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587" r:id="rId2"/>
    <p:sldId id="572" r:id="rId3"/>
    <p:sldId id="574" r:id="rId4"/>
    <p:sldId id="575" r:id="rId5"/>
    <p:sldId id="576" r:id="rId6"/>
    <p:sldId id="588" r:id="rId7"/>
    <p:sldId id="585" r:id="rId8"/>
    <p:sldId id="584" r:id="rId9"/>
    <p:sldId id="578" r:id="rId10"/>
    <p:sldId id="586" r:id="rId11"/>
    <p:sldId id="580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385" autoAdjust="0"/>
    <p:restoredTop sz="88534" autoAdjust="0"/>
  </p:normalViewPr>
  <p:slideViewPr>
    <p:cSldViewPr>
      <p:cViewPr varScale="1">
        <p:scale>
          <a:sx n="70" d="100"/>
          <a:sy n="70" d="100"/>
        </p:scale>
        <p:origin x="752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673E7-E6E4-4F41-AD4C-A7A33FE10AEA}" type="datetimeFigureOut">
              <a:rPr lang="en-GB" smtClean="0"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63DCF-FC7D-47ED-9232-9A6250F570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035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57.png"/><Relationship Id="rId12" Type="http://schemas.openxmlformats.org/officeDocument/2006/relationships/image" Target="../media/image6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png"/><Relationship Id="rId11" Type="http://schemas.openxmlformats.org/officeDocument/2006/relationships/image" Target="../media/image61.png"/><Relationship Id="rId15" Type="http://schemas.openxmlformats.org/officeDocument/2006/relationships/image" Target="../media/image10.png"/><Relationship Id="rId10" Type="http://schemas.openxmlformats.org/officeDocument/2006/relationships/image" Target="../media/image60.png"/><Relationship Id="rId4" Type="http://schemas.openxmlformats.org/officeDocument/2006/relationships/image" Target="../media/image7.png"/><Relationship Id="rId9" Type="http://schemas.openxmlformats.org/officeDocument/2006/relationships/image" Target="../media/image59.png"/><Relationship Id="rId1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1175489"/>
            <a:ext cx="91428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Parametric Equations </a:t>
            </a:r>
          </a:p>
          <a:p>
            <a:pPr algn="ctr"/>
            <a:r>
              <a:rPr lang="en-GB" sz="7200" b="1" dirty="0"/>
              <a:t>- </a:t>
            </a:r>
            <a:r>
              <a:rPr lang="en-GB" sz="6000" dirty="0"/>
              <a:t>Graphing and Intersection</a:t>
            </a:r>
          </a:p>
          <a:p>
            <a:pPr algn="ctr"/>
            <a:endParaRPr lang="en-GB" dirty="0"/>
          </a:p>
          <a:p>
            <a:pPr algn="ctr"/>
            <a:r>
              <a:rPr lang="en-GB" sz="7200" dirty="0"/>
              <a:t>Chapter 8 </a:t>
            </a:r>
          </a:p>
          <a:p>
            <a:pPr algn="ctr"/>
            <a:r>
              <a:rPr lang="en-GB" sz="7200" dirty="0"/>
              <a:t>(Part 3 of 3)</a:t>
            </a:r>
          </a:p>
        </p:txBody>
      </p:sp>
    </p:spTree>
    <p:extLst>
      <p:ext uri="{BB962C8B-B14F-4D97-AF65-F5344CB8AC3E}">
        <p14:creationId xmlns:p14="http://schemas.microsoft.com/office/powerpoint/2010/main" val="119792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E5ED705-F67B-4759-B5F6-1DE6AF25BFB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A03FA4AF-6555-4B63-AA86-216B4EF9BAE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Parametric Curves</a:t>
              </a:r>
              <a:r>
                <a:rPr lang="en-GB" sz="3200" dirty="0">
                  <a:solidFill>
                    <a:prstClr val="white"/>
                  </a:solidFill>
                </a:rPr>
                <a:t> - </a:t>
              </a:r>
              <a:r>
                <a:rPr lang="en-GB" sz="3200" dirty="0"/>
                <a:t>Points of Intersection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994A973-2CEF-4C12-9AEA-238818AE0E8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1034DB3-886A-4034-B95B-C36086EBE723}"/>
                  </a:ext>
                </a:extLst>
              </p:cNvPr>
              <p:cNvSpPr txBox="1"/>
              <p:nvPr/>
            </p:nvSpPr>
            <p:spPr>
              <a:xfrm>
                <a:off x="251520" y="764704"/>
                <a:ext cx="8375750" cy="161646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A curve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400" dirty="0"/>
                  <a:t> has the 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       −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algn="ctr"/>
                <a:r>
                  <a:rPr lang="en-GB" sz="2000" dirty="0"/>
                  <a:t>Find the coordinates of the points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/>
                  <a:t> where the curve cuts the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/>
                  <a:t>-axis.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1034DB3-886A-4034-B95B-C36086EBE7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764704"/>
                <a:ext cx="8375750" cy="1616468"/>
              </a:xfrm>
              <a:prstGeom prst="rect">
                <a:avLst/>
              </a:prstGeom>
              <a:blipFill>
                <a:blip r:embed="rId2"/>
                <a:stretch>
                  <a:fillRect b="-34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0EC30C3-7BBA-4499-903C-91DD8D9DCF6A}"/>
                  </a:ext>
                </a:extLst>
              </p:cNvPr>
              <p:cNvSpPr txBox="1"/>
              <p:nvPr/>
            </p:nvSpPr>
            <p:spPr>
              <a:xfrm>
                <a:off x="395536" y="2546749"/>
                <a:ext cx="2664296" cy="39122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800" dirty="0"/>
                  <a:t>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=−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8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8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8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func>
                        </m:den>
                      </m:f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0EC30C3-7BBA-4499-903C-91DD8D9DCF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546749"/>
                <a:ext cx="2664296" cy="3912225"/>
              </a:xfrm>
              <a:prstGeom prst="rect">
                <a:avLst/>
              </a:prstGeom>
              <a:blipFill>
                <a:blip r:embed="rId3"/>
                <a:stretch>
                  <a:fillRect t="-1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355976" y="2546749"/>
                <a:ext cx="3888432" cy="40738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2400" dirty="0">
                    <a:solidFill>
                      <a:prstClr val="black"/>
                    </a:solidFill>
                  </a:rPr>
                  <a:t>Since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4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GB" sz="2400" dirty="0">
                    <a:solidFill>
                      <a:prstClr val="black"/>
                    </a:solidFill>
                  </a:rPr>
                  <a:t> 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  <a:p>
                <a:pPr lvl="0"/>
                <a:endParaRPr lang="en-GB" sz="2400" dirty="0">
                  <a:solidFill>
                    <a:prstClr val="black"/>
                  </a:solidFill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→  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0,</m:t>
                          </m:r>
                          <m:f>
                            <m:f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144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  <a:p>
                <a:pPr lvl="0"/>
                <a:endParaRPr lang="en-GB" sz="2400" dirty="0">
                  <a:solidFill>
                    <a:prstClr val="black"/>
                  </a:solidFill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→  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0,</m:t>
                          </m:r>
                          <m:f>
                            <m:f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121</m:t>
                              </m:r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144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546749"/>
                <a:ext cx="3888432" cy="4073808"/>
              </a:xfrm>
              <a:prstGeom prst="rect">
                <a:avLst/>
              </a:prstGeom>
              <a:blipFill>
                <a:blip r:embed="rId4"/>
                <a:stretch>
                  <a:fillRect l="-25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/>
          <p:nvPr/>
        </p:nvCxnSpPr>
        <p:spPr>
          <a:xfrm>
            <a:off x="3563888" y="2702661"/>
            <a:ext cx="0" cy="3600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745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8D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211-213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1F5FF96-3F21-F048-A103-61C33C563060}"/>
              </a:ext>
            </a:extLst>
          </p:cNvPr>
          <p:cNvSpPr txBox="1"/>
          <p:nvPr/>
        </p:nvSpPr>
        <p:spPr>
          <a:xfrm>
            <a:off x="188144" y="2268131"/>
            <a:ext cx="89547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Ex8C Q1-3 &amp; Ex8D 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Q3-10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Q11-14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</a:t>
            </a:r>
            <a:r>
              <a:rPr lang="en-US" sz="2400"/>
              <a:t>	Q15-17 </a:t>
            </a:r>
            <a:r>
              <a:rPr lang="en-US" sz="2400" dirty="0"/>
              <a:t>&amp; Challenge</a:t>
            </a:r>
          </a:p>
          <a:p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3974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444FE98-8B2B-41F6-A1D9-DA8041364DC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843C365-A5F0-4AA1-A194-8BF59264142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Parametric Curves</a:t>
              </a:r>
              <a:r>
                <a:rPr lang="en-GB" sz="3200" dirty="0">
                  <a:solidFill>
                    <a:prstClr val="white"/>
                  </a:solidFill>
                </a:rPr>
                <a:t> - Sketching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8365468-AB9B-4E7C-8607-4A69EC47AF3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40C4E4A8-6378-4322-A0E4-7FEFD3B7B5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99" t="9834" r="25550" b="775"/>
          <a:stretch/>
        </p:blipFill>
        <p:spPr>
          <a:xfrm>
            <a:off x="395536" y="2276872"/>
            <a:ext cx="5074561" cy="446449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8E472B-FE12-4455-8116-D99CBAE2C5C2}"/>
              </a:ext>
            </a:extLst>
          </p:cNvPr>
          <p:cNvSpPr txBox="1"/>
          <p:nvPr/>
        </p:nvSpPr>
        <p:spPr>
          <a:xfrm>
            <a:off x="322956" y="823881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We saw that one strategy for sketching parametric curves is to convert into a Cartesian equation, and hope this is a form we recognise </a:t>
            </a:r>
          </a:p>
          <a:p>
            <a:r>
              <a:rPr lang="en-GB" sz="2000" dirty="0"/>
              <a:t>(e.g. quadratic or equation of circle) to appropriately sketch.</a:t>
            </a:r>
          </a:p>
          <a:p>
            <a:r>
              <a:rPr lang="en-GB" sz="2000" dirty="0"/>
              <a:t>However, some parametric equations can’t easily be turned into Cartesian form: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724128" y="2564904"/>
                <a:ext cx="2880320" cy="7079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l-GR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l-GR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br>
                  <a:rPr lang="en-GB" sz="4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:endParaRPr lang="en-GB" sz="4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2564904"/>
                <a:ext cx="2880320" cy="7079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806196" y="3994815"/>
                <a:ext cx="2713159" cy="7079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l-GR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a:rPr lang="el-GR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br>
                  <a:rPr lang="en-GB" sz="4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:endParaRPr lang="en-GB" sz="4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6196" y="3994815"/>
                <a:ext cx="2713159" cy="7079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724128" y="5589240"/>
                <a:ext cx="3024336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0 </m:t>
                    </m:r>
                    <m:r>
                      <a:rPr lang="el-GR" sz="40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l-GR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l-GR" sz="40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m:rPr>
                        <m:sty m:val="p"/>
                      </m:rPr>
                      <a:rPr lang="el-GR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4000" dirty="0"/>
                  <a:t> 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5589240"/>
                <a:ext cx="3024336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6688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7A14A0A-D4D8-485D-B6D9-6ED73B73A1B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061838C-1C4D-476E-A075-457C830A902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Parametric Curves - Sketching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180974E-C885-4B47-81BA-14EE5D24524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7F623BB5-0FD3-4898-8BA0-039A8B4FBF5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9071685"/>
                  </p:ext>
                </p:extLst>
              </p:nvPr>
            </p:nvGraphicFramePr>
            <p:xfrm>
              <a:off x="286952" y="1680858"/>
              <a:ext cx="8568951" cy="783654"/>
            </p:xfrm>
            <a:graphic>
              <a:graphicData uri="http://schemas.openxmlformats.org/drawingml/2006/table">
                <a:tbl>
                  <a:tblPr firstCol="1" bandRow="1">
                    <a:tableStyleId>{073A0DAA-6AF3-43AB-8588-CEC1D06C72B9}</a:tableStyleId>
                  </a:tblPr>
                  <a:tblGrid>
                    <a:gridCol w="731609">
                      <a:extLst>
                        <a:ext uri="{9D8B030D-6E8A-4147-A177-3AD203B41FA5}">
                          <a16:colId xmlns:a16="http://schemas.microsoft.com/office/drawing/2014/main" val="1325559615"/>
                        </a:ext>
                      </a:extLst>
                    </a:gridCol>
                    <a:gridCol w="564692">
                      <a:extLst>
                        <a:ext uri="{9D8B030D-6E8A-4147-A177-3AD203B41FA5}">
                          <a16:colId xmlns:a16="http://schemas.microsoft.com/office/drawing/2014/main" val="653623038"/>
                        </a:ext>
                      </a:extLst>
                    </a:gridCol>
                    <a:gridCol w="796767">
                      <a:extLst>
                        <a:ext uri="{9D8B030D-6E8A-4147-A177-3AD203B41FA5}">
                          <a16:colId xmlns:a16="http://schemas.microsoft.com/office/drawing/2014/main" val="1176131754"/>
                        </a:ext>
                      </a:extLst>
                    </a:gridCol>
                    <a:gridCol w="731609">
                      <a:extLst>
                        <a:ext uri="{9D8B030D-6E8A-4147-A177-3AD203B41FA5}">
                          <a16:colId xmlns:a16="http://schemas.microsoft.com/office/drawing/2014/main" val="2468952625"/>
                        </a:ext>
                      </a:extLst>
                    </a:gridCol>
                    <a:gridCol w="1002533">
                      <a:extLst>
                        <a:ext uri="{9D8B030D-6E8A-4147-A177-3AD203B41FA5}">
                          <a16:colId xmlns:a16="http://schemas.microsoft.com/office/drawing/2014/main" val="3723601348"/>
                        </a:ext>
                      </a:extLst>
                    </a:gridCol>
                    <a:gridCol w="1002533">
                      <a:extLst>
                        <a:ext uri="{9D8B030D-6E8A-4147-A177-3AD203B41FA5}">
                          <a16:colId xmlns:a16="http://schemas.microsoft.com/office/drawing/2014/main" val="3741235465"/>
                        </a:ext>
                      </a:extLst>
                    </a:gridCol>
                    <a:gridCol w="1002533">
                      <a:extLst>
                        <a:ext uri="{9D8B030D-6E8A-4147-A177-3AD203B41FA5}">
                          <a16:colId xmlns:a16="http://schemas.microsoft.com/office/drawing/2014/main" val="2956934906"/>
                        </a:ext>
                      </a:extLst>
                    </a:gridCol>
                    <a:gridCol w="1002533">
                      <a:extLst>
                        <a:ext uri="{9D8B030D-6E8A-4147-A177-3AD203B41FA5}">
                          <a16:colId xmlns:a16="http://schemas.microsoft.com/office/drawing/2014/main" val="3769365874"/>
                        </a:ext>
                      </a:extLst>
                    </a:gridCol>
                    <a:gridCol w="1002533">
                      <a:extLst>
                        <a:ext uri="{9D8B030D-6E8A-4147-A177-3AD203B41FA5}">
                          <a16:colId xmlns:a16="http://schemas.microsoft.com/office/drawing/2014/main" val="1816112336"/>
                        </a:ext>
                      </a:extLst>
                    </a:gridCol>
                    <a:gridCol w="731609">
                      <a:extLst>
                        <a:ext uri="{9D8B030D-6E8A-4147-A177-3AD203B41FA5}">
                          <a16:colId xmlns:a16="http://schemas.microsoft.com/office/drawing/2014/main" val="354738901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oMath>
                            </m:oMathPara>
                          </a14:m>
                          <a:endParaRPr lang="en-GB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400" smtClean="0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GB" sz="2400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400" smtClean="0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GB" sz="240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40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2400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400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GB" sz="2400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40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240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400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en-GB" sz="2400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836597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7F623BB5-0FD3-4898-8BA0-039A8B4FBF5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9071685"/>
                  </p:ext>
                </p:extLst>
              </p:nvPr>
            </p:nvGraphicFramePr>
            <p:xfrm>
              <a:off x="286952" y="1680858"/>
              <a:ext cx="8568951" cy="783654"/>
            </p:xfrm>
            <a:graphic>
              <a:graphicData uri="http://schemas.openxmlformats.org/drawingml/2006/table">
                <a:tbl>
                  <a:tblPr firstCol="1" bandRow="1">
                    <a:tableStyleId>{073A0DAA-6AF3-43AB-8588-CEC1D06C72B9}</a:tableStyleId>
                  </a:tblPr>
                  <a:tblGrid>
                    <a:gridCol w="731609">
                      <a:extLst>
                        <a:ext uri="{9D8B030D-6E8A-4147-A177-3AD203B41FA5}">
                          <a16:colId xmlns:a16="http://schemas.microsoft.com/office/drawing/2014/main" val="1325559615"/>
                        </a:ext>
                      </a:extLst>
                    </a:gridCol>
                    <a:gridCol w="564692">
                      <a:extLst>
                        <a:ext uri="{9D8B030D-6E8A-4147-A177-3AD203B41FA5}">
                          <a16:colId xmlns:a16="http://schemas.microsoft.com/office/drawing/2014/main" val="653623038"/>
                        </a:ext>
                      </a:extLst>
                    </a:gridCol>
                    <a:gridCol w="796767">
                      <a:extLst>
                        <a:ext uri="{9D8B030D-6E8A-4147-A177-3AD203B41FA5}">
                          <a16:colId xmlns:a16="http://schemas.microsoft.com/office/drawing/2014/main" val="1176131754"/>
                        </a:ext>
                      </a:extLst>
                    </a:gridCol>
                    <a:gridCol w="731609">
                      <a:extLst>
                        <a:ext uri="{9D8B030D-6E8A-4147-A177-3AD203B41FA5}">
                          <a16:colId xmlns:a16="http://schemas.microsoft.com/office/drawing/2014/main" val="2468952625"/>
                        </a:ext>
                      </a:extLst>
                    </a:gridCol>
                    <a:gridCol w="1002533">
                      <a:extLst>
                        <a:ext uri="{9D8B030D-6E8A-4147-A177-3AD203B41FA5}">
                          <a16:colId xmlns:a16="http://schemas.microsoft.com/office/drawing/2014/main" val="3723601348"/>
                        </a:ext>
                      </a:extLst>
                    </a:gridCol>
                    <a:gridCol w="1002533">
                      <a:extLst>
                        <a:ext uri="{9D8B030D-6E8A-4147-A177-3AD203B41FA5}">
                          <a16:colId xmlns:a16="http://schemas.microsoft.com/office/drawing/2014/main" val="3741235465"/>
                        </a:ext>
                      </a:extLst>
                    </a:gridCol>
                    <a:gridCol w="1002533">
                      <a:extLst>
                        <a:ext uri="{9D8B030D-6E8A-4147-A177-3AD203B41FA5}">
                          <a16:colId xmlns:a16="http://schemas.microsoft.com/office/drawing/2014/main" val="2956934906"/>
                        </a:ext>
                      </a:extLst>
                    </a:gridCol>
                    <a:gridCol w="1002533">
                      <a:extLst>
                        <a:ext uri="{9D8B030D-6E8A-4147-A177-3AD203B41FA5}">
                          <a16:colId xmlns:a16="http://schemas.microsoft.com/office/drawing/2014/main" val="3769365874"/>
                        </a:ext>
                      </a:extLst>
                    </a:gridCol>
                    <a:gridCol w="1002533">
                      <a:extLst>
                        <a:ext uri="{9D8B030D-6E8A-4147-A177-3AD203B41FA5}">
                          <a16:colId xmlns:a16="http://schemas.microsoft.com/office/drawing/2014/main" val="1816112336"/>
                        </a:ext>
                      </a:extLst>
                    </a:gridCol>
                    <a:gridCol w="731609">
                      <a:extLst>
                        <a:ext uri="{9D8B030D-6E8A-4147-A177-3AD203B41FA5}">
                          <a16:colId xmlns:a16="http://schemas.microsoft.com/office/drawing/2014/main" val="3547389019"/>
                        </a:ext>
                      </a:extLst>
                    </a:gridCol>
                  </a:tblGrid>
                  <a:tr h="7836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33" t="-769" r="-1073333" b="-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30108" t="-769" r="-1284946" b="-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4615" t="-769" r="-819231" b="-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86667" t="-769" r="-787500" b="-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81212" t="-769" r="-472727" b="-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83537" t="-769" r="-375610" b="-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80606" t="-769" r="-273333" b="-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84146" t="-769" r="-175000" b="-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80000" t="-769" r="-73939" b="-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72500" t="-769" r="-1667" b="-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3659733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93BDE93-4F49-435A-84A6-69CF9724389E}"/>
              </a:ext>
            </a:extLst>
          </p:cNvPr>
          <p:cNvCxnSpPr/>
          <p:nvPr/>
        </p:nvCxnSpPr>
        <p:spPr>
          <a:xfrm flipV="1">
            <a:off x="4716780" y="3683680"/>
            <a:ext cx="0" cy="2880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F5233E1-237E-4E45-9D93-AD6DC3383EA1}"/>
              </a:ext>
            </a:extLst>
          </p:cNvPr>
          <p:cNvCxnSpPr>
            <a:cxnSpLocks/>
          </p:cNvCxnSpPr>
          <p:nvPr/>
        </p:nvCxnSpPr>
        <p:spPr>
          <a:xfrm>
            <a:off x="2444956" y="5167323"/>
            <a:ext cx="40925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0FA62FA-FD31-42A0-AF76-D83C4260AB66}"/>
                  </a:ext>
                </a:extLst>
              </p:cNvPr>
              <p:cNvSpPr txBox="1"/>
              <p:nvPr/>
            </p:nvSpPr>
            <p:spPr>
              <a:xfrm>
                <a:off x="6489857" y="5003066"/>
                <a:ext cx="3300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0FA62FA-FD31-42A0-AF76-D83C4260A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9857" y="5003066"/>
                <a:ext cx="330044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F277B1C-45B8-4E66-B5FF-EAE3FDAFC898}"/>
                  </a:ext>
                </a:extLst>
              </p:cNvPr>
              <p:cNvSpPr txBox="1"/>
              <p:nvPr/>
            </p:nvSpPr>
            <p:spPr>
              <a:xfrm>
                <a:off x="4571428" y="3429000"/>
                <a:ext cx="3300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F277B1C-45B8-4E66-B5FF-EAE3FDAFC8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428" y="3429000"/>
                <a:ext cx="33004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23">
            <a:extLst>
              <a:ext uri="{FF2B5EF4-FFF2-40B4-BE49-F238E27FC236}">
                <a16:creationId xmlns:a16="http://schemas.microsoft.com/office/drawing/2014/main" id="{1CCD5B3F-18F6-4085-BB51-D1C03BE4AFDC}"/>
              </a:ext>
            </a:extLst>
          </p:cNvPr>
          <p:cNvGrpSpPr/>
          <p:nvPr/>
        </p:nvGrpSpPr>
        <p:grpSpPr>
          <a:xfrm>
            <a:off x="4665980" y="5116523"/>
            <a:ext cx="439792" cy="274622"/>
            <a:chOff x="4665980" y="5221883"/>
            <a:chExt cx="439792" cy="274622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7D6148D-1928-4E15-B1DC-588D12ED5144}"/>
                </a:ext>
              </a:extLst>
            </p:cNvPr>
            <p:cNvSpPr/>
            <p:nvPr/>
          </p:nvSpPr>
          <p:spPr>
            <a:xfrm>
              <a:off x="4665980" y="5221883"/>
              <a:ext cx="90170" cy="86717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C98712CF-3D5F-4585-A1F1-F5081B289E5B}"/>
                    </a:ext>
                  </a:extLst>
                </p:cNvPr>
                <p:cNvSpPr txBox="1"/>
                <p:nvPr/>
              </p:nvSpPr>
              <p:spPr>
                <a:xfrm>
                  <a:off x="4673724" y="5250284"/>
                  <a:ext cx="43204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sz="1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000" b="0" i="1" smtClean="0">
                                <a:latin typeface="Cambria Math" panose="02040503050406030204" pitchFamily="18" charset="0"/>
                              </a:rPr>
                              <m:t>0,0</m:t>
                            </m:r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C98712CF-3D5F-4585-A1F1-F5081B289E5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3724" y="5250284"/>
                  <a:ext cx="432048" cy="246221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9E5C11C-0695-4DE0-B89A-81D069BA99A3}"/>
              </a:ext>
            </a:extLst>
          </p:cNvPr>
          <p:cNvGrpSpPr/>
          <p:nvPr/>
        </p:nvGrpSpPr>
        <p:grpSpPr>
          <a:xfrm>
            <a:off x="5004048" y="4804643"/>
            <a:ext cx="439792" cy="274622"/>
            <a:chOff x="4665980" y="5221883"/>
            <a:chExt cx="439792" cy="274622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D44AABF6-02C1-4A41-B144-733F4BE6D33F}"/>
                </a:ext>
              </a:extLst>
            </p:cNvPr>
            <p:cNvSpPr/>
            <p:nvPr/>
          </p:nvSpPr>
          <p:spPr>
            <a:xfrm>
              <a:off x="4665980" y="5221883"/>
              <a:ext cx="90170" cy="86717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77F95325-6FA9-464A-B3D4-7C33DF85FD27}"/>
                    </a:ext>
                  </a:extLst>
                </p:cNvPr>
                <p:cNvSpPr txBox="1"/>
                <p:nvPr/>
              </p:nvSpPr>
              <p:spPr>
                <a:xfrm>
                  <a:off x="4673724" y="5250284"/>
                  <a:ext cx="43204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sz="1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000" b="0" i="1" smtClean="0">
                                <a:latin typeface="Cambria Math" panose="02040503050406030204" pitchFamily="18" charset="0"/>
                              </a:rPr>
                              <m:t>0.56,0.56</m:t>
                            </m:r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77F95325-6FA9-464A-B3D4-7C33DF85FD2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3724" y="5250284"/>
                  <a:ext cx="432048" cy="246221"/>
                </a:xfrm>
                <a:prstGeom prst="rect">
                  <a:avLst/>
                </a:prstGeom>
                <a:blipFill>
                  <a:blip r:embed="rId7"/>
                  <a:stretch>
                    <a:fillRect r="-6056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9B5B0DE-8625-442C-8204-ADEC0FD32EB5}"/>
              </a:ext>
            </a:extLst>
          </p:cNvPr>
          <p:cNvGrpSpPr/>
          <p:nvPr/>
        </p:nvGrpSpPr>
        <p:grpSpPr>
          <a:xfrm>
            <a:off x="4665980" y="4429844"/>
            <a:ext cx="439792" cy="274622"/>
            <a:chOff x="4665980" y="5221883"/>
            <a:chExt cx="439792" cy="274622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6C67DF14-C239-48CC-AB3A-FA579FE344AA}"/>
                </a:ext>
              </a:extLst>
            </p:cNvPr>
            <p:cNvSpPr/>
            <p:nvPr/>
          </p:nvSpPr>
          <p:spPr>
            <a:xfrm>
              <a:off x="4665980" y="5221883"/>
              <a:ext cx="90170" cy="86717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D962CADB-A663-4152-8878-B14B6770DA07}"/>
                    </a:ext>
                  </a:extLst>
                </p:cNvPr>
                <p:cNvSpPr txBox="1"/>
                <p:nvPr/>
              </p:nvSpPr>
              <p:spPr>
                <a:xfrm>
                  <a:off x="4673724" y="5250284"/>
                  <a:ext cx="43204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sz="1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000" b="0" i="1" smtClean="0">
                                <a:latin typeface="Cambria Math" panose="02040503050406030204" pitchFamily="18" charset="0"/>
                              </a:rPr>
                              <m:t>0,1.57</m:t>
                            </m:r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D962CADB-A663-4152-8878-B14B6770DA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3724" y="5250284"/>
                  <a:ext cx="432048" cy="246221"/>
                </a:xfrm>
                <a:prstGeom prst="rect">
                  <a:avLst/>
                </a:prstGeom>
                <a:blipFill>
                  <a:blip r:embed="rId8"/>
                  <a:stretch>
                    <a:fillRect r="-2253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7BDF28F-C4DA-4034-8CBA-F684290BC2A3}"/>
              </a:ext>
            </a:extLst>
          </p:cNvPr>
          <p:cNvGrpSpPr/>
          <p:nvPr/>
        </p:nvGrpSpPr>
        <p:grpSpPr>
          <a:xfrm>
            <a:off x="3799509" y="4249907"/>
            <a:ext cx="439792" cy="274622"/>
            <a:chOff x="4665980" y="5221883"/>
            <a:chExt cx="439792" cy="274622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02EF06D8-5E1C-4DAC-B62A-769395EAE023}"/>
                </a:ext>
              </a:extLst>
            </p:cNvPr>
            <p:cNvSpPr/>
            <p:nvPr/>
          </p:nvSpPr>
          <p:spPr>
            <a:xfrm>
              <a:off x="4665980" y="5221883"/>
              <a:ext cx="90170" cy="86717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7BA38E85-2FE9-403E-88B2-A71EF2ACCD91}"/>
                    </a:ext>
                  </a:extLst>
                </p:cNvPr>
                <p:cNvSpPr txBox="1"/>
                <p:nvPr/>
              </p:nvSpPr>
              <p:spPr>
                <a:xfrm>
                  <a:off x="4673724" y="5250284"/>
                  <a:ext cx="43204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sz="1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000" b="0" i="1" smtClean="0">
                                <a:latin typeface="Cambria Math" panose="02040503050406030204" pitchFamily="18" charset="0"/>
                              </a:rPr>
                              <m:t>−1.67,1.57</m:t>
                            </m:r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7BA38E85-2FE9-403E-88B2-A71EF2ACCD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3724" y="5250284"/>
                  <a:ext cx="432048" cy="246221"/>
                </a:xfrm>
                <a:prstGeom prst="rect">
                  <a:avLst/>
                </a:prstGeom>
                <a:blipFill>
                  <a:blip r:embed="rId9"/>
                  <a:stretch>
                    <a:fillRect r="-8571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6D949B0-D817-4A0F-88DE-EC23EAA8D9FA}"/>
              </a:ext>
            </a:extLst>
          </p:cNvPr>
          <p:cNvGrpSpPr/>
          <p:nvPr/>
        </p:nvGrpSpPr>
        <p:grpSpPr>
          <a:xfrm>
            <a:off x="3047709" y="5125874"/>
            <a:ext cx="439792" cy="274622"/>
            <a:chOff x="4665980" y="5221883"/>
            <a:chExt cx="439792" cy="274622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80F8298F-BA8B-4184-8674-71A1BD11085E}"/>
                </a:ext>
              </a:extLst>
            </p:cNvPr>
            <p:cNvSpPr/>
            <p:nvPr/>
          </p:nvSpPr>
          <p:spPr>
            <a:xfrm>
              <a:off x="4665980" y="5221883"/>
              <a:ext cx="90170" cy="86717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D0FDFFC6-E42B-4927-BFF2-6F7F81069D4B}"/>
                    </a:ext>
                  </a:extLst>
                </p:cNvPr>
                <p:cNvSpPr txBox="1"/>
                <p:nvPr/>
              </p:nvSpPr>
              <p:spPr>
                <a:xfrm>
                  <a:off x="4673724" y="5250284"/>
                  <a:ext cx="43204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sz="1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000" b="0" i="1" smtClean="0">
                                <a:latin typeface="Cambria Math" panose="02040503050406030204" pitchFamily="18" charset="0"/>
                              </a:rPr>
                              <m:t>−3.14,0</m:t>
                            </m:r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D0FDFFC6-E42B-4927-BFF2-6F7F81069D4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3724" y="5250284"/>
                  <a:ext cx="432048" cy="246221"/>
                </a:xfrm>
                <a:prstGeom prst="rect">
                  <a:avLst/>
                </a:prstGeom>
                <a:blipFill>
                  <a:blip r:embed="rId10"/>
                  <a:stretch>
                    <a:fillRect r="-4366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18CDDA33-F509-4B33-9B6D-320D90EBA4CF}"/>
              </a:ext>
            </a:extLst>
          </p:cNvPr>
          <p:cNvGrpSpPr/>
          <p:nvPr/>
        </p:nvGrpSpPr>
        <p:grpSpPr>
          <a:xfrm>
            <a:off x="3445344" y="6289378"/>
            <a:ext cx="439792" cy="274622"/>
            <a:chOff x="4665980" y="5221883"/>
            <a:chExt cx="439792" cy="274622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CF0A9821-8CFB-42C5-8EBD-4C2B2523486F}"/>
                </a:ext>
              </a:extLst>
            </p:cNvPr>
            <p:cNvSpPr/>
            <p:nvPr/>
          </p:nvSpPr>
          <p:spPr>
            <a:xfrm>
              <a:off x="4665980" y="5221883"/>
              <a:ext cx="90170" cy="86717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22A56C62-79B9-4F83-BC0B-760F9CF5194C}"/>
                    </a:ext>
                  </a:extLst>
                </p:cNvPr>
                <p:cNvSpPr txBox="1"/>
                <p:nvPr/>
              </p:nvSpPr>
              <p:spPr>
                <a:xfrm>
                  <a:off x="4673724" y="5250284"/>
                  <a:ext cx="43204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sz="1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000" b="0" i="1" smtClean="0">
                                <a:latin typeface="Cambria Math" panose="02040503050406030204" pitchFamily="18" charset="0"/>
                              </a:rPr>
                              <m:t>−2.78,−2.78</m:t>
                            </m:r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22A56C62-79B9-4F83-BC0B-760F9CF5194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3724" y="5250284"/>
                  <a:ext cx="432048" cy="246221"/>
                </a:xfrm>
                <a:prstGeom prst="rect">
                  <a:avLst/>
                </a:prstGeom>
                <a:blipFill>
                  <a:blip r:embed="rId11"/>
                  <a:stretch>
                    <a:fillRect r="-10985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56B55BD-DB0C-484A-9552-2EC604D6378D}"/>
              </a:ext>
            </a:extLst>
          </p:cNvPr>
          <p:cNvGrpSpPr/>
          <p:nvPr/>
        </p:nvGrpSpPr>
        <p:grpSpPr>
          <a:xfrm>
            <a:off x="4681576" y="6564000"/>
            <a:ext cx="439792" cy="274622"/>
            <a:chOff x="4665980" y="5221883"/>
            <a:chExt cx="439792" cy="274622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532A0857-CD4F-4376-BFA7-63A0D879B174}"/>
                </a:ext>
              </a:extLst>
            </p:cNvPr>
            <p:cNvSpPr/>
            <p:nvPr/>
          </p:nvSpPr>
          <p:spPr>
            <a:xfrm>
              <a:off x="4665980" y="5221883"/>
              <a:ext cx="90170" cy="86717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7A8DD7CF-52BB-40A4-9542-249DE5C830B2}"/>
                    </a:ext>
                  </a:extLst>
                </p:cNvPr>
                <p:cNvSpPr txBox="1"/>
                <p:nvPr/>
              </p:nvSpPr>
              <p:spPr>
                <a:xfrm>
                  <a:off x="4673724" y="5250284"/>
                  <a:ext cx="43204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sz="1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000" b="0" i="1" smtClean="0">
                                <a:latin typeface="Cambria Math" panose="02040503050406030204" pitchFamily="18" charset="0"/>
                              </a:rPr>
                              <m:t>0, −4.71</m:t>
                            </m:r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7A8DD7CF-52BB-40A4-9542-249DE5C830B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3724" y="5250284"/>
                  <a:ext cx="432048" cy="246221"/>
                </a:xfrm>
                <a:prstGeom prst="rect">
                  <a:avLst/>
                </a:prstGeom>
                <a:blipFill>
                  <a:blip r:embed="rId12"/>
                  <a:stretch>
                    <a:fillRect r="-4929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EC4BB46A-CFA0-4F9A-8393-A85935FD3AC1}"/>
              </a:ext>
            </a:extLst>
          </p:cNvPr>
          <p:cNvSpPr/>
          <p:nvPr/>
        </p:nvSpPr>
        <p:spPr>
          <a:xfrm>
            <a:off x="3075244" y="4242170"/>
            <a:ext cx="1982531" cy="2377120"/>
          </a:xfrm>
          <a:custGeom>
            <a:avLst/>
            <a:gdLst>
              <a:gd name="connsiteX0" fmla="*/ 1649759 w 1983134"/>
              <a:gd name="connsiteY0" fmla="*/ 910929 h 2349204"/>
              <a:gd name="connsiteX1" fmla="*/ 1983134 w 1983134"/>
              <a:gd name="connsiteY1" fmla="*/ 596604 h 2349204"/>
              <a:gd name="connsiteX2" fmla="*/ 1649759 w 1983134"/>
              <a:gd name="connsiteY2" fmla="*/ 206079 h 2349204"/>
              <a:gd name="connsiteX3" fmla="*/ 782984 w 1983134"/>
              <a:gd name="connsiteY3" fmla="*/ 34629 h 2349204"/>
              <a:gd name="connsiteX4" fmla="*/ 11459 w 1983134"/>
              <a:gd name="connsiteY4" fmla="*/ 882354 h 2349204"/>
              <a:gd name="connsiteX5" fmla="*/ 411509 w 1983134"/>
              <a:gd name="connsiteY5" fmla="*/ 2072979 h 2349204"/>
              <a:gd name="connsiteX6" fmla="*/ 1602134 w 1983134"/>
              <a:gd name="connsiteY6" fmla="*/ 2349204 h 2349204"/>
              <a:gd name="connsiteX0" fmla="*/ 1649759 w 1983134"/>
              <a:gd name="connsiteY0" fmla="*/ 891879 h 2349204"/>
              <a:gd name="connsiteX1" fmla="*/ 1983134 w 1983134"/>
              <a:gd name="connsiteY1" fmla="*/ 596604 h 2349204"/>
              <a:gd name="connsiteX2" fmla="*/ 1649759 w 1983134"/>
              <a:gd name="connsiteY2" fmla="*/ 206079 h 2349204"/>
              <a:gd name="connsiteX3" fmla="*/ 782984 w 1983134"/>
              <a:gd name="connsiteY3" fmla="*/ 34629 h 2349204"/>
              <a:gd name="connsiteX4" fmla="*/ 11459 w 1983134"/>
              <a:gd name="connsiteY4" fmla="*/ 882354 h 2349204"/>
              <a:gd name="connsiteX5" fmla="*/ 411509 w 1983134"/>
              <a:gd name="connsiteY5" fmla="*/ 2072979 h 2349204"/>
              <a:gd name="connsiteX6" fmla="*/ 1602134 w 1983134"/>
              <a:gd name="connsiteY6" fmla="*/ 2349204 h 2349204"/>
              <a:gd name="connsiteX0" fmla="*/ 1649759 w 1983134"/>
              <a:gd name="connsiteY0" fmla="*/ 891879 h 2349204"/>
              <a:gd name="connsiteX1" fmla="*/ 1983134 w 1983134"/>
              <a:gd name="connsiteY1" fmla="*/ 596604 h 2349204"/>
              <a:gd name="connsiteX2" fmla="*/ 1649759 w 1983134"/>
              <a:gd name="connsiteY2" fmla="*/ 206079 h 2349204"/>
              <a:gd name="connsiteX3" fmla="*/ 782984 w 1983134"/>
              <a:gd name="connsiteY3" fmla="*/ 34629 h 2349204"/>
              <a:gd name="connsiteX4" fmla="*/ 11459 w 1983134"/>
              <a:gd name="connsiteY4" fmla="*/ 882354 h 2349204"/>
              <a:gd name="connsiteX5" fmla="*/ 411509 w 1983134"/>
              <a:gd name="connsiteY5" fmla="*/ 2072979 h 2349204"/>
              <a:gd name="connsiteX6" fmla="*/ 1602134 w 1983134"/>
              <a:gd name="connsiteY6" fmla="*/ 2349204 h 2349204"/>
              <a:gd name="connsiteX0" fmla="*/ 1649156 w 1982531"/>
              <a:gd name="connsiteY0" fmla="*/ 914857 h 2372182"/>
              <a:gd name="connsiteX1" fmla="*/ 1982531 w 1982531"/>
              <a:gd name="connsiteY1" fmla="*/ 619582 h 2372182"/>
              <a:gd name="connsiteX2" fmla="*/ 1649156 w 1982531"/>
              <a:gd name="connsiteY2" fmla="*/ 229057 h 2372182"/>
              <a:gd name="connsiteX3" fmla="*/ 769681 w 1982531"/>
              <a:gd name="connsiteY3" fmla="*/ 32207 h 2372182"/>
              <a:gd name="connsiteX4" fmla="*/ 10856 w 1982531"/>
              <a:gd name="connsiteY4" fmla="*/ 905332 h 2372182"/>
              <a:gd name="connsiteX5" fmla="*/ 410906 w 1982531"/>
              <a:gd name="connsiteY5" fmla="*/ 2095957 h 2372182"/>
              <a:gd name="connsiteX6" fmla="*/ 1601531 w 1982531"/>
              <a:gd name="connsiteY6" fmla="*/ 2372182 h 2372182"/>
              <a:gd name="connsiteX0" fmla="*/ 1649156 w 1982531"/>
              <a:gd name="connsiteY0" fmla="*/ 919795 h 2377120"/>
              <a:gd name="connsiteX1" fmla="*/ 1982531 w 1982531"/>
              <a:gd name="connsiteY1" fmla="*/ 624520 h 2377120"/>
              <a:gd name="connsiteX2" fmla="*/ 1649156 w 1982531"/>
              <a:gd name="connsiteY2" fmla="*/ 233995 h 2377120"/>
              <a:gd name="connsiteX3" fmla="*/ 769681 w 1982531"/>
              <a:gd name="connsiteY3" fmla="*/ 37145 h 2377120"/>
              <a:gd name="connsiteX4" fmla="*/ 10856 w 1982531"/>
              <a:gd name="connsiteY4" fmla="*/ 910270 h 2377120"/>
              <a:gd name="connsiteX5" fmla="*/ 410906 w 1982531"/>
              <a:gd name="connsiteY5" fmla="*/ 2100895 h 2377120"/>
              <a:gd name="connsiteX6" fmla="*/ 1601531 w 1982531"/>
              <a:gd name="connsiteY6" fmla="*/ 2377120 h 2377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82531" h="2377120">
                <a:moveTo>
                  <a:pt x="1649156" y="919795"/>
                </a:moveTo>
                <a:cubicBezTo>
                  <a:pt x="1847593" y="891220"/>
                  <a:pt x="1982531" y="738820"/>
                  <a:pt x="1982531" y="624520"/>
                </a:cubicBezTo>
                <a:cubicBezTo>
                  <a:pt x="1982531" y="510220"/>
                  <a:pt x="1851298" y="331891"/>
                  <a:pt x="1649156" y="233995"/>
                </a:cubicBezTo>
                <a:cubicBezTo>
                  <a:pt x="1447014" y="136099"/>
                  <a:pt x="1296731" y="-88267"/>
                  <a:pt x="769681" y="37145"/>
                </a:cubicBezTo>
                <a:cubicBezTo>
                  <a:pt x="242631" y="162557"/>
                  <a:pt x="70652" y="566312"/>
                  <a:pt x="10856" y="910270"/>
                </a:cubicBezTo>
                <a:cubicBezTo>
                  <a:pt x="-48940" y="1254228"/>
                  <a:pt x="145794" y="1856420"/>
                  <a:pt x="410906" y="2100895"/>
                </a:cubicBezTo>
                <a:cubicBezTo>
                  <a:pt x="676018" y="2345370"/>
                  <a:pt x="1138774" y="2361245"/>
                  <a:pt x="1601531" y="237712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964274" y="809126"/>
                <a:ext cx="2880320" cy="7079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l-GR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l-GR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br>
                  <a:rPr lang="en-GB" sz="4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:endParaRPr lang="en-GB" sz="4000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274" y="809126"/>
                <a:ext cx="2880320" cy="70795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4860032" y="800319"/>
                <a:ext cx="2713159" cy="7079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l-GR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a:rPr lang="el-GR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br>
                  <a:rPr lang="en-GB" sz="4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:endParaRPr lang="en-GB" sz="4000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800319"/>
                <a:ext cx="2713159" cy="70795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80548041"/>
                  </p:ext>
                </p:extLst>
              </p:nvPr>
            </p:nvGraphicFramePr>
            <p:xfrm>
              <a:off x="286952" y="2586608"/>
              <a:ext cx="8568951" cy="914400"/>
            </p:xfrm>
            <a:graphic>
              <a:graphicData uri="http://schemas.openxmlformats.org/drawingml/2006/table">
                <a:tbl>
                  <a:tblPr firstCol="1" bandRow="1">
                    <a:tableStyleId>{073A0DAA-6AF3-43AB-8588-CEC1D06C72B9}</a:tableStyleId>
                  </a:tblPr>
                  <a:tblGrid>
                    <a:gridCol w="731609">
                      <a:extLst>
                        <a:ext uri="{9D8B030D-6E8A-4147-A177-3AD203B41FA5}">
                          <a16:colId xmlns:a16="http://schemas.microsoft.com/office/drawing/2014/main" val="1992073121"/>
                        </a:ext>
                      </a:extLst>
                    </a:gridCol>
                    <a:gridCol w="564692">
                      <a:extLst>
                        <a:ext uri="{9D8B030D-6E8A-4147-A177-3AD203B41FA5}">
                          <a16:colId xmlns:a16="http://schemas.microsoft.com/office/drawing/2014/main" val="3470189256"/>
                        </a:ext>
                      </a:extLst>
                    </a:gridCol>
                    <a:gridCol w="796767">
                      <a:extLst>
                        <a:ext uri="{9D8B030D-6E8A-4147-A177-3AD203B41FA5}">
                          <a16:colId xmlns:a16="http://schemas.microsoft.com/office/drawing/2014/main" val="4218323298"/>
                        </a:ext>
                      </a:extLst>
                    </a:gridCol>
                    <a:gridCol w="731609">
                      <a:extLst>
                        <a:ext uri="{9D8B030D-6E8A-4147-A177-3AD203B41FA5}">
                          <a16:colId xmlns:a16="http://schemas.microsoft.com/office/drawing/2014/main" val="4159617746"/>
                        </a:ext>
                      </a:extLst>
                    </a:gridCol>
                    <a:gridCol w="1002533">
                      <a:extLst>
                        <a:ext uri="{9D8B030D-6E8A-4147-A177-3AD203B41FA5}">
                          <a16:colId xmlns:a16="http://schemas.microsoft.com/office/drawing/2014/main" val="61130927"/>
                        </a:ext>
                      </a:extLst>
                    </a:gridCol>
                    <a:gridCol w="1002533">
                      <a:extLst>
                        <a:ext uri="{9D8B030D-6E8A-4147-A177-3AD203B41FA5}">
                          <a16:colId xmlns:a16="http://schemas.microsoft.com/office/drawing/2014/main" val="921443248"/>
                        </a:ext>
                      </a:extLst>
                    </a:gridCol>
                    <a:gridCol w="1002533">
                      <a:extLst>
                        <a:ext uri="{9D8B030D-6E8A-4147-A177-3AD203B41FA5}">
                          <a16:colId xmlns:a16="http://schemas.microsoft.com/office/drawing/2014/main" val="2517658525"/>
                        </a:ext>
                      </a:extLst>
                    </a:gridCol>
                    <a:gridCol w="1002533">
                      <a:extLst>
                        <a:ext uri="{9D8B030D-6E8A-4147-A177-3AD203B41FA5}">
                          <a16:colId xmlns:a16="http://schemas.microsoft.com/office/drawing/2014/main" val="2956668027"/>
                        </a:ext>
                      </a:extLst>
                    </a:gridCol>
                    <a:gridCol w="1002533">
                      <a:extLst>
                        <a:ext uri="{9D8B030D-6E8A-4147-A177-3AD203B41FA5}">
                          <a16:colId xmlns:a16="http://schemas.microsoft.com/office/drawing/2014/main" val="719167635"/>
                        </a:ext>
                      </a:extLst>
                    </a:gridCol>
                    <a:gridCol w="731609">
                      <a:extLst>
                        <a:ext uri="{9D8B030D-6E8A-4147-A177-3AD203B41FA5}">
                          <a16:colId xmlns:a16="http://schemas.microsoft.com/office/drawing/2014/main" val="294499291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0.56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−1.67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−3.14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−2.78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3.89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6.28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671962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0.56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1.57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1.67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−2.78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−4.71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−3.89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7010048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80548041"/>
                  </p:ext>
                </p:extLst>
              </p:nvPr>
            </p:nvGraphicFramePr>
            <p:xfrm>
              <a:off x="286952" y="2586608"/>
              <a:ext cx="8568951" cy="914400"/>
            </p:xfrm>
            <a:graphic>
              <a:graphicData uri="http://schemas.openxmlformats.org/drawingml/2006/table">
                <a:tbl>
                  <a:tblPr firstCol="1" bandRow="1">
                    <a:tableStyleId>{073A0DAA-6AF3-43AB-8588-CEC1D06C72B9}</a:tableStyleId>
                  </a:tblPr>
                  <a:tblGrid>
                    <a:gridCol w="731609">
                      <a:extLst>
                        <a:ext uri="{9D8B030D-6E8A-4147-A177-3AD203B41FA5}">
                          <a16:colId xmlns:a16="http://schemas.microsoft.com/office/drawing/2014/main" val="1992073121"/>
                        </a:ext>
                      </a:extLst>
                    </a:gridCol>
                    <a:gridCol w="564692">
                      <a:extLst>
                        <a:ext uri="{9D8B030D-6E8A-4147-A177-3AD203B41FA5}">
                          <a16:colId xmlns:a16="http://schemas.microsoft.com/office/drawing/2014/main" val="3470189256"/>
                        </a:ext>
                      </a:extLst>
                    </a:gridCol>
                    <a:gridCol w="796767">
                      <a:extLst>
                        <a:ext uri="{9D8B030D-6E8A-4147-A177-3AD203B41FA5}">
                          <a16:colId xmlns:a16="http://schemas.microsoft.com/office/drawing/2014/main" val="4218323298"/>
                        </a:ext>
                      </a:extLst>
                    </a:gridCol>
                    <a:gridCol w="731609">
                      <a:extLst>
                        <a:ext uri="{9D8B030D-6E8A-4147-A177-3AD203B41FA5}">
                          <a16:colId xmlns:a16="http://schemas.microsoft.com/office/drawing/2014/main" val="4159617746"/>
                        </a:ext>
                      </a:extLst>
                    </a:gridCol>
                    <a:gridCol w="1002533">
                      <a:extLst>
                        <a:ext uri="{9D8B030D-6E8A-4147-A177-3AD203B41FA5}">
                          <a16:colId xmlns:a16="http://schemas.microsoft.com/office/drawing/2014/main" val="61130927"/>
                        </a:ext>
                      </a:extLst>
                    </a:gridCol>
                    <a:gridCol w="1002533">
                      <a:extLst>
                        <a:ext uri="{9D8B030D-6E8A-4147-A177-3AD203B41FA5}">
                          <a16:colId xmlns:a16="http://schemas.microsoft.com/office/drawing/2014/main" val="921443248"/>
                        </a:ext>
                      </a:extLst>
                    </a:gridCol>
                    <a:gridCol w="1002533">
                      <a:extLst>
                        <a:ext uri="{9D8B030D-6E8A-4147-A177-3AD203B41FA5}">
                          <a16:colId xmlns:a16="http://schemas.microsoft.com/office/drawing/2014/main" val="2517658525"/>
                        </a:ext>
                      </a:extLst>
                    </a:gridCol>
                    <a:gridCol w="1002533">
                      <a:extLst>
                        <a:ext uri="{9D8B030D-6E8A-4147-A177-3AD203B41FA5}">
                          <a16:colId xmlns:a16="http://schemas.microsoft.com/office/drawing/2014/main" val="2956668027"/>
                        </a:ext>
                      </a:extLst>
                    </a:gridCol>
                    <a:gridCol w="1002533">
                      <a:extLst>
                        <a:ext uri="{9D8B030D-6E8A-4147-A177-3AD203B41FA5}">
                          <a16:colId xmlns:a16="http://schemas.microsoft.com/office/drawing/2014/main" val="719167635"/>
                        </a:ext>
                      </a:extLst>
                    </a:gridCol>
                    <a:gridCol w="731609">
                      <a:extLst>
                        <a:ext uri="{9D8B030D-6E8A-4147-A177-3AD203B41FA5}">
                          <a16:colId xmlns:a16="http://schemas.microsoft.com/office/drawing/2014/main" val="2944992919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833" t="-1316" r="-1073333" b="-1092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130108" t="-1316" r="-1284946" b="-1092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164615" t="-1316" r="-819231" b="-1092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286667" t="-1316" r="-787500" b="-1092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281212" t="-1316" r="-472727" b="-1092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383537" t="-1316" r="-375610" b="-1092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480606" t="-1316" r="-273333" b="-1092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584146" t="-1316" r="-175000" b="-1092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680000" t="-1316" r="-73939" b="-1092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1072500" t="-1316" r="-1667" b="-1092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7196231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833" t="-102667" r="-1073333" b="-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130108" t="-102667" r="-1284946" b="-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164615" t="-102667" r="-819231" b="-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286667" t="-102667" r="-787500" b="-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281212" t="-102667" r="-472727" b="-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383537" t="-102667" r="-375610" b="-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480606" t="-102667" r="-273333" b="-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584146" t="-102667" r="-175000" b="-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680000" t="-102667" r="-73939" b="-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1072500" t="-102667" r="-1667" b="-10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7010048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4788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A0A4518-5423-49FC-8C63-12FAC113877E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A5B1B08D-3CBC-4AF4-8FF0-1F277671B70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Parametric Curves - Sketching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7B42EFE-2BEB-4A2E-8155-43ADA7D6856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CF2B0A63-EE11-41A9-A36D-06BBBFBB054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4295353"/>
                  </p:ext>
                </p:extLst>
              </p:nvPr>
            </p:nvGraphicFramePr>
            <p:xfrm>
              <a:off x="1619672" y="1884277"/>
              <a:ext cx="5694980" cy="1112520"/>
            </p:xfrm>
            <a:graphic>
              <a:graphicData uri="http://schemas.openxmlformats.org/drawingml/2006/table">
                <a:tbl>
                  <a:tblPr firstCol="1" bandRow="1">
                    <a:tableStyleId>{073A0DAA-6AF3-43AB-8588-CEC1D06C72B9}</a:tableStyleId>
                  </a:tblPr>
                  <a:tblGrid>
                    <a:gridCol w="609600">
                      <a:extLst>
                        <a:ext uri="{9D8B030D-6E8A-4147-A177-3AD203B41FA5}">
                          <a16:colId xmlns:a16="http://schemas.microsoft.com/office/drawing/2014/main" val="1325559615"/>
                        </a:ext>
                      </a:extLst>
                    </a:gridCol>
                    <a:gridCol w="470520">
                      <a:extLst>
                        <a:ext uri="{9D8B030D-6E8A-4147-A177-3AD203B41FA5}">
                          <a16:colId xmlns:a16="http://schemas.microsoft.com/office/drawing/2014/main" val="653623038"/>
                        </a:ext>
                      </a:extLst>
                    </a:gridCol>
                    <a:gridCol w="663892">
                      <a:extLst>
                        <a:ext uri="{9D8B030D-6E8A-4147-A177-3AD203B41FA5}">
                          <a16:colId xmlns:a16="http://schemas.microsoft.com/office/drawing/2014/main" val="1176131754"/>
                        </a:ext>
                      </a:extLst>
                    </a:gridCol>
                    <a:gridCol w="609600">
                      <a:extLst>
                        <a:ext uri="{9D8B030D-6E8A-4147-A177-3AD203B41FA5}">
                          <a16:colId xmlns:a16="http://schemas.microsoft.com/office/drawing/2014/main" val="2468952625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3723601348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3741235465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2956934906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376936587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oMath>
                            </m:oMathPara>
                          </a14:m>
                          <a:endParaRPr lang="en-GB" i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836597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831584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25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8482095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CF2B0A63-EE11-41A9-A36D-06BBBFBB054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4295353"/>
                  </p:ext>
                </p:extLst>
              </p:nvPr>
            </p:nvGraphicFramePr>
            <p:xfrm>
              <a:off x="1619672" y="1884277"/>
              <a:ext cx="5694980" cy="1112520"/>
            </p:xfrm>
            <a:graphic>
              <a:graphicData uri="http://schemas.openxmlformats.org/drawingml/2006/table">
                <a:tbl>
                  <a:tblPr firstCol="1" bandRow="1">
                    <a:tableStyleId>{073A0DAA-6AF3-43AB-8588-CEC1D06C72B9}</a:tableStyleId>
                  </a:tblPr>
                  <a:tblGrid>
                    <a:gridCol w="609600">
                      <a:extLst>
                        <a:ext uri="{9D8B030D-6E8A-4147-A177-3AD203B41FA5}">
                          <a16:colId xmlns:a16="http://schemas.microsoft.com/office/drawing/2014/main" val="1325559615"/>
                        </a:ext>
                      </a:extLst>
                    </a:gridCol>
                    <a:gridCol w="470520">
                      <a:extLst>
                        <a:ext uri="{9D8B030D-6E8A-4147-A177-3AD203B41FA5}">
                          <a16:colId xmlns:a16="http://schemas.microsoft.com/office/drawing/2014/main" val="653623038"/>
                        </a:ext>
                      </a:extLst>
                    </a:gridCol>
                    <a:gridCol w="663892">
                      <a:extLst>
                        <a:ext uri="{9D8B030D-6E8A-4147-A177-3AD203B41FA5}">
                          <a16:colId xmlns:a16="http://schemas.microsoft.com/office/drawing/2014/main" val="1176131754"/>
                        </a:ext>
                      </a:extLst>
                    </a:gridCol>
                    <a:gridCol w="609600">
                      <a:extLst>
                        <a:ext uri="{9D8B030D-6E8A-4147-A177-3AD203B41FA5}">
                          <a16:colId xmlns:a16="http://schemas.microsoft.com/office/drawing/2014/main" val="2468952625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3723601348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3741235465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2956934906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376936587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0" t="-1639" r="-837000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31169" t="-1639" r="-987013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3303" t="-1639" r="-597248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87000" t="-1639" r="-551000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80435" t="-1639" r="-299275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83212" t="-1639" r="-201460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83212" t="-1639" r="-101460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83212" t="-1639" r="-1460" b="-2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36597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0" t="-101639" r="-837000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31169" t="-101639" r="-987013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3303" t="-101639" r="-597248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87000" t="-101639" r="-551000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80435" t="-101639" r="-299275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83212" t="-101639" r="-201460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83212" t="-101639" r="-101460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83212" t="-101639" r="-1460" b="-1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831584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0" t="-201639" r="-837000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31169" t="-201639" r="-987013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3303" t="-201639" r="-597248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87000" t="-201639" r="-551000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80435" t="-201639" r="-299275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83212" t="-201639" r="-201460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83212" t="-201639" r="-101460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83212" t="-201639" r="-1460" b="-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482095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C26D582-B585-4CBB-8FA3-DB19F78BA968}"/>
                  </a:ext>
                </a:extLst>
              </p:cNvPr>
              <p:cNvSpPr txBox="1"/>
              <p:nvPr/>
            </p:nvSpPr>
            <p:spPr>
              <a:xfrm>
                <a:off x="1043608" y="767416"/>
                <a:ext cx="6949344" cy="83099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Draw the curve given by the parametric equations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400" dirty="0"/>
                  <a:t>,    for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−1≤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≤5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C26D582-B585-4CBB-8FA3-DB19F78BA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767416"/>
                <a:ext cx="6949344" cy="830997"/>
              </a:xfrm>
              <a:prstGeom prst="rect">
                <a:avLst/>
              </a:prstGeom>
              <a:blipFill>
                <a:blip r:embed="rId3"/>
                <a:stretch>
                  <a:fillRect b="-625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A896379-5176-48CC-8752-18E4619B8080}"/>
              </a:ext>
            </a:extLst>
          </p:cNvPr>
          <p:cNvCxnSpPr/>
          <p:nvPr/>
        </p:nvCxnSpPr>
        <p:spPr>
          <a:xfrm flipV="1">
            <a:off x="3343475" y="3558607"/>
            <a:ext cx="0" cy="2880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B72E1C8-49EB-4C0A-947C-1ED1E9E20FC2}"/>
              </a:ext>
            </a:extLst>
          </p:cNvPr>
          <p:cNvCxnSpPr>
            <a:cxnSpLocks/>
          </p:cNvCxnSpPr>
          <p:nvPr/>
        </p:nvCxnSpPr>
        <p:spPr>
          <a:xfrm>
            <a:off x="2390088" y="5839692"/>
            <a:ext cx="40925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BFD50D4-FE26-41F8-AD3C-1B9D9356DFCC}"/>
                  </a:ext>
                </a:extLst>
              </p:cNvPr>
              <p:cNvSpPr txBox="1"/>
              <p:nvPr/>
            </p:nvSpPr>
            <p:spPr>
              <a:xfrm>
                <a:off x="6403091" y="5632904"/>
                <a:ext cx="3300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BFD50D4-FE26-41F8-AD3C-1B9D9356D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3091" y="5632904"/>
                <a:ext cx="33004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7EFD996-AB1D-49C3-BACD-CAAF4E258158}"/>
                  </a:ext>
                </a:extLst>
              </p:cNvPr>
              <p:cNvSpPr txBox="1"/>
              <p:nvPr/>
            </p:nvSpPr>
            <p:spPr>
              <a:xfrm>
                <a:off x="3155592" y="3282662"/>
                <a:ext cx="3300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7EFD996-AB1D-49C3-BACD-CAAF4E2581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5592" y="3282662"/>
                <a:ext cx="33004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FD0DC613-A8FB-4B9B-A111-C0778F470128}"/>
              </a:ext>
            </a:extLst>
          </p:cNvPr>
          <p:cNvSpPr txBox="1"/>
          <p:nvPr/>
        </p:nvSpPr>
        <p:spPr>
          <a:xfrm>
            <a:off x="2742867" y="5786792"/>
            <a:ext cx="340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-2              2       4      6      8      10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BCF44F-185C-46ED-8B47-658ED8D0B670}"/>
              </a:ext>
            </a:extLst>
          </p:cNvPr>
          <p:cNvSpPr txBox="1"/>
          <p:nvPr/>
        </p:nvSpPr>
        <p:spPr>
          <a:xfrm>
            <a:off x="3088640" y="5285588"/>
            <a:ext cx="35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AB3455-18F1-4F6F-88EF-F563E767E290}"/>
              </a:ext>
            </a:extLst>
          </p:cNvPr>
          <p:cNvSpPr txBox="1"/>
          <p:nvPr/>
        </p:nvSpPr>
        <p:spPr>
          <a:xfrm>
            <a:off x="2981538" y="4892444"/>
            <a:ext cx="423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D01A04-D552-4BEF-99EA-0BA765E662D0}"/>
              </a:ext>
            </a:extLst>
          </p:cNvPr>
          <p:cNvSpPr txBox="1"/>
          <p:nvPr/>
        </p:nvSpPr>
        <p:spPr>
          <a:xfrm>
            <a:off x="2981537" y="4479930"/>
            <a:ext cx="423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2D5614-42A8-49C8-9890-6C3A44C284BE}"/>
              </a:ext>
            </a:extLst>
          </p:cNvPr>
          <p:cNvSpPr txBox="1"/>
          <p:nvPr/>
        </p:nvSpPr>
        <p:spPr>
          <a:xfrm>
            <a:off x="2981537" y="4079992"/>
            <a:ext cx="423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3B75C85-368A-4284-A3FD-2DC5418F2CD7}"/>
              </a:ext>
            </a:extLst>
          </p:cNvPr>
          <p:cNvSpPr txBox="1"/>
          <p:nvPr/>
        </p:nvSpPr>
        <p:spPr>
          <a:xfrm>
            <a:off x="2981536" y="3680054"/>
            <a:ext cx="423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25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2F1375E-7E1F-4834-B3D5-CB395F93B574}"/>
              </a:ext>
            </a:extLst>
          </p:cNvPr>
          <p:cNvSpPr/>
          <p:nvPr/>
        </p:nvSpPr>
        <p:spPr>
          <a:xfrm>
            <a:off x="2915816" y="3861048"/>
            <a:ext cx="2697480" cy="1981259"/>
          </a:xfrm>
          <a:custGeom>
            <a:avLst/>
            <a:gdLst>
              <a:gd name="connsiteX0" fmla="*/ 0 w 2697480"/>
              <a:gd name="connsiteY0" fmla="*/ 1905000 h 1981259"/>
              <a:gd name="connsiteX1" fmla="*/ 426720 w 2697480"/>
              <a:gd name="connsiteY1" fmla="*/ 1981200 h 1981259"/>
              <a:gd name="connsiteX2" fmla="*/ 891540 w 2697480"/>
              <a:gd name="connsiteY2" fmla="*/ 1912620 h 1981259"/>
              <a:gd name="connsiteX3" fmla="*/ 1379220 w 2697480"/>
              <a:gd name="connsiteY3" fmla="*/ 1676400 h 1981259"/>
              <a:gd name="connsiteX4" fmla="*/ 1805940 w 2697480"/>
              <a:gd name="connsiteY4" fmla="*/ 1379220 h 1981259"/>
              <a:gd name="connsiteX5" fmla="*/ 2247900 w 2697480"/>
              <a:gd name="connsiteY5" fmla="*/ 731520 h 1981259"/>
              <a:gd name="connsiteX6" fmla="*/ 2697480 w 2697480"/>
              <a:gd name="connsiteY6" fmla="*/ 0 h 1981259"/>
              <a:gd name="connsiteX0" fmla="*/ 0 w 2697480"/>
              <a:gd name="connsiteY0" fmla="*/ 1905000 h 1981259"/>
              <a:gd name="connsiteX1" fmla="*/ 426720 w 2697480"/>
              <a:gd name="connsiteY1" fmla="*/ 1981200 h 1981259"/>
              <a:gd name="connsiteX2" fmla="*/ 891540 w 2697480"/>
              <a:gd name="connsiteY2" fmla="*/ 1912620 h 1981259"/>
              <a:gd name="connsiteX3" fmla="*/ 1379220 w 2697480"/>
              <a:gd name="connsiteY3" fmla="*/ 1676400 h 1981259"/>
              <a:gd name="connsiteX4" fmla="*/ 1869440 w 2697480"/>
              <a:gd name="connsiteY4" fmla="*/ 1264920 h 1981259"/>
              <a:gd name="connsiteX5" fmla="*/ 2247900 w 2697480"/>
              <a:gd name="connsiteY5" fmla="*/ 731520 h 1981259"/>
              <a:gd name="connsiteX6" fmla="*/ 2697480 w 2697480"/>
              <a:gd name="connsiteY6" fmla="*/ 0 h 1981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97480" h="1981259">
                <a:moveTo>
                  <a:pt x="0" y="1905000"/>
                </a:moveTo>
                <a:cubicBezTo>
                  <a:pt x="139065" y="1942465"/>
                  <a:pt x="278130" y="1979930"/>
                  <a:pt x="426720" y="1981200"/>
                </a:cubicBezTo>
                <a:cubicBezTo>
                  <a:pt x="575310" y="1982470"/>
                  <a:pt x="732790" y="1963420"/>
                  <a:pt x="891540" y="1912620"/>
                </a:cubicBezTo>
                <a:cubicBezTo>
                  <a:pt x="1050290" y="1861820"/>
                  <a:pt x="1216237" y="1784350"/>
                  <a:pt x="1379220" y="1676400"/>
                </a:cubicBezTo>
                <a:cubicBezTo>
                  <a:pt x="1542203" y="1568450"/>
                  <a:pt x="1724660" y="1422400"/>
                  <a:pt x="1869440" y="1264920"/>
                </a:cubicBezTo>
                <a:cubicBezTo>
                  <a:pt x="2014220" y="1107440"/>
                  <a:pt x="2109893" y="942340"/>
                  <a:pt x="2247900" y="731520"/>
                </a:cubicBezTo>
                <a:cubicBezTo>
                  <a:pt x="2385907" y="520700"/>
                  <a:pt x="2546985" y="250825"/>
                  <a:pt x="269748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8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8C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207-208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5E72B8F-5AD8-4490-93F4-FDFF992A8CE8}"/>
              </a:ext>
            </a:extLst>
          </p:cNvPr>
          <p:cNvSpPr txBox="1"/>
          <p:nvPr/>
        </p:nvSpPr>
        <p:spPr>
          <a:xfrm>
            <a:off x="289744" y="1946548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(This exercise could probably be skipped for classes in a rush)</a:t>
            </a:r>
          </a:p>
        </p:txBody>
      </p:sp>
    </p:spTree>
    <p:extLst>
      <p:ext uri="{BB962C8B-B14F-4D97-AF65-F5344CB8AC3E}">
        <p14:creationId xmlns:p14="http://schemas.microsoft.com/office/powerpoint/2010/main" val="3664031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F140406-0921-4874-9637-E63EF5823E25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6A81D4E-5CE5-4F03-A533-EB4A3D09F2B8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Parametric Curves</a:t>
              </a:r>
              <a:r>
                <a:rPr lang="en-GB" sz="3200" dirty="0">
                  <a:solidFill>
                    <a:prstClr val="white"/>
                  </a:solidFill>
                </a:rPr>
                <a:t> - </a:t>
              </a:r>
              <a:r>
                <a:rPr lang="en-GB" sz="3200" dirty="0">
                  <a:latin typeface="+mj-lt"/>
                </a:rPr>
                <a:t>Points of Intersection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B4D8BC6-9095-4395-ACB8-C660048B6CD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2DA7413-CFB8-48F9-87C2-DFF564B731B8}"/>
                  </a:ext>
                </a:extLst>
              </p:cNvPr>
              <p:cNvSpPr txBox="1"/>
              <p:nvPr/>
            </p:nvSpPr>
            <p:spPr>
              <a:xfrm>
                <a:off x="0" y="851228"/>
                <a:ext cx="9144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The key to finding the of points of intersection </a:t>
                </a:r>
              </a:p>
              <a:p>
                <a:pPr algn="ctr"/>
                <a:r>
                  <a:rPr lang="en-GB" sz="3200" dirty="0"/>
                  <a:t>of an axis or another graph is </a:t>
                </a:r>
              </a:p>
              <a:p>
                <a:pPr algn="ctr"/>
                <a:r>
                  <a:rPr lang="en-GB" sz="3200" dirty="0"/>
                  <a:t>to first find the value of the parameter </a:t>
                </a:r>
                <a14:m>
                  <m:oMath xmlns:m="http://schemas.openxmlformats.org/officeDocument/2006/math"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GB" sz="3200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2DA7413-CFB8-48F9-87C2-DFF564B731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51228"/>
                <a:ext cx="9144000" cy="1569660"/>
              </a:xfrm>
              <a:prstGeom prst="rect">
                <a:avLst/>
              </a:prstGeom>
              <a:blipFill>
                <a:blip r:embed="rId2"/>
                <a:stretch>
                  <a:fillRect t="-5058" b="-124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2348880"/>
            <a:ext cx="4824536" cy="427525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491880" y="5301208"/>
                <a:ext cx="525658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Find </a:t>
                </a:r>
                <a14:m>
                  <m:oMath xmlns:m="http://schemas.openxmlformats.org/officeDocument/2006/math">
                    <m:r>
                      <a:rPr lang="en-GB" sz="3200" b="1" i="1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GB" sz="3200" dirty="0"/>
                  <a:t> and then substitute into the parametric equations.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5301208"/>
                <a:ext cx="5256584" cy="1077218"/>
              </a:xfrm>
              <a:prstGeom prst="rect">
                <a:avLst/>
              </a:prstGeom>
              <a:blipFill>
                <a:blip r:embed="rId4"/>
                <a:stretch>
                  <a:fillRect l="-2552" t="-6818" r="-4408" b="-181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6248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F140406-0921-4874-9637-E63EF5823E25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6A81D4E-5CE5-4F03-A533-EB4A3D09F2B8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Parametric Curves</a:t>
              </a:r>
              <a:r>
                <a:rPr lang="en-GB" sz="3200" dirty="0">
                  <a:solidFill>
                    <a:prstClr val="white"/>
                  </a:solidFill>
                </a:rPr>
                <a:t> - </a:t>
              </a:r>
              <a:r>
                <a:rPr lang="en-GB" sz="3200" dirty="0">
                  <a:latin typeface="+mj-lt"/>
                </a:rPr>
                <a:t>Points of Intersection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B4D8BC6-9095-4395-ACB8-C660048B6CD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4B613B8-3CD2-4B1F-8E9A-3215C40F57C4}"/>
                  </a:ext>
                </a:extLst>
              </p:cNvPr>
              <p:cNvSpPr txBox="1"/>
              <p:nvPr/>
            </p:nvSpPr>
            <p:spPr>
              <a:xfrm>
                <a:off x="909488" y="711627"/>
                <a:ext cx="7323880" cy="210140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A curve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400" dirty="0"/>
                  <a:t> has the parametric equations</a:t>
                </a:r>
              </a:p>
              <a:p>
                <a:pPr algn="ctr"/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sSup>
                      <m:sSup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GB" sz="2400" b="1" dirty="0"/>
                  <a:t>,   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d>
                      <m:d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p>
                            <m:r>
                              <a:rPr lang="en-GB" sz="2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e>
                    </m:d>
                  </m:oMath>
                </a14:m>
                <a:r>
                  <a:rPr lang="en-GB" sz="2400" b="1" dirty="0"/>
                  <a:t>,  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2400" dirty="0"/>
                  <a:t>, where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400" dirty="0"/>
                  <a:t> is a non-zero constant. </a:t>
                </a:r>
              </a:p>
              <a:p>
                <a:pPr algn="ctr"/>
                <a:r>
                  <a:rPr lang="en-GB" sz="2400" dirty="0"/>
                  <a:t>Find the coordinates of the points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400" dirty="0"/>
                  <a:t> </a:t>
                </a:r>
              </a:p>
              <a:p>
                <a:pPr algn="ctr"/>
                <a:r>
                  <a:rPr lang="en-GB" sz="2400" dirty="0"/>
                  <a:t>where the curve crosses the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/>
                  <a:t>-axis.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4B613B8-3CD2-4B1F-8E9A-3215C40F57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488" y="711627"/>
                <a:ext cx="7323880" cy="2101409"/>
              </a:xfrm>
              <a:prstGeom prst="rect">
                <a:avLst/>
              </a:prstGeom>
              <a:blipFill>
                <a:blip r:embed="rId2"/>
                <a:stretch>
                  <a:fillRect b="-161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695713D-2100-4071-91F1-D44A43A5841E}"/>
                  </a:ext>
                </a:extLst>
              </p:cNvPr>
              <p:cNvSpPr txBox="1"/>
              <p:nvPr/>
            </p:nvSpPr>
            <p:spPr>
              <a:xfrm>
                <a:off x="377072" y="3072947"/>
                <a:ext cx="4176464" cy="34635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800" dirty="0"/>
              </a:p>
              <a:p>
                <a:endParaRPr lang="en-GB" sz="2800" dirty="0"/>
              </a:p>
              <a:p>
                <a:pPr algn="ctr"/>
                <a:r>
                  <a:rPr lang="en-GB" sz="2800" b="0" dirty="0"/>
                  <a:t>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 algn="ctr"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:r>
                  <a:rPr lang="en-GB" sz="2800" b="0" dirty="0">
                    <a:latin typeface="Cambria Math" panose="02040503050406030204" pitchFamily="18" charset="0"/>
                  </a:rPr>
                  <a:t>a = </a:t>
                </a:r>
                <a14:m>
                  <m:oMath xmlns:m="http://schemas.openxmlformats.org/officeDocument/2006/math">
                    <m:r>
                      <a:rPr lang="en-GB" sz="2800" i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i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800" b="0" dirty="0">
                    <a:latin typeface="Cambria Math" panose="02040503050406030204" pitchFamily="18" charset="0"/>
                  </a:rPr>
                  <a:t>  b = 1  c =0</a:t>
                </a:r>
              </a:p>
              <a:p>
                <a:pPr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695713D-2100-4071-91F1-D44A43A584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72" y="3072947"/>
                <a:ext cx="4176464" cy="34635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860032" y="3098843"/>
                <a:ext cx="3793012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3600" dirty="0">
                    <a:solidFill>
                      <a:prstClr val="black"/>
                    </a:solidFill>
                  </a:rPr>
                  <a:t>At </a:t>
                </a:r>
                <a14:m>
                  <m:oMath xmlns:m="http://schemas.openxmlformats.org/officeDocument/2006/math"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=2, 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=−8  </m:t>
                    </m:r>
                  </m:oMath>
                </a14:m>
                <a:endParaRPr lang="en-GB" sz="36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0,−8</m:t>
                          </m:r>
                        </m:e>
                      </m:d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098843"/>
                <a:ext cx="3793012" cy="1200329"/>
              </a:xfrm>
              <a:prstGeom prst="rect">
                <a:avLst/>
              </a:prstGeom>
              <a:blipFill>
                <a:blip r:embed="rId4"/>
                <a:stretch>
                  <a:fillRect l="-4823" t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932040" y="5085184"/>
                <a:ext cx="3913996" cy="12003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3600" dirty="0">
                    <a:solidFill>
                      <a:prstClr val="black"/>
                    </a:solidFill>
                  </a:rPr>
                  <a:t>At </a:t>
                </a:r>
                <a14:m>
                  <m:oMath xmlns:m="http://schemas.openxmlformats.org/officeDocument/2006/math"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=0,  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=−4  </m:t>
                    </m:r>
                  </m:oMath>
                </a14:m>
                <a:endParaRPr lang="en-GB" sz="36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(0,−4)</m:t>
                      </m:r>
                    </m:oMath>
                  </m:oMathPara>
                </a14:m>
                <a:br>
                  <a:rPr lang="en-GB" sz="3600" dirty="0">
                    <a:solidFill>
                      <a:prstClr val="black"/>
                    </a:solidFill>
                  </a:rPr>
                </a:br>
                <a:endParaRPr lang="en-GB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5085184"/>
                <a:ext cx="3913996" cy="1200393"/>
              </a:xfrm>
              <a:prstGeom prst="rect">
                <a:avLst/>
              </a:prstGeom>
              <a:blipFill>
                <a:blip r:embed="rId5"/>
                <a:stretch>
                  <a:fillRect l="-4673" t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4553536" y="3008067"/>
            <a:ext cx="0" cy="35283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069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F140406-0921-4874-9637-E63EF5823E25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6A81D4E-5CE5-4F03-A533-EB4A3D09F2B8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Parametric Curves</a:t>
              </a:r>
              <a:r>
                <a:rPr lang="en-GB" sz="3200" dirty="0">
                  <a:solidFill>
                    <a:prstClr val="white"/>
                  </a:solidFill>
                </a:rPr>
                <a:t> - </a:t>
              </a:r>
              <a:r>
                <a:rPr lang="en-GB" sz="3200" dirty="0">
                  <a:latin typeface="+mj-lt"/>
                </a:rPr>
                <a:t>Points of Intersection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B4D8BC6-9095-4395-ACB8-C660048B6CD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4B613B8-3CD2-4B1F-8E9A-3215C40F57C4}"/>
                  </a:ext>
                </a:extLst>
              </p:cNvPr>
              <p:cNvSpPr txBox="1"/>
              <p:nvPr/>
            </p:nvSpPr>
            <p:spPr>
              <a:xfrm>
                <a:off x="363834" y="846644"/>
                <a:ext cx="8600654" cy="161717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A curve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400" dirty="0"/>
                  <a:t> has the parametric equations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GB" sz="2400" b="1" dirty="0"/>
                  <a:t>,   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𝒂</m:t>
                    </m:r>
                    <m:d>
                      <m:d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p>
                            <m:r>
                              <a:rPr lang="en-GB" sz="2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e>
                    </m:d>
                  </m:oMath>
                </a14:m>
                <a:r>
                  <a:rPr lang="en-GB" sz="2400" b="1" dirty="0"/>
                  <a:t>, 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2400" dirty="0"/>
                  <a:t>, </a:t>
                </a:r>
              </a:p>
              <a:p>
                <a:pPr algn="ctr"/>
                <a:r>
                  <a:rPr lang="en-GB" sz="2400" dirty="0"/>
                  <a:t>where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400" dirty="0"/>
                  <a:t> is a non-zero constant. </a:t>
                </a:r>
              </a:p>
              <a:p>
                <a:pPr algn="ctr"/>
                <a:r>
                  <a:rPr lang="en-GB" sz="2400" dirty="0"/>
                  <a:t>Given that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400" dirty="0"/>
                  <a:t> passes through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−4,0</m:t>
                        </m:r>
                      </m:e>
                    </m:d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2400" dirty="0"/>
                  <a:t> find the value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4B613B8-3CD2-4B1F-8E9A-3215C40F57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834" y="846644"/>
                <a:ext cx="8600654" cy="1617174"/>
              </a:xfrm>
              <a:prstGeom prst="rect">
                <a:avLst/>
              </a:prstGeom>
              <a:blipFill>
                <a:blip r:embed="rId2"/>
                <a:stretch>
                  <a:fillRect b="-238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3AD8B73-F5AB-4893-95EB-22FAE34B50A5}"/>
                  </a:ext>
                </a:extLst>
              </p:cNvPr>
              <p:cNvSpPr txBox="1"/>
              <p:nvPr/>
            </p:nvSpPr>
            <p:spPr>
              <a:xfrm>
                <a:off x="1331640" y="4828465"/>
                <a:ext cx="2254968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+8=0</m:t>
                      </m:r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3AD8B73-F5AB-4893-95EB-22FAE34B50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4828465"/>
                <a:ext cx="2254968" cy="1569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043608" y="2664880"/>
                <a:ext cx="2861211" cy="16964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d>
                        <m:d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e>
                      </m:d>
                    </m:oMath>
                  </m:oMathPara>
                </a14:m>
                <a:endParaRPr lang="en-GB" sz="32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:br>
                  <a:rPr lang="en-GB" sz="3200" b="1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0=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664880"/>
                <a:ext cx="2861211" cy="16964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796136" y="2722717"/>
                <a:ext cx="2662687" cy="15808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GB" sz="32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32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−4=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32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2722717"/>
                <a:ext cx="2662687" cy="15808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105859" y="5427290"/>
                <a:ext cx="1697419" cy="10143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5859" y="5427290"/>
                <a:ext cx="1697419" cy="101431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822801" y="4536078"/>
                <a:ext cx="261840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−4=4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−2 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2801" y="4536078"/>
                <a:ext cx="2618409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/>
          <p:nvPr/>
        </p:nvCxnSpPr>
        <p:spPr>
          <a:xfrm>
            <a:off x="4860032" y="2780928"/>
            <a:ext cx="0" cy="35283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69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E5ED705-F67B-4759-B5F6-1DE6AF25BFB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A03FA4AF-6555-4B63-AA86-216B4EF9BAE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Parametric Curves</a:t>
              </a:r>
              <a:r>
                <a:rPr lang="en-GB" sz="3200" dirty="0">
                  <a:solidFill>
                    <a:prstClr val="white"/>
                  </a:solidFill>
                </a:rPr>
                <a:t> - </a:t>
              </a:r>
              <a:r>
                <a:rPr lang="en-GB" sz="3200" dirty="0"/>
                <a:t>Points of Intersection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994A973-2CEF-4C12-9AEA-238818AE0E8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1034DB3-886A-4034-B95B-C36086EBE723}"/>
                  </a:ext>
                </a:extLst>
              </p:cNvPr>
              <p:cNvSpPr txBox="1"/>
              <p:nvPr/>
            </p:nvSpPr>
            <p:spPr>
              <a:xfrm>
                <a:off x="251520" y="702354"/>
                <a:ext cx="8784976" cy="167802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A curve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400" dirty="0"/>
                  <a:t> has the parametric equations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    −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  <a:p>
                <a:pPr algn="ctr"/>
                <a:r>
                  <a:rPr lang="en-GB" sz="2400" dirty="0"/>
                  <a:t>Find the point where the curve intersects the line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1034DB3-886A-4034-B95B-C36086EBE7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702354"/>
                <a:ext cx="8784976" cy="1678023"/>
              </a:xfrm>
              <a:prstGeom prst="rect">
                <a:avLst/>
              </a:prstGeom>
              <a:blipFill>
                <a:blip r:embed="rId2"/>
                <a:stretch>
                  <a:fillRect b="-231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A4A9FCE-8217-49AC-A423-E87E062A3343}"/>
                  </a:ext>
                </a:extLst>
              </p:cNvPr>
              <p:cNvSpPr txBox="1"/>
              <p:nvPr/>
            </p:nvSpPr>
            <p:spPr>
              <a:xfrm>
                <a:off x="619347" y="2564904"/>
                <a:ext cx="3616203" cy="2488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 algn="ctr"/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3200" b="1" i="0" smtClean="0">
                          <a:latin typeface="Cambria Math" panose="02040503050406030204" pitchFamily="18" charset="0"/>
                        </a:rPr>
                        <m:t>𝐨𝐫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−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3200" b="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A4A9FCE-8217-49AC-A423-E87E062A33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347" y="2564904"/>
                <a:ext cx="3616203" cy="24880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364088" y="2573682"/>
                <a:ext cx="3024336" cy="39132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3200" dirty="0">
                    <a:solidFill>
                      <a:prstClr val="black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32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GB" sz="3200" dirty="0">
                    <a:solidFill>
                      <a:prstClr val="black"/>
                    </a:solidFill>
                  </a:rPr>
                  <a:t>   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ad>
                            <m:radPr>
                              <m:degHide m:val="on"/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  <a:p>
                <a:pPr lvl="0"/>
                <a:endParaRPr lang="en-GB" sz="3200" dirty="0">
                  <a:solidFill>
                    <a:prstClr val="black"/>
                  </a:solidFill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573682"/>
                <a:ext cx="3024336" cy="39132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860032" y="2708920"/>
            <a:ext cx="0" cy="37444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27584" y="5400389"/>
                <a:ext cx="3599892" cy="11413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(But reject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</a:p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as outside domain of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400389"/>
                <a:ext cx="3599892" cy="1141338"/>
              </a:xfrm>
              <a:prstGeom prst="rect">
                <a:avLst/>
              </a:prstGeom>
              <a:blipFill>
                <a:blip r:embed="rId5"/>
                <a:stretch>
                  <a:fillRect l="-3559" r="-1864" b="-14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8782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50951</TotalTime>
  <Words>634</Words>
  <Application>Microsoft Macintosh PowerPoint</Application>
  <PresentationFormat>On-screen Show (4:3)</PresentationFormat>
  <Paragraphs>170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1111</cp:revision>
  <cp:lastPrinted>2018-11-01T04:02:39Z</cp:lastPrinted>
  <dcterms:created xsi:type="dcterms:W3CDTF">2013-02-28T07:36:55Z</dcterms:created>
  <dcterms:modified xsi:type="dcterms:W3CDTF">2019-07-06T17:23:06Z</dcterms:modified>
</cp:coreProperties>
</file>