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9" r:id="rId4"/>
    <p:sldId id="258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624" r:id="rId28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66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037" autoAdjust="0"/>
  </p:normalViewPr>
  <p:slideViewPr>
    <p:cSldViewPr snapToGrid="0">
      <p:cViewPr varScale="1">
        <p:scale>
          <a:sx n="59" d="100"/>
          <a:sy n="59" d="100"/>
        </p:scale>
        <p:origin x="15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987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706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463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397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441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502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394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41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732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3154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364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22/06/2021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22/06/2021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068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62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12" Type="http://schemas.openxmlformats.org/officeDocument/2006/relationships/image" Target="../media/image61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60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Relationship Id="rId1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77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1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13" Type="http://schemas.openxmlformats.org/officeDocument/2006/relationships/image" Target="../media/image103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12" Type="http://schemas.openxmlformats.org/officeDocument/2006/relationships/image" Target="../media/image102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11" Type="http://schemas.openxmlformats.org/officeDocument/2006/relationships/image" Target="../media/image101.png"/><Relationship Id="rId5" Type="http://schemas.openxmlformats.org/officeDocument/2006/relationships/image" Target="../media/image95.png"/><Relationship Id="rId10" Type="http://schemas.openxmlformats.org/officeDocument/2006/relationships/image" Target="../media/image100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Relationship Id="rId14" Type="http://schemas.openxmlformats.org/officeDocument/2006/relationships/image" Target="../media/image10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4.png"/><Relationship Id="rId4" Type="http://schemas.openxmlformats.org/officeDocument/2006/relationships/image" Target="../media/image9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13" Type="http://schemas.openxmlformats.org/officeDocument/2006/relationships/image" Target="../media/image104.png"/><Relationship Id="rId3" Type="http://schemas.openxmlformats.org/officeDocument/2006/relationships/image" Target="../media/image107.png"/><Relationship Id="rId7" Type="http://schemas.openxmlformats.org/officeDocument/2006/relationships/image" Target="../media/image111.png"/><Relationship Id="rId12" Type="http://schemas.openxmlformats.org/officeDocument/2006/relationships/image" Target="../media/image99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98.png"/><Relationship Id="rId5" Type="http://schemas.openxmlformats.org/officeDocument/2006/relationships/image" Target="../media/image109.png"/><Relationship Id="rId10" Type="http://schemas.openxmlformats.org/officeDocument/2006/relationships/image" Target="../media/image114.png"/><Relationship Id="rId4" Type="http://schemas.openxmlformats.org/officeDocument/2006/relationships/image" Target="../media/image108.png"/><Relationship Id="rId9" Type="http://schemas.openxmlformats.org/officeDocument/2006/relationships/image" Target="../media/image1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116.png"/><Relationship Id="rId7" Type="http://schemas.openxmlformats.org/officeDocument/2006/relationships/image" Target="../media/image120.png"/><Relationship Id="rId2" Type="http://schemas.openxmlformats.org/officeDocument/2006/relationships/image" Target="../media/image1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png"/><Relationship Id="rId11" Type="http://schemas.openxmlformats.org/officeDocument/2006/relationships/image" Target="../media/image107.png"/><Relationship Id="rId5" Type="http://schemas.openxmlformats.org/officeDocument/2006/relationships/image" Target="../media/image118.png"/><Relationship Id="rId10" Type="http://schemas.openxmlformats.org/officeDocument/2006/relationships/image" Target="../media/image104.png"/><Relationship Id="rId4" Type="http://schemas.openxmlformats.org/officeDocument/2006/relationships/image" Target="../media/image117.png"/><Relationship Id="rId9" Type="http://schemas.openxmlformats.org/officeDocument/2006/relationships/image" Target="../media/image9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22.png"/><Relationship Id="rId7" Type="http://schemas.openxmlformats.org/officeDocument/2006/relationships/image" Target="../media/image126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4.png"/><Relationship Id="rId10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24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12" Type="http://schemas.openxmlformats.org/officeDocument/2006/relationships/image" Target="../media/image130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23.png"/><Relationship Id="rId5" Type="http://schemas.openxmlformats.org/officeDocument/2006/relationships/image" Target="../media/image134.png"/><Relationship Id="rId10" Type="http://schemas.openxmlformats.org/officeDocument/2006/relationships/image" Target="../media/image122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png"/><Relationship Id="rId13" Type="http://schemas.openxmlformats.org/officeDocument/2006/relationships/image" Target="../media/image130.png"/><Relationship Id="rId3" Type="http://schemas.openxmlformats.org/officeDocument/2006/relationships/image" Target="../media/image140.png"/><Relationship Id="rId7" Type="http://schemas.openxmlformats.org/officeDocument/2006/relationships/image" Target="../media/image144.png"/><Relationship Id="rId12" Type="http://schemas.openxmlformats.org/officeDocument/2006/relationships/image" Target="../media/image123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3.png"/><Relationship Id="rId11" Type="http://schemas.openxmlformats.org/officeDocument/2006/relationships/image" Target="../media/image122.png"/><Relationship Id="rId5" Type="http://schemas.openxmlformats.org/officeDocument/2006/relationships/image" Target="../media/image142.png"/><Relationship Id="rId10" Type="http://schemas.openxmlformats.org/officeDocument/2006/relationships/image" Target="../media/image147.png"/><Relationship Id="rId4" Type="http://schemas.openxmlformats.org/officeDocument/2006/relationships/image" Target="../media/image141.png"/><Relationship Id="rId9" Type="http://schemas.openxmlformats.org/officeDocument/2006/relationships/image" Target="../media/image14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13" Type="http://schemas.openxmlformats.org/officeDocument/2006/relationships/image" Target="../media/image130.png"/><Relationship Id="rId3" Type="http://schemas.openxmlformats.org/officeDocument/2006/relationships/image" Target="../media/image149.png"/><Relationship Id="rId7" Type="http://schemas.openxmlformats.org/officeDocument/2006/relationships/image" Target="../media/image152.png"/><Relationship Id="rId12" Type="http://schemas.openxmlformats.org/officeDocument/2006/relationships/image" Target="../media/image123.png"/><Relationship Id="rId2" Type="http://schemas.openxmlformats.org/officeDocument/2006/relationships/image" Target="../media/image1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.png"/><Relationship Id="rId11" Type="http://schemas.openxmlformats.org/officeDocument/2006/relationships/image" Target="../media/image122.png"/><Relationship Id="rId5" Type="http://schemas.openxmlformats.org/officeDocument/2006/relationships/image" Target="../media/image150.png"/><Relationship Id="rId10" Type="http://schemas.openxmlformats.org/officeDocument/2006/relationships/image" Target="../media/image155.png"/><Relationship Id="rId4" Type="http://schemas.openxmlformats.org/officeDocument/2006/relationships/image" Target="../media/image142.png"/><Relationship Id="rId9" Type="http://schemas.openxmlformats.org/officeDocument/2006/relationships/image" Target="../media/image154.png"/><Relationship Id="rId14" Type="http://schemas.openxmlformats.org/officeDocument/2006/relationships/image" Target="../media/image14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3.png"/><Relationship Id="rId3" Type="http://schemas.openxmlformats.org/officeDocument/2006/relationships/image" Target="../media/image157.png"/><Relationship Id="rId7" Type="http://schemas.openxmlformats.org/officeDocument/2006/relationships/image" Target="../media/image140.png"/><Relationship Id="rId12" Type="http://schemas.openxmlformats.org/officeDocument/2006/relationships/image" Target="../media/image162.png"/><Relationship Id="rId2" Type="http://schemas.openxmlformats.org/officeDocument/2006/relationships/image" Target="../media/image1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61.png"/><Relationship Id="rId5" Type="http://schemas.openxmlformats.org/officeDocument/2006/relationships/image" Target="../media/image123.png"/><Relationship Id="rId10" Type="http://schemas.openxmlformats.org/officeDocument/2006/relationships/image" Target="../media/image160.png"/><Relationship Id="rId4" Type="http://schemas.openxmlformats.org/officeDocument/2006/relationships/image" Target="../media/image122.png"/><Relationship Id="rId9" Type="http://schemas.openxmlformats.org/officeDocument/2006/relationships/image" Target="../media/image15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13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4.png"/><Relationship Id="rId18" Type="http://schemas.openxmlformats.org/officeDocument/2006/relationships/image" Target="../media/image49.png"/><Relationship Id="rId3" Type="http://schemas.openxmlformats.org/officeDocument/2006/relationships/image" Target="../media/image13.png"/><Relationship Id="rId7" Type="http://schemas.openxmlformats.org/officeDocument/2006/relationships/image" Target="../media/image38.png"/><Relationship Id="rId12" Type="http://schemas.openxmlformats.org/officeDocument/2006/relationships/image" Target="../media/image43.png"/><Relationship Id="rId17" Type="http://schemas.openxmlformats.org/officeDocument/2006/relationships/image" Target="../media/image48.png"/><Relationship Id="rId2" Type="http://schemas.openxmlformats.org/officeDocument/2006/relationships/image" Target="../media/image12.png"/><Relationship Id="rId16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4" Type="http://schemas.openxmlformats.org/officeDocument/2006/relationships/image" Target="../media/image26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42099" y="786648"/>
            <a:ext cx="80903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Methods in </a:t>
            </a:r>
          </a:p>
          <a:p>
            <a:pPr algn="ctr"/>
            <a:r>
              <a:rPr lang="en-US" altLang="ja-JP" sz="96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Differential Equations</a:t>
            </a:r>
            <a:endParaRPr lang="ja-JP" altLang="en-US" sz="96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83392" y="423135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716016" y="1484784"/>
                <a:ext cx="1296144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𝑦</m:t>
                      </m:r>
                      <m:r>
                        <a:rPr lang="en-GB" sz="2000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484784"/>
                <a:ext cx="1296144" cy="670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Arrow Connector 84"/>
          <p:cNvCxnSpPr/>
          <p:nvPr/>
        </p:nvCxnSpPr>
        <p:spPr>
          <a:xfrm flipV="1">
            <a:off x="6444208" y="2600908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5400000" flipV="1">
            <a:off x="6534218" y="2654914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93922" y="2372418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263248" y="4282365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7" name="Freeform 6"/>
          <p:cNvSpPr/>
          <p:nvPr/>
        </p:nvSpPr>
        <p:spPr>
          <a:xfrm>
            <a:off x="6555179" y="2683823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Freeform 88"/>
          <p:cNvSpPr/>
          <p:nvPr/>
        </p:nvSpPr>
        <p:spPr>
          <a:xfrm flipH="1">
            <a:off x="4716016" y="2672916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Freeform 89"/>
          <p:cNvSpPr/>
          <p:nvPr/>
        </p:nvSpPr>
        <p:spPr>
          <a:xfrm flipV="1">
            <a:off x="6552220" y="4581128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Freeform 90"/>
          <p:cNvSpPr/>
          <p:nvPr/>
        </p:nvSpPr>
        <p:spPr>
          <a:xfrm flipH="1" flipV="1">
            <a:off x="4716016" y="4581128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Freeform 91"/>
          <p:cNvSpPr/>
          <p:nvPr/>
        </p:nvSpPr>
        <p:spPr>
          <a:xfrm flipV="1">
            <a:off x="6768244" y="4761148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Freeform 92"/>
          <p:cNvSpPr/>
          <p:nvPr/>
        </p:nvSpPr>
        <p:spPr>
          <a:xfrm flipH="1" flipV="1">
            <a:off x="4463988" y="4761148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Freeform 93"/>
          <p:cNvSpPr/>
          <p:nvPr/>
        </p:nvSpPr>
        <p:spPr>
          <a:xfrm>
            <a:off x="6804248" y="2492896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Freeform 94"/>
          <p:cNvSpPr/>
          <p:nvPr/>
        </p:nvSpPr>
        <p:spPr>
          <a:xfrm flipH="1">
            <a:off x="4499992" y="2492896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7056276" y="2276872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 flipH="1">
            <a:off x="4247964" y="2276872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/>
          <p:cNvSpPr/>
          <p:nvPr/>
        </p:nvSpPr>
        <p:spPr>
          <a:xfrm flipV="1">
            <a:off x="7056276" y="4977172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Freeform 98"/>
          <p:cNvSpPr/>
          <p:nvPr/>
        </p:nvSpPr>
        <p:spPr>
          <a:xfrm flipH="1" flipV="1">
            <a:off x="4247964" y="4977172"/>
            <a:ext cx="1638795" cy="1531917"/>
          </a:xfrm>
          <a:custGeom>
            <a:avLst/>
            <a:gdLst>
              <a:gd name="connsiteX0" fmla="*/ 0 w 1638795"/>
              <a:gd name="connsiteY0" fmla="*/ 0 h 1531917"/>
              <a:gd name="connsiteX1" fmla="*/ 83127 w 1638795"/>
              <a:gd name="connsiteY1" fmla="*/ 795647 h 1531917"/>
              <a:gd name="connsiteX2" fmla="*/ 237507 w 1638795"/>
              <a:gd name="connsiteY2" fmla="*/ 1318161 h 1531917"/>
              <a:gd name="connsiteX3" fmla="*/ 760021 w 1638795"/>
              <a:gd name="connsiteY3" fmla="*/ 1472541 h 1531917"/>
              <a:gd name="connsiteX4" fmla="*/ 1638795 w 1638795"/>
              <a:gd name="connsiteY4" fmla="*/ 1531917 h 1531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8795" h="1531917">
                <a:moveTo>
                  <a:pt x="0" y="0"/>
                </a:moveTo>
                <a:cubicBezTo>
                  <a:pt x="21771" y="287977"/>
                  <a:pt x="43543" y="575954"/>
                  <a:pt x="83127" y="795647"/>
                </a:cubicBezTo>
                <a:cubicBezTo>
                  <a:pt x="122711" y="1015340"/>
                  <a:pt x="124691" y="1205345"/>
                  <a:pt x="237507" y="1318161"/>
                </a:cubicBezTo>
                <a:cubicBezTo>
                  <a:pt x="350323" y="1430977"/>
                  <a:pt x="526473" y="1436915"/>
                  <a:pt x="760021" y="1472541"/>
                </a:cubicBezTo>
                <a:cubicBezTo>
                  <a:pt x="993569" y="1508167"/>
                  <a:pt x="1316182" y="1520042"/>
                  <a:pt x="1638795" y="1531917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479261" y="1520788"/>
            <a:ext cx="26642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Increasing or decreasing the value of A (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 will move the curves in or out!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Rectangle 2">
            <a:extLst>
              <a:ext uri="{FF2B5EF4-FFF2-40B4-BE49-F238E27FC236}">
                <a16:creationId xmlns:a16="http://schemas.microsoft.com/office/drawing/2014/main" id="{311586B2-06A1-4B28-9E20-8645DCED3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C6AFA878-80D7-42D1-8D0D-CDDAC0973FC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49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7" grpId="0"/>
      <p:bldP spid="88" grpId="0"/>
      <p:bldP spid="7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you will find that some differential equations cannot be solved by separation of variables…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It is possible to solve these by considering the product rule, in reverse…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">
            <a:extLst>
              <a:ext uri="{FF2B5EF4-FFF2-40B4-BE49-F238E27FC236}">
                <a16:creationId xmlns:a16="http://schemas.microsoft.com/office/drawing/2014/main" id="{311586B2-06A1-4B28-9E20-8645DCED39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0" name="テキスト ボックス 3">
            <a:extLst>
              <a:ext uri="{FF2B5EF4-FFF2-40B4-BE49-F238E27FC236}">
                <a16:creationId xmlns:a16="http://schemas.microsoft.com/office/drawing/2014/main" id="{C6AFA878-80D7-42D1-8D0D-CDDAC0973FC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68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1"/>
            <a:ext cx="3420380" cy="391309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general solution of the following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 this example you will not be able to separate the variables easily, if at all!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can use a pattern from the product rule however…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5596" y="3284984"/>
                <a:ext cx="207178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3284984"/>
                <a:ext cx="2071786" cy="5598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001483" y="1556792"/>
            <a:ext cx="16562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>
                <a:latin typeface="Comic Sans MS" panose="030F0702030302020204" pitchFamily="66" charset="0"/>
              </a:rPr>
              <a:t>The product rule</a:t>
            </a:r>
            <a:endParaRPr lang="en-GB" sz="1400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688124" y="1412776"/>
                <a:ext cx="220419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𝑢𝑣</m:t>
                          </m:r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8124" y="1412776"/>
                <a:ext cx="2204193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031940" y="2276872"/>
            <a:ext cx="22685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Imagine we were finding: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264188" y="2168860"/>
                <a:ext cx="753348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2168860"/>
                <a:ext cx="753348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128284" y="2276872"/>
            <a:ext cx="1572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(so u = 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v = y)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270788" y="3372593"/>
                <a:ext cx="78068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788" y="3372593"/>
                <a:ext cx="78068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267025" y="3378853"/>
                <a:ext cx="6662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7025" y="3378853"/>
                <a:ext cx="66627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186905" y="3702889"/>
                <a:ext cx="93610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6905" y="3702889"/>
                <a:ext cx="936104" cy="501356"/>
              </a:xfrm>
              <a:prstGeom prst="rect">
                <a:avLst/>
              </a:prstGeom>
              <a:blipFill>
                <a:blip r:embed="rId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159013" y="3702889"/>
                <a:ext cx="900100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013" y="3702889"/>
                <a:ext cx="900100" cy="501356"/>
              </a:xfrm>
              <a:prstGeom prst="rect">
                <a:avLst/>
              </a:prstGeom>
              <a:blipFill>
                <a:blip r:embed="rId8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031940" y="2780928"/>
            <a:ext cx="3316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We can use the product rule above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972563" y="3273109"/>
                <a:ext cx="19526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𝑢𝑣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563" y="3273109"/>
                <a:ext cx="1952650" cy="501356"/>
              </a:xfrm>
              <a:prstGeom prst="rect">
                <a:avLst/>
              </a:prstGeom>
              <a:blipFill>
                <a:blip r:embed="rId9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08567" y="3921181"/>
                <a:ext cx="93788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8567" y="3921181"/>
                <a:ext cx="937885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00655" y="3921559"/>
                <a:ext cx="651717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55" y="3921559"/>
                <a:ext cx="651717" cy="501356"/>
              </a:xfrm>
              <a:prstGeom prst="rect">
                <a:avLst/>
              </a:prstGeom>
              <a:blipFill>
                <a:blip r:embed="rId11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04711" y="4029571"/>
                <a:ext cx="7916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+ 3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711" y="4029571"/>
                <a:ext cx="791692" cy="307777"/>
              </a:xfrm>
              <a:prstGeom prst="rect">
                <a:avLst/>
              </a:prstGeom>
              <a:blipFill>
                <a:blip r:embed="rId12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235655" y="3503221"/>
            <a:ext cx="1008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to the right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5809902" y="3524915"/>
            <a:ext cx="432048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049486" y="3906982"/>
            <a:ext cx="1971304" cy="54626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1007423" y="3299361"/>
            <a:ext cx="1260764" cy="57199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3871355" y="4605647"/>
            <a:ext cx="5118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Notice that 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(x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y) is equivalent to the left side of the original equation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means we can replace it!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09327" y="5563067"/>
                <a:ext cx="183646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327" y="5563067"/>
                <a:ext cx="1836465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17988" y="6071727"/>
                <a:ext cx="133145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7988" y="6071727"/>
                <a:ext cx="1331455" cy="501356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629793" y="5826749"/>
            <a:ext cx="426623" cy="52655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971309" y="5862453"/>
            <a:ext cx="2519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left hand side with equivalent expression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50588EC1-0493-41E1-8FD4-ED3291150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2" name="テキスト ボックス 3">
            <a:extLst>
              <a:ext uri="{FF2B5EF4-FFF2-40B4-BE49-F238E27FC236}">
                <a16:creationId xmlns:a16="http://schemas.microsoft.com/office/drawing/2014/main" id="{FC2F4844-67FA-44B7-83A1-4C2F77D02722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90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4" grpId="1" animBg="1"/>
      <p:bldP spid="25" grpId="0" animBg="1"/>
      <p:bldP spid="25" grpId="1" animBg="1"/>
      <p:bldP spid="27" grpId="0"/>
      <p:bldP spid="28" grpId="0"/>
      <p:bldP spid="29" grpId="0" animBg="1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0"/>
            <a:ext cx="3420380" cy="390412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general solution of the following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 this example you will not be able to separate the variables easily, if at all!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You can use a pattern from the product rule however…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5596" y="3284984"/>
                <a:ext cx="207178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6" y="3284984"/>
                <a:ext cx="2071786" cy="5598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14325" y="1525457"/>
                <a:ext cx="183646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4325" y="1525457"/>
                <a:ext cx="1836465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22986" y="2034117"/>
                <a:ext cx="1331455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986" y="2034117"/>
                <a:ext cx="1331455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534791" y="1789139"/>
            <a:ext cx="426623" cy="52655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900057" y="1812967"/>
            <a:ext cx="2519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left hand side with equivalent expression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00830" y="2681904"/>
                <a:ext cx="2187202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/>
                            </a:rPr>
                            <m:t>𝑠𝑖𝑛𝑥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nary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830" y="2681904"/>
                <a:ext cx="2187202" cy="657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4659" y="3419573"/>
                <a:ext cx="70211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659" y="3419573"/>
                <a:ext cx="702115" cy="307777"/>
              </a:xfrm>
              <a:prstGeom prst="rect">
                <a:avLst/>
              </a:prstGeom>
              <a:blipFill>
                <a:blip r:embed="rId6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00821" y="3417593"/>
                <a:ext cx="105362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821" y="3417593"/>
                <a:ext cx="105362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019700" y="3045944"/>
            <a:ext cx="426623" cy="52655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237805" y="2434442"/>
            <a:ext cx="1607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each side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5929005" y="2333425"/>
            <a:ext cx="428602" cy="68290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394864" y="2883725"/>
            <a:ext cx="26422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On the left side, the integral and differential cancel each other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On the right side calculate the integral of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sinx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808935" y="3928233"/>
                <a:ext cx="51334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935" y="3928233"/>
                <a:ext cx="51334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86967" y="3819375"/>
                <a:ext cx="152099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𝑐𝑜𝑠𝑥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967" y="3819375"/>
                <a:ext cx="1520994" cy="49705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468983" y="3566479"/>
            <a:ext cx="426623" cy="52655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834249" y="3740727"/>
            <a:ext cx="1359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75116" y="4546269"/>
            <a:ext cx="4120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Other forms of this answer, such as the one below, are also fine!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36250" y="5159308"/>
                <a:ext cx="139211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𝑐𝑜𝑠𝑥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250" y="5159308"/>
                <a:ext cx="1392112" cy="4970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">
            <a:extLst>
              <a:ext uri="{FF2B5EF4-FFF2-40B4-BE49-F238E27FC236}">
                <a16:creationId xmlns:a16="http://schemas.microsoft.com/office/drawing/2014/main" id="{B38FE928-9618-4B33-95B4-B0A7D0520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0DC780BC-E641-4F07-8406-500A06807EA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07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6" grpId="0" animBg="1"/>
      <p:bldP spid="37" grpId="0"/>
      <p:bldP spid="38" grpId="0" animBg="1"/>
      <p:bldP spid="40" grpId="0"/>
      <p:bldP spid="41" grpId="0"/>
      <p:bldP spid="42" grpId="0" animBg="1"/>
      <p:bldP spid="43" grpId="0"/>
      <p:bldP spid="44" grpId="0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199"/>
            <a:ext cx="3420380" cy="49549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use a general pattern to see whether this is doable. 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It is possible if the conditions to the right are met.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If the conditions are met, you can change the expression on the left side to: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To put this using ‘proper’ mathematical notation…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09475" y="3510614"/>
                <a:ext cx="207178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475" y="3510614"/>
                <a:ext cx="2071786" cy="5598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5533901" y="2956955"/>
            <a:ext cx="344384" cy="66501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6707578" y="2897578"/>
            <a:ext cx="334488" cy="73429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5750" y="2386939"/>
            <a:ext cx="1413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function of x…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173188" y="2373084"/>
            <a:ext cx="1830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… differentiates to this function of x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5937662" y="4130633"/>
            <a:ext cx="259277" cy="666997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6982690" y="4037609"/>
            <a:ext cx="213756" cy="783773"/>
          </a:xfrm>
          <a:prstGeom prst="straightConnector1">
            <a:avLst/>
          </a:prstGeom>
          <a:ln w="254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797631" y="4841172"/>
            <a:ext cx="18763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… differentiates to this function of y (with respect to x)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656118" y="4969820"/>
            <a:ext cx="19653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This function of y…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02446" y="1828799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u="sng" dirty="0">
                <a:latin typeface="Comic Sans MS" panose="030F0702030302020204" pitchFamily="66" charset="0"/>
              </a:rPr>
              <a:t>General pattern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2508" y="5058889"/>
                <a:ext cx="356495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𝑡h𝑒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𝑓𝑢𝑛𝑐𝑡𝑖𝑜𝑛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𝑡h𝑒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𝑓𝑢𝑛𝑐𝑡𝑖𝑜𝑛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𝑜𝑓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8" y="5058889"/>
                <a:ext cx="3564950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2">
            <a:extLst>
              <a:ext uri="{FF2B5EF4-FFF2-40B4-BE49-F238E27FC236}">
                <a16:creationId xmlns:a16="http://schemas.microsoft.com/office/drawing/2014/main" id="{6D76DCEC-6365-4B4F-83E3-EEAAA3FB39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EEA99DC7-C1C9-4B4E-9530-05528823759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755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34" grpId="0"/>
      <p:bldP spid="47" grpId="0"/>
      <p:bldP spid="48" grpId="0"/>
      <p:bldP spid="15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200"/>
            <a:ext cx="3420380" cy="148365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Using mathematical notation 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14322" y="1555666"/>
            <a:ext cx="1758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u="sng" dirty="0">
                <a:latin typeface="Comic Sans MS" panose="030F0702030302020204" pitchFamily="66" charset="0"/>
              </a:rPr>
              <a:t>General pattern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77641" y="2030680"/>
                <a:ext cx="24979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′(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641" y="2030680"/>
                <a:ext cx="2497992" cy="369332"/>
              </a:xfrm>
              <a:prstGeom prst="rect">
                <a:avLst/>
              </a:prstGeom>
              <a:blipFill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03272" y="2695699"/>
            <a:ext cx="19143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Can be written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69429" y="3097481"/>
                <a:ext cx="145443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429" y="3097481"/>
                <a:ext cx="1454437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>
            <a:off x="2256311" y="356259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4276" y="211774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76" y="211774"/>
                <a:ext cx="1983235" cy="307777"/>
              </a:xfrm>
              <a:prstGeom prst="rect">
                <a:avLst/>
              </a:prstGeom>
              <a:blipFill>
                <a:blip r:embed="rId4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34244" y="91044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244" y="91044"/>
                <a:ext cx="1171988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588428" y="4000004"/>
            <a:ext cx="3701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u="sng" dirty="0">
                <a:latin typeface="Comic Sans MS" panose="030F0702030302020204" pitchFamily="66" charset="0"/>
              </a:rPr>
              <a:t>The most common one you’ll see is: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413167" y="4451267"/>
                <a:ext cx="193937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167" y="4451267"/>
                <a:ext cx="1939377" cy="6182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448793" y="5140037"/>
            <a:ext cx="19143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Can be written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814950" y="5541819"/>
                <a:ext cx="112870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4950" y="5541819"/>
                <a:ext cx="1128707" cy="61824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2">
            <a:extLst>
              <a:ext uri="{FF2B5EF4-FFF2-40B4-BE49-F238E27FC236}">
                <a16:creationId xmlns:a16="http://schemas.microsoft.com/office/drawing/2014/main" id="{7BFD5FF5-1042-469D-BBD9-A7CD5A2CB2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D044EFF6-51B1-43DB-98E3-20F5888AE55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42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  <p:bldP spid="9" grpId="0"/>
      <p:bldP spid="19" grpId="0"/>
      <p:bldP spid="13" grpId="0" animBg="1"/>
      <p:bldP spid="14" grpId="0" animBg="1"/>
      <p:bldP spid="16" grpId="0"/>
      <p:bldP spid="17" grpId="0"/>
      <p:bldP spid="18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524" y="1600199"/>
            <a:ext cx="3420380" cy="49549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can solve exact equations where one side is the exact derivative of a product, and the other side can be integrated with respect to 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the general solution of the following differential equation: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At a first glance it might look like the pattern will not work here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6x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does not differentiate to 6x, and y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does not differentiate to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y</a:t>
            </a:r>
            <a:r>
              <a:rPr lang="en-US" sz="1400" baseline="300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dy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/</a:t>
            </a:r>
            <a:r>
              <a:rPr lang="en-US" sz="1400" baseline="-25000" dirty="0">
                <a:latin typeface="Comic Sans MS" panose="030F0702030302020204" pitchFamily="66" charset="0"/>
                <a:sym typeface="Wingdings" panose="05000000000000000000" pitchFamily="2" charset="2"/>
              </a:rPr>
              <a:t>dx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US" sz="1400" baseline="-25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However, if we split up part of the equation, we can see that the pattern </a:t>
            </a:r>
            <a:r>
              <a:rPr lang="en-US" sz="1400" u="sng" dirty="0">
                <a:latin typeface="Comic Sans MS" panose="030F0702030302020204" pitchFamily="66" charset="0"/>
                <a:sym typeface="Wingdings" panose="05000000000000000000" pitchFamily="2" charset="2"/>
              </a:rPr>
              <a:t>does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work</a:t>
            </a:r>
            <a:endParaRPr lang="en-US" sz="1400" baseline="-250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56311" y="356259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64276" y="211774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76" y="211774"/>
                <a:ext cx="1983235" cy="307777"/>
              </a:xfrm>
              <a:prstGeom prst="rect">
                <a:avLst/>
              </a:prstGeom>
              <a:blipFill>
                <a:blip r:embed="rId2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34244" y="91044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4244" y="91044"/>
                <a:ext cx="1171988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0020" y="3360717"/>
                <a:ext cx="2425664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020" y="3360717"/>
                <a:ext cx="2425664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08004" y="1484784"/>
                <a:ext cx="2425664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1484784"/>
                <a:ext cx="2425664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4716016" y="1592796"/>
            <a:ext cx="324036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688124" y="1592796"/>
            <a:ext cx="21602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904148" y="1592796"/>
            <a:ext cx="216024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040052" y="1520788"/>
            <a:ext cx="432048" cy="504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75956" y="2240868"/>
                <a:ext cx="2879314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)(2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6" y="2240868"/>
                <a:ext cx="2879314" cy="5598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4319972" y="2384884"/>
            <a:ext cx="468052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688124" y="2384884"/>
            <a:ext cx="25202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788024" y="2276872"/>
            <a:ext cx="720080" cy="5400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940152" y="2384884"/>
            <a:ext cx="252028" cy="32403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804248" y="1844824"/>
            <a:ext cx="432048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200292" y="1772816"/>
            <a:ext cx="1764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the first part was split up – we can see the pattern will work!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184068" y="2996952"/>
                <a:ext cx="46499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2996952"/>
                <a:ext cx="464999" cy="559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72100" y="3104964"/>
                <a:ext cx="5602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3104964"/>
                <a:ext cx="560282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796136" y="3104964"/>
                <a:ext cx="4517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3104964"/>
                <a:ext cx="451727" cy="338554"/>
              </a:xfrm>
              <a:prstGeom prst="rect">
                <a:avLst/>
              </a:prstGeom>
              <a:blipFill>
                <a:blip r:embed="rId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20172" y="3104964"/>
                <a:ext cx="954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172" y="3104964"/>
                <a:ext cx="95417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912260" y="2564904"/>
            <a:ext cx="432048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236296" y="2600908"/>
            <a:ext cx="1764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the left side using the rule you have seen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Arc 30"/>
          <p:cNvSpPr/>
          <p:nvPr/>
        </p:nvSpPr>
        <p:spPr>
          <a:xfrm>
            <a:off x="7333892" y="3329953"/>
            <a:ext cx="432048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729936" y="3437965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each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97999" y="3636059"/>
                <a:ext cx="2774990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e>
                      </m:nary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999" y="3636059"/>
                <a:ext cx="2774990" cy="7382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08104" y="4437112"/>
                <a:ext cx="991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437112"/>
                <a:ext cx="991746" cy="338554"/>
              </a:xfrm>
              <a:prstGeom prst="rect">
                <a:avLst/>
              </a:prstGeom>
              <a:blipFill>
                <a:blip r:embed="rId12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72200" y="4437112"/>
                <a:ext cx="10348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𝑡𝑎𝑛𝑥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437112"/>
                <a:ext cx="1034899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96136" y="4941168"/>
                <a:ext cx="1595374" cy="5699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𝑡𝑎𝑛𝑥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4941168"/>
                <a:ext cx="1595374" cy="5699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7290086" y="4005064"/>
            <a:ext cx="396044" cy="64807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7236296" y="4653136"/>
            <a:ext cx="396044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0152" y="5553236"/>
                <a:ext cx="1595374" cy="819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𝑡𝑎𝑛𝑥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5553236"/>
                <a:ext cx="1595374" cy="81984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7380312" y="5265204"/>
            <a:ext cx="396044" cy="75608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614122" y="418508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524328" y="468914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92343" y="530120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(or just leave as it is with y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!)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7E7B4514-0C5C-4B60-83D9-CB1B8E8C5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CB58235B-0312-4CD3-AAC4-02FF9DFD749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8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CCFF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8" grpId="0" animBg="1"/>
      <p:bldP spid="8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2" grpId="2" animBg="1"/>
      <p:bldP spid="22" grpId="3" animBg="1"/>
      <p:bldP spid="23" grpId="0" animBg="1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/>
      <p:bldP spid="37" grpId="0" animBg="1"/>
      <p:bldP spid="38" grpId="0" animBg="1"/>
      <p:bldP spid="39" grpId="0"/>
      <p:bldP spid="40" grpId="0" animBg="1"/>
      <p:bldP spid="41" grpId="0"/>
      <p:bldP spid="42" grpId="0"/>
      <p:bldP spid="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59441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following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As you can see, at the moment the pattern we just saw is not there so we cannot use it…</a:t>
                </a:r>
              </a:p>
              <a:p>
                <a:pPr algn="ctr">
                  <a:buFont typeface="Wingdings"/>
                  <a:buChar char="à"/>
                </a:pP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However, we can multiply the terms to try and ‘create’ the pattern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594412"/>
              </a:xfrm>
              <a:blipFill>
                <a:blip r:embed="rId2"/>
                <a:stretch>
                  <a:fillRect t="-1195" r="-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4808" y="3672644"/>
                <a:ext cx="1594860" cy="5749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808" y="3672644"/>
                <a:ext cx="1594860" cy="5749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60032" y="1448780"/>
                <a:ext cx="1373453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1448780"/>
                <a:ext cx="1373453" cy="501419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959932" y="2168860"/>
                <a:ext cx="2556284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2168860"/>
                <a:ext cx="2556284" cy="5245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91980" y="2852936"/>
                <a:ext cx="1728192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+8</m:t>
                      </m:r>
                      <m:r>
                        <a:rPr lang="en-GB" sz="1400" b="0" i="1" smtClean="0">
                          <a:latin typeface="Cambria Math"/>
                        </a:rPr>
                        <m:t>𝑥𝑦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980" y="2852936"/>
                <a:ext cx="1728192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88024" y="3501008"/>
                <a:ext cx="1368152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501008"/>
                <a:ext cx="1368152" cy="501356"/>
              </a:xfrm>
              <a:prstGeom prst="rect">
                <a:avLst/>
              </a:prstGeom>
              <a:blipFill>
                <a:blip r:embed="rId7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7394079" y="265215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80012" y="4113076"/>
                <a:ext cx="1584176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4113076"/>
                <a:ext cx="1584176" cy="6574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004048" y="4869160"/>
                <a:ext cx="158417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869160"/>
                <a:ext cx="1584176" cy="307777"/>
              </a:xfrm>
              <a:prstGeom prst="rect">
                <a:avLst/>
              </a:prstGeom>
              <a:blipFill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84068" y="5301208"/>
                <a:ext cx="1584176" cy="513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5301208"/>
                <a:ext cx="1584176" cy="51308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92080" y="5913276"/>
                <a:ext cx="1512168" cy="5130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5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913276"/>
                <a:ext cx="1512168" cy="51308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372200" y="1733796"/>
            <a:ext cx="372984" cy="723095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732240" y="18808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terms by 4x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Arc 22"/>
          <p:cNvSpPr/>
          <p:nvPr/>
        </p:nvSpPr>
        <p:spPr>
          <a:xfrm>
            <a:off x="6300192" y="2456892"/>
            <a:ext cx="396044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940152" y="3140968"/>
            <a:ext cx="396044" cy="68407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6156176" y="3825044"/>
            <a:ext cx="360040" cy="57606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408204" y="4401108"/>
            <a:ext cx="324036" cy="64807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552220" y="5049180"/>
            <a:ext cx="324036" cy="54006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6660232" y="5625244"/>
            <a:ext cx="360040" cy="64807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696236" y="2672916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each one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67944" y="2312876"/>
            <a:ext cx="46805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184068" y="2168860"/>
            <a:ext cx="39604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976156" y="2168860"/>
            <a:ext cx="396044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31"/>
          <p:cNvCxnSpPr/>
          <p:nvPr/>
        </p:nvCxnSpPr>
        <p:spPr>
          <a:xfrm flipV="1">
            <a:off x="5973000" y="2495567"/>
            <a:ext cx="216024" cy="18002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6006646" y="2256080"/>
            <a:ext cx="216024" cy="18002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244825" y="2543289"/>
            <a:ext cx="72008" cy="108012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5456601" y="2220676"/>
            <a:ext cx="72008" cy="108012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300191" y="3248980"/>
            <a:ext cx="24762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now using the pattern from the previous examples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80212" y="3861048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each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96236" y="4581128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76256" y="5157192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4x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984268" y="569725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Alternative form (either is fine)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2">
            <a:extLst>
              <a:ext uri="{FF2B5EF4-FFF2-40B4-BE49-F238E27FC236}">
                <a16:creationId xmlns:a16="http://schemas.microsoft.com/office/drawing/2014/main" id="{B6325AC3-323D-47DB-932E-1A799FD599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5" name="テキスト ボックス 3">
            <a:extLst>
              <a:ext uri="{FF2B5EF4-FFF2-40B4-BE49-F238E27FC236}">
                <a16:creationId xmlns:a16="http://schemas.microsoft.com/office/drawing/2014/main" id="{DFE8D439-1454-45F7-ACF7-DF94797C6FA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275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9" grpId="0"/>
      <p:bldP spid="12" grpId="0"/>
      <p:bldP spid="13" grpId="0"/>
      <p:bldP spid="17" grpId="0"/>
      <p:bldP spid="18" grpId="0"/>
      <p:bldP spid="19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7" grpId="0" animBg="1"/>
      <p:bldP spid="7" grpId="1" animBg="1"/>
      <p:bldP spid="30" grpId="0" animBg="1"/>
      <p:bldP spid="30" grpId="1" animBg="1"/>
      <p:bldP spid="31" grpId="0" animBg="1"/>
      <p:bldP spid="31" grpId="1" animBg="1"/>
      <p:bldP spid="37" grpId="0"/>
      <p:bldP spid="38" grpId="0"/>
      <p:bldP spid="39" grpId="0"/>
      <p:bldP spid="40" grpId="0"/>
      <p:bldP spid="4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128247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With the example you just saw, you can work out what to multiply by using a little bit of mental ‘trial and error’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GB" sz="1400" dirty="0">
                    <a:latin typeface="Comic Sans MS" panose="030F0702030302020204" pitchFamily="66" charset="0"/>
                  </a:rPr>
                  <a:t>Sometimes though it can be much harder to see what to do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Fortunately, there is a method to find what you need to multiply by to make the equation fit the pattern!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128247"/>
              </a:xfrm>
              <a:blipFill>
                <a:blip r:embed="rId2"/>
                <a:stretch>
                  <a:fillRect l="-353" t="-1329" r="-17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3">
            <a:extLst>
              <a:ext uri="{FF2B5EF4-FFF2-40B4-BE49-F238E27FC236}">
                <a16:creationId xmlns:a16="http://schemas.microsoft.com/office/drawing/2014/main" id="{5DE020F8-8C3B-4227-A11F-A53EA09F9302}"/>
              </a:ext>
            </a:extLst>
          </p:cNvPr>
          <p:cNvCxnSpPr/>
          <p:nvPr/>
        </p:nvCxnSpPr>
        <p:spPr>
          <a:xfrm>
            <a:off x="7394079" y="265215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4">
                <a:extLst>
                  <a:ext uri="{FF2B5EF4-FFF2-40B4-BE49-F238E27FC236}">
                    <a16:creationId xmlns:a16="http://schemas.microsoft.com/office/drawing/2014/main" id="{35C718DF-48B8-455F-B5B0-6EC25E4E0051}"/>
                  </a:ext>
                </a:extLst>
              </p:cNvPr>
              <p:cNvSpPr txBox="1"/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4">
                <a:extLst>
                  <a:ext uri="{FF2B5EF4-FFF2-40B4-BE49-F238E27FC236}">
                    <a16:creationId xmlns:a16="http://schemas.microsoft.com/office/drawing/2014/main" id="{35C718DF-48B8-455F-B5B0-6EC25E4E0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blipFill>
                <a:blip r:embed="rId3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5">
                <a:extLst>
                  <a:ext uri="{FF2B5EF4-FFF2-40B4-BE49-F238E27FC236}">
                    <a16:creationId xmlns:a16="http://schemas.microsoft.com/office/drawing/2014/main" id="{773417A0-4DFC-4217-A5D3-7CCE71644A9E}"/>
                  </a:ext>
                </a:extLst>
              </p:cNvPr>
              <p:cNvSpPr txBox="1"/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5">
                <a:extLst>
                  <a:ext uri="{FF2B5EF4-FFF2-40B4-BE49-F238E27FC236}">
                    <a16:creationId xmlns:a16="http://schemas.microsoft.com/office/drawing/2014/main" id="{773417A0-4DFC-4217-A5D3-7CCE71644A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41">
                <a:extLst>
                  <a:ext uri="{FF2B5EF4-FFF2-40B4-BE49-F238E27FC236}">
                    <a16:creationId xmlns:a16="http://schemas.microsoft.com/office/drawing/2014/main" id="{10467BFE-23AF-4410-882C-067FB7BC6A8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41">
                <a:extLst>
                  <a:ext uri="{FF2B5EF4-FFF2-40B4-BE49-F238E27FC236}">
                    <a16:creationId xmlns:a16="http://schemas.microsoft.com/office/drawing/2014/main" id="{10467BFE-23AF-4410-882C-067FB7BC6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2">
            <a:extLst>
              <a:ext uri="{FF2B5EF4-FFF2-40B4-BE49-F238E27FC236}">
                <a16:creationId xmlns:a16="http://schemas.microsoft.com/office/drawing/2014/main" id="{6AD00FE9-4291-42E4-A73D-4D56DB950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20" name="テキスト ボックス 3">
            <a:extLst>
              <a:ext uri="{FF2B5EF4-FFF2-40B4-BE49-F238E27FC236}">
                <a16:creationId xmlns:a16="http://schemas.microsoft.com/office/drawing/2014/main" id="{71060F7E-6C0D-41D5-804B-3EDE055471A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24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553712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general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P and Q are functions of x.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Our objective here is to find a function of x, f(x), that we can multiply by to make the equation exact. It needs to be in terms of what we already have. 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553712"/>
              </a:xfrm>
              <a:blipFill>
                <a:blip r:embed="rId2"/>
                <a:stretch>
                  <a:fillRect l="-353" t="-1205" r="-1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53786" y="3491227"/>
                <a:ext cx="1372747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𝑃𝑦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786" y="3491227"/>
                <a:ext cx="1372747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44008" y="1700808"/>
                <a:ext cx="1223604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00808"/>
                <a:ext cx="1223604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23928" y="2240868"/>
                <a:ext cx="2314801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240868"/>
                <a:ext cx="2314801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28084" y="3681028"/>
                <a:ext cx="1776255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84" y="3681028"/>
                <a:ext cx="1776255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87924" y="3681028"/>
                <a:ext cx="159954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7924" y="3681028"/>
                <a:ext cx="1599540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Arc 6"/>
          <p:cNvSpPr/>
          <p:nvPr/>
        </p:nvSpPr>
        <p:spPr>
          <a:xfrm>
            <a:off x="6012160" y="1988840"/>
            <a:ext cx="432048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372200" y="1772816"/>
            <a:ext cx="24842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f(x)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idea is to produce an ‘exact’ equation which follows the pattern we know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3928" y="3032956"/>
            <a:ext cx="50045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since we have produced an exact equation, the left side must now equal the general pattern from before</a:t>
            </a:r>
          </a:p>
        </p:txBody>
      </p:sp>
      <p:sp>
        <p:nvSpPr>
          <p:cNvPr id="9" name="Rectangle 8"/>
          <p:cNvSpPr/>
          <p:nvPr/>
        </p:nvSpPr>
        <p:spPr>
          <a:xfrm>
            <a:off x="3995936" y="2240868"/>
            <a:ext cx="1440160" cy="5760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752020" y="3789040"/>
            <a:ext cx="648072" cy="32403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408204" y="3789040"/>
            <a:ext cx="648072" cy="32403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80012" y="4329100"/>
                <a:ext cx="1584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𝑃𝑦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4329100"/>
                <a:ext cx="158412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680012" y="4761148"/>
                <a:ext cx="1584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012" y="4761148"/>
                <a:ext cx="1584120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48064" y="5229200"/>
                <a:ext cx="1008112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5229200"/>
                <a:ext cx="1008112" cy="548227"/>
              </a:xfrm>
              <a:prstGeom prst="rect">
                <a:avLst/>
              </a:prstGeom>
              <a:blipFill>
                <a:blip r:embed="rId1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7020272" y="3969060"/>
            <a:ext cx="432048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012160" y="4509120"/>
            <a:ext cx="432048" cy="43204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012160" y="5013176"/>
            <a:ext cx="432048" cy="46805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487816" y="389705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second terms must be equal if the sides are equal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372200" y="4581128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372200" y="5049180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f(x)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995936" y="2384884"/>
            <a:ext cx="396044" cy="252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788024" y="2384884"/>
            <a:ext cx="396044" cy="252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580112" y="2384884"/>
            <a:ext cx="396044" cy="25202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13">
            <a:extLst>
              <a:ext uri="{FF2B5EF4-FFF2-40B4-BE49-F238E27FC236}">
                <a16:creationId xmlns:a16="http://schemas.microsoft.com/office/drawing/2014/main" id="{FB31CB1D-8B8D-4D31-A29B-B54C59ABE625}"/>
              </a:ext>
            </a:extLst>
          </p:cNvPr>
          <p:cNvCxnSpPr/>
          <p:nvPr/>
        </p:nvCxnSpPr>
        <p:spPr>
          <a:xfrm>
            <a:off x="7394079" y="265215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B062DEC5-EE0A-4A6F-B637-8E19F2A220E3}"/>
                  </a:ext>
                </a:extLst>
              </p:cNvPr>
              <p:cNvSpPr txBox="1"/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14">
                <a:extLst>
                  <a:ext uri="{FF2B5EF4-FFF2-40B4-BE49-F238E27FC236}">
                    <a16:creationId xmlns:a16="http://schemas.microsoft.com/office/drawing/2014/main" id="{B062DEC5-EE0A-4A6F-B637-8E19F2A22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15">
                <a:extLst>
                  <a:ext uri="{FF2B5EF4-FFF2-40B4-BE49-F238E27FC236}">
                    <a16:creationId xmlns:a16="http://schemas.microsoft.com/office/drawing/2014/main" id="{D2394B3B-30DB-4ABA-9221-B20427267162}"/>
                  </a:ext>
                </a:extLst>
              </p:cNvPr>
              <p:cNvSpPr txBox="1"/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15">
                <a:extLst>
                  <a:ext uri="{FF2B5EF4-FFF2-40B4-BE49-F238E27FC236}">
                    <a16:creationId xmlns:a16="http://schemas.microsoft.com/office/drawing/2014/main" id="{D2394B3B-30DB-4ABA-9221-B204272671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1">
                <a:extLst>
                  <a:ext uri="{FF2B5EF4-FFF2-40B4-BE49-F238E27FC236}">
                    <a16:creationId xmlns:a16="http://schemas.microsoft.com/office/drawing/2014/main" id="{658EDBC2-78B4-4835-8E82-F7B0F5CC398B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41">
                <a:extLst>
                  <a:ext uri="{FF2B5EF4-FFF2-40B4-BE49-F238E27FC236}">
                    <a16:creationId xmlns:a16="http://schemas.microsoft.com/office/drawing/2014/main" id="{658EDBC2-78B4-4835-8E82-F7B0F5CC3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2">
            <a:extLst>
              <a:ext uri="{FF2B5EF4-FFF2-40B4-BE49-F238E27FC236}">
                <a16:creationId xmlns:a16="http://schemas.microsoft.com/office/drawing/2014/main" id="{36B1F8F9-8131-4855-888D-01DFCE8CCD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548172" cy="50405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22645173-FC01-478B-A88E-ABDE2369ABC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2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3" grpId="0"/>
      <p:bldP spid="17" grpId="0"/>
      <p:bldP spid="7" grpId="0" animBg="1"/>
      <p:bldP spid="18" grpId="0"/>
      <p:bldP spid="9" grpId="0" animBg="1"/>
      <p:bldP spid="9" grpId="1" animBg="1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 animBg="1"/>
      <p:bldP spid="26" grpId="0" animBg="1"/>
      <p:bldP spid="27" grpId="0" animBg="1"/>
      <p:bldP spid="28" grpId="0"/>
      <p:bldP spid="30" grpId="0"/>
      <p:bldP spid="31" grpId="0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45E9C43-B98C-4A65-8F5A-01AFB34C85A7}"/>
                  </a:ext>
                </a:extLst>
              </p:cNvPr>
              <p:cNvSpPr txBox="1"/>
              <p:nvPr/>
            </p:nvSpPr>
            <p:spPr>
              <a:xfrm>
                <a:off x="502023" y="1586752"/>
                <a:ext cx="3989293" cy="7682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1) Find the general solution to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245E9C43-B98C-4A65-8F5A-01AFB34C8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3" y="1586752"/>
                <a:ext cx="3989293" cy="768287"/>
              </a:xfrm>
              <a:prstGeom prst="rect">
                <a:avLst/>
              </a:prstGeom>
              <a:blipFill>
                <a:blip r:embed="rId2"/>
                <a:stretch>
                  <a:fillRect l="-1221" t="-3175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C3FD8361-68CA-47F7-ACD3-F01232D4650B}"/>
                  </a:ext>
                </a:extLst>
              </p:cNvPr>
              <p:cNvSpPr txBox="1"/>
              <p:nvPr/>
            </p:nvSpPr>
            <p:spPr>
              <a:xfrm>
                <a:off x="502023" y="3944470"/>
                <a:ext cx="3989293" cy="10762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Find the particular solution to the differential equation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, given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C3FD8361-68CA-47F7-ACD3-F01232D46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023" y="3944470"/>
                <a:ext cx="3989293" cy="1076257"/>
              </a:xfrm>
              <a:prstGeom prst="rect">
                <a:avLst/>
              </a:prstGeom>
              <a:blipFill>
                <a:blip r:embed="rId3"/>
                <a:stretch>
                  <a:fillRect l="-1221" t="-2260" b="-79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508FF7-C17F-4C58-AB69-C51A5DC85AC1}"/>
              </a:ext>
            </a:extLst>
          </p:cNvPr>
          <p:cNvSpPr txBox="1"/>
          <p:nvPr/>
        </p:nvSpPr>
        <p:spPr>
          <a:xfrm>
            <a:off x="5020233" y="1586752"/>
            <a:ext cx="1147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3) Find: 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A057FED-9BC8-4D49-873D-88821576216D}"/>
                  </a:ext>
                </a:extLst>
              </p:cNvPr>
              <p:cNvSpPr txBox="1"/>
              <p:nvPr/>
            </p:nvSpPr>
            <p:spPr>
              <a:xfrm>
                <a:off x="5074021" y="1990165"/>
                <a:ext cx="1425391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50−2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den>
                        </m:f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9A057FED-9BC8-4D49-873D-888215762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021" y="1990165"/>
                <a:ext cx="1425391" cy="485774"/>
              </a:xfrm>
              <a:prstGeom prst="rect">
                <a:avLst/>
              </a:prstGeom>
              <a:blipFill>
                <a:blip r:embed="rId4"/>
                <a:stretch>
                  <a:fillRect l="-9829" t="-101250" b="-15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7ADA3F74-2A92-4622-8493-B7C232E3D591}"/>
                  </a:ext>
                </a:extLst>
              </p:cNvPr>
              <p:cNvSpPr txBox="1"/>
              <p:nvPr/>
            </p:nvSpPr>
            <p:spPr>
              <a:xfrm>
                <a:off x="5082986" y="3433483"/>
                <a:ext cx="1649509" cy="412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7ADA3F74-2A92-4622-8493-B7C232E3D5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986" y="3433483"/>
                <a:ext cx="1649509" cy="412164"/>
              </a:xfrm>
              <a:prstGeom prst="rect">
                <a:avLst/>
              </a:prstGeom>
              <a:blipFill>
                <a:blip r:embed="rId5"/>
                <a:stretch>
                  <a:fillRect l="-7778" t="-132353" b="-19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9880F6B-F9F2-40F8-A346-29F3570223F2}"/>
                  </a:ext>
                </a:extLst>
              </p:cNvPr>
              <p:cNvSpPr txBox="1"/>
              <p:nvPr/>
            </p:nvSpPr>
            <p:spPr>
              <a:xfrm>
                <a:off x="1577788" y="2801470"/>
                <a:ext cx="18478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9880F6B-F9F2-40F8-A346-29F357022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7788" y="2801470"/>
                <a:ext cx="1847814" cy="276999"/>
              </a:xfrm>
              <a:prstGeom prst="rect">
                <a:avLst/>
              </a:prstGeom>
              <a:blipFill>
                <a:blip r:embed="rId6"/>
                <a:stretch>
                  <a:fillRect l="-2640" r="-99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A9BD5A4-CBC3-4EF5-8CBC-4306B382619D}"/>
                  </a:ext>
                </a:extLst>
              </p:cNvPr>
              <p:cNvSpPr txBox="1"/>
              <p:nvPr/>
            </p:nvSpPr>
            <p:spPr>
              <a:xfrm>
                <a:off x="1864659" y="5329517"/>
                <a:ext cx="12500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EA9BD5A4-CBC3-4EF5-8CBC-4306B38261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4659" y="5329517"/>
                <a:ext cx="1250086" cy="276999"/>
              </a:xfrm>
              <a:prstGeom prst="rect">
                <a:avLst/>
              </a:prstGeom>
              <a:blipFill>
                <a:blip r:embed="rId7"/>
                <a:stretch>
                  <a:fillRect l="-4390" t="-4348" r="-976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A0D9956-418E-4278-8455-5A56EA1D43B4}"/>
                  </a:ext>
                </a:extLst>
              </p:cNvPr>
              <p:cNvSpPr txBox="1"/>
              <p:nvPr/>
            </p:nvSpPr>
            <p:spPr>
              <a:xfrm>
                <a:off x="5423647" y="2658034"/>
                <a:ext cx="216995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50−2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A0D9956-418E-4278-8455-5A56EA1D43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647" y="2658034"/>
                <a:ext cx="2169953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13F2D2C-0C93-4A6D-8302-121E70C00560}"/>
                  </a:ext>
                </a:extLst>
              </p:cNvPr>
              <p:cNvSpPr txBox="1"/>
              <p:nvPr/>
            </p:nvSpPr>
            <p:spPr>
              <a:xfrm>
                <a:off x="5468471" y="4083422"/>
                <a:ext cx="200779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13F2D2C-0C93-4A6D-8302-121E70C005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471" y="4083422"/>
                <a:ext cx="2007794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59028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Solve the general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Where P and Q are functions of x.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Our objective here is to find a function of x, f(x), that we can multiply by to make the equation exact. It needs to be in terms of what we already have. 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590288"/>
              </a:xfrm>
              <a:blipFill>
                <a:blip r:embed="rId2"/>
                <a:stretch>
                  <a:fillRect l="-353" t="-1195" r="-14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63988" y="1448780"/>
                <a:ext cx="1080120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𝑃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1448780"/>
                <a:ext cx="1080120" cy="548227"/>
              </a:xfrm>
              <a:prstGeom prst="rect">
                <a:avLst/>
              </a:prstGeom>
              <a:blipFill>
                <a:blip r:embed="rId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103948" y="2168860"/>
                <a:ext cx="1872208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𝑓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  </m:t>
                      </m:r>
                      <m:r>
                        <a:rPr lang="en-GB" sz="14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2168860"/>
                <a:ext cx="1872208" cy="6574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31940" y="2924944"/>
                <a:ext cx="1728192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𝑃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𝑑𝑥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2924944"/>
                <a:ext cx="1728192" cy="6574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03948" y="3645024"/>
                <a:ext cx="1368152" cy="3391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48" y="3645024"/>
                <a:ext cx="1368152" cy="339132"/>
              </a:xfrm>
              <a:prstGeom prst="rect">
                <a:avLst/>
              </a:prstGeom>
              <a:blipFill>
                <a:blip r:embed="rId6"/>
                <a:stretch>
                  <a:fillRect l="-1778" t="-78571" b="-9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832140" y="1808820"/>
            <a:ext cx="432048" cy="64807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264188" y="1844824"/>
            <a:ext cx="147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each side</a:t>
            </a:r>
          </a:p>
        </p:txBody>
      </p:sp>
      <p:sp>
        <p:nvSpPr>
          <p:cNvPr id="40" name="Arc 39"/>
          <p:cNvSpPr/>
          <p:nvPr/>
        </p:nvSpPr>
        <p:spPr>
          <a:xfrm>
            <a:off x="5832140" y="2492896"/>
            <a:ext cx="432048" cy="68407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472100" y="3248980"/>
            <a:ext cx="432048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192180" y="2564904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right side is a ‘standard pattern’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96136" y="3284984"/>
            <a:ext cx="1836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Take exponentials of each side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95936" y="4401108"/>
                <a:ext cx="4860540" cy="1849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this means is:</a:t>
                </a: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we have a differential equation in the form shown to the left…</a:t>
                </a:r>
              </a:p>
              <a:p>
                <a:pPr marL="285750" indent="-285750" algn="ctr">
                  <a:buFont typeface="Wingdings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multiply all terms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Wingdings" panose="05000000000000000000" pitchFamily="2" charset="2"/>
                              </a:rPr>
                              <m:t>𝑃</m:t>
                            </m:r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Wingdings" panose="05000000000000000000" pitchFamily="2" charset="2"/>
                              </a:rPr>
                              <m:t> </m:t>
                            </m:r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/>
                                <a:sym typeface="Wingdings" panose="05000000000000000000" pitchFamily="2" charset="2"/>
                              </a:rPr>
                              <m:t>𝑑𝑥</m:t>
                            </m:r>
                          </m:e>
                        </m:nary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make it exact</a:t>
                </a:r>
              </a:p>
              <a:p>
                <a:pPr marL="285750" indent="-285750" algn="ctr">
                  <a:buFont typeface="Wingdings"/>
                  <a:buChar char="à"/>
                </a:pP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/>
                  <a:buChar char="à"/>
                </a:pP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After this, you can follow the process from before!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401108"/>
                <a:ext cx="4860540" cy="1849994"/>
              </a:xfrm>
              <a:prstGeom prst="rect">
                <a:avLst/>
              </a:prstGeom>
              <a:blipFill>
                <a:blip r:embed="rId7"/>
                <a:stretch>
                  <a:fillRect t="-660" r="-1129" b="-2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1403648" y="3535868"/>
            <a:ext cx="1260140" cy="54006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13">
            <a:extLst>
              <a:ext uri="{FF2B5EF4-FFF2-40B4-BE49-F238E27FC236}">
                <a16:creationId xmlns:a16="http://schemas.microsoft.com/office/drawing/2014/main" id="{CF56F0B2-B15B-4D6E-80FF-4379BD4C396D}"/>
              </a:ext>
            </a:extLst>
          </p:cNvPr>
          <p:cNvCxnSpPr/>
          <p:nvPr/>
        </p:nvCxnSpPr>
        <p:spPr>
          <a:xfrm>
            <a:off x="7394079" y="265215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DAA3F941-009D-4B6F-B9E1-0DD0DA0EFDAD}"/>
                  </a:ext>
                </a:extLst>
              </p:cNvPr>
              <p:cNvSpPr txBox="1"/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′(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14">
                <a:extLst>
                  <a:ext uri="{FF2B5EF4-FFF2-40B4-BE49-F238E27FC236}">
                    <a16:creationId xmlns:a16="http://schemas.microsoft.com/office/drawing/2014/main" id="{DAA3F941-009D-4B6F-B9E1-0DD0DA0EF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044" y="120730"/>
                <a:ext cx="1983235" cy="307777"/>
              </a:xfrm>
              <a:prstGeom prst="rect">
                <a:avLst/>
              </a:prstGeom>
              <a:blipFill>
                <a:blip r:embed="rId8"/>
                <a:stretch>
                  <a:fillRect b="-555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16988FE2-10CD-4BC8-B7C3-A892140629B6}"/>
                  </a:ext>
                </a:extLst>
              </p:cNvPr>
              <p:cNvSpPr txBox="1"/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16988FE2-10CD-4BC8-B7C3-A89214062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2012" y="0"/>
                <a:ext cx="1171988" cy="50135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41">
                <a:extLst>
                  <a:ext uri="{FF2B5EF4-FFF2-40B4-BE49-F238E27FC236}">
                    <a16:creationId xmlns:a16="http://schemas.microsoft.com/office/drawing/2014/main" id="{388A51A4-DA04-4D64-8042-AF3EECDE0D0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41">
                <a:extLst>
                  <a:ext uri="{FF2B5EF4-FFF2-40B4-BE49-F238E27FC236}">
                    <a16:creationId xmlns:a16="http://schemas.microsoft.com/office/drawing/2014/main" id="{388A51A4-DA04-4D64-8042-AF3EECDE0D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551643" cy="5013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">
            <a:extLst>
              <a:ext uri="{FF2B5EF4-FFF2-40B4-BE49-F238E27FC236}">
                <a16:creationId xmlns:a16="http://schemas.microsoft.com/office/drawing/2014/main" id="{9733241E-952A-4506-A7AB-63E255273B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5">
                <a:extLst>
                  <a:ext uri="{FF2B5EF4-FFF2-40B4-BE49-F238E27FC236}">
                    <a16:creationId xmlns:a16="http://schemas.microsoft.com/office/drawing/2014/main" id="{5D5B515C-5271-403A-9824-26AC191B017E}"/>
                  </a:ext>
                </a:extLst>
              </p:cNvPr>
              <p:cNvSpPr txBox="1"/>
              <p:nvPr/>
            </p:nvSpPr>
            <p:spPr>
              <a:xfrm>
                <a:off x="1353786" y="3491227"/>
                <a:ext cx="1372747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𝑃𝑦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5">
                <a:extLst>
                  <a:ext uri="{FF2B5EF4-FFF2-40B4-BE49-F238E27FC236}">
                    <a16:creationId xmlns:a16="http://schemas.microsoft.com/office/drawing/2014/main" id="{5D5B515C-5271-403A-9824-26AC191B0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786" y="3491227"/>
                <a:ext cx="1372747" cy="55983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3">
            <a:extLst>
              <a:ext uri="{FF2B5EF4-FFF2-40B4-BE49-F238E27FC236}">
                <a16:creationId xmlns:a16="http://schemas.microsoft.com/office/drawing/2014/main" id="{3F12E03C-D048-4E3E-9328-AF596C7F564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35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/>
      <p:bldP spid="43" grpId="0"/>
      <p:bldP spid="4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325112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can apply the rule we just saw, as it isn’t completely clear what we should multiply by to make this work…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writing down the value of P in this equation</a:t>
                </a: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325112"/>
              </a:xfrm>
              <a:blipFill>
                <a:blip r:embed="rId2"/>
                <a:stretch>
                  <a:fillRect t="-564" r="-2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4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636" y="3587872"/>
                <a:ext cx="143353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587872"/>
                <a:ext cx="1433533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47964" y="1484784"/>
                <a:ext cx="1276823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1484784"/>
                <a:ext cx="1276823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80212" y="1628800"/>
                <a:ext cx="10429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𝑆</m:t>
                      </m:r>
                      <m:r>
                        <a:rPr lang="en-US" sz="1400" b="0" i="1" smtClean="0">
                          <a:latin typeface="Cambria Math"/>
                        </a:rPr>
                        <m:t>𝑜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𝑃</m:t>
                      </m:r>
                      <m:r>
                        <a:rPr lang="en-US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212" y="1628800"/>
                <a:ext cx="104297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5544108" y="1772816"/>
            <a:ext cx="82809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11960" y="2276872"/>
                <a:ext cx="719171" cy="341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276872"/>
                <a:ext cx="719171" cy="341888"/>
              </a:xfrm>
              <a:prstGeom prst="rect">
                <a:avLst/>
              </a:prstGeom>
              <a:blipFill>
                <a:blip r:embed="rId8"/>
                <a:stretch>
                  <a:fillRect l="-8475" t="-78571" r="-4237" b="-9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504056" y="108012"/>
            <a:ext cx="180020" cy="32403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608004" y="1592796"/>
            <a:ext cx="288032" cy="32403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11960" y="2744924"/>
                <a:ext cx="801053" cy="3418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−4 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744924"/>
                <a:ext cx="801053" cy="341888"/>
              </a:xfrm>
              <a:prstGeom prst="rect">
                <a:avLst/>
              </a:prstGeom>
              <a:blipFill>
                <a:blip r:embed="rId9"/>
                <a:stretch>
                  <a:fillRect l="-7634" t="-78571" b="-98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11960" y="3248980"/>
                <a:ext cx="5820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248980"/>
                <a:ext cx="58201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4788024" y="2420888"/>
            <a:ext cx="396044" cy="46805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148064" y="2492896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 of P</a:t>
            </a:r>
          </a:p>
        </p:txBody>
      </p:sp>
      <p:sp>
        <p:nvSpPr>
          <p:cNvPr id="27" name="Arc 26"/>
          <p:cNvSpPr/>
          <p:nvPr/>
        </p:nvSpPr>
        <p:spPr>
          <a:xfrm>
            <a:off x="4788024" y="2888940"/>
            <a:ext cx="396044" cy="46805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112060" y="2888940"/>
            <a:ext cx="1548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Integral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75956" y="3753036"/>
            <a:ext cx="4500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to make our differential equation exact, we need to multiply all terms by e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2">
            <a:extLst>
              <a:ext uri="{FF2B5EF4-FFF2-40B4-BE49-F238E27FC236}">
                <a16:creationId xmlns:a16="http://schemas.microsoft.com/office/drawing/2014/main" id="{F39439C4-6666-42C1-A4A0-543137A04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4" name="テキスト ボックス 3">
            <a:extLst>
              <a:ext uri="{FF2B5EF4-FFF2-40B4-BE49-F238E27FC236}">
                <a16:creationId xmlns:a16="http://schemas.microsoft.com/office/drawing/2014/main" id="{C5017B01-EF46-4A48-9E5B-37E7C7A14D3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85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17" grpId="0"/>
      <p:bldP spid="18" grpId="0"/>
      <p:bldP spid="10" grpId="0" animBg="1"/>
      <p:bldP spid="10" grpId="1" animBg="1"/>
      <p:bldP spid="19" grpId="0" animBg="1"/>
      <p:bldP spid="19" grpId="1" animBg="1"/>
      <p:bldP spid="20" grpId="0"/>
      <p:bldP spid="21" grpId="0"/>
      <p:bldP spid="22" grpId="0" animBg="1"/>
      <p:bldP spid="24" grpId="0"/>
      <p:bldP spid="27" grpId="0" animBg="1"/>
      <p:bldP spid="28" grpId="0"/>
      <p:bldP spid="2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4352365"/>
              </a:xfrm>
            </p:spPr>
            <p:txBody>
              <a:bodyPr>
                <a:normAutofit fontScale="925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Now we can apply the rule we just saw, as it isn’t completely clear what we should multiply by to make this work…</a:t>
                </a:r>
              </a:p>
              <a:p>
                <a:pPr algn="ctr">
                  <a:buFont typeface="Wingdings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Start by writing down the value of P in this equation</a:t>
                </a:r>
                <a:endParaRPr lang="en-GB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4352365"/>
              </a:xfrm>
              <a:blipFill>
                <a:blip r:embed="rId2"/>
                <a:stretch>
                  <a:fillRect t="-561" r="-2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4067944" y="1484784"/>
            <a:ext cx="4500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to make our differential equation exact, we need to multiply all terms by e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427984" y="2096852"/>
                <a:ext cx="1276823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096852"/>
                <a:ext cx="1276823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707904" y="2744924"/>
                <a:ext cx="237860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2744924"/>
                <a:ext cx="2378600" cy="501356"/>
              </a:xfrm>
              <a:prstGeom prst="rect">
                <a:avLst/>
              </a:prstGeom>
              <a:blipFill>
                <a:blip r:embed="rId4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868144" y="2384884"/>
            <a:ext cx="396044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228184" y="2528900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all by 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120172" y="3032956"/>
            <a:ext cx="30238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Differentiating 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would give -4e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 so you can see the left side is now an exact equation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Hence, we can rewrite it!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Arc 20"/>
          <p:cNvSpPr/>
          <p:nvPr/>
        </p:nvSpPr>
        <p:spPr>
          <a:xfrm>
            <a:off x="5868144" y="3032956"/>
            <a:ext cx="396044" cy="828092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55976" y="3537012"/>
                <a:ext cx="1705082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−4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3537012"/>
                <a:ext cx="1705082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355976" y="4284419"/>
                <a:ext cx="1513556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284419"/>
                <a:ext cx="1513556" cy="501356"/>
              </a:xfrm>
              <a:prstGeom prst="rect">
                <a:avLst/>
              </a:prstGeom>
              <a:blipFill>
                <a:blip r:embed="rId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6228184" y="3969060"/>
            <a:ext cx="27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also simplify the right side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We are multiplying so add the powers together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Arc 27"/>
          <p:cNvSpPr/>
          <p:nvPr/>
        </p:nvSpPr>
        <p:spPr>
          <a:xfrm>
            <a:off x="5868144" y="3861048"/>
            <a:ext cx="396044" cy="75608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08004" y="4905164"/>
                <a:ext cx="1688347" cy="6574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4905164"/>
                <a:ext cx="1688347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6074333" y="4617132"/>
            <a:ext cx="396044" cy="540060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434373" y="4725144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 – cancels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on the left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08004" y="5517232"/>
                <a:ext cx="1901418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8004" y="5517232"/>
                <a:ext cx="1901418" cy="497059"/>
              </a:xfrm>
              <a:prstGeom prst="rect">
                <a:avLst/>
              </a:prstGeom>
              <a:blipFill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6300192" y="5193196"/>
            <a:ext cx="396044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660232" y="526520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integral on the right side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968044" y="6093296"/>
                <a:ext cx="164109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6093296"/>
                <a:ext cx="1641090" cy="497059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444208" y="5769260"/>
            <a:ext cx="396044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840252" y="584126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4x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(same as dividing by e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-4x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9912" y="2852936"/>
            <a:ext cx="43204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4427984" y="2852936"/>
            <a:ext cx="684076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364088" y="3645024"/>
            <a:ext cx="61206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5">
                <a:extLst>
                  <a:ext uri="{FF2B5EF4-FFF2-40B4-BE49-F238E27FC236}">
                    <a16:creationId xmlns:a16="http://schemas.microsoft.com/office/drawing/2014/main" id="{1F271C1F-B698-4710-A11F-DDCFF28D6A1C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5">
                <a:extLst>
                  <a:ext uri="{FF2B5EF4-FFF2-40B4-BE49-F238E27FC236}">
                    <a16:creationId xmlns:a16="http://schemas.microsoft.com/office/drawing/2014/main" id="{1F271C1F-B698-4710-A11F-DDCFF28D6A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24">
                <a:extLst>
                  <a:ext uri="{FF2B5EF4-FFF2-40B4-BE49-F238E27FC236}">
                    <a16:creationId xmlns:a16="http://schemas.microsoft.com/office/drawing/2014/main" id="{230F1547-83B3-4047-8BE5-2F60112FFAFA}"/>
                  </a:ext>
                </a:extLst>
              </p:cNvPr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24">
                <a:extLst>
                  <a:ext uri="{FF2B5EF4-FFF2-40B4-BE49-F238E27FC236}">
                    <a16:creationId xmlns:a16="http://schemas.microsoft.com/office/drawing/2014/main" id="{230F1547-83B3-4047-8BE5-2F60112FFA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11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29">
                <a:extLst>
                  <a:ext uri="{FF2B5EF4-FFF2-40B4-BE49-F238E27FC236}">
                    <a16:creationId xmlns:a16="http://schemas.microsoft.com/office/drawing/2014/main" id="{12D93502-6917-4610-87F6-351D547EF954}"/>
                  </a:ext>
                </a:extLst>
              </p:cNvPr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29">
                <a:extLst>
                  <a:ext uri="{FF2B5EF4-FFF2-40B4-BE49-F238E27FC236}">
                    <a16:creationId xmlns:a16="http://schemas.microsoft.com/office/drawing/2014/main" id="{12D93502-6917-4610-87F6-351D547EF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2">
            <a:extLst>
              <a:ext uri="{FF2B5EF4-FFF2-40B4-BE49-F238E27FC236}">
                <a16:creationId xmlns:a16="http://schemas.microsoft.com/office/drawing/2014/main" id="{CD8AA00A-A95C-4D0B-A389-D7E82EF138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6">
                <a:extLst>
                  <a:ext uri="{FF2B5EF4-FFF2-40B4-BE49-F238E27FC236}">
                    <a16:creationId xmlns:a16="http://schemas.microsoft.com/office/drawing/2014/main" id="{7556FB78-7945-4E49-AE8F-4DD2C357750B}"/>
                  </a:ext>
                </a:extLst>
              </p:cNvPr>
              <p:cNvSpPr txBox="1"/>
              <p:nvPr/>
            </p:nvSpPr>
            <p:spPr>
              <a:xfrm>
                <a:off x="1295636" y="3587872"/>
                <a:ext cx="1433533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−4</m:t>
                      </m:r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6">
                <a:extLst>
                  <a:ext uri="{FF2B5EF4-FFF2-40B4-BE49-F238E27FC236}">
                    <a16:creationId xmlns:a16="http://schemas.microsoft.com/office/drawing/2014/main" id="{7556FB78-7945-4E49-AE8F-4DD2C3577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636" y="3587872"/>
                <a:ext cx="1433533" cy="5598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22">
            <a:extLst>
              <a:ext uri="{FF2B5EF4-FFF2-40B4-BE49-F238E27FC236}">
                <a16:creationId xmlns:a16="http://schemas.microsoft.com/office/drawing/2014/main" id="{5DB4B2BC-C9CF-452C-B5E3-ED74E135F632}"/>
              </a:ext>
            </a:extLst>
          </p:cNvPr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B9394849-C028-4374-A236-A32BAABDAFE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63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17" grpId="0"/>
      <p:bldP spid="18" grpId="0" animBg="1"/>
      <p:bldP spid="19" grpId="0"/>
      <p:bldP spid="21" grpId="0" animBg="1"/>
      <p:bldP spid="22" grpId="0"/>
      <p:bldP spid="24" grpId="0"/>
      <p:bldP spid="28" grpId="0" animBg="1"/>
      <p:bldP spid="31" grpId="0"/>
      <p:bldP spid="32" grpId="0" animBg="1"/>
      <p:bldP spid="33" grpId="0"/>
      <p:bldP spid="34" grpId="0"/>
      <p:bldP spid="35" grpId="0" animBg="1"/>
      <p:bldP spid="36" grpId="0"/>
      <p:bldP spid="37" grpId="0"/>
      <p:bldP spid="38" grpId="0" animBg="1"/>
      <p:bldP spid="39" grpId="0"/>
      <p:bldP spid="8" grpId="0" animBg="1"/>
      <p:bldP spid="8" grpId="1" animBg="1"/>
      <p:bldP spid="40" grpId="0" animBg="1"/>
      <p:bldP spid="40" grpId="1" animBg="1"/>
      <p:bldP spid="41" grpId="0" animBg="1"/>
      <p:bldP spid="41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379655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Before we can do anything with P, we need to write this in the above form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– with just </a:t>
                </a:r>
                <a:r>
                  <a:rPr lang="en-US" sz="1400" baseline="300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dy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/</a:t>
                </a:r>
                <a:r>
                  <a:rPr lang="en-US" sz="1400" baseline="-25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the front)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3796553"/>
              </a:xfrm>
              <a:blipFill>
                <a:blip r:embed="rId2"/>
                <a:stretch>
                  <a:fillRect t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067944" y="1484784"/>
                <a:ext cx="2276136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484784"/>
                <a:ext cx="2276136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427984" y="2132856"/>
                <a:ext cx="1872207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𝑦𝑡𝑎𝑛𝑥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132856"/>
                <a:ext cx="1872207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120172" y="1772816"/>
            <a:ext cx="396044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516216" y="1664804"/>
            <a:ext cx="2196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terms by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cosx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becomes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 becomes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87924" y="2780928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it is in the correct form, we can see the value of P is 2tanx…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959932" y="3429000"/>
                <a:ext cx="871649" cy="413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3429000"/>
                <a:ext cx="871649" cy="413062"/>
              </a:xfrm>
              <a:prstGeom prst="rect">
                <a:avLst/>
              </a:prstGeom>
              <a:blipFill>
                <a:blip r:embed="rId6"/>
                <a:stretch>
                  <a:fillRect l="-15385" t="-97015" r="-11189" b="-1268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59932" y="3933056"/>
                <a:ext cx="1248932" cy="413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𝑡𝑎𝑛𝑥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3933056"/>
                <a:ext cx="1248932" cy="413062"/>
              </a:xfrm>
              <a:prstGeom prst="rect">
                <a:avLst/>
              </a:prstGeom>
              <a:blipFill>
                <a:blip r:embed="rId7"/>
                <a:stretch>
                  <a:fillRect l="-10784" t="-95588" b="-1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59932" y="4437112"/>
                <a:ext cx="1001364" cy="3742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𝑙𝑛𝑠𝑒𝑐𝑥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437112"/>
                <a:ext cx="1001364" cy="3742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95936" y="4941168"/>
                <a:ext cx="1006814" cy="407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𝑙𝑛𝑠𝑒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941168"/>
                <a:ext cx="1006814" cy="4071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31940" y="5481228"/>
                <a:ext cx="9586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𝑠𝑒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1940" y="5481228"/>
                <a:ext cx="95865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4932040" y="3609020"/>
            <a:ext cx="396044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4932040" y="4113076"/>
            <a:ext cx="396044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4968044" y="4617132"/>
            <a:ext cx="396044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4968044" y="5121188"/>
            <a:ext cx="396044" cy="50405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292080" y="3717032"/>
            <a:ext cx="176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 of 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56076" y="414908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(this one is in the formula booklet!)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28084" y="472514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power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220072" y="5157192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e and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cancel out (this often happens in these questions!)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63888" y="5949280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we need to multiply each part of the equation by sec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x (at the stage where it had only </a:t>
            </a:r>
            <a:r>
              <a:rPr lang="en-US" sz="14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dy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at the front)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463988" y="2132856"/>
            <a:ext cx="1800200" cy="5040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4896036" y="2276872"/>
            <a:ext cx="180020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112060" y="2276872"/>
            <a:ext cx="396044" cy="25202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5">
                <a:extLst>
                  <a:ext uri="{FF2B5EF4-FFF2-40B4-BE49-F238E27FC236}">
                    <a16:creationId xmlns:a16="http://schemas.microsoft.com/office/drawing/2014/main" id="{DE692D76-4F7D-44D8-97FC-FD8323675A77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5">
                <a:extLst>
                  <a:ext uri="{FF2B5EF4-FFF2-40B4-BE49-F238E27FC236}">
                    <a16:creationId xmlns:a16="http://schemas.microsoft.com/office/drawing/2014/main" id="{DE692D76-4F7D-44D8-97FC-FD8323675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24">
                <a:extLst>
                  <a:ext uri="{FF2B5EF4-FFF2-40B4-BE49-F238E27FC236}">
                    <a16:creationId xmlns:a16="http://schemas.microsoft.com/office/drawing/2014/main" id="{A39A2CF6-3C96-47C9-A87A-DDC9F63A52DF}"/>
                  </a:ext>
                </a:extLst>
              </p:cNvPr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24">
                <a:extLst>
                  <a:ext uri="{FF2B5EF4-FFF2-40B4-BE49-F238E27FC236}">
                    <a16:creationId xmlns:a16="http://schemas.microsoft.com/office/drawing/2014/main" id="{A39A2CF6-3C96-47C9-A87A-DDC9F63A5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12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9">
                <a:extLst>
                  <a:ext uri="{FF2B5EF4-FFF2-40B4-BE49-F238E27FC236}">
                    <a16:creationId xmlns:a16="http://schemas.microsoft.com/office/drawing/2014/main" id="{98916C68-3740-4937-9631-069E3D7AD87C}"/>
                  </a:ext>
                </a:extLst>
              </p:cNvPr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9">
                <a:extLst>
                  <a:ext uri="{FF2B5EF4-FFF2-40B4-BE49-F238E27FC236}">
                    <a16:creationId xmlns:a16="http://schemas.microsoft.com/office/drawing/2014/main" id="{98916C68-3740-4937-9631-069E3D7AD8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2">
            <a:extLst>
              <a:ext uri="{FF2B5EF4-FFF2-40B4-BE49-F238E27FC236}">
                <a16:creationId xmlns:a16="http://schemas.microsoft.com/office/drawing/2014/main" id="{BD3476B5-ED42-49E1-9FA8-CBF27A68BA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cxnSp>
        <p:nvCxnSpPr>
          <p:cNvPr id="45" name="Straight Arrow Connector 22">
            <a:extLst>
              <a:ext uri="{FF2B5EF4-FFF2-40B4-BE49-F238E27FC236}">
                <a16:creationId xmlns:a16="http://schemas.microsoft.com/office/drawing/2014/main" id="{3C7F62ED-556C-4684-910C-A2A98ACC0981}"/>
              </a:ext>
            </a:extLst>
          </p:cNvPr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3">
            <a:extLst>
              <a:ext uri="{FF2B5EF4-FFF2-40B4-BE49-F238E27FC236}">
                <a16:creationId xmlns:a16="http://schemas.microsoft.com/office/drawing/2014/main" id="{D4E0ADD9-D1A2-4667-8A4D-60D056EB75D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19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7" grpId="0"/>
      <p:bldP spid="18" grpId="0" animBg="1"/>
      <p:bldP spid="21" grpId="0"/>
      <p:bldP spid="7" grpId="0"/>
      <p:bldP spid="22" grpId="0"/>
      <p:bldP spid="24" grpId="0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3724835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Before we can do anything with P, we need to write this in the above form (</a:t>
                </a:r>
                <a:r>
                  <a:rPr lang="en-US" sz="14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ie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– with just </a:t>
                </a:r>
                <a:r>
                  <a:rPr lang="en-US" sz="1400" baseline="30000" dirty="0" err="1">
                    <a:latin typeface="Comic Sans MS" panose="030F0702030302020204" pitchFamily="66" charset="0"/>
                    <a:sym typeface="Wingdings" panose="05000000000000000000" pitchFamily="2" charset="2"/>
                  </a:rPr>
                  <a:t>dy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/</a:t>
                </a:r>
                <a:r>
                  <a:rPr lang="en-US" sz="1400" baseline="-250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dx</a:t>
                </a: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at the front)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3724835"/>
              </a:xfrm>
              <a:blipFill>
                <a:blip r:embed="rId2"/>
                <a:stretch>
                  <a:fillRect t="-14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83968" y="1484784"/>
                <a:ext cx="2276136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484784"/>
                <a:ext cx="2276136" cy="501356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4008" y="2132856"/>
                <a:ext cx="1872207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𝑦𝑡𝑎𝑛𝑥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132856"/>
                <a:ext cx="1872207" cy="501356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6336196" y="1772816"/>
            <a:ext cx="396044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32240" y="1664804"/>
            <a:ext cx="2196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all terms by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cosx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becomes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tanx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 becomes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71900" y="2816932"/>
                <a:ext cx="3348372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𝑦𝑡𝑎𝑛𝑥𝑠𝑒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2816932"/>
                <a:ext cx="3348372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696236" y="2420888"/>
            <a:ext cx="396044" cy="684076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056276" y="2600908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sec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707904" y="3429000"/>
                <a:ext cx="273630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  <m:r>
                        <a:rPr lang="en-US" sz="1400" b="0" i="1" smtClean="0">
                          <a:latin typeface="Cambria Math"/>
                        </a:rPr>
                        <m:t>𝑦𝑡𝑎𝑛𝑥𝑠𝑒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429000"/>
                <a:ext cx="2736304" cy="501356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732240" y="3104964"/>
            <a:ext cx="360040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020272" y="306896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As sec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=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x, the right hand side can be simplified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6300192" y="3717032"/>
            <a:ext cx="360040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660232" y="3681028"/>
            <a:ext cx="23757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 the left side into a single differential as you have seen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788025" y="4077072"/>
                <a:ext cx="1728192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𝑦𝑠𝑒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5" y="4077072"/>
                <a:ext cx="1728192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Arc 49"/>
          <p:cNvSpPr/>
          <p:nvPr/>
        </p:nvSpPr>
        <p:spPr>
          <a:xfrm>
            <a:off x="6739898" y="4365104"/>
            <a:ext cx="360040" cy="612068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075768" y="4653136"/>
                <a:ext cx="1809128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400" i="1">
                              <a:latin typeface="Cambria Math"/>
                            </a:rPr>
                            <m:t>𝑐𝑜𝑠𝑥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i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5768" y="4653136"/>
                <a:ext cx="1809128" cy="65742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7027930" y="4473116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– cancels out the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6588224" y="5013176"/>
            <a:ext cx="360040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840252" y="508518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right side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076056" y="5409220"/>
                <a:ext cx="17281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𝑦𝑠𝑒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5409220"/>
                <a:ext cx="1728192" cy="307777"/>
              </a:xfrm>
              <a:prstGeom prst="rect">
                <a:avLst/>
              </a:prstGeom>
              <a:blipFill>
                <a:blip r:embed="rId9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128284" y="5553236"/>
            <a:ext cx="360040" cy="576064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7472668" y="548122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sec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(same as multiplying by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x)</a:t>
            </a:r>
            <a:endParaRPr lang="en-GB" sz="1200" baseline="-25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72100" y="5949280"/>
                <a:ext cx="19802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𝐶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100" y="5949280"/>
                <a:ext cx="1980220" cy="307777"/>
              </a:xfrm>
              <a:prstGeom prst="rect">
                <a:avLst/>
              </a:prstGeom>
              <a:blipFill>
                <a:blip r:embed="rId10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5976156" y="2960948"/>
            <a:ext cx="936104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3779912" y="2960948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/>
          <p:cNvSpPr/>
          <p:nvPr/>
        </p:nvSpPr>
        <p:spPr>
          <a:xfrm>
            <a:off x="5256076" y="2960948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/>
          <p:cNvSpPr/>
          <p:nvPr/>
        </p:nvSpPr>
        <p:spPr>
          <a:xfrm>
            <a:off x="6408204" y="2960948"/>
            <a:ext cx="540060" cy="2520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C6A7C041-B34B-41C4-86FD-EC7694B8976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C6A7C041-B34B-41C4-86FD-EC7694B89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4">
                <a:extLst>
                  <a:ext uri="{FF2B5EF4-FFF2-40B4-BE49-F238E27FC236}">
                    <a16:creationId xmlns:a16="http://schemas.microsoft.com/office/drawing/2014/main" id="{9995C00D-9301-4743-88A3-36B2E2586F02}"/>
                  </a:ext>
                </a:extLst>
              </p:cNvPr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4">
                <a:extLst>
                  <a:ext uri="{FF2B5EF4-FFF2-40B4-BE49-F238E27FC236}">
                    <a16:creationId xmlns:a16="http://schemas.microsoft.com/office/drawing/2014/main" id="{9995C00D-9301-4743-88A3-36B2E2586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12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DCD9BACB-9598-4E78-85A7-3C6DA3A7182F}"/>
                  </a:ext>
                </a:extLst>
              </p:cNvPr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DCD9BACB-9598-4E78-85A7-3C6DA3A71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2">
            <a:extLst>
              <a:ext uri="{FF2B5EF4-FFF2-40B4-BE49-F238E27FC236}">
                <a16:creationId xmlns:a16="http://schemas.microsoft.com/office/drawing/2014/main" id="{BD83CFF2-FE95-446D-AB57-7047C2146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8">
                <a:extLst>
                  <a:ext uri="{FF2B5EF4-FFF2-40B4-BE49-F238E27FC236}">
                    <a16:creationId xmlns:a16="http://schemas.microsoft.com/office/drawing/2014/main" id="{9F129AE2-6CD9-4E19-9F90-9FCAE9B984A0}"/>
                  </a:ext>
                </a:extLst>
              </p:cNvPr>
              <p:cNvSpPr txBox="1"/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8">
                <a:extLst>
                  <a:ext uri="{FF2B5EF4-FFF2-40B4-BE49-F238E27FC236}">
                    <a16:creationId xmlns:a16="http://schemas.microsoft.com/office/drawing/2014/main" id="{9F129AE2-6CD9-4E19-9F90-9FCAE9B98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22">
            <a:extLst>
              <a:ext uri="{FF2B5EF4-FFF2-40B4-BE49-F238E27FC236}">
                <a16:creationId xmlns:a16="http://schemas.microsoft.com/office/drawing/2014/main" id="{E56A95AC-6645-4EE7-81E6-A82DA94EF2BF}"/>
              </a:ext>
            </a:extLst>
          </p:cNvPr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3">
            <a:extLst>
              <a:ext uri="{FF2B5EF4-FFF2-40B4-BE49-F238E27FC236}">
                <a16:creationId xmlns:a16="http://schemas.microsoft.com/office/drawing/2014/main" id="{B1B1F52C-4256-4275-8594-083B9ED4E9B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92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2" grpId="0"/>
      <p:bldP spid="44" grpId="0"/>
      <p:bldP spid="45" grpId="0" animBg="1"/>
      <p:bldP spid="46" grpId="0"/>
      <p:bldP spid="47" grpId="0" animBg="1"/>
      <p:bldP spid="48" grpId="0"/>
      <p:bldP spid="49" grpId="0"/>
      <p:bldP spid="50" grpId="0" animBg="1"/>
      <p:bldP spid="51" grpId="0"/>
      <p:bldP spid="52" grpId="0"/>
      <p:bldP spid="53" grpId="0" animBg="1"/>
      <p:bldP spid="54" grpId="0"/>
      <p:bldP spid="55" grpId="0"/>
      <p:bldP spid="56" grpId="0" animBg="1"/>
      <p:bldP spid="57" grpId="0"/>
      <p:bldP spid="58" grpId="0"/>
      <p:bldP spid="8" grpId="0" animBg="1"/>
      <p:bldP spid="8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87524" y="1600200"/>
                <a:ext cx="3456384" cy="3948953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anose="030F0702030302020204" pitchFamily="66" charset="0"/>
                  </a:rPr>
                  <a:t>You can solve first order linear differential equations of the type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1" i="1" smtClean="0">
                            <a:latin typeface="Cambria Math"/>
                          </a:rPr>
                          <m:t>𝒅𝒚</m:t>
                        </m:r>
                      </m:num>
                      <m:den>
                        <m:r>
                          <a:rPr lang="en-GB" sz="1400" b="1" i="1" smtClean="0">
                            <a:latin typeface="Cambria Math"/>
                          </a:rPr>
                          <m:t>𝒅𝒙</m:t>
                        </m:r>
                      </m:den>
                    </m:f>
                    <m:r>
                      <a:rPr lang="en-GB" sz="1400" b="1" i="1" smtClean="0">
                        <a:latin typeface="Cambria Math"/>
                      </a:rPr>
                      <m:t>+</m:t>
                    </m:r>
                    <m:r>
                      <a:rPr lang="en-GB" sz="1400" b="1" i="1" smtClean="0">
                        <a:latin typeface="Cambria Math"/>
                      </a:rPr>
                      <m:t>𝑷𝒚</m:t>
                    </m:r>
                    <m:r>
                      <a:rPr lang="en-GB" sz="1400" b="1" i="1" smtClean="0">
                        <a:latin typeface="Cambria Math"/>
                      </a:rPr>
                      <m:t>=</m:t>
                    </m:r>
                    <m:r>
                      <a:rPr lang="en-GB" sz="1400" b="1" i="1" smtClean="0">
                        <a:latin typeface="Cambria Math"/>
                      </a:rPr>
                      <m:t>𝑸</m:t>
                    </m:r>
                  </m:oMath>
                </a14:m>
                <a:r>
                  <a:rPr lang="en-GB" sz="1400" b="1" dirty="0">
                    <a:latin typeface="Comic Sans MS" panose="030F0702030302020204" pitchFamily="66" charset="0"/>
                  </a:rPr>
                  <a:t>, where P and Q are functions of x. This is done by multiplying by an integrating factor to produce an exact equation</a:t>
                </a: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Find the general solution of the equation: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Find the particular solution of the above equation 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7524" y="1600200"/>
                <a:ext cx="3456384" cy="3948953"/>
              </a:xfrm>
              <a:blipFill>
                <a:blip r:embed="rId2"/>
                <a:stretch>
                  <a:fillRect t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35959" y="4326668"/>
                <a:ext cx="21568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59" y="4326668"/>
                <a:ext cx="2156864" cy="338554"/>
              </a:xfrm>
              <a:prstGeom prst="rect">
                <a:avLst/>
              </a:prstGeom>
              <a:blipFill>
                <a:blip r:embed="rId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C6A7C041-B34B-41C4-86FD-EC7694B8976E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/>
                        </a:rPr>
                        <m:t>𝑃𝑦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5">
                <a:extLst>
                  <a:ext uri="{FF2B5EF4-FFF2-40B4-BE49-F238E27FC236}">
                    <a16:creationId xmlns:a16="http://schemas.microsoft.com/office/drawing/2014/main" id="{C6A7C041-B34B-41C4-86FD-EC7694B897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360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24">
                <a:extLst>
                  <a:ext uri="{FF2B5EF4-FFF2-40B4-BE49-F238E27FC236}">
                    <a16:creationId xmlns:a16="http://schemas.microsoft.com/office/drawing/2014/main" id="{9995C00D-9301-4743-88A3-36B2E2586F02}"/>
                  </a:ext>
                </a:extLst>
              </p:cNvPr>
              <p:cNvSpPr txBox="1"/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𝑀</m:t>
                      </m:r>
                      <m:r>
                        <a:rPr lang="en-GB" sz="1400" b="0" i="1" smtClean="0">
                          <a:latin typeface="Cambria Math"/>
                        </a:rPr>
                        <m:t>𝑢𝑙𝑡𝑖𝑝𝑙𝑦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𝑎𝑙𝑙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𝑏𝑦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nary>
                            <m:naryPr>
                              <m:limLoc m:val="undOvr"/>
                              <m:subHide m:val="on"/>
                              <m:sup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e>
                          </m:nary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24">
                <a:extLst>
                  <a:ext uri="{FF2B5EF4-FFF2-40B4-BE49-F238E27FC236}">
                    <a16:creationId xmlns:a16="http://schemas.microsoft.com/office/drawing/2014/main" id="{9995C00D-9301-4743-88A3-36B2E2586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2208" y="108012"/>
                <a:ext cx="1954125" cy="341888"/>
              </a:xfrm>
              <a:prstGeom prst="rect">
                <a:avLst/>
              </a:prstGeom>
              <a:blipFill>
                <a:blip r:embed="rId5"/>
                <a:stretch>
                  <a:fillRect t="-70000" r="-615" b="-88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DCD9BACB-9598-4E78-85A7-3C6DA3A7182F}"/>
                  </a:ext>
                </a:extLst>
              </p:cNvPr>
              <p:cNvSpPr txBox="1"/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29">
                <a:extLst>
                  <a:ext uri="{FF2B5EF4-FFF2-40B4-BE49-F238E27FC236}">
                    <a16:creationId xmlns:a16="http://schemas.microsoft.com/office/drawing/2014/main" id="{DCD9BACB-9598-4E78-85A7-3C6DA3A71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2357" y="0"/>
                <a:ext cx="1551643" cy="50135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2">
            <a:extLst>
              <a:ext uri="{FF2B5EF4-FFF2-40B4-BE49-F238E27FC236}">
                <a16:creationId xmlns:a16="http://schemas.microsoft.com/office/drawing/2014/main" id="{BD83CFF2-FE95-446D-AB57-7047C2146A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8">
                <a:extLst>
                  <a:ext uri="{FF2B5EF4-FFF2-40B4-BE49-F238E27FC236}">
                    <a16:creationId xmlns:a16="http://schemas.microsoft.com/office/drawing/2014/main" id="{9F129AE2-6CD9-4E19-9F90-9FCAE9B984A0}"/>
                  </a:ext>
                </a:extLst>
              </p:cNvPr>
              <p:cNvSpPr txBox="1"/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𝑐𝑜𝑠𝑥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+2</m:t>
                      </m:r>
                      <m:r>
                        <a:rPr lang="en-US" sz="1600" b="0" i="1" smtClean="0">
                          <a:latin typeface="Cambria Math"/>
                        </a:rPr>
                        <m:t>𝑦𝑠𝑖𝑛𝑥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8">
                <a:extLst>
                  <a:ext uri="{FF2B5EF4-FFF2-40B4-BE49-F238E27FC236}">
                    <a16:creationId xmlns:a16="http://schemas.microsoft.com/office/drawing/2014/main" id="{9F129AE2-6CD9-4E19-9F90-9FCAE9B984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541" y="3681464"/>
                <a:ext cx="2569229" cy="55983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57">
                <a:extLst>
                  <a:ext uri="{FF2B5EF4-FFF2-40B4-BE49-F238E27FC236}">
                    <a16:creationId xmlns:a16="http://schemas.microsoft.com/office/drawing/2014/main" id="{21E3A30E-C2C9-402C-88F9-137DA0734529}"/>
                  </a:ext>
                </a:extLst>
              </p:cNvPr>
              <p:cNvSpPr txBox="1"/>
              <p:nvPr/>
            </p:nvSpPr>
            <p:spPr>
              <a:xfrm>
                <a:off x="4396336" y="1520715"/>
                <a:ext cx="21568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57">
                <a:extLst>
                  <a:ext uri="{FF2B5EF4-FFF2-40B4-BE49-F238E27FC236}">
                    <a16:creationId xmlns:a16="http://schemas.microsoft.com/office/drawing/2014/main" id="{21E3A30E-C2C9-402C-88F9-137DA07345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336" y="1520715"/>
                <a:ext cx="2156864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A6628B00-5580-43C0-9F86-E8B9DB91BD26}"/>
                  </a:ext>
                </a:extLst>
              </p:cNvPr>
              <p:cNvSpPr txBox="1"/>
              <p:nvPr/>
            </p:nvSpPr>
            <p:spPr>
              <a:xfrm>
                <a:off x="4477018" y="1968950"/>
                <a:ext cx="232719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(0)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latin typeface="Cambria Math"/>
                        </a:rPr>
                        <m:t>sin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⁡(0)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r>
                        <a:rPr lang="en-US" sz="1600" b="0" i="1" smtClean="0">
                          <a:latin typeface="Cambria Math"/>
                        </a:rPr>
                        <m:t>𝐶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57">
                <a:extLst>
                  <a:ext uri="{FF2B5EF4-FFF2-40B4-BE49-F238E27FC236}">
                    <a16:creationId xmlns:a16="http://schemas.microsoft.com/office/drawing/2014/main" id="{A6628B00-5580-43C0-9F86-E8B9DB91B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7018" y="1968950"/>
                <a:ext cx="2327193" cy="338554"/>
              </a:xfrm>
              <a:prstGeom prst="rect">
                <a:avLst/>
              </a:prstGeom>
              <a:blipFill>
                <a:blip r:embed="rId9"/>
                <a:stretch>
                  <a:fillRect r="-262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7">
                <a:extLst>
                  <a:ext uri="{FF2B5EF4-FFF2-40B4-BE49-F238E27FC236}">
                    <a16:creationId xmlns:a16="http://schemas.microsoft.com/office/drawing/2014/main" id="{228FB17A-0053-4DE8-B05E-A04DFBA3ED25}"/>
                  </a:ext>
                </a:extLst>
              </p:cNvPr>
              <p:cNvSpPr txBox="1"/>
              <p:nvPr/>
            </p:nvSpPr>
            <p:spPr>
              <a:xfrm>
                <a:off x="4423230" y="2408222"/>
                <a:ext cx="79422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57">
                <a:extLst>
                  <a:ext uri="{FF2B5EF4-FFF2-40B4-BE49-F238E27FC236}">
                    <a16:creationId xmlns:a16="http://schemas.microsoft.com/office/drawing/2014/main" id="{228FB17A-0053-4DE8-B05E-A04DFBA3E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230" y="2408222"/>
                <a:ext cx="79422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57">
                <a:extLst>
                  <a:ext uri="{FF2B5EF4-FFF2-40B4-BE49-F238E27FC236}">
                    <a16:creationId xmlns:a16="http://schemas.microsoft.com/office/drawing/2014/main" id="{95CB01B0-30D7-4D58-8DA3-E64D9B64AE9C}"/>
                  </a:ext>
                </a:extLst>
              </p:cNvPr>
              <p:cNvSpPr txBox="1"/>
              <p:nvPr/>
            </p:nvSpPr>
            <p:spPr>
              <a:xfrm>
                <a:off x="5292806" y="3519845"/>
                <a:ext cx="215686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𝑐𝑜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𝑠𝑖𝑛𝑥</m:t>
                      </m:r>
                      <m:r>
                        <a:rPr lang="en-US" sz="1600" b="0" i="1" smtClean="0">
                          <a:latin typeface="Cambria Math"/>
                        </a:rPr>
                        <m:t>+2)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57">
                <a:extLst>
                  <a:ext uri="{FF2B5EF4-FFF2-40B4-BE49-F238E27FC236}">
                    <a16:creationId xmlns:a16="http://schemas.microsoft.com/office/drawing/2014/main" id="{95CB01B0-30D7-4D58-8DA3-E64D9B64AE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806" y="3519845"/>
                <a:ext cx="2156864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17">
            <a:extLst>
              <a:ext uri="{FF2B5EF4-FFF2-40B4-BE49-F238E27FC236}">
                <a16:creationId xmlns:a16="http://schemas.microsoft.com/office/drawing/2014/main" id="{4B73F54C-ADE2-4F0B-8AC1-B81A4A4E5347}"/>
              </a:ext>
            </a:extLst>
          </p:cNvPr>
          <p:cNvSpPr/>
          <p:nvPr/>
        </p:nvSpPr>
        <p:spPr>
          <a:xfrm>
            <a:off x="6640996" y="1719027"/>
            <a:ext cx="351475" cy="441467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18">
            <a:extLst>
              <a:ext uri="{FF2B5EF4-FFF2-40B4-BE49-F238E27FC236}">
                <a16:creationId xmlns:a16="http://schemas.microsoft.com/office/drawing/2014/main" id="{C47AEA1C-15FE-4C45-B937-3321810C668E}"/>
              </a:ext>
            </a:extLst>
          </p:cNvPr>
          <p:cNvSpPr txBox="1"/>
          <p:nvPr/>
        </p:nvSpPr>
        <p:spPr>
          <a:xfrm>
            <a:off x="6965322" y="1611015"/>
            <a:ext cx="1667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values we are given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Arc 17">
            <a:extLst>
              <a:ext uri="{FF2B5EF4-FFF2-40B4-BE49-F238E27FC236}">
                <a16:creationId xmlns:a16="http://schemas.microsoft.com/office/drawing/2014/main" id="{C824C883-8F72-485A-BCBE-C6BF64193360}"/>
              </a:ext>
            </a:extLst>
          </p:cNvPr>
          <p:cNvSpPr/>
          <p:nvPr/>
        </p:nvSpPr>
        <p:spPr>
          <a:xfrm>
            <a:off x="6551349" y="2149332"/>
            <a:ext cx="351475" cy="441467"/>
          </a:xfrm>
          <a:prstGeom prst="arc">
            <a:avLst>
              <a:gd name="adj1" fmla="val 16200000"/>
              <a:gd name="adj2" fmla="val 542772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18">
                <a:extLst>
                  <a:ext uri="{FF2B5EF4-FFF2-40B4-BE49-F238E27FC236}">
                    <a16:creationId xmlns:a16="http://schemas.microsoft.com/office/drawing/2014/main" id="{F79CF4D7-F9B8-432E-B648-9BC892AF67EB}"/>
                  </a:ext>
                </a:extLst>
              </p:cNvPr>
              <p:cNvSpPr txBox="1"/>
              <p:nvPr/>
            </p:nvSpPr>
            <p:spPr>
              <a:xfrm>
                <a:off x="6866710" y="2229579"/>
                <a:ext cx="108498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18">
                <a:extLst>
                  <a:ext uri="{FF2B5EF4-FFF2-40B4-BE49-F238E27FC236}">
                    <a16:creationId xmlns:a16="http://schemas.microsoft.com/office/drawing/2014/main" id="{F79CF4D7-F9B8-432E-B648-9BC892AF6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710" y="2229579"/>
                <a:ext cx="1084984" cy="276999"/>
              </a:xfrm>
              <a:prstGeom prst="rect">
                <a:avLst/>
              </a:prstGeom>
              <a:blipFill>
                <a:blip r:embed="rId12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18">
                <a:extLst>
                  <a:ext uri="{FF2B5EF4-FFF2-40B4-BE49-F238E27FC236}">
                    <a16:creationId xmlns:a16="http://schemas.microsoft.com/office/drawing/2014/main" id="{73D4C9E2-EA95-4803-8007-326D0E7281C1}"/>
                  </a:ext>
                </a:extLst>
              </p:cNvPr>
              <p:cNvSpPr txBox="1"/>
              <p:nvPr/>
            </p:nvSpPr>
            <p:spPr>
              <a:xfrm>
                <a:off x="4177553" y="2901931"/>
                <a:ext cx="45092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Now we know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can write the particular solution!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8" name="TextBox 18">
                <a:extLst>
                  <a:ext uri="{FF2B5EF4-FFF2-40B4-BE49-F238E27FC236}">
                    <a16:creationId xmlns:a16="http://schemas.microsoft.com/office/drawing/2014/main" id="{73D4C9E2-EA95-4803-8007-326D0E728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7553" y="2901931"/>
                <a:ext cx="4509247" cy="523220"/>
              </a:xfrm>
              <a:prstGeom prst="rect">
                <a:avLst/>
              </a:prstGeom>
              <a:blipFill>
                <a:blip r:embed="rId13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Arrow Connector 22">
            <a:extLst>
              <a:ext uri="{FF2B5EF4-FFF2-40B4-BE49-F238E27FC236}">
                <a16:creationId xmlns:a16="http://schemas.microsoft.com/office/drawing/2014/main" id="{776630D6-E99A-44B3-9FD7-AA55B0B347FF}"/>
              </a:ext>
            </a:extLst>
          </p:cNvPr>
          <p:cNvCxnSpPr/>
          <p:nvPr/>
        </p:nvCxnSpPr>
        <p:spPr>
          <a:xfrm>
            <a:off x="1332148" y="288032"/>
            <a:ext cx="498764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ABDB47FC-45D7-446F-A749-ADCB7FB3F24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80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9" grpId="0" animBg="1"/>
      <p:bldP spid="65" grpId="0"/>
      <p:bldP spid="66" grpId="0" animBg="1"/>
      <p:bldP spid="67" grpId="0"/>
      <p:bldP spid="6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Exercise 7A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Pearson Core Pure Year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Pages 151-153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D6A51D0-9A7B-4BAD-9176-55D6FB24A93F}"/>
              </a:ext>
            </a:extLst>
          </p:cNvPr>
          <p:cNvSpPr txBox="1"/>
          <p:nvPr/>
        </p:nvSpPr>
        <p:spPr>
          <a:xfrm>
            <a:off x="1403648" y="2662363"/>
            <a:ext cx="4752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Complete before the lesson Q1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Class: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Green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Q2-7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7964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		Q8-12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Q13-16 </a:t>
            </a:r>
          </a:p>
        </p:txBody>
      </p:sp>
    </p:spTree>
    <p:extLst>
      <p:ext uri="{BB962C8B-B14F-4D97-AF65-F5344CB8AC3E}">
        <p14:creationId xmlns:p14="http://schemas.microsoft.com/office/powerpoint/2010/main" val="80095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C28D9FB-2C9E-4742-95EE-46B11A8A5B22}"/>
              </a:ext>
            </a:extLst>
          </p:cNvPr>
          <p:cNvSpPr/>
          <p:nvPr/>
        </p:nvSpPr>
        <p:spPr>
          <a:xfrm>
            <a:off x="857235" y="1316007"/>
            <a:ext cx="7410427" cy="431656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13800" b="1" dirty="0">
                <a:ln w="38100">
                  <a:solidFill>
                    <a:srgbClr val="FFFF00"/>
                  </a:solidFill>
                  <a:prstDash val="solid"/>
                </a:ln>
                <a:latin typeface="French Script MT" panose="03020402040607040605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7A</a:t>
            </a:r>
            <a:endParaRPr lang="ja-JP" altLang="en-US" sz="13800" b="1" dirty="0">
              <a:ln w="38100">
                <a:solidFill>
                  <a:srgbClr val="FFFF00"/>
                </a:solidFill>
                <a:prstDash val="solid"/>
              </a:ln>
              <a:latin typeface="French Script MT" panose="03020402040607040605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A first-order differential equation contains only first differentials…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In Pure Maths 2 you have solved these equations using the ‘separation of variables’ technique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Remember what this looks like?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68044" y="1628800"/>
                <a:ext cx="1732397" cy="618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𝑔</m:t>
                      </m:r>
                      <m:r>
                        <a:rPr lang="en-GB" b="0" i="1" smtClean="0"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1628800"/>
                <a:ext cx="1732397" cy="618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27984" y="2492896"/>
                <a:ext cx="2085636" cy="6619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GB" b="0" i="1" smtClean="0">
                          <a:latin typeface="Cambria Math"/>
                        </a:rPr>
                        <m:t> </m:t>
                      </m:r>
                      <m:r>
                        <a:rPr lang="en-GB" i="1" smtClean="0">
                          <a:latin typeface="Cambria Math"/>
                        </a:rPr>
                        <m:t>𝑑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492896"/>
                <a:ext cx="2085636" cy="6619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47964" y="3248980"/>
                <a:ext cx="2522935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i="1" smtClean="0">
                          <a:latin typeface="Cambria Math"/>
                        </a:rPr>
                        <m:t>𝑑</m:t>
                      </m:r>
                      <m:r>
                        <a:rPr lang="en-GB" b="0" i="1" smtClean="0">
                          <a:latin typeface="Cambria Math"/>
                        </a:rPr>
                        <m:t>𝑦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7964" y="3248980"/>
                <a:ext cx="2522935" cy="8188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372200" y="1988840"/>
            <a:ext cx="576064" cy="82809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c 9"/>
          <p:cNvSpPr/>
          <p:nvPr/>
        </p:nvSpPr>
        <p:spPr>
          <a:xfrm>
            <a:off x="6516216" y="2816932"/>
            <a:ext cx="576064" cy="828092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912260" y="2096852"/>
            <a:ext cx="1943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g(y) and multiply by dx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8264" y="2960948"/>
            <a:ext cx="1943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both sides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43908" y="4113076"/>
            <a:ext cx="51125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Once integrated, you will be left with an equation that you can rearrange to put in different forms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that the ‘+C’ part could be anything at this stage. The possible functions are known as a ‘family of solution curves’</a:t>
            </a:r>
          </a:p>
          <a:p>
            <a:pPr marL="285750" indent="-285750" algn="ctr">
              <a:buFont typeface="Wingdings"/>
              <a:buChar char="à"/>
            </a:pP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can also find ‘particular’ solutions if you are told information linking x and y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6A1EF378-CDE1-4F2C-A87F-7C2541C18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16" name="テキスト ボックス 3">
            <a:extLst>
              <a:ext uri="{FF2B5EF4-FFF2-40B4-BE49-F238E27FC236}">
                <a16:creationId xmlns:a16="http://schemas.microsoft.com/office/drawing/2014/main" id="{41477263-BC9D-4443-9635-93787B868C64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8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 animBg="1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27684" y="3104964"/>
                <a:ext cx="85042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684" y="3104964"/>
                <a:ext cx="850426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12060" y="1448780"/>
                <a:ext cx="850426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1448780"/>
                <a:ext cx="850426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20072" y="2168860"/>
                <a:ext cx="125896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2168860"/>
                <a:ext cx="1258968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 flipV="1">
            <a:off x="6444208" y="2744924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V="1">
            <a:off x="6534218" y="2798930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/>
          <p:cNvSpPr/>
          <p:nvPr/>
        </p:nvSpPr>
        <p:spPr>
          <a:xfrm>
            <a:off x="6264188" y="1736812"/>
            <a:ext cx="54006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696236" y="177281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with respect to x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5544108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12060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012160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6480212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4680012" y="2852936"/>
            <a:ext cx="1836204" cy="331236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08204" y="288894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08204" y="360902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08204" y="5229200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444208" y="5985284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-2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51520" y="4833156"/>
            <a:ext cx="34203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family of solution curves for C = -2, -1, 0, 1 and 2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Basically a set of possible graphs we could get for certain values of C, the constant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3563888" y="5229200"/>
            <a:ext cx="828092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293922" y="250569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263248" y="441564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DCAE846A-1927-43F0-81D4-DAE38E43E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9" name="テキスト ボックス 3">
            <a:extLst>
              <a:ext uri="{FF2B5EF4-FFF2-40B4-BE49-F238E27FC236}">
                <a16:creationId xmlns:a16="http://schemas.microsoft.com/office/drawing/2014/main" id="{3DAFFC8C-23AF-430F-B81F-EA235A696511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17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4" grpId="0" animBg="1"/>
      <p:bldP spid="25" grpId="0"/>
      <p:bldP spid="32" grpId="0"/>
      <p:bldP spid="33" grpId="0"/>
      <p:bldP spid="34" grpId="0"/>
      <p:bldP spid="35" grpId="0"/>
      <p:bldP spid="40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In this case you will need to separate the variables x and y before you can Integrate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As 2C is just a number, we can think of it as being the ‘r</a:t>
            </a:r>
            <a:r>
              <a:rPr lang="en-GB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 part of the circle equation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601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6018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23935" y="1520788"/>
                <a:ext cx="1080120" cy="601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935" y="1520788"/>
                <a:ext cx="1080120" cy="6018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79919" y="2276872"/>
                <a:ext cx="14482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𝑦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𝑑𝑦</m:t>
                      </m:r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919" y="2276872"/>
                <a:ext cx="1448282" cy="338554"/>
              </a:xfrm>
              <a:prstGeom prst="rect">
                <a:avLst/>
              </a:prstGeom>
              <a:blipFill>
                <a:blip r:embed="rId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63895" y="2852936"/>
                <a:ext cx="1915974" cy="738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𝑑𝑦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895" y="2852936"/>
                <a:ext cx="1915974" cy="7382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040052" y="3621273"/>
                <a:ext cx="1794915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052" y="3621273"/>
                <a:ext cx="1794915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63988" y="4341353"/>
                <a:ext cx="1548172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3988" y="4341353"/>
                <a:ext cx="1548172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716016" y="5097437"/>
                <a:ext cx="14041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097437"/>
                <a:ext cx="1404156" cy="338554"/>
              </a:xfrm>
              <a:prstGeom prst="rect">
                <a:avLst/>
              </a:prstGeom>
              <a:blipFill>
                <a:blip r:embed="rId1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716016" y="5673501"/>
                <a:ext cx="14401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5673501"/>
                <a:ext cx="1440160" cy="338554"/>
              </a:xfrm>
              <a:prstGeom prst="rect">
                <a:avLst/>
              </a:prstGeom>
              <a:blipFill>
                <a:blip r:embed="rId11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312067" y="1844824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600099" y="1844824"/>
            <a:ext cx="1943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y and multiply by dx</a:t>
            </a:r>
          </a:p>
        </p:txBody>
      </p:sp>
      <p:sp>
        <p:nvSpPr>
          <p:cNvPr id="48" name="Arc 47"/>
          <p:cNvSpPr/>
          <p:nvPr/>
        </p:nvSpPr>
        <p:spPr>
          <a:xfrm>
            <a:off x="6564095" y="2492896"/>
            <a:ext cx="360040" cy="72008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6660232" y="3248980"/>
            <a:ext cx="360040" cy="72008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588224" y="3945309"/>
            <a:ext cx="360040" cy="72008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940152" y="4665389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5940152" y="5277457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888131" y="2564904"/>
            <a:ext cx="1692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both sides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996143" y="3429000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912260" y="4125329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Add 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6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300192" y="4773401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264188" y="5276701"/>
            <a:ext cx="28798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Hopefully you recognise this as the equation of a circle!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</a:t>
            </a:r>
            <a:r>
              <a:rPr lang="en-GB" sz="16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= 2C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ectangle 2">
            <a:extLst>
              <a:ext uri="{FF2B5EF4-FFF2-40B4-BE49-F238E27FC236}">
                <a16:creationId xmlns:a16="http://schemas.microsoft.com/office/drawing/2014/main" id="{56839C0F-387F-4FEA-903E-611D17294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EE07FAF4-495F-4075-A7F0-266A9A2DDEE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37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7" grpId="0"/>
      <p:bldP spid="39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Now we have the equation we can sketch some examples from this ‘family’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6018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6018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23935" y="1520788"/>
                <a:ext cx="1080120" cy="6018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3935" y="1520788"/>
                <a:ext cx="1080120" cy="6018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80390" y="2277158"/>
                <a:ext cx="144016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390" y="2277158"/>
                <a:ext cx="1440160" cy="338554"/>
              </a:xfrm>
              <a:prstGeom prst="rect">
                <a:avLst/>
              </a:prstGeom>
              <a:blipFill>
                <a:blip r:embed="rId6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6312067" y="1844824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624228" y="1844824"/>
            <a:ext cx="1332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original equation…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6444208" y="2852936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V="1">
            <a:off x="6534218" y="2906942"/>
            <a:ext cx="0" cy="34923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293922" y="2624446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63248" y="4534393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5940152" y="4149080"/>
            <a:ext cx="1008112" cy="10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5652120" y="3861048"/>
            <a:ext cx="1584176" cy="15841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5004048" y="3176972"/>
            <a:ext cx="2916324" cy="29163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6156176" y="4365104"/>
            <a:ext cx="57606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72200" y="414908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372200" y="3897052"/>
            <a:ext cx="315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72200" y="3609020"/>
            <a:ext cx="315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408204" y="2924944"/>
            <a:ext cx="3156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9872" y="5697252"/>
            <a:ext cx="20882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These curves correspond to C = 0.5, 2, 4.5 and 18 respectively (as the equation has 2C in it!)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7104692A-27EF-4509-9851-0B6581C195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E90ACAC2-3B0E-490F-A2CA-B4B8394B7750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50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6" grpId="0" animBg="1"/>
      <p:bldP spid="34" grpId="0" animBg="1"/>
      <p:bldP spid="35" grpId="0" animBg="1"/>
      <p:bldP spid="36" grpId="0" animBg="1"/>
      <p:bldP spid="7" grpId="0"/>
      <p:bldP spid="38" grpId="0"/>
      <p:bldP spid="40" grpId="0"/>
      <p:bldP spid="58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12060" y="1448780"/>
                <a:ext cx="936090" cy="501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060" y="1448780"/>
                <a:ext cx="936090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32040" y="2096852"/>
                <a:ext cx="1404156" cy="533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i="1" smtClean="0">
                          <a:latin typeface="Cambria Math"/>
                        </a:rPr>
                        <m:t>𝑑</m:t>
                      </m:r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096852"/>
                <a:ext cx="1404156" cy="533864"/>
              </a:xfrm>
              <a:prstGeom prst="rect">
                <a:avLst/>
              </a:prstGeom>
              <a:blipFill>
                <a:blip r:embed="rId6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16016" y="2816932"/>
                <a:ext cx="1836204" cy="657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816932"/>
                <a:ext cx="1836204" cy="6574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896036" y="3573016"/>
                <a:ext cx="176419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𝑙𝑛𝑦</m:t>
                      </m:r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r>
                        <a:rPr lang="en-GB" sz="1400" b="0" i="1" smtClean="0">
                          <a:latin typeface="Cambria Math"/>
                        </a:rPr>
                        <m:t>𝑙𝑛𝑥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036" y="3573016"/>
                <a:ext cx="1764196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35996" y="4041068"/>
                <a:ext cx="14401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𝑙𝑛𝑦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𝑙𝑛𝑥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996" y="4041068"/>
                <a:ext cx="1440160" cy="307777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32040" y="4473116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𝑙𝑛𝑥𝑦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4473116"/>
                <a:ext cx="1008112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04048" y="4941168"/>
                <a:ext cx="1008112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941168"/>
                <a:ext cx="1008112" cy="308418"/>
              </a:xfrm>
              <a:prstGeom prst="rect">
                <a:avLst/>
              </a:prstGeom>
              <a:blipFill>
                <a:blip r:embed="rId11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84068" y="5373216"/>
                <a:ext cx="1044116" cy="525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5373216"/>
                <a:ext cx="1044116" cy="5259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84068" y="6021288"/>
                <a:ext cx="1044116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68" y="6021288"/>
                <a:ext cx="1044116" cy="49705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120172" y="1736812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4" name="TextBox 23"/>
          <p:cNvSpPr txBox="1"/>
          <p:nvPr/>
        </p:nvSpPr>
        <p:spPr>
          <a:xfrm>
            <a:off x="6444208" y="1808820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y, multiply by dx</a:t>
            </a:r>
          </a:p>
        </p:txBody>
      </p:sp>
      <p:sp>
        <p:nvSpPr>
          <p:cNvPr id="25" name="Arc 24"/>
          <p:cNvSpPr/>
          <p:nvPr/>
        </p:nvSpPr>
        <p:spPr>
          <a:xfrm>
            <a:off x="6336196" y="2384884"/>
            <a:ext cx="360040" cy="720080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6" name="Arc 25"/>
          <p:cNvSpPr/>
          <p:nvPr/>
        </p:nvSpPr>
        <p:spPr>
          <a:xfrm>
            <a:off x="6336196" y="3140968"/>
            <a:ext cx="360040" cy="61206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7" name="Arc 26"/>
          <p:cNvSpPr/>
          <p:nvPr/>
        </p:nvSpPr>
        <p:spPr>
          <a:xfrm>
            <a:off x="6300192" y="3789040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8" name="Arc 27"/>
          <p:cNvSpPr/>
          <p:nvPr/>
        </p:nvSpPr>
        <p:spPr>
          <a:xfrm>
            <a:off x="5724128" y="4221088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868144" y="4689140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6012160" y="5193196"/>
            <a:ext cx="360040" cy="50405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1" name="Arc 30"/>
          <p:cNvSpPr/>
          <p:nvPr/>
        </p:nvSpPr>
        <p:spPr>
          <a:xfrm>
            <a:off x="6048164" y="5733256"/>
            <a:ext cx="360040" cy="57606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660232" y="249289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60232" y="317697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the integrals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552220" y="3861048"/>
            <a:ext cx="899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lnx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84168" y="4293096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multiplication law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228184" y="4581128"/>
            <a:ext cx="2915816" cy="646331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exponentials of each side (cancels the ‘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ln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– we will explain the modulus in a moment!)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300192" y="5121188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x (remember the modulus gives a positive or negative possibility)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52220" y="580526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with ‘A’ as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GB" sz="1200" baseline="30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just a constant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91980" y="5229200"/>
            <a:ext cx="900100" cy="7200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1520" y="4653136"/>
            <a:ext cx="45365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step is common – </a:t>
            </a:r>
            <a:r>
              <a:rPr lang="en-GB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) the replacing of a constant involving several letters with a single, different letter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Make sure it is clear when you do this!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you cannot replace a ‘variable’ term such as ‘x’ in this way! 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644446BE-7896-4FDB-B6AC-D86AC6C8D5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40" name="テキスト ボックス 3">
            <a:extLst>
              <a:ext uri="{FF2B5EF4-FFF2-40B4-BE49-F238E27FC236}">
                <a16:creationId xmlns:a16="http://schemas.microsoft.com/office/drawing/2014/main" id="{B4FEB681-6C66-4446-8A1A-4F68E6FAA5E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4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0" grpId="0"/>
      <p:bldP spid="11" grpId="0"/>
      <p:bldP spid="12" grpId="0"/>
      <p:bldP spid="13" grpId="0"/>
      <p:bldP spid="16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381642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solve differential equations by separation of variables, and sketch families of solution curves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Find the general solution of the differential equation: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Then sketch members of the family of solution curves represented by the general solution.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Both possibilities differentiate to give us the original function, so therefore we need to include the modulus or we would lose an answer!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𝑔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0"/>
                <a:ext cx="1218090" cy="4429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𝑔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  <m:r>
                        <a:rPr lang="en-GB" sz="1200" i="1" smtClean="0">
                          <a:latin typeface="Cambria Math"/>
                        </a:rPr>
                        <m:t>𝑑</m:t>
                      </m:r>
                      <m:r>
                        <a:rPr lang="en-GB" sz="1200" b="0" i="1" smtClean="0">
                          <a:latin typeface="Cambria Math"/>
                        </a:rPr>
                        <m:t>𝑦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GB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0"/>
                <a:ext cx="1745670" cy="576761"/>
              </a:xfrm>
              <a:prstGeom prst="rect">
                <a:avLst/>
              </a:prstGeom>
              <a:blipFill>
                <a:blip r:embed="rId3"/>
                <a:stretch>
                  <a:fillRect l="-30345" t="-117172" r="-16897" b="-16565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2339752" y="224644"/>
            <a:ext cx="43204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668" y="3104964"/>
                <a:ext cx="1043619" cy="5598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586145" y="2396981"/>
                <a:ext cx="1044116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GB" sz="1400" b="0" i="1" smtClean="0">
                          <a:latin typeface="Cambria Math"/>
                        </a:rPr>
                        <m:t>=±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145" y="2396981"/>
                <a:ext cx="1044116" cy="4970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608004" y="2132856"/>
            <a:ext cx="38523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Why did we have to include a modulus here?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644008" y="1268760"/>
                <a:ext cx="100811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𝑙𝑛𝑥𝑦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268760"/>
                <a:ext cx="1008112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16016" y="1736812"/>
                <a:ext cx="1008112" cy="308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𝑥𝑦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736812"/>
                <a:ext cx="1008112" cy="308418"/>
              </a:xfrm>
              <a:prstGeom prst="rect">
                <a:avLst/>
              </a:prstGeom>
              <a:blipFill>
                <a:blip r:embed="rId7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5580112" y="1484784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976156" y="1556792"/>
            <a:ext cx="241226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exponentials of each side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480212" y="2672916"/>
            <a:ext cx="111612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067944" y="2420888"/>
            <a:ext cx="2412268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equation we ended up with when using the modulus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923928" y="3320988"/>
                <a:ext cx="104411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320988"/>
                <a:ext cx="1044116" cy="5142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67944" y="3897052"/>
                <a:ext cx="104411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897052"/>
                <a:ext cx="1044116" cy="307777"/>
              </a:xfrm>
              <a:prstGeom prst="rect">
                <a:avLst/>
              </a:prstGeom>
              <a:blipFill>
                <a:blip r:embed="rId9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995936" y="4293096"/>
                <a:ext cx="122413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293096"/>
                <a:ext cx="1224136" cy="501356"/>
              </a:xfrm>
              <a:prstGeom prst="rect">
                <a:avLst/>
              </a:prstGeom>
              <a:blipFill>
                <a:blip r:embed="rId10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959932" y="4869160"/>
                <a:ext cx="158417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=−(</m:t>
                      </m:r>
                      <m:r>
                        <a:rPr lang="en-US" sz="1400" b="0" i="1" smtClean="0">
                          <a:latin typeface="Cambria Math"/>
                        </a:rPr>
                        <m:t>𝑥𝑦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932" y="4869160"/>
                <a:ext cx="1584176" cy="501356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51920" y="5373216"/>
                <a:ext cx="158417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373216"/>
                <a:ext cx="1584176" cy="501356"/>
              </a:xfrm>
              <a:prstGeom prst="rect">
                <a:avLst/>
              </a:prstGeom>
              <a:blipFill>
                <a:blip r:embed="rId12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51920" y="5877272"/>
                <a:ext cx="1332148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877272"/>
                <a:ext cx="1332148" cy="5156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408204" y="3320988"/>
                <a:ext cx="1044116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204" y="3320988"/>
                <a:ext cx="1044116" cy="51424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516216" y="3897052"/>
                <a:ext cx="1116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216" y="3897052"/>
                <a:ext cx="1116124" cy="307777"/>
              </a:xfrm>
              <a:prstGeom prst="rect">
                <a:avLst/>
              </a:prstGeom>
              <a:blipFill>
                <a:blip r:embed="rId15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336196" y="4293096"/>
                <a:ext cx="1296144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96" y="4293096"/>
                <a:ext cx="1296144" cy="501356"/>
              </a:xfrm>
              <a:prstGeom prst="rect">
                <a:avLst/>
              </a:prstGeom>
              <a:blipFill>
                <a:blip r:embed="rId1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372200" y="4869160"/>
                <a:ext cx="158417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=(−</m:t>
                      </m:r>
                      <m:r>
                        <a:rPr lang="en-US" sz="1400" b="0" i="1" smtClean="0">
                          <a:latin typeface="Cambria Math"/>
                        </a:rPr>
                        <m:t>𝑥𝑦</m:t>
                      </m:r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869160"/>
                <a:ext cx="1584176" cy="501356"/>
              </a:xfrm>
              <a:prstGeom prst="rect">
                <a:avLst/>
              </a:prstGeom>
              <a:blipFill>
                <a:blip r:embed="rId1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264188" y="5373216"/>
                <a:ext cx="1584176" cy="501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5373216"/>
                <a:ext cx="1584176" cy="501356"/>
              </a:xfrm>
              <a:prstGeom prst="rect">
                <a:avLst/>
              </a:prstGeom>
              <a:blipFill>
                <a:blip r:embed="rId18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264188" y="5877272"/>
                <a:ext cx="1332148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188" y="5877272"/>
                <a:ext cx="1332148" cy="5156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4860032" y="3609020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5148064" y="3681028"/>
            <a:ext cx="900100" cy="2880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</a:p>
        </p:txBody>
      </p:sp>
      <p:sp>
        <p:nvSpPr>
          <p:cNvPr id="61" name="Arc 60"/>
          <p:cNvSpPr/>
          <p:nvPr/>
        </p:nvSpPr>
        <p:spPr>
          <a:xfrm>
            <a:off x="4968044" y="4113076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5184068" y="4545124"/>
            <a:ext cx="324036" cy="57606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5400092" y="4581128"/>
            <a:ext cx="1188132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y = 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= 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5076056" y="5193196"/>
            <a:ext cx="360040" cy="50405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4968044" y="5697252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5256076" y="4149080"/>
            <a:ext cx="1188132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400092" y="5301208"/>
            <a:ext cx="97210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x’s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220072" y="5805264"/>
            <a:ext cx="97210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</a:p>
        </p:txBody>
      </p:sp>
      <p:sp>
        <p:nvSpPr>
          <p:cNvPr id="69" name="Arc 68"/>
          <p:cNvSpPr/>
          <p:nvPr/>
        </p:nvSpPr>
        <p:spPr>
          <a:xfrm>
            <a:off x="7380312" y="3609020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7668344" y="3681028"/>
            <a:ext cx="900100" cy="2880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</a:p>
        </p:txBody>
      </p:sp>
      <p:sp>
        <p:nvSpPr>
          <p:cNvPr id="71" name="Arc 70"/>
          <p:cNvSpPr/>
          <p:nvPr/>
        </p:nvSpPr>
        <p:spPr>
          <a:xfrm>
            <a:off x="7344308" y="4113076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7632340" y="4545124"/>
            <a:ext cx="324036" cy="576064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Arc 72"/>
          <p:cNvSpPr/>
          <p:nvPr/>
        </p:nvSpPr>
        <p:spPr>
          <a:xfrm>
            <a:off x="7524328" y="5193196"/>
            <a:ext cx="360040" cy="504056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7416316" y="5697252"/>
            <a:ext cx="360040" cy="432048"/>
          </a:xfrm>
          <a:prstGeom prst="arc">
            <a:avLst>
              <a:gd name="adj1" fmla="val 16200000"/>
              <a:gd name="adj2" fmla="val 537182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704348" y="4149080"/>
            <a:ext cx="1188132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812360" y="5301208"/>
            <a:ext cx="97210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x’s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12360" y="5805264"/>
            <a:ext cx="972108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848364" y="4581128"/>
            <a:ext cx="1188132" cy="46166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y = -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,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= -</a:t>
            </a:r>
            <a:r>
              <a:rPr lang="en-GB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608004" y="3068960"/>
            <a:ext cx="1080120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If positive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84268" y="3068960"/>
            <a:ext cx="1080120" cy="27699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u="sng" dirty="0">
                <a:latin typeface="Comic Sans MS" panose="030F0702030302020204" pitchFamily="66" charset="0"/>
              </a:rPr>
              <a:t>If negative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619672" y="3104964"/>
            <a:ext cx="972108" cy="5760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4103948" y="5877272"/>
            <a:ext cx="828092" cy="5760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/>
          <p:cNvSpPr/>
          <p:nvPr/>
        </p:nvSpPr>
        <p:spPr>
          <a:xfrm>
            <a:off x="6516216" y="5877272"/>
            <a:ext cx="828092" cy="5760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2">
            <a:extLst>
              <a:ext uri="{FF2B5EF4-FFF2-40B4-BE49-F238E27FC236}">
                <a16:creationId xmlns:a16="http://schemas.microsoft.com/office/drawing/2014/main" id="{4D930655-03F1-4830-B423-B2821973D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217080"/>
            <a:ext cx="7886700" cy="13255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sz="3600" dirty="0">
                <a:latin typeface="Comic Sans MS" pitchFamily="66" charset="0"/>
              </a:rPr>
              <a:t>Methods in Differential Equations</a:t>
            </a:r>
          </a:p>
        </p:txBody>
      </p:sp>
      <p:sp>
        <p:nvSpPr>
          <p:cNvPr id="85" name="テキスト ボックス 3">
            <a:extLst>
              <a:ext uri="{FF2B5EF4-FFF2-40B4-BE49-F238E27FC236}">
                <a16:creationId xmlns:a16="http://schemas.microsoft.com/office/drawing/2014/main" id="{B98A29C0-6DF9-4FDB-8426-D1C571EDC13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7A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41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 animBg="1"/>
      <p:bldP spid="62" grpId="0" animBg="1"/>
      <p:bldP spid="63" grpId="0"/>
      <p:bldP spid="64" grpId="0" animBg="1"/>
      <p:bldP spid="65" grpId="0" animBg="1"/>
      <p:bldP spid="66" grpId="0"/>
      <p:bldP spid="67" grpId="0"/>
      <p:bldP spid="68" grpId="0"/>
      <p:bldP spid="69" grpId="0" animBg="1"/>
      <p:bldP spid="70" grpId="0"/>
      <p:bldP spid="71" grpId="0" animBg="1"/>
      <p:bldP spid="72" grpId="0" animBg="1"/>
      <p:bldP spid="73" grpId="0" animBg="1"/>
      <p:bldP spid="74" grpId="0" animBg="1"/>
      <p:bldP spid="75" grpId="0"/>
      <p:bldP spid="76" grpId="0"/>
      <p:bldP spid="77" grpId="0"/>
      <p:bldP spid="78" grpId="0"/>
      <p:bldP spid="79" grpId="0"/>
      <p:bldP spid="80" grpId="0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918</TotalTime>
  <Words>3940</Words>
  <Application>Microsoft Office PowerPoint</Application>
  <PresentationFormat>On-screen Show (4:3)</PresentationFormat>
  <Paragraphs>592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9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French Script MT</vt:lpstr>
      <vt:lpstr>Segoe UI Black</vt:lpstr>
      <vt:lpstr>Wingdings</vt:lpstr>
      <vt:lpstr>Office テーマ</vt:lpstr>
      <vt:lpstr>Office Theme</vt:lpstr>
      <vt:lpstr>PowerPoint Presentation</vt:lpstr>
      <vt:lpstr>Prior Knowledge Check</vt:lpstr>
      <vt:lpstr>PowerPoint Presentation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Methods in Differential Equations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Richard Lawton</cp:lastModifiedBy>
  <cp:revision>191</cp:revision>
  <cp:lastPrinted>2017-11-21T05:26:55Z</cp:lastPrinted>
  <dcterms:created xsi:type="dcterms:W3CDTF">2017-08-14T15:35:38Z</dcterms:created>
  <dcterms:modified xsi:type="dcterms:W3CDTF">2021-06-22T04:23:16Z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2021-06-22T04:23:12.3323907Z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eee0a1e5-78e0-4284-81a9-9ac180ee5b12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