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79" r:id="rId2"/>
    <p:sldId id="537" r:id="rId3"/>
    <p:sldId id="536" r:id="rId4"/>
    <p:sldId id="538" r:id="rId5"/>
    <p:sldId id="578" r:id="rId6"/>
    <p:sldId id="539" r:id="rId7"/>
    <p:sldId id="541" r:id="rId8"/>
    <p:sldId id="542" r:id="rId9"/>
    <p:sldId id="580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2FF2B-7A2C-448D-838E-C0C5D0E816E4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FCCAA-77A3-4C13-A5D9-91A6ED9AE3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5641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3509" y="692696"/>
            <a:ext cx="91428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Measure of Location and Spread </a:t>
            </a:r>
          </a:p>
          <a:p>
            <a:pPr algn="ctr"/>
            <a:r>
              <a:rPr lang="en-GB" sz="7200" b="1" dirty="0" smtClean="0"/>
              <a:t>– </a:t>
            </a:r>
            <a:r>
              <a:rPr lang="en-GB" sz="7200" dirty="0" smtClean="0"/>
              <a:t>Mean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7200" dirty="0" smtClean="0"/>
              <a:t>Chapter 2 </a:t>
            </a:r>
          </a:p>
          <a:p>
            <a:pPr algn="ctr"/>
            <a:r>
              <a:rPr lang="en-GB" sz="7200" dirty="0" smtClean="0"/>
              <a:t>(Part 1 of 5)</a:t>
            </a:r>
          </a:p>
        </p:txBody>
      </p:sp>
    </p:spTree>
    <p:extLst>
      <p:ext uri="{BB962C8B-B14F-4D97-AF65-F5344CB8AC3E}">
        <p14:creationId xmlns:p14="http://schemas.microsoft.com/office/powerpoint/2010/main" val="149173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Measures </a:t>
              </a:r>
              <a:r>
                <a:rPr lang="en-GB" sz="3200" dirty="0" smtClean="0">
                  <a:latin typeface="+mj-lt"/>
                </a:rPr>
                <a:t>of Location and Spread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Oval 4"/>
          <p:cNvSpPr/>
          <p:nvPr/>
        </p:nvSpPr>
        <p:spPr>
          <a:xfrm>
            <a:off x="539552" y="1256393"/>
            <a:ext cx="4481550" cy="23379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000" b="1">
              <a:solidFill>
                <a:srgbClr val="0000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438170" y="1225341"/>
            <a:ext cx="2952328" cy="23379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1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71600" y="723634"/>
            <a:ext cx="3808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Measures of Location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9700" y="735894"/>
            <a:ext cx="38087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Measures of Spread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05997" y="1675979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Range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84066" y="2274472"/>
            <a:ext cx="1699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Interquartile Range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18510" y="1603103"/>
            <a:ext cx="13090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Standard Deviation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44082" y="2841782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Variance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6561" y="2189316"/>
            <a:ext cx="1048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Mode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9420" y="1940855"/>
            <a:ext cx="1048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Median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87399" y="2444717"/>
            <a:ext cx="1048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Mean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24217" y="2340574"/>
            <a:ext cx="1332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Quartiles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810342" y="2804962"/>
            <a:ext cx="145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Percentiles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51720" y="3097503"/>
            <a:ext cx="1455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Deciles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13749" y="1412776"/>
            <a:ext cx="1332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Maximum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67668" y="1923385"/>
            <a:ext cx="1332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Minimum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-65305" y="4121997"/>
            <a:ext cx="92081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0000FF"/>
                </a:solidFill>
              </a:rPr>
              <a:t>Measures of location </a:t>
            </a:r>
            <a:r>
              <a:rPr lang="en-GB" sz="3200" dirty="0"/>
              <a:t>are single values </a:t>
            </a:r>
            <a:endParaRPr lang="en-GB" sz="3200" dirty="0" smtClean="0"/>
          </a:p>
          <a:p>
            <a:pPr algn="ctr"/>
            <a:r>
              <a:rPr lang="en-GB" sz="3200" dirty="0" smtClean="0"/>
              <a:t>which </a:t>
            </a:r>
            <a:r>
              <a:rPr lang="en-GB" sz="3200" dirty="0"/>
              <a:t>describe </a:t>
            </a:r>
            <a:r>
              <a:rPr lang="en-GB" sz="3200" dirty="0" smtClean="0"/>
              <a:t>a </a:t>
            </a:r>
            <a:r>
              <a:rPr lang="en-GB" sz="3200" dirty="0"/>
              <a:t>position in a data set.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462" y="5689105"/>
            <a:ext cx="913353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Measures of spread </a:t>
            </a:r>
            <a:r>
              <a:rPr lang="en-GB" sz="3200" dirty="0"/>
              <a:t>are to do with </a:t>
            </a:r>
            <a:endParaRPr lang="en-GB" sz="3200" dirty="0" smtClean="0"/>
          </a:p>
          <a:p>
            <a:pPr algn="ctr"/>
            <a:r>
              <a:rPr lang="en-GB" sz="3200" dirty="0" smtClean="0"/>
              <a:t>how </a:t>
            </a:r>
            <a:r>
              <a:rPr lang="en-GB" sz="3200" dirty="0"/>
              <a:t>data is spread out. </a:t>
            </a:r>
          </a:p>
        </p:txBody>
      </p:sp>
    </p:spTree>
    <p:extLst>
      <p:ext uri="{BB962C8B-B14F-4D97-AF65-F5344CB8AC3E}">
        <p14:creationId xmlns:p14="http://schemas.microsoft.com/office/powerpoint/2010/main" val="139140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Mean </a:t>
              </a:r>
              <a:r>
                <a:rPr lang="en-GB" sz="3200" dirty="0" smtClean="0"/>
                <a:t>– Raw data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411760" y="2833786"/>
                <a:ext cx="4248472" cy="1993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6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GB" sz="6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6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66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6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GB" sz="6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833786"/>
                <a:ext cx="4248472" cy="19938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67544" y="1848645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You all know how to find the mean of a list of values. </a:t>
            </a:r>
            <a:endParaRPr lang="en-GB" sz="2800" dirty="0" smtClean="0"/>
          </a:p>
          <a:p>
            <a:pPr algn="ctr"/>
            <a:r>
              <a:rPr lang="en-GB" sz="2800" dirty="0" smtClean="0"/>
              <a:t>But </a:t>
            </a:r>
            <a:r>
              <a:rPr lang="en-GB" sz="2800" dirty="0"/>
              <a:t>lets consider the </a:t>
            </a:r>
            <a:r>
              <a:rPr lang="en-GB" sz="2800" dirty="0" smtClean="0"/>
              <a:t>notation.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1410292"/>
                  </p:ext>
                </p:extLst>
              </p:nvPr>
            </p:nvGraphicFramePr>
            <p:xfrm>
              <a:off x="525610" y="889980"/>
              <a:ext cx="8091635" cy="822960"/>
            </p:xfrm>
            <a:graphic>
              <a:graphicData uri="http://schemas.openxmlformats.org/drawingml/2006/table">
                <a:tbl>
                  <a:tblPr firstCol="1" bandRow="1">
                    <a:tableStyleId>{21E4AEA4-8DFA-4A89-87EB-49C32662AFE0}</a:tableStyleId>
                  </a:tblPr>
                  <a:tblGrid>
                    <a:gridCol w="243423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5301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5109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5109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5109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51097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400" dirty="0"/>
                            <a:t>Diameter of coin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GB" sz="2400" smtClean="0">
                                  <a:latin typeface="Cambria Math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dirty="0"/>
                            <a:t> (cm)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smtClean="0">
                                    <a:latin typeface="Cambria Math"/>
                                  </a:rPr>
                                  <m:t>2.2</m:t>
                                </m:r>
                              </m:oMath>
                            </m:oMathPara>
                          </a14:m>
                          <a:endParaRPr lang="en-GB" sz="3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smtClean="0">
                                    <a:latin typeface="Cambria Math"/>
                                  </a:rPr>
                                  <m:t>2.5</m:t>
                                </m:r>
                              </m:oMath>
                            </m:oMathPara>
                          </a14:m>
                          <a:endParaRPr lang="en-GB" sz="3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smtClean="0">
                                    <a:latin typeface="Cambria Math"/>
                                  </a:rPr>
                                  <m:t>2.6</m:t>
                                </m:r>
                              </m:oMath>
                            </m:oMathPara>
                          </a14:m>
                          <a:endParaRPr lang="en-GB" sz="3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smtClean="0">
                                    <a:latin typeface="Cambria Math"/>
                                  </a:rPr>
                                  <m:t>2.65</m:t>
                                </m:r>
                              </m:oMath>
                            </m:oMathPara>
                          </a14:m>
                          <a:endParaRPr lang="en-GB" sz="3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smtClean="0">
                                    <a:latin typeface="Cambria Math"/>
                                  </a:rPr>
                                  <m:t>2.9</m:t>
                                </m:r>
                              </m:oMath>
                            </m:oMathPara>
                          </a14:m>
                          <a:endParaRPr lang="en-GB" sz="36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21410292"/>
                  </p:ext>
                </p:extLst>
              </p:nvPr>
            </p:nvGraphicFramePr>
            <p:xfrm>
              <a:off x="525610" y="889980"/>
              <a:ext cx="8091635" cy="822960"/>
            </p:xfrm>
            <a:graphic>
              <a:graphicData uri="http://schemas.openxmlformats.org/drawingml/2006/table">
                <a:tbl>
                  <a:tblPr firstCol="1" bandRow="1">
                    <a:tableStyleId>{21E4AEA4-8DFA-4A89-87EB-49C32662AFE0}</a:tableStyleId>
                  </a:tblPr>
                  <a:tblGrid>
                    <a:gridCol w="243423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053015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15109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151097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15109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151097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50" t="-5147" r="-232500" b="-169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3140" t="-5147" r="-440698" b="-169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03175" t="-5147" r="-301058" b="-169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03175" t="-5147" r="-201058" b="-169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03175" t="-5147" r="-101058" b="-169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03175" t="-5147" r="-1058" b="-169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36096" y="5456837"/>
                <a:ext cx="3528392" cy="107721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3200" dirty="0" smtClean="0"/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 smtClean="0"/>
                  <a:t> how many items of data</a:t>
                </a:r>
                <a:endParaRPr lang="en-GB" sz="3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5456837"/>
                <a:ext cx="3528392" cy="1077218"/>
              </a:xfrm>
              <a:prstGeom prst="rect">
                <a:avLst/>
              </a:prstGeom>
              <a:blipFill>
                <a:blip r:embed="rId4"/>
                <a:stretch>
                  <a:fillRect t="-5525" b="-160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23042" y="5949280"/>
                <a:ext cx="4625021" cy="58477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200">
                        <a:latin typeface="Cambria Math" panose="02040503050406030204" pitchFamily="18" charset="0"/>
                      </a:rPr>
                      <m:t>Σ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200" dirty="0" smtClean="0"/>
                  <a:t> = the sum of the data</a:t>
                </a:r>
                <a:endParaRPr lang="en-GB" sz="3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042" y="5949280"/>
                <a:ext cx="4625021" cy="584775"/>
              </a:xfrm>
              <a:prstGeom prst="rect">
                <a:avLst/>
              </a:prstGeom>
              <a:blipFill>
                <a:blip r:embed="rId5"/>
                <a:stretch>
                  <a:fillRect t="-10000" b="-3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5610" y="5114964"/>
                <a:ext cx="2251567" cy="584775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sz="32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 smtClean="0"/>
                  <a:t> mean</a:t>
                </a:r>
                <a:endParaRPr lang="en-GB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10" y="5114964"/>
                <a:ext cx="2251567" cy="584775"/>
              </a:xfrm>
              <a:prstGeom prst="rect">
                <a:avLst/>
              </a:prstGeom>
              <a:blipFill>
                <a:blip r:embed="rId6"/>
                <a:stretch>
                  <a:fillRect t="-10000" b="-31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31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Mean – Raw </a:t>
              </a:r>
              <a:r>
                <a:rPr lang="en-GB" sz="3200" dirty="0" smtClean="0"/>
                <a:t>data (Calculator Use)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11960" y="2259920"/>
                <a:ext cx="4470616" cy="1552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4800" b="0" i="0" smtClean="0">
                          <a:latin typeface="Cambria Math" panose="02040503050406030204" pitchFamily="18" charset="0"/>
                        </a:rPr>
                        <m:t>Σ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𝑺𝒖𝒎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𝒐𝒇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𝒅𝒂𝒕𝒂</m:t>
                      </m:r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48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259920"/>
                <a:ext cx="4470616" cy="15526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71104" y="4293096"/>
                <a:ext cx="2952328" cy="1735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5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5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GB" sz="5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5400" b="1" i="1" smtClean="0">
                          <a:latin typeface="Cambria Math" panose="02040503050406030204" pitchFamily="18" charset="0"/>
                        </a:rPr>
                        <m:t>𝒎𝒆𝒂𝒏</m:t>
                      </m:r>
                    </m:oMath>
                  </m:oMathPara>
                </a14:m>
                <a:endParaRPr lang="en-GB" sz="54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1104" y="4293096"/>
                <a:ext cx="2952328" cy="17352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611560" y="2564904"/>
            <a:ext cx="3312368" cy="35394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On a </a:t>
            </a:r>
            <a:r>
              <a:rPr lang="en-GB" sz="2800" b="1" dirty="0" err="1"/>
              <a:t>Classwiz</a:t>
            </a:r>
            <a:r>
              <a:rPr lang="en-GB" sz="2800" b="1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Menu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Option 6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Option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Enter </a:t>
            </a:r>
            <a:r>
              <a:rPr lang="en-GB" sz="2800" dirty="0"/>
              <a:t>each </a:t>
            </a:r>
            <a:r>
              <a:rPr lang="en-GB" sz="2800" dirty="0" smtClean="0"/>
              <a:t>value</a:t>
            </a: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Press </a:t>
            </a:r>
            <a:r>
              <a:rPr lang="en-GB" sz="2800" dirty="0" smtClean="0"/>
              <a:t>AC button</a:t>
            </a:r>
            <a:endParaRPr lang="en-GB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Press </a:t>
            </a:r>
            <a:r>
              <a:rPr lang="en-GB" sz="2800" dirty="0" smtClean="0"/>
              <a:t>OPTN button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Option 2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5849752"/>
                  </p:ext>
                </p:extLst>
              </p:nvPr>
            </p:nvGraphicFramePr>
            <p:xfrm>
              <a:off x="683568" y="925962"/>
              <a:ext cx="7659588" cy="822960"/>
            </p:xfrm>
            <a:graphic>
              <a:graphicData uri="http://schemas.openxmlformats.org/drawingml/2006/table">
                <a:tbl>
                  <a:tblPr firstCol="1" bandRow="1">
                    <a:tableStyleId>{21E4AEA4-8DFA-4A89-87EB-49C32662AFE0}</a:tableStyleId>
                  </a:tblPr>
                  <a:tblGrid>
                    <a:gridCol w="230425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67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8963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8963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8963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8963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400" dirty="0"/>
                            <a:t>Diameter of coin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GB" sz="2400" smtClean="0">
                                  <a:latin typeface="Cambria Math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dirty="0"/>
                            <a:t> (cm)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smtClean="0">
                                    <a:latin typeface="Cambria Math"/>
                                  </a:rPr>
                                  <m:t>2.2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smtClean="0">
                                    <a:latin typeface="Cambria Math"/>
                                  </a:rPr>
                                  <m:t>2.5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smtClean="0">
                                    <a:latin typeface="Cambria Math"/>
                                  </a:rPr>
                                  <m:t>2.6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smtClean="0">
                                    <a:latin typeface="Cambria Math"/>
                                  </a:rPr>
                                  <m:t>2.65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smtClean="0">
                                    <a:latin typeface="Cambria Math"/>
                                  </a:rPr>
                                  <m:t>2.9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75849752"/>
                  </p:ext>
                </p:extLst>
              </p:nvPr>
            </p:nvGraphicFramePr>
            <p:xfrm>
              <a:off x="683568" y="925962"/>
              <a:ext cx="7659588" cy="822960"/>
            </p:xfrm>
            <a:graphic>
              <a:graphicData uri="http://schemas.openxmlformats.org/drawingml/2006/table">
                <a:tbl>
                  <a:tblPr firstCol="1" bandRow="1">
                    <a:tableStyleId>{21E4AEA4-8DFA-4A89-87EB-49C32662AFE0}</a:tableStyleId>
                  </a:tblPr>
                  <a:tblGrid>
                    <a:gridCol w="230425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9967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089635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08963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089635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089635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8229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65" t="-5147" r="-233069" b="-169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31098" t="-5147" r="-437195" b="-169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03352" t="-5147" r="-300559" b="-169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05618" t="-5147" r="-202247" b="-169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02793" t="-5147" r="-101117" b="-169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602793" t="-5147" r="-1117" b="-169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45278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Mean - Frequency Tables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1138825"/>
                  </p:ext>
                </p:extLst>
              </p:nvPr>
            </p:nvGraphicFramePr>
            <p:xfrm>
              <a:off x="3419872" y="855237"/>
              <a:ext cx="5112568" cy="228600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312861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8395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400" dirty="0"/>
                            <a:t>Number of Children (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GB" sz="2400" dirty="0"/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2400" dirty="0"/>
                            <a:t>Frequency (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1" i="1" smtClean="0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oMath>
                          </a14:m>
                          <a:r>
                            <a:rPr lang="en-GB" sz="2400" dirty="0"/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smtClean="0">
                                    <a:latin typeface="Cambria Math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4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sz="24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21138825"/>
                  </p:ext>
                </p:extLst>
              </p:nvPr>
            </p:nvGraphicFramePr>
            <p:xfrm>
              <a:off x="3419872" y="855237"/>
              <a:ext cx="5112568" cy="228600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312861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8395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0" t="-10667" r="-63938" b="-4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975" t="-10667" r="-613" b="-4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0" t="-110667" r="-63938" b="-304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975" t="-110667" r="-613" b="-304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0" t="-207895" r="-63938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975" t="-207895" r="-613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0" t="-312000" r="-63938" b="-10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975" t="-312000" r="-613" b="-102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90" t="-412000" r="-63938" b="-2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57975" t="-412000" r="-613" b="-2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91580" y="4537161"/>
                <a:ext cx="7416824" cy="12769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/>
                  <a:t>Mean:  </a:t>
                </a:r>
                <a:r>
                  <a:rPr lang="en-GB" sz="4400" dirty="0" smtClean="0"/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4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4800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GB" sz="4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GB" sz="4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GB" sz="4800" b="0" i="1" smtClean="0">
                                <a:latin typeface="Cambria Math"/>
                              </a:rPr>
                              <m:t>𝑓𝑥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GB" sz="48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GB" sz="4800" b="0" i="1" smtClean="0">
                                <a:latin typeface="Cambria Math"/>
                              </a:rPr>
                              <m:t>𝑓</m:t>
                            </m:r>
                          </m:e>
                        </m:nary>
                      </m:den>
                    </m:f>
                    <m:r>
                      <a:rPr lang="en-GB" sz="4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4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GB" sz="48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  <m:r>
                      <a:rPr lang="en-GB" sz="4800" b="0" i="1" smtClean="0">
                        <a:latin typeface="Cambria Math"/>
                      </a:rPr>
                      <m:t>=</m:t>
                    </m:r>
                    <m:r>
                      <a:rPr lang="en-GB" sz="4800" b="0" i="1" smtClean="0">
                        <a:latin typeface="Cambria Math" panose="02040503050406030204" pitchFamily="18" charset="0"/>
                      </a:rPr>
                      <m:t>1.5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4537161"/>
                <a:ext cx="7416824" cy="1276953"/>
              </a:xfrm>
              <a:prstGeom prst="rect">
                <a:avLst/>
              </a:prstGeom>
              <a:blipFill>
                <a:blip r:embed="rId3"/>
                <a:stretch>
                  <a:fillRect l="-3369" b="-19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family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2736"/>
            <a:ext cx="194421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51520" y="3429000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Calculate the mean number of children in a family.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29477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Mean - Grouped Data Tables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9174663"/>
                  </p:ext>
                </p:extLst>
              </p:nvPr>
            </p:nvGraphicFramePr>
            <p:xfrm>
              <a:off x="2771800" y="763304"/>
              <a:ext cx="6007334" cy="198120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346902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53831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Height</a:t>
                          </a:r>
                          <a:r>
                            <a:rPr lang="en-GB" sz="2000" baseline="0" dirty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aseline="0" smtClean="0">
                                  <a:latin typeface="Cambria Math"/>
                                </a:rPr>
                                <m:t>𝒉</m:t>
                              </m:r>
                            </m:oMath>
                          </a14:m>
                          <a:r>
                            <a:rPr lang="en-GB" sz="2000" baseline="0" dirty="0"/>
                            <a:t> of bear (in metres)</a:t>
                          </a:r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Frequency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/>
                                  </a:rPr>
                                  <m:t>0≤</m:t>
                                </m:r>
                                <m:r>
                                  <a:rPr lang="en-GB" sz="2000" smtClean="0">
                                    <a:latin typeface="Cambria Math"/>
                                  </a:rPr>
                                  <m:t>h</m:t>
                                </m:r>
                                <m:r>
                                  <a:rPr lang="en-GB" sz="2000" smtClean="0">
                                    <a:latin typeface="Cambria Math"/>
                                  </a:rPr>
                                  <m:t>&lt;0.5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/>
                                  </a:rPr>
                                  <m:t>0.5≤</m:t>
                                </m:r>
                                <m:r>
                                  <a:rPr lang="en-GB" sz="2000" smtClean="0">
                                    <a:latin typeface="Cambria Math"/>
                                  </a:rPr>
                                  <m:t>h</m:t>
                                </m:r>
                                <m:r>
                                  <a:rPr lang="en-GB" sz="2000" smtClean="0">
                                    <a:latin typeface="Cambria Math"/>
                                  </a:rPr>
                                  <m:t>&lt;1.2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/>
                                  </a:rPr>
                                  <m:t>20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/>
                                  </a:rPr>
                                  <m:t>1.2≤</m:t>
                                </m:r>
                                <m:r>
                                  <a:rPr lang="en-GB" sz="2000" smtClean="0">
                                    <a:latin typeface="Cambria Math"/>
                                  </a:rPr>
                                  <m:t>h</m:t>
                                </m:r>
                                <m:r>
                                  <a:rPr lang="en-GB" sz="2000" smtClean="0">
                                    <a:latin typeface="Cambria Math"/>
                                  </a:rPr>
                                  <m:t>&lt;1.5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/>
                                  </a:rPr>
                                  <m:t>1.5≤</m:t>
                                </m:r>
                                <m:r>
                                  <a:rPr lang="en-GB" sz="2000" smtClean="0">
                                    <a:latin typeface="Cambria Math"/>
                                  </a:rPr>
                                  <m:t>h</m:t>
                                </m:r>
                                <m:r>
                                  <a:rPr lang="en-GB" sz="2000" smtClean="0">
                                    <a:latin typeface="Cambria Math"/>
                                  </a:rPr>
                                  <m:t>&lt;2.5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/>
                                  </a:rPr>
                                  <m:t>11</m:t>
                                </m:r>
                              </m:oMath>
                            </m:oMathPara>
                          </a14:m>
                          <a:endParaRPr lang="en-GB" sz="20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9174663"/>
                  </p:ext>
                </p:extLst>
              </p:nvPr>
            </p:nvGraphicFramePr>
            <p:xfrm>
              <a:off x="2771800" y="763304"/>
              <a:ext cx="6007334" cy="1981200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3469024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53831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" t="-7692" r="-73509" b="-40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/>
                            <a:t>Frequency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" t="-107692" r="-73509" b="-3046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6930" t="-107692" r="-480" b="-3046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" t="-204545" r="-73509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6930" t="-204545" r="-48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" t="-309231" r="-73509" b="-10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6930" t="-309231" r="-480" b="-10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" t="-409231" r="-73509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6930" t="-409231" r="-480" b="-307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112" y="889212"/>
            <a:ext cx="2303711" cy="17585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934118" y="4113367"/>
            <a:ext cx="32746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Estimate of Mean</a:t>
            </a:r>
            <a:r>
              <a:rPr lang="en-GB" sz="3200" dirty="0" smtClean="0"/>
              <a:t>:</a:t>
            </a:r>
            <a:endParaRPr lang="en-GB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107504" y="2782669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We don’t know the exact </a:t>
            </a:r>
            <a:r>
              <a:rPr lang="en-GB" sz="2400" dirty="0" smtClean="0"/>
              <a:t>values. </a:t>
            </a:r>
          </a:p>
          <a:p>
            <a:pPr algn="ctr"/>
            <a:r>
              <a:rPr lang="en-GB" sz="2400" dirty="0" smtClean="0"/>
              <a:t>What values should you use?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809031" y="5013176"/>
                <a:ext cx="5816201" cy="1260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𝑓𝑥</m:t>
                              </m:r>
                            </m:e>
                          </m:nary>
                        </m:num>
                        <m:den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𝑓</m:t>
                              </m:r>
                            </m:e>
                          </m:nary>
                        </m:den>
                      </m:f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46.75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40</m:t>
                          </m:r>
                        </m:den>
                      </m:f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=1.17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031" y="5013176"/>
                <a:ext cx="5816201" cy="126060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571428" y="2967334"/>
            <a:ext cx="4091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/>
              <a:t>The midpoint of each interval. </a:t>
            </a:r>
          </a:p>
        </p:txBody>
      </p:sp>
    </p:spTree>
    <p:extLst>
      <p:ext uri="{BB962C8B-B14F-4D97-AF65-F5344CB8AC3E}">
        <p14:creationId xmlns:p14="http://schemas.microsoft.com/office/powerpoint/2010/main" val="374021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Mean - Tables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69483919"/>
                  </p:ext>
                </p:extLst>
              </p:nvPr>
            </p:nvGraphicFramePr>
            <p:xfrm>
              <a:off x="683568" y="2086993"/>
              <a:ext cx="3364231" cy="185420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8234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4082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Num children (</a:t>
                          </a:r>
                          <a14:m>
                            <m:oMath xmlns:m="http://schemas.openxmlformats.org/officeDocument/2006/math">
                              <m:r>
                                <a:rPr lang="en-GB" smtClean="0">
                                  <a:latin typeface="Cambria Math"/>
                                </a:rPr>
                                <m:t>𝒄</m:t>
                              </m:r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Frequency (</a:t>
                          </a:r>
                          <a14:m>
                            <m:oMath xmlns:m="http://schemas.openxmlformats.org/officeDocument/2006/math">
                              <m:r>
                                <a:rPr lang="en-GB" smtClean="0">
                                  <a:latin typeface="Cambria Math"/>
                                </a:rPr>
                                <m:t>𝒇</m:t>
                              </m:r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69483919"/>
                  </p:ext>
                </p:extLst>
              </p:nvPr>
            </p:nvGraphicFramePr>
            <p:xfrm>
              <a:off x="683568" y="2086993"/>
              <a:ext cx="3364231" cy="185420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8234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4082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3" t="-8197" r="-85000" b="-4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18972" t="-8197" r="-791" b="-4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3" t="-108197" r="-85000" b="-3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18972" t="-108197" r="-791" b="-3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3" t="-208197" r="-85000" b="-2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18972" t="-208197" r="-791" b="-2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3" t="-308197" r="-85000" b="-10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18972" t="-308197" r="-791" b="-10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33" t="-408197" r="-85000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18972" t="-408197" r="-791" b="-32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214944" y="1026244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Calculate the mean of the following tables:</a:t>
            </a:r>
            <a:endParaRPr lang="en-GB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3636" y="4077258"/>
                <a:ext cx="3796278" cy="113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acc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36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=1.1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36" y="4077258"/>
                <a:ext cx="3796278" cy="11330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779363"/>
                  </p:ext>
                </p:extLst>
              </p:nvPr>
            </p:nvGraphicFramePr>
            <p:xfrm>
              <a:off x="4860032" y="2081548"/>
              <a:ext cx="3364231" cy="185420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8234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4082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IQ of L6Ms2 (</a:t>
                          </a:r>
                          <a14:m>
                            <m:oMath xmlns:m="http://schemas.openxmlformats.org/officeDocument/2006/math">
                              <m:r>
                                <a:rPr lang="en-GB" smtClean="0">
                                  <a:latin typeface="Cambria Math"/>
                                </a:rPr>
                                <m:t>𝒒</m:t>
                              </m:r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Frequency (</a:t>
                          </a:r>
                          <a14:m>
                            <m:oMath xmlns:m="http://schemas.openxmlformats.org/officeDocument/2006/math">
                              <m:r>
                                <a:rPr lang="en-GB" smtClean="0">
                                  <a:latin typeface="Cambria Math"/>
                                </a:rPr>
                                <m:t>𝒇</m:t>
                              </m:r>
                            </m:oMath>
                          </a14:m>
                          <a:r>
                            <a:rPr lang="en-GB" dirty="0"/>
                            <a:t>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80&lt;</m:t>
                                </m:r>
                                <m:r>
                                  <a:rPr lang="en-GB" smtClean="0">
                                    <a:latin typeface="Cambria Math"/>
                                  </a:rPr>
                                  <m:t>𝑞</m:t>
                                </m:r>
                                <m:r>
                                  <a:rPr lang="en-GB" smtClean="0">
                                    <a:latin typeface="Cambria Math"/>
                                  </a:rPr>
                                  <m:t>≤90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90≤</m:t>
                                </m:r>
                                <m:r>
                                  <a:rPr lang="en-GB" smtClean="0">
                                    <a:latin typeface="Cambria Math"/>
                                  </a:rPr>
                                  <m:t>𝑞</m:t>
                                </m:r>
                                <m:r>
                                  <a:rPr lang="en-GB" smtClean="0">
                                    <a:latin typeface="Cambria Math"/>
                                  </a:rPr>
                                  <m:t>&lt;100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100≤</m:t>
                                </m:r>
                                <m:r>
                                  <a:rPr lang="en-GB" smtClean="0">
                                    <a:latin typeface="Cambria Math"/>
                                  </a:rPr>
                                  <m:t>𝑞</m:t>
                                </m:r>
                                <m:r>
                                  <a:rPr lang="en-GB" smtClean="0">
                                    <a:latin typeface="Cambria Math"/>
                                  </a:rPr>
                                  <m:t>&lt;120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120≤</m:t>
                                </m:r>
                                <m:r>
                                  <a:rPr lang="en-GB" smtClean="0">
                                    <a:latin typeface="Cambria Math"/>
                                  </a:rPr>
                                  <m:t>𝑞</m:t>
                                </m:r>
                                <m:r>
                                  <a:rPr lang="en-GB" smtClean="0">
                                    <a:latin typeface="Cambria Math"/>
                                  </a:rPr>
                                  <m:t>&lt;200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mtClean="0">
                                    <a:latin typeface="Cambria Math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3779363"/>
                  </p:ext>
                </p:extLst>
              </p:nvPr>
            </p:nvGraphicFramePr>
            <p:xfrm>
              <a:off x="4860032" y="2081548"/>
              <a:ext cx="3364231" cy="185420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82340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4082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33" t="-8197" r="-85000" b="-4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18972" t="-8197" r="-791" b="-4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33" t="-108197" r="-85000" b="-3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18972" t="-108197" r="-791" b="-3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33" t="-208197" r="-85000" b="-2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18972" t="-208197" r="-791" b="-2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33" t="-308197" r="-85000" b="-10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18972" t="-308197" r="-791" b="-10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33" t="-408197" r="-85000" b="-49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18972" t="-408197" r="-791" b="-49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03957" y="4186351"/>
                <a:ext cx="4409656" cy="1114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𝑓𝑥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1560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=97.5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3957" y="4186351"/>
                <a:ext cx="4409656" cy="11148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72840" y="2081548"/>
            <a:ext cx="260796" cy="2830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41030" y="2088139"/>
            <a:ext cx="260796" cy="28303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13059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Mean </a:t>
              </a:r>
              <a:r>
                <a:rPr lang="en-GB" sz="3200" dirty="0" smtClean="0"/>
                <a:t>- Combined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42150" y="908720"/>
            <a:ext cx="8279432" cy="156966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400" dirty="0"/>
              <a:t>Archie the Archer competes in a competition with 50 rounds. </a:t>
            </a:r>
            <a:endParaRPr lang="en-GB" sz="2400" dirty="0" smtClean="0"/>
          </a:p>
          <a:p>
            <a:r>
              <a:rPr lang="en-GB" sz="2400" dirty="0" smtClean="0"/>
              <a:t>He </a:t>
            </a:r>
            <a:r>
              <a:rPr lang="en-GB" sz="2400" dirty="0"/>
              <a:t>scored an average of 35 points in the first 10 rounds and </a:t>
            </a:r>
            <a:endParaRPr lang="en-GB" sz="2400" dirty="0" smtClean="0"/>
          </a:p>
          <a:p>
            <a:r>
              <a:rPr lang="en-GB" sz="2400" dirty="0" smtClean="0"/>
              <a:t>an </a:t>
            </a:r>
            <a:r>
              <a:rPr lang="en-GB" sz="2400" dirty="0"/>
              <a:t>average of 25 in the remaining rounds. </a:t>
            </a:r>
            <a:endParaRPr lang="en-GB" sz="2400" dirty="0" smtClean="0"/>
          </a:p>
          <a:p>
            <a:r>
              <a:rPr lang="en-GB" sz="2400" dirty="0" smtClean="0"/>
              <a:t>What </a:t>
            </a:r>
            <a:r>
              <a:rPr lang="en-GB" sz="2400" dirty="0"/>
              <a:t>was his average score per round?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42705" y="3212976"/>
                <a:ext cx="8478322" cy="1167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𝑀𝑒𝑎𝑛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35×10</m:t>
                              </m:r>
                            </m:e>
                          </m:d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3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25×40</m:t>
                              </m:r>
                            </m:e>
                          </m:d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=27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05" y="3212976"/>
                <a:ext cx="8478322" cy="11674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93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2A/2B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Statistics &amp; Mechanics Year 1/AS</a:t>
            </a:r>
          </a:p>
          <a:p>
            <a:r>
              <a:rPr lang="en-GB" sz="2400" dirty="0"/>
              <a:t>Pages 22-23, 24-25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Ex2A Q3-4 &amp; Ex2B 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		Ex2A Q5-7</a:t>
            </a:r>
            <a:r>
              <a:rPr lang="en-US" sz="2400" dirty="0"/>
              <a:t>		</a:t>
            </a:r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</a:t>
            </a:r>
            <a:r>
              <a:rPr lang="en-US" sz="2400" dirty="0" smtClean="0"/>
              <a:t>Ex2B </a:t>
            </a:r>
            <a:r>
              <a:rPr lang="en-US" sz="2400" dirty="0"/>
              <a:t>Q3-4</a:t>
            </a:r>
            <a:endParaRPr lang="en-US" sz="2400" dirty="0" smtClean="0">
              <a:solidFill>
                <a:schemeClr val="accent6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9251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19595</TotalTime>
  <Words>383</Words>
  <Application>Microsoft Office PowerPoint</Application>
  <PresentationFormat>On-screen Show (4:3)</PresentationFormat>
  <Paragraphs>126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757</cp:revision>
  <cp:lastPrinted>2018-09-05T05:36:38Z</cp:lastPrinted>
  <dcterms:created xsi:type="dcterms:W3CDTF">2013-02-28T07:36:55Z</dcterms:created>
  <dcterms:modified xsi:type="dcterms:W3CDTF">2019-09-17T03:32:27Z</dcterms:modified>
</cp:coreProperties>
</file>