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624" r:id="rId5"/>
    <p:sldId id="618" r:id="rId6"/>
    <p:sldId id="620" r:id="rId7"/>
    <p:sldId id="626" r:id="rId8"/>
    <p:sldId id="627" r:id="rId9"/>
    <p:sldId id="621" r:id="rId10"/>
    <p:sldId id="622" r:id="rId11"/>
    <p:sldId id="623" r:id="rId12"/>
    <p:sldId id="62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718820"/>
            <a:ext cx="91428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8800" dirty="0" smtClean="0"/>
              <a:t>First Principles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12</a:t>
            </a:r>
            <a:endParaRPr lang="en-GB" sz="6000" dirty="0" smtClean="0"/>
          </a:p>
          <a:p>
            <a:pPr algn="ctr"/>
            <a:r>
              <a:rPr lang="en-GB" sz="8000" dirty="0" smtClean="0"/>
              <a:t>(Part 2 of 6)</a:t>
            </a:r>
          </a:p>
        </p:txBody>
      </p:sp>
    </p:spTree>
    <p:extLst>
      <p:ext uri="{BB962C8B-B14F-4D97-AF65-F5344CB8AC3E}">
        <p14:creationId xmlns:p14="http://schemas.microsoft.com/office/powerpoint/2010/main" val="14225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Differentiation </a:t>
              </a:r>
              <a:r>
                <a:rPr lang="en-GB" sz="3200" dirty="0"/>
                <a:t>by first principles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846897"/>
            <a:ext cx="4924384" cy="3250737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2466041" y="1099240"/>
            <a:ext cx="340990" cy="7233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73731" y="2286112"/>
            <a:ext cx="501650" cy="6413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97631" y="3143362"/>
            <a:ext cx="463550" cy="3175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77081" y="3511662"/>
            <a:ext cx="438150" cy="63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150181" y="3105262"/>
            <a:ext cx="495300" cy="355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842331" y="2355963"/>
            <a:ext cx="419100" cy="5460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610681" y="1200262"/>
            <a:ext cx="266700" cy="5778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Table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5074815"/>
                  </p:ext>
                </p:extLst>
              </p:nvPr>
            </p:nvGraphicFramePr>
            <p:xfrm>
              <a:off x="1327566" y="4238045"/>
              <a:ext cx="673717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2485">
                      <a:extLst>
                        <a:ext uri="{9D8B030D-6E8A-4147-A177-3AD203B41FA5}">
                          <a16:colId xmlns:a16="http://schemas.microsoft.com/office/drawing/2014/main" val="3762797518"/>
                        </a:ext>
                      </a:extLst>
                    </a:gridCol>
                    <a:gridCol w="727787">
                      <a:extLst>
                        <a:ext uri="{9D8B030D-6E8A-4147-A177-3AD203B41FA5}">
                          <a16:colId xmlns:a16="http://schemas.microsoft.com/office/drawing/2014/main" val="4075715404"/>
                        </a:ext>
                      </a:extLst>
                    </a:gridCol>
                    <a:gridCol w="639780">
                      <a:extLst>
                        <a:ext uri="{9D8B030D-6E8A-4147-A177-3AD203B41FA5}">
                          <a16:colId xmlns:a16="http://schemas.microsoft.com/office/drawing/2014/main" val="1813219199"/>
                        </a:ext>
                      </a:extLst>
                    </a:gridCol>
                    <a:gridCol w="639780">
                      <a:extLst>
                        <a:ext uri="{9D8B030D-6E8A-4147-A177-3AD203B41FA5}">
                          <a16:colId xmlns:a16="http://schemas.microsoft.com/office/drawing/2014/main" val="1701264086"/>
                        </a:ext>
                      </a:extLst>
                    </a:gridCol>
                    <a:gridCol w="746410">
                      <a:extLst>
                        <a:ext uri="{9D8B030D-6E8A-4147-A177-3AD203B41FA5}">
                          <a16:colId xmlns:a16="http://schemas.microsoft.com/office/drawing/2014/main" val="2953381454"/>
                        </a:ext>
                      </a:extLst>
                    </a:gridCol>
                    <a:gridCol w="746410">
                      <a:extLst>
                        <a:ext uri="{9D8B030D-6E8A-4147-A177-3AD203B41FA5}">
                          <a16:colId xmlns:a16="http://schemas.microsoft.com/office/drawing/2014/main" val="2776592847"/>
                        </a:ext>
                      </a:extLst>
                    </a:gridCol>
                    <a:gridCol w="853039">
                      <a:extLst>
                        <a:ext uri="{9D8B030D-6E8A-4147-A177-3AD203B41FA5}">
                          <a16:colId xmlns:a16="http://schemas.microsoft.com/office/drawing/2014/main" val="4124708633"/>
                        </a:ext>
                      </a:extLst>
                    </a:gridCol>
                    <a:gridCol w="981488">
                      <a:extLst>
                        <a:ext uri="{9D8B030D-6E8A-4147-A177-3AD203B41FA5}">
                          <a16:colId xmlns:a16="http://schemas.microsoft.com/office/drawing/2014/main" val="332284371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454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Gradient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24871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Table 4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5074815"/>
                  </p:ext>
                </p:extLst>
              </p:nvPr>
            </p:nvGraphicFramePr>
            <p:xfrm>
              <a:off x="1327566" y="4238045"/>
              <a:ext cx="6737179" cy="914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02485">
                      <a:extLst>
                        <a:ext uri="{9D8B030D-6E8A-4147-A177-3AD203B41FA5}">
                          <a16:colId xmlns:a16="http://schemas.microsoft.com/office/drawing/2014/main" val="3762797518"/>
                        </a:ext>
                      </a:extLst>
                    </a:gridCol>
                    <a:gridCol w="727787">
                      <a:extLst>
                        <a:ext uri="{9D8B030D-6E8A-4147-A177-3AD203B41FA5}">
                          <a16:colId xmlns:a16="http://schemas.microsoft.com/office/drawing/2014/main" val="4075715404"/>
                        </a:ext>
                      </a:extLst>
                    </a:gridCol>
                    <a:gridCol w="639780">
                      <a:extLst>
                        <a:ext uri="{9D8B030D-6E8A-4147-A177-3AD203B41FA5}">
                          <a16:colId xmlns:a16="http://schemas.microsoft.com/office/drawing/2014/main" val="1813219199"/>
                        </a:ext>
                      </a:extLst>
                    </a:gridCol>
                    <a:gridCol w="639780">
                      <a:extLst>
                        <a:ext uri="{9D8B030D-6E8A-4147-A177-3AD203B41FA5}">
                          <a16:colId xmlns:a16="http://schemas.microsoft.com/office/drawing/2014/main" val="1701264086"/>
                        </a:ext>
                      </a:extLst>
                    </a:gridCol>
                    <a:gridCol w="746410">
                      <a:extLst>
                        <a:ext uri="{9D8B030D-6E8A-4147-A177-3AD203B41FA5}">
                          <a16:colId xmlns:a16="http://schemas.microsoft.com/office/drawing/2014/main" val="2953381454"/>
                        </a:ext>
                      </a:extLst>
                    </a:gridCol>
                    <a:gridCol w="746410">
                      <a:extLst>
                        <a:ext uri="{9D8B030D-6E8A-4147-A177-3AD203B41FA5}">
                          <a16:colId xmlns:a16="http://schemas.microsoft.com/office/drawing/2014/main" val="2776592847"/>
                        </a:ext>
                      </a:extLst>
                    </a:gridCol>
                    <a:gridCol w="853039">
                      <a:extLst>
                        <a:ext uri="{9D8B030D-6E8A-4147-A177-3AD203B41FA5}">
                          <a16:colId xmlns:a16="http://schemas.microsoft.com/office/drawing/2014/main" val="4124708633"/>
                        </a:ext>
                      </a:extLst>
                    </a:gridCol>
                    <a:gridCol w="981488">
                      <a:extLst>
                        <a:ext uri="{9D8B030D-6E8A-4147-A177-3AD203B41FA5}">
                          <a16:colId xmlns:a16="http://schemas.microsoft.com/office/drawing/2014/main" val="332284371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5" t="-10526" r="-382174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9345411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Gradient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24871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388056" y="1696664"/>
                <a:ext cx="8642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056" y="1696664"/>
                <a:ext cx="864220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537900" y="1226831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900" y="1226831"/>
                <a:ext cx="81825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172942" y="2245882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942" y="2245882"/>
                <a:ext cx="81825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749787" y="2894640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787" y="2894640"/>
                <a:ext cx="81825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67402" y="3174227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402" y="3174227"/>
                <a:ext cx="81825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78796" y="2957516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796" y="2957516"/>
                <a:ext cx="818257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367799" y="2362646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799" y="2362646"/>
                <a:ext cx="81825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01552" y="935922"/>
                <a:ext cx="8182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2" y="935922"/>
                <a:ext cx="818257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83568" y="5368235"/>
                <a:ext cx="856895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By looking at the relationship between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and the gradient at that point, </a:t>
                </a:r>
                <a:endParaRPr lang="en-GB" sz="2000" dirty="0" smtClean="0"/>
              </a:p>
              <a:p>
                <a:pPr algn="ctr"/>
                <a:r>
                  <a:rPr lang="en-GB" sz="2000" dirty="0" smtClean="0"/>
                  <a:t>can </a:t>
                </a:r>
                <a:r>
                  <a:rPr lang="en-GB" sz="2000" dirty="0"/>
                  <a:t>you come up with an expression,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/>
                  <a:t> for </a:t>
                </a:r>
                <a:r>
                  <a:rPr lang="en-GB" sz="2000" dirty="0" smtClean="0"/>
                  <a:t>calculating the </a:t>
                </a:r>
                <a:r>
                  <a:rPr lang="en-GB" sz="2000" dirty="0"/>
                  <a:t>gradient</a:t>
                </a:r>
                <a:r>
                  <a:rPr lang="en-GB" sz="2000" dirty="0" smtClean="0"/>
                  <a:t>?</a:t>
                </a:r>
                <a:endParaRPr lang="en-GB" sz="20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68" y="5368235"/>
                <a:ext cx="8568951" cy="707886"/>
              </a:xfrm>
              <a:prstGeom prst="rect">
                <a:avLst/>
              </a:prstGeom>
              <a:blipFill>
                <a:blip r:embed="rId12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2597210" y="1440483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3271507" y="2560977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3970939" y="3234767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4660192" y="3462980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5350730" y="3234515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6005564" y="2558105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6690430" y="1455148"/>
            <a:ext cx="92634" cy="9736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45064" y="6167043"/>
                <a:ext cx="42346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𝐆𝐫𝐚𝐝𝐢𝐞𝐧𝐭</m:t>
                      </m:r>
                      <m:r>
                        <a:rPr lang="en-GB" sz="28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𝐅𝐮𝐧𝐜𝐭𝐢𝐨𝐧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64" y="6167043"/>
                <a:ext cx="4234621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836712"/>
            <a:ext cx="82094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Is </a:t>
            </a:r>
            <a:r>
              <a:rPr lang="en-GB" sz="3600" dirty="0"/>
              <a:t>there a method to work out </a:t>
            </a:r>
            <a:endParaRPr lang="en-GB" sz="3600" dirty="0" smtClean="0"/>
          </a:p>
          <a:p>
            <a:pPr algn="ctr"/>
            <a:r>
              <a:rPr lang="en-GB" sz="3600" dirty="0" smtClean="0"/>
              <a:t>the </a:t>
            </a:r>
            <a:r>
              <a:rPr lang="en-GB" sz="3600" dirty="0"/>
              <a:t>gradient function </a:t>
            </a:r>
            <a:endParaRPr lang="en-GB" sz="3600" dirty="0" smtClean="0"/>
          </a:p>
          <a:p>
            <a:pPr algn="ctr"/>
            <a:r>
              <a:rPr lang="en-GB" sz="3600" dirty="0" smtClean="0"/>
              <a:t>without </a:t>
            </a:r>
            <a:r>
              <a:rPr lang="en-GB" sz="3600" dirty="0"/>
              <a:t>having to draw lots of tangents </a:t>
            </a:r>
            <a:endParaRPr lang="en-GB" sz="3600" dirty="0" smtClean="0"/>
          </a:p>
          <a:p>
            <a:pPr algn="ctr"/>
            <a:r>
              <a:rPr lang="en-GB" sz="3600" dirty="0" smtClean="0"/>
              <a:t>and </a:t>
            </a:r>
            <a:r>
              <a:rPr lang="en-GB" sz="3600" dirty="0"/>
              <a:t>hoping that </a:t>
            </a:r>
            <a:r>
              <a:rPr lang="en-GB" sz="3600" dirty="0" smtClean="0"/>
              <a:t>you </a:t>
            </a:r>
            <a:r>
              <a:rPr lang="en-GB" sz="3600" dirty="0"/>
              <a:t>can spot the rule?</a:t>
            </a:r>
          </a:p>
        </p:txBody>
      </p:sp>
      <p:sp>
        <p:nvSpPr>
          <p:cNvPr id="7" name="Rectangle 6"/>
          <p:cNvSpPr/>
          <p:nvPr/>
        </p:nvSpPr>
        <p:spPr>
          <a:xfrm>
            <a:off x="848261" y="3933056"/>
            <a:ext cx="74463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/>
              <a:t>Differentiating </a:t>
            </a:r>
            <a:r>
              <a:rPr lang="en-GB" sz="3200" dirty="0"/>
              <a:t>by first </a:t>
            </a:r>
            <a:r>
              <a:rPr lang="en-GB" sz="3200" dirty="0" smtClean="0"/>
              <a:t>principles is one way.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187624" y="4756845"/>
                <a:ext cx="6552728" cy="12869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GB" sz="40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8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756845"/>
                <a:ext cx="6552728" cy="12869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04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8754"/>
          <a:stretch/>
        </p:blipFill>
        <p:spPr>
          <a:xfrm>
            <a:off x="755576" y="908720"/>
            <a:ext cx="5256874" cy="4822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1988840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As B gets closer to A </a:t>
            </a:r>
          </a:p>
          <a:p>
            <a:r>
              <a:rPr lang="en-GB" sz="2400" dirty="0" smtClean="0"/>
              <a:t>the gradient of AB</a:t>
            </a:r>
          </a:p>
          <a:p>
            <a:r>
              <a:rPr lang="en-GB" sz="2400" dirty="0"/>
              <a:t>g</a:t>
            </a:r>
            <a:r>
              <a:rPr lang="en-GB" sz="2400" dirty="0" smtClean="0"/>
              <a:t>ets closer to the gradient of the tangent.   </a:t>
            </a:r>
            <a:endParaRPr lang="en-GB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168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912770" y="1116148"/>
            <a:ext cx="2317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Gradient of AB =</a:t>
            </a:r>
            <a:endParaRPr lang="en-GB" sz="24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91583" y="2056339"/>
            <a:ext cx="2520280" cy="24482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3591" y="4504611"/>
            <a:ext cx="244827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11863" y="2056339"/>
            <a:ext cx="0" cy="24482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3551" y="5407655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7567" y="1463479"/>
            <a:ext cx="0" cy="4052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87527" y="5279903"/>
            <a:ext cx="43204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355879" y="5433889"/>
            <a:ext cx="1067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h</a:t>
            </a:r>
            <a:endParaRPr lang="en-GB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91582" y="5759949"/>
            <a:ext cx="2592289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805625" y="57926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GB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211863" y="4142830"/>
            <a:ext cx="97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49865" y="1763951"/>
            <a:ext cx="1474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f(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+ h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847716" y="1972517"/>
                <a:ext cx="2169834" cy="642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n-GB" sz="2400" dirty="0" smtClean="0"/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716" y="1972517"/>
                <a:ext cx="2169834" cy="642740"/>
              </a:xfrm>
              <a:prstGeom prst="rect">
                <a:avLst/>
              </a:prstGeom>
              <a:blipFill>
                <a:blip r:embed="rId2"/>
                <a:stretch>
                  <a:fillRect l="-4213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60944" y="5590107"/>
                <a:ext cx="38884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smtClean="0"/>
                  <a:t>as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2000" dirty="0" smtClean="0"/>
                  <a:t> gets close to 0 gradients gets close to the gradient of the tangent</a:t>
                </a:r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944" y="5590107"/>
                <a:ext cx="3888432" cy="707886"/>
              </a:xfrm>
              <a:prstGeom prst="rect">
                <a:avLst/>
              </a:prstGeom>
              <a:blipFill>
                <a:blip r:embed="rId3"/>
                <a:stretch>
                  <a:fillRect l="-940" t="-4310" r="-1097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4"/>
          <a:srcRect t="7958" r="8754"/>
          <a:stretch/>
        </p:blipFill>
        <p:spPr>
          <a:xfrm>
            <a:off x="5660135" y="3057607"/>
            <a:ext cx="2769906" cy="23387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158221" y="1052736"/>
                <a:ext cx="1757084" cy="6427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GB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221" y="1052736"/>
                <a:ext cx="1757084" cy="6427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4807381" y="775870"/>
            <a:ext cx="35101" cy="59325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15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2661108"/>
                <a:ext cx="8712968" cy="170508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GB" sz="5400" b="1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40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661108"/>
                <a:ext cx="8712968" cy="1705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99592" y="5517232"/>
                <a:ext cx="7092788" cy="813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limLow>
                      <m:limLow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en-GB" sz="3600" b="1">
                            <a:latin typeface="Cambria Math" panose="02040503050406030204" pitchFamily="18" charset="0"/>
                          </a:rPr>
                          <m:t>𝐥𝐢𝐦</m:t>
                        </m:r>
                      </m:e>
                      <m:lim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𝒉</m:t>
                        </m:r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 </m:t>
                        </m:r>
                      </m:lim>
                    </m:limLow>
                  </m:oMath>
                </a14:m>
                <a:r>
                  <a:rPr lang="en-GB" sz="3600" dirty="0" smtClean="0"/>
                  <a:t> means the limit as h tends to 0</a:t>
                </a:r>
                <a:endParaRPr lang="en-GB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17232"/>
                <a:ext cx="7092788" cy="813108"/>
              </a:xfrm>
              <a:prstGeom prst="rect">
                <a:avLst/>
              </a:prstGeom>
              <a:blipFill>
                <a:blip r:embed="rId3"/>
                <a:stretch>
                  <a:fillRect t="-10526" r="-86" b="-82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83568" y="980728"/>
            <a:ext cx="75695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D</a:t>
            </a:r>
            <a:r>
              <a:rPr lang="en-GB" sz="4400" dirty="0" smtClean="0">
                <a:solidFill>
                  <a:prstClr val="black"/>
                </a:solidFill>
              </a:rPr>
              <a:t>ifferentiation </a:t>
            </a:r>
            <a:r>
              <a:rPr lang="en-GB" sz="4400" dirty="0">
                <a:solidFill>
                  <a:prstClr val="black"/>
                </a:solidFill>
              </a:rPr>
              <a:t>by first </a:t>
            </a:r>
            <a:r>
              <a:rPr lang="en-GB" sz="4400" dirty="0" smtClean="0">
                <a:solidFill>
                  <a:prstClr val="black"/>
                </a:solidFill>
              </a:rPr>
              <a:t>principles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0529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3568" y="743381"/>
                <a:ext cx="806489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4,16</m:t>
                        </m:r>
                      </m:e>
                    </m:d>
                  </m:oMath>
                </a14:m>
                <a:r>
                  <a:rPr lang="en-GB" sz="2000" dirty="0"/>
                  <a:t> lies on the curve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At point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the curve has gradient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000" dirty="0" smtClean="0"/>
                  <a:t>.</a:t>
                </a:r>
              </a:p>
              <a:p>
                <a:r>
                  <a:rPr lang="en-GB" sz="2000" dirty="0" smtClean="0"/>
                  <a:t>Use differentiation from first principles to find the gradient of the curve at point A. </a:t>
                </a:r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743381"/>
                <a:ext cx="8064896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64302" y="2459449"/>
                <a:ext cx="3393132" cy="4174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4+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4+</m:t>
                                      </m:r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16+8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−16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302" y="2459449"/>
                <a:ext cx="3393132" cy="4174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64088" y="4941168"/>
                <a:ext cx="278740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When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800" dirty="0"/>
                  <a:t> </a:t>
                </a:r>
                <a:endParaRPr lang="en-GB" sz="28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8+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2800" dirty="0"/>
                  <a:t> =</a:t>
                </a:r>
                <a:r>
                  <a:rPr lang="en-GB" sz="2800" dirty="0" smtClean="0"/>
                  <a:t> 8</a:t>
                </a:r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941168"/>
                <a:ext cx="2787408" cy="954107"/>
              </a:xfrm>
              <a:prstGeom prst="rect">
                <a:avLst/>
              </a:prstGeom>
              <a:blipFill>
                <a:blip r:embed="rId4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8715" y="3625092"/>
                <a:ext cx="29762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Function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15" y="3625092"/>
                <a:ext cx="2976240" cy="338554"/>
              </a:xfrm>
              <a:prstGeom prst="rect">
                <a:avLst/>
              </a:prstGeom>
              <a:blipFill>
                <a:blip r:embed="rId5"/>
                <a:stretch>
                  <a:fillRect l="-1025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53546" y="2550689"/>
            <a:ext cx="297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Use the “differentiation by first principles” formula.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140734" y="2756801"/>
            <a:ext cx="512812" cy="30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895903" y="3750482"/>
            <a:ext cx="512812" cy="30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300192" y="5944030"/>
                <a:ext cx="1192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GB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5944030"/>
                <a:ext cx="119212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289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Differentiation by first principles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836380"/>
                <a:ext cx="8628456" cy="5232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Prove </a:t>
                </a:r>
                <a:r>
                  <a:rPr lang="en-GB" sz="2800" b="1" dirty="0"/>
                  <a:t>from first principles </a:t>
                </a:r>
                <a:r>
                  <a:rPr lang="en-GB" sz="2800" dirty="0"/>
                  <a:t>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2800" dirty="0"/>
                  <a:t> is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380"/>
                <a:ext cx="8628456" cy="523220"/>
              </a:xfrm>
              <a:prstGeom prst="rect">
                <a:avLst/>
              </a:prstGeom>
              <a:blipFill>
                <a:blip r:embed="rId2"/>
                <a:stretch>
                  <a:fillRect b="-145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07252" y="1520706"/>
                <a:ext cx="5112568" cy="4794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252" y="1520706"/>
                <a:ext cx="5112568" cy="47947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 flipV="1">
            <a:off x="3064688" y="6130824"/>
            <a:ext cx="741288" cy="5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25796" y="5961474"/>
                <a:ext cx="36265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</a:t>
                </a:r>
                <a:endParaRPr lang="en-GB" sz="2000" dirty="0" smtClean="0"/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 smtClean="0"/>
                  <a:t> =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796" y="5961474"/>
                <a:ext cx="3626524" cy="707886"/>
              </a:xfrm>
              <a:prstGeom prst="rect">
                <a:avLst/>
              </a:prstGeom>
              <a:blipFill>
                <a:blip r:embed="rId4"/>
                <a:stretch>
                  <a:fillRect l="-1852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90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261-262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9848" y="2086248"/>
            <a:ext cx="578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(Note that Exercise 12A was skipped in these slides)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2552" y="2721248"/>
            <a:ext cx="502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Don’t forget the ‘Challenge’ question on Page 262!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ADB267-D03C-C443-AD10-84A59814D5A1}"/>
              </a:ext>
            </a:extLst>
          </p:cNvPr>
          <p:cNvSpPr txBox="1"/>
          <p:nvPr/>
        </p:nvSpPr>
        <p:spPr>
          <a:xfrm>
            <a:off x="1115616" y="3436218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3550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2787202FD4E3449C2ED021DAE7EC15" ma:contentTypeVersion="11" ma:contentTypeDescription="Create a new document." ma:contentTypeScope="" ma:versionID="b3f47a9a8bae2326e76eeec0bb01ec34">
  <xsd:schema xmlns:xsd="http://www.w3.org/2001/XMLSchema" xmlns:xs="http://www.w3.org/2001/XMLSchema" xmlns:p="http://schemas.microsoft.com/office/2006/metadata/properties" xmlns:ns1="http://schemas.microsoft.com/sharepoint/v3" xmlns:ns2="42d2c06c-d1ae-45ff-90cc-10309efb4741" xmlns:ns3="e2f962f8-e444-4aec-b14c-0555350a0ce2" xmlns:ns4="ea103324-a5a3-4423-8f52-6594f206eaac" targetNamespace="http://schemas.microsoft.com/office/2006/metadata/properties" ma:root="true" ma:fieldsID="5f7d3e76a2f7794d57702993515b412b" ns1:_="" ns2:_="" ns3:_="" ns4:_="">
    <xsd:import namespace="http://schemas.microsoft.com/sharepoint/v3"/>
    <xsd:import namespace="42d2c06c-d1ae-45ff-90cc-10309efb4741"/>
    <xsd:import namespace="e2f962f8-e444-4aec-b14c-0555350a0ce2"/>
    <xsd:import namespace="ea103324-a5a3-4423-8f52-6594f206eaa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ubject_x0020_Cod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2c06c-d1ae-45ff-90cc-10309efb4741" elementFormDefault="qualified">
    <xsd:import namespace="http://schemas.microsoft.com/office/2006/documentManagement/types"/>
    <xsd:import namespace="http://schemas.microsoft.com/office/infopath/2007/PartnerControls"/>
    <xsd:element name="Subject_x0020_Code" ma:index="10" nillable="true" ma:displayName="Subject Code" ma:default="MA" ma:hidden="true" ma:internalName="Subject_x0020_Code" ma:readOnly="false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962f8-e444-4aec-b14c-0555350a0c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3324-a5a3-4423-8f52-6594f206ea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ject_x0020_Code xmlns="42d2c06c-d1ae-45ff-90cc-10309efb4741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427317-ADB3-4DCD-91DA-F763FAB3E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d2c06c-d1ae-45ff-90cc-10309efb4741"/>
    <ds:schemaRef ds:uri="e2f962f8-e444-4aec-b14c-0555350a0ce2"/>
    <ds:schemaRef ds:uri="ea103324-a5a3-4423-8f52-6594f206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BBE58F-585C-4623-8B4A-F3739CF623A6}">
  <ds:schemaRefs>
    <ds:schemaRef ds:uri="http://schemas.microsoft.com/office/2006/metadata/properties"/>
    <ds:schemaRef ds:uri="http://schemas.microsoft.com/office/infopath/2007/PartnerControls"/>
    <ds:schemaRef ds:uri="42d2c06c-d1ae-45ff-90cc-10309efb4741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CFA7DDF-E2A7-4E95-B3C1-4524331857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36944</TotalTime>
  <Words>294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1357</cp:revision>
  <dcterms:created xsi:type="dcterms:W3CDTF">2013-02-28T07:36:55Z</dcterms:created>
  <dcterms:modified xsi:type="dcterms:W3CDTF">2020-08-07T15:08:03Z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0x0101003E2787202FD4E3449C2ED021DAE7EC15</vt:lpwstr>
  </property>
  <property fmtid="{D5CDD505-2E9C-101B-9397-08002B2CF9AE}" pid="3" name="Order">
    <vt:r8>100</vt:r8>
  </property>
  <property fmtid="{D5CDD505-2E9C-101B-9397-08002B2CF9AE}" pid="4" name="MSIP_Label_2c1703a4-cc6f-4025-8438-815d9f7bd05c_Enabled">
    <vt:lpwstr>True</vt:lpwstr>
  </property>
  <property fmtid="{D5CDD505-2E9C-101B-9397-08002B2CF9AE}" pid="5" name="MSIP_Label_2c1703a4-cc6f-4025-8438-815d9f7bd05c_SiteId">
    <vt:lpwstr>d2b3a7dc-d57e-417f-90ad-149b872e9aa1</vt:lpwstr>
  </property>
  <property fmtid="{D5CDD505-2E9C-101B-9397-08002B2CF9AE}" pid="6" name="MSIP_Label_2c1703a4-cc6f-4025-8438-815d9f7bd05c_Owner">
    <vt:lpwstr>r.lawton_jcd@gemsedu.com</vt:lpwstr>
  </property>
  <property fmtid="{D5CDD505-2E9C-101B-9397-08002B2CF9AE}" pid="7" name="MSIP_Label_2c1703a4-cc6f-4025-8438-815d9f7bd05c_SetDate">
    <vt:lpwstr>2020-08-07T15:08:01.4146371Z</vt:lpwstr>
  </property>
  <property fmtid="{D5CDD505-2E9C-101B-9397-08002B2CF9AE}" pid="8" name="MSIP_Label_2c1703a4-cc6f-4025-8438-815d9f7bd05c_Name">
    <vt:lpwstr>Internal</vt:lpwstr>
  </property>
  <property fmtid="{D5CDD505-2E9C-101B-9397-08002B2CF9AE}" pid="9" name="MSIP_Label_2c1703a4-cc6f-4025-8438-815d9f7bd05c_Application">
    <vt:lpwstr>Microsoft Azure Information Protection</vt:lpwstr>
  </property>
  <property fmtid="{D5CDD505-2E9C-101B-9397-08002B2CF9AE}" pid="10" name="MSIP_Label_2c1703a4-cc6f-4025-8438-815d9f7bd05c_ActionId">
    <vt:lpwstr>301c6fae-9b34-4d0f-83b8-bfddd9b7c205</vt:lpwstr>
  </property>
  <property fmtid="{D5CDD505-2E9C-101B-9397-08002B2CF9AE}" pid="11" name="MSIP_Label_2c1703a4-cc6f-4025-8438-815d9f7bd05c_Extended_MSFT_Method">
    <vt:lpwstr>Automatic</vt:lpwstr>
  </property>
  <property fmtid="{D5CDD505-2E9C-101B-9397-08002B2CF9AE}" pid="12" name="Sensitivity">
    <vt:lpwstr>Internal</vt:lpwstr>
  </property>
</Properties>
</file>