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58"/>
    <p:restoredTop sz="94421"/>
  </p:normalViewPr>
  <p:slideViewPr>
    <p:cSldViewPr snapToGrid="0" snapToObjects="1">
      <p:cViewPr varScale="1">
        <p:scale>
          <a:sx n="50" d="100"/>
          <a:sy n="50" d="100"/>
        </p:scale>
        <p:origin x="2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E2B4EB3-2DEF-4DFB-AE66-EB0D19945307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D67C7087-597E-425E-977F-6BA7DBD0356A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Calculating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D67C7087-597E-425E-977F-6BA7DBD035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19D12A-1895-480B-BB63-FE3CA636572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7A22F3-9775-405E-9460-45B813B51E7E}"/>
                  </a:ext>
                </a:extLst>
              </p:cNvPr>
              <p:cNvSpPr txBox="1"/>
              <p:nvPr/>
            </p:nvSpPr>
            <p:spPr>
              <a:xfrm>
                <a:off x="1847528" y="908721"/>
                <a:ext cx="80648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Another advantage of probability generating functions is that they often make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</m:oMath>
                </a14:m>
                <a:r>
                  <a:rPr lang="en-GB" dirty="0"/>
                  <a:t> easier to find.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7A22F3-9775-405E-9460-45B813B51E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528" y="908721"/>
                <a:ext cx="8064896" cy="646331"/>
              </a:xfrm>
              <a:prstGeom prst="rect">
                <a:avLst/>
              </a:prstGeom>
              <a:blipFill>
                <a:blip r:embed="rId3"/>
                <a:stretch>
                  <a:fillRect l="-605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4475AFF-5C82-4E3F-AF71-65DCD3B02795}"/>
                  </a:ext>
                </a:extLst>
              </p:cNvPr>
              <p:cNvSpPr txBox="1"/>
              <p:nvPr/>
            </p:nvSpPr>
            <p:spPr>
              <a:xfrm>
                <a:off x="2699817" y="1836440"/>
                <a:ext cx="54006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r>
                  <a:rPr lang="en-GB" dirty="0"/>
                  <a:t/>
                </a:r>
                <a:br>
                  <a:rPr lang="en-GB" dirty="0"/>
                </a:br>
                <a:endParaRPr lang="en-GB" dirty="0"/>
              </a:p>
              <a:p>
                <a:endParaRPr lang="en-GB" dirty="0">
                  <a:latin typeface="+mj-lt"/>
                </a:endParaRPr>
              </a:p>
              <a:p>
                <a:r>
                  <a:rPr lang="en-GB" dirty="0">
                    <a:latin typeface="+mj-lt"/>
                  </a:rPr>
                  <a:t>Differentiating with respect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>
                    <a:latin typeface="+mj-lt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+1 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+2 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Then letting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+1 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+2 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+3 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+…</m:t>
                      </m:r>
                    </m:oMath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             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4475AFF-5C82-4E3F-AF71-65DCD3B027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817" y="1836440"/>
                <a:ext cx="5400600" cy="2308324"/>
              </a:xfrm>
              <a:prstGeom prst="rect">
                <a:avLst/>
              </a:prstGeom>
              <a:blipFill>
                <a:blip r:embed="rId4"/>
                <a:stretch>
                  <a:fillRect l="-10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EE327F4-8882-4A18-B3AC-4A26637A35E6}"/>
                  </a:ext>
                </a:extLst>
              </p:cNvPr>
              <p:cNvSpPr txBox="1"/>
              <p:nvPr/>
            </p:nvSpPr>
            <p:spPr>
              <a:xfrm>
                <a:off x="4547256" y="5099804"/>
                <a:ext cx="3096344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EE327F4-8882-4A18-B3AC-4A26637A3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7256" y="5099804"/>
                <a:ext cx="3096344" cy="369332"/>
              </a:xfrm>
              <a:prstGeom prst="rect">
                <a:avLst/>
              </a:prstGeom>
              <a:blipFill>
                <a:blip r:embed="rId5"/>
                <a:stretch>
                  <a:fillRect l="-1569" t="-9677" b="-22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A275C286-427A-46C3-BFD3-2B35B138FAB8}"/>
              </a:ext>
            </a:extLst>
          </p:cNvPr>
          <p:cNvSpPr/>
          <p:nvPr/>
        </p:nvSpPr>
        <p:spPr>
          <a:xfrm>
            <a:off x="3729361" y="2686346"/>
            <a:ext cx="4507631" cy="3722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425D63-853B-46FA-9E7A-804F16327B13}"/>
              </a:ext>
            </a:extLst>
          </p:cNvPr>
          <p:cNvSpPr/>
          <p:nvPr/>
        </p:nvSpPr>
        <p:spPr>
          <a:xfrm>
            <a:off x="3957044" y="3524500"/>
            <a:ext cx="4453532" cy="2855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3AB4B5-1647-4067-B4E5-63CCE1146AFB}"/>
              </a:ext>
            </a:extLst>
          </p:cNvPr>
          <p:cNvSpPr/>
          <p:nvPr/>
        </p:nvSpPr>
        <p:spPr>
          <a:xfrm>
            <a:off x="3957044" y="3810000"/>
            <a:ext cx="4453532" cy="5143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5923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7BA7A94-C88A-4D6F-A8A9-B18FBC80EF43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E59E4A52-AC8E-465E-9C62-98DBDD9991D5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Calculating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E59E4A52-AC8E-465E-9C62-98DBDD9991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C0C1735-9FDF-43D2-9D88-5B6C036FD8F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5630AAB-E8EA-4A66-A4AE-590D468E306C}"/>
                  </a:ext>
                </a:extLst>
              </p:cNvPr>
              <p:cNvSpPr txBox="1"/>
              <p:nvPr/>
            </p:nvSpPr>
            <p:spPr>
              <a:xfrm>
                <a:off x="1847528" y="836712"/>
                <a:ext cx="619268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In Chapter 2 (Poisson Distribution), I mentioned the proof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dirty="0"/>
                  <a:t>, when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𝑃𝑜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</m:d>
                  </m:oMath>
                </a14:m>
                <a:r>
                  <a:rPr lang="en-GB" dirty="0"/>
                  <a:t>, was much easier when using a probability generating function…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5630AAB-E8EA-4A66-A4AE-590D468E3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528" y="836712"/>
                <a:ext cx="6192688" cy="923330"/>
              </a:xfrm>
              <a:prstGeom prst="rect">
                <a:avLst/>
              </a:prstGeom>
              <a:blipFill>
                <a:blip r:embed="rId3"/>
                <a:stretch>
                  <a:fillRect l="-78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15B40CD-86B2-4AA9-B1D8-EDF4EBBC83EC}"/>
                  </a:ext>
                </a:extLst>
              </p:cNvPr>
              <p:cNvSpPr txBox="1"/>
              <p:nvPr/>
            </p:nvSpPr>
            <p:spPr>
              <a:xfrm>
                <a:off x="1934716" y="2646205"/>
                <a:ext cx="5040238" cy="281487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𝜆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𝜆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In Core Pure Year 2 you will learn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1!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3!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+…=</m:t>
                      </m:r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Therefore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𝜆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𝜆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endParaRPr lang="en-GB" sz="1600" dirty="0"/>
              </a:p>
              <a:p>
                <a:endParaRPr lang="en-GB" sz="1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15B40CD-86B2-4AA9-B1D8-EDF4EBBC83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4716" y="2646205"/>
                <a:ext cx="5040238" cy="28148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5CF14836-E2AE-4951-B136-8E96C29258F2}"/>
              </a:ext>
            </a:extLst>
          </p:cNvPr>
          <p:cNvSpPr txBox="1"/>
          <p:nvPr/>
        </p:nvSpPr>
        <p:spPr>
          <a:xfrm>
            <a:off x="1934716" y="2080824"/>
            <a:ext cx="3873252" cy="5539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Proof using original distribution:</a:t>
            </a:r>
          </a:p>
          <a:p>
            <a:r>
              <a:rPr lang="en-GB" sz="1200" dirty="0"/>
              <a:t>(as seen in my Chapter 2 slides)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FA85B6-D87D-49D0-90A5-94789E6CFE1E}"/>
              </a:ext>
            </a:extLst>
          </p:cNvPr>
          <p:cNvSpPr txBox="1"/>
          <p:nvPr/>
        </p:nvSpPr>
        <p:spPr>
          <a:xfrm>
            <a:off x="7320136" y="2276872"/>
            <a:ext cx="309634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Proof using </a:t>
            </a:r>
            <a:r>
              <a:rPr lang="en-GB" dirty="0" err="1"/>
              <a:t>pgf</a:t>
            </a:r>
            <a:r>
              <a:rPr lang="en-GB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2C29019-1829-449B-AC86-0D7636375C18}"/>
                  </a:ext>
                </a:extLst>
              </p:cNvPr>
              <p:cNvSpPr txBox="1"/>
              <p:nvPr/>
            </p:nvSpPr>
            <p:spPr>
              <a:xfrm>
                <a:off x="7320136" y="2611528"/>
                <a:ext cx="3096344" cy="1237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𝜆</m:t>
                          </m:r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Then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𝜆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𝜆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sup>
                    </m:sSup>
                  </m:oMath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𝜆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2C29019-1829-449B-AC86-0D7636375C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0136" y="2611528"/>
                <a:ext cx="3096344" cy="1237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3E400AC1-25A6-4479-976A-DF0930E72E75}"/>
              </a:ext>
            </a:extLst>
          </p:cNvPr>
          <p:cNvSpPr txBox="1"/>
          <p:nvPr/>
        </p:nvSpPr>
        <p:spPr>
          <a:xfrm>
            <a:off x="7355185" y="3948865"/>
            <a:ext cx="2865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HOLY FREAKIN’ PAPA SMURF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2A71B0-FE56-45CE-9074-F506EFC43B5E}"/>
              </a:ext>
            </a:extLst>
          </p:cNvPr>
          <p:cNvSpPr/>
          <p:nvPr/>
        </p:nvSpPr>
        <p:spPr>
          <a:xfrm>
            <a:off x="7301558" y="2611528"/>
            <a:ext cx="3114922" cy="170667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59E80D0-4147-499A-B4F9-B2D1266E0480}"/>
                  </a:ext>
                </a:extLst>
              </p:cNvPr>
              <p:cNvSpPr txBox="1"/>
              <p:nvPr/>
            </p:nvSpPr>
            <p:spPr>
              <a:xfrm>
                <a:off x="1934716" y="5877273"/>
                <a:ext cx="63935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We can similarly easily derive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𝑛𝑝</m:t>
                    </m:r>
                  </m:oMath>
                </a14:m>
                <a:r>
                  <a:rPr lang="en-GB" dirty="0"/>
                  <a:t> for the Binomial distribution, and so on.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59E80D0-4147-499A-B4F9-B2D1266E04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4716" y="5877273"/>
                <a:ext cx="6393532" cy="646331"/>
              </a:xfrm>
              <a:prstGeom prst="rect">
                <a:avLst/>
              </a:prstGeom>
              <a:blipFill>
                <a:blip r:embed="rId6"/>
                <a:stretch>
                  <a:fillRect l="-763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185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A9E07C8-6529-4296-9D52-25BAD595C4A2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B7336A3C-EC39-4ACA-8314-CF3CAF4D350E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Calculating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B7336A3C-EC39-4ACA-8314-CF3CAF4D350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CE59343-ACB4-4070-AF6C-372191D4191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60F4ADD-3B41-43DB-9E6F-AD2564B6D77A}"/>
                  </a:ext>
                </a:extLst>
              </p:cNvPr>
              <p:cNvSpPr txBox="1"/>
              <p:nvPr/>
            </p:nvSpPr>
            <p:spPr>
              <a:xfrm>
                <a:off x="8584883" y="4499264"/>
                <a:ext cx="1800200" cy="138499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Exam Note</a:t>
                </a:r>
                <a:r>
                  <a:rPr lang="en-GB" sz="1400" dirty="0"/>
                  <a:t>: You could be expected to reproduce these general proofs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</m:oMath>
                </a14:m>
                <a:r>
                  <a:rPr lang="en-GB" sz="1400" dirty="0"/>
                  <a:t> in the exam.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60F4ADD-3B41-43DB-9E6F-AD2564B6D7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4883" y="4499264"/>
                <a:ext cx="1800200" cy="1384995"/>
              </a:xfrm>
              <a:prstGeom prst="rect">
                <a:avLst/>
              </a:prstGeom>
              <a:blipFill>
                <a:blip r:embed="rId3"/>
                <a:stretch>
                  <a:fillRect l="-671" t="-437" r="-671" b="-3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2E904D77-DE49-4D9D-BE1F-BE926B67F67C}"/>
                  </a:ext>
                </a:extLst>
              </p:cNvPr>
              <p:cNvSpPr/>
              <p:nvPr/>
            </p:nvSpPr>
            <p:spPr>
              <a:xfrm>
                <a:off x="1930866" y="981181"/>
                <a:ext cx="8557622" cy="29883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>
                          <a:latin typeface="Cambria Math" panose="02040503050406030204" pitchFamily="18" charset="0"/>
                        </a:rPr>
                        <m:t>Σ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                           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                    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b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     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              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Thus: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𝐸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>
                          <a:latin typeface="Cambria Math" panose="02040503050406030204" pitchFamily="18" charset="0"/>
                        </a:rPr>
                        <m:t>               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𝐸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                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sub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2E904D77-DE49-4D9D-BE1F-BE926B67F6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866" y="981181"/>
                <a:ext cx="8557622" cy="2988319"/>
              </a:xfrm>
              <a:prstGeom prst="rect">
                <a:avLst/>
              </a:prstGeom>
              <a:blipFill>
                <a:blip r:embed="rId4"/>
                <a:stretch>
                  <a:fillRect l="-6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5F985CC1-BBFA-4C15-B921-0A5A7991C321}"/>
              </a:ext>
            </a:extLst>
          </p:cNvPr>
          <p:cNvSpPr/>
          <p:nvPr/>
        </p:nvSpPr>
        <p:spPr>
          <a:xfrm>
            <a:off x="2855392" y="933731"/>
            <a:ext cx="7345064" cy="3581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362974-4619-438A-93B1-BCD08DC14B11}"/>
              </a:ext>
            </a:extLst>
          </p:cNvPr>
          <p:cNvSpPr/>
          <p:nvPr/>
        </p:nvSpPr>
        <p:spPr>
          <a:xfrm>
            <a:off x="2855392" y="1288836"/>
            <a:ext cx="7345064" cy="2923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A04217-140F-4555-BE78-DCC0404D3CCA}"/>
              </a:ext>
            </a:extLst>
          </p:cNvPr>
          <p:cNvSpPr/>
          <p:nvPr/>
        </p:nvSpPr>
        <p:spPr>
          <a:xfrm>
            <a:off x="2855392" y="1581151"/>
            <a:ext cx="7345064" cy="2923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22D7DD-ED2C-49BD-A574-863DACA52D0B}"/>
              </a:ext>
            </a:extLst>
          </p:cNvPr>
          <p:cNvSpPr/>
          <p:nvPr/>
        </p:nvSpPr>
        <p:spPr>
          <a:xfrm>
            <a:off x="2855392" y="1870396"/>
            <a:ext cx="7345064" cy="2923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61D33AC-BB4A-4EF6-9828-71A273C289EC}"/>
              </a:ext>
            </a:extLst>
          </p:cNvPr>
          <p:cNvSpPr/>
          <p:nvPr/>
        </p:nvSpPr>
        <p:spPr>
          <a:xfrm>
            <a:off x="3067596" y="2990603"/>
            <a:ext cx="2825204" cy="2542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CCDC2A-958E-4CC6-BC63-5B2E14A27463}"/>
              </a:ext>
            </a:extLst>
          </p:cNvPr>
          <p:cNvSpPr/>
          <p:nvPr/>
        </p:nvSpPr>
        <p:spPr>
          <a:xfrm>
            <a:off x="3067596" y="3244852"/>
            <a:ext cx="2825204" cy="4190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5F98A84-F219-4FDB-B546-0000CF58F280}"/>
                  </a:ext>
                </a:extLst>
              </p:cNvPr>
              <p:cNvSpPr txBox="1"/>
              <p:nvPr/>
            </p:nvSpPr>
            <p:spPr>
              <a:xfrm>
                <a:off x="2711624" y="4961921"/>
                <a:ext cx="4176464" cy="45967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b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sub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5F98A84-F219-4FDB-B546-0000CF58F2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624" y="4961921"/>
                <a:ext cx="4176464" cy="459678"/>
              </a:xfrm>
              <a:prstGeom prst="rect">
                <a:avLst/>
              </a:prstGeom>
              <a:blipFill>
                <a:blip r:embed="rId5"/>
                <a:stretch>
                  <a:fillRect l="-1164" b="-155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484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37F65E8-AB20-4E05-AAFB-30AD705CB6F6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13ED645-CB0D-49CC-9D0E-3B0C87D200C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Examples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6B7FF0B-03E9-46F9-AE99-FA8215D448C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F949A3-316E-4C2F-AA81-1D37536779B9}"/>
                  </a:ext>
                </a:extLst>
              </p:cNvPr>
              <p:cNvSpPr txBox="1"/>
              <p:nvPr/>
            </p:nvSpPr>
            <p:spPr>
              <a:xfrm>
                <a:off x="3932683" y="723281"/>
                <a:ext cx="4176464" cy="73667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sub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F949A3-316E-4C2F-AA81-1D3753677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683" y="723281"/>
                <a:ext cx="4176464" cy="7366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1B64EA-8334-440C-8C59-EA9A0F6DF65D}"/>
                  </a:ext>
                </a:extLst>
              </p:cNvPr>
              <p:cNvSpPr txBox="1"/>
              <p:nvPr/>
            </p:nvSpPr>
            <p:spPr>
              <a:xfrm>
                <a:off x="6600056" y="1584111"/>
                <a:ext cx="3837508" cy="22626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A discrete random variable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has a probability generating function given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𝑏𝑡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/>
                  <a:t> are constants. Given that the expected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/>
                  <a:t> and the variance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29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GB" dirty="0"/>
                  <a:t>, find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1B64EA-8334-440C-8C59-EA9A0F6DF6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056" y="1584111"/>
                <a:ext cx="3837508" cy="22626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7D566C2-7E04-40A5-A895-719BDAF087A5}"/>
                  </a:ext>
                </a:extLst>
              </p:cNvPr>
              <p:cNvSpPr txBox="1"/>
              <p:nvPr/>
            </p:nvSpPr>
            <p:spPr>
              <a:xfrm>
                <a:off x="6587324" y="3931367"/>
                <a:ext cx="3900792" cy="28075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𝑐𝑡</m:t>
                    </m:r>
                  </m:oMath>
                </a14:m>
                <a:r>
                  <a:rPr lang="en-GB" sz="1400" i="1" dirty="0">
                    <a:latin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bSup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i="1" dirty="0">
                    <a:latin typeface="Cambria Math" panose="02040503050406030204" pitchFamily="18" charset="0"/>
                  </a:rPr>
                  <a:t> </a:t>
                </a:r>
              </a:p>
              <a:p>
                <a:endParaRPr lang="en-GB" sz="9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400" dirty="0"/>
                  <a:t> </a:t>
                </a:r>
                <a:br>
                  <a:rPr lang="en-GB" sz="1400" dirty="0"/>
                </a:br>
                <a14:m>
                  <m:oMath xmlns:m="http://schemas.openxmlformats.org/officeDocument/2006/math">
                    <m:sSubSup>
                      <m:sSub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400" dirty="0"/>
                  <a:t> 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bSup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500" dirty="0"/>
                  <a:t> </a:t>
                </a:r>
                <a:endParaRPr lang="en-GB" sz="1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b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sub>
                                <m:sup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29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Solving these simultaneous equations gives </a:t>
                </a:r>
              </a:p>
              <a:p>
                <a:r>
                  <a:rPr lang="en-GB" sz="1400" dirty="0"/>
                  <a:t>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7D566C2-7E04-40A5-A895-719BDAF08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324" y="3931367"/>
                <a:ext cx="3900792" cy="2807563"/>
              </a:xfrm>
              <a:prstGeom prst="rect">
                <a:avLst/>
              </a:prstGeom>
              <a:blipFill>
                <a:blip r:embed="rId4"/>
                <a:stretch>
                  <a:fillRect l="-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EB063DB7-BE45-4769-8184-7E7564C35C48}"/>
              </a:ext>
            </a:extLst>
          </p:cNvPr>
          <p:cNvSpPr/>
          <p:nvPr/>
        </p:nvSpPr>
        <p:spPr>
          <a:xfrm>
            <a:off x="6600057" y="3846717"/>
            <a:ext cx="3837508" cy="28160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11333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137-138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465B626-7F11-2E43-83F7-EC1A2A4DBE80}"/>
              </a:ext>
            </a:extLst>
          </p:cNvPr>
          <p:cNvSpPr txBox="1"/>
          <p:nvPr/>
        </p:nvSpPr>
        <p:spPr>
          <a:xfrm>
            <a:off x="2135560" y="2682537"/>
            <a:ext cx="75608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/>
              <a:t>Q4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/>
              <a:t>Q5-9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/>
              <a:t>Q10-15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5582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139</Words>
  <Application>Microsoft Office PowerPoint</Application>
  <PresentationFormat>Widescreen</PresentationFormat>
  <Paragraphs>65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2</cp:revision>
  <dcterms:created xsi:type="dcterms:W3CDTF">2019-08-06T16:32:53Z</dcterms:created>
  <dcterms:modified xsi:type="dcterms:W3CDTF">2020-08-08T06:21:33Z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2020-08-08T06:21:31.0536305Z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9b91c374-09ab-4f55-bfc5-7bc0ff424e96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