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81" r:id="rId2"/>
    <p:sldId id="650" r:id="rId3"/>
    <p:sldId id="483" r:id="rId4"/>
    <p:sldId id="629" r:id="rId5"/>
    <p:sldId id="628" r:id="rId6"/>
    <p:sldId id="631" r:id="rId7"/>
    <p:sldId id="632" r:id="rId8"/>
    <p:sldId id="624" r:id="rId9"/>
    <p:sldId id="627" r:id="rId10"/>
    <p:sldId id="633" r:id="rId11"/>
    <p:sldId id="634" r:id="rId12"/>
    <p:sldId id="630" r:id="rId13"/>
    <p:sldId id="635" r:id="rId14"/>
    <p:sldId id="636" r:id="rId15"/>
    <p:sldId id="637" r:id="rId16"/>
    <p:sldId id="638" r:id="rId17"/>
    <p:sldId id="639" r:id="rId18"/>
    <p:sldId id="640" r:id="rId19"/>
    <p:sldId id="641" r:id="rId20"/>
    <p:sldId id="642" r:id="rId21"/>
    <p:sldId id="644" r:id="rId22"/>
    <p:sldId id="645" r:id="rId23"/>
    <p:sldId id="646" r:id="rId24"/>
    <p:sldId id="647" r:id="rId25"/>
    <p:sldId id="649" r:id="rId26"/>
    <p:sldId id="643" r:id="rId27"/>
    <p:sldId id="64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7" autoAdjust="0"/>
    <p:restoredTop sz="88534" autoAdjust="0"/>
  </p:normalViewPr>
  <p:slideViewPr>
    <p:cSldViewPr>
      <p:cViewPr>
        <p:scale>
          <a:sx n="54" d="100"/>
          <a:sy n="54" d="100"/>
        </p:scale>
        <p:origin x="48" y="36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26/08/2019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1.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40.png"/><Relationship Id="rId7" Type="http://schemas.openxmlformats.org/officeDocument/2006/relationships/image" Target="../media/image58.png"/><Relationship Id="rId2" Type="http://schemas.openxmlformats.org/officeDocument/2006/relationships/image" Target="../media/image530.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CorePure1 Chapter 1 :: </a:t>
            </a:r>
            <a:br>
              <a:rPr lang="en-GB" b="1" dirty="0">
                <a:solidFill>
                  <a:srgbClr val="92D050"/>
                </a:solidFill>
              </a:rPr>
            </a:br>
            <a:r>
              <a:rPr lang="en-GB" dirty="0"/>
              <a:t>Complex Numbers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4</a:t>
            </a:r>
            <a:r>
              <a:rPr lang="en-GB" baseline="30000" dirty="0"/>
              <a:t>th</a:t>
            </a:r>
            <a:r>
              <a:rPr lang="en-GB" dirty="0"/>
              <a:t> September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FCA899-1028-4E42-B2B0-E1BC8CF50DBC}"/>
              </a:ext>
            </a:extLst>
          </p:cNvPr>
          <p:cNvPicPr>
            <a:picLocks noChangeAspect="1"/>
          </p:cNvPicPr>
          <p:nvPr/>
        </p:nvPicPr>
        <p:blipFill>
          <a:blip r:embed="rId2"/>
          <a:stretch>
            <a:fillRect/>
          </a:stretch>
        </p:blipFill>
        <p:spPr>
          <a:xfrm>
            <a:off x="695772" y="1206044"/>
            <a:ext cx="3384376" cy="1008112"/>
          </a:xfrm>
          <a:prstGeom prst="rect">
            <a:avLst/>
          </a:prstGeom>
          <a:effectLst>
            <a:outerShdw blurRad="63500" sx="102000" sy="102000" algn="ctr" rotWithShape="0">
              <a:prstClr val="black">
                <a:alpha val="40000"/>
              </a:prstClr>
            </a:outerShdw>
          </a:effectLst>
        </p:spPr>
      </p:pic>
      <p:grpSp>
        <p:nvGrpSpPr>
          <p:cNvPr id="3" name="Group 17">
            <a:extLst>
              <a:ext uri="{FF2B5EF4-FFF2-40B4-BE49-F238E27FC236}">
                <a16:creationId xmlns:a16="http://schemas.microsoft.com/office/drawing/2014/main" id="{32832C48-105A-4D6C-9151-588229CF63C7}"/>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7F418545-9E34-427C-94A6-F24F06BC474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AD9E685B-C0FD-4C3A-859E-94AB81C0CA5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07BFF3A4-82A1-4B34-8D6E-BA2E44D3483E}"/>
              </a:ext>
            </a:extLst>
          </p:cNvPr>
          <p:cNvSpPr txBox="1"/>
          <p:nvPr/>
        </p:nvSpPr>
        <p:spPr>
          <a:xfrm>
            <a:off x="683568" y="836712"/>
            <a:ext cx="237626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FP1 June 2010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3244CB2-CF4B-4040-9726-4D9F1ADEAEF7}"/>
                  </a:ext>
                </a:extLst>
              </p:cNvPr>
              <p:cNvSpPr txBox="1"/>
              <p:nvPr/>
            </p:nvSpPr>
            <p:spPr>
              <a:xfrm>
                <a:off x="827584" y="3140968"/>
                <a:ext cx="460851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Expand and simplify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𝑖</m:t>
                            </m:r>
                          </m:e>
                        </m:d>
                      </m:e>
                      <m:sup>
                        <m:r>
                          <a:rPr lang="en-GB" b="0" i="1" smtClean="0">
                            <a:latin typeface="Cambria Math" panose="02040503050406030204" pitchFamily="18" charset="0"/>
                          </a:rPr>
                          <m:t>3</m:t>
                        </m:r>
                      </m:sup>
                    </m:sSup>
                  </m:oMath>
                </a14:m>
                <a:endParaRPr lang="en-GB" dirty="0"/>
              </a:p>
            </p:txBody>
          </p:sp>
        </mc:Choice>
        <mc:Fallback xmlns="">
          <p:sp>
            <p:nvSpPr>
              <p:cNvPr id="7" name="TextBox 6">
                <a:extLst>
                  <a:ext uri="{FF2B5EF4-FFF2-40B4-BE49-F238E27FC236}">
                    <a16:creationId xmlns:a16="http://schemas.microsoft.com/office/drawing/2014/main" id="{83244CB2-CF4B-4040-9726-4D9F1ADEAEF7}"/>
                  </a:ext>
                </a:extLst>
              </p:cNvPr>
              <p:cNvSpPr txBox="1">
                <a:spLocks noRot="1" noChangeAspect="1" noMove="1" noResize="1" noEditPoints="1" noAdjustHandles="1" noChangeArrowheads="1" noChangeShapeType="1" noTextEdit="1"/>
              </p:cNvSpPr>
              <p:nvPr/>
            </p:nvSpPr>
            <p:spPr>
              <a:xfrm>
                <a:off x="827584" y="3140968"/>
                <a:ext cx="4608512" cy="369332"/>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A6F622C-72C8-465F-81B0-4EAB017F22D7}"/>
                  </a:ext>
                </a:extLst>
              </p:cNvPr>
              <p:cNvSpPr txBox="1"/>
              <p:nvPr/>
            </p:nvSpPr>
            <p:spPr>
              <a:xfrm>
                <a:off x="827584" y="3861048"/>
                <a:ext cx="244827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𝒊</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𝒊</m:t>
                          </m:r>
                        </m:e>
                        <m:sup>
                          <m:r>
                            <a:rPr lang="en-GB" b="1" i="1" smtClean="0">
                              <a:latin typeface="Cambria Math" panose="02040503050406030204" pitchFamily="18" charset="0"/>
                            </a:rPr>
                            <m:t>𝟑</m:t>
                          </m:r>
                        </m:sup>
                      </m:sSup>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𝒊</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𝒊</m:t>
                      </m:r>
                    </m:oMath>
                  </m:oMathPara>
                </a14:m>
                <a:endParaRPr lang="en-GB" b="1" dirty="0"/>
              </a:p>
            </p:txBody>
          </p:sp>
        </mc:Choice>
        <mc:Fallback xmlns="">
          <p:sp>
            <p:nvSpPr>
              <p:cNvPr id="8" name="TextBox 7">
                <a:extLst>
                  <a:ext uri="{FF2B5EF4-FFF2-40B4-BE49-F238E27FC236}">
                    <a16:creationId xmlns:a16="http://schemas.microsoft.com/office/drawing/2014/main" id="{6A6F622C-72C8-465F-81B0-4EAB017F22D7}"/>
                  </a:ext>
                </a:extLst>
              </p:cNvPr>
              <p:cNvSpPr txBox="1">
                <a:spLocks noRot="1" noChangeAspect="1" noMove="1" noResize="1" noEditPoints="1" noAdjustHandles="1" noChangeArrowheads="1" noChangeShapeType="1" noTextEdit="1"/>
              </p:cNvSpPr>
              <p:nvPr/>
            </p:nvSpPr>
            <p:spPr>
              <a:xfrm>
                <a:off x="827584" y="3861048"/>
                <a:ext cx="2448272" cy="923330"/>
              </a:xfrm>
              <a:prstGeom prst="rect">
                <a:avLst/>
              </a:prstGeom>
              <a:blipFill>
                <a:blip r:embed="rId4"/>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C891DD92-2AE9-4591-9AAD-BC177304DAED}"/>
              </a:ext>
            </a:extLst>
          </p:cNvPr>
          <p:cNvSpPr/>
          <p:nvPr/>
        </p:nvSpPr>
        <p:spPr>
          <a:xfrm>
            <a:off x="826852" y="3510300"/>
            <a:ext cx="4609243" cy="1274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10365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 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683568" y="2839576"/>
            <a:ext cx="7344816" cy="2677656"/>
          </a:xfrm>
          <a:prstGeom prst="rect">
            <a:avLst/>
          </a:prstGeom>
          <a:noFill/>
        </p:spPr>
        <p:txBody>
          <a:bodyPr wrap="square" rtlCol="0">
            <a:spAutoFit/>
          </a:body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a:solidFill>
                  <a:schemeClr val="accent6"/>
                </a:solidFill>
              </a:rPr>
              <a:t>Amber</a:t>
            </a:r>
            <a:r>
              <a:rPr lang="en-US" sz="2400" dirty="0"/>
              <a:t> 					</a:t>
            </a:r>
            <a:r>
              <a:rPr lang="en-US" sz="2400" dirty="0" smtClean="0"/>
              <a:t>Q5-7</a:t>
            </a:r>
            <a:endParaRPr lang="en-US" sz="2400" dirty="0"/>
          </a:p>
          <a:p>
            <a:r>
              <a:rPr lang="en-US" sz="2400" dirty="0">
                <a:solidFill>
                  <a:srgbClr val="FF0000"/>
                </a:solidFill>
              </a:rPr>
              <a:t>Red</a:t>
            </a:r>
            <a:r>
              <a:rPr lang="en-US" sz="2400" dirty="0"/>
              <a:t>					</a:t>
            </a:r>
            <a:r>
              <a:rPr lang="en-US" sz="2400" dirty="0" smtClean="0"/>
              <a:t>Q8 &amp; 9 &amp; challenge</a:t>
            </a:r>
            <a:endParaRPr lang="en-US" sz="2400" dirty="0"/>
          </a:p>
          <a:p>
            <a:endParaRPr lang="en-US" sz="2400" dirty="0"/>
          </a:p>
        </p:txBody>
      </p:sp>
    </p:spTree>
    <p:extLst>
      <p:ext uri="{BB962C8B-B14F-4D97-AF65-F5344CB8AC3E}">
        <p14:creationId xmlns:p14="http://schemas.microsoft.com/office/powerpoint/2010/main" val="209087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F0F368D6-0849-43A0-A9EC-90678F75307B}"/>
              </a:ext>
            </a:extLst>
          </p:cNvPr>
          <p:cNvSpPr/>
          <p:nvPr/>
        </p:nvSpPr>
        <p:spPr>
          <a:xfrm>
            <a:off x="4134898" y="2496480"/>
            <a:ext cx="5007957" cy="215665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33400" y="787684"/>
            <a:ext cx="6883400" cy="523220"/>
          </a:xfrm>
          <a:prstGeom prst="rect">
            <a:avLst/>
          </a:prstGeom>
          <a:noFill/>
        </p:spPr>
        <p:txBody>
          <a:bodyPr wrap="square" rtlCol="0">
            <a:spAutoFit/>
          </a:bodyPr>
          <a:lstStyle/>
          <a:p>
            <a:pPr algn="ctr"/>
            <a:r>
              <a:rPr lang="en-GB" sz="2800" dirty="0"/>
              <a:t>How do Mandelbrot sets work?</a:t>
            </a:r>
          </a:p>
        </p:txBody>
      </p:sp>
      <p:pic>
        <p:nvPicPr>
          <p:cNvPr id="6" name="Picture 2" descr="Image result for stick man scratching 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7172" y="737716"/>
            <a:ext cx="669105" cy="7975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E091D55-4A82-4059-A945-4BDB34862684}"/>
                  </a:ext>
                </a:extLst>
              </p:cNvPr>
              <p:cNvSpPr txBox="1"/>
              <p:nvPr/>
            </p:nvSpPr>
            <p:spPr>
              <a:xfrm>
                <a:off x="172251" y="1365169"/>
                <a:ext cx="3347125" cy="2003754"/>
              </a:xfrm>
              <a:prstGeom prst="rect">
                <a:avLst/>
              </a:prstGeom>
              <a:noFill/>
            </p:spPr>
            <p:txBody>
              <a:bodyPr wrap="square" rtlCol="0">
                <a:spAutoFit/>
              </a:bodyPr>
              <a:lstStyle/>
              <a:p>
                <a:r>
                  <a:rPr lang="en-GB" sz="1400" dirty="0"/>
                  <a:t>You may have learnt about recurrence relations/term-to-term sequences, e.g.</a:t>
                </a:r>
              </a:p>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𝑛</m:t>
                          </m:r>
                          <m:r>
                            <a:rPr lang="en-GB" sz="1400" b="0" i="1" smtClean="0">
                              <a:latin typeface="Cambria Math" panose="02040503050406030204" pitchFamily="18" charset="0"/>
                            </a:rPr>
                            <m:t>+1</m:t>
                          </m:r>
                        </m:sub>
                      </m:sSub>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𝑛</m:t>
                          </m:r>
                        </m:sub>
                      </m:sSub>
                      <m:r>
                        <a:rPr lang="en-GB" sz="1400" b="0" i="1" smtClean="0">
                          <a:latin typeface="Cambria Math" panose="02040503050406030204" pitchFamily="18" charset="0"/>
                        </a:rPr>
                        <m:t>+2,    </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=0</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𝑛</m:t>
                          </m:r>
                          <m:r>
                            <a:rPr lang="en-GB" sz="1400" b="0" i="1" smtClean="0">
                              <a:latin typeface="Cambria Math" panose="02040503050406030204" pitchFamily="18" charset="0"/>
                            </a:rPr>
                            <m:t>+1</m:t>
                          </m:r>
                        </m:sub>
                      </m:sSub>
                      <m:r>
                        <a:rPr lang="en-GB" sz="1400" b="0" i="1" smtClean="0">
                          <a:latin typeface="Cambria Math" panose="02040503050406030204" pitchFamily="18" charset="0"/>
                        </a:rPr>
                        <m:t>=5+</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𝑛</m:t>
                          </m:r>
                        </m:sub>
                      </m:sSub>
                      <m:r>
                        <a:rPr lang="en-GB" sz="1400" b="0" i="1" smtClean="0">
                          <a:latin typeface="Cambria Math" panose="02040503050406030204" pitchFamily="18" charset="0"/>
                        </a:rPr>
                        <m:t>,  </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=0</m:t>
                      </m:r>
                    </m:oMath>
                  </m:oMathPara>
                </a14:m>
                <a:endParaRPr lang="en-GB" sz="1400" dirty="0"/>
              </a:p>
              <a:p>
                <a:r>
                  <a:rPr lang="en-GB" sz="1400" dirty="0"/>
                  <a:t>Observe that the first sequence </a:t>
                </a:r>
                <a:r>
                  <a:rPr lang="en-GB" sz="1400" b="1" dirty="0"/>
                  <a:t>diverges</a:t>
                </a:r>
                <a:r>
                  <a:rPr lang="en-GB" sz="1400" dirty="0"/>
                  <a:t> (0, 2, 4, …), i.e. approaches infinity, but the second sequence </a:t>
                </a:r>
                <a:r>
                  <a:rPr lang="en-GB" sz="1400" b="1" dirty="0"/>
                  <a:t>converges</a:t>
                </a:r>
                <a:r>
                  <a:rPr lang="en-GB" sz="1400" dirty="0"/>
                  <a:t>, in this case, gradually approaching 10 (0, 5, 7.5, 8.75, …)</a:t>
                </a:r>
              </a:p>
            </p:txBody>
          </p:sp>
        </mc:Choice>
        <mc:Fallback xmlns="">
          <p:sp>
            <p:nvSpPr>
              <p:cNvPr id="17" name="TextBox 16">
                <a:extLst>
                  <a:ext uri="{FF2B5EF4-FFF2-40B4-BE49-F238E27FC236}">
                    <a16:creationId xmlns:a16="http://schemas.microsoft.com/office/drawing/2014/main" id="{4E091D55-4A82-4059-A945-4BDB34862684}"/>
                  </a:ext>
                </a:extLst>
              </p:cNvPr>
              <p:cNvSpPr txBox="1">
                <a:spLocks noRot="1" noChangeAspect="1" noMove="1" noResize="1" noEditPoints="1" noAdjustHandles="1" noChangeArrowheads="1" noChangeShapeType="1" noTextEdit="1"/>
              </p:cNvSpPr>
              <p:nvPr/>
            </p:nvSpPr>
            <p:spPr>
              <a:xfrm>
                <a:off x="172251" y="1365169"/>
                <a:ext cx="3347125" cy="2003754"/>
              </a:xfrm>
              <a:prstGeom prst="rect">
                <a:avLst/>
              </a:prstGeom>
              <a:blipFill>
                <a:blip r:embed="rId3"/>
                <a:stretch>
                  <a:fillRect l="-546" t="-608" r="-1639" b="-2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33BB7CE-277F-44C2-8BC7-853A112AD11F}"/>
                  </a:ext>
                </a:extLst>
              </p:cNvPr>
              <p:cNvSpPr txBox="1"/>
              <p:nvPr/>
            </p:nvSpPr>
            <p:spPr>
              <a:xfrm>
                <a:off x="4139115" y="1665483"/>
                <a:ext cx="4842959"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A </a:t>
                </a:r>
                <a:r>
                  <a:rPr lang="en-GB" sz="1600" b="1" dirty="0"/>
                  <a:t>Mandelbrot Set </a:t>
                </a:r>
                <a:r>
                  <a:rPr lang="en-GB" sz="1600" dirty="0"/>
                  <a:t>is governed by a recurrence relation:</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𝑛</m:t>
                          </m:r>
                          <m:r>
                            <a:rPr lang="en-GB" sz="1600" b="0" i="1" smtClean="0">
                              <a:latin typeface="Cambria Math" panose="02040503050406030204" pitchFamily="18" charset="0"/>
                            </a:rPr>
                            <m:t>+1</m:t>
                          </m:r>
                        </m:sub>
                      </m:sSub>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𝑛</m:t>
                                  </m:r>
                                </m:sub>
                              </m:sSub>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𝑐</m:t>
                      </m:r>
                      <m:r>
                        <a:rPr lang="en-GB" sz="1600" b="0" i="1" smtClean="0">
                          <a:latin typeface="Cambria Math" panose="02040503050406030204" pitchFamily="18" charset="0"/>
                        </a:rPr>
                        <m:t>,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=0</m:t>
                      </m:r>
                    </m:oMath>
                  </m:oMathPara>
                </a14:m>
                <a:endParaRPr lang="en-GB" sz="1600" b="0" dirty="0"/>
              </a:p>
              <a:p>
                <a:r>
                  <a:rPr lang="en-GB" sz="1600" dirty="0"/>
                  <a:t>where </a:t>
                </a:r>
                <a14:m>
                  <m:oMath xmlns:m="http://schemas.openxmlformats.org/officeDocument/2006/math">
                    <m:r>
                      <a:rPr lang="en-GB" sz="1600" b="0" i="1" smtClean="0">
                        <a:latin typeface="Cambria Math" panose="02040503050406030204" pitchFamily="18" charset="0"/>
                      </a:rPr>
                      <m:t>𝑐</m:t>
                    </m:r>
                  </m:oMath>
                </a14:m>
                <a:r>
                  <a:rPr lang="en-GB" sz="1600" dirty="0"/>
                  <a:t> is some complex number. Some examples:</a:t>
                </a:r>
              </a:p>
            </p:txBody>
          </p:sp>
        </mc:Choice>
        <mc:Fallback xmlns="">
          <p:sp>
            <p:nvSpPr>
              <p:cNvPr id="24" name="TextBox 23">
                <a:extLst>
                  <a:ext uri="{FF2B5EF4-FFF2-40B4-BE49-F238E27FC236}">
                    <a16:creationId xmlns:a16="http://schemas.microsoft.com/office/drawing/2014/main" id="{A33BB7CE-277F-44C2-8BC7-853A112AD11F}"/>
                  </a:ext>
                </a:extLst>
              </p:cNvPr>
              <p:cNvSpPr txBox="1">
                <a:spLocks noRot="1" noChangeAspect="1" noMove="1" noResize="1" noEditPoints="1" noAdjustHandles="1" noChangeArrowheads="1" noChangeShapeType="1" noTextEdit="1"/>
              </p:cNvSpPr>
              <p:nvPr/>
            </p:nvSpPr>
            <p:spPr>
              <a:xfrm>
                <a:off x="4139115" y="1665483"/>
                <a:ext cx="4842959" cy="830997"/>
              </a:xfrm>
              <a:prstGeom prst="rect">
                <a:avLst/>
              </a:prstGeom>
              <a:blipFill>
                <a:blip r:embed="rId4"/>
                <a:stretch>
                  <a:fillRect l="-501" t="-709" b="-63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E8BFA04-C8F8-4235-8C53-329E92BF0963}"/>
                  </a:ext>
                </a:extLst>
              </p:cNvPr>
              <p:cNvSpPr txBox="1"/>
              <p:nvPr/>
            </p:nvSpPr>
            <p:spPr>
              <a:xfrm>
                <a:off x="4176030" y="2569414"/>
                <a:ext cx="1884414" cy="1569660"/>
              </a:xfrm>
              <a:prstGeom prst="rect">
                <a:avLst/>
              </a:prstGeom>
              <a:noFill/>
            </p:spPr>
            <p:txBody>
              <a:bodyPr wrap="square" rtlCol="0">
                <a:spAutoFit/>
              </a:bodyPr>
              <a:lstStyle/>
              <a:p>
                <a:r>
                  <a:rPr lang="en-GB" sz="1200" dirty="0"/>
                  <a:t>Suppose we chose </a:t>
                </a:r>
                <a14:m>
                  <m:oMath xmlns:m="http://schemas.openxmlformats.org/officeDocument/2006/math">
                    <m:r>
                      <a:rPr lang="en-GB" sz="1200" b="0" i="1" smtClean="0">
                        <a:latin typeface="Cambria Math" panose="02040503050406030204" pitchFamily="18" charset="0"/>
                      </a:rPr>
                      <m:t>𝑐</m:t>
                    </m:r>
                    <m:r>
                      <a:rPr lang="en-GB" sz="1200" b="0" i="1" smtClean="0">
                        <a:latin typeface="Cambria Math" panose="02040503050406030204" pitchFamily="18" charset="0"/>
                      </a:rPr>
                      <m:t>=1</m:t>
                    </m:r>
                  </m:oMath>
                </a14:m>
                <a:endParaRPr lang="en-GB" sz="1200" dirty="0"/>
              </a:p>
              <a:p>
                <a:r>
                  <a:rPr lang="en-GB" sz="1200" dirty="0"/>
                  <a:t>Then:</a:t>
                </a:r>
              </a:p>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𝑧</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=0</m:t>
                      </m:r>
                    </m:oMath>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𝑧</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0</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+1=1</m:t>
                      </m:r>
                    </m:oMath>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𝑧</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+1=2</m:t>
                      </m:r>
                    </m:oMath>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𝑧</m:t>
                          </m:r>
                        </m:e>
                        <m:sub>
                          <m:r>
                            <a:rPr lang="en-GB" sz="1200" b="0" i="1" smtClean="0">
                              <a:latin typeface="Cambria Math" panose="02040503050406030204" pitchFamily="18" charset="0"/>
                            </a:rPr>
                            <m:t>4</m:t>
                          </m:r>
                        </m:sub>
                      </m:sSub>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2</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+1=5</m:t>
                      </m:r>
                    </m:oMath>
                    <m:oMath xmlns:m="http://schemas.openxmlformats.org/officeDocument/2006/math">
                      <m:r>
                        <a:rPr lang="en-GB" sz="1200" b="0" i="1" smtClean="0">
                          <a:latin typeface="Cambria Math" panose="02040503050406030204" pitchFamily="18" charset="0"/>
                        </a:rPr>
                        <m:t>…</m:t>
                      </m:r>
                    </m:oMath>
                  </m:oMathPara>
                </a14:m>
                <a:endParaRPr lang="en-GB" sz="1200" dirty="0"/>
              </a:p>
              <a:p>
                <a:r>
                  <a:rPr lang="en-GB" sz="1200" dirty="0"/>
                  <a:t>This clearly diverges.</a:t>
                </a:r>
              </a:p>
            </p:txBody>
          </p:sp>
        </mc:Choice>
        <mc:Fallback xmlns="">
          <p:sp>
            <p:nvSpPr>
              <p:cNvPr id="25" name="TextBox 24">
                <a:extLst>
                  <a:ext uri="{FF2B5EF4-FFF2-40B4-BE49-F238E27FC236}">
                    <a16:creationId xmlns:a16="http://schemas.microsoft.com/office/drawing/2014/main" id="{7E8BFA04-C8F8-4235-8C53-329E92BF0963}"/>
                  </a:ext>
                </a:extLst>
              </p:cNvPr>
              <p:cNvSpPr txBox="1">
                <a:spLocks noRot="1" noChangeAspect="1" noMove="1" noResize="1" noEditPoints="1" noAdjustHandles="1" noChangeArrowheads="1" noChangeShapeType="1" noTextEdit="1"/>
              </p:cNvSpPr>
              <p:nvPr/>
            </p:nvSpPr>
            <p:spPr>
              <a:xfrm>
                <a:off x="4176030" y="2569414"/>
                <a:ext cx="1884414" cy="1569660"/>
              </a:xfrm>
              <a:prstGeom prst="rect">
                <a:avLst/>
              </a:prstGeom>
              <a:blipFill>
                <a:blip r:embed="rId5"/>
                <a:stretch>
                  <a:fillRect b="-19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5AAE6C9-7594-48B5-823D-A91E54A9F42D}"/>
                  </a:ext>
                </a:extLst>
              </p:cNvPr>
              <p:cNvSpPr txBox="1"/>
              <p:nvPr/>
            </p:nvSpPr>
            <p:spPr>
              <a:xfrm>
                <a:off x="6251946" y="2540839"/>
                <a:ext cx="2682826" cy="2123658"/>
              </a:xfrm>
              <a:prstGeom prst="rect">
                <a:avLst/>
              </a:prstGeom>
              <a:noFill/>
            </p:spPr>
            <p:txBody>
              <a:bodyPr wrap="square" rtlCol="0">
                <a:spAutoFit/>
              </a:bodyPr>
              <a:lstStyle/>
              <a:p>
                <a:r>
                  <a:rPr lang="en-GB" sz="1200" dirty="0"/>
                  <a:t>Suppose we chose </a:t>
                </a:r>
                <a14:m>
                  <m:oMath xmlns:m="http://schemas.openxmlformats.org/officeDocument/2006/math">
                    <m:r>
                      <a:rPr lang="en-GB" sz="1200" b="0" i="1" smtClean="0">
                        <a:latin typeface="Cambria Math" panose="02040503050406030204" pitchFamily="18" charset="0"/>
                      </a:rPr>
                      <m:t>𝑐</m:t>
                    </m:r>
                    <m:r>
                      <a:rPr lang="en-GB" sz="1200" b="0" i="1" smtClean="0">
                        <a:latin typeface="Cambria Math" panose="02040503050406030204" pitchFamily="18" charset="0"/>
                      </a:rPr>
                      <m:t>=</m:t>
                    </m:r>
                    <m:r>
                      <a:rPr lang="en-GB" sz="1200" b="0" i="1" smtClean="0">
                        <a:latin typeface="Cambria Math" panose="02040503050406030204" pitchFamily="18" charset="0"/>
                      </a:rPr>
                      <m:t>𝑖</m:t>
                    </m:r>
                  </m:oMath>
                </a14:m>
                <a:endParaRPr lang="en-GB" sz="1200" dirty="0"/>
              </a:p>
              <a:p>
                <a:r>
                  <a:rPr lang="en-GB" sz="1200" dirty="0"/>
                  <a:t>Then:</a:t>
                </a:r>
              </a:p>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𝑧</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=0</m:t>
                      </m:r>
                    </m:oMath>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𝑧</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0</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𝑖</m:t>
                      </m:r>
                      <m:r>
                        <a:rPr lang="en-GB" sz="1200" b="0" i="1" smtClean="0">
                          <a:latin typeface="Cambria Math" panose="02040503050406030204" pitchFamily="18" charset="0"/>
                        </a:rPr>
                        <m:t>=</m:t>
                      </m:r>
                      <m:r>
                        <a:rPr lang="en-GB" sz="1200" b="0" i="1" smtClean="0">
                          <a:latin typeface="Cambria Math" panose="02040503050406030204" pitchFamily="18" charset="0"/>
                        </a:rPr>
                        <m:t>𝑖</m:t>
                      </m:r>
                    </m:oMath>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𝑧</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𝑖</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𝑖</m:t>
                      </m:r>
                      <m:r>
                        <a:rPr lang="en-GB" sz="1200" b="0" i="1" smtClean="0">
                          <a:latin typeface="Cambria Math" panose="02040503050406030204" pitchFamily="18" charset="0"/>
                        </a:rPr>
                        <m:t>=−1+</m:t>
                      </m:r>
                      <m:r>
                        <a:rPr lang="en-GB" sz="1200" b="0" i="1" smtClean="0">
                          <a:latin typeface="Cambria Math" panose="02040503050406030204" pitchFamily="18" charset="0"/>
                        </a:rPr>
                        <m:t>𝑖</m:t>
                      </m:r>
                    </m:oMath>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𝑧</m:t>
                          </m:r>
                        </m:e>
                        <m:sub>
                          <m:r>
                            <a:rPr lang="en-GB" sz="1200" b="0" i="1" smtClean="0">
                              <a:latin typeface="Cambria Math" panose="02040503050406030204" pitchFamily="18" charset="0"/>
                            </a:rPr>
                            <m:t>4</m:t>
                          </m:r>
                        </m:sub>
                      </m:sSub>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𝑖</m:t>
                              </m:r>
                            </m:e>
                          </m:d>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𝑖</m:t>
                      </m:r>
                      <m:r>
                        <a:rPr lang="en-GB" sz="1200" b="0" i="1" smtClean="0">
                          <a:latin typeface="Cambria Math" panose="02040503050406030204" pitchFamily="18" charset="0"/>
                        </a:rPr>
                        <m:t>=−</m:t>
                      </m:r>
                      <m:r>
                        <a:rPr lang="en-GB" sz="1200" b="0" i="1" smtClean="0">
                          <a:latin typeface="Cambria Math" panose="02040503050406030204" pitchFamily="18" charset="0"/>
                        </a:rPr>
                        <m:t>𝑖</m:t>
                      </m:r>
                    </m:oMath>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𝑧</m:t>
                          </m:r>
                        </m:e>
                        <m:sub>
                          <m:r>
                            <a:rPr lang="en-GB" sz="1200" b="0" i="1" smtClean="0">
                              <a:latin typeface="Cambria Math" panose="02040503050406030204" pitchFamily="18" charset="0"/>
                            </a:rPr>
                            <m:t>5</m:t>
                          </m:r>
                        </m:sub>
                      </m:sSub>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r>
                                <a:rPr lang="en-GB" sz="1200" b="0" i="1" smtClean="0">
                                  <a:latin typeface="Cambria Math" panose="02040503050406030204" pitchFamily="18" charset="0"/>
                                </a:rPr>
                                <m:t>𝑖</m:t>
                              </m:r>
                            </m:e>
                          </m:d>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𝑖</m:t>
                      </m:r>
                      <m:r>
                        <a:rPr lang="en-GB" sz="1200" b="0" i="1" smtClean="0">
                          <a:latin typeface="Cambria Math" panose="02040503050406030204" pitchFamily="18" charset="0"/>
                        </a:rPr>
                        <m:t>=−1+</m:t>
                      </m:r>
                      <m:r>
                        <a:rPr lang="en-GB" sz="1200" b="0" i="1" smtClean="0">
                          <a:latin typeface="Cambria Math" panose="02040503050406030204" pitchFamily="18" charset="0"/>
                        </a:rPr>
                        <m:t>𝑖</m:t>
                      </m:r>
                    </m:oMath>
                    <m:oMath xmlns:m="http://schemas.openxmlformats.org/officeDocument/2006/math">
                      <m:r>
                        <a:rPr lang="en-GB" sz="1200" b="0" i="1" smtClean="0">
                          <a:latin typeface="Cambria Math" panose="02040503050406030204" pitchFamily="18" charset="0"/>
                        </a:rPr>
                        <m:t>…</m:t>
                      </m:r>
                    </m:oMath>
                  </m:oMathPara>
                </a14:m>
                <a:endParaRPr lang="en-GB" sz="1200" dirty="0"/>
              </a:p>
              <a:p>
                <a:r>
                  <a:rPr lang="en-GB" sz="1200" dirty="0"/>
                  <a:t>This clearly alternates. While it doesn’t converge, the value remains bounded within some finite range.</a:t>
                </a:r>
              </a:p>
            </p:txBody>
          </p:sp>
        </mc:Choice>
        <mc:Fallback xmlns="">
          <p:sp>
            <p:nvSpPr>
              <p:cNvPr id="26" name="TextBox 25">
                <a:extLst>
                  <a:ext uri="{FF2B5EF4-FFF2-40B4-BE49-F238E27FC236}">
                    <a16:creationId xmlns:a16="http://schemas.microsoft.com/office/drawing/2014/main" id="{75AAE6C9-7594-48B5-823D-A91E54A9F42D}"/>
                  </a:ext>
                </a:extLst>
              </p:cNvPr>
              <p:cNvSpPr txBox="1">
                <a:spLocks noRot="1" noChangeAspect="1" noMove="1" noResize="1" noEditPoints="1" noAdjustHandles="1" noChangeArrowheads="1" noChangeShapeType="1" noTextEdit="1"/>
              </p:cNvSpPr>
              <p:nvPr/>
            </p:nvSpPr>
            <p:spPr>
              <a:xfrm>
                <a:off x="6251946" y="2540839"/>
                <a:ext cx="2682826" cy="2123658"/>
              </a:xfrm>
              <a:prstGeom prst="rect">
                <a:avLst/>
              </a:prstGeom>
              <a:blipFill>
                <a:blip r:embed="rId6"/>
                <a:stretch>
                  <a:fillRect l="-227" t="-287" b="-1437"/>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CFAD14FC-3086-44F8-8D24-5246DB46DDF9}"/>
              </a:ext>
            </a:extLst>
          </p:cNvPr>
          <p:cNvCxnSpPr>
            <a:cxnSpLocks/>
          </p:cNvCxnSpPr>
          <p:nvPr/>
        </p:nvCxnSpPr>
        <p:spPr>
          <a:xfrm>
            <a:off x="1715566" y="4892845"/>
            <a:ext cx="19203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B663C6C-B7D4-4806-97D6-13BB4A8379F9}"/>
              </a:ext>
            </a:extLst>
          </p:cNvPr>
          <p:cNvCxnSpPr>
            <a:cxnSpLocks/>
          </p:cNvCxnSpPr>
          <p:nvPr/>
        </p:nvCxnSpPr>
        <p:spPr>
          <a:xfrm flipV="1">
            <a:off x="2067719" y="3818756"/>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60AFDFA-6C95-441D-BFFB-81D27770AC2D}"/>
                  </a:ext>
                </a:extLst>
              </p:cNvPr>
              <p:cNvSpPr txBox="1"/>
              <p:nvPr/>
            </p:nvSpPr>
            <p:spPr>
              <a:xfrm>
                <a:off x="3607321" y="4759747"/>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𝑅𝑒</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𝑧</m:t>
                          </m:r>
                        </m:e>
                      </m:d>
                    </m:oMath>
                  </m:oMathPara>
                </a14:m>
                <a:endParaRPr lang="en-GB" sz="1200" dirty="0"/>
              </a:p>
            </p:txBody>
          </p:sp>
        </mc:Choice>
        <mc:Fallback xmlns="">
          <p:sp>
            <p:nvSpPr>
              <p:cNvPr id="34" name="TextBox 33">
                <a:extLst>
                  <a:ext uri="{FF2B5EF4-FFF2-40B4-BE49-F238E27FC236}">
                    <a16:creationId xmlns:a16="http://schemas.microsoft.com/office/drawing/2014/main" id="{A60AFDFA-6C95-441D-BFFB-81D27770AC2D}"/>
                  </a:ext>
                </a:extLst>
              </p:cNvPr>
              <p:cNvSpPr txBox="1">
                <a:spLocks noRot="1" noChangeAspect="1" noMove="1" noResize="1" noEditPoints="1" noAdjustHandles="1" noChangeArrowheads="1" noChangeShapeType="1" noTextEdit="1"/>
              </p:cNvSpPr>
              <p:nvPr/>
            </p:nvSpPr>
            <p:spPr>
              <a:xfrm>
                <a:off x="3607321" y="4759747"/>
                <a:ext cx="504056"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3DB8C23-908D-4715-837C-9E2FE4552AA5}"/>
                  </a:ext>
                </a:extLst>
              </p:cNvPr>
              <p:cNvSpPr txBox="1"/>
              <p:nvPr/>
            </p:nvSpPr>
            <p:spPr>
              <a:xfrm>
                <a:off x="1807702" y="3611138"/>
                <a:ext cx="50405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𝐼𝑚</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𝑧</m:t>
                          </m:r>
                        </m:e>
                      </m:d>
                    </m:oMath>
                  </m:oMathPara>
                </a14:m>
                <a:endParaRPr lang="en-GB" dirty="0"/>
              </a:p>
            </p:txBody>
          </p:sp>
        </mc:Choice>
        <mc:Fallback xmlns="">
          <p:sp>
            <p:nvSpPr>
              <p:cNvPr id="35" name="TextBox 34">
                <a:extLst>
                  <a:ext uri="{FF2B5EF4-FFF2-40B4-BE49-F238E27FC236}">
                    <a16:creationId xmlns:a16="http://schemas.microsoft.com/office/drawing/2014/main" id="{23DB8C23-908D-4715-837C-9E2FE4552AA5}"/>
                  </a:ext>
                </a:extLst>
              </p:cNvPr>
              <p:cNvSpPr txBox="1">
                <a:spLocks noRot="1" noChangeAspect="1" noMove="1" noResize="1" noEditPoints="1" noAdjustHandles="1" noChangeArrowheads="1" noChangeShapeType="1" noTextEdit="1"/>
              </p:cNvSpPr>
              <p:nvPr/>
            </p:nvSpPr>
            <p:spPr>
              <a:xfrm>
                <a:off x="1807702" y="3611138"/>
                <a:ext cx="504056" cy="261610"/>
              </a:xfrm>
              <a:prstGeom prst="rect">
                <a:avLst/>
              </a:prstGeom>
              <a:blipFill>
                <a:blip r:embed="rId8"/>
                <a:stretch>
                  <a:fillRect/>
                </a:stretch>
              </a:blipFill>
            </p:spPr>
            <p:txBody>
              <a:bodyPr/>
              <a:lstStyle/>
              <a:p>
                <a:r>
                  <a:rPr lang="en-GB">
                    <a:noFill/>
                  </a:rPr>
                  <a:t> </a:t>
                </a:r>
              </a:p>
            </p:txBody>
          </p:sp>
        </mc:Fallback>
      </mc:AlternateContent>
      <p:sp>
        <p:nvSpPr>
          <p:cNvPr id="36" name="Oval 35">
            <a:extLst>
              <a:ext uri="{FF2B5EF4-FFF2-40B4-BE49-F238E27FC236}">
                <a16:creationId xmlns:a16="http://schemas.microsoft.com/office/drawing/2014/main" id="{B0CA78D2-BD26-4A17-9B6E-9E0BC04735E3}"/>
              </a:ext>
            </a:extLst>
          </p:cNvPr>
          <p:cNvSpPr/>
          <p:nvPr/>
        </p:nvSpPr>
        <p:spPr>
          <a:xfrm>
            <a:off x="2015716" y="4119064"/>
            <a:ext cx="108359" cy="10686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95018D5-F292-41B7-8B43-CD2BB26A3DC5}"/>
                  </a:ext>
                </a:extLst>
              </p:cNvPr>
              <p:cNvSpPr txBox="1"/>
              <p:nvPr/>
            </p:nvSpPr>
            <p:spPr>
              <a:xfrm>
                <a:off x="1795002" y="4032622"/>
                <a:ext cx="25202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m:t>
                      </m:r>
                    </m:oMath>
                  </m:oMathPara>
                </a14:m>
                <a:endParaRPr lang="en-GB" sz="1200" dirty="0"/>
              </a:p>
            </p:txBody>
          </p:sp>
        </mc:Choice>
        <mc:Fallback xmlns="">
          <p:sp>
            <p:nvSpPr>
              <p:cNvPr id="37" name="TextBox 36">
                <a:extLst>
                  <a:ext uri="{FF2B5EF4-FFF2-40B4-BE49-F238E27FC236}">
                    <a16:creationId xmlns:a16="http://schemas.microsoft.com/office/drawing/2014/main" id="{695018D5-F292-41B7-8B43-CD2BB26A3DC5}"/>
                  </a:ext>
                </a:extLst>
              </p:cNvPr>
              <p:cNvSpPr txBox="1">
                <a:spLocks noRot="1" noChangeAspect="1" noMove="1" noResize="1" noEditPoints="1" noAdjustHandles="1" noChangeArrowheads="1" noChangeShapeType="1" noTextEdit="1"/>
              </p:cNvSpPr>
              <p:nvPr/>
            </p:nvSpPr>
            <p:spPr>
              <a:xfrm>
                <a:off x="1795002" y="4032622"/>
                <a:ext cx="252028"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EFFC298-9D59-45BA-B686-FE146ECA14CD}"/>
                  </a:ext>
                </a:extLst>
              </p:cNvPr>
              <p:cNvSpPr txBox="1"/>
              <p:nvPr/>
            </p:nvSpPr>
            <p:spPr>
              <a:xfrm>
                <a:off x="2502942" y="4904031"/>
                <a:ext cx="25202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m:t>
                      </m:r>
                    </m:oMath>
                  </m:oMathPara>
                </a14:m>
                <a:endParaRPr lang="en-GB" sz="1200" dirty="0"/>
              </a:p>
            </p:txBody>
          </p:sp>
        </mc:Choice>
        <mc:Fallback xmlns="">
          <p:sp>
            <p:nvSpPr>
              <p:cNvPr id="38" name="TextBox 37">
                <a:extLst>
                  <a:ext uri="{FF2B5EF4-FFF2-40B4-BE49-F238E27FC236}">
                    <a16:creationId xmlns:a16="http://schemas.microsoft.com/office/drawing/2014/main" id="{7EFFC298-9D59-45BA-B686-FE146ECA14CD}"/>
                  </a:ext>
                </a:extLst>
              </p:cNvPr>
              <p:cNvSpPr txBox="1">
                <a:spLocks noRot="1" noChangeAspect="1" noMove="1" noResize="1" noEditPoints="1" noAdjustHandles="1" noChangeArrowheads="1" noChangeShapeType="1" noTextEdit="1"/>
              </p:cNvSpPr>
              <p:nvPr/>
            </p:nvSpPr>
            <p:spPr>
              <a:xfrm>
                <a:off x="2502942" y="4904031"/>
                <a:ext cx="252028" cy="276999"/>
              </a:xfrm>
              <a:prstGeom prst="rect">
                <a:avLst/>
              </a:prstGeom>
              <a:blipFill>
                <a:blip r:embed="rId10"/>
                <a:stretch>
                  <a:fillRect/>
                </a:stretch>
              </a:blipFill>
            </p:spPr>
            <p:txBody>
              <a:bodyPr/>
              <a:lstStyle/>
              <a:p>
                <a:r>
                  <a:rPr lang="en-GB">
                    <a:noFill/>
                  </a:rPr>
                  <a:t> </a:t>
                </a:r>
              </a:p>
            </p:txBody>
          </p:sp>
        </mc:Fallback>
      </mc:AlternateContent>
      <p:cxnSp>
        <p:nvCxnSpPr>
          <p:cNvPr id="40" name="Straight Connector 39">
            <a:extLst>
              <a:ext uri="{FF2B5EF4-FFF2-40B4-BE49-F238E27FC236}">
                <a16:creationId xmlns:a16="http://schemas.microsoft.com/office/drawing/2014/main" id="{D7440A13-DD86-4DC7-8487-11F645FA136A}"/>
              </a:ext>
            </a:extLst>
          </p:cNvPr>
          <p:cNvCxnSpPr>
            <a:cxnSpLocks/>
          </p:cNvCxnSpPr>
          <p:nvPr/>
        </p:nvCxnSpPr>
        <p:spPr>
          <a:xfrm>
            <a:off x="2586694" y="4850360"/>
            <a:ext cx="88839" cy="83193"/>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891DA64E-91E5-4A8C-A95B-AF073DE295E3}"/>
              </a:ext>
            </a:extLst>
          </p:cNvPr>
          <p:cNvCxnSpPr>
            <a:cxnSpLocks/>
          </p:cNvCxnSpPr>
          <p:nvPr/>
        </p:nvCxnSpPr>
        <p:spPr>
          <a:xfrm flipH="1">
            <a:off x="2586695" y="4848535"/>
            <a:ext cx="88839" cy="87280"/>
          </a:xfrm>
          <a:prstGeom prst="line">
            <a:avLst/>
          </a:prstGeom>
        </p:spPr>
        <p:style>
          <a:lnRef idx="1">
            <a:schemeClr val="accent2"/>
          </a:lnRef>
          <a:fillRef idx="0">
            <a:schemeClr val="accent2"/>
          </a:fillRef>
          <a:effectRef idx="0">
            <a:schemeClr val="accent2"/>
          </a:effectRef>
          <a:fontRef idx="minor">
            <a:schemeClr val="tx1"/>
          </a:fontRef>
        </p:style>
      </p:cxnSp>
      <p:sp>
        <p:nvSpPr>
          <p:cNvPr id="45" name="TextBox 44">
            <a:extLst>
              <a:ext uri="{FF2B5EF4-FFF2-40B4-BE49-F238E27FC236}">
                <a16:creationId xmlns:a16="http://schemas.microsoft.com/office/drawing/2014/main" id="{E943BEFE-0339-4639-B0B4-470CE1BD8738}"/>
              </a:ext>
            </a:extLst>
          </p:cNvPr>
          <p:cNvSpPr txBox="1"/>
          <p:nvPr/>
        </p:nvSpPr>
        <p:spPr>
          <a:xfrm>
            <a:off x="2117875" y="3965947"/>
            <a:ext cx="500508" cy="307777"/>
          </a:xfrm>
          <a:prstGeom prst="rect">
            <a:avLst/>
          </a:prstGeom>
          <a:noFill/>
        </p:spPr>
        <p:txBody>
          <a:bodyPr wrap="square" rtlCol="0">
            <a:spAutoFit/>
          </a:bodyPr>
          <a:lstStyle/>
          <a:p>
            <a:r>
              <a:rPr lang="en-GB" sz="1400" b="1" dirty="0">
                <a:solidFill>
                  <a:srgbClr val="00B050"/>
                </a:solidFill>
              </a:rPr>
              <a:t>Yes!</a:t>
            </a:r>
          </a:p>
        </p:txBody>
      </p:sp>
      <p:sp>
        <p:nvSpPr>
          <p:cNvPr id="46" name="TextBox 45">
            <a:extLst>
              <a:ext uri="{FF2B5EF4-FFF2-40B4-BE49-F238E27FC236}">
                <a16:creationId xmlns:a16="http://schemas.microsoft.com/office/drawing/2014/main" id="{9B0D5054-9590-4F2D-AA07-32EEBB91E300}"/>
              </a:ext>
            </a:extLst>
          </p:cNvPr>
          <p:cNvSpPr txBox="1"/>
          <p:nvPr/>
        </p:nvSpPr>
        <p:spPr>
          <a:xfrm>
            <a:off x="2633941" y="4554898"/>
            <a:ext cx="500508" cy="307777"/>
          </a:xfrm>
          <a:prstGeom prst="rect">
            <a:avLst/>
          </a:prstGeom>
          <a:noFill/>
        </p:spPr>
        <p:txBody>
          <a:bodyPr wrap="square" rtlCol="0">
            <a:spAutoFit/>
          </a:bodyPr>
          <a:lstStyle/>
          <a:p>
            <a:r>
              <a:rPr lang="en-GB" sz="1400" b="1" dirty="0">
                <a:solidFill>
                  <a:srgbClr val="FF0000"/>
                </a:solidFill>
              </a:rPr>
              <a:t>No!</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EC78A97-2ED2-46DE-8DD9-78A56383451F}"/>
                  </a:ext>
                </a:extLst>
              </p:cNvPr>
              <p:cNvSpPr txBox="1"/>
              <p:nvPr/>
            </p:nvSpPr>
            <p:spPr>
              <a:xfrm>
                <a:off x="109761" y="3973041"/>
                <a:ext cx="1481980" cy="127727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100" dirty="0"/>
                  <a:t>In Chapter 2 you will learn about Argand Diagrams. A complex number </a:t>
                </a:r>
                <a14:m>
                  <m:oMath xmlns:m="http://schemas.openxmlformats.org/officeDocument/2006/math">
                    <m:r>
                      <a:rPr lang="en-GB" sz="1100" b="0" i="1" smtClean="0">
                        <a:latin typeface="Cambria Math" panose="02040503050406030204" pitchFamily="18" charset="0"/>
                      </a:rPr>
                      <m:t>𝑎</m:t>
                    </m:r>
                    <m:r>
                      <a:rPr lang="en-GB" sz="1100" b="0" i="1" smtClean="0">
                        <a:latin typeface="Cambria Math" panose="02040503050406030204" pitchFamily="18" charset="0"/>
                      </a:rPr>
                      <m:t>+</m:t>
                    </m:r>
                    <m:r>
                      <a:rPr lang="en-GB" sz="1100" b="0" i="1" smtClean="0">
                        <a:latin typeface="Cambria Math" panose="02040503050406030204" pitchFamily="18" charset="0"/>
                      </a:rPr>
                      <m:t>𝑏𝑖</m:t>
                    </m:r>
                  </m:oMath>
                </a14:m>
                <a:r>
                  <a:rPr lang="en-GB" sz="1100" dirty="0"/>
                  <a:t> is plotted at </a:t>
                </a:r>
                <a14:m>
                  <m:oMath xmlns:m="http://schemas.openxmlformats.org/officeDocument/2006/math">
                    <m:r>
                      <a:rPr lang="en-GB" sz="1100" b="0" i="1" smtClean="0">
                        <a:latin typeface="Cambria Math" panose="02040503050406030204" pitchFamily="18" charset="0"/>
                      </a:rPr>
                      <m:t>(</m:t>
                    </m:r>
                    <m:r>
                      <a:rPr lang="en-GB" sz="1100" b="0" i="1" smtClean="0">
                        <a:latin typeface="Cambria Math" panose="02040503050406030204" pitchFamily="18" charset="0"/>
                      </a:rPr>
                      <m:t>𝑎</m:t>
                    </m:r>
                    <m:r>
                      <a:rPr lang="en-GB" sz="1100" b="0" i="1" smtClean="0">
                        <a:latin typeface="Cambria Math" panose="02040503050406030204" pitchFamily="18" charset="0"/>
                      </a:rPr>
                      <m:t>,</m:t>
                    </m:r>
                    <m:r>
                      <a:rPr lang="en-GB" sz="1100" b="0" i="1" smtClean="0">
                        <a:latin typeface="Cambria Math" panose="02040503050406030204" pitchFamily="18" charset="0"/>
                      </a:rPr>
                      <m:t>𝑏</m:t>
                    </m:r>
                    <m:r>
                      <a:rPr lang="en-GB" sz="1100" b="0" i="1" smtClean="0">
                        <a:latin typeface="Cambria Math" panose="02040503050406030204" pitchFamily="18" charset="0"/>
                      </a:rPr>
                      <m:t>)</m:t>
                    </m:r>
                  </m:oMath>
                </a14:m>
                <a:r>
                  <a:rPr lang="en-GB" sz="1100" dirty="0"/>
                  <a:t>. So </a:t>
                </a:r>
                <a14:m>
                  <m:oMath xmlns:m="http://schemas.openxmlformats.org/officeDocument/2006/math">
                    <m:r>
                      <a:rPr lang="en-GB" sz="1100" b="0" i="1" smtClean="0">
                        <a:latin typeface="Cambria Math" panose="02040503050406030204" pitchFamily="18" charset="0"/>
                      </a:rPr>
                      <m:t>0+1</m:t>
                    </m:r>
                    <m:r>
                      <a:rPr lang="en-GB" sz="1100" b="0" i="1" smtClean="0">
                        <a:latin typeface="Cambria Math" panose="02040503050406030204" pitchFamily="18" charset="0"/>
                      </a:rPr>
                      <m:t>𝑖</m:t>
                    </m:r>
                  </m:oMath>
                </a14:m>
                <a:r>
                  <a:rPr lang="en-GB" sz="1100" dirty="0"/>
                  <a:t> for example is plotted at </a:t>
                </a:r>
                <a14:m>
                  <m:oMath xmlns:m="http://schemas.openxmlformats.org/officeDocument/2006/math">
                    <m:d>
                      <m:dPr>
                        <m:ctrlPr>
                          <a:rPr lang="en-GB" sz="1100" b="0" i="1" smtClean="0">
                            <a:latin typeface="Cambria Math" panose="02040503050406030204" pitchFamily="18" charset="0"/>
                          </a:rPr>
                        </m:ctrlPr>
                      </m:dPr>
                      <m:e>
                        <m:r>
                          <a:rPr lang="en-GB" sz="1100" b="0" i="1" smtClean="0">
                            <a:latin typeface="Cambria Math" panose="02040503050406030204" pitchFamily="18" charset="0"/>
                          </a:rPr>
                          <m:t>0,1</m:t>
                        </m:r>
                      </m:e>
                    </m:d>
                  </m:oMath>
                </a14:m>
                <a:r>
                  <a:rPr lang="en-GB" sz="1100" dirty="0"/>
                  <a:t>.</a:t>
                </a:r>
              </a:p>
            </p:txBody>
          </p:sp>
        </mc:Choice>
        <mc:Fallback xmlns="">
          <p:sp>
            <p:nvSpPr>
              <p:cNvPr id="47" name="TextBox 46">
                <a:extLst>
                  <a:ext uri="{FF2B5EF4-FFF2-40B4-BE49-F238E27FC236}">
                    <a16:creationId xmlns:a16="http://schemas.microsoft.com/office/drawing/2014/main" id="{9EC78A97-2ED2-46DE-8DD9-78A56383451F}"/>
                  </a:ext>
                </a:extLst>
              </p:cNvPr>
              <p:cNvSpPr txBox="1">
                <a:spLocks noRot="1" noChangeAspect="1" noMove="1" noResize="1" noEditPoints="1" noAdjustHandles="1" noChangeArrowheads="1" noChangeShapeType="1" noTextEdit="1"/>
              </p:cNvSpPr>
              <p:nvPr/>
            </p:nvSpPr>
            <p:spPr>
              <a:xfrm>
                <a:off x="109761" y="3973041"/>
                <a:ext cx="1481980" cy="1277273"/>
              </a:xfrm>
              <a:prstGeom prst="rect">
                <a:avLst/>
              </a:prstGeom>
              <a:blipFill>
                <a:blip r:embed="rId1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DF5A0A6A-CF7B-4673-AFCD-61433F02544E}"/>
                  </a:ext>
                </a:extLst>
              </p:cNvPr>
              <p:cNvSpPr txBox="1"/>
              <p:nvPr/>
            </p:nvSpPr>
            <p:spPr>
              <a:xfrm>
                <a:off x="281236" y="5448902"/>
                <a:ext cx="3214439"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A Mandelbrot Set consists of all points on an Argand Diagram where for the corresponding complex number </a:t>
                </a:r>
                <a14:m>
                  <m:oMath xmlns:m="http://schemas.openxmlformats.org/officeDocument/2006/math">
                    <m:r>
                      <a:rPr lang="en-GB" sz="1000" b="0" i="1" smtClean="0">
                        <a:latin typeface="Cambria Math" panose="02040503050406030204" pitchFamily="18" charset="0"/>
                      </a:rPr>
                      <m:t>𝑐</m:t>
                    </m:r>
                  </m:oMath>
                </a14:m>
                <a:r>
                  <a:rPr lang="en-GB" sz="1000" dirty="0"/>
                  <a:t>, the recurrence relation </a:t>
                </a:r>
                <a:r>
                  <a:rPr lang="en-GB" sz="1000" b="1" dirty="0"/>
                  <a:t>does not diverge</a:t>
                </a:r>
                <a:r>
                  <a:rPr lang="en-GB" sz="1000" dirty="0"/>
                  <a:t>, i.e. converges or repeats within some finite range. Based on our examples, we’d therefore plot </a:t>
                </a:r>
                <a14:m>
                  <m:oMath xmlns:m="http://schemas.openxmlformats.org/officeDocument/2006/math">
                    <m:r>
                      <a:rPr lang="en-GB" sz="1000" b="0" i="1" smtClean="0">
                        <a:latin typeface="Cambria Math" panose="02040503050406030204" pitchFamily="18" charset="0"/>
                      </a:rPr>
                      <m:t>𝑖</m:t>
                    </m:r>
                  </m:oMath>
                </a14:m>
                <a:r>
                  <a:rPr lang="en-GB" sz="1000" dirty="0"/>
                  <a:t> (with coordinate </a:t>
                </a:r>
                <a14:m>
                  <m:oMath xmlns:m="http://schemas.openxmlformats.org/officeDocument/2006/math">
                    <m:d>
                      <m:dPr>
                        <m:ctrlPr>
                          <a:rPr lang="en-GB" sz="1000" b="0" i="1" smtClean="0">
                            <a:latin typeface="Cambria Math" panose="02040503050406030204" pitchFamily="18" charset="0"/>
                          </a:rPr>
                        </m:ctrlPr>
                      </m:dPr>
                      <m:e>
                        <m:r>
                          <a:rPr lang="en-GB" sz="1000" b="0" i="1" smtClean="0">
                            <a:latin typeface="Cambria Math" panose="02040503050406030204" pitchFamily="18" charset="0"/>
                          </a:rPr>
                          <m:t>0,1</m:t>
                        </m:r>
                      </m:e>
                    </m:d>
                  </m:oMath>
                </a14:m>
                <a:r>
                  <a:rPr lang="en-GB" sz="1000" dirty="0"/>
                  <a:t>), but not 1 (with coordinate </a:t>
                </a:r>
                <a14:m>
                  <m:oMath xmlns:m="http://schemas.openxmlformats.org/officeDocument/2006/math">
                    <m:d>
                      <m:dPr>
                        <m:ctrlPr>
                          <a:rPr lang="en-GB" sz="1000" b="0" i="1" smtClean="0">
                            <a:latin typeface="Cambria Math" panose="02040503050406030204" pitchFamily="18" charset="0"/>
                          </a:rPr>
                        </m:ctrlPr>
                      </m:dPr>
                      <m:e>
                        <m:r>
                          <a:rPr lang="en-GB" sz="1000" b="0" i="1" smtClean="0">
                            <a:latin typeface="Cambria Math" panose="02040503050406030204" pitchFamily="18" charset="0"/>
                          </a:rPr>
                          <m:t>1,0</m:t>
                        </m:r>
                      </m:e>
                    </m:d>
                  </m:oMath>
                </a14:m>
                <a:r>
                  <a:rPr lang="en-GB" sz="1000" dirty="0"/>
                  <a:t>).</a:t>
                </a:r>
              </a:p>
            </p:txBody>
          </p:sp>
        </mc:Choice>
        <mc:Fallback xmlns="">
          <p:sp>
            <p:nvSpPr>
              <p:cNvPr id="49" name="TextBox 48">
                <a:extLst>
                  <a:ext uri="{FF2B5EF4-FFF2-40B4-BE49-F238E27FC236}">
                    <a16:creationId xmlns:a16="http://schemas.microsoft.com/office/drawing/2014/main" id="{DF5A0A6A-CF7B-4673-AFCD-61433F02544E}"/>
                  </a:ext>
                </a:extLst>
              </p:cNvPr>
              <p:cNvSpPr txBox="1">
                <a:spLocks noRot="1" noChangeAspect="1" noMove="1" noResize="1" noEditPoints="1" noAdjustHandles="1" noChangeArrowheads="1" noChangeShapeType="1" noTextEdit="1"/>
              </p:cNvSpPr>
              <p:nvPr/>
            </p:nvSpPr>
            <p:spPr>
              <a:xfrm>
                <a:off x="281236" y="5448902"/>
                <a:ext cx="3214439" cy="1015663"/>
              </a:xfrm>
              <a:prstGeom prst="rect">
                <a:avLst/>
              </a:prstGeom>
              <a:blipFill>
                <a:blip r:embed="rId12"/>
                <a:stretch>
                  <a:fillRect b="-1765"/>
                </a:stretch>
              </a:blipFill>
            </p:spPr>
            <p:txBody>
              <a:bodyPr/>
              <a:lstStyle/>
              <a:p>
                <a:r>
                  <a:rPr lang="en-GB">
                    <a:noFill/>
                  </a:rPr>
                  <a:t> </a:t>
                </a:r>
              </a:p>
            </p:txBody>
          </p:sp>
        </mc:Fallback>
      </mc:AlternateContent>
      <p:pic>
        <p:nvPicPr>
          <p:cNvPr id="50" name="Picture 6" descr="File:Mandelset hires.png">
            <a:extLst>
              <a:ext uri="{FF2B5EF4-FFF2-40B4-BE49-F238E27FC236}">
                <a16:creationId xmlns:a16="http://schemas.microsoft.com/office/drawing/2014/main" id="{84B38557-4C31-48B2-9EB1-0CC85BF43A4A}"/>
              </a:ext>
            </a:extLst>
          </p:cNvPr>
          <p:cNvPicPr>
            <a:picLocks noChangeAspect="1" noChangeArrowheads="1"/>
          </p:cNvPicPr>
          <p:nvPr/>
        </p:nvPicPr>
        <p:blipFill>
          <a:blip r:embed="rId13" cstate="print"/>
          <a:srcRect/>
          <a:stretch>
            <a:fillRect/>
          </a:stretch>
        </p:blipFill>
        <p:spPr bwMode="auto">
          <a:xfrm>
            <a:off x="4579987" y="5154993"/>
            <a:ext cx="2121396" cy="1553923"/>
          </a:xfrm>
          <a:prstGeom prst="rect">
            <a:avLst/>
          </a:prstGeom>
          <a:noFill/>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6CE3B6B-FFA6-44DE-BDD1-646E456A457D}"/>
                  </a:ext>
                </a:extLst>
              </p:cNvPr>
              <p:cNvSpPr txBox="1"/>
              <p:nvPr/>
            </p:nvSpPr>
            <p:spPr>
              <a:xfrm>
                <a:off x="4427984" y="4708786"/>
                <a:ext cx="1250746" cy="938719"/>
              </a:xfrm>
              <a:prstGeom prst="rect">
                <a:avLst/>
              </a:prstGeom>
              <a:noFill/>
            </p:spPr>
            <p:txBody>
              <a:bodyPr wrap="square" rtlCol="0">
                <a:spAutoFit/>
              </a:bodyPr>
              <a:lstStyle/>
              <a:p>
                <a:r>
                  <a:rPr lang="en-GB" sz="1100" dirty="0"/>
                  <a:t>By considering all possible values of </a:t>
                </a:r>
                <a14:m>
                  <m:oMath xmlns:m="http://schemas.openxmlformats.org/officeDocument/2006/math">
                    <m:r>
                      <a:rPr lang="en-GB" sz="1100" b="0" i="1" smtClean="0">
                        <a:latin typeface="Cambria Math" panose="02040503050406030204" pitchFamily="18" charset="0"/>
                      </a:rPr>
                      <m:t>𝑐</m:t>
                    </m:r>
                  </m:oMath>
                </a14:m>
                <a:r>
                  <a:rPr lang="en-GB" sz="1100" dirty="0"/>
                  <a:t>, we end up with this remarkable fractal pattern…</a:t>
                </a:r>
              </a:p>
            </p:txBody>
          </p:sp>
        </mc:Choice>
        <mc:Fallback xmlns="">
          <p:sp>
            <p:nvSpPr>
              <p:cNvPr id="51" name="TextBox 50">
                <a:extLst>
                  <a:ext uri="{FF2B5EF4-FFF2-40B4-BE49-F238E27FC236}">
                    <a16:creationId xmlns:a16="http://schemas.microsoft.com/office/drawing/2014/main" id="{56CE3B6B-FFA6-44DE-BDD1-646E456A457D}"/>
                  </a:ext>
                </a:extLst>
              </p:cNvPr>
              <p:cNvSpPr txBox="1">
                <a:spLocks noRot="1" noChangeAspect="1" noMove="1" noResize="1" noEditPoints="1" noAdjustHandles="1" noChangeArrowheads="1" noChangeShapeType="1" noTextEdit="1"/>
              </p:cNvSpPr>
              <p:nvPr/>
            </p:nvSpPr>
            <p:spPr>
              <a:xfrm>
                <a:off x="4427984" y="4708786"/>
                <a:ext cx="1250746" cy="938719"/>
              </a:xfrm>
              <a:prstGeom prst="rect">
                <a:avLst/>
              </a:prstGeom>
              <a:blipFill>
                <a:blip r:embed="rId14"/>
                <a:stretch>
                  <a:fillRect t="-649" b="-3247"/>
                </a:stretch>
              </a:blipFill>
            </p:spPr>
            <p:txBody>
              <a:bodyPr/>
              <a:lstStyle/>
              <a:p>
                <a:r>
                  <a:rPr lang="en-GB">
                    <a:noFill/>
                  </a:rPr>
                  <a:t> </a:t>
                </a:r>
              </a:p>
            </p:txBody>
          </p:sp>
        </mc:Fallback>
      </mc:AlternateContent>
      <p:sp>
        <p:nvSpPr>
          <p:cNvPr id="52" name="Arrow: Right 51">
            <a:extLst>
              <a:ext uri="{FF2B5EF4-FFF2-40B4-BE49-F238E27FC236}">
                <a16:creationId xmlns:a16="http://schemas.microsoft.com/office/drawing/2014/main" id="{87013201-E522-42AA-B3C6-46DD5DD60D91}"/>
              </a:ext>
            </a:extLst>
          </p:cNvPr>
          <p:cNvSpPr/>
          <p:nvPr/>
        </p:nvSpPr>
        <p:spPr>
          <a:xfrm>
            <a:off x="3624327" y="2324919"/>
            <a:ext cx="360040" cy="3980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3AAE810E-0FF5-465A-A018-92EDEF3CB946}"/>
              </a:ext>
            </a:extLst>
          </p:cNvPr>
          <p:cNvCxnSpPr/>
          <p:nvPr/>
        </p:nvCxnSpPr>
        <p:spPr>
          <a:xfrm>
            <a:off x="6079494" y="2617039"/>
            <a:ext cx="0" cy="1740207"/>
          </a:xfrm>
          <a:prstGeom prst="line">
            <a:avLst/>
          </a:prstGeom>
        </p:spPr>
        <p:style>
          <a:lnRef idx="1">
            <a:schemeClr val="dk1"/>
          </a:lnRef>
          <a:fillRef idx="0">
            <a:schemeClr val="dk1"/>
          </a:fillRef>
          <a:effectRef idx="0">
            <a:schemeClr val="dk1"/>
          </a:effectRef>
          <a:fontRef idx="minor">
            <a:schemeClr val="tx1"/>
          </a:fontRef>
        </p:style>
      </p:cxnSp>
      <p:pic>
        <p:nvPicPr>
          <p:cNvPr id="56" name="Picture 55">
            <a:extLst>
              <a:ext uri="{FF2B5EF4-FFF2-40B4-BE49-F238E27FC236}">
                <a16:creationId xmlns:a16="http://schemas.microsoft.com/office/drawing/2014/main" id="{F40ED00F-FE27-4DF5-9BDD-E68985089733}"/>
              </a:ext>
            </a:extLst>
          </p:cNvPr>
          <p:cNvPicPr>
            <a:picLocks noChangeAspect="1"/>
          </p:cNvPicPr>
          <p:nvPr/>
        </p:nvPicPr>
        <p:blipFill>
          <a:blip r:embed="rId15"/>
          <a:stretch>
            <a:fillRect/>
          </a:stretch>
        </p:blipFill>
        <p:spPr>
          <a:xfrm>
            <a:off x="7369245" y="5472275"/>
            <a:ext cx="1262242" cy="1246659"/>
          </a:xfrm>
          <a:prstGeom prst="rect">
            <a:avLst/>
          </a:prstGeom>
        </p:spPr>
      </p:pic>
      <p:sp>
        <p:nvSpPr>
          <p:cNvPr id="57" name="Arrow: Right 56">
            <a:extLst>
              <a:ext uri="{FF2B5EF4-FFF2-40B4-BE49-F238E27FC236}">
                <a16:creationId xmlns:a16="http://schemas.microsoft.com/office/drawing/2014/main" id="{DE1DE947-4F06-45E8-8EA4-7AE28D8AF40C}"/>
              </a:ext>
            </a:extLst>
          </p:cNvPr>
          <p:cNvSpPr/>
          <p:nvPr/>
        </p:nvSpPr>
        <p:spPr>
          <a:xfrm rot="9242183">
            <a:off x="3051878" y="3793961"/>
            <a:ext cx="1077002" cy="3980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8" name="Arrow: Right 57">
            <a:extLst>
              <a:ext uri="{FF2B5EF4-FFF2-40B4-BE49-F238E27FC236}">
                <a16:creationId xmlns:a16="http://schemas.microsoft.com/office/drawing/2014/main" id="{996ABEF0-602C-4AD0-8C45-341C6F898DEE}"/>
              </a:ext>
            </a:extLst>
          </p:cNvPr>
          <p:cNvSpPr/>
          <p:nvPr/>
        </p:nvSpPr>
        <p:spPr>
          <a:xfrm>
            <a:off x="3818179" y="5720177"/>
            <a:ext cx="544272" cy="3980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9" name="Arrow: Right 58">
            <a:extLst>
              <a:ext uri="{FF2B5EF4-FFF2-40B4-BE49-F238E27FC236}">
                <a16:creationId xmlns:a16="http://schemas.microsoft.com/office/drawing/2014/main" id="{C066C1D8-A012-44C3-99D6-C5D6348C143E}"/>
              </a:ext>
            </a:extLst>
          </p:cNvPr>
          <p:cNvSpPr/>
          <p:nvPr/>
        </p:nvSpPr>
        <p:spPr>
          <a:xfrm>
            <a:off x="6450579" y="5322102"/>
            <a:ext cx="544272" cy="3980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1BF5B9FE-3287-4993-BC73-5F0015CF271B}"/>
              </a:ext>
            </a:extLst>
          </p:cNvPr>
          <p:cNvSpPr txBox="1"/>
          <p:nvPr/>
        </p:nvSpPr>
        <p:spPr>
          <a:xfrm>
            <a:off x="6981648" y="4698150"/>
            <a:ext cx="2054848" cy="738664"/>
          </a:xfrm>
          <a:prstGeom prst="rect">
            <a:avLst/>
          </a:prstGeom>
          <a:noFill/>
        </p:spPr>
        <p:txBody>
          <a:bodyPr wrap="square" rtlCol="0">
            <a:spAutoFit/>
          </a:bodyPr>
          <a:lstStyle/>
          <a:p>
            <a:r>
              <a:rPr lang="en-GB" sz="1050" dirty="0"/>
              <a:t>We can get a coloured diagram by setting the colour to be the</a:t>
            </a:r>
            <a:r>
              <a:rPr lang="en-GB" sz="1050" b="1" dirty="0"/>
              <a:t> rate</a:t>
            </a:r>
            <a:r>
              <a:rPr lang="en-GB" sz="1050" dirty="0"/>
              <a:t> at which the recurrence diverges (black meaning it doesn’t diverge).</a:t>
            </a:r>
          </a:p>
        </p:txBody>
      </p:sp>
    </p:spTree>
    <p:extLst>
      <p:ext uri="{BB962C8B-B14F-4D97-AF65-F5344CB8AC3E}">
        <p14:creationId xmlns:p14="http://schemas.microsoft.com/office/powerpoint/2010/main" val="15490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500"/>
                                        <p:tgtEl>
                                          <p:spTgt spid="59"/>
                                        </p:tgtEl>
                                      </p:cBhvr>
                                    </p:animEffect>
                                  </p:childTnLst>
                                </p:cTn>
                              </p:par>
                              <p:par>
                                <p:cTn id="83" presetID="10" presetClass="entr" presetSubtype="0"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4" grpId="0" animBg="1"/>
      <p:bldP spid="25" grpId="0"/>
      <p:bldP spid="26" grpId="0"/>
      <p:bldP spid="34" grpId="0"/>
      <p:bldP spid="35" grpId="0"/>
      <p:bldP spid="36" grpId="0" animBg="1"/>
      <p:bldP spid="37" grpId="0"/>
      <p:bldP spid="38" grpId="0"/>
      <p:bldP spid="45" grpId="0"/>
      <p:bldP spid="46" grpId="0"/>
      <p:bldP spid="47" grpId="0" animBg="1"/>
      <p:bldP spid="49" grpId="0" animBg="1"/>
      <p:bldP spid="51" grpId="0"/>
      <p:bldP spid="52" grpId="0" animBg="1"/>
      <p:bldP spid="57" grpId="0" animBg="1"/>
      <p:bldP spid="58" grpId="0" animBg="1"/>
      <p:bldP spid="59" grpId="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a:extLst>
              <a:ext uri="{FF2B5EF4-FFF2-40B4-BE49-F238E27FC236}">
                <a16:creationId xmlns:a16="http://schemas.microsoft.com/office/drawing/2014/main" id="{32832C48-105A-4D6C-9151-588229CF63C7}"/>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7F418545-9E34-427C-94A6-F24F06BC474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Complex Conjugation</a:t>
              </a:r>
            </a:p>
          </p:txBody>
        </p:sp>
        <p:cxnSp>
          <p:nvCxnSpPr>
            <p:cNvPr id="5" name="Straight Connector 4">
              <a:extLst>
                <a:ext uri="{FF2B5EF4-FFF2-40B4-BE49-F238E27FC236}">
                  <a16:creationId xmlns:a16="http://schemas.microsoft.com/office/drawing/2014/main" id="{AD9E685B-C0FD-4C3A-859E-94AB81C0CA5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298DEC1-F708-4222-ABC0-C92FC8697641}"/>
                  </a:ext>
                </a:extLst>
              </p:cNvPr>
              <p:cNvSpPr txBox="1"/>
              <p:nvPr/>
            </p:nvSpPr>
            <p:spPr>
              <a:xfrm>
                <a:off x="602454" y="938783"/>
                <a:ext cx="4896544" cy="1688989"/>
              </a:xfrm>
              <a:prstGeom prst="rect">
                <a:avLst/>
              </a:prstGeom>
              <a:noFill/>
            </p:spPr>
            <p:txBody>
              <a:bodyPr wrap="square" rtlCol="0">
                <a:spAutoFit/>
              </a:bodyPr>
              <a:lstStyle/>
              <a:p>
                <a:r>
                  <a:rPr lang="en-GB" dirty="0"/>
                  <a:t>Suppose that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a14:m>
                <a:r>
                  <a:rPr lang="en-GB" dirty="0"/>
                  <a:t> and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m:t>
                        </m:r>
                      </m:sup>
                    </m:sSup>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a14:m>
                <a:endParaRPr lang="en-GB" dirty="0"/>
              </a:p>
              <a:p>
                <a:r>
                  <a:rPr lang="en-GB" dirty="0"/>
                  <a:t>Determine:</a:t>
                </a:r>
              </a:p>
              <a:p>
                <a:endParaRPr lang="en-GB"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sup>
                      </m:sSup>
                      <m:r>
                        <a:rPr lang="en-GB" sz="2400" b="0" i="1" smtClean="0">
                          <a:latin typeface="Cambria Math" panose="02040503050406030204" pitchFamily="18" charset="0"/>
                        </a:rPr>
                        <m:t> =</m:t>
                      </m:r>
                      <m:r>
                        <a:rPr lang="en-GB" sz="2400" b="1" i="1" smtClean="0">
                          <a:latin typeface="Cambria Math" panose="02040503050406030204" pitchFamily="18" charset="0"/>
                        </a:rPr>
                        <m:t>𝟔</m:t>
                      </m:r>
                    </m:oMath>
                    <m:oMath xmlns:m="http://schemas.openxmlformats.org/officeDocument/2006/math">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sup>
                      </m:sSup>
                      <m:r>
                        <a:rPr lang="en-GB" sz="2400" b="0" i="1" smtClean="0">
                          <a:latin typeface="Cambria Math" panose="02040503050406030204" pitchFamily="18" charset="0"/>
                        </a:rPr>
                        <m:t>       =</m:t>
                      </m:r>
                      <m:r>
                        <a:rPr lang="en-GB" sz="2400" b="1" i="1" smtClean="0">
                          <a:latin typeface="Cambria Math" panose="02040503050406030204" pitchFamily="18" charset="0"/>
                        </a:rPr>
                        <m:t>𝟓</m:t>
                      </m:r>
                    </m:oMath>
                  </m:oMathPara>
                </a14:m>
                <a:endParaRPr lang="en-GB" sz="2400" b="0" dirty="0"/>
              </a:p>
            </p:txBody>
          </p:sp>
        </mc:Choice>
        <mc:Fallback xmlns="">
          <p:sp>
            <p:nvSpPr>
              <p:cNvPr id="11" name="TextBox 10">
                <a:extLst>
                  <a:ext uri="{FF2B5EF4-FFF2-40B4-BE49-F238E27FC236}">
                    <a16:creationId xmlns:a16="http://schemas.microsoft.com/office/drawing/2014/main" id="{E298DEC1-F708-4222-ABC0-C92FC8697641}"/>
                  </a:ext>
                </a:extLst>
              </p:cNvPr>
              <p:cNvSpPr txBox="1">
                <a:spLocks noRot="1" noChangeAspect="1" noMove="1" noResize="1" noEditPoints="1" noAdjustHandles="1" noChangeArrowheads="1" noChangeShapeType="1" noTextEdit="1"/>
              </p:cNvSpPr>
              <p:nvPr/>
            </p:nvSpPr>
            <p:spPr>
              <a:xfrm>
                <a:off x="602454" y="938783"/>
                <a:ext cx="4896544" cy="1688989"/>
              </a:xfrm>
              <a:prstGeom prst="rect">
                <a:avLst/>
              </a:prstGeom>
              <a:blipFill>
                <a:blip r:embed="rId2"/>
                <a:stretch>
                  <a:fillRect l="-1121"/>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274AF41D-3BE5-40B1-B6A8-D5FBC109B362}"/>
              </a:ext>
            </a:extLst>
          </p:cNvPr>
          <p:cNvSpPr/>
          <p:nvPr/>
        </p:nvSpPr>
        <p:spPr>
          <a:xfrm>
            <a:off x="3553274" y="1773778"/>
            <a:ext cx="1639511" cy="373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DCD7DCF5-CC0E-4A69-A7D4-1C425A745591}"/>
              </a:ext>
            </a:extLst>
          </p:cNvPr>
          <p:cNvSpPr/>
          <p:nvPr/>
        </p:nvSpPr>
        <p:spPr>
          <a:xfrm>
            <a:off x="3553273" y="2155971"/>
            <a:ext cx="1639511" cy="373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TextBox 13">
            <a:extLst>
              <a:ext uri="{FF2B5EF4-FFF2-40B4-BE49-F238E27FC236}">
                <a16:creationId xmlns:a16="http://schemas.microsoft.com/office/drawing/2014/main" id="{165E8DA5-D691-4B4B-B50D-94C26DD45092}"/>
              </a:ext>
            </a:extLst>
          </p:cNvPr>
          <p:cNvSpPr txBox="1"/>
          <p:nvPr/>
        </p:nvSpPr>
        <p:spPr>
          <a:xfrm>
            <a:off x="602454" y="2852936"/>
            <a:ext cx="8146010" cy="923330"/>
          </a:xfrm>
          <a:prstGeom prst="rect">
            <a:avLst/>
          </a:prstGeom>
          <a:noFill/>
        </p:spPr>
        <p:txBody>
          <a:bodyPr wrap="square" rtlCol="0">
            <a:spAutoFit/>
          </a:bodyPr>
          <a:lstStyle/>
          <a:p>
            <a:r>
              <a:rPr lang="en-GB" dirty="0"/>
              <a:t>What do you notice about both results?</a:t>
            </a:r>
          </a:p>
          <a:p>
            <a:r>
              <a:rPr lang="en-GB" b="1" dirty="0"/>
              <a:t>They are both rational/surd-free! The second result in particular is useful, because we saw in Pure Year 1/GCSE that it gives us a means to rationalise a denominator.</a:t>
            </a:r>
          </a:p>
        </p:txBody>
      </p:sp>
      <p:sp>
        <p:nvSpPr>
          <p:cNvPr id="15" name="Rectangle 14">
            <a:extLst>
              <a:ext uri="{FF2B5EF4-FFF2-40B4-BE49-F238E27FC236}">
                <a16:creationId xmlns:a16="http://schemas.microsoft.com/office/drawing/2014/main" id="{C0B83DE4-BCAB-413E-8E4B-4089773A6935}"/>
              </a:ext>
            </a:extLst>
          </p:cNvPr>
          <p:cNvSpPr/>
          <p:nvPr/>
        </p:nvSpPr>
        <p:spPr>
          <a:xfrm>
            <a:off x="675179" y="3208541"/>
            <a:ext cx="8073285" cy="611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FD6BC33-6054-463E-B31D-596FE337450F}"/>
                  </a:ext>
                </a:extLst>
              </p:cNvPr>
              <p:cNvSpPr txBox="1"/>
              <p:nvPr/>
            </p:nvSpPr>
            <p:spPr>
              <a:xfrm>
                <a:off x="638816" y="3958251"/>
                <a:ext cx="8146010" cy="1754326"/>
              </a:xfrm>
              <a:prstGeom prst="rect">
                <a:avLst/>
              </a:prstGeom>
              <a:noFill/>
            </p:spPr>
            <p:txBody>
              <a:bodyPr wrap="square" rtlCol="0">
                <a:spAutoFit/>
              </a:bodyPr>
              <a:lstStyle/>
              <a:p>
                <a:r>
                  <a:rPr lang="en-GB" dirty="0"/>
                  <a:t>Does a similar thing happen with two complex numbers that are similarly related in this way?</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=3+2</m:t>
                      </m:r>
                      <m:r>
                        <a:rPr lang="en-GB" b="0" i="1" smtClean="0">
                          <a:latin typeface="Cambria Math" panose="02040503050406030204" pitchFamily="18" charset="0"/>
                        </a:rPr>
                        <m:t>𝑖</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m:t>
                          </m:r>
                        </m:sup>
                      </m:sSup>
                      <m:r>
                        <a:rPr lang="en-GB" b="0" i="1" smtClean="0">
                          <a:latin typeface="Cambria Math" panose="02040503050406030204" pitchFamily="18" charset="0"/>
                        </a:rPr>
                        <m:t>=3−2</m:t>
                      </m:r>
                      <m:r>
                        <a:rPr lang="en-GB" b="0" i="1" smtClean="0">
                          <a:latin typeface="Cambria Math" panose="02040503050406030204" pitchFamily="18" charset="0"/>
                        </a:rPr>
                        <m:t>𝑖</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1" i="1" smtClean="0">
                          <a:latin typeface="Cambria Math" panose="02040503050406030204" pitchFamily="18" charset="0"/>
                        </a:rPr>
                        <m:t>𝟔</m:t>
                      </m:r>
                    </m:oMath>
                    <m:oMath xmlns:m="http://schemas.openxmlformats.org/officeDocument/2006/math">
                      <m:r>
                        <a:rPr lang="en-GB" b="0" i="1" smtClean="0">
                          <a:latin typeface="Cambria Math" panose="02040503050406030204" pitchFamily="18" charset="0"/>
                        </a:rPr>
                        <m:t>𝑧</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m:t>
                          </m:r>
                        </m:sup>
                      </m:sSup>
                      <m:r>
                        <a:rPr lang="en-GB" b="0" i="1" smtClean="0">
                          <a:latin typeface="Cambria Math" panose="02040503050406030204" pitchFamily="18" charset="0"/>
                        </a:rPr>
                        <m:t>     =</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𝒊</m:t>
                          </m:r>
                        </m:e>
                      </m:d>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𝒊</m:t>
                          </m:r>
                        </m:e>
                      </m:d>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𝒊</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𝟏𝟑</m:t>
                      </m:r>
                    </m:oMath>
                  </m:oMathPara>
                </a14:m>
                <a:endParaRPr lang="en-GB" b="1" dirty="0"/>
              </a:p>
            </p:txBody>
          </p:sp>
        </mc:Choice>
        <mc:Fallback xmlns="">
          <p:sp>
            <p:nvSpPr>
              <p:cNvPr id="16" name="TextBox 15">
                <a:extLst>
                  <a:ext uri="{FF2B5EF4-FFF2-40B4-BE49-F238E27FC236}">
                    <a16:creationId xmlns:a16="http://schemas.microsoft.com/office/drawing/2014/main" id="{1FD6BC33-6054-463E-B31D-596FE337450F}"/>
                  </a:ext>
                </a:extLst>
              </p:cNvPr>
              <p:cNvSpPr txBox="1">
                <a:spLocks noRot="1" noChangeAspect="1" noMove="1" noResize="1" noEditPoints="1" noAdjustHandles="1" noChangeArrowheads="1" noChangeShapeType="1" noTextEdit="1"/>
              </p:cNvSpPr>
              <p:nvPr/>
            </p:nvSpPr>
            <p:spPr>
              <a:xfrm>
                <a:off x="638816" y="3958251"/>
                <a:ext cx="8146010" cy="1754326"/>
              </a:xfrm>
              <a:prstGeom prst="rect">
                <a:avLst/>
              </a:prstGeom>
              <a:blipFill>
                <a:blip r:embed="rId3"/>
                <a:stretch>
                  <a:fillRect l="-674" t="-1736"/>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024EF656-7364-41E0-B7BB-C1310D398A04}"/>
              </a:ext>
            </a:extLst>
          </p:cNvPr>
          <p:cNvSpPr txBox="1"/>
          <p:nvPr/>
        </p:nvSpPr>
        <p:spPr>
          <a:xfrm>
            <a:off x="498423" y="5793548"/>
            <a:ext cx="8146010" cy="923330"/>
          </a:xfrm>
          <a:prstGeom prst="rect">
            <a:avLst/>
          </a:prstGeom>
          <a:noFill/>
        </p:spPr>
        <p:txBody>
          <a:bodyPr wrap="square" rtlCol="0">
            <a:spAutoFit/>
          </a:bodyPr>
          <a:lstStyle/>
          <a:p>
            <a:r>
              <a:rPr lang="en-GB" dirty="0"/>
              <a:t>What do you notice about both results?</a:t>
            </a:r>
          </a:p>
          <a:p>
            <a:r>
              <a:rPr lang="en-GB" b="1" dirty="0"/>
              <a:t>They are both real! This similarly gives us a way to “real”-</a:t>
            </a:r>
            <a:r>
              <a:rPr lang="en-GB" b="1" dirty="0" err="1"/>
              <a:t>ise</a:t>
            </a:r>
            <a:r>
              <a:rPr lang="en-GB" b="1" dirty="0"/>
              <a:t> a denominator, and thus do division of complex numbers…</a:t>
            </a:r>
          </a:p>
        </p:txBody>
      </p:sp>
      <p:sp>
        <p:nvSpPr>
          <p:cNvPr id="18" name="Rectangle 17">
            <a:extLst>
              <a:ext uri="{FF2B5EF4-FFF2-40B4-BE49-F238E27FC236}">
                <a16:creationId xmlns:a16="http://schemas.microsoft.com/office/drawing/2014/main" id="{FFF3F5B3-F5E7-4888-8E44-B086D327C194}"/>
              </a:ext>
            </a:extLst>
          </p:cNvPr>
          <p:cNvSpPr/>
          <p:nvPr/>
        </p:nvSpPr>
        <p:spPr>
          <a:xfrm>
            <a:off x="3031860" y="4970671"/>
            <a:ext cx="4971238" cy="364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E92B1388-F880-4801-B303-11F9F09CB765}"/>
              </a:ext>
            </a:extLst>
          </p:cNvPr>
          <p:cNvSpPr/>
          <p:nvPr/>
        </p:nvSpPr>
        <p:spPr>
          <a:xfrm>
            <a:off x="3031860" y="5335399"/>
            <a:ext cx="4971238" cy="364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950335F8-C736-4CA8-B87C-E323FC992E42}"/>
              </a:ext>
            </a:extLst>
          </p:cNvPr>
          <p:cNvSpPr/>
          <p:nvPr/>
        </p:nvSpPr>
        <p:spPr>
          <a:xfrm>
            <a:off x="566301" y="6121448"/>
            <a:ext cx="7772355" cy="5981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9328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3" grpId="0" animBg="1"/>
      <p:bldP spid="14" grpId="0"/>
      <p:bldP spid="15" grpId="0" animBg="1"/>
      <p:bldP spid="15" grpId="1" animBg="1"/>
      <p:bldP spid="16" grpId="0"/>
      <p:bldP spid="17" grpId="0"/>
      <p:bldP spid="18" grpId="0" animBg="1"/>
      <p:bldP spid="18" grpId="1" animBg="1"/>
      <p:bldP spid="19" grpId="0" animBg="1"/>
      <p:bldP spid="19" grpId="1"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83586803-9D27-435A-B2C1-F41D4DE243F5}"/>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7E9BA9C-64F8-49B5-BD0C-C7E1B610850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Complex Conjugation</a:t>
              </a:r>
            </a:p>
          </p:txBody>
        </p:sp>
        <p:cxnSp>
          <p:nvCxnSpPr>
            <p:cNvPr id="4" name="Straight Connector 3">
              <a:extLst>
                <a:ext uri="{FF2B5EF4-FFF2-40B4-BE49-F238E27FC236}">
                  <a16:creationId xmlns:a16="http://schemas.microsoft.com/office/drawing/2014/main" id="{680BA7C1-DD39-4284-95E5-F6D6E43C7E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1CE93F-4B35-4480-BCCB-8E64CB8244E4}"/>
                  </a:ext>
                </a:extLst>
              </p:cNvPr>
              <p:cNvSpPr txBox="1"/>
              <p:nvPr/>
            </p:nvSpPr>
            <p:spPr>
              <a:xfrm>
                <a:off x="399728" y="921420"/>
                <a:ext cx="80648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𝑏𝑖</m:t>
                    </m:r>
                  </m:oMath>
                </a14:m>
                <a:r>
                  <a:rPr lang="en-GB" dirty="0"/>
                  <a:t> then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m:t>
                        </m:r>
                      </m:sup>
                    </m:sSup>
                    <m:r>
                      <a:rPr lang="en-GB" b="0" i="0" smtClean="0">
                        <a:latin typeface="Cambria Math" panose="02040503050406030204" pitchFamily="18" charset="0"/>
                      </a:rPr>
                      <m:t>=</m:t>
                    </m:r>
                    <m:r>
                      <a:rPr lang="en-GB" b="0" i="1" smtClean="0">
                        <a:latin typeface="Cambria Math" panose="02040503050406030204" pitchFamily="18" charset="0"/>
                      </a:rPr>
                      <m:t>𝑎</m:t>
                    </m:r>
                    <m:r>
                      <a:rPr lang="en-GB" b="0" i="0" smtClean="0">
                        <a:latin typeface="Cambria Math" panose="02040503050406030204" pitchFamily="18" charset="0"/>
                      </a:rPr>
                      <m:t>−</m:t>
                    </m:r>
                    <m:r>
                      <a:rPr lang="en-GB" b="0" i="1" smtClean="0">
                        <a:latin typeface="Cambria Math" panose="02040503050406030204" pitchFamily="18" charset="0"/>
                      </a:rPr>
                      <m:t>𝑏𝑖</m:t>
                    </m:r>
                  </m:oMath>
                </a14:m>
                <a:r>
                  <a:rPr lang="en-GB" dirty="0"/>
                  <a:t> is the complex conjugate of </a:t>
                </a:r>
                <a14:m>
                  <m:oMath xmlns:m="http://schemas.openxmlformats.org/officeDocument/2006/math">
                    <m:r>
                      <a:rPr lang="en-GB" b="0" i="1" smtClean="0">
                        <a:latin typeface="Cambria Math" panose="02040503050406030204" pitchFamily="18" charset="0"/>
                      </a:rPr>
                      <m:t>𝑧</m:t>
                    </m:r>
                  </m:oMath>
                </a14:m>
                <a:r>
                  <a:rPr lang="en-GB" dirty="0"/>
                  <a:t>.</a:t>
                </a:r>
              </a:p>
            </p:txBody>
          </p:sp>
        </mc:Choice>
        <mc:Fallback xmlns="">
          <p:sp>
            <p:nvSpPr>
              <p:cNvPr id="5" name="TextBox 4">
                <a:extLst>
                  <a:ext uri="{FF2B5EF4-FFF2-40B4-BE49-F238E27FC236}">
                    <a16:creationId xmlns:a16="http://schemas.microsoft.com/office/drawing/2014/main" id="{721CE93F-4B35-4480-BCCB-8E64CB8244E4}"/>
                  </a:ext>
                </a:extLst>
              </p:cNvPr>
              <p:cNvSpPr txBox="1">
                <a:spLocks noRot="1" noChangeAspect="1" noMove="1" noResize="1" noEditPoints="1" noAdjustHandles="1" noChangeArrowheads="1" noChangeShapeType="1" noTextEdit="1"/>
              </p:cNvSpPr>
              <p:nvPr/>
            </p:nvSpPr>
            <p:spPr>
              <a:xfrm>
                <a:off x="399728" y="921420"/>
                <a:ext cx="8064896" cy="369332"/>
              </a:xfrm>
              <a:prstGeom prst="rect">
                <a:avLst/>
              </a:prstGeom>
              <a:blipFill>
                <a:blip r:embed="rId2"/>
                <a:stretch>
                  <a:fillRect l="-528" t="-6154"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3031871-389B-4B9A-804C-26E2180ECEBC}"/>
                  </a:ext>
                </a:extLst>
              </p:cNvPr>
              <p:cNvSpPr txBox="1"/>
              <p:nvPr/>
            </p:nvSpPr>
            <p:spPr>
              <a:xfrm>
                <a:off x="447353" y="1634133"/>
                <a:ext cx="3188543" cy="49379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Write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5+4</m:t>
                        </m:r>
                        <m:r>
                          <a:rPr lang="en-GB" b="0" i="1" smtClean="0">
                            <a:latin typeface="Cambria Math" panose="02040503050406030204" pitchFamily="18" charset="0"/>
                          </a:rPr>
                          <m:t>𝑖</m:t>
                        </m:r>
                      </m:num>
                      <m:den>
                        <m:r>
                          <a:rPr lang="en-GB" b="0" i="1" smtClean="0">
                            <a:latin typeface="Cambria Math" panose="02040503050406030204" pitchFamily="18" charset="0"/>
                          </a:rPr>
                          <m:t>2−3</m:t>
                        </m:r>
                        <m:r>
                          <a:rPr lang="en-GB" b="0" i="1" smtClean="0">
                            <a:latin typeface="Cambria Math" panose="02040503050406030204" pitchFamily="18" charset="0"/>
                          </a:rPr>
                          <m:t>𝑖</m:t>
                        </m:r>
                      </m:den>
                    </m:f>
                  </m:oMath>
                </a14:m>
                <a:r>
                  <a:rPr lang="en-GB" dirty="0"/>
                  <a:t> in the form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𝑏𝑖</m:t>
                    </m:r>
                  </m:oMath>
                </a14:m>
                <a:r>
                  <a:rPr lang="en-GB" dirty="0"/>
                  <a:t>.</a:t>
                </a:r>
              </a:p>
            </p:txBody>
          </p:sp>
        </mc:Choice>
        <mc:Fallback xmlns="">
          <p:sp>
            <p:nvSpPr>
              <p:cNvPr id="6" name="TextBox 5">
                <a:extLst>
                  <a:ext uri="{FF2B5EF4-FFF2-40B4-BE49-F238E27FC236}">
                    <a16:creationId xmlns:a16="http://schemas.microsoft.com/office/drawing/2014/main" id="{73031871-389B-4B9A-804C-26E2180ECEBC}"/>
                  </a:ext>
                </a:extLst>
              </p:cNvPr>
              <p:cNvSpPr txBox="1">
                <a:spLocks noRot="1" noChangeAspect="1" noMove="1" noResize="1" noEditPoints="1" noAdjustHandles="1" noChangeArrowheads="1" noChangeShapeType="1" noTextEdit="1"/>
              </p:cNvSpPr>
              <p:nvPr/>
            </p:nvSpPr>
            <p:spPr>
              <a:xfrm>
                <a:off x="447353" y="1634133"/>
                <a:ext cx="3188543" cy="493790"/>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EFB73A-63BF-4971-9A22-D6F08188E2EF}"/>
                  </a:ext>
                </a:extLst>
              </p:cNvPr>
              <p:cNvSpPr txBox="1"/>
              <p:nvPr/>
            </p:nvSpPr>
            <p:spPr>
              <a:xfrm>
                <a:off x="454224" y="2440050"/>
                <a:ext cx="3096344" cy="22289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5+4</m:t>
                          </m:r>
                          <m:r>
                            <a:rPr lang="en-GB" b="0" i="1" smtClean="0">
                              <a:latin typeface="Cambria Math" panose="02040503050406030204" pitchFamily="18" charset="0"/>
                            </a:rPr>
                            <m:t>𝑖</m:t>
                          </m:r>
                        </m:num>
                        <m:den>
                          <m:r>
                            <a:rPr lang="en-GB" b="0" i="1" smtClean="0">
                              <a:latin typeface="Cambria Math" panose="02040503050406030204" pitchFamily="18" charset="0"/>
                            </a:rPr>
                            <m:t>2−3</m:t>
                          </m:r>
                          <m:r>
                            <a:rPr lang="en-GB" b="0" i="1" smtClean="0">
                              <a:latin typeface="Cambria Math" panose="02040503050406030204" pitchFamily="18" charset="0"/>
                            </a:rPr>
                            <m:t>𝑖</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2+3</m:t>
                          </m:r>
                          <m:r>
                            <a:rPr lang="en-GB" b="0" i="1" smtClean="0">
                              <a:latin typeface="Cambria Math" panose="02040503050406030204" pitchFamily="18" charset="0"/>
                            </a:rPr>
                            <m:t>𝑖</m:t>
                          </m:r>
                        </m:num>
                        <m:den>
                          <m:r>
                            <a:rPr lang="en-GB" b="0" i="1" smtClean="0">
                              <a:latin typeface="Cambria Math" panose="02040503050406030204" pitchFamily="18" charset="0"/>
                            </a:rPr>
                            <m:t>2+3</m:t>
                          </m:r>
                          <m:r>
                            <a:rPr lang="en-GB" b="0" i="1" smtClean="0">
                              <a:latin typeface="Cambria Math" panose="02040503050406030204" pitchFamily="18" charset="0"/>
                            </a:rPr>
                            <m:t>𝑖</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10+15</m:t>
                          </m:r>
                          <m:r>
                            <a:rPr lang="en-GB" b="0" i="1" smtClean="0">
                              <a:latin typeface="Cambria Math" panose="02040503050406030204" pitchFamily="18" charset="0"/>
                            </a:rPr>
                            <m:t>𝑖</m:t>
                          </m:r>
                          <m:r>
                            <a:rPr lang="en-GB" b="0" i="1" smtClean="0">
                              <a:latin typeface="Cambria Math" panose="02040503050406030204" pitchFamily="18" charset="0"/>
                            </a:rPr>
                            <m:t>+8</m:t>
                          </m:r>
                          <m:r>
                            <a:rPr lang="en-GB" b="0" i="1" smtClean="0">
                              <a:latin typeface="Cambria Math" panose="02040503050406030204" pitchFamily="18" charset="0"/>
                            </a:rPr>
                            <m:t>𝑖</m:t>
                          </m:r>
                          <m:r>
                            <a:rPr lang="en-GB" b="0" i="1" smtClean="0">
                              <a:latin typeface="Cambria Math" panose="02040503050406030204" pitchFamily="18" charset="0"/>
                            </a:rPr>
                            <m:t>−12</m:t>
                          </m:r>
                        </m:num>
                        <m:den>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𝑖</m:t>
                                  </m:r>
                                </m:e>
                              </m:d>
                            </m:e>
                            <m:sup>
                              <m:r>
                                <a:rPr lang="en-GB" b="0" i="1" smtClean="0">
                                  <a:latin typeface="Cambria Math" panose="02040503050406030204" pitchFamily="18" charset="0"/>
                                </a:rPr>
                                <m:t>2</m:t>
                              </m:r>
                            </m:sup>
                          </m:sSup>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23</m:t>
                          </m:r>
                          <m:r>
                            <a:rPr lang="en-GB" b="0" i="1" smtClean="0">
                              <a:latin typeface="Cambria Math" panose="02040503050406030204" pitchFamily="18" charset="0"/>
                            </a:rPr>
                            <m:t>𝑖</m:t>
                          </m:r>
                          <m:r>
                            <a:rPr lang="en-GB" b="0" i="1" smtClean="0">
                              <a:latin typeface="Cambria Math" panose="02040503050406030204" pitchFamily="18" charset="0"/>
                            </a:rPr>
                            <m:t>−2</m:t>
                          </m:r>
                        </m:num>
                        <m:den>
                          <m:r>
                            <a:rPr lang="en-GB" b="0" i="1" smtClean="0">
                              <a:latin typeface="Cambria Math" panose="02040503050406030204" pitchFamily="18" charset="0"/>
                            </a:rPr>
                            <m:t>13</m:t>
                          </m:r>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13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23</m:t>
                          </m:r>
                        </m:num>
                        <m:den>
                          <m:r>
                            <a:rPr lang="en-GB" b="0" i="1" smtClean="0">
                              <a:latin typeface="Cambria Math" panose="02040503050406030204" pitchFamily="18" charset="0"/>
                            </a:rPr>
                            <m:t>13</m:t>
                          </m:r>
                        </m:den>
                      </m:f>
                      <m:r>
                        <a:rPr lang="en-GB" b="0" i="1" smtClean="0">
                          <a:latin typeface="Cambria Math" panose="02040503050406030204" pitchFamily="18" charset="0"/>
                        </a:rPr>
                        <m:t>𝑖</m:t>
                      </m:r>
                    </m:oMath>
                  </m:oMathPara>
                </a14:m>
                <a:endParaRPr lang="en-GB" dirty="0"/>
              </a:p>
            </p:txBody>
          </p:sp>
        </mc:Choice>
        <mc:Fallback xmlns="">
          <p:sp>
            <p:nvSpPr>
              <p:cNvPr id="7" name="TextBox 6">
                <a:extLst>
                  <a:ext uri="{FF2B5EF4-FFF2-40B4-BE49-F238E27FC236}">
                    <a16:creationId xmlns:a16="http://schemas.microsoft.com/office/drawing/2014/main" id="{FFEFB73A-63BF-4971-9A22-D6F08188E2EF}"/>
                  </a:ext>
                </a:extLst>
              </p:cNvPr>
              <p:cNvSpPr txBox="1">
                <a:spLocks noRot="1" noChangeAspect="1" noMove="1" noResize="1" noEditPoints="1" noAdjustHandles="1" noChangeArrowheads="1" noChangeShapeType="1" noTextEdit="1"/>
              </p:cNvSpPr>
              <p:nvPr/>
            </p:nvSpPr>
            <p:spPr>
              <a:xfrm>
                <a:off x="454224" y="2440050"/>
                <a:ext cx="3096344" cy="2228944"/>
              </a:xfrm>
              <a:prstGeom prst="rect">
                <a:avLst/>
              </a:prstGeom>
              <a:blipFill>
                <a:blip r:embed="rId4"/>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DE3B5B5E-A5A2-4E02-B054-0FC570AC4AC0}"/>
              </a:ext>
            </a:extLst>
          </p:cNvPr>
          <p:cNvSpPr txBox="1"/>
          <p:nvPr/>
        </p:nvSpPr>
        <p:spPr>
          <a:xfrm>
            <a:off x="4062611" y="2278125"/>
            <a:ext cx="4392488" cy="830997"/>
          </a:xfrm>
          <a:prstGeom prst="rect">
            <a:avLst/>
          </a:prstGeom>
          <a:noFill/>
        </p:spPr>
        <p:txBody>
          <a:bodyPr wrap="square" rtlCol="0">
            <a:spAutoFit/>
          </a:bodyPr>
          <a:lstStyle/>
          <a:p>
            <a:r>
              <a:rPr lang="en-GB" sz="1600" dirty="0"/>
              <a:t>As with rationalise denominators of surds, we multiple numerator and denominator by the conjugate of the denominator.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7121AAC-480D-4F87-8F9E-B322448848AA}"/>
                  </a:ext>
                </a:extLst>
              </p:cNvPr>
              <p:cNvSpPr txBox="1"/>
              <p:nvPr/>
            </p:nvSpPr>
            <p:spPr>
              <a:xfrm>
                <a:off x="4062611" y="3560996"/>
                <a:ext cx="4109789" cy="584775"/>
              </a:xfrm>
              <a:prstGeom prst="rect">
                <a:avLst/>
              </a:prstGeom>
              <a:noFill/>
            </p:spPr>
            <p:txBody>
              <a:bodyPr wrap="square" rtlCol="0">
                <a:spAutoFit/>
              </a:bodyPr>
              <a:lstStyle/>
              <a:p>
                <a:r>
                  <a:rPr lang="en-GB" sz="1600" b="1" dirty="0" err="1"/>
                  <a:t>Fro</a:t>
                </a:r>
                <a:r>
                  <a:rPr lang="en-GB" sz="1600" b="1" dirty="0"/>
                  <a:t> Speed Tip</a:t>
                </a:r>
                <a:r>
                  <a:rPr lang="en-GB" sz="1600" dirty="0"/>
                  <a:t>: It is useful to remember that:</a:t>
                </a:r>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𝑏𝑖</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𝑏𝑖</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𝑎</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oMath>
                  </m:oMathPara>
                </a14:m>
                <a:endParaRPr lang="en-GB" sz="1600" dirty="0"/>
              </a:p>
            </p:txBody>
          </p:sp>
        </mc:Choice>
        <mc:Fallback xmlns="">
          <p:sp>
            <p:nvSpPr>
              <p:cNvPr id="9" name="TextBox 8">
                <a:extLst>
                  <a:ext uri="{FF2B5EF4-FFF2-40B4-BE49-F238E27FC236}">
                    <a16:creationId xmlns:a16="http://schemas.microsoft.com/office/drawing/2014/main" id="{E7121AAC-480D-4F87-8F9E-B322448848AA}"/>
                  </a:ext>
                </a:extLst>
              </p:cNvPr>
              <p:cNvSpPr txBox="1">
                <a:spLocks noRot="1" noChangeAspect="1" noMove="1" noResize="1" noEditPoints="1" noAdjustHandles="1" noChangeArrowheads="1" noChangeShapeType="1" noTextEdit="1"/>
              </p:cNvSpPr>
              <p:nvPr/>
            </p:nvSpPr>
            <p:spPr>
              <a:xfrm>
                <a:off x="4062611" y="3560996"/>
                <a:ext cx="4109789" cy="584775"/>
              </a:xfrm>
              <a:prstGeom prst="rect">
                <a:avLst/>
              </a:prstGeom>
              <a:blipFill>
                <a:blip r:embed="rId5"/>
                <a:stretch>
                  <a:fillRect l="-741" t="-3125"/>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E99A42A4-3E2C-44EE-897B-321BE297DB9F}"/>
              </a:ext>
            </a:extLst>
          </p:cNvPr>
          <p:cNvSpPr/>
          <p:nvPr/>
        </p:nvSpPr>
        <p:spPr>
          <a:xfrm>
            <a:off x="1800675" y="2383377"/>
            <a:ext cx="999676" cy="636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DD497904-68A8-4451-8F1A-72C0A8D6068F}"/>
              </a:ext>
            </a:extLst>
          </p:cNvPr>
          <p:cNvSpPr/>
          <p:nvPr/>
        </p:nvSpPr>
        <p:spPr>
          <a:xfrm>
            <a:off x="1187623" y="3019425"/>
            <a:ext cx="2003251" cy="561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8941A889-B07E-4F55-BD92-C86BE4CEA0DA}"/>
              </a:ext>
            </a:extLst>
          </p:cNvPr>
          <p:cNvSpPr/>
          <p:nvPr/>
        </p:nvSpPr>
        <p:spPr>
          <a:xfrm>
            <a:off x="1187622" y="3581401"/>
            <a:ext cx="2003251" cy="5048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BC5BDF80-6D30-49CD-ADB9-D90A7CC7437D}"/>
              </a:ext>
            </a:extLst>
          </p:cNvPr>
          <p:cNvSpPr/>
          <p:nvPr/>
        </p:nvSpPr>
        <p:spPr>
          <a:xfrm>
            <a:off x="1187621" y="4086224"/>
            <a:ext cx="2003251" cy="6000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4" name="Picture 13">
            <a:extLst>
              <a:ext uri="{FF2B5EF4-FFF2-40B4-BE49-F238E27FC236}">
                <a16:creationId xmlns:a16="http://schemas.microsoft.com/office/drawing/2014/main" id="{068B2F95-8666-4AEE-A90D-B68FAA2B599E}"/>
              </a:ext>
            </a:extLst>
          </p:cNvPr>
          <p:cNvPicPr>
            <a:picLocks noChangeAspect="1"/>
          </p:cNvPicPr>
          <p:nvPr/>
        </p:nvPicPr>
        <p:blipFill>
          <a:blip r:embed="rId6"/>
          <a:stretch>
            <a:fillRect/>
          </a:stretch>
        </p:blipFill>
        <p:spPr>
          <a:xfrm>
            <a:off x="4179298" y="5965874"/>
            <a:ext cx="1211643" cy="196269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112F63D-6875-4172-9E1D-085070272E6E}"/>
                  </a:ext>
                </a:extLst>
              </p:cNvPr>
              <p:cNvSpPr txBox="1"/>
              <p:nvPr/>
            </p:nvSpPr>
            <p:spPr>
              <a:xfrm>
                <a:off x="5076056" y="5445224"/>
                <a:ext cx="383789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Mode </a:t>
                </a:r>
                <a14:m>
                  <m:oMath xmlns:m="http://schemas.openxmlformats.org/officeDocument/2006/math">
                    <m:r>
                      <a:rPr lang="en-GB" sz="1200" b="0" i="1" smtClean="0">
                        <a:latin typeface="Cambria Math" panose="02040503050406030204" pitchFamily="18" charset="0"/>
                      </a:rPr>
                      <m:t>→</m:t>
                    </m:r>
                  </m:oMath>
                </a14:m>
                <a:r>
                  <a:rPr lang="en-GB" sz="1200" dirty="0"/>
                  <a:t> Complex. You can divide, multiply and raise to a power, any complex number. Use the ENG key to get the </a:t>
                </a:r>
                <a14:m>
                  <m:oMath xmlns:m="http://schemas.openxmlformats.org/officeDocument/2006/math">
                    <m:r>
                      <a:rPr lang="en-GB" sz="1200" b="0" i="1" smtClean="0">
                        <a:latin typeface="Cambria Math" panose="02040503050406030204" pitchFamily="18" charset="0"/>
                      </a:rPr>
                      <m:t>𝑖</m:t>
                    </m:r>
                  </m:oMath>
                </a14:m>
                <a:r>
                  <a:rPr lang="en-GB" sz="1200" dirty="0"/>
                  <a:t>. You could also theoretically get the conjugate from the OPTN menu. In the same menu you can find functions to get the real part of a number of the imaginary part.</a:t>
                </a:r>
              </a:p>
            </p:txBody>
          </p:sp>
        </mc:Choice>
        <mc:Fallback xmlns="">
          <p:sp>
            <p:nvSpPr>
              <p:cNvPr id="15" name="TextBox 14">
                <a:extLst>
                  <a:ext uri="{FF2B5EF4-FFF2-40B4-BE49-F238E27FC236}">
                    <a16:creationId xmlns:a16="http://schemas.microsoft.com/office/drawing/2014/main" id="{C112F63D-6875-4172-9E1D-085070272E6E}"/>
                  </a:ext>
                </a:extLst>
              </p:cNvPr>
              <p:cNvSpPr txBox="1">
                <a:spLocks noRot="1" noChangeAspect="1" noMove="1" noResize="1" noEditPoints="1" noAdjustHandles="1" noChangeArrowheads="1" noChangeShapeType="1" noTextEdit="1"/>
              </p:cNvSpPr>
              <p:nvPr/>
            </p:nvSpPr>
            <p:spPr>
              <a:xfrm>
                <a:off x="5076056" y="5445224"/>
                <a:ext cx="3837892" cy="1200329"/>
              </a:xfrm>
              <a:prstGeom prst="rect">
                <a:avLst/>
              </a:prstGeom>
              <a:blipFill>
                <a:blip r:embed="rId7"/>
                <a:stretch>
                  <a:fillRect b="-1990"/>
                </a:stretch>
              </a:blipFill>
            </p:spPr>
            <p:txBody>
              <a:bodyPr/>
              <a:lstStyle/>
              <a:p>
                <a:r>
                  <a:rPr lang="en-GB">
                    <a:noFill/>
                  </a:rPr>
                  <a:t> </a:t>
                </a:r>
              </a:p>
            </p:txBody>
          </p:sp>
        </mc:Fallback>
      </mc:AlternateContent>
    </p:spTree>
    <p:extLst>
      <p:ext uri="{BB962C8B-B14F-4D97-AF65-F5344CB8AC3E}">
        <p14:creationId xmlns:p14="http://schemas.microsoft.com/office/powerpoint/2010/main" val="3602339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32A8048D-3CBC-4608-BCD3-8A751B2F4EA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DD133FF-9DB6-46D4-B543-7EF3B457CB8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475448CD-F150-49CF-8589-66BCB558C5D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D8F44EA8-496F-4533-94F2-710563178549}"/>
              </a:ext>
            </a:extLst>
          </p:cNvPr>
          <p:cNvPicPr>
            <a:picLocks noChangeAspect="1"/>
          </p:cNvPicPr>
          <p:nvPr/>
        </p:nvPicPr>
        <p:blipFill>
          <a:blip r:embed="rId2"/>
          <a:stretch>
            <a:fillRect/>
          </a:stretch>
        </p:blipFill>
        <p:spPr>
          <a:xfrm>
            <a:off x="395536" y="1327827"/>
            <a:ext cx="4812842" cy="1224136"/>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0D9A5591-3BD4-4785-ADE6-62F24D32608D}"/>
              </a:ext>
            </a:extLst>
          </p:cNvPr>
          <p:cNvSpPr txBox="1"/>
          <p:nvPr/>
        </p:nvSpPr>
        <p:spPr>
          <a:xfrm>
            <a:off x="395536" y="947113"/>
            <a:ext cx="24482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FP1 (Old) Jan 2009 Q9</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18DE2B-83ED-4E79-9075-9D4E85BCCF00}"/>
                  </a:ext>
                </a:extLst>
              </p:cNvPr>
              <p:cNvSpPr txBox="1"/>
              <p:nvPr/>
            </p:nvSpPr>
            <p:spPr>
              <a:xfrm>
                <a:off x="651198" y="2924944"/>
                <a:ext cx="3672408" cy="1950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12−5</m:t>
                          </m:r>
                          <m:r>
                            <a:rPr lang="en-GB" b="0" i="1" smtClean="0">
                              <a:latin typeface="Cambria Math" panose="02040503050406030204" pitchFamily="18" charset="0"/>
                            </a:rPr>
                            <m:t>𝑖</m:t>
                          </m:r>
                        </m:num>
                        <m:den>
                          <m:r>
                            <a:rPr lang="en-GB" b="0" i="1" smtClean="0">
                              <a:latin typeface="Cambria Math" panose="02040503050406030204" pitchFamily="18" charset="0"/>
                            </a:rPr>
                            <m:t>3+2</m:t>
                          </m:r>
                          <m:r>
                            <a:rPr lang="en-GB" b="0" i="1" smtClean="0">
                              <a:latin typeface="Cambria Math" panose="02040503050406030204" pitchFamily="18" charset="0"/>
                            </a:rPr>
                            <m:t>𝑖</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3−2</m:t>
                          </m:r>
                          <m:r>
                            <a:rPr lang="en-GB" b="0" i="1" smtClean="0">
                              <a:latin typeface="Cambria Math" panose="02040503050406030204" pitchFamily="18" charset="0"/>
                            </a:rPr>
                            <m:t>𝑖</m:t>
                          </m:r>
                        </m:num>
                        <m:den>
                          <m:r>
                            <a:rPr lang="en-GB" b="0" i="1" smtClean="0">
                              <a:latin typeface="Cambria Math" panose="02040503050406030204" pitchFamily="18" charset="0"/>
                            </a:rPr>
                            <m:t>3−2</m:t>
                          </m:r>
                          <m:r>
                            <a:rPr lang="en-GB" b="0" i="1" smtClean="0">
                              <a:latin typeface="Cambria Math" panose="02040503050406030204" pitchFamily="18" charset="0"/>
                            </a:rPr>
                            <m:t>𝑖</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36−24</m:t>
                          </m:r>
                          <m:r>
                            <a:rPr lang="en-GB" b="0" i="1" smtClean="0">
                              <a:latin typeface="Cambria Math" panose="02040503050406030204" pitchFamily="18" charset="0"/>
                            </a:rPr>
                            <m:t>𝑖</m:t>
                          </m:r>
                          <m:r>
                            <a:rPr lang="en-GB" b="0" i="1" smtClean="0">
                              <a:latin typeface="Cambria Math" panose="02040503050406030204" pitchFamily="18" charset="0"/>
                            </a:rPr>
                            <m:t>−15</m:t>
                          </m:r>
                          <m:r>
                            <a:rPr lang="en-GB" b="0" i="1" smtClean="0">
                              <a:latin typeface="Cambria Math" panose="02040503050406030204" pitchFamily="18" charset="0"/>
                            </a:rPr>
                            <m:t>𝑖</m:t>
                          </m:r>
                          <m:r>
                            <a:rPr lang="en-GB" b="0" i="1" smtClean="0">
                              <a:latin typeface="Cambria Math" panose="02040503050406030204" pitchFamily="18" charset="0"/>
                            </a:rPr>
                            <m:t>−10</m:t>
                          </m:r>
                        </m:num>
                        <m:den>
                          <m:r>
                            <a:rPr lang="en-GB" b="0" i="1" smtClean="0">
                              <a:latin typeface="Cambria Math" panose="02040503050406030204" pitchFamily="18" charset="0"/>
                            </a:rPr>
                            <m:t>9+4</m:t>
                          </m:r>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26−39</m:t>
                          </m:r>
                          <m:r>
                            <a:rPr lang="en-GB" b="0" i="1" smtClean="0">
                              <a:latin typeface="Cambria Math" panose="02040503050406030204" pitchFamily="18" charset="0"/>
                            </a:rPr>
                            <m:t>𝑖</m:t>
                          </m:r>
                        </m:num>
                        <m:den>
                          <m:r>
                            <a:rPr lang="en-GB" b="0" i="1" smtClean="0">
                              <a:latin typeface="Cambria Math" panose="02040503050406030204" pitchFamily="18" charset="0"/>
                            </a:rPr>
                            <m:t>13</m:t>
                          </m:r>
                        </m:den>
                      </m:f>
                    </m:oMath>
                    <m:oMath xmlns:m="http://schemas.openxmlformats.org/officeDocument/2006/math">
                      <m:r>
                        <a:rPr lang="en-GB" b="0" i="1" smtClean="0">
                          <a:latin typeface="Cambria Math" panose="02040503050406030204" pitchFamily="18" charset="0"/>
                        </a:rPr>
                        <m:t>=2−3</m:t>
                      </m:r>
                      <m:r>
                        <a:rPr lang="en-GB" b="0" i="1" smtClean="0">
                          <a:latin typeface="Cambria Math" panose="02040503050406030204" pitchFamily="18" charset="0"/>
                        </a:rPr>
                        <m:t>𝑖</m:t>
                      </m:r>
                    </m:oMath>
                  </m:oMathPara>
                </a14:m>
                <a:endParaRPr lang="en-GB" dirty="0"/>
              </a:p>
            </p:txBody>
          </p:sp>
        </mc:Choice>
        <mc:Fallback xmlns="">
          <p:sp>
            <p:nvSpPr>
              <p:cNvPr id="7" name="TextBox 6">
                <a:extLst>
                  <a:ext uri="{FF2B5EF4-FFF2-40B4-BE49-F238E27FC236}">
                    <a16:creationId xmlns:a16="http://schemas.microsoft.com/office/drawing/2014/main" id="{1C18DE2B-83ED-4E79-9075-9D4E85BCCF00}"/>
                  </a:ext>
                </a:extLst>
              </p:cNvPr>
              <p:cNvSpPr txBox="1">
                <a:spLocks noRot="1" noChangeAspect="1" noMove="1" noResize="1" noEditPoints="1" noAdjustHandles="1" noChangeArrowheads="1" noChangeShapeType="1" noTextEdit="1"/>
              </p:cNvSpPr>
              <p:nvPr/>
            </p:nvSpPr>
            <p:spPr>
              <a:xfrm>
                <a:off x="651198" y="2924944"/>
                <a:ext cx="3672408" cy="1950919"/>
              </a:xfrm>
              <a:prstGeom prst="rect">
                <a:avLst/>
              </a:prstGeom>
              <a:blipFill>
                <a:blip r:embed="rId3"/>
                <a:stretch>
                  <a:fillRect/>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0DB6F4A7-9FD6-4FD9-B3E8-A309CCC23036}"/>
              </a:ext>
            </a:extLst>
          </p:cNvPr>
          <p:cNvSpPr/>
          <p:nvPr/>
        </p:nvSpPr>
        <p:spPr>
          <a:xfrm>
            <a:off x="395536" y="2920380"/>
            <a:ext cx="4812842" cy="19554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1206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Pages 7-8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6EBE4AC1-D456-4DDD-9331-BB0A51330352}"/>
              </a:ext>
            </a:extLst>
          </p:cNvPr>
          <p:cNvPicPr>
            <a:picLocks noChangeAspect="1"/>
          </p:cNvPicPr>
          <p:nvPr/>
        </p:nvPicPr>
        <p:blipFill>
          <a:blip r:embed="rId2"/>
          <a:stretch>
            <a:fillRect/>
          </a:stretch>
        </p:blipFill>
        <p:spPr>
          <a:xfrm>
            <a:off x="467544" y="3699058"/>
            <a:ext cx="6600825" cy="1419225"/>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1F326331-1E9E-4D8A-A076-213B55A2A8B0}"/>
              </a:ext>
            </a:extLst>
          </p:cNvPr>
          <p:cNvSpPr txBox="1"/>
          <p:nvPr/>
        </p:nvSpPr>
        <p:spPr>
          <a:xfrm>
            <a:off x="467544" y="3329726"/>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FP1(Old) June 2013 Q9</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9B1B8C-9635-41E9-BA9B-3A5C9FE1516A}"/>
                  </a:ext>
                </a:extLst>
              </p:cNvPr>
              <p:cNvSpPr txBox="1"/>
              <p:nvPr/>
            </p:nvSpPr>
            <p:spPr>
              <a:xfrm>
                <a:off x="1043608" y="5301208"/>
                <a:ext cx="5256584" cy="1384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𝑖</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𝑖𝑦</m:t>
                          </m:r>
                        </m:e>
                      </m:d>
                      <m:r>
                        <a:rPr lang="en-GB" sz="1400" b="0" i="1" smtClean="0">
                          <a:latin typeface="Cambria Math" panose="02040503050406030204" pitchFamily="18" charset="0"/>
                        </a:rPr>
                        <m:t>+2</m:t>
                      </m:r>
                      <m:r>
                        <a:rPr lang="en-GB" sz="1400" b="0" i="1" smtClean="0">
                          <a:latin typeface="Cambria Math" panose="02040503050406030204" pitchFamily="18" charset="0"/>
                        </a:rPr>
                        <m:t>𝑖</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𝑖𝑦</m:t>
                      </m:r>
                      <m:r>
                        <a:rPr lang="en-GB" sz="1400" b="0" i="1" smtClean="0">
                          <a:latin typeface="Cambria Math" panose="02040503050406030204" pitchFamily="18" charset="0"/>
                        </a:rPr>
                        <m:t>)=9−</m:t>
                      </m:r>
                      <m:r>
                        <a:rPr lang="en-GB" sz="1400" b="0" i="1" smtClean="0">
                          <a:latin typeface="Cambria Math" panose="02040503050406030204" pitchFamily="18" charset="0"/>
                        </a:rPr>
                        <m:t>𝑖</m:t>
                      </m:r>
                    </m:oMath>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−3</m:t>
                      </m:r>
                      <m:r>
                        <a:rPr lang="en-GB" sz="1400" b="0" i="1" smtClean="0">
                          <a:latin typeface="Cambria Math" panose="02040503050406030204" pitchFamily="18" charset="0"/>
                        </a:rPr>
                        <m:t>𝑖𝑦</m:t>
                      </m:r>
                      <m:r>
                        <a:rPr lang="en-GB" sz="1400" b="0" i="1" smtClean="0">
                          <a:latin typeface="Cambria Math" panose="02040503050406030204" pitchFamily="18" charset="0"/>
                        </a:rPr>
                        <m:t>−</m:t>
                      </m:r>
                      <m:r>
                        <a:rPr lang="en-GB" sz="1400" b="0" i="1" smtClean="0">
                          <a:latin typeface="Cambria Math" panose="02040503050406030204" pitchFamily="18" charset="0"/>
                        </a:rPr>
                        <m:t>𝑖𝑥</m:t>
                      </m:r>
                      <m:r>
                        <a:rPr lang="en-GB" sz="1400" b="0" i="1" smtClean="0">
                          <a:latin typeface="Cambria Math" panose="02040503050406030204" pitchFamily="18" charset="0"/>
                        </a:rPr>
                        <m:t>−</m:t>
                      </m:r>
                      <m:r>
                        <a:rPr lang="en-GB" sz="1400" b="0" i="1" smtClean="0">
                          <a:latin typeface="Cambria Math" panose="02040503050406030204" pitchFamily="18" charset="0"/>
                        </a:rPr>
                        <m:t>𝑦</m:t>
                      </m:r>
                      <m:r>
                        <a:rPr lang="en-GB" sz="1400" b="0" i="1" smtClean="0">
                          <a:latin typeface="Cambria Math" panose="02040503050406030204" pitchFamily="18" charset="0"/>
                        </a:rPr>
                        <m:t>+2</m:t>
                      </m:r>
                      <m:r>
                        <a:rPr lang="en-GB" sz="1400" b="0" i="1" smtClean="0">
                          <a:latin typeface="Cambria Math" panose="02040503050406030204" pitchFamily="18" charset="0"/>
                        </a:rPr>
                        <m:t>𝑖𝑥</m:t>
                      </m:r>
                      <m:r>
                        <a:rPr lang="en-GB" sz="1400" b="0" i="1" smtClean="0">
                          <a:latin typeface="Cambria Math" panose="02040503050406030204" pitchFamily="18" charset="0"/>
                        </a:rPr>
                        <m:t>−2</m:t>
                      </m:r>
                      <m:r>
                        <a:rPr lang="en-GB" sz="1400" b="0" i="1" smtClean="0">
                          <a:latin typeface="Cambria Math" panose="02040503050406030204" pitchFamily="18" charset="0"/>
                        </a:rPr>
                        <m:t>𝑦</m:t>
                      </m:r>
                      <m:r>
                        <a:rPr lang="en-GB" sz="1400" b="0" i="1" smtClean="0">
                          <a:latin typeface="Cambria Math" panose="02040503050406030204" pitchFamily="18" charset="0"/>
                        </a:rPr>
                        <m:t>=9−</m:t>
                      </m:r>
                      <m:r>
                        <a:rPr lang="en-GB" sz="1400" b="0" i="1" smtClean="0">
                          <a:latin typeface="Cambria Math" panose="02040503050406030204" pitchFamily="18" charset="0"/>
                        </a:rPr>
                        <m:t>𝑖</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−3</m:t>
                          </m:r>
                          <m:r>
                            <a:rPr lang="en-GB" sz="1400" b="0" i="1" smtClean="0">
                              <a:latin typeface="Cambria Math" panose="02040503050406030204" pitchFamily="18" charset="0"/>
                            </a:rPr>
                            <m:t>𝑦</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𝑥</m:t>
                          </m:r>
                        </m:e>
                      </m:d>
                      <m:r>
                        <a:rPr lang="en-GB" sz="1400" b="0" i="1" smtClean="0">
                          <a:latin typeface="Cambria Math" panose="02040503050406030204" pitchFamily="18" charset="0"/>
                        </a:rPr>
                        <m:t>𝑖</m:t>
                      </m:r>
                      <m:r>
                        <a:rPr lang="en-GB" sz="1400" b="0" i="1" smtClean="0">
                          <a:latin typeface="Cambria Math" panose="02040503050406030204" pitchFamily="18" charset="0"/>
                        </a:rPr>
                        <m:t>=9−</m:t>
                      </m:r>
                      <m:r>
                        <a:rPr lang="en-GB" sz="1400" b="0" i="1" smtClean="0">
                          <a:latin typeface="Cambria Math" panose="02040503050406030204" pitchFamily="18" charset="0"/>
                        </a:rPr>
                        <m:t>𝑖</m:t>
                      </m:r>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−3</m:t>
                      </m:r>
                      <m:r>
                        <a:rPr lang="en-GB" sz="1400" b="0" i="1" smtClean="0">
                          <a:latin typeface="Cambria Math" panose="02040503050406030204" pitchFamily="18" charset="0"/>
                        </a:rPr>
                        <m:t>𝑦</m:t>
                      </m:r>
                      <m:r>
                        <a:rPr lang="en-GB" sz="1400" b="0" i="1" smtClean="0">
                          <a:latin typeface="Cambria Math" panose="02040503050406030204" pitchFamily="18" charset="0"/>
                        </a:rPr>
                        <m:t>=9</m:t>
                      </m:r>
                      <m:r>
                        <a:rPr lang="en-GB" sz="1400" b="0" i="0" smtClean="0">
                          <a:latin typeface="Cambria Math" panose="02040503050406030204" pitchFamily="18" charset="0"/>
                        </a:rPr>
                        <m:t>   →   </m:t>
                      </m:r>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𝑦</m:t>
                      </m:r>
                      <m:r>
                        <a:rPr lang="en-GB" sz="1400" b="0" i="0" smtClean="0">
                          <a:latin typeface="Cambria Math" panose="02040503050406030204" pitchFamily="18" charset="0"/>
                        </a:rPr>
                        <m:t>=3</m:t>
                      </m:r>
                    </m:oMath>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=−1</m:t>
                      </m:r>
                    </m:oMath>
                  </m:oMathPara>
                </a14:m>
                <a:endParaRPr lang="en-GB" sz="1400" dirty="0"/>
              </a:p>
              <a:p>
                <a:r>
                  <a:rPr lang="en-GB" sz="1400" dirty="0"/>
                  <a:t>Solving: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=5, </m:t>
                    </m:r>
                    <m:r>
                      <a:rPr lang="en-GB" sz="1400" b="0" i="1" smtClean="0">
                        <a:latin typeface="Cambria Math" panose="02040503050406030204" pitchFamily="18" charset="0"/>
                      </a:rPr>
                      <m:t>𝑦</m:t>
                    </m:r>
                    <m:r>
                      <a:rPr lang="en-GB" sz="1400" b="0" i="1" smtClean="0">
                        <a:latin typeface="Cambria Math" panose="02040503050406030204" pitchFamily="18" charset="0"/>
                      </a:rPr>
                      <m:t>=2</m:t>
                    </m:r>
                  </m:oMath>
                </a14:m>
                <a:endParaRPr lang="en-GB" sz="1400" dirty="0"/>
              </a:p>
            </p:txBody>
          </p:sp>
        </mc:Choice>
        <mc:Fallback xmlns="">
          <p:sp>
            <p:nvSpPr>
              <p:cNvPr id="9" name="TextBox 8">
                <a:extLst>
                  <a:ext uri="{FF2B5EF4-FFF2-40B4-BE49-F238E27FC236}">
                    <a16:creationId xmlns:a16="http://schemas.microsoft.com/office/drawing/2014/main" id="{539B1B8C-9635-41E9-BA9B-3A5C9FE1516A}"/>
                  </a:ext>
                </a:extLst>
              </p:cNvPr>
              <p:cNvSpPr txBox="1">
                <a:spLocks noRot="1" noChangeAspect="1" noMove="1" noResize="1" noEditPoints="1" noAdjustHandles="1" noChangeArrowheads="1" noChangeShapeType="1" noTextEdit="1"/>
              </p:cNvSpPr>
              <p:nvPr/>
            </p:nvSpPr>
            <p:spPr>
              <a:xfrm>
                <a:off x="1043608" y="5301208"/>
                <a:ext cx="5256584" cy="1384995"/>
              </a:xfrm>
              <a:prstGeom prst="rect">
                <a:avLst/>
              </a:prstGeom>
              <a:blipFill>
                <a:blip r:embed="rId3"/>
                <a:stretch>
                  <a:fillRect l="-348" b="-3524"/>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996D502D-E935-4098-B388-4F537C6F6A00}"/>
              </a:ext>
            </a:extLst>
          </p:cNvPr>
          <p:cNvSpPr/>
          <p:nvPr/>
        </p:nvSpPr>
        <p:spPr>
          <a:xfrm>
            <a:off x="467545" y="5118283"/>
            <a:ext cx="6600824" cy="1565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a:extLst>
              <a:ext uri="{FF2B5EF4-FFF2-40B4-BE49-F238E27FC236}">
                <a16:creationId xmlns:a16="http://schemas.microsoft.com/office/drawing/2014/main" id="{075B4E23-3E17-D047-94EF-0811F871D3C4}"/>
              </a:ext>
            </a:extLst>
          </p:cNvPr>
          <p:cNvSpPr txBox="1"/>
          <p:nvPr/>
        </p:nvSpPr>
        <p:spPr>
          <a:xfrm>
            <a:off x="3851920" y="1219639"/>
            <a:ext cx="7344816" cy="2677656"/>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Q4-6</a:t>
            </a:r>
            <a:endParaRPr lang="en-US" sz="2400" dirty="0"/>
          </a:p>
          <a:p>
            <a:r>
              <a:rPr lang="en-US" sz="2400" dirty="0">
                <a:solidFill>
                  <a:schemeClr val="accent6"/>
                </a:solidFill>
              </a:rPr>
              <a:t>Amber</a:t>
            </a:r>
            <a:r>
              <a:rPr lang="en-US" sz="2400" dirty="0"/>
              <a:t> 			</a:t>
            </a:r>
            <a:r>
              <a:rPr lang="en-US" sz="2400" dirty="0" smtClean="0"/>
              <a:t>Q7-10</a:t>
            </a:r>
            <a:endParaRPr lang="en-US" sz="2400" dirty="0"/>
          </a:p>
          <a:p>
            <a:r>
              <a:rPr lang="en-US" sz="2400" dirty="0" smtClean="0">
                <a:solidFill>
                  <a:srgbClr val="FF0000"/>
                </a:solidFill>
              </a:rPr>
              <a:t>Red</a:t>
            </a:r>
            <a:r>
              <a:rPr lang="en-US" sz="2400" dirty="0"/>
              <a:t>			</a:t>
            </a:r>
            <a:r>
              <a:rPr lang="en-US" sz="2400" dirty="0" smtClean="0"/>
              <a:t>Q11-14 &amp; Ext</a:t>
            </a:r>
            <a:endParaRPr lang="en-US" sz="2400" dirty="0"/>
          </a:p>
          <a:p>
            <a:endParaRPr lang="en-US" sz="2400" dirty="0"/>
          </a:p>
        </p:txBody>
      </p:sp>
    </p:spTree>
    <p:extLst>
      <p:ext uri="{BB962C8B-B14F-4D97-AF65-F5344CB8AC3E}">
        <p14:creationId xmlns:p14="http://schemas.microsoft.com/office/powerpoint/2010/main" val="855170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3EA282-1738-41F1-A3E9-1D2A32CF168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6A22768-17B3-4AAD-AB29-CDA0AB6AD5D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Roots of Quadratics</a:t>
              </a:r>
              <a:endParaRPr lang="en-GB" sz="3200" dirty="0"/>
            </a:p>
          </p:txBody>
        </p:sp>
        <p:cxnSp>
          <p:nvCxnSpPr>
            <p:cNvPr id="4" name="Straight Connector 3">
              <a:extLst>
                <a:ext uri="{FF2B5EF4-FFF2-40B4-BE49-F238E27FC236}">
                  <a16:creationId xmlns:a16="http://schemas.microsoft.com/office/drawing/2014/main" id="{A824D3F7-1478-46EF-85FA-B636717BA06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9CC3A3-B6F4-4AAC-BD8E-7915AC65978C}"/>
                  </a:ext>
                </a:extLst>
              </p:cNvPr>
              <p:cNvSpPr txBox="1"/>
              <p:nvPr/>
            </p:nvSpPr>
            <p:spPr>
              <a:xfrm>
                <a:off x="592692" y="2802654"/>
                <a:ext cx="777686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r>
                  <a:rPr lang="en-GB" dirty="0"/>
                  <a:t>If </a:t>
                </a:r>
                <a14:m>
                  <m:oMath xmlns:m="http://schemas.openxmlformats.org/officeDocument/2006/math">
                    <m:r>
                      <a:rPr lang="en-GB" b="0" i="1" smtClean="0">
                        <a:latin typeface="Cambria Math" panose="02040503050406030204" pitchFamily="18" charset="0"/>
                      </a:rPr>
                      <m:t>𝛼</m:t>
                    </m:r>
                  </m:oMath>
                </a14:m>
                <a:r>
                  <a:rPr lang="en-GB" dirty="0"/>
                  <a:t> and </a:t>
                </a:r>
                <a14:m>
                  <m:oMath xmlns:m="http://schemas.openxmlformats.org/officeDocument/2006/math">
                    <m:r>
                      <a:rPr lang="en-GB" b="0" i="1" smtClean="0">
                        <a:latin typeface="Cambria Math" panose="02040503050406030204" pitchFamily="18" charset="0"/>
                      </a:rPr>
                      <m:t>𝛽</m:t>
                    </m:r>
                  </m:oMath>
                </a14:m>
                <a:r>
                  <a:rPr lang="en-GB" dirty="0"/>
                  <a:t> are the roots of a quadratic, then it can be written as </a:t>
                </a:r>
                <a:br>
                  <a:rPr lang="en-GB" dirty="0"/>
                </a:b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𝛼</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𝛽</m:t>
                        </m:r>
                      </m:e>
                    </m:d>
                    <m:r>
                      <a:rPr lang="en-GB" b="0" i="1" smtClean="0">
                        <a:latin typeface="Cambria Math" panose="02040503050406030204" pitchFamily="18" charset="0"/>
                      </a:rPr>
                      <m:t>=0</m:t>
                    </m:r>
                  </m:oMath>
                </a14:m>
                <a:r>
                  <a:rPr lang="en-GB" dirty="0"/>
                  <a:t> </a:t>
                </a:r>
              </a:p>
              <a:p>
                <a:pPr marL="285750" indent="-285750">
                  <a:buFont typeface="Wingdings" panose="05000000000000000000" pitchFamily="2" charset="2"/>
                  <a:buChar char="!"/>
                </a:pP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𝛼</m:t>
                        </m:r>
                      </m:e>
                    </m:d>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𝛽</m:t>
                        </m:r>
                      </m:e>
                    </m:d>
                    <m:r>
                      <a:rPr lang="en-GB" i="1">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e>
                    </m:d>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𝛼𝛽</m:t>
                    </m:r>
                  </m:oMath>
                </a14:m>
                <a:endParaRPr lang="en-GB" dirty="0"/>
              </a:p>
            </p:txBody>
          </p:sp>
        </mc:Choice>
        <mc:Fallback xmlns="">
          <p:sp>
            <p:nvSpPr>
              <p:cNvPr id="5" name="TextBox 4">
                <a:extLst>
                  <a:ext uri="{FF2B5EF4-FFF2-40B4-BE49-F238E27FC236}">
                    <a16:creationId xmlns:a16="http://schemas.microsoft.com/office/drawing/2014/main" id="{719CC3A3-B6F4-4AAC-BD8E-7915AC65978C}"/>
                  </a:ext>
                </a:extLst>
              </p:cNvPr>
              <p:cNvSpPr txBox="1">
                <a:spLocks noRot="1" noChangeAspect="1" noMove="1" noResize="1" noEditPoints="1" noAdjustHandles="1" noChangeArrowheads="1" noChangeShapeType="1" noTextEdit="1"/>
              </p:cNvSpPr>
              <p:nvPr/>
            </p:nvSpPr>
            <p:spPr>
              <a:xfrm>
                <a:off x="592692" y="2802654"/>
                <a:ext cx="7776864" cy="923330"/>
              </a:xfrm>
              <a:prstGeom prst="rect">
                <a:avLst/>
              </a:prstGeom>
              <a:blipFill>
                <a:blip r:embed="rId2"/>
                <a:stretch>
                  <a:fillRect l="-313" t="-2581" b="-58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4B36F2-FA63-4C22-9C8A-79774868E0FC}"/>
                  </a:ext>
                </a:extLst>
              </p:cNvPr>
              <p:cNvSpPr txBox="1"/>
              <p:nvPr/>
            </p:nvSpPr>
            <p:spPr>
              <a:xfrm>
                <a:off x="611560" y="893132"/>
                <a:ext cx="7764325" cy="923330"/>
              </a:xfrm>
              <a:prstGeom prst="rect">
                <a:avLst/>
              </a:prstGeom>
              <a:noFill/>
            </p:spPr>
            <p:txBody>
              <a:bodyPr wrap="square" rtlCol="0">
                <a:spAutoFit/>
              </a:bodyPr>
              <a:lstStyle/>
              <a:p>
                <a:r>
                  <a:rPr lang="en-GB" dirty="0"/>
                  <a:t>Suppose we are solving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−5=0</m:t>
                    </m:r>
                  </m:oMath>
                </a14:m>
                <a:r>
                  <a:rPr lang="en-GB" dirty="0"/>
                  <a:t>. Then solving: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r>
                      <a:rPr lang="en-GB" b="0" i="1" smtClean="0">
                        <a:latin typeface="Cambria Math" panose="02040503050406030204" pitchFamily="18" charset="0"/>
                      </a:rPr>
                      <m:t>=0</m:t>
                    </m:r>
                  </m:oMath>
                </a14:m>
                <a:r>
                  <a:rPr lang="en-GB" dirty="0"/>
                  <a:t> and thus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=−5</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p>
                <a:endParaRPr lang="en-GB" dirty="0"/>
              </a:p>
            </p:txBody>
          </p:sp>
        </mc:Choice>
        <mc:Fallback xmlns="">
          <p:sp>
            <p:nvSpPr>
              <p:cNvPr id="6" name="TextBox 5">
                <a:extLst>
                  <a:ext uri="{FF2B5EF4-FFF2-40B4-BE49-F238E27FC236}">
                    <a16:creationId xmlns:a16="http://schemas.microsoft.com/office/drawing/2014/main" id="{8B4B36F2-FA63-4C22-9C8A-79774868E0FC}"/>
                  </a:ext>
                </a:extLst>
              </p:cNvPr>
              <p:cNvSpPr txBox="1">
                <a:spLocks noRot="1" noChangeAspect="1" noMove="1" noResize="1" noEditPoints="1" noAdjustHandles="1" noChangeArrowheads="1" noChangeShapeType="1" noTextEdit="1"/>
              </p:cNvSpPr>
              <p:nvPr/>
            </p:nvSpPr>
            <p:spPr>
              <a:xfrm>
                <a:off x="611560" y="893132"/>
                <a:ext cx="7764325" cy="923330"/>
              </a:xfrm>
              <a:prstGeom prst="rect">
                <a:avLst/>
              </a:prstGeom>
              <a:blipFill>
                <a:blip r:embed="rId3"/>
                <a:stretch>
                  <a:fillRect l="-628" t="-39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68D02B8-C0A1-491E-8BEE-3F2078519856}"/>
                  </a:ext>
                </a:extLst>
              </p:cNvPr>
              <p:cNvSpPr txBox="1"/>
              <p:nvPr/>
            </p:nvSpPr>
            <p:spPr>
              <a:xfrm>
                <a:off x="599021" y="5228952"/>
                <a:ext cx="77768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r>
                  <a:rPr lang="en-GB" dirty="0"/>
                  <a:t>If </a:t>
                </a:r>
                <a14:m>
                  <m:oMath xmlns:m="http://schemas.openxmlformats.org/officeDocument/2006/math">
                    <m:r>
                      <a:rPr lang="en-GB" b="0" i="1" smtClean="0">
                        <a:latin typeface="Cambria Math" panose="02040503050406030204" pitchFamily="18" charset="0"/>
                      </a:rPr>
                      <m:t>𝛼</m:t>
                    </m:r>
                  </m:oMath>
                </a14:m>
                <a:r>
                  <a:rPr lang="en-GB" dirty="0"/>
                  <a:t> is the root of a quadratic equation </a:t>
                </a:r>
                <a:r>
                  <a:rPr lang="en-GB" b="1" dirty="0"/>
                  <a:t>with real coefficients </a:t>
                </a:r>
                <a:r>
                  <a:rPr lang="en-GB" dirty="0"/>
                  <a:t>and </a:t>
                </a:r>
                <a14:m>
                  <m:oMath xmlns:m="http://schemas.openxmlformats.org/officeDocument/2006/math">
                    <m:r>
                      <a:rPr lang="en-GB" b="0" i="1" smtClean="0">
                        <a:latin typeface="Cambria Math" panose="02040503050406030204" pitchFamily="18" charset="0"/>
                      </a:rPr>
                      <m:t>𝛼</m:t>
                    </m:r>
                  </m:oMath>
                </a14:m>
                <a:r>
                  <a:rPr lang="en-GB" dirty="0"/>
                  <a:t> is a complex number, then the other root must be its complex conjugate,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𝛼</m:t>
                        </m:r>
                      </m:e>
                      <m:sup>
                        <m:r>
                          <a:rPr lang="en-GB" b="0" i="1" smtClean="0">
                            <a:latin typeface="Cambria Math" panose="02040503050406030204" pitchFamily="18" charset="0"/>
                          </a:rPr>
                          <m:t>∗</m:t>
                        </m:r>
                      </m:sup>
                    </m:sSup>
                  </m:oMath>
                </a14:m>
                <a:r>
                  <a:rPr lang="en-GB" dirty="0"/>
                  <a:t>. </a:t>
                </a:r>
              </a:p>
            </p:txBody>
          </p:sp>
        </mc:Choice>
        <mc:Fallback xmlns="">
          <p:sp>
            <p:nvSpPr>
              <p:cNvPr id="7" name="TextBox 6">
                <a:extLst>
                  <a:ext uri="{FF2B5EF4-FFF2-40B4-BE49-F238E27FC236}">
                    <a16:creationId xmlns:a16="http://schemas.microsoft.com/office/drawing/2014/main" id="{A68D02B8-C0A1-491E-8BEE-3F2078519856}"/>
                  </a:ext>
                </a:extLst>
              </p:cNvPr>
              <p:cNvSpPr txBox="1">
                <a:spLocks noRot="1" noChangeAspect="1" noMove="1" noResize="1" noEditPoints="1" noAdjustHandles="1" noChangeArrowheads="1" noChangeShapeType="1" noTextEdit="1"/>
              </p:cNvSpPr>
              <p:nvPr/>
            </p:nvSpPr>
            <p:spPr>
              <a:xfrm>
                <a:off x="599021" y="5228952"/>
                <a:ext cx="7776864" cy="646331"/>
              </a:xfrm>
              <a:prstGeom prst="rect">
                <a:avLst/>
              </a:prstGeom>
              <a:blipFill>
                <a:blip r:embed="rId4"/>
                <a:stretch>
                  <a:fillRect l="-313" t="-3636"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53D267-544A-435D-99C2-110F1AAA789E}"/>
                  </a:ext>
                </a:extLst>
              </p:cNvPr>
              <p:cNvSpPr txBox="1"/>
              <p:nvPr/>
            </p:nvSpPr>
            <p:spPr>
              <a:xfrm>
                <a:off x="592692" y="3904396"/>
                <a:ext cx="7416824" cy="369332"/>
              </a:xfrm>
              <a:prstGeom prst="rect">
                <a:avLst/>
              </a:prstGeom>
              <a:noFill/>
            </p:spPr>
            <p:txBody>
              <a:bodyPr wrap="square" rtlCol="0">
                <a:spAutoFit/>
              </a:bodyPr>
              <a:lstStyle/>
              <a:p>
                <a:r>
                  <a:rPr lang="en-GB" dirty="0"/>
                  <a:t>If one of the roots of a quadratic was </a:t>
                </a:r>
                <a14:m>
                  <m:oMath xmlns:m="http://schemas.openxmlformats.org/officeDocument/2006/math">
                    <m:r>
                      <a:rPr lang="en-GB" b="0" i="1" smtClean="0">
                        <a:latin typeface="Cambria Math" panose="02040503050406030204" pitchFamily="18" charset="0"/>
                      </a:rPr>
                      <m:t>3+4</m:t>
                    </m:r>
                    <m:r>
                      <a:rPr lang="en-GB" b="0" i="1" smtClean="0">
                        <a:latin typeface="Cambria Math" panose="02040503050406030204" pitchFamily="18" charset="0"/>
                      </a:rPr>
                      <m:t>𝑖</m:t>
                    </m:r>
                  </m:oMath>
                </a14:m>
                <a:r>
                  <a:rPr lang="en-GB" dirty="0"/>
                  <a:t>, do we know the other root? </a:t>
                </a:r>
              </a:p>
            </p:txBody>
          </p:sp>
        </mc:Choice>
        <mc:Fallback xmlns="">
          <p:sp>
            <p:nvSpPr>
              <p:cNvPr id="9" name="TextBox 8">
                <a:extLst>
                  <a:ext uri="{FF2B5EF4-FFF2-40B4-BE49-F238E27FC236}">
                    <a16:creationId xmlns:a16="http://schemas.microsoft.com/office/drawing/2014/main" id="{A253D267-544A-435D-99C2-110F1AAA789E}"/>
                  </a:ext>
                </a:extLst>
              </p:cNvPr>
              <p:cNvSpPr txBox="1">
                <a:spLocks noRot="1" noChangeAspect="1" noMove="1" noResize="1" noEditPoints="1" noAdjustHandles="1" noChangeArrowheads="1" noChangeShapeType="1" noTextEdit="1"/>
              </p:cNvSpPr>
              <p:nvPr/>
            </p:nvSpPr>
            <p:spPr>
              <a:xfrm>
                <a:off x="592692" y="3904396"/>
                <a:ext cx="7416824" cy="369332"/>
              </a:xfrm>
              <a:prstGeom prst="rect">
                <a:avLst/>
              </a:prstGeom>
              <a:blipFill>
                <a:blip r:embed="rId5"/>
                <a:stretch>
                  <a:fillRect l="-657"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088AB70-DFDF-4D66-BFBF-64D7AC90DB98}"/>
                  </a:ext>
                </a:extLst>
              </p:cNvPr>
              <p:cNvSpPr/>
              <p:nvPr/>
            </p:nvSpPr>
            <p:spPr>
              <a:xfrm>
                <a:off x="583034" y="1629048"/>
                <a:ext cx="7877397" cy="923330"/>
              </a:xfrm>
              <a:prstGeom prst="rect">
                <a:avLst/>
              </a:prstGeom>
            </p:spPr>
            <p:txBody>
              <a:bodyPr wrap="square">
                <a:spAutoFit/>
              </a:bodyPr>
              <a:lstStyle/>
              <a:p>
                <a:r>
                  <a:rPr lang="en-GB" dirty="0"/>
                  <a:t>But the converse is also true: if we knew the roots of a quadratic equation were </a:t>
                </a:r>
                <a14:m>
                  <m:oMath xmlns:m="http://schemas.openxmlformats.org/officeDocument/2006/math">
                    <m:r>
                      <a:rPr lang="en-GB" i="1">
                        <a:latin typeface="Cambria Math" panose="02040503050406030204" pitchFamily="18" charset="0"/>
                      </a:rPr>
                      <m:t>−5</m:t>
                    </m:r>
                  </m:oMath>
                </a14:m>
                <a:r>
                  <a:rPr lang="en-GB" dirty="0"/>
                  <a:t> and </a:t>
                </a:r>
                <a14:m>
                  <m:oMath xmlns:m="http://schemas.openxmlformats.org/officeDocument/2006/math">
                    <m:r>
                      <a:rPr lang="en-GB" i="1">
                        <a:latin typeface="Cambria Math" panose="02040503050406030204" pitchFamily="18" charset="0"/>
                      </a:rPr>
                      <m:t>1</m:t>
                    </m:r>
                  </m:oMath>
                </a14:m>
                <a:r>
                  <a:rPr lang="en-GB" dirty="0"/>
                  <a:t>, then by the Factor Theorem, </a:t>
                </a:r>
                <a14:m>
                  <m:oMath xmlns:m="http://schemas.openxmlformats.org/officeDocument/2006/math">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+5)</m:t>
                    </m:r>
                  </m:oMath>
                </a14:m>
                <a:r>
                  <a:rPr lang="en-GB" dirty="0"/>
                  <a:t> and </a:t>
                </a:r>
                <a14:m>
                  <m:oMath xmlns:m="http://schemas.openxmlformats.org/officeDocument/2006/math">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−1)</m:t>
                    </m:r>
                  </m:oMath>
                </a14:m>
                <a:r>
                  <a:rPr lang="en-GB" dirty="0"/>
                  <a:t> are factors, and thus the original quadratic equation could be written as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+5</m:t>
                        </m:r>
                      </m:e>
                    </m:d>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−1</m:t>
                        </m:r>
                      </m:e>
                    </m:d>
                    <m:r>
                      <a:rPr lang="en-GB" i="1">
                        <a:latin typeface="Cambria Math" panose="02040503050406030204" pitchFamily="18" charset="0"/>
                      </a:rPr>
                      <m:t>=0</m:t>
                    </m:r>
                  </m:oMath>
                </a14:m>
                <a:endParaRPr lang="en-GB" dirty="0"/>
              </a:p>
            </p:txBody>
          </p:sp>
        </mc:Choice>
        <mc:Fallback xmlns="">
          <p:sp>
            <p:nvSpPr>
              <p:cNvPr id="10" name="Rectangle 9">
                <a:extLst>
                  <a:ext uri="{FF2B5EF4-FFF2-40B4-BE49-F238E27FC236}">
                    <a16:creationId xmlns:a16="http://schemas.microsoft.com/office/drawing/2014/main" id="{B088AB70-DFDF-4D66-BFBF-64D7AC90DB98}"/>
                  </a:ext>
                </a:extLst>
              </p:cNvPr>
              <p:cNvSpPr>
                <a:spLocks noRot="1" noChangeAspect="1" noMove="1" noResize="1" noEditPoints="1" noAdjustHandles="1" noChangeArrowheads="1" noChangeShapeType="1" noTextEdit="1"/>
              </p:cNvSpPr>
              <p:nvPr/>
            </p:nvSpPr>
            <p:spPr>
              <a:xfrm>
                <a:off x="583034" y="1629048"/>
                <a:ext cx="7877397" cy="923330"/>
              </a:xfrm>
              <a:prstGeom prst="rect">
                <a:avLst/>
              </a:prstGeom>
              <a:blipFill>
                <a:blip r:embed="rId6"/>
                <a:stretch>
                  <a:fillRect l="-697"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58041F6-D94E-4834-87F4-70FC1CF4B12C}"/>
                  </a:ext>
                </a:extLst>
              </p:cNvPr>
              <p:cNvSpPr txBox="1"/>
              <p:nvPr/>
            </p:nvSpPr>
            <p:spPr>
              <a:xfrm>
                <a:off x="592692" y="4426327"/>
                <a:ext cx="7416824" cy="369332"/>
              </a:xfrm>
              <a:prstGeom prst="rect">
                <a:avLst/>
              </a:prstGeom>
              <a:noFill/>
            </p:spPr>
            <p:txBody>
              <a:bodyPr wrap="square" rtlCol="0">
                <a:spAutoFit/>
              </a:bodyPr>
              <a:lstStyle/>
              <a:p>
                <a:r>
                  <a:rPr lang="en-GB" dirty="0"/>
                  <a:t>It must be its complex conjugate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𝒊</m:t>
                    </m:r>
                  </m:oMath>
                </a14:m>
                <a:r>
                  <a:rPr lang="en-GB" dirty="0"/>
                  <a:t>. Can you prove why?</a:t>
                </a:r>
              </a:p>
            </p:txBody>
          </p:sp>
        </mc:Choice>
        <mc:Fallback xmlns="">
          <p:sp>
            <p:nvSpPr>
              <p:cNvPr id="11" name="TextBox 10">
                <a:extLst>
                  <a:ext uri="{FF2B5EF4-FFF2-40B4-BE49-F238E27FC236}">
                    <a16:creationId xmlns:a16="http://schemas.microsoft.com/office/drawing/2014/main" id="{D58041F6-D94E-4834-87F4-70FC1CF4B12C}"/>
                  </a:ext>
                </a:extLst>
              </p:cNvPr>
              <p:cNvSpPr txBox="1">
                <a:spLocks noRot="1" noChangeAspect="1" noMove="1" noResize="1" noEditPoints="1" noAdjustHandles="1" noChangeArrowheads="1" noChangeShapeType="1" noTextEdit="1"/>
              </p:cNvSpPr>
              <p:nvPr/>
            </p:nvSpPr>
            <p:spPr>
              <a:xfrm>
                <a:off x="592692" y="4426327"/>
                <a:ext cx="7416824" cy="369332"/>
              </a:xfrm>
              <a:prstGeom prst="rect">
                <a:avLst/>
              </a:prstGeom>
              <a:blipFill>
                <a:blip r:embed="rId7"/>
                <a:stretch>
                  <a:fillRect l="-657"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7323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3EA282-1738-41F1-A3E9-1D2A32CF168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6A22768-17B3-4AAD-AB29-CDA0AB6AD5D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Proof that Roots Come in Complex Conjugates</a:t>
              </a:r>
              <a:endParaRPr lang="en-GB" sz="3200" dirty="0"/>
            </a:p>
          </p:txBody>
        </p:sp>
        <p:cxnSp>
          <p:nvCxnSpPr>
            <p:cNvPr id="4" name="Straight Connector 3">
              <a:extLst>
                <a:ext uri="{FF2B5EF4-FFF2-40B4-BE49-F238E27FC236}">
                  <a16:creationId xmlns:a16="http://schemas.microsoft.com/office/drawing/2014/main" id="{A824D3F7-1478-46EF-85FA-B636717BA06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8B4B36F2-FA63-4C22-9C8A-79774868E0FC}"/>
              </a:ext>
            </a:extLst>
          </p:cNvPr>
          <p:cNvSpPr txBox="1"/>
          <p:nvPr/>
        </p:nvSpPr>
        <p:spPr>
          <a:xfrm>
            <a:off x="467544" y="863705"/>
            <a:ext cx="776432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Prove that complex roots of a quadratic, with real coefficients, come in complex conjugates.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864A3E9-A619-42E5-9502-7C31C488D475}"/>
                  </a:ext>
                </a:extLst>
              </p:cNvPr>
              <p:cNvSpPr txBox="1"/>
              <p:nvPr/>
            </p:nvSpPr>
            <p:spPr>
              <a:xfrm>
                <a:off x="413718" y="1693822"/>
                <a:ext cx="3672408" cy="3423117"/>
              </a:xfrm>
              <a:prstGeom prst="rect">
                <a:avLst/>
              </a:prstGeom>
              <a:noFill/>
            </p:spPr>
            <p:txBody>
              <a:bodyPr wrap="square" rtlCol="0">
                <a:spAutoFit/>
              </a:bodyPr>
              <a:lstStyle/>
              <a:p>
                <a:r>
                  <a:rPr lang="en-GB" sz="1600" b="1" dirty="0"/>
                  <a:t>Proof 1:</a:t>
                </a:r>
              </a:p>
              <a:p>
                <a:r>
                  <a:rPr lang="en-GB" sz="1600" dirty="0"/>
                  <a:t>When we use the quadratic formula:</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𝑎𝑐</m:t>
                              </m:r>
                            </m:e>
                          </m:rad>
                        </m:num>
                        <m:den>
                          <m:r>
                            <a:rPr lang="en-GB" sz="1600" b="0" i="1" smtClean="0">
                              <a:latin typeface="Cambria Math" panose="02040503050406030204" pitchFamily="18" charset="0"/>
                            </a:rPr>
                            <m:t>2</m:t>
                          </m:r>
                          <m:r>
                            <a:rPr lang="en-GB" sz="1600" b="0" i="1" smtClean="0">
                              <a:latin typeface="Cambria Math" panose="02040503050406030204" pitchFamily="18" charset="0"/>
                            </a:rPr>
                            <m:t>𝑎</m:t>
                          </m:r>
                        </m:den>
                      </m:f>
                    </m:oMath>
                    <m:oMath xmlns:m="http://schemas.openxmlformats.org/officeDocument/2006/math">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𝑏</m:t>
                          </m:r>
                        </m:num>
                        <m:den>
                          <m:r>
                            <a:rPr lang="en-GB" sz="1600" b="0" i="1" smtClean="0">
                              <a:latin typeface="Cambria Math" panose="02040503050406030204" pitchFamily="18" charset="0"/>
                            </a:rPr>
                            <m:t>2</m:t>
                          </m:r>
                          <m:r>
                            <a:rPr lang="en-GB" sz="1600" b="0" i="1" smtClean="0">
                              <a:latin typeface="Cambria Math" panose="02040503050406030204" pitchFamily="18" charset="0"/>
                            </a:rPr>
                            <m:t>𝑎</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ad>
                            <m:radPr>
                              <m:degHide m:val="on"/>
                              <m:ctrlPr>
                                <a:rPr lang="en-GB" sz="1600" b="0" i="1" smtClean="0">
                                  <a:latin typeface="Cambria Math" panose="02040503050406030204" pitchFamily="18" charset="0"/>
                                </a:rPr>
                              </m:ctrlPr>
                            </m:radPr>
                            <m:deg/>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𝑎𝑐</m:t>
                              </m:r>
                            </m:e>
                          </m:rad>
                        </m:num>
                        <m:den>
                          <m:r>
                            <a:rPr lang="en-GB" sz="1600" b="0" i="1" smtClean="0">
                              <a:latin typeface="Cambria Math" panose="02040503050406030204" pitchFamily="18" charset="0"/>
                            </a:rPr>
                            <m:t>2</m:t>
                          </m:r>
                          <m:r>
                            <a:rPr lang="en-GB" sz="1600" b="0" i="1" smtClean="0">
                              <a:latin typeface="Cambria Math" panose="02040503050406030204" pitchFamily="18" charset="0"/>
                            </a:rPr>
                            <m:t>𝑎</m:t>
                          </m:r>
                        </m:den>
                      </m:f>
                    </m:oMath>
                    <m:oMath xmlns:m="http://schemas.openxmlformats.org/officeDocument/2006/math">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𝑏</m:t>
                          </m:r>
                        </m:num>
                        <m:den>
                          <m:r>
                            <a:rPr lang="en-GB" sz="1600" b="0" i="1" smtClean="0">
                              <a:latin typeface="Cambria Math" panose="02040503050406030204" pitchFamily="18" charset="0"/>
                            </a:rPr>
                            <m:t>2</m:t>
                          </m:r>
                          <m:r>
                            <a:rPr lang="en-GB" sz="1600" b="0" i="1" smtClean="0">
                              <a:latin typeface="Cambria Math" panose="02040503050406030204" pitchFamily="18" charset="0"/>
                            </a:rPr>
                            <m:t>𝑎</m:t>
                          </m:r>
                        </m:den>
                      </m:f>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4</m:t>
                                  </m:r>
                                  <m:r>
                                    <a:rPr lang="en-GB" sz="1600" b="0" i="1" smtClean="0">
                                      <a:latin typeface="Cambria Math" panose="02040503050406030204" pitchFamily="18" charset="0"/>
                                    </a:rPr>
                                    <m:t>𝑎𝑐</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e>
                              </m:rad>
                            </m:num>
                            <m:den>
                              <m:r>
                                <a:rPr lang="en-GB" sz="1600" b="0" i="1" smtClean="0">
                                  <a:latin typeface="Cambria Math" panose="02040503050406030204" pitchFamily="18" charset="0"/>
                                </a:rPr>
                                <m:t>2</m:t>
                              </m:r>
                              <m:r>
                                <a:rPr lang="en-GB" sz="1600" b="0" i="1" smtClean="0">
                                  <a:latin typeface="Cambria Math" panose="02040503050406030204" pitchFamily="18" charset="0"/>
                                </a:rPr>
                                <m:t>𝑎</m:t>
                              </m:r>
                            </m:den>
                          </m:f>
                        </m:e>
                      </m:d>
                      <m:r>
                        <a:rPr lang="en-GB" sz="1600" b="0" i="1" smtClean="0">
                          <a:latin typeface="Cambria Math" panose="02040503050406030204" pitchFamily="18" charset="0"/>
                        </a:rPr>
                        <m:t>𝑖</m:t>
                      </m:r>
                    </m:oMath>
                  </m:oMathPara>
                </a14:m>
                <a:endParaRPr lang="en-GB" sz="1600" dirty="0"/>
              </a:p>
              <a:p>
                <a:endParaRPr lang="en-GB" sz="1600" dirty="0"/>
              </a:p>
              <a:p>
                <a:r>
                  <a:rPr lang="en-GB" sz="1600" dirty="0"/>
                  <a:t>We can see the real part (before the </a:t>
                </a:r>
                <a14:m>
                  <m:oMath xmlns:m="http://schemas.openxmlformats.org/officeDocument/2006/math">
                    <m:r>
                      <a:rPr lang="en-GB" sz="1600" b="0" i="1" smtClean="0">
                        <a:latin typeface="Cambria Math" panose="02040503050406030204" pitchFamily="18" charset="0"/>
                      </a:rPr>
                      <m:t>±</m:t>
                    </m:r>
                  </m:oMath>
                </a14:m>
                <a:r>
                  <a:rPr lang="en-GB" sz="1600" dirty="0"/>
                  <a:t>) is the same (provided that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oMath>
                </a14:m>
                <a:r>
                  <a:rPr lang="en-GB" sz="1600" dirty="0"/>
                  <a:t> are real), so if one root is complex, the other is its conjugate.</a:t>
                </a:r>
              </a:p>
            </p:txBody>
          </p:sp>
        </mc:Choice>
        <mc:Fallback xmlns="">
          <p:sp>
            <p:nvSpPr>
              <p:cNvPr id="8" name="TextBox 7">
                <a:extLst>
                  <a:ext uri="{FF2B5EF4-FFF2-40B4-BE49-F238E27FC236}">
                    <a16:creationId xmlns:a16="http://schemas.microsoft.com/office/drawing/2014/main" id="{E864A3E9-A619-42E5-9502-7C31C488D475}"/>
                  </a:ext>
                </a:extLst>
              </p:cNvPr>
              <p:cNvSpPr txBox="1">
                <a:spLocks noRot="1" noChangeAspect="1" noMove="1" noResize="1" noEditPoints="1" noAdjustHandles="1" noChangeArrowheads="1" noChangeShapeType="1" noTextEdit="1"/>
              </p:cNvSpPr>
              <p:nvPr/>
            </p:nvSpPr>
            <p:spPr>
              <a:xfrm>
                <a:off x="413718" y="1693822"/>
                <a:ext cx="3672408" cy="3423117"/>
              </a:xfrm>
              <a:prstGeom prst="rect">
                <a:avLst/>
              </a:prstGeom>
              <a:blipFill>
                <a:blip r:embed="rId2"/>
                <a:stretch>
                  <a:fillRect l="-997" t="-535" b="-14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D41CF32-E7A6-4CDC-AAAF-AD08389C0F67}"/>
                  </a:ext>
                </a:extLst>
              </p:cNvPr>
              <p:cNvSpPr txBox="1"/>
              <p:nvPr/>
            </p:nvSpPr>
            <p:spPr>
              <a:xfrm>
                <a:off x="4549694" y="1693069"/>
                <a:ext cx="4093206" cy="5016758"/>
              </a:xfrm>
              <a:prstGeom prst="rect">
                <a:avLst/>
              </a:prstGeom>
              <a:noFill/>
            </p:spPr>
            <p:txBody>
              <a:bodyPr wrap="square" rtlCol="0">
                <a:spAutoFit/>
              </a:bodyPr>
              <a:lstStyle/>
              <a:p>
                <a:r>
                  <a:rPr lang="en-GB" sz="1600" b="1" dirty="0"/>
                  <a:t>Proof 2: </a:t>
                </a:r>
                <a:endParaRPr lang="en-GB"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𝛼</m:t>
                          </m:r>
                        </m:e>
                      </m:d>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𝛽</m:t>
                          </m:r>
                        </m:e>
                      </m:d>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e>
                      </m:d>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𝛼𝛽</m:t>
                      </m:r>
                    </m:oMath>
                  </m:oMathPara>
                </a14:m>
                <a:endParaRPr lang="en-GB" sz="1600" dirty="0"/>
              </a:p>
              <a:p>
                <a:endParaRPr lang="en-GB" sz="1600" dirty="0"/>
              </a:p>
              <a:p>
                <a:r>
                  <a:rPr lang="en-GB" sz="1600" dirty="0"/>
                  <a:t>In order to be a quadratic with real coefficients,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oMath>
                </a14:m>
                <a:r>
                  <a:rPr lang="en-GB" sz="1600" dirty="0"/>
                  <a:t> and </a:t>
                </a:r>
                <a14:m>
                  <m:oMath xmlns:m="http://schemas.openxmlformats.org/officeDocument/2006/math">
                    <m:r>
                      <a:rPr lang="en-GB" sz="1600" b="0" i="1" smtClean="0">
                        <a:latin typeface="Cambria Math" panose="02040503050406030204" pitchFamily="18" charset="0"/>
                      </a:rPr>
                      <m:t>𝛼𝛽</m:t>
                    </m:r>
                  </m:oMath>
                </a14:m>
                <a:r>
                  <a:rPr lang="en-GB" sz="1600" dirty="0"/>
                  <a:t> must be real. </a:t>
                </a:r>
              </a:p>
              <a:p>
                <a:r>
                  <a:rPr lang="en-GB" sz="1600" b="0" dirty="0"/>
                  <a:t>Let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𝑖</m:t>
                    </m:r>
                    <m:r>
                      <a:rPr lang="en-GB" sz="1600" b="0" i="0" smtClean="0">
                        <a:latin typeface="Cambria Math" panose="02040503050406030204" pitchFamily="18" charset="0"/>
                      </a:rPr>
                      <m:t>,  </m:t>
                    </m:r>
                  </m:oMath>
                </a14:m>
                <a:r>
                  <a:rPr lang="en-GB" sz="1600" dirty="0"/>
                  <a:t>and</a:t>
                </a:r>
                <a14:m>
                  <m:oMath xmlns:m="http://schemas.openxmlformats.org/officeDocument/2006/math">
                    <m:r>
                      <a:rPr lang="en-GB" sz="1600" b="0" i="0" smtClean="0">
                        <a:latin typeface="Cambria Math" panose="02040503050406030204" pitchFamily="18" charset="0"/>
                      </a:rPr>
                      <m:t>  </m:t>
                    </m:r>
                    <m:r>
                      <a:rPr lang="en-GB" sz="1600" b="0" i="1" smtClean="0">
                        <a:latin typeface="Cambria Math" panose="02040503050406030204" pitchFamily="18" charset="0"/>
                      </a:rPr>
                      <m:t>𝛽</m:t>
                    </m:r>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𝑖</m:t>
                    </m:r>
                  </m:oMath>
                </a14:m>
                <a:endParaRPr lang="en-GB" sz="1600" b="0" dirty="0"/>
              </a:p>
              <a:p>
                <a:r>
                  <a:rPr lang="en-GB" sz="1600" dirty="0"/>
                  <a:t>Then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2</m:t>
                            </m:r>
                          </m:sub>
                        </m:sSub>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e>
                    </m:d>
                    <m:r>
                      <a:rPr lang="en-GB" sz="1600" b="0" i="1" smtClean="0">
                        <a:latin typeface="Cambria Math" panose="02040503050406030204" pitchFamily="18" charset="0"/>
                      </a:rPr>
                      <m:t>𝑖</m:t>
                    </m:r>
                  </m:oMath>
                </a14:m>
                <a:endParaRPr lang="en-GB" sz="1600" dirty="0"/>
              </a:p>
              <a:p>
                <a:endParaRPr lang="en-GB" sz="1600" dirty="0"/>
              </a:p>
              <a:p>
                <a:r>
                  <a:rPr lang="en-GB" sz="1600" dirty="0"/>
                  <a:t>If we require this to be real then </a:t>
                </a:r>
                <a:br>
                  <a:rPr lang="en-GB" sz="1600" dirty="0"/>
                </a:b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=0</m:t>
                    </m:r>
                  </m:oMath>
                </a14:m>
                <a:r>
                  <a:rPr lang="en-GB" sz="1600" dirty="0"/>
                  <a:t> and therefore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oMath>
                </a14:m>
                <a:r>
                  <a:rPr lang="en-GB" sz="1600" dirty="0"/>
                  <a:t>.</a:t>
                </a:r>
              </a:p>
              <a:p>
                <a:r>
                  <a:rPr lang="en-GB" sz="1600" dirty="0"/>
                  <a:t>Also:</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𝛼𝛽</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𝑖</m:t>
                          </m:r>
                        </m:e>
                      </m:d>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𝑖</m:t>
                          </m:r>
                        </m:e>
                      </m:d>
                    </m:oMath>
                    <m:oMath xmlns:m="http://schemas.openxmlformats.org/officeDocument/2006/math">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1</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1</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2</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e>
                      </m:d>
                      <m:r>
                        <a:rPr lang="en-GB" sz="1600" b="0" i="1" smtClean="0">
                          <a:latin typeface="Cambria Math" panose="02040503050406030204" pitchFamily="18" charset="0"/>
                        </a:rPr>
                        <m:t>𝑖</m:t>
                      </m:r>
                    </m:oMath>
                  </m:oMathPara>
                </a14:m>
                <a:endParaRPr lang="en-GB" sz="1600" dirty="0"/>
              </a:p>
              <a:p>
                <a:r>
                  <a:rPr lang="en-GB" sz="1600" dirty="0"/>
                  <a:t>In order for this to be real,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1</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2</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=0</m:t>
                    </m:r>
                  </m:oMath>
                </a14:m>
                <a:endParaRPr lang="en-GB" sz="1600" dirty="0"/>
              </a:p>
              <a:p>
                <a:r>
                  <a:rPr lang="en-GB" sz="1600" dirty="0"/>
                  <a:t>But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oMath>
                </a14:m>
                <a:r>
                  <a:rPr lang="en-GB" sz="1600" dirty="0"/>
                  <a:t> therefore:</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1</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2</m:t>
                          </m:r>
                        </m:sub>
                      </m:s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=0</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1</m:t>
                              </m:r>
                            </m:sub>
                          </m:sSub>
                        </m:e>
                      </m:d>
                      <m:r>
                        <a:rPr lang="en-GB" sz="1600" b="0" i="1" smtClean="0">
                          <a:latin typeface="Cambria Math" panose="02040503050406030204" pitchFamily="18" charset="0"/>
                        </a:rPr>
                        <m:t>=0</m:t>
                      </m:r>
                    </m:oMath>
                  </m:oMathPara>
                </a14:m>
                <a:endParaRPr lang="en-GB" sz="1600" dirty="0"/>
              </a:p>
              <a:p>
                <a:r>
                  <a:rPr lang="en-GB" sz="1600" dirty="0"/>
                  <a:t>Thus either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=0</m:t>
                    </m:r>
                  </m:oMath>
                </a14:m>
                <a:r>
                  <a:rPr lang="en-GB" sz="1600" dirty="0"/>
                  <a:t> (i.e. the roots weren’t complex) or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1</m:t>
                        </m:r>
                      </m:sub>
                    </m:sSub>
                  </m:oMath>
                </a14:m>
                <a:r>
                  <a:rPr lang="en-GB" sz="1600" dirty="0"/>
                  <a:t>, which combined with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𝑏</m:t>
                        </m:r>
                      </m:e>
                      <m:sub>
                        <m:r>
                          <a:rPr lang="en-GB" sz="1600" b="0" i="1" smtClean="0">
                            <a:latin typeface="Cambria Math" panose="02040503050406030204" pitchFamily="18" charset="0"/>
                          </a:rPr>
                          <m:t>1</m:t>
                        </m:r>
                      </m:sub>
                    </m:sSub>
                  </m:oMath>
                </a14:m>
                <a:r>
                  <a:rPr lang="en-GB" sz="1600" dirty="0"/>
                  <a:t>, means the roots are conjugates.</a:t>
                </a:r>
              </a:p>
            </p:txBody>
          </p:sp>
        </mc:Choice>
        <mc:Fallback xmlns="">
          <p:sp>
            <p:nvSpPr>
              <p:cNvPr id="12" name="TextBox 11">
                <a:extLst>
                  <a:ext uri="{FF2B5EF4-FFF2-40B4-BE49-F238E27FC236}">
                    <a16:creationId xmlns:a16="http://schemas.microsoft.com/office/drawing/2014/main" id="{8D41CF32-E7A6-4CDC-AAAF-AD08389C0F67}"/>
                  </a:ext>
                </a:extLst>
              </p:cNvPr>
              <p:cNvSpPr txBox="1">
                <a:spLocks noRot="1" noChangeAspect="1" noMove="1" noResize="1" noEditPoints="1" noAdjustHandles="1" noChangeArrowheads="1" noChangeShapeType="1" noTextEdit="1"/>
              </p:cNvSpPr>
              <p:nvPr/>
            </p:nvSpPr>
            <p:spPr>
              <a:xfrm>
                <a:off x="4549694" y="1693069"/>
                <a:ext cx="4093206" cy="5016758"/>
              </a:xfrm>
              <a:prstGeom prst="rect">
                <a:avLst/>
              </a:prstGeom>
              <a:blipFill>
                <a:blip r:embed="rId3"/>
                <a:stretch>
                  <a:fillRect l="-744" t="-365" r="-595" b="-608"/>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2A316394-90B8-44EC-A2AE-1DA13A54592F}"/>
              </a:ext>
            </a:extLst>
          </p:cNvPr>
          <p:cNvSpPr/>
          <p:nvPr/>
        </p:nvSpPr>
        <p:spPr>
          <a:xfrm>
            <a:off x="479426" y="2257650"/>
            <a:ext cx="3589235" cy="3019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547158D3-C7C9-4522-B400-375C595BF5C6}"/>
              </a:ext>
            </a:extLst>
          </p:cNvPr>
          <p:cNvSpPr/>
          <p:nvPr/>
        </p:nvSpPr>
        <p:spPr>
          <a:xfrm>
            <a:off x="4527990" y="2975270"/>
            <a:ext cx="4188171" cy="37023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19070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B42770-1E16-4197-8400-DC3DB67AB444}"/>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20DCF00-7916-4BF4-9448-C5380BF9BA3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Question</a:t>
              </a:r>
              <a:endParaRPr lang="en-GB" sz="3200" dirty="0"/>
            </a:p>
          </p:txBody>
        </p:sp>
        <p:cxnSp>
          <p:nvCxnSpPr>
            <p:cNvPr id="4" name="Straight Connector 3">
              <a:extLst>
                <a:ext uri="{FF2B5EF4-FFF2-40B4-BE49-F238E27FC236}">
                  <a16:creationId xmlns:a16="http://schemas.microsoft.com/office/drawing/2014/main" id="{FA888498-E16C-44A5-9DC0-618913FF877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E365E7D-4A6C-492C-B880-97FB6A6AAEE6}"/>
                  </a:ext>
                </a:extLst>
              </p:cNvPr>
              <p:cNvSpPr txBox="1"/>
              <p:nvPr/>
            </p:nvSpPr>
            <p:spPr>
              <a:xfrm>
                <a:off x="323528" y="836712"/>
                <a:ext cx="770485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Given that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=7+2</m:t>
                    </m:r>
                    <m:r>
                      <a:rPr lang="en-GB" b="0" i="1" smtClean="0">
                        <a:latin typeface="Cambria Math" panose="02040503050406030204" pitchFamily="18" charset="0"/>
                      </a:rPr>
                      <m:t>𝑖</m:t>
                    </m:r>
                  </m:oMath>
                </a14:m>
                <a:r>
                  <a:rPr lang="en-GB" dirty="0"/>
                  <a:t> is one of the roots of a quadratic equation with real coefficients,</a:t>
                </a:r>
              </a:p>
              <a:p>
                <a:r>
                  <a:rPr lang="en-GB" dirty="0"/>
                  <a:t>(a) state the value of the other root, </a:t>
                </a:r>
                <a14:m>
                  <m:oMath xmlns:m="http://schemas.openxmlformats.org/officeDocument/2006/math">
                    <m:r>
                      <a:rPr lang="en-GB" b="0" i="1" smtClean="0">
                        <a:latin typeface="Cambria Math" panose="02040503050406030204" pitchFamily="18" charset="0"/>
                      </a:rPr>
                      <m:t>𝛽</m:t>
                    </m:r>
                  </m:oMath>
                </a14:m>
                <a:r>
                  <a:rPr lang="en-GB" dirty="0"/>
                  <a:t>.</a:t>
                </a:r>
              </a:p>
              <a:p>
                <a:r>
                  <a:rPr lang="en-GB" dirty="0"/>
                  <a:t>(b) find the quadratic equation. </a:t>
                </a:r>
              </a:p>
            </p:txBody>
          </p:sp>
        </mc:Choice>
        <mc:Fallback xmlns="">
          <p:sp>
            <p:nvSpPr>
              <p:cNvPr id="6" name="TextBox 5">
                <a:extLst>
                  <a:ext uri="{FF2B5EF4-FFF2-40B4-BE49-F238E27FC236}">
                    <a16:creationId xmlns:a16="http://schemas.microsoft.com/office/drawing/2014/main" id="{CE365E7D-4A6C-492C-B880-97FB6A6AAEE6}"/>
                  </a:ext>
                </a:extLst>
              </p:cNvPr>
              <p:cNvSpPr txBox="1">
                <a:spLocks noRot="1" noChangeAspect="1" noMove="1" noResize="1" noEditPoints="1" noAdjustHandles="1" noChangeArrowheads="1" noChangeShapeType="1" noTextEdit="1"/>
              </p:cNvSpPr>
              <p:nvPr/>
            </p:nvSpPr>
            <p:spPr>
              <a:xfrm>
                <a:off x="323528" y="836712"/>
                <a:ext cx="7704856"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B08BBE-6347-4662-8D7F-92852F636F90}"/>
                  </a:ext>
                </a:extLst>
              </p:cNvPr>
              <p:cNvSpPr txBox="1"/>
              <p:nvPr/>
            </p:nvSpPr>
            <p:spPr>
              <a:xfrm>
                <a:off x="737395" y="2368464"/>
                <a:ext cx="7272808" cy="3728970"/>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𝛽</m:t>
                    </m:r>
                    <m:r>
                      <a:rPr lang="en-GB" b="0" i="1" smtClean="0">
                        <a:latin typeface="Cambria Math" panose="02040503050406030204" pitchFamily="18" charset="0"/>
                      </a:rPr>
                      <m:t>=7−2</m:t>
                    </m:r>
                    <m:r>
                      <a:rPr lang="en-GB" b="0" i="1" smtClean="0">
                        <a:latin typeface="Cambria Math" panose="02040503050406030204" pitchFamily="18" charset="0"/>
                      </a:rPr>
                      <m:t>𝑖</m:t>
                    </m:r>
                  </m:oMath>
                </a14:m>
                <a:r>
                  <a:rPr lang="en-GB" dirty="0"/>
                  <a:t> </a:t>
                </a:r>
              </a:p>
              <a:p>
                <a:endParaRPr lang="en-GB" dirty="0"/>
              </a:p>
              <a:p>
                <a:r>
                  <a:rPr lang="en-GB" b="1" dirty="0"/>
                  <a:t>Slow way:</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𝑖</m:t>
                              </m:r>
                            </m:e>
                          </m:d>
                        </m:e>
                      </m:d>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𝑖</m:t>
                              </m:r>
                            </m:e>
                          </m:d>
                        </m:e>
                      </m:d>
                      <m:r>
                        <a:rPr lang="en-GB" b="0" i="1" smtClean="0">
                          <a:latin typeface="Cambria Math" panose="02040503050406030204" pitchFamily="18" charset="0"/>
                        </a:rPr>
                        <m:t>=0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𝑖</m:t>
                          </m:r>
                        </m:e>
                      </m:d>
                      <m:r>
                        <a:rPr lang="en-GB" b="0" i="1" smtClean="0">
                          <a:latin typeface="Cambria Math" panose="02040503050406030204" pitchFamily="18" charset="0"/>
                        </a:rPr>
                        <m:t>𝑧</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𝑖</m:t>
                          </m:r>
                        </m:e>
                      </m:d>
                      <m:r>
                        <a:rPr lang="en-GB" b="0" i="1" smtClean="0">
                          <a:latin typeface="Cambria Math" panose="02040503050406030204" pitchFamily="18" charset="0"/>
                        </a:rPr>
                        <m:t>𝑧</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𝑖</m:t>
                          </m:r>
                        </m:e>
                      </m:d>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𝑖</m:t>
                          </m:r>
                        </m:e>
                      </m:d>
                      <m:r>
                        <a:rPr lang="en-GB" b="0" i="1" smtClean="0">
                          <a:latin typeface="Cambria Math" panose="02040503050406030204" pitchFamily="18" charset="0"/>
                        </a:rPr>
                        <m:t>=0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𝑧</m:t>
                      </m:r>
                      <m:r>
                        <a:rPr lang="en-GB" b="0" i="1" smtClean="0">
                          <a:latin typeface="Cambria Math" panose="02040503050406030204" pitchFamily="18" charset="0"/>
                        </a:rPr>
                        <m:t>+2</m:t>
                      </m:r>
                      <m:r>
                        <a:rPr lang="en-GB" b="0" i="1" smtClean="0">
                          <a:latin typeface="Cambria Math" panose="02040503050406030204" pitchFamily="18" charset="0"/>
                        </a:rPr>
                        <m:t>𝑖𝑧</m:t>
                      </m:r>
                      <m:r>
                        <a:rPr lang="en-GB" b="0" i="1" smtClean="0">
                          <a:latin typeface="Cambria Math" panose="02040503050406030204" pitchFamily="18" charset="0"/>
                        </a:rPr>
                        <m:t>−7</m:t>
                      </m:r>
                      <m:r>
                        <a:rPr lang="en-GB" b="0" i="1" smtClean="0">
                          <a:latin typeface="Cambria Math" panose="02040503050406030204" pitchFamily="18" charset="0"/>
                        </a:rPr>
                        <m:t>𝑧</m:t>
                      </m:r>
                      <m:r>
                        <a:rPr lang="en-GB" b="0" i="1" smtClean="0">
                          <a:latin typeface="Cambria Math" panose="02040503050406030204" pitchFamily="18" charset="0"/>
                        </a:rPr>
                        <m:t>−2</m:t>
                      </m:r>
                      <m:r>
                        <a:rPr lang="en-GB" b="0" i="1" smtClean="0">
                          <a:latin typeface="Cambria Math" panose="02040503050406030204" pitchFamily="18" charset="0"/>
                        </a:rPr>
                        <m:t>𝑖𝑧</m:t>
                      </m:r>
                      <m:r>
                        <a:rPr lang="en-GB" b="0" i="1" smtClean="0">
                          <a:latin typeface="Cambria Math" panose="02040503050406030204" pitchFamily="18" charset="0"/>
                        </a:rPr>
                        <m:t>+7−14</m:t>
                      </m:r>
                      <m:r>
                        <a:rPr lang="en-GB" b="0" i="1" smtClean="0">
                          <a:latin typeface="Cambria Math" panose="02040503050406030204" pitchFamily="18" charset="0"/>
                        </a:rPr>
                        <m:t>𝑖</m:t>
                      </m:r>
                      <m:r>
                        <a:rPr lang="en-GB" b="0" i="1" smtClean="0">
                          <a:latin typeface="Cambria Math" panose="02040503050406030204" pitchFamily="18" charset="0"/>
                        </a:rPr>
                        <m:t>+14</m:t>
                      </m:r>
                      <m:r>
                        <a:rPr lang="en-GB" b="0" i="1" smtClean="0">
                          <a:latin typeface="Cambria Math" panose="02040503050406030204" pitchFamily="18" charset="0"/>
                        </a:rPr>
                        <m:t>𝑖</m:t>
                      </m:r>
                      <m:r>
                        <a:rPr lang="en-GB" b="0" i="1" smtClean="0">
                          <a:latin typeface="Cambria Math" panose="02040503050406030204" pitchFamily="18" charset="0"/>
                        </a:rPr>
                        <m:t>+4=0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−14</m:t>
                      </m:r>
                      <m:r>
                        <a:rPr lang="en-GB" b="0" i="1" smtClean="0">
                          <a:latin typeface="Cambria Math" panose="02040503050406030204" pitchFamily="18" charset="0"/>
                        </a:rPr>
                        <m:t>𝑧</m:t>
                      </m:r>
                      <m:r>
                        <a:rPr lang="en-GB" b="0" i="1" smtClean="0">
                          <a:latin typeface="Cambria Math" panose="02040503050406030204" pitchFamily="18" charset="0"/>
                        </a:rPr>
                        <m:t>+53=0</m:t>
                      </m:r>
                    </m:oMath>
                  </m:oMathPara>
                </a14:m>
                <a:endParaRPr lang="en-GB" dirty="0"/>
              </a:p>
              <a:p>
                <a:endParaRPr lang="en-GB" dirty="0"/>
              </a:p>
              <a:p>
                <a:r>
                  <a:rPr lang="en-GB" b="1" dirty="0"/>
                  <a:t>Quick (preferred) way:</a:t>
                </a:r>
              </a:p>
              <a:p>
                <a:r>
                  <a:rPr lang="en-GB" dirty="0"/>
                  <a:t>Using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=7+2</m:t>
                    </m:r>
                    <m:r>
                      <a:rPr lang="en-GB" b="0" i="1" smtClean="0">
                        <a:latin typeface="Cambria Math" panose="02040503050406030204" pitchFamily="18" charset="0"/>
                      </a:rPr>
                      <m:t>𝑖</m:t>
                    </m:r>
                  </m:oMath>
                </a14:m>
                <a:r>
                  <a:rPr lang="en-GB" dirty="0"/>
                  <a:t> , </a:t>
                </a:r>
                <a14:m>
                  <m:oMath xmlns:m="http://schemas.openxmlformats.org/officeDocument/2006/math">
                    <m:r>
                      <a:rPr lang="en-GB" b="0" i="1" smtClean="0">
                        <a:latin typeface="Cambria Math" panose="02040503050406030204" pitchFamily="18" charset="0"/>
                      </a:rPr>
                      <m:t>𝛽</m:t>
                    </m:r>
                    <m:r>
                      <a:rPr lang="en-GB" b="0" i="1" smtClean="0">
                        <a:latin typeface="Cambria Math" panose="02040503050406030204" pitchFamily="18" charset="0"/>
                      </a:rPr>
                      <m:t>=7−2</m:t>
                    </m:r>
                    <m:r>
                      <a:rPr lang="en-GB" b="0" i="1" smtClean="0">
                        <a:latin typeface="Cambria Math" panose="02040503050406030204" pitchFamily="18" charset="0"/>
                      </a:rPr>
                      <m:t>𝑖</m:t>
                    </m:r>
                  </m:oMath>
                </a14:m>
                <a:r>
                  <a:rPr lang="en-GB" dirty="0"/>
                  <a:t> combined with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e>
                    </m:d>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𝛼𝛽</m:t>
                    </m:r>
                    <m:r>
                      <a:rPr lang="en-GB" b="0" i="1" smtClean="0">
                        <a:latin typeface="Cambria Math" panose="02040503050406030204" pitchFamily="18" charset="0"/>
                      </a:rPr>
                      <m:t>=0</m:t>
                    </m:r>
                  </m:oMath>
                </a14:m>
                <a:r>
                  <a:rPr lang="en-GB" dirty="0"/>
                  <a:t>:</a:t>
                </a:r>
              </a:p>
              <a:p>
                <a:r>
                  <a:rPr lang="en-GB" sz="1400" dirty="0"/>
                  <a:t>(recalling that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𝑏𝑖</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𝑏𝑖</m:t>
                        </m:r>
                      </m:e>
                    </m:d>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𝑏</m:t>
                        </m:r>
                      </m:e>
                      <m:sup>
                        <m:r>
                          <a:rPr lang="en-GB" sz="1400" b="0" i="1" smtClean="0">
                            <a:latin typeface="Cambria Math" panose="02040503050406030204" pitchFamily="18" charset="0"/>
                          </a:rPr>
                          <m:t>2</m:t>
                        </m:r>
                      </m:sup>
                    </m:sSup>
                  </m:oMath>
                </a14:m>
                <a:r>
                  <a:rPr lang="en-GB" sz="1400" dirty="0"/>
                  <a: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7+7</m:t>
                          </m:r>
                        </m:e>
                      </m:d>
                      <m:r>
                        <a:rPr lang="en-GB" b="0" i="1" smtClean="0">
                          <a:latin typeface="Cambria Math" panose="02040503050406030204" pitchFamily="18" charset="0"/>
                        </a:rPr>
                        <m:t>𝑧</m:t>
                      </m:r>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7</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e>
                      </m:d>
                      <m:r>
                        <a:rPr lang="en-GB" b="0" i="1" smtClean="0">
                          <a:latin typeface="Cambria Math" panose="02040503050406030204" pitchFamily="18" charset="0"/>
                        </a:rPr>
                        <m:t>=0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−14</m:t>
                      </m:r>
                      <m:r>
                        <a:rPr lang="en-GB" b="0" i="1" smtClean="0">
                          <a:latin typeface="Cambria Math" panose="02040503050406030204" pitchFamily="18" charset="0"/>
                        </a:rPr>
                        <m:t>𝑧</m:t>
                      </m:r>
                      <m:r>
                        <a:rPr lang="en-GB" b="0" i="1" smtClean="0">
                          <a:latin typeface="Cambria Math" panose="02040503050406030204" pitchFamily="18" charset="0"/>
                        </a:rPr>
                        <m:t>+53=0</m:t>
                      </m:r>
                    </m:oMath>
                  </m:oMathPara>
                </a14:m>
                <a:endParaRPr lang="en-GB" dirty="0"/>
              </a:p>
            </p:txBody>
          </p:sp>
        </mc:Choice>
        <mc:Fallback xmlns="">
          <p:sp>
            <p:nvSpPr>
              <p:cNvPr id="7" name="TextBox 6">
                <a:extLst>
                  <a:ext uri="{FF2B5EF4-FFF2-40B4-BE49-F238E27FC236}">
                    <a16:creationId xmlns:a16="http://schemas.microsoft.com/office/drawing/2014/main" id="{68B08BBE-6347-4662-8D7F-92852F636F90}"/>
                  </a:ext>
                </a:extLst>
              </p:cNvPr>
              <p:cNvSpPr txBox="1">
                <a:spLocks noRot="1" noChangeAspect="1" noMove="1" noResize="1" noEditPoints="1" noAdjustHandles="1" noChangeArrowheads="1" noChangeShapeType="1" noTextEdit="1"/>
              </p:cNvSpPr>
              <p:nvPr/>
            </p:nvSpPr>
            <p:spPr>
              <a:xfrm>
                <a:off x="737395" y="2368464"/>
                <a:ext cx="7272808" cy="3728970"/>
              </a:xfrm>
              <a:prstGeom prst="rect">
                <a:avLst/>
              </a:prstGeom>
              <a:blipFill>
                <a:blip r:embed="rId3"/>
                <a:stretch>
                  <a:fillRect l="-754"/>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B8DA826C-E97C-4082-821D-B2CEE3BFC831}"/>
              </a:ext>
            </a:extLst>
          </p:cNvPr>
          <p:cNvSpPr/>
          <p:nvPr/>
        </p:nvSpPr>
        <p:spPr>
          <a:xfrm>
            <a:off x="347292" y="2412499"/>
            <a:ext cx="223159" cy="246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9" name="Rectangle 8">
            <a:extLst>
              <a:ext uri="{FF2B5EF4-FFF2-40B4-BE49-F238E27FC236}">
                <a16:creationId xmlns:a16="http://schemas.microsoft.com/office/drawing/2014/main" id="{D9C4B376-F9C4-4A6A-862A-C102D38C0EE3}"/>
              </a:ext>
            </a:extLst>
          </p:cNvPr>
          <p:cNvSpPr/>
          <p:nvPr/>
        </p:nvSpPr>
        <p:spPr>
          <a:xfrm>
            <a:off x="355681" y="2970085"/>
            <a:ext cx="223159" cy="246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sp>
        <p:nvSpPr>
          <p:cNvPr id="10" name="Rectangle 9">
            <a:extLst>
              <a:ext uri="{FF2B5EF4-FFF2-40B4-BE49-F238E27FC236}">
                <a16:creationId xmlns:a16="http://schemas.microsoft.com/office/drawing/2014/main" id="{3E524901-B0E8-4FC7-B77F-6DB3C99E0CD8}"/>
              </a:ext>
            </a:extLst>
          </p:cNvPr>
          <p:cNvSpPr/>
          <p:nvPr/>
        </p:nvSpPr>
        <p:spPr>
          <a:xfrm>
            <a:off x="663984" y="2417042"/>
            <a:ext cx="7313946" cy="401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3555B490-020B-4505-8A06-DD276A4EBF6D}"/>
              </a:ext>
            </a:extLst>
          </p:cNvPr>
          <p:cNvSpPr/>
          <p:nvPr/>
        </p:nvSpPr>
        <p:spPr>
          <a:xfrm>
            <a:off x="663984" y="2970085"/>
            <a:ext cx="7313946" cy="30867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16432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360149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2615D-9481-448E-A59E-1043D56B99E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B40A218-00B1-4F48-92DF-0ABEEB69945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2A8F2165-2E78-4F93-8274-15CD4EA8C67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AA38B013-0BD0-4AA3-AC19-6195FBA0D727}"/>
              </a:ext>
            </a:extLst>
          </p:cNvPr>
          <p:cNvPicPr>
            <a:picLocks noChangeAspect="1"/>
          </p:cNvPicPr>
          <p:nvPr/>
        </p:nvPicPr>
        <p:blipFill>
          <a:blip r:embed="rId2"/>
          <a:stretch>
            <a:fillRect/>
          </a:stretch>
        </p:blipFill>
        <p:spPr>
          <a:xfrm>
            <a:off x="414404" y="1316445"/>
            <a:ext cx="6657975" cy="220027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60CD23AE-142A-487E-9FB5-D9EA82EB503D}"/>
              </a:ext>
            </a:extLst>
          </p:cNvPr>
          <p:cNvSpPr txBox="1"/>
          <p:nvPr/>
        </p:nvSpPr>
        <p:spPr>
          <a:xfrm>
            <a:off x="395536" y="947113"/>
            <a:ext cx="24482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FP1 (Old) Jan 2011 Q4</a:t>
            </a:r>
          </a:p>
        </p:txBody>
      </p:sp>
      <p:pic>
        <p:nvPicPr>
          <p:cNvPr id="7" name="Picture 6">
            <a:extLst>
              <a:ext uri="{FF2B5EF4-FFF2-40B4-BE49-F238E27FC236}">
                <a16:creationId xmlns:a16="http://schemas.microsoft.com/office/drawing/2014/main" id="{361B9686-7456-4CDD-AB79-B6354EE06E3E}"/>
              </a:ext>
            </a:extLst>
          </p:cNvPr>
          <p:cNvPicPr>
            <a:picLocks noChangeAspect="1"/>
          </p:cNvPicPr>
          <p:nvPr/>
        </p:nvPicPr>
        <p:blipFill>
          <a:blip r:embed="rId3"/>
          <a:stretch>
            <a:fillRect/>
          </a:stretch>
        </p:blipFill>
        <p:spPr>
          <a:xfrm>
            <a:off x="827584" y="3815155"/>
            <a:ext cx="7381875" cy="2466975"/>
          </a:xfrm>
          <a:prstGeom prst="rect">
            <a:avLst/>
          </a:prstGeom>
        </p:spPr>
      </p:pic>
      <p:sp>
        <p:nvSpPr>
          <p:cNvPr id="8" name="Rectangle 7">
            <a:extLst>
              <a:ext uri="{FF2B5EF4-FFF2-40B4-BE49-F238E27FC236}">
                <a16:creationId xmlns:a16="http://schemas.microsoft.com/office/drawing/2014/main" id="{109677BD-DE40-4EA2-9323-A7FCD1E401AF}"/>
              </a:ext>
            </a:extLst>
          </p:cNvPr>
          <p:cNvSpPr/>
          <p:nvPr/>
        </p:nvSpPr>
        <p:spPr>
          <a:xfrm>
            <a:off x="1234435" y="3818003"/>
            <a:ext cx="7196501" cy="6952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2FEF5E03-2BBC-46EA-B10D-A67655A54D68}"/>
              </a:ext>
            </a:extLst>
          </p:cNvPr>
          <p:cNvSpPr/>
          <p:nvPr/>
        </p:nvSpPr>
        <p:spPr>
          <a:xfrm>
            <a:off x="1234435" y="4513276"/>
            <a:ext cx="7196501" cy="1820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99143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Pages 9-10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899020" y="2722524"/>
            <a:ext cx="7344816"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Q4&amp;5</a:t>
            </a:r>
          </a:p>
          <a:p>
            <a:r>
              <a:rPr lang="en-US" sz="2400" dirty="0">
                <a:solidFill>
                  <a:schemeClr val="accent6"/>
                </a:solidFill>
              </a:rPr>
              <a:t>Amber</a:t>
            </a:r>
            <a:r>
              <a:rPr lang="en-US" sz="2400" dirty="0"/>
              <a:t> 					Q6&amp;7</a:t>
            </a:r>
          </a:p>
          <a:p>
            <a:r>
              <a:rPr lang="en-US" sz="2400" dirty="0">
                <a:solidFill>
                  <a:srgbClr val="FF0000"/>
                </a:solidFill>
              </a:rPr>
              <a:t>Red</a:t>
            </a:r>
            <a:r>
              <a:rPr lang="en-US" sz="2400" dirty="0"/>
              <a:t>					Q8 &amp; </a:t>
            </a:r>
            <a:r>
              <a:rPr lang="en-US" sz="2400" dirty="0" smtClean="0"/>
              <a:t>9</a:t>
            </a:r>
            <a:endParaRPr lang="en-US" sz="2400" dirty="0"/>
          </a:p>
          <a:p>
            <a:endParaRPr lang="en-US" sz="2400" dirty="0"/>
          </a:p>
        </p:txBody>
      </p:sp>
    </p:spTree>
    <p:extLst>
      <p:ext uri="{BB962C8B-B14F-4D97-AF65-F5344CB8AC3E}">
        <p14:creationId xmlns:p14="http://schemas.microsoft.com/office/powerpoint/2010/main" val="309410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D121F4-CBD8-4347-8949-B89B1B187F8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2EE73851-CC09-4957-B3EA-C4489009FCE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Roots of Cubic and Quartic Equations</a:t>
              </a:r>
              <a:endParaRPr lang="en-GB" sz="3200" dirty="0"/>
            </a:p>
          </p:txBody>
        </p:sp>
        <p:cxnSp>
          <p:nvCxnSpPr>
            <p:cNvPr id="4" name="Straight Connector 3">
              <a:extLst>
                <a:ext uri="{FF2B5EF4-FFF2-40B4-BE49-F238E27FC236}">
                  <a16:creationId xmlns:a16="http://schemas.microsoft.com/office/drawing/2014/main" id="{56DE46CD-F319-4FD2-AAB5-DAB15FB5C0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1B399536-DD91-4B17-935A-96C0EE57E540}"/>
              </a:ext>
            </a:extLst>
          </p:cNvPr>
          <p:cNvSpPr txBox="1"/>
          <p:nvPr/>
        </p:nvSpPr>
        <p:spPr>
          <a:xfrm>
            <a:off x="358487" y="868178"/>
            <a:ext cx="5904656" cy="923330"/>
          </a:xfrm>
          <a:prstGeom prst="rect">
            <a:avLst/>
          </a:prstGeom>
          <a:noFill/>
        </p:spPr>
        <p:txBody>
          <a:bodyPr wrap="square" rtlCol="0">
            <a:spAutoFit/>
          </a:bodyPr>
          <a:lstStyle/>
          <a:p>
            <a:r>
              <a:rPr lang="en-GB" dirty="0"/>
              <a:t>The same principle applies to polynomials of higher degree, e.g. cubics and </a:t>
            </a:r>
            <a:r>
              <a:rPr lang="en-GB" dirty="0" err="1"/>
              <a:t>quartics</a:t>
            </a:r>
            <a:r>
              <a:rPr lang="en-GB" dirty="0"/>
              <a:t>.</a:t>
            </a:r>
          </a:p>
          <a:p>
            <a:r>
              <a:rPr lang="en-GB" b="1" dirty="0"/>
              <a:t>All complex roots come in conjugate pairs.</a:t>
            </a:r>
          </a:p>
        </p:txBody>
      </p:sp>
      <p:cxnSp>
        <p:nvCxnSpPr>
          <p:cNvPr id="7" name="Straight Arrow Connector 6">
            <a:extLst>
              <a:ext uri="{FF2B5EF4-FFF2-40B4-BE49-F238E27FC236}">
                <a16:creationId xmlns:a16="http://schemas.microsoft.com/office/drawing/2014/main" id="{35FE74AB-AF0D-4649-9DFE-F79F06233D6B}"/>
              </a:ext>
            </a:extLst>
          </p:cNvPr>
          <p:cNvCxnSpPr>
            <a:cxnSpLocks/>
          </p:cNvCxnSpPr>
          <p:nvPr/>
        </p:nvCxnSpPr>
        <p:spPr>
          <a:xfrm>
            <a:off x="395536" y="4215488"/>
            <a:ext cx="23762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654EC3D0-4DE5-4D02-9D02-C8CE9323A39F}"/>
              </a:ext>
            </a:extLst>
          </p:cNvPr>
          <p:cNvCxnSpPr>
            <a:cxnSpLocks/>
          </p:cNvCxnSpPr>
          <p:nvPr/>
        </p:nvCxnSpPr>
        <p:spPr>
          <a:xfrm flipV="1">
            <a:off x="1477059" y="2902566"/>
            <a:ext cx="0" cy="2016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25B7BAC-4473-460A-A0CF-E792020D19E9}"/>
                  </a:ext>
                </a:extLst>
              </p:cNvPr>
              <p:cNvSpPr txBox="1"/>
              <p:nvPr/>
            </p:nvSpPr>
            <p:spPr>
              <a:xfrm>
                <a:off x="2694181" y="403643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11" name="TextBox 10">
                <a:extLst>
                  <a:ext uri="{FF2B5EF4-FFF2-40B4-BE49-F238E27FC236}">
                    <a16:creationId xmlns:a16="http://schemas.microsoft.com/office/drawing/2014/main" id="{C25B7BAC-4473-460A-A0CF-E792020D19E9}"/>
                  </a:ext>
                </a:extLst>
              </p:cNvPr>
              <p:cNvSpPr txBox="1">
                <a:spLocks noRot="1" noChangeAspect="1" noMove="1" noResize="1" noEditPoints="1" noAdjustHandles="1" noChangeArrowheads="1" noChangeShapeType="1" noTextEdit="1"/>
              </p:cNvSpPr>
              <p:nvPr/>
            </p:nvSpPr>
            <p:spPr>
              <a:xfrm>
                <a:off x="2694181" y="4036432"/>
                <a:ext cx="432048"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F45EF0-A32B-4F33-8FD2-ABDAFF99DDBB}"/>
                  </a:ext>
                </a:extLst>
              </p:cNvPr>
              <p:cNvSpPr txBox="1"/>
              <p:nvPr/>
            </p:nvSpPr>
            <p:spPr>
              <a:xfrm>
                <a:off x="1261035" y="261926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12" name="TextBox 11">
                <a:extLst>
                  <a:ext uri="{FF2B5EF4-FFF2-40B4-BE49-F238E27FC236}">
                    <a16:creationId xmlns:a16="http://schemas.microsoft.com/office/drawing/2014/main" id="{02F45EF0-A32B-4F33-8FD2-ABDAFF99DDBB}"/>
                  </a:ext>
                </a:extLst>
              </p:cNvPr>
              <p:cNvSpPr txBox="1">
                <a:spLocks noRot="1" noChangeAspect="1" noMove="1" noResize="1" noEditPoints="1" noAdjustHandles="1" noChangeArrowheads="1" noChangeShapeType="1" noTextEdit="1"/>
              </p:cNvSpPr>
              <p:nvPr/>
            </p:nvSpPr>
            <p:spPr>
              <a:xfrm>
                <a:off x="1261035" y="2619262"/>
                <a:ext cx="432048" cy="307777"/>
              </a:xfrm>
              <a:prstGeom prst="rect">
                <a:avLst/>
              </a:prstGeom>
              <a:blipFill>
                <a:blip r:embed="rId3"/>
                <a:stretch>
                  <a:fillRect b="-2000"/>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6B5ED17A-3DA9-4E3C-8173-1C2BA077CA0C}"/>
              </a:ext>
            </a:extLst>
          </p:cNvPr>
          <p:cNvSpPr txBox="1"/>
          <p:nvPr/>
        </p:nvSpPr>
        <p:spPr>
          <a:xfrm>
            <a:off x="5395555" y="1390415"/>
            <a:ext cx="320539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 cubic equation </a:t>
            </a:r>
            <a:r>
              <a:rPr lang="en-GB" sz="1400" b="1" dirty="0"/>
              <a:t>always has three roots </a:t>
            </a:r>
            <a:r>
              <a:rPr lang="en-GB" sz="1400" dirty="0"/>
              <a:t>(by the Fundamental Law of Algebra). These roots may be repeated, and not all may be real roots…</a:t>
            </a:r>
          </a:p>
        </p:txBody>
      </p:sp>
      <p:cxnSp>
        <p:nvCxnSpPr>
          <p:cNvPr id="19" name="Straight Arrow Connector 18">
            <a:extLst>
              <a:ext uri="{FF2B5EF4-FFF2-40B4-BE49-F238E27FC236}">
                <a16:creationId xmlns:a16="http://schemas.microsoft.com/office/drawing/2014/main" id="{61B0479B-0069-4D1B-A482-4E9CFB340AA0}"/>
              </a:ext>
            </a:extLst>
          </p:cNvPr>
          <p:cNvCxnSpPr>
            <a:cxnSpLocks/>
          </p:cNvCxnSpPr>
          <p:nvPr/>
        </p:nvCxnSpPr>
        <p:spPr>
          <a:xfrm>
            <a:off x="3155218" y="4215488"/>
            <a:ext cx="23762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DF601556-75ED-487B-83B7-91FACAE4B27F}"/>
              </a:ext>
            </a:extLst>
          </p:cNvPr>
          <p:cNvCxnSpPr>
            <a:cxnSpLocks/>
          </p:cNvCxnSpPr>
          <p:nvPr/>
        </p:nvCxnSpPr>
        <p:spPr>
          <a:xfrm flipV="1">
            <a:off x="4236741" y="2902566"/>
            <a:ext cx="0" cy="2016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41B47A6-5D1F-40DA-9BCA-FC8468DEF678}"/>
                  </a:ext>
                </a:extLst>
              </p:cNvPr>
              <p:cNvSpPr txBox="1"/>
              <p:nvPr/>
            </p:nvSpPr>
            <p:spPr>
              <a:xfrm>
                <a:off x="5453863" y="403643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1" name="TextBox 20">
                <a:extLst>
                  <a:ext uri="{FF2B5EF4-FFF2-40B4-BE49-F238E27FC236}">
                    <a16:creationId xmlns:a16="http://schemas.microsoft.com/office/drawing/2014/main" id="{541B47A6-5D1F-40DA-9BCA-FC8468DEF678}"/>
                  </a:ext>
                </a:extLst>
              </p:cNvPr>
              <p:cNvSpPr txBox="1">
                <a:spLocks noRot="1" noChangeAspect="1" noMove="1" noResize="1" noEditPoints="1" noAdjustHandles="1" noChangeArrowheads="1" noChangeShapeType="1" noTextEdit="1"/>
              </p:cNvSpPr>
              <p:nvPr/>
            </p:nvSpPr>
            <p:spPr>
              <a:xfrm>
                <a:off x="5453863" y="4036432"/>
                <a:ext cx="432048"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132CC58-EB60-4EA1-A390-7F15775249AE}"/>
                  </a:ext>
                </a:extLst>
              </p:cNvPr>
              <p:cNvSpPr txBox="1"/>
              <p:nvPr/>
            </p:nvSpPr>
            <p:spPr>
              <a:xfrm>
                <a:off x="4020717" y="261926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2" name="TextBox 21">
                <a:extLst>
                  <a:ext uri="{FF2B5EF4-FFF2-40B4-BE49-F238E27FC236}">
                    <a16:creationId xmlns:a16="http://schemas.microsoft.com/office/drawing/2014/main" id="{2132CC58-EB60-4EA1-A390-7F15775249AE}"/>
                  </a:ext>
                </a:extLst>
              </p:cNvPr>
              <p:cNvSpPr txBox="1">
                <a:spLocks noRot="1" noChangeAspect="1" noMove="1" noResize="1" noEditPoints="1" noAdjustHandles="1" noChangeArrowheads="1" noChangeShapeType="1" noTextEdit="1"/>
              </p:cNvSpPr>
              <p:nvPr/>
            </p:nvSpPr>
            <p:spPr>
              <a:xfrm>
                <a:off x="4020717" y="2619262"/>
                <a:ext cx="432048" cy="307777"/>
              </a:xfrm>
              <a:prstGeom prst="rect">
                <a:avLst/>
              </a:prstGeom>
              <a:blipFill>
                <a:blip r:embed="rId4"/>
                <a:stretch>
                  <a:fillRect b="-2000"/>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010819A9-1810-4B79-8237-724F5DA97F24}"/>
              </a:ext>
            </a:extLst>
          </p:cNvPr>
          <p:cNvCxnSpPr>
            <a:cxnSpLocks/>
          </p:cNvCxnSpPr>
          <p:nvPr/>
        </p:nvCxnSpPr>
        <p:spPr>
          <a:xfrm>
            <a:off x="5971590" y="4238578"/>
            <a:ext cx="23762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C283148-0463-4374-9D53-BE1806641807}"/>
              </a:ext>
            </a:extLst>
          </p:cNvPr>
          <p:cNvCxnSpPr>
            <a:cxnSpLocks/>
          </p:cNvCxnSpPr>
          <p:nvPr/>
        </p:nvCxnSpPr>
        <p:spPr>
          <a:xfrm flipV="1">
            <a:off x="7053113" y="2925656"/>
            <a:ext cx="0" cy="2016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46289A3-C9F7-4B40-8B2C-CB92D6F83F84}"/>
                  </a:ext>
                </a:extLst>
              </p:cNvPr>
              <p:cNvSpPr txBox="1"/>
              <p:nvPr/>
            </p:nvSpPr>
            <p:spPr>
              <a:xfrm>
                <a:off x="8270235" y="405952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5" name="TextBox 24">
                <a:extLst>
                  <a:ext uri="{FF2B5EF4-FFF2-40B4-BE49-F238E27FC236}">
                    <a16:creationId xmlns:a16="http://schemas.microsoft.com/office/drawing/2014/main" id="{146289A3-C9F7-4B40-8B2C-CB92D6F83F84}"/>
                  </a:ext>
                </a:extLst>
              </p:cNvPr>
              <p:cNvSpPr txBox="1">
                <a:spLocks noRot="1" noChangeAspect="1" noMove="1" noResize="1" noEditPoints="1" noAdjustHandles="1" noChangeArrowheads="1" noChangeShapeType="1" noTextEdit="1"/>
              </p:cNvSpPr>
              <p:nvPr/>
            </p:nvSpPr>
            <p:spPr>
              <a:xfrm>
                <a:off x="8270235" y="4059522"/>
                <a:ext cx="432048"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18882F0-3CE3-4694-8683-3E29AA47967B}"/>
                  </a:ext>
                </a:extLst>
              </p:cNvPr>
              <p:cNvSpPr txBox="1"/>
              <p:nvPr/>
            </p:nvSpPr>
            <p:spPr>
              <a:xfrm>
                <a:off x="6837089" y="264235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6" name="TextBox 25">
                <a:extLst>
                  <a:ext uri="{FF2B5EF4-FFF2-40B4-BE49-F238E27FC236}">
                    <a16:creationId xmlns:a16="http://schemas.microsoft.com/office/drawing/2014/main" id="{718882F0-3CE3-4694-8683-3E29AA47967B}"/>
                  </a:ext>
                </a:extLst>
              </p:cNvPr>
              <p:cNvSpPr txBox="1">
                <a:spLocks noRot="1" noChangeAspect="1" noMove="1" noResize="1" noEditPoints="1" noAdjustHandles="1" noChangeArrowheads="1" noChangeShapeType="1" noTextEdit="1"/>
              </p:cNvSpPr>
              <p:nvPr/>
            </p:nvSpPr>
            <p:spPr>
              <a:xfrm>
                <a:off x="6837089" y="2642352"/>
                <a:ext cx="432048" cy="307777"/>
              </a:xfrm>
              <a:prstGeom prst="rect">
                <a:avLst/>
              </a:prstGeom>
              <a:blipFill>
                <a:blip r:embed="rId6"/>
                <a:stretch>
                  <a:fillRect/>
                </a:stretch>
              </a:blipFill>
            </p:spPr>
            <p:txBody>
              <a:bodyPr/>
              <a:lstStyle/>
              <a:p>
                <a:r>
                  <a:rPr lang="en-GB">
                    <a:noFill/>
                  </a:rPr>
                  <a:t> </a:t>
                </a:r>
              </a:p>
            </p:txBody>
          </p:sp>
        </mc:Fallback>
      </mc:AlternateContent>
      <p:sp>
        <p:nvSpPr>
          <p:cNvPr id="27" name="Freeform: Shape 26">
            <a:extLst>
              <a:ext uri="{FF2B5EF4-FFF2-40B4-BE49-F238E27FC236}">
                <a16:creationId xmlns:a16="http://schemas.microsoft.com/office/drawing/2014/main" id="{6169ED73-1A63-4612-BF89-B890B7B96E2B}"/>
              </a:ext>
            </a:extLst>
          </p:cNvPr>
          <p:cNvSpPr/>
          <p:nvPr/>
        </p:nvSpPr>
        <p:spPr>
          <a:xfrm>
            <a:off x="671119" y="3363985"/>
            <a:ext cx="1828800" cy="1342239"/>
          </a:xfrm>
          <a:custGeom>
            <a:avLst/>
            <a:gdLst>
              <a:gd name="connsiteX0" fmla="*/ 0 w 1828800"/>
              <a:gd name="connsiteY0" fmla="*/ 1342239 h 1342239"/>
              <a:gd name="connsiteX1" fmla="*/ 612397 w 1828800"/>
              <a:gd name="connsiteY1" fmla="*/ 302004 h 1342239"/>
              <a:gd name="connsiteX2" fmla="*/ 1258349 w 1828800"/>
              <a:gd name="connsiteY2" fmla="*/ 1115736 h 1342239"/>
              <a:gd name="connsiteX3" fmla="*/ 1828800 w 1828800"/>
              <a:gd name="connsiteY3" fmla="*/ 0 h 1342239"/>
            </a:gdLst>
            <a:ahLst/>
            <a:cxnLst>
              <a:cxn ang="0">
                <a:pos x="connsiteX0" y="connsiteY0"/>
              </a:cxn>
              <a:cxn ang="0">
                <a:pos x="connsiteX1" y="connsiteY1"/>
              </a:cxn>
              <a:cxn ang="0">
                <a:pos x="connsiteX2" y="connsiteY2"/>
              </a:cxn>
              <a:cxn ang="0">
                <a:pos x="connsiteX3" y="connsiteY3"/>
              </a:cxn>
            </a:cxnLst>
            <a:rect l="l" t="t" r="r" b="b"/>
            <a:pathLst>
              <a:path w="1828800" h="1342239">
                <a:moveTo>
                  <a:pt x="0" y="1342239"/>
                </a:moveTo>
                <a:cubicBezTo>
                  <a:pt x="201336" y="840996"/>
                  <a:pt x="402672" y="339754"/>
                  <a:pt x="612397" y="302004"/>
                </a:cubicBezTo>
                <a:cubicBezTo>
                  <a:pt x="822122" y="264254"/>
                  <a:pt x="1055615" y="1166070"/>
                  <a:pt x="1258349" y="1115736"/>
                </a:cubicBezTo>
                <a:cubicBezTo>
                  <a:pt x="1461083" y="1065402"/>
                  <a:pt x="1644941" y="532701"/>
                  <a:pt x="18288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4D7CF3AF-C8F4-4CF8-BB9B-4C3CE74B25F5}"/>
              </a:ext>
            </a:extLst>
          </p:cNvPr>
          <p:cNvSpPr/>
          <p:nvPr/>
        </p:nvSpPr>
        <p:spPr>
          <a:xfrm>
            <a:off x="3397541" y="3196206"/>
            <a:ext cx="1585520" cy="1451295"/>
          </a:xfrm>
          <a:custGeom>
            <a:avLst/>
            <a:gdLst>
              <a:gd name="connsiteX0" fmla="*/ 0 w 1585520"/>
              <a:gd name="connsiteY0" fmla="*/ 1451295 h 1451295"/>
              <a:gd name="connsiteX1" fmla="*/ 645953 w 1585520"/>
              <a:gd name="connsiteY1" fmla="*/ 360726 h 1451295"/>
              <a:gd name="connsiteX2" fmla="*/ 1073791 w 1585520"/>
              <a:gd name="connsiteY2" fmla="*/ 755009 h 1451295"/>
              <a:gd name="connsiteX3" fmla="*/ 1585520 w 1585520"/>
              <a:gd name="connsiteY3" fmla="*/ 0 h 1451295"/>
            </a:gdLst>
            <a:ahLst/>
            <a:cxnLst>
              <a:cxn ang="0">
                <a:pos x="connsiteX0" y="connsiteY0"/>
              </a:cxn>
              <a:cxn ang="0">
                <a:pos x="connsiteX1" y="connsiteY1"/>
              </a:cxn>
              <a:cxn ang="0">
                <a:pos x="connsiteX2" y="connsiteY2"/>
              </a:cxn>
              <a:cxn ang="0">
                <a:pos x="connsiteX3" y="connsiteY3"/>
              </a:cxn>
            </a:cxnLst>
            <a:rect l="l" t="t" r="r" b="b"/>
            <a:pathLst>
              <a:path w="1585520" h="1451295">
                <a:moveTo>
                  <a:pt x="0" y="1451295"/>
                </a:moveTo>
                <a:cubicBezTo>
                  <a:pt x="233494" y="964034"/>
                  <a:pt x="466988" y="476774"/>
                  <a:pt x="645953" y="360726"/>
                </a:cubicBezTo>
                <a:cubicBezTo>
                  <a:pt x="824918" y="244678"/>
                  <a:pt x="917197" y="815130"/>
                  <a:pt x="1073791" y="755009"/>
                </a:cubicBezTo>
                <a:cubicBezTo>
                  <a:pt x="1230386" y="694888"/>
                  <a:pt x="1407953" y="347444"/>
                  <a:pt x="15855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1D71BE5D-34EB-4043-BA07-323C695A0D87}"/>
              </a:ext>
            </a:extLst>
          </p:cNvPr>
          <p:cNvSpPr/>
          <p:nvPr/>
        </p:nvSpPr>
        <p:spPr>
          <a:xfrm>
            <a:off x="6333688" y="3473042"/>
            <a:ext cx="1711354" cy="1275127"/>
          </a:xfrm>
          <a:custGeom>
            <a:avLst/>
            <a:gdLst>
              <a:gd name="connsiteX0" fmla="*/ 0 w 1711354"/>
              <a:gd name="connsiteY0" fmla="*/ 1275127 h 1275127"/>
              <a:gd name="connsiteX1" fmla="*/ 612396 w 1711354"/>
              <a:gd name="connsiteY1" fmla="*/ 134224 h 1275127"/>
              <a:gd name="connsiteX2" fmla="*/ 1182848 w 1711354"/>
              <a:gd name="connsiteY2" fmla="*/ 763398 h 1275127"/>
              <a:gd name="connsiteX3" fmla="*/ 1711354 w 1711354"/>
              <a:gd name="connsiteY3" fmla="*/ 0 h 1275127"/>
            </a:gdLst>
            <a:ahLst/>
            <a:cxnLst>
              <a:cxn ang="0">
                <a:pos x="connsiteX0" y="connsiteY0"/>
              </a:cxn>
              <a:cxn ang="0">
                <a:pos x="connsiteX1" y="connsiteY1"/>
              </a:cxn>
              <a:cxn ang="0">
                <a:pos x="connsiteX2" y="connsiteY2"/>
              </a:cxn>
              <a:cxn ang="0">
                <a:pos x="connsiteX3" y="connsiteY3"/>
              </a:cxn>
            </a:cxnLst>
            <a:rect l="l" t="t" r="r" b="b"/>
            <a:pathLst>
              <a:path w="1711354" h="1275127">
                <a:moveTo>
                  <a:pt x="0" y="1275127"/>
                </a:moveTo>
                <a:cubicBezTo>
                  <a:pt x="207627" y="747319"/>
                  <a:pt x="415255" y="219512"/>
                  <a:pt x="612396" y="134224"/>
                </a:cubicBezTo>
                <a:cubicBezTo>
                  <a:pt x="809537" y="48936"/>
                  <a:pt x="999688" y="785769"/>
                  <a:pt x="1182848" y="763398"/>
                </a:cubicBezTo>
                <a:cubicBezTo>
                  <a:pt x="1366008" y="741027"/>
                  <a:pt x="1538681" y="370513"/>
                  <a:pt x="17113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19AA5CB-03DA-4D51-B52E-8980DA4DAB4F}"/>
              </a:ext>
            </a:extLst>
          </p:cNvPr>
          <p:cNvSpPr txBox="1"/>
          <p:nvPr/>
        </p:nvSpPr>
        <p:spPr>
          <a:xfrm>
            <a:off x="671119" y="5373061"/>
            <a:ext cx="1740635" cy="369332"/>
          </a:xfrm>
          <a:prstGeom prst="rect">
            <a:avLst/>
          </a:prstGeom>
          <a:noFill/>
        </p:spPr>
        <p:txBody>
          <a:bodyPr wrap="square" rtlCol="0">
            <a:spAutoFit/>
          </a:bodyPr>
          <a:lstStyle/>
          <a:p>
            <a:r>
              <a:rPr lang="en-GB" b="1" dirty="0"/>
              <a:t>3 real roots.</a:t>
            </a:r>
          </a:p>
        </p:txBody>
      </p:sp>
      <p:sp>
        <p:nvSpPr>
          <p:cNvPr id="31" name="TextBox 30">
            <a:extLst>
              <a:ext uri="{FF2B5EF4-FFF2-40B4-BE49-F238E27FC236}">
                <a16:creationId xmlns:a16="http://schemas.microsoft.com/office/drawing/2014/main" id="{2B74EC5B-2907-44F2-9563-8A9E94F62C92}"/>
              </a:ext>
            </a:extLst>
          </p:cNvPr>
          <p:cNvSpPr txBox="1"/>
          <p:nvPr/>
        </p:nvSpPr>
        <p:spPr>
          <a:xfrm>
            <a:off x="3077606" y="5373061"/>
            <a:ext cx="2376257" cy="923330"/>
          </a:xfrm>
          <a:prstGeom prst="rect">
            <a:avLst/>
          </a:prstGeom>
          <a:noFill/>
        </p:spPr>
        <p:txBody>
          <a:bodyPr wrap="square" rtlCol="0">
            <a:spAutoFit/>
          </a:bodyPr>
          <a:lstStyle/>
          <a:p>
            <a:r>
              <a:rPr lang="en-GB" b="1" dirty="0"/>
              <a:t>1 real root.</a:t>
            </a:r>
          </a:p>
          <a:p>
            <a:r>
              <a:rPr lang="en-GB" b="1" dirty="0"/>
              <a:t>2 complex roots (which are conjugates)</a:t>
            </a:r>
          </a:p>
        </p:txBody>
      </p:sp>
      <p:sp>
        <p:nvSpPr>
          <p:cNvPr id="32" name="TextBox 31">
            <a:extLst>
              <a:ext uri="{FF2B5EF4-FFF2-40B4-BE49-F238E27FC236}">
                <a16:creationId xmlns:a16="http://schemas.microsoft.com/office/drawing/2014/main" id="{AEEA4474-00D5-475B-BD60-74BFCB11A107}"/>
              </a:ext>
            </a:extLst>
          </p:cNvPr>
          <p:cNvSpPr txBox="1"/>
          <p:nvPr/>
        </p:nvSpPr>
        <p:spPr>
          <a:xfrm>
            <a:off x="6001236" y="5415024"/>
            <a:ext cx="2376257" cy="923330"/>
          </a:xfrm>
          <a:prstGeom prst="rect">
            <a:avLst/>
          </a:prstGeom>
          <a:noFill/>
        </p:spPr>
        <p:txBody>
          <a:bodyPr wrap="square" rtlCol="0">
            <a:spAutoFit/>
          </a:bodyPr>
          <a:lstStyle/>
          <a:p>
            <a:r>
              <a:rPr lang="en-GB" b="1" dirty="0"/>
              <a:t>3 real roots, but two of them the same value (i.e. repeated root).</a:t>
            </a:r>
          </a:p>
        </p:txBody>
      </p:sp>
      <p:sp>
        <p:nvSpPr>
          <p:cNvPr id="33" name="Rectangle 32">
            <a:extLst>
              <a:ext uri="{FF2B5EF4-FFF2-40B4-BE49-F238E27FC236}">
                <a16:creationId xmlns:a16="http://schemas.microsoft.com/office/drawing/2014/main" id="{3FE17A97-5155-4A49-9BB8-168E739DA553}"/>
              </a:ext>
            </a:extLst>
          </p:cNvPr>
          <p:cNvSpPr/>
          <p:nvPr/>
        </p:nvSpPr>
        <p:spPr>
          <a:xfrm>
            <a:off x="487816" y="5210576"/>
            <a:ext cx="2206366" cy="1085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br>
              <a:rPr lang="en-GB" sz="2800" dirty="0"/>
            </a:br>
            <a:r>
              <a:rPr lang="en-GB" dirty="0"/>
              <a:t>Comment on the 3 roots</a:t>
            </a:r>
            <a:endParaRPr lang="en-GB" sz="2800" dirty="0"/>
          </a:p>
        </p:txBody>
      </p:sp>
      <p:sp>
        <p:nvSpPr>
          <p:cNvPr id="36" name="Rectangle 35">
            <a:extLst>
              <a:ext uri="{FF2B5EF4-FFF2-40B4-BE49-F238E27FC236}">
                <a16:creationId xmlns:a16="http://schemas.microsoft.com/office/drawing/2014/main" id="{01F61ECD-2B14-4A85-AB53-621515681293}"/>
              </a:ext>
            </a:extLst>
          </p:cNvPr>
          <p:cNvSpPr/>
          <p:nvPr/>
        </p:nvSpPr>
        <p:spPr>
          <a:xfrm>
            <a:off x="3074363" y="5210576"/>
            <a:ext cx="2376249" cy="1085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br>
              <a:rPr lang="en-GB" sz="2800" dirty="0"/>
            </a:br>
            <a:r>
              <a:rPr lang="en-GB" dirty="0"/>
              <a:t>Comment on the 3 roots</a:t>
            </a:r>
            <a:endParaRPr lang="en-GB" sz="2800" dirty="0"/>
          </a:p>
        </p:txBody>
      </p:sp>
      <p:sp>
        <p:nvSpPr>
          <p:cNvPr id="37" name="Rectangle 36">
            <a:extLst>
              <a:ext uri="{FF2B5EF4-FFF2-40B4-BE49-F238E27FC236}">
                <a16:creationId xmlns:a16="http://schemas.microsoft.com/office/drawing/2014/main" id="{862056AF-2E7D-4FD8-8F9D-8FE5A3527217}"/>
              </a:ext>
            </a:extLst>
          </p:cNvPr>
          <p:cNvSpPr/>
          <p:nvPr/>
        </p:nvSpPr>
        <p:spPr>
          <a:xfrm>
            <a:off x="5928976" y="5210576"/>
            <a:ext cx="2376249" cy="1085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br>
              <a:rPr lang="en-GB" sz="2800" dirty="0"/>
            </a:br>
            <a:r>
              <a:rPr lang="en-GB" dirty="0"/>
              <a:t>Comment on the 3 roots</a:t>
            </a:r>
            <a:endParaRPr lang="en-GB" sz="2800" dirty="0"/>
          </a:p>
        </p:txBody>
      </p:sp>
    </p:spTree>
    <p:extLst>
      <p:ext uri="{BB962C8B-B14F-4D97-AF65-F5344CB8AC3E}">
        <p14:creationId xmlns:p14="http://schemas.microsoft.com/office/powerpoint/2010/main" val="3386386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3"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9FB8A0-4FD7-42A1-A186-7A5ED04B4AA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05D2E69-96E6-4C31-9FF7-564D424F436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Roots of Cubic and Quartic Equations</a:t>
              </a:r>
              <a:endParaRPr lang="en-GB" sz="3200" dirty="0"/>
            </a:p>
          </p:txBody>
        </p:sp>
        <p:cxnSp>
          <p:nvCxnSpPr>
            <p:cNvPr id="4" name="Straight Connector 3">
              <a:extLst>
                <a:ext uri="{FF2B5EF4-FFF2-40B4-BE49-F238E27FC236}">
                  <a16:creationId xmlns:a16="http://schemas.microsoft.com/office/drawing/2014/main" id="{EC46167A-AB5C-4806-932E-CF05CA03AC4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A3A349F6-8814-4EC5-B54A-BDC75F912F57}"/>
              </a:ext>
            </a:extLst>
          </p:cNvPr>
          <p:cNvSpPr txBox="1"/>
          <p:nvPr/>
        </p:nvSpPr>
        <p:spPr>
          <a:xfrm>
            <a:off x="467544" y="836712"/>
            <a:ext cx="3205396"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And the same with </a:t>
            </a:r>
            <a:r>
              <a:rPr lang="en-GB" sz="1400" dirty="0" err="1"/>
              <a:t>quartics</a:t>
            </a:r>
            <a:r>
              <a:rPr lang="en-GB" sz="1400" dirty="0"/>
              <a:t>…</a:t>
            </a:r>
          </a:p>
        </p:txBody>
      </p:sp>
      <p:cxnSp>
        <p:nvCxnSpPr>
          <p:cNvPr id="6" name="Straight Arrow Connector 5">
            <a:extLst>
              <a:ext uri="{FF2B5EF4-FFF2-40B4-BE49-F238E27FC236}">
                <a16:creationId xmlns:a16="http://schemas.microsoft.com/office/drawing/2014/main" id="{ECAA6398-E74E-481D-A0C1-8DC248E363A1}"/>
              </a:ext>
            </a:extLst>
          </p:cNvPr>
          <p:cNvCxnSpPr>
            <a:cxnSpLocks/>
          </p:cNvCxnSpPr>
          <p:nvPr/>
        </p:nvCxnSpPr>
        <p:spPr>
          <a:xfrm>
            <a:off x="194201" y="3166864"/>
            <a:ext cx="23762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6033602-0A2B-4CAF-A764-6330DEE49525}"/>
              </a:ext>
            </a:extLst>
          </p:cNvPr>
          <p:cNvCxnSpPr>
            <a:cxnSpLocks/>
          </p:cNvCxnSpPr>
          <p:nvPr/>
        </p:nvCxnSpPr>
        <p:spPr>
          <a:xfrm flipV="1">
            <a:off x="1275724" y="1853942"/>
            <a:ext cx="0" cy="2016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EA09E55-C829-43B9-9E60-B0298707B399}"/>
                  </a:ext>
                </a:extLst>
              </p:cNvPr>
              <p:cNvSpPr txBox="1"/>
              <p:nvPr/>
            </p:nvSpPr>
            <p:spPr>
              <a:xfrm>
                <a:off x="2492846" y="2987808"/>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8" name="TextBox 7">
                <a:extLst>
                  <a:ext uri="{FF2B5EF4-FFF2-40B4-BE49-F238E27FC236}">
                    <a16:creationId xmlns:a16="http://schemas.microsoft.com/office/drawing/2014/main" id="{CEA09E55-C829-43B9-9E60-B0298707B399}"/>
                  </a:ext>
                </a:extLst>
              </p:cNvPr>
              <p:cNvSpPr txBox="1">
                <a:spLocks noRot="1" noChangeAspect="1" noMove="1" noResize="1" noEditPoints="1" noAdjustHandles="1" noChangeArrowheads="1" noChangeShapeType="1" noTextEdit="1"/>
              </p:cNvSpPr>
              <p:nvPr/>
            </p:nvSpPr>
            <p:spPr>
              <a:xfrm>
                <a:off x="2492846" y="2987808"/>
                <a:ext cx="432048"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227607-F695-4A14-90B7-3B53409599B2}"/>
                  </a:ext>
                </a:extLst>
              </p:cNvPr>
              <p:cNvSpPr txBox="1"/>
              <p:nvPr/>
            </p:nvSpPr>
            <p:spPr>
              <a:xfrm>
                <a:off x="1059700" y="1570638"/>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9" name="TextBox 8">
                <a:extLst>
                  <a:ext uri="{FF2B5EF4-FFF2-40B4-BE49-F238E27FC236}">
                    <a16:creationId xmlns:a16="http://schemas.microsoft.com/office/drawing/2014/main" id="{2C227607-F695-4A14-90B7-3B53409599B2}"/>
                  </a:ext>
                </a:extLst>
              </p:cNvPr>
              <p:cNvSpPr txBox="1">
                <a:spLocks noRot="1" noChangeAspect="1" noMove="1" noResize="1" noEditPoints="1" noAdjustHandles="1" noChangeArrowheads="1" noChangeShapeType="1" noTextEdit="1"/>
              </p:cNvSpPr>
              <p:nvPr/>
            </p:nvSpPr>
            <p:spPr>
              <a:xfrm>
                <a:off x="1059700" y="1570638"/>
                <a:ext cx="432048" cy="307777"/>
              </a:xfrm>
              <a:prstGeom prst="rect">
                <a:avLst/>
              </a:prstGeom>
              <a:blipFill>
                <a:blip r:embed="rId3"/>
                <a:stretch>
                  <a:fillRect b="-2000"/>
                </a:stretch>
              </a:blipFill>
            </p:spPr>
            <p:txBody>
              <a:bodyPr/>
              <a:lstStyle/>
              <a:p>
                <a:r>
                  <a:rPr lang="en-GB">
                    <a:noFill/>
                  </a:rPr>
                  <a:t> </a:t>
                </a:r>
              </a:p>
            </p:txBody>
          </p:sp>
        </mc:Fallback>
      </mc:AlternateContent>
      <p:sp>
        <p:nvSpPr>
          <p:cNvPr id="11" name="Freeform: Shape 10">
            <a:extLst>
              <a:ext uri="{FF2B5EF4-FFF2-40B4-BE49-F238E27FC236}">
                <a16:creationId xmlns:a16="http://schemas.microsoft.com/office/drawing/2014/main" id="{70526F0A-506F-4C8A-9E71-7B43FC36FBE0}"/>
              </a:ext>
            </a:extLst>
          </p:cNvPr>
          <p:cNvSpPr/>
          <p:nvPr/>
        </p:nvSpPr>
        <p:spPr>
          <a:xfrm>
            <a:off x="335560" y="2389025"/>
            <a:ext cx="1904301" cy="1276964"/>
          </a:xfrm>
          <a:custGeom>
            <a:avLst/>
            <a:gdLst>
              <a:gd name="connsiteX0" fmla="*/ 0 w 1904301"/>
              <a:gd name="connsiteY0" fmla="*/ 1276964 h 1276964"/>
              <a:gd name="connsiteX1" fmla="*/ 679509 w 1904301"/>
              <a:gd name="connsiteY1" fmla="*/ 18615 h 1276964"/>
              <a:gd name="connsiteX2" fmla="*/ 1174459 w 1904301"/>
              <a:gd name="connsiteY2" fmla="*/ 505177 h 1276964"/>
              <a:gd name="connsiteX3" fmla="*/ 1501630 w 1904301"/>
              <a:gd name="connsiteY3" fmla="*/ 236729 h 1276964"/>
              <a:gd name="connsiteX4" fmla="*/ 1904301 w 1904301"/>
              <a:gd name="connsiteY4" fmla="*/ 1151129 h 127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01" h="1276964">
                <a:moveTo>
                  <a:pt x="0" y="1276964"/>
                </a:moveTo>
                <a:cubicBezTo>
                  <a:pt x="241883" y="712105"/>
                  <a:pt x="483766" y="147246"/>
                  <a:pt x="679509" y="18615"/>
                </a:cubicBezTo>
                <a:cubicBezTo>
                  <a:pt x="875252" y="-110016"/>
                  <a:pt x="1037439" y="468825"/>
                  <a:pt x="1174459" y="505177"/>
                </a:cubicBezTo>
                <a:cubicBezTo>
                  <a:pt x="1311479" y="541529"/>
                  <a:pt x="1379990" y="129070"/>
                  <a:pt x="1501630" y="236729"/>
                </a:cubicBezTo>
                <a:cubicBezTo>
                  <a:pt x="1623270" y="344388"/>
                  <a:pt x="1763785" y="747758"/>
                  <a:pt x="1904301" y="11511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00BF576C-6CDE-4463-B843-A6B4423B7E14}"/>
              </a:ext>
            </a:extLst>
          </p:cNvPr>
          <p:cNvCxnSpPr>
            <a:cxnSpLocks/>
          </p:cNvCxnSpPr>
          <p:nvPr/>
        </p:nvCxnSpPr>
        <p:spPr>
          <a:xfrm>
            <a:off x="3122077" y="3150086"/>
            <a:ext cx="23762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529A884E-1B20-4665-8902-572ACE01B1E5}"/>
              </a:ext>
            </a:extLst>
          </p:cNvPr>
          <p:cNvCxnSpPr>
            <a:cxnSpLocks/>
          </p:cNvCxnSpPr>
          <p:nvPr/>
        </p:nvCxnSpPr>
        <p:spPr>
          <a:xfrm flipV="1">
            <a:off x="4203600" y="1837164"/>
            <a:ext cx="0" cy="2016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9B62CA4-CB90-404C-922F-7C85C466485D}"/>
                  </a:ext>
                </a:extLst>
              </p:cNvPr>
              <p:cNvSpPr txBox="1"/>
              <p:nvPr/>
            </p:nvSpPr>
            <p:spPr>
              <a:xfrm>
                <a:off x="5420722" y="2971030"/>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14" name="TextBox 13">
                <a:extLst>
                  <a:ext uri="{FF2B5EF4-FFF2-40B4-BE49-F238E27FC236}">
                    <a16:creationId xmlns:a16="http://schemas.microsoft.com/office/drawing/2014/main" id="{69B62CA4-CB90-404C-922F-7C85C466485D}"/>
                  </a:ext>
                </a:extLst>
              </p:cNvPr>
              <p:cNvSpPr txBox="1">
                <a:spLocks noRot="1" noChangeAspect="1" noMove="1" noResize="1" noEditPoints="1" noAdjustHandles="1" noChangeArrowheads="1" noChangeShapeType="1" noTextEdit="1"/>
              </p:cNvSpPr>
              <p:nvPr/>
            </p:nvSpPr>
            <p:spPr>
              <a:xfrm>
                <a:off x="5420722" y="2971030"/>
                <a:ext cx="432048"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1074F6D-039A-435C-8912-78B2CB88A5E9}"/>
                  </a:ext>
                </a:extLst>
              </p:cNvPr>
              <p:cNvSpPr txBox="1"/>
              <p:nvPr/>
            </p:nvSpPr>
            <p:spPr>
              <a:xfrm>
                <a:off x="3987576" y="1553860"/>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15" name="TextBox 14">
                <a:extLst>
                  <a:ext uri="{FF2B5EF4-FFF2-40B4-BE49-F238E27FC236}">
                    <a16:creationId xmlns:a16="http://schemas.microsoft.com/office/drawing/2014/main" id="{E1074F6D-039A-435C-8912-78B2CB88A5E9}"/>
                  </a:ext>
                </a:extLst>
              </p:cNvPr>
              <p:cNvSpPr txBox="1">
                <a:spLocks noRot="1" noChangeAspect="1" noMove="1" noResize="1" noEditPoints="1" noAdjustHandles="1" noChangeArrowheads="1" noChangeShapeType="1" noTextEdit="1"/>
              </p:cNvSpPr>
              <p:nvPr/>
            </p:nvSpPr>
            <p:spPr>
              <a:xfrm>
                <a:off x="3987576" y="1553860"/>
                <a:ext cx="432048" cy="307777"/>
              </a:xfrm>
              <a:prstGeom prst="rect">
                <a:avLst/>
              </a:prstGeom>
              <a:blipFill>
                <a:blip r:embed="rId3"/>
                <a:stretch>
                  <a:fillRect b="-2000"/>
                </a:stretch>
              </a:blipFill>
            </p:spPr>
            <p:txBody>
              <a:bodyPr/>
              <a:lstStyle/>
              <a:p>
                <a:r>
                  <a:rPr lang="en-GB">
                    <a:noFill/>
                  </a:rPr>
                  <a:t> </a:t>
                </a:r>
              </a:p>
            </p:txBody>
          </p:sp>
        </mc:Fallback>
      </mc:AlternateContent>
      <p:sp>
        <p:nvSpPr>
          <p:cNvPr id="17" name="Freeform: Shape 16">
            <a:extLst>
              <a:ext uri="{FF2B5EF4-FFF2-40B4-BE49-F238E27FC236}">
                <a16:creationId xmlns:a16="http://schemas.microsoft.com/office/drawing/2014/main" id="{AD21CE68-8767-4267-A91A-8F92E0DC96BD}"/>
              </a:ext>
            </a:extLst>
          </p:cNvPr>
          <p:cNvSpPr/>
          <p:nvPr/>
        </p:nvSpPr>
        <p:spPr>
          <a:xfrm>
            <a:off x="3263317" y="2139193"/>
            <a:ext cx="2189526" cy="1274494"/>
          </a:xfrm>
          <a:custGeom>
            <a:avLst/>
            <a:gdLst>
              <a:gd name="connsiteX0" fmla="*/ 0 w 2189526"/>
              <a:gd name="connsiteY0" fmla="*/ 0 h 1274494"/>
              <a:gd name="connsiteX1" fmla="*/ 578840 w 2189526"/>
              <a:gd name="connsiteY1" fmla="*/ 1266737 h 1274494"/>
              <a:gd name="connsiteX2" fmla="*/ 1283515 w 2189526"/>
              <a:gd name="connsiteY2" fmla="*/ 553673 h 1274494"/>
              <a:gd name="connsiteX3" fmla="*/ 1702965 w 2189526"/>
              <a:gd name="connsiteY3" fmla="*/ 998290 h 1274494"/>
              <a:gd name="connsiteX4" fmla="*/ 2189526 w 2189526"/>
              <a:gd name="connsiteY4" fmla="*/ 16778 h 127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526" h="1274494">
                <a:moveTo>
                  <a:pt x="0" y="0"/>
                </a:moveTo>
                <a:cubicBezTo>
                  <a:pt x="182460" y="587229"/>
                  <a:pt x="364921" y="1174458"/>
                  <a:pt x="578840" y="1266737"/>
                </a:cubicBezTo>
                <a:cubicBezTo>
                  <a:pt x="792759" y="1359016"/>
                  <a:pt x="1096161" y="598414"/>
                  <a:pt x="1283515" y="553673"/>
                </a:cubicBezTo>
                <a:cubicBezTo>
                  <a:pt x="1470869" y="508932"/>
                  <a:pt x="1551963" y="1087773"/>
                  <a:pt x="1702965" y="998290"/>
                </a:cubicBezTo>
                <a:cubicBezTo>
                  <a:pt x="1853967" y="908808"/>
                  <a:pt x="2021746" y="462793"/>
                  <a:pt x="2189526" y="167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86A8172D-38DB-4ADF-B674-EC21B4D5E995}"/>
              </a:ext>
            </a:extLst>
          </p:cNvPr>
          <p:cNvCxnSpPr>
            <a:cxnSpLocks/>
          </p:cNvCxnSpPr>
          <p:nvPr/>
        </p:nvCxnSpPr>
        <p:spPr>
          <a:xfrm>
            <a:off x="6031684" y="3138065"/>
            <a:ext cx="23762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79E4BFC1-752D-4B93-9E1F-AB82D079DFFB}"/>
              </a:ext>
            </a:extLst>
          </p:cNvPr>
          <p:cNvCxnSpPr>
            <a:cxnSpLocks/>
          </p:cNvCxnSpPr>
          <p:nvPr/>
        </p:nvCxnSpPr>
        <p:spPr>
          <a:xfrm flipV="1">
            <a:off x="7113207" y="1825143"/>
            <a:ext cx="0" cy="2016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DE25018-C809-4C6A-9D9A-3A63C63914D0}"/>
                  </a:ext>
                </a:extLst>
              </p:cNvPr>
              <p:cNvSpPr txBox="1"/>
              <p:nvPr/>
            </p:nvSpPr>
            <p:spPr>
              <a:xfrm>
                <a:off x="8330329" y="2959009"/>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0" name="TextBox 19">
                <a:extLst>
                  <a:ext uri="{FF2B5EF4-FFF2-40B4-BE49-F238E27FC236}">
                    <a16:creationId xmlns:a16="http://schemas.microsoft.com/office/drawing/2014/main" id="{FDE25018-C809-4C6A-9D9A-3A63C63914D0}"/>
                  </a:ext>
                </a:extLst>
              </p:cNvPr>
              <p:cNvSpPr txBox="1">
                <a:spLocks noRot="1" noChangeAspect="1" noMove="1" noResize="1" noEditPoints="1" noAdjustHandles="1" noChangeArrowheads="1" noChangeShapeType="1" noTextEdit="1"/>
              </p:cNvSpPr>
              <p:nvPr/>
            </p:nvSpPr>
            <p:spPr>
              <a:xfrm>
                <a:off x="8330329" y="2959009"/>
                <a:ext cx="432048"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2BE449-2245-4F8B-AEFC-9BFE5322B1BB}"/>
                  </a:ext>
                </a:extLst>
              </p:cNvPr>
              <p:cNvSpPr txBox="1"/>
              <p:nvPr/>
            </p:nvSpPr>
            <p:spPr>
              <a:xfrm>
                <a:off x="6897183" y="1541839"/>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1" name="TextBox 20">
                <a:extLst>
                  <a:ext uri="{FF2B5EF4-FFF2-40B4-BE49-F238E27FC236}">
                    <a16:creationId xmlns:a16="http://schemas.microsoft.com/office/drawing/2014/main" id="{242BE449-2245-4F8B-AEFC-9BFE5322B1BB}"/>
                  </a:ext>
                </a:extLst>
              </p:cNvPr>
              <p:cNvSpPr txBox="1">
                <a:spLocks noRot="1" noChangeAspect="1" noMove="1" noResize="1" noEditPoints="1" noAdjustHandles="1" noChangeArrowheads="1" noChangeShapeType="1" noTextEdit="1"/>
              </p:cNvSpPr>
              <p:nvPr/>
            </p:nvSpPr>
            <p:spPr>
              <a:xfrm>
                <a:off x="6897183" y="1541839"/>
                <a:ext cx="432048" cy="307777"/>
              </a:xfrm>
              <a:prstGeom prst="rect">
                <a:avLst/>
              </a:prstGeom>
              <a:blipFill>
                <a:blip r:embed="rId3"/>
                <a:stretch>
                  <a:fillRect b="-2000"/>
                </a:stretch>
              </a:blipFill>
            </p:spPr>
            <p:txBody>
              <a:bodyPr/>
              <a:lstStyle/>
              <a:p>
                <a:r>
                  <a:rPr lang="en-GB">
                    <a:noFill/>
                  </a:rPr>
                  <a:t> </a:t>
                </a:r>
              </a:p>
            </p:txBody>
          </p:sp>
        </mc:Fallback>
      </mc:AlternateContent>
      <p:sp>
        <p:nvSpPr>
          <p:cNvPr id="23" name="Freeform: Shape 22">
            <a:extLst>
              <a:ext uri="{FF2B5EF4-FFF2-40B4-BE49-F238E27FC236}">
                <a16:creationId xmlns:a16="http://schemas.microsoft.com/office/drawing/2014/main" id="{53DF39F9-AA5F-4935-B3BA-53CF3E35A9FA}"/>
              </a:ext>
            </a:extLst>
          </p:cNvPr>
          <p:cNvSpPr/>
          <p:nvPr/>
        </p:nvSpPr>
        <p:spPr>
          <a:xfrm>
            <a:off x="6200553" y="1861637"/>
            <a:ext cx="2038525" cy="988807"/>
          </a:xfrm>
          <a:custGeom>
            <a:avLst/>
            <a:gdLst>
              <a:gd name="connsiteX0" fmla="*/ 0 w 2038525"/>
              <a:gd name="connsiteY0" fmla="*/ 0 h 988807"/>
              <a:gd name="connsiteX1" fmla="*/ 494951 w 2038525"/>
              <a:gd name="connsiteY1" fmla="*/ 981512 h 988807"/>
              <a:gd name="connsiteX2" fmla="*/ 1006679 w 2038525"/>
              <a:gd name="connsiteY2" fmla="*/ 469784 h 988807"/>
              <a:gd name="connsiteX3" fmla="*/ 1426129 w 2038525"/>
              <a:gd name="connsiteY3" fmla="*/ 906011 h 988807"/>
              <a:gd name="connsiteX4" fmla="*/ 2038525 w 2038525"/>
              <a:gd name="connsiteY4" fmla="*/ 67112 h 988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525" h="988807">
                <a:moveTo>
                  <a:pt x="0" y="0"/>
                </a:moveTo>
                <a:cubicBezTo>
                  <a:pt x="163585" y="451607"/>
                  <a:pt x="327171" y="903215"/>
                  <a:pt x="494951" y="981512"/>
                </a:cubicBezTo>
                <a:cubicBezTo>
                  <a:pt x="662731" y="1059809"/>
                  <a:pt x="851483" y="482368"/>
                  <a:pt x="1006679" y="469784"/>
                </a:cubicBezTo>
                <a:cubicBezTo>
                  <a:pt x="1161875" y="457201"/>
                  <a:pt x="1254155" y="973123"/>
                  <a:pt x="1426129" y="906011"/>
                </a:cubicBezTo>
                <a:cubicBezTo>
                  <a:pt x="1598103" y="838899"/>
                  <a:pt x="1818314" y="453005"/>
                  <a:pt x="2038525" y="671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2CA9CE4-6396-455C-8896-439DB4B86FF0}"/>
              </a:ext>
            </a:extLst>
          </p:cNvPr>
          <p:cNvSpPr txBox="1"/>
          <p:nvPr/>
        </p:nvSpPr>
        <p:spPr>
          <a:xfrm>
            <a:off x="627710" y="4308335"/>
            <a:ext cx="1888987" cy="923330"/>
          </a:xfrm>
          <a:prstGeom prst="rect">
            <a:avLst/>
          </a:prstGeom>
          <a:noFill/>
        </p:spPr>
        <p:txBody>
          <a:bodyPr wrap="square" rtlCol="0">
            <a:spAutoFit/>
          </a:bodyPr>
          <a:lstStyle/>
          <a:p>
            <a:r>
              <a:rPr lang="en-GB" b="1" dirty="0"/>
              <a:t>2 real roots.</a:t>
            </a:r>
          </a:p>
          <a:p>
            <a:r>
              <a:rPr lang="en-GB" b="1" dirty="0"/>
              <a:t>2 complex roots (a conjugate pair)</a:t>
            </a:r>
          </a:p>
        </p:txBody>
      </p:sp>
      <p:sp>
        <p:nvSpPr>
          <p:cNvPr id="25" name="Rectangle 24">
            <a:extLst>
              <a:ext uri="{FF2B5EF4-FFF2-40B4-BE49-F238E27FC236}">
                <a16:creationId xmlns:a16="http://schemas.microsoft.com/office/drawing/2014/main" id="{38A1AF37-496E-4289-9E12-936CBC56F8D3}"/>
              </a:ext>
            </a:extLst>
          </p:cNvPr>
          <p:cNvSpPr/>
          <p:nvPr/>
        </p:nvSpPr>
        <p:spPr>
          <a:xfrm>
            <a:off x="388565" y="4211610"/>
            <a:ext cx="2206366" cy="1085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br>
              <a:rPr lang="en-GB" sz="2800" dirty="0"/>
            </a:br>
            <a:r>
              <a:rPr lang="en-GB" dirty="0"/>
              <a:t>Comment on the 4 roots</a:t>
            </a:r>
            <a:endParaRPr lang="en-GB" sz="2800" dirty="0"/>
          </a:p>
        </p:txBody>
      </p:sp>
      <p:sp>
        <p:nvSpPr>
          <p:cNvPr id="26" name="TextBox 25">
            <a:extLst>
              <a:ext uri="{FF2B5EF4-FFF2-40B4-BE49-F238E27FC236}">
                <a16:creationId xmlns:a16="http://schemas.microsoft.com/office/drawing/2014/main" id="{CFA97929-24ED-4663-8C92-640E63EBAE5C}"/>
              </a:ext>
            </a:extLst>
          </p:cNvPr>
          <p:cNvSpPr txBox="1"/>
          <p:nvPr/>
        </p:nvSpPr>
        <p:spPr>
          <a:xfrm>
            <a:off x="3440843" y="4308335"/>
            <a:ext cx="1888987" cy="923330"/>
          </a:xfrm>
          <a:prstGeom prst="rect">
            <a:avLst/>
          </a:prstGeom>
          <a:noFill/>
        </p:spPr>
        <p:txBody>
          <a:bodyPr wrap="square" rtlCol="0">
            <a:spAutoFit/>
          </a:bodyPr>
          <a:lstStyle/>
          <a:p>
            <a:r>
              <a:rPr lang="en-GB" b="1" dirty="0"/>
              <a:t>4 real roots.</a:t>
            </a:r>
          </a:p>
          <a:p>
            <a:r>
              <a:rPr lang="en-GB" b="1" dirty="0"/>
              <a:t>Two of them with the same value.</a:t>
            </a:r>
          </a:p>
        </p:txBody>
      </p:sp>
      <p:sp>
        <p:nvSpPr>
          <p:cNvPr id="27" name="Rectangle 26">
            <a:extLst>
              <a:ext uri="{FF2B5EF4-FFF2-40B4-BE49-F238E27FC236}">
                <a16:creationId xmlns:a16="http://schemas.microsoft.com/office/drawing/2014/main" id="{693E2F87-876F-4816-9848-B1BC6A9E481E}"/>
              </a:ext>
            </a:extLst>
          </p:cNvPr>
          <p:cNvSpPr/>
          <p:nvPr/>
        </p:nvSpPr>
        <p:spPr>
          <a:xfrm>
            <a:off x="3404411" y="4198592"/>
            <a:ext cx="2206366" cy="1085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br>
              <a:rPr lang="en-GB" sz="2800" dirty="0"/>
            </a:br>
            <a:r>
              <a:rPr lang="en-GB" dirty="0"/>
              <a:t>Comment on the 4 roots</a:t>
            </a:r>
            <a:endParaRPr lang="en-GB" sz="2800" dirty="0"/>
          </a:p>
        </p:txBody>
      </p:sp>
      <p:sp>
        <p:nvSpPr>
          <p:cNvPr id="28" name="TextBox 27">
            <a:extLst>
              <a:ext uri="{FF2B5EF4-FFF2-40B4-BE49-F238E27FC236}">
                <a16:creationId xmlns:a16="http://schemas.microsoft.com/office/drawing/2014/main" id="{88E4FDF9-C9AC-41BA-81A9-4C959CA29FE2}"/>
              </a:ext>
            </a:extLst>
          </p:cNvPr>
          <p:cNvSpPr txBox="1"/>
          <p:nvPr/>
        </p:nvSpPr>
        <p:spPr>
          <a:xfrm>
            <a:off x="6441342" y="4308335"/>
            <a:ext cx="2163103" cy="923330"/>
          </a:xfrm>
          <a:prstGeom prst="rect">
            <a:avLst/>
          </a:prstGeom>
          <a:noFill/>
        </p:spPr>
        <p:txBody>
          <a:bodyPr wrap="square" rtlCol="0">
            <a:spAutoFit/>
          </a:bodyPr>
          <a:lstStyle/>
          <a:p>
            <a:r>
              <a:rPr lang="en-GB" b="1" dirty="0"/>
              <a:t>0 real roots.</a:t>
            </a:r>
          </a:p>
          <a:p>
            <a:r>
              <a:rPr lang="en-GB" b="1" dirty="0"/>
              <a:t>2 pairs of complex conjugate roots.</a:t>
            </a:r>
          </a:p>
        </p:txBody>
      </p:sp>
      <p:sp>
        <p:nvSpPr>
          <p:cNvPr id="29" name="Rectangle 28">
            <a:extLst>
              <a:ext uri="{FF2B5EF4-FFF2-40B4-BE49-F238E27FC236}">
                <a16:creationId xmlns:a16="http://schemas.microsoft.com/office/drawing/2014/main" id="{A17D9443-02A5-45D0-810F-AF8196B8E516}"/>
              </a:ext>
            </a:extLst>
          </p:cNvPr>
          <p:cNvSpPr/>
          <p:nvPr/>
        </p:nvSpPr>
        <p:spPr>
          <a:xfrm>
            <a:off x="6309924" y="4198592"/>
            <a:ext cx="2206366" cy="1085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br>
              <a:rPr lang="en-GB" sz="2800" dirty="0"/>
            </a:br>
            <a:r>
              <a:rPr lang="en-GB" dirty="0"/>
              <a:t>Comment on the 4 roots</a:t>
            </a:r>
            <a:endParaRPr lang="en-GB" sz="2800" dirty="0"/>
          </a:p>
        </p:txBody>
      </p:sp>
    </p:spTree>
    <p:extLst>
      <p:ext uri="{BB962C8B-B14F-4D97-AF65-F5344CB8AC3E}">
        <p14:creationId xmlns:p14="http://schemas.microsoft.com/office/powerpoint/2010/main" val="2655520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animBg="1"/>
      <p:bldP spid="27"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E56B41-624D-45C5-840F-EE5A25196FC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DE4DE10-0717-49DE-9404-A94C04BC594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Question</a:t>
              </a:r>
              <a:endParaRPr lang="en-GB" sz="3200" dirty="0"/>
            </a:p>
          </p:txBody>
        </p:sp>
        <p:cxnSp>
          <p:nvCxnSpPr>
            <p:cNvPr id="4" name="Straight Connector 3">
              <a:extLst>
                <a:ext uri="{FF2B5EF4-FFF2-40B4-BE49-F238E27FC236}">
                  <a16:creationId xmlns:a16="http://schemas.microsoft.com/office/drawing/2014/main" id="{C01AC974-4B9A-4EF1-B868-8C6815E6F52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2B3EFE-D021-46EE-8AF2-70062999162A}"/>
                  </a:ext>
                </a:extLst>
              </p:cNvPr>
              <p:cNvSpPr txBox="1"/>
              <p:nvPr/>
            </p:nvSpPr>
            <p:spPr>
              <a:xfrm>
                <a:off x="323528" y="836712"/>
                <a:ext cx="860457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Given that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𝑖</m:t>
                    </m:r>
                  </m:oMath>
                </a14:m>
                <a:r>
                  <a:rPr lang="en-GB" dirty="0"/>
                  <a:t> is a root of the quartic equation </a:t>
                </a:r>
              </a:p>
              <a:p>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r>
                      <a:rPr lang="en-GB" b="0" i="1" smtClean="0">
                        <a:latin typeface="Cambria Math" panose="02040503050406030204" pitchFamily="18" charset="0"/>
                      </a:rPr>
                      <m:t>−39</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+120</m:t>
                    </m:r>
                    <m:r>
                      <a:rPr lang="en-GB" b="0" i="1" smtClean="0">
                        <a:latin typeface="Cambria Math" panose="02040503050406030204" pitchFamily="18" charset="0"/>
                      </a:rPr>
                      <m:t>𝑧</m:t>
                    </m:r>
                    <m:r>
                      <a:rPr lang="en-GB" b="0" i="1" smtClean="0">
                        <a:latin typeface="Cambria Math" panose="02040503050406030204" pitchFamily="18" charset="0"/>
                      </a:rPr>
                      <m:t>−50=0</m:t>
                    </m:r>
                  </m:oMath>
                </a14:m>
                <a:r>
                  <a:rPr lang="en-GB" dirty="0"/>
                  <a:t>, solve the equation completely.</a:t>
                </a:r>
              </a:p>
            </p:txBody>
          </p:sp>
        </mc:Choice>
        <mc:Fallback xmlns="">
          <p:sp>
            <p:nvSpPr>
              <p:cNvPr id="7" name="TextBox 6">
                <a:extLst>
                  <a:ext uri="{FF2B5EF4-FFF2-40B4-BE49-F238E27FC236}">
                    <a16:creationId xmlns:a16="http://schemas.microsoft.com/office/drawing/2014/main" id="{0F2B3EFE-D021-46EE-8AF2-70062999162A}"/>
                  </a:ext>
                </a:extLst>
              </p:cNvPr>
              <p:cNvSpPr txBox="1">
                <a:spLocks noRot="1" noChangeAspect="1" noMove="1" noResize="1" noEditPoints="1" noAdjustHandles="1" noChangeArrowheads="1" noChangeShapeType="1" noTextEdit="1"/>
              </p:cNvSpPr>
              <p:nvPr/>
            </p:nvSpPr>
            <p:spPr>
              <a:xfrm>
                <a:off x="323528" y="836712"/>
                <a:ext cx="8604570"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627056B-11AA-4651-9589-41D8DDAA0AD3}"/>
                  </a:ext>
                </a:extLst>
              </p:cNvPr>
              <p:cNvSpPr txBox="1"/>
              <p:nvPr/>
            </p:nvSpPr>
            <p:spPr>
              <a:xfrm>
                <a:off x="732499" y="1621814"/>
                <a:ext cx="6336704" cy="5092100"/>
              </a:xfrm>
              <a:prstGeom prst="rect">
                <a:avLst/>
              </a:prstGeom>
              <a:noFill/>
            </p:spPr>
            <p:txBody>
              <a:bodyPr wrap="square" rtlCol="0">
                <a:spAutoFit/>
              </a:bodyPr>
              <a:lstStyle/>
              <a:p>
                <a:r>
                  <a:rPr lang="en-GB" sz="1600" dirty="0"/>
                  <a:t>Another root is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𝑖</m:t>
                    </m:r>
                  </m:oMath>
                </a14:m>
                <a:r>
                  <a:rPr lang="en-GB" sz="1600" dirty="0"/>
                  <a:t>.</a:t>
                </a:r>
              </a:p>
              <a:p>
                <a:pPr/>
                <a:r>
                  <a:rPr lang="en-GB" sz="1600" dirty="0"/>
                  <a:t>So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𝑧</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0" i="1" smtClean="0">
                                <a:latin typeface="Cambria Math" panose="02040503050406030204" pitchFamily="18" charset="0"/>
                              </a:rPr>
                              <m:t>𝑖</m:t>
                            </m:r>
                          </m:e>
                        </m:d>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𝑧</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0" i="1" smtClean="0">
                                <a:latin typeface="Cambria Math" panose="02040503050406030204" pitchFamily="18" charset="0"/>
                              </a:rPr>
                              <m:t>𝑖</m:t>
                            </m:r>
                          </m:e>
                        </m:d>
                      </m:e>
                    </m:d>
                  </m:oMath>
                </a14:m>
                <a:r>
                  <a:rPr lang="en-GB" sz="1600" b="0" i="1" dirty="0">
                    <a:latin typeface="Cambria Math" panose="02040503050406030204" pitchFamily="18" charset="0"/>
                  </a:rPr>
                  <a:t/>
                </a:r>
                <a:br>
                  <a:rPr lang="en-GB" sz="16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3+3</m:t>
                          </m:r>
                        </m:e>
                      </m:d>
                      <m:r>
                        <a:rPr lang="en-GB" sz="1600" b="0" i="1" smtClean="0">
                          <a:latin typeface="Cambria Math" panose="02040503050406030204" pitchFamily="18" charset="0"/>
                        </a:rPr>
                        <m:t>𝑧</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3</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m:t>
                              </m:r>
                            </m:e>
                            <m:sup>
                              <m:r>
                                <a:rPr lang="en-GB" sz="1600" b="0" i="1" smtClean="0">
                                  <a:latin typeface="Cambria Math" panose="02040503050406030204" pitchFamily="18" charset="0"/>
                                </a:rPr>
                                <m:t>2</m:t>
                              </m:r>
                            </m:sup>
                          </m:sSup>
                        </m:e>
                      </m:d>
                    </m:oMath>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−6</m:t>
                      </m:r>
                      <m:r>
                        <a:rPr lang="en-GB" sz="1600" b="0" i="1" smtClean="0">
                          <a:latin typeface="Cambria Math" panose="02040503050406030204" pitchFamily="18" charset="0"/>
                        </a:rPr>
                        <m:t>𝑧</m:t>
                      </m:r>
                      <m:r>
                        <a:rPr lang="en-GB" sz="1600" b="0" i="1" smtClean="0">
                          <a:latin typeface="Cambria Math" panose="02040503050406030204" pitchFamily="18" charset="0"/>
                        </a:rPr>
                        <m:t>+10</m:t>
                      </m:r>
                    </m:oMath>
                  </m:oMathPara>
                </a14:m>
                <a:endParaRPr lang="en-GB" sz="1600" b="0" i="1" dirty="0">
                  <a:latin typeface="Cambria Math" panose="02040503050406030204" pitchFamily="18" charset="0"/>
                </a:endParaRPr>
              </a:p>
              <a:p>
                <a:r>
                  <a:rPr lang="en-GB" sz="1600" dirty="0"/>
                  <a:t> is a factor of </a:t>
                </a:r>
                <a14:m>
                  <m:oMath xmlns:m="http://schemas.openxmlformats.org/officeDocument/2006/math">
                    <m:r>
                      <a:rPr lang="en-GB" sz="1600" i="1">
                        <a:latin typeface="Cambria Math" panose="02040503050406030204" pitchFamily="18" charset="0"/>
                      </a:rPr>
                      <m:t>2</m:t>
                    </m:r>
                    <m:sSup>
                      <m:sSupPr>
                        <m:ctrlPr>
                          <a:rPr lang="en-GB" sz="1600" i="1">
                            <a:latin typeface="Cambria Math" panose="02040503050406030204" pitchFamily="18" charset="0"/>
                          </a:rPr>
                        </m:ctrlPr>
                      </m:sSupPr>
                      <m:e>
                        <m:r>
                          <a:rPr lang="en-GB" sz="1600" i="1">
                            <a:latin typeface="Cambria Math" panose="02040503050406030204" pitchFamily="18" charset="0"/>
                          </a:rPr>
                          <m:t>𝑧</m:t>
                        </m:r>
                      </m:e>
                      <m:sup>
                        <m:r>
                          <a:rPr lang="en-GB" sz="1600" i="1">
                            <a:latin typeface="Cambria Math" panose="02040503050406030204" pitchFamily="18" charset="0"/>
                          </a:rPr>
                          <m:t>4</m:t>
                        </m:r>
                      </m:sup>
                    </m:sSup>
                    <m:r>
                      <a:rPr lang="en-GB" sz="1600" i="1">
                        <a:latin typeface="Cambria Math" panose="02040503050406030204" pitchFamily="18" charset="0"/>
                      </a:rPr>
                      <m:t>−3</m:t>
                    </m:r>
                    <m:sSup>
                      <m:sSupPr>
                        <m:ctrlPr>
                          <a:rPr lang="en-GB" sz="1600" i="1">
                            <a:latin typeface="Cambria Math" panose="02040503050406030204" pitchFamily="18" charset="0"/>
                          </a:rPr>
                        </m:ctrlPr>
                      </m:sSupPr>
                      <m:e>
                        <m:r>
                          <a:rPr lang="en-GB" sz="1600" i="1">
                            <a:latin typeface="Cambria Math" panose="02040503050406030204" pitchFamily="18" charset="0"/>
                          </a:rPr>
                          <m:t>𝑧</m:t>
                        </m:r>
                      </m:e>
                      <m:sup>
                        <m:r>
                          <a:rPr lang="en-GB" sz="1600" i="1">
                            <a:latin typeface="Cambria Math" panose="02040503050406030204" pitchFamily="18" charset="0"/>
                          </a:rPr>
                          <m:t>3</m:t>
                        </m:r>
                      </m:sup>
                    </m:sSup>
                    <m:r>
                      <a:rPr lang="en-GB" sz="1600" i="1">
                        <a:latin typeface="Cambria Math" panose="02040503050406030204" pitchFamily="18" charset="0"/>
                      </a:rPr>
                      <m:t>−39</m:t>
                    </m:r>
                    <m:sSup>
                      <m:sSupPr>
                        <m:ctrlPr>
                          <a:rPr lang="en-GB" sz="1600" i="1">
                            <a:latin typeface="Cambria Math" panose="02040503050406030204" pitchFamily="18" charset="0"/>
                          </a:rPr>
                        </m:ctrlPr>
                      </m:sSupPr>
                      <m:e>
                        <m:r>
                          <a:rPr lang="en-GB" sz="1600" i="1">
                            <a:latin typeface="Cambria Math" panose="02040503050406030204" pitchFamily="18" charset="0"/>
                          </a:rPr>
                          <m:t>𝑧</m:t>
                        </m:r>
                      </m:e>
                      <m:sup>
                        <m:r>
                          <a:rPr lang="en-GB" sz="1600" i="1">
                            <a:latin typeface="Cambria Math" panose="02040503050406030204" pitchFamily="18" charset="0"/>
                          </a:rPr>
                          <m:t>2</m:t>
                        </m:r>
                      </m:sup>
                    </m:sSup>
                    <m:r>
                      <a:rPr lang="en-GB" sz="1600" i="1">
                        <a:latin typeface="Cambria Math" panose="02040503050406030204" pitchFamily="18" charset="0"/>
                      </a:rPr>
                      <m:t>+120</m:t>
                    </m:r>
                    <m:r>
                      <a:rPr lang="en-GB" sz="1600" i="1">
                        <a:latin typeface="Cambria Math" panose="02040503050406030204" pitchFamily="18" charset="0"/>
                      </a:rPr>
                      <m:t>𝑧</m:t>
                    </m:r>
                    <m:r>
                      <a:rPr lang="en-GB" sz="1600" i="1">
                        <a:latin typeface="Cambria Math" panose="02040503050406030204" pitchFamily="18" charset="0"/>
                      </a:rPr>
                      <m:t>−50</m:t>
                    </m:r>
                  </m:oMath>
                </a14:m>
                <a:endParaRPr lang="en-GB" sz="1600" dirty="0"/>
              </a:p>
              <a:p>
                <a:endParaRPr lang="en-GB" sz="1600" dirty="0"/>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−6</m:t>
                          </m:r>
                          <m:r>
                            <a:rPr lang="en-GB" sz="1600" b="0" i="1" smtClean="0">
                              <a:latin typeface="Cambria Math" panose="02040503050406030204" pitchFamily="18" charset="0"/>
                            </a:rPr>
                            <m:t>𝑧</m:t>
                          </m:r>
                          <m:r>
                            <a:rPr lang="en-GB" sz="1600" b="0" i="1" smtClean="0">
                              <a:latin typeface="Cambria Math" panose="02040503050406030204" pitchFamily="18" charset="0"/>
                            </a:rPr>
                            <m:t>+10</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m:t>
                      </m:r>
                      <m:r>
                        <a:rPr lang="en-GB" sz="1600" i="1">
                          <a:latin typeface="Cambria Math" panose="02040503050406030204" pitchFamily="18" charset="0"/>
                        </a:rPr>
                        <m:t>2</m:t>
                      </m:r>
                      <m:sSup>
                        <m:sSupPr>
                          <m:ctrlPr>
                            <a:rPr lang="en-GB" sz="1600" i="1">
                              <a:latin typeface="Cambria Math" panose="02040503050406030204" pitchFamily="18" charset="0"/>
                            </a:rPr>
                          </m:ctrlPr>
                        </m:sSupPr>
                        <m:e>
                          <m:r>
                            <a:rPr lang="en-GB" sz="1600" i="1">
                              <a:latin typeface="Cambria Math" panose="02040503050406030204" pitchFamily="18" charset="0"/>
                            </a:rPr>
                            <m:t>𝑧</m:t>
                          </m:r>
                        </m:e>
                        <m:sup>
                          <m:r>
                            <a:rPr lang="en-GB" sz="1600" i="1">
                              <a:latin typeface="Cambria Math" panose="02040503050406030204" pitchFamily="18" charset="0"/>
                            </a:rPr>
                            <m:t>4</m:t>
                          </m:r>
                        </m:sup>
                      </m:sSup>
                      <m:r>
                        <a:rPr lang="en-GB" sz="1600" i="1">
                          <a:latin typeface="Cambria Math" panose="02040503050406030204" pitchFamily="18" charset="0"/>
                        </a:rPr>
                        <m:t>−3</m:t>
                      </m:r>
                      <m:sSup>
                        <m:sSupPr>
                          <m:ctrlPr>
                            <a:rPr lang="en-GB" sz="1600" i="1">
                              <a:latin typeface="Cambria Math" panose="02040503050406030204" pitchFamily="18" charset="0"/>
                            </a:rPr>
                          </m:ctrlPr>
                        </m:sSupPr>
                        <m:e>
                          <m:r>
                            <a:rPr lang="en-GB" sz="1600" i="1">
                              <a:latin typeface="Cambria Math" panose="02040503050406030204" pitchFamily="18" charset="0"/>
                            </a:rPr>
                            <m:t>𝑧</m:t>
                          </m:r>
                        </m:e>
                        <m:sup>
                          <m:r>
                            <a:rPr lang="en-GB" sz="1600" i="1">
                              <a:latin typeface="Cambria Math" panose="02040503050406030204" pitchFamily="18" charset="0"/>
                            </a:rPr>
                            <m:t>3</m:t>
                          </m:r>
                        </m:sup>
                      </m:sSup>
                      <m:r>
                        <a:rPr lang="en-GB" sz="1600" i="1">
                          <a:latin typeface="Cambria Math" panose="02040503050406030204" pitchFamily="18" charset="0"/>
                        </a:rPr>
                        <m:t>−39</m:t>
                      </m:r>
                      <m:sSup>
                        <m:sSupPr>
                          <m:ctrlPr>
                            <a:rPr lang="en-GB" sz="1600" i="1">
                              <a:latin typeface="Cambria Math" panose="02040503050406030204" pitchFamily="18" charset="0"/>
                            </a:rPr>
                          </m:ctrlPr>
                        </m:sSupPr>
                        <m:e>
                          <m:r>
                            <a:rPr lang="en-GB" sz="1600" i="1">
                              <a:latin typeface="Cambria Math" panose="02040503050406030204" pitchFamily="18" charset="0"/>
                            </a:rPr>
                            <m:t>𝑧</m:t>
                          </m:r>
                        </m:e>
                        <m:sup>
                          <m:r>
                            <a:rPr lang="en-GB" sz="1600" i="1">
                              <a:latin typeface="Cambria Math" panose="02040503050406030204" pitchFamily="18" charset="0"/>
                            </a:rPr>
                            <m:t>2</m:t>
                          </m:r>
                        </m:sup>
                      </m:sSup>
                      <m:r>
                        <a:rPr lang="en-GB" sz="1600" i="1">
                          <a:latin typeface="Cambria Math" panose="02040503050406030204" pitchFamily="18" charset="0"/>
                        </a:rPr>
                        <m:t>+120</m:t>
                      </m:r>
                      <m:r>
                        <a:rPr lang="en-GB" sz="1600" i="1">
                          <a:latin typeface="Cambria Math" panose="02040503050406030204" pitchFamily="18" charset="0"/>
                        </a:rPr>
                        <m:t>𝑧</m:t>
                      </m:r>
                      <m:r>
                        <a:rPr lang="en-GB" sz="1600" i="1">
                          <a:latin typeface="Cambria Math" panose="02040503050406030204" pitchFamily="18" charset="0"/>
                        </a:rPr>
                        <m:t>−50</m:t>
                      </m:r>
                    </m:oMath>
                  </m:oMathPara>
                </a14:m>
                <a:endParaRPr lang="en-GB" sz="1600" dirty="0"/>
              </a:p>
              <a:p>
                <a:endParaRPr lang="en-GB" sz="1600" dirty="0"/>
              </a:p>
              <a:p>
                <a:r>
                  <a:rPr lang="en-GB" sz="1600" dirty="0"/>
                  <a:t>Use (mostly) common sense to determine the other bracket:</a:t>
                </a:r>
              </a:p>
              <a:p>
                <a:pPr marL="285750" indent="-285750">
                  <a:buFont typeface="Arial" panose="020B0604020202020204" pitchFamily="34" charset="0"/>
                  <a:buChar char="•"/>
                </a:pPr>
                <a:r>
                  <a:rPr lang="en-GB" sz="1600" dirty="0"/>
                  <a:t>It must start with </a:t>
                </a:r>
                <a14:m>
                  <m:oMath xmlns:m="http://schemas.openxmlformats.org/officeDocument/2006/math">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2</m:t>
                        </m:r>
                      </m:sup>
                    </m:sSup>
                  </m:oMath>
                </a14:m>
                <a:r>
                  <a:rPr lang="en-GB" sz="1600" dirty="0"/>
                  <a:t> in order to get the </a:t>
                </a:r>
                <a14:m>
                  <m:oMath xmlns:m="http://schemas.openxmlformats.org/officeDocument/2006/math">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4</m:t>
                        </m:r>
                      </m:sup>
                    </m:sSup>
                  </m:oMath>
                </a14:m>
                <a:r>
                  <a:rPr lang="en-GB" sz="1600" dirty="0"/>
                  <a:t> term in the expansion.</a:t>
                </a:r>
              </a:p>
              <a:p>
                <a:pPr marL="285750" indent="-285750">
                  <a:buFont typeface="Arial" panose="020B0604020202020204" pitchFamily="34" charset="0"/>
                  <a:buChar char="•"/>
                </a:pPr>
                <a:r>
                  <a:rPr lang="en-GB" sz="1600" dirty="0"/>
                  <a:t>It must end with -5 to get the -50 term.</a:t>
                </a:r>
              </a:p>
              <a:p>
                <a:pPr marL="285750" indent="-285750">
                  <a:buFont typeface="Arial" panose="020B0604020202020204" pitchFamily="34" charset="0"/>
                  <a:buChar char="•"/>
                </a:pPr>
                <a:r>
                  <a:rPr lang="en-GB" sz="1600" dirty="0"/>
                  <a:t>So we know second bracket is of form </a:t>
                </a:r>
                <a14:m>
                  <m:oMath xmlns:m="http://schemas.openxmlformats.org/officeDocument/2006/math">
                    <m:r>
                      <a:rPr lang="en-GB" sz="1600" i="1">
                        <a:latin typeface="Cambria Math" panose="02040503050406030204" pitchFamily="18" charset="0"/>
                      </a:rPr>
                      <m:t>(2</m:t>
                    </m:r>
                    <m:sSup>
                      <m:sSupPr>
                        <m:ctrlPr>
                          <a:rPr lang="en-GB" sz="1600" i="1">
                            <a:latin typeface="Cambria Math" panose="02040503050406030204" pitchFamily="18" charset="0"/>
                          </a:rPr>
                        </m:ctrlPr>
                      </m:sSupPr>
                      <m:e>
                        <m:r>
                          <a:rPr lang="en-GB" sz="1600" i="1">
                            <a:latin typeface="Cambria Math" panose="02040503050406030204" pitchFamily="18" charset="0"/>
                          </a:rPr>
                          <m:t>𝑧</m:t>
                        </m:r>
                      </m:e>
                      <m:sup>
                        <m:r>
                          <a:rPr lang="en-GB" sz="1600" i="1">
                            <a:latin typeface="Cambria Math" panose="02040503050406030204" pitchFamily="18" charset="0"/>
                          </a:rPr>
                          <m:t>2</m:t>
                        </m:r>
                      </m:sup>
                    </m:sSup>
                    <m:r>
                      <a:rPr lang="en-GB" sz="1600" i="1">
                        <a:latin typeface="Cambria Math" panose="02040503050406030204" pitchFamily="18" charset="0"/>
                      </a:rPr>
                      <m:t>+</m:t>
                    </m:r>
                    <m:r>
                      <a:rPr lang="en-GB" sz="1600" i="1">
                        <a:latin typeface="Cambria Math" panose="02040503050406030204" pitchFamily="18" charset="0"/>
                      </a:rPr>
                      <m:t>𝑎𝑧</m:t>
                    </m:r>
                    <m:r>
                      <a:rPr lang="en-GB" sz="1600" i="1">
                        <a:latin typeface="Cambria Math" panose="02040503050406030204" pitchFamily="18" charset="0"/>
                      </a:rPr>
                      <m:t>−5)</m:t>
                    </m:r>
                  </m:oMath>
                </a14:m>
                <a:r>
                  <a:rPr lang="en-GB" sz="1600" dirty="0"/>
                  <a:t>.</a:t>
                </a:r>
                <a:br>
                  <a:rPr lang="en-GB" sz="1600" dirty="0"/>
                </a:br>
                <a:r>
                  <a:rPr lang="en-GB" sz="1600" dirty="0"/>
                  <a:t>To work out the </a:t>
                </a:r>
                <a14:m>
                  <m:oMath xmlns:m="http://schemas.openxmlformats.org/officeDocument/2006/math">
                    <m:r>
                      <a:rPr lang="en-GB" sz="1600" b="0" i="1" smtClean="0">
                        <a:latin typeface="Cambria Math" panose="02040503050406030204" pitchFamily="18" charset="0"/>
                      </a:rPr>
                      <m:t>𝑎</m:t>
                    </m:r>
                  </m:oMath>
                </a14:m>
                <a:r>
                  <a:rPr lang="en-GB" sz="1600" dirty="0"/>
                  <a:t> we need to compare either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2</m:t>
                        </m:r>
                      </m:sup>
                    </m:sSup>
                  </m:oMath>
                </a14:m>
                <a:r>
                  <a:rPr lang="en-GB" sz="1600" dirty="0"/>
                  <a:t> or </a:t>
                </a:r>
                <a14:m>
                  <m:oMath xmlns:m="http://schemas.openxmlformats.org/officeDocument/2006/math">
                    <m:r>
                      <a:rPr lang="en-GB" sz="1600" b="0" i="1" smtClean="0">
                        <a:latin typeface="Cambria Math" panose="02040503050406030204" pitchFamily="18" charset="0"/>
                      </a:rPr>
                      <m:t>𝑧</m:t>
                    </m:r>
                  </m:oMath>
                </a14:m>
                <a:r>
                  <a:rPr lang="en-GB" sz="1600" dirty="0"/>
                  <a:t> terms in the expansion, say for example the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3</m:t>
                        </m:r>
                      </m:sup>
                    </m:sSup>
                  </m:oMath>
                </a14:m>
                <a:r>
                  <a:rPr lang="en-GB" sz="1600" dirty="0"/>
                  <a:t> term:</a:t>
                </a:r>
                <a:br>
                  <a:rPr lang="en-GB" sz="1600" dirty="0"/>
                </a:b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−12=−3    →  </m:t>
                    </m:r>
                    <m:r>
                      <a:rPr lang="en-GB" sz="1600" b="0" i="1" smtClean="0">
                        <a:latin typeface="Cambria Math" panose="02040503050406030204" pitchFamily="18" charset="0"/>
                      </a:rPr>
                      <m:t>𝑎</m:t>
                    </m:r>
                    <m:r>
                      <a:rPr lang="en-GB" sz="1600" b="0" i="1" smtClean="0">
                        <a:latin typeface="Cambria Math" panose="02040503050406030204" pitchFamily="18" charset="0"/>
                      </a:rPr>
                      <m:t>=9 </m:t>
                    </m:r>
                  </m:oMath>
                </a14:m>
                <a:endParaRPr lang="en-GB" sz="1600" dirty="0"/>
              </a:p>
              <a:p>
                <a:pPr marL="285750" indent="-285750">
                  <a:buFont typeface="Arial" panose="020B0604020202020204" pitchFamily="34" charset="0"/>
                  <a:buChar char="•"/>
                </a:pPr>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d>
                        <m:dPr>
                          <m:ctrlPr>
                            <a:rPr lang="en-GB" sz="1600" i="1">
                              <a:latin typeface="Cambria Math" panose="02040503050406030204" pitchFamily="18" charset="0"/>
                            </a:rPr>
                          </m:ctrlPr>
                        </m:dPr>
                        <m:e>
                          <m:sSup>
                            <m:sSupPr>
                              <m:ctrlPr>
                                <a:rPr lang="en-GB" sz="1600" i="1">
                                  <a:latin typeface="Cambria Math" panose="02040503050406030204" pitchFamily="18" charset="0"/>
                                </a:rPr>
                              </m:ctrlPr>
                            </m:sSupPr>
                            <m:e>
                              <m:r>
                                <a:rPr lang="en-GB" sz="1600" i="1">
                                  <a:latin typeface="Cambria Math" panose="02040503050406030204" pitchFamily="18" charset="0"/>
                                </a:rPr>
                                <m:t>𝑧</m:t>
                              </m:r>
                            </m:e>
                            <m:sup>
                              <m:r>
                                <a:rPr lang="en-GB" sz="1600" i="1">
                                  <a:latin typeface="Cambria Math" panose="02040503050406030204" pitchFamily="18" charset="0"/>
                                </a:rPr>
                                <m:t>2</m:t>
                              </m:r>
                            </m:sup>
                          </m:sSup>
                          <m:r>
                            <a:rPr lang="en-GB" sz="1600" i="1">
                              <a:latin typeface="Cambria Math" panose="02040503050406030204" pitchFamily="18" charset="0"/>
                            </a:rPr>
                            <m:t>−6</m:t>
                          </m:r>
                          <m:r>
                            <a:rPr lang="en-GB" sz="1600" i="1">
                              <a:latin typeface="Cambria Math" panose="02040503050406030204" pitchFamily="18" charset="0"/>
                            </a:rPr>
                            <m:t>𝑧</m:t>
                          </m:r>
                          <m:r>
                            <a:rPr lang="en-GB" sz="1600" i="1">
                              <a:latin typeface="Cambria Math" panose="02040503050406030204" pitchFamily="18" charset="0"/>
                            </a:rPr>
                            <m:t>+10</m:t>
                          </m:r>
                        </m:e>
                      </m:d>
                      <m:d>
                        <m:dPr>
                          <m:ctrlPr>
                            <a:rPr lang="en-GB" sz="1600" i="1">
                              <a:latin typeface="Cambria Math" panose="02040503050406030204" pitchFamily="18" charset="0"/>
                            </a:rPr>
                          </m:ctrlPr>
                        </m:dPr>
                        <m:e>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+9</m:t>
                          </m:r>
                          <m:r>
                            <a:rPr lang="en-GB" sz="1600" b="0" i="1" smtClean="0">
                              <a:latin typeface="Cambria Math" panose="02040503050406030204" pitchFamily="18" charset="0"/>
                            </a:rPr>
                            <m:t>𝑧</m:t>
                          </m:r>
                          <m:r>
                            <a:rPr lang="en-GB" sz="1600" b="0" i="1" smtClean="0">
                              <a:latin typeface="Cambria Math" panose="02040503050406030204" pitchFamily="18" charset="0"/>
                            </a:rPr>
                            <m:t>−5</m:t>
                          </m:r>
                        </m:e>
                      </m:d>
                      <m:r>
                        <a:rPr lang="en-GB" sz="1600" b="0" i="1" smtClean="0">
                          <a:latin typeface="Cambria Math" panose="02040503050406030204" pitchFamily="18" charset="0"/>
                        </a:rPr>
                        <m:t>=0</m:t>
                      </m:r>
                    </m:oMath>
                  </m:oMathPara>
                </a14:m>
                <a:endParaRPr lang="en-GB" sz="1600" dirty="0"/>
              </a:p>
              <a:p>
                <a:r>
                  <a:rPr lang="en-GB" sz="1600" dirty="0"/>
                  <a:t>Solving </a:t>
                </a:r>
                <a14:m>
                  <m:oMath xmlns:m="http://schemas.openxmlformats.org/officeDocument/2006/math">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+9</m:t>
                    </m:r>
                    <m:r>
                      <a:rPr lang="en-GB" sz="1600" b="0" i="1" smtClean="0">
                        <a:latin typeface="Cambria Math" panose="02040503050406030204" pitchFamily="18" charset="0"/>
                      </a:rPr>
                      <m:t>𝑧</m:t>
                    </m:r>
                    <m:r>
                      <a:rPr lang="en-GB" sz="1600" b="0" i="1" smtClean="0">
                        <a:latin typeface="Cambria Math" panose="02040503050406030204" pitchFamily="18" charset="0"/>
                      </a:rPr>
                      <m:t>−5=0   →    </m:t>
                    </m:r>
                    <m:r>
                      <a:rPr lang="en-GB" sz="1600" b="0" i="1" smtClean="0">
                        <a:latin typeface="Cambria Math" panose="02040503050406030204" pitchFamily="18" charset="0"/>
                      </a:rPr>
                      <m:t>𝑧</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 </m:t>
                    </m:r>
                    <m:r>
                      <a:rPr lang="en-GB" sz="1600" b="0" i="1" smtClean="0">
                        <a:latin typeface="Cambria Math" panose="02040503050406030204" pitchFamily="18" charset="0"/>
                      </a:rPr>
                      <m:t>𝑧</m:t>
                    </m:r>
                    <m:r>
                      <a:rPr lang="en-GB" sz="1600" b="0" i="1" smtClean="0">
                        <a:latin typeface="Cambria Math" panose="02040503050406030204" pitchFamily="18" charset="0"/>
                      </a:rPr>
                      <m:t>=−5</m:t>
                    </m:r>
                  </m:oMath>
                </a14:m>
                <a:endParaRPr lang="en-GB" sz="1600" dirty="0"/>
              </a:p>
              <a:p>
                <a:r>
                  <a:rPr lang="en-GB" sz="1600" dirty="0"/>
                  <a:t>So roots are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 −5, 3+</m:t>
                    </m:r>
                    <m:r>
                      <a:rPr lang="en-GB" sz="1600" b="0" i="1" smtClean="0">
                        <a:latin typeface="Cambria Math" panose="02040503050406030204" pitchFamily="18" charset="0"/>
                      </a:rPr>
                      <m:t>𝑖</m:t>
                    </m:r>
                    <m:r>
                      <a:rPr lang="en-GB" sz="1600" b="0" i="1" smtClean="0">
                        <a:latin typeface="Cambria Math" panose="02040503050406030204" pitchFamily="18" charset="0"/>
                      </a:rPr>
                      <m:t>, 3−</m:t>
                    </m:r>
                    <m:r>
                      <a:rPr lang="en-GB" sz="1600" b="0" i="1" smtClean="0">
                        <a:latin typeface="Cambria Math" panose="02040503050406030204" pitchFamily="18" charset="0"/>
                      </a:rPr>
                      <m:t>𝑖</m:t>
                    </m:r>
                  </m:oMath>
                </a14:m>
                <a:endParaRPr lang="en-GB" dirty="0"/>
              </a:p>
            </p:txBody>
          </p:sp>
        </mc:Choice>
        <mc:Fallback xmlns="">
          <p:sp>
            <p:nvSpPr>
              <p:cNvPr id="9" name="TextBox 8">
                <a:extLst>
                  <a:ext uri="{FF2B5EF4-FFF2-40B4-BE49-F238E27FC236}">
                    <a16:creationId xmlns:a16="http://schemas.microsoft.com/office/drawing/2014/main" id="{8627056B-11AA-4651-9589-41D8DDAA0AD3}"/>
                  </a:ext>
                </a:extLst>
              </p:cNvPr>
              <p:cNvSpPr txBox="1">
                <a:spLocks noRot="1" noChangeAspect="1" noMove="1" noResize="1" noEditPoints="1" noAdjustHandles="1" noChangeArrowheads="1" noChangeShapeType="1" noTextEdit="1"/>
              </p:cNvSpPr>
              <p:nvPr/>
            </p:nvSpPr>
            <p:spPr>
              <a:xfrm>
                <a:off x="732499" y="1621814"/>
                <a:ext cx="6336704" cy="5092100"/>
              </a:xfrm>
              <a:prstGeom prst="rect">
                <a:avLst/>
              </a:prstGeom>
              <a:blipFill>
                <a:blip r:embed="rId3"/>
                <a:stretch>
                  <a:fillRect l="-481" t="-359"/>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12FFF16C-C0EA-4CA7-9E8C-FDF82A174E14}"/>
              </a:ext>
            </a:extLst>
          </p:cNvPr>
          <p:cNvSpPr txBox="1"/>
          <p:nvPr/>
        </p:nvSpPr>
        <p:spPr>
          <a:xfrm>
            <a:off x="7031102" y="3738240"/>
            <a:ext cx="1896997"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You could also use algebraic long division, but I’ve always favoured determining the second bracket by intuition as per the left.</a:t>
            </a:r>
          </a:p>
        </p:txBody>
      </p:sp>
      <p:sp>
        <p:nvSpPr>
          <p:cNvPr id="10" name="Rectangle 9">
            <a:extLst>
              <a:ext uri="{FF2B5EF4-FFF2-40B4-BE49-F238E27FC236}">
                <a16:creationId xmlns:a16="http://schemas.microsoft.com/office/drawing/2014/main" id="{30E1ADDE-D515-4A60-946D-1A9D33B2A241}"/>
              </a:ext>
            </a:extLst>
          </p:cNvPr>
          <p:cNvSpPr/>
          <p:nvPr/>
        </p:nvSpPr>
        <p:spPr>
          <a:xfrm>
            <a:off x="323527" y="1483043"/>
            <a:ext cx="8604571" cy="51790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325381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656795-E9CA-47DB-9A65-51273FA0D8F5}"/>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7222C4A-9832-4578-B802-DB96E5530D3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Question</a:t>
              </a:r>
              <a:endParaRPr lang="en-GB" sz="3200" dirty="0"/>
            </a:p>
          </p:txBody>
        </p:sp>
        <p:cxnSp>
          <p:nvCxnSpPr>
            <p:cNvPr id="4" name="Straight Connector 3">
              <a:extLst>
                <a:ext uri="{FF2B5EF4-FFF2-40B4-BE49-F238E27FC236}">
                  <a16:creationId xmlns:a16="http://schemas.microsoft.com/office/drawing/2014/main" id="{C2D323DE-5DFC-4CD7-9A28-2AED2082361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ED26E8-07FC-46F7-81F4-C3BFABDBB8AD}"/>
                  </a:ext>
                </a:extLst>
              </p:cNvPr>
              <p:cNvSpPr txBox="1"/>
              <p:nvPr/>
            </p:nvSpPr>
            <p:spPr>
              <a:xfrm>
                <a:off x="323528" y="836712"/>
                <a:ext cx="770485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Show that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+4</m:t>
                    </m:r>
                  </m:oMath>
                </a14:m>
                <a:r>
                  <a:rPr lang="en-GB" dirty="0"/>
                  <a:t> is a factor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r>
                      <a:rPr lang="en-GB" b="0" i="1" smtClean="0">
                        <a:latin typeface="Cambria Math" panose="02040503050406030204" pitchFamily="18" charset="0"/>
                      </a:rPr>
                      <m:t>+21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−8</m:t>
                    </m:r>
                    <m:r>
                      <a:rPr lang="en-GB" b="0" i="1" smtClean="0">
                        <a:latin typeface="Cambria Math" panose="02040503050406030204" pitchFamily="18" charset="0"/>
                      </a:rPr>
                      <m:t>𝑧</m:t>
                    </m:r>
                    <m:r>
                      <a:rPr lang="en-GB" b="0" i="1" smtClean="0">
                        <a:latin typeface="Cambria Math" panose="02040503050406030204" pitchFamily="18" charset="0"/>
                      </a:rPr>
                      <m:t>+68</m:t>
                    </m:r>
                  </m:oMath>
                </a14:m>
                <a:endParaRPr lang="en-GB" dirty="0"/>
              </a:p>
              <a:p>
                <a:r>
                  <a:rPr lang="en-GB" dirty="0"/>
                  <a:t>Hence solve the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r>
                      <a:rPr lang="en-GB" b="0" i="1" smtClean="0">
                        <a:latin typeface="Cambria Math" panose="02040503050406030204" pitchFamily="18" charset="0"/>
                      </a:rPr>
                      <m:t>+21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−8</m:t>
                    </m:r>
                    <m:r>
                      <a:rPr lang="en-GB" b="0" i="1" smtClean="0">
                        <a:latin typeface="Cambria Math" panose="02040503050406030204" pitchFamily="18" charset="0"/>
                      </a:rPr>
                      <m:t>𝑧</m:t>
                    </m:r>
                    <m:r>
                      <a:rPr lang="en-GB" b="0" i="1" smtClean="0">
                        <a:latin typeface="Cambria Math" panose="02040503050406030204" pitchFamily="18" charset="0"/>
                      </a:rPr>
                      <m:t>+68=0</m:t>
                    </m:r>
                  </m:oMath>
                </a14:m>
                <a:endParaRPr lang="en-GB" dirty="0"/>
              </a:p>
            </p:txBody>
          </p:sp>
        </mc:Choice>
        <mc:Fallback xmlns="">
          <p:sp>
            <p:nvSpPr>
              <p:cNvPr id="5" name="TextBox 4">
                <a:extLst>
                  <a:ext uri="{FF2B5EF4-FFF2-40B4-BE49-F238E27FC236}">
                    <a16:creationId xmlns:a16="http://schemas.microsoft.com/office/drawing/2014/main" id="{A6ED26E8-07FC-46F7-81F4-C3BFABDBB8AD}"/>
                  </a:ext>
                </a:extLst>
              </p:cNvPr>
              <p:cNvSpPr txBox="1">
                <a:spLocks noRot="1" noChangeAspect="1" noMove="1" noResize="1" noEditPoints="1" noAdjustHandles="1" noChangeArrowheads="1" noChangeShapeType="1" noTextEdit="1"/>
              </p:cNvSpPr>
              <p:nvPr/>
            </p:nvSpPr>
            <p:spPr>
              <a:xfrm>
                <a:off x="323528" y="836712"/>
                <a:ext cx="7704856"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523341-498B-4A52-91AD-7118CF0BCC2C}"/>
                  </a:ext>
                </a:extLst>
              </p:cNvPr>
              <p:cNvSpPr txBox="1"/>
              <p:nvPr/>
            </p:nvSpPr>
            <p:spPr>
              <a:xfrm>
                <a:off x="827584" y="1700808"/>
                <a:ext cx="5616624" cy="3139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r>
                        <a:rPr lang="en-GB" b="0" i="1" smtClean="0">
                          <a:latin typeface="Cambria Math" panose="02040503050406030204" pitchFamily="18" charset="0"/>
                        </a:rPr>
                        <m:t>+21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−8</m:t>
                      </m:r>
                      <m:r>
                        <a:rPr lang="en-GB" b="0" i="1" smtClean="0">
                          <a:latin typeface="Cambria Math" panose="02040503050406030204" pitchFamily="18" charset="0"/>
                        </a:rPr>
                        <m:t>𝑧</m:t>
                      </m:r>
                      <m:r>
                        <a:rPr lang="en-GB" b="0" i="1" smtClean="0">
                          <a:latin typeface="Cambria Math" panose="02040503050406030204" pitchFamily="18" charset="0"/>
                        </a:rPr>
                        <m:t>+68=</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+4</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𝑎𝑧</m:t>
                          </m:r>
                          <m:r>
                            <a:rPr lang="en-GB" b="0" i="1" smtClean="0">
                              <a:latin typeface="Cambria Math" panose="02040503050406030204" pitchFamily="18" charset="0"/>
                            </a:rPr>
                            <m:t>+17</m:t>
                          </m:r>
                        </m:e>
                      </m:d>
                    </m:oMath>
                  </m:oMathPara>
                </a14:m>
                <a:endParaRPr lang="en-GB" dirty="0"/>
              </a:p>
              <a:p>
                <a:endParaRPr lang="en-GB" dirty="0"/>
              </a:p>
              <a:p>
                <a:r>
                  <a:rPr lang="en-GB" dirty="0"/>
                  <a:t>Comparing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oMath>
                </a14:m>
                <a:r>
                  <a:rPr lang="en-GB" dirty="0"/>
                  <a:t> terms: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𝑎</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4</m:t>
                          </m:r>
                        </m:sup>
                      </m:sSup>
                      <m:r>
                        <a:rPr lang="en-GB" i="1">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3</m:t>
                          </m:r>
                        </m:sup>
                      </m:sSup>
                      <m:r>
                        <a:rPr lang="en-GB" i="1">
                          <a:latin typeface="Cambria Math" panose="02040503050406030204" pitchFamily="18" charset="0"/>
                        </a:rPr>
                        <m:t>+21</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2</m:t>
                          </m:r>
                        </m:sup>
                      </m:sSup>
                      <m:r>
                        <a:rPr lang="en-GB" i="1">
                          <a:latin typeface="Cambria Math" panose="02040503050406030204" pitchFamily="18" charset="0"/>
                        </a:rPr>
                        <m:t>−8</m:t>
                      </m:r>
                      <m:r>
                        <a:rPr lang="en-GB" i="1">
                          <a:latin typeface="Cambria Math" panose="02040503050406030204" pitchFamily="18" charset="0"/>
                        </a:rPr>
                        <m:t>𝑧</m:t>
                      </m:r>
                      <m:r>
                        <a:rPr lang="en-GB" i="1">
                          <a:latin typeface="Cambria Math" panose="02040503050406030204" pitchFamily="18" charset="0"/>
                        </a:rPr>
                        <m:t>+68=</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2</m:t>
                              </m:r>
                            </m:sup>
                          </m:sSup>
                          <m:r>
                            <a:rPr lang="en-GB" i="1">
                              <a:latin typeface="Cambria Math" panose="02040503050406030204" pitchFamily="18" charset="0"/>
                            </a:rPr>
                            <m:t>+4</m:t>
                          </m:r>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2</m:t>
                              </m:r>
                            </m:sup>
                          </m:sSup>
                          <m:r>
                            <a:rPr lang="en-GB" b="0" i="1" smtClean="0">
                              <a:latin typeface="Cambria Math" panose="02040503050406030204" pitchFamily="18" charset="0"/>
                            </a:rPr>
                            <m:t>−2</m:t>
                          </m:r>
                          <m:r>
                            <a:rPr lang="en-GB" i="1">
                              <a:latin typeface="Cambria Math" panose="02040503050406030204" pitchFamily="18" charset="0"/>
                            </a:rPr>
                            <m:t>𝑧</m:t>
                          </m:r>
                          <m:r>
                            <a:rPr lang="en-GB" i="1">
                              <a:latin typeface="Cambria Math" panose="02040503050406030204" pitchFamily="18" charset="0"/>
                            </a:rPr>
                            <m:t>+17</m:t>
                          </m:r>
                        </m:e>
                      </m:d>
                    </m:oMath>
                  </m:oMathPara>
                </a14:m>
                <a:endParaRPr lang="en-GB" dirty="0"/>
              </a:p>
              <a:p>
                <a:endParaRPr lang="en-GB" dirty="0"/>
              </a:p>
              <a:p>
                <a:r>
                  <a:rPr lang="en-GB" dirty="0"/>
                  <a:t>Solving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+4=0</m:t>
                    </m:r>
                  </m:oMath>
                </a14:m>
                <a:r>
                  <a:rPr lang="en-GB" dirty="0"/>
                  <a: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=±2</m:t>
                      </m:r>
                      <m:r>
                        <a:rPr lang="en-GB" b="0" i="1" smtClean="0">
                          <a:latin typeface="Cambria Math" panose="02040503050406030204" pitchFamily="18" charset="0"/>
                        </a:rPr>
                        <m:t>𝑖</m:t>
                      </m:r>
                    </m:oMath>
                  </m:oMathPara>
                </a14:m>
                <a:endParaRPr lang="en-GB" dirty="0"/>
              </a:p>
              <a:p>
                <a:r>
                  <a:rPr lang="en-GB" dirty="0"/>
                  <a:t>Solving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𝑧</m:t>
                    </m:r>
                    <m:r>
                      <a:rPr lang="en-GB" b="0" i="1" smtClean="0">
                        <a:latin typeface="Cambria Math" panose="02040503050406030204" pitchFamily="18" charset="0"/>
                      </a:rPr>
                      <m:t>+17</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=1±4</m:t>
                      </m:r>
                      <m:r>
                        <a:rPr lang="en-GB" b="0" i="1" smtClean="0">
                          <a:latin typeface="Cambria Math" panose="02040503050406030204" pitchFamily="18" charset="0"/>
                        </a:rPr>
                        <m:t>𝑖</m:t>
                      </m:r>
                    </m:oMath>
                  </m:oMathPara>
                </a14:m>
                <a:endParaRPr lang="en-GB" dirty="0"/>
              </a:p>
            </p:txBody>
          </p:sp>
        </mc:Choice>
        <mc:Fallback xmlns="">
          <p:sp>
            <p:nvSpPr>
              <p:cNvPr id="7" name="TextBox 6">
                <a:extLst>
                  <a:ext uri="{FF2B5EF4-FFF2-40B4-BE49-F238E27FC236}">
                    <a16:creationId xmlns:a16="http://schemas.microsoft.com/office/drawing/2014/main" id="{73523341-498B-4A52-91AD-7118CF0BCC2C}"/>
                  </a:ext>
                </a:extLst>
              </p:cNvPr>
              <p:cNvSpPr txBox="1">
                <a:spLocks noRot="1" noChangeAspect="1" noMove="1" noResize="1" noEditPoints="1" noAdjustHandles="1" noChangeArrowheads="1" noChangeShapeType="1" noTextEdit="1"/>
              </p:cNvSpPr>
              <p:nvPr/>
            </p:nvSpPr>
            <p:spPr>
              <a:xfrm>
                <a:off x="827584" y="1700808"/>
                <a:ext cx="5616624" cy="3139321"/>
              </a:xfrm>
              <a:prstGeom prst="rect">
                <a:avLst/>
              </a:prstGeom>
              <a:blipFill>
                <a:blip r:embed="rId3"/>
                <a:stretch>
                  <a:fillRect l="-977"/>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6B80F9C1-4B54-4E2B-8D65-F11FFACA213F}"/>
              </a:ext>
            </a:extLst>
          </p:cNvPr>
          <p:cNvSpPr/>
          <p:nvPr/>
        </p:nvSpPr>
        <p:spPr>
          <a:xfrm>
            <a:off x="323528" y="1483043"/>
            <a:ext cx="7704856" cy="38181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33008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1DD86A-D535-4CAE-ADA0-65554B9D5EF6}"/>
              </a:ext>
            </a:extLst>
          </p:cNvPr>
          <p:cNvPicPr>
            <a:picLocks noChangeAspect="1"/>
          </p:cNvPicPr>
          <p:nvPr/>
        </p:nvPicPr>
        <p:blipFill>
          <a:blip r:embed="rId2"/>
          <a:stretch>
            <a:fillRect/>
          </a:stretch>
        </p:blipFill>
        <p:spPr>
          <a:xfrm>
            <a:off x="395536" y="1291399"/>
            <a:ext cx="6696075" cy="1857375"/>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E4B9AD5F-71DD-40C4-96AA-8425FAAA0058}"/>
              </a:ext>
            </a:extLst>
          </p:cNvPr>
          <p:cNvSpPr txBox="1"/>
          <p:nvPr/>
        </p:nvSpPr>
        <p:spPr>
          <a:xfrm>
            <a:off x="395536" y="947113"/>
            <a:ext cx="24482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FP1 (Old) Jan 2010 Q6</a:t>
            </a:r>
          </a:p>
        </p:txBody>
      </p:sp>
      <p:grpSp>
        <p:nvGrpSpPr>
          <p:cNvPr id="4" name="Group 3">
            <a:extLst>
              <a:ext uri="{FF2B5EF4-FFF2-40B4-BE49-F238E27FC236}">
                <a16:creationId xmlns:a16="http://schemas.microsoft.com/office/drawing/2014/main" id="{63F7496C-086F-499F-B9D1-594FA46338A5}"/>
              </a:ext>
            </a:extLst>
          </p:cNvPr>
          <p:cNvGrpSpPr/>
          <p:nvPr/>
        </p:nvGrpSpPr>
        <p:grpSpPr>
          <a:xfrm>
            <a:off x="0" y="0"/>
            <a:ext cx="9143074" cy="599127"/>
            <a:chOff x="0" y="13335"/>
            <a:chExt cx="9144218" cy="599127"/>
          </a:xfrm>
        </p:grpSpPr>
        <p:sp>
          <p:nvSpPr>
            <p:cNvPr id="5" name="TextBox 32">
              <a:extLst>
                <a:ext uri="{FF2B5EF4-FFF2-40B4-BE49-F238E27FC236}">
                  <a16:creationId xmlns:a16="http://schemas.microsoft.com/office/drawing/2014/main" id="{AD80CDE9-8156-4E31-BE6D-52169371117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6" name="Straight Connector 5">
              <a:extLst>
                <a:ext uri="{FF2B5EF4-FFF2-40B4-BE49-F238E27FC236}">
                  <a16:creationId xmlns:a16="http://schemas.microsoft.com/office/drawing/2014/main" id="{67DA8710-D03E-4352-99E2-586CC9A3C95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8" name="Picture 7">
            <a:extLst>
              <a:ext uri="{FF2B5EF4-FFF2-40B4-BE49-F238E27FC236}">
                <a16:creationId xmlns:a16="http://schemas.microsoft.com/office/drawing/2014/main" id="{4A4800EC-B5C6-4A8E-9FED-1CBE067928B9}"/>
              </a:ext>
            </a:extLst>
          </p:cNvPr>
          <p:cNvPicPr>
            <a:picLocks noChangeAspect="1"/>
          </p:cNvPicPr>
          <p:nvPr/>
        </p:nvPicPr>
        <p:blipFill>
          <a:blip r:embed="rId3"/>
          <a:stretch>
            <a:fillRect/>
          </a:stretch>
        </p:blipFill>
        <p:spPr>
          <a:xfrm>
            <a:off x="827584" y="3779319"/>
            <a:ext cx="6823192" cy="1633545"/>
          </a:xfrm>
          <a:prstGeom prst="rect">
            <a:avLst/>
          </a:prstGeom>
        </p:spPr>
      </p:pic>
      <p:sp>
        <p:nvSpPr>
          <p:cNvPr id="9" name="Rectangle 8">
            <a:extLst>
              <a:ext uri="{FF2B5EF4-FFF2-40B4-BE49-F238E27FC236}">
                <a16:creationId xmlns:a16="http://schemas.microsoft.com/office/drawing/2014/main" id="{88F9DB64-D78D-41C3-BFAC-712F0353D7D8}"/>
              </a:ext>
            </a:extLst>
          </p:cNvPr>
          <p:cNvSpPr/>
          <p:nvPr/>
        </p:nvSpPr>
        <p:spPr>
          <a:xfrm>
            <a:off x="1142677" y="3673793"/>
            <a:ext cx="6543998" cy="5934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412FE4B6-3AF8-4FA2-9E3E-6A7C17B9080B}"/>
              </a:ext>
            </a:extLst>
          </p:cNvPr>
          <p:cNvSpPr/>
          <p:nvPr/>
        </p:nvSpPr>
        <p:spPr>
          <a:xfrm>
            <a:off x="1142677" y="4267200"/>
            <a:ext cx="6543998" cy="1299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90325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Pages 13-14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1043608" y="2636912"/>
            <a:ext cx="7344816"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Q4-8 any 2</a:t>
            </a:r>
            <a:endParaRPr lang="en-US" sz="2400" dirty="0"/>
          </a:p>
          <a:p>
            <a:r>
              <a:rPr lang="en-US" sz="2400" dirty="0">
                <a:solidFill>
                  <a:schemeClr val="accent6"/>
                </a:solidFill>
              </a:rPr>
              <a:t>Amber</a:t>
            </a:r>
            <a:r>
              <a:rPr lang="en-US" sz="2400" dirty="0"/>
              <a:t> 					</a:t>
            </a:r>
            <a:r>
              <a:rPr lang="en-US" sz="2400" dirty="0" smtClean="0"/>
              <a:t>Q9-10</a:t>
            </a:r>
            <a:endParaRPr lang="en-US" sz="2400" dirty="0"/>
          </a:p>
          <a:p>
            <a:r>
              <a:rPr lang="en-US" sz="2400" dirty="0">
                <a:solidFill>
                  <a:srgbClr val="FF0000"/>
                </a:solidFill>
              </a:rPr>
              <a:t>Red</a:t>
            </a:r>
            <a:r>
              <a:rPr lang="en-US" sz="2400" dirty="0"/>
              <a:t>					</a:t>
            </a:r>
            <a:r>
              <a:rPr lang="en-US" sz="2400" dirty="0" smtClean="0"/>
              <a:t>Q11-12 </a:t>
            </a:r>
            <a:r>
              <a:rPr lang="en-US" sz="2400" dirty="0"/>
              <a:t>&amp; challenge</a:t>
            </a:r>
          </a:p>
          <a:p>
            <a:endParaRPr lang="en-US" sz="2400" dirty="0"/>
          </a:p>
        </p:txBody>
      </p:sp>
    </p:spTree>
    <p:extLst>
      <p:ext uri="{BB962C8B-B14F-4D97-AF65-F5344CB8AC3E}">
        <p14:creationId xmlns:p14="http://schemas.microsoft.com/office/powerpoint/2010/main" val="63035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74271" y="1742931"/>
                <a:ext cx="309147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Understand and manipulate (</a:t>
                </a:r>
                <a14:m>
                  <m:oMath xmlns:m="http://schemas.openxmlformats.org/officeDocument/2006/math">
                    <m:r>
                      <a:rPr lang="en-GB" b="0" i="1" smtClean="0">
                        <a:latin typeface="Cambria Math" panose="02040503050406030204" pitchFamily="18" charset="0"/>
                      </a:rPr>
                      <m:t>×, ÷</m:t>
                    </m:r>
                  </m:oMath>
                </a14:m>
                <a:r>
                  <a:rPr lang="en-GB" dirty="0"/>
                  <a:t>) complex numbers.</a:t>
                </a:r>
              </a:p>
            </p:txBody>
          </p:sp>
        </mc:Choice>
        <mc:Fallback xmlns="">
          <p:sp>
            <p:nvSpPr>
              <p:cNvPr id="7" name="TextBox 6"/>
              <p:cNvSpPr txBox="1">
                <a:spLocks noRot="1" noChangeAspect="1" noMove="1" noResize="1" noEditPoints="1" noAdjustHandles="1" noChangeArrowheads="1" noChangeShapeType="1" noTextEdit="1"/>
              </p:cNvSpPr>
              <p:nvPr/>
            </p:nvSpPr>
            <p:spPr>
              <a:xfrm>
                <a:off x="374271" y="1742931"/>
                <a:ext cx="3091471" cy="646331"/>
              </a:xfrm>
              <a:prstGeom prst="rect">
                <a:avLst/>
              </a:prstGeom>
              <a:blipFill>
                <a:blip r:embed="rId2"/>
                <a:stretch>
                  <a:fillRect l="-1172" t="-3636" r="-2344" b="-11818"/>
                </a:stretch>
              </a:blipFill>
            </p:spPr>
            <p:txBody>
              <a:bodyPr/>
              <a:lstStyle/>
              <a:p>
                <a:r>
                  <a:rPr lang="en-GB">
                    <a:noFill/>
                  </a:rPr>
                  <a:t> </a:t>
                </a:r>
              </a:p>
            </p:txBody>
          </p:sp>
        </mc:Fallback>
      </mc:AlternateContent>
      <p:sp>
        <p:nvSpPr>
          <p:cNvPr id="20" name="TextBox 19"/>
          <p:cNvSpPr txBox="1"/>
          <p:nvPr/>
        </p:nvSpPr>
        <p:spPr>
          <a:xfrm>
            <a:off x="3950033" y="1733811"/>
            <a:ext cx="42484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Find complex solutions to quadratic equations.</a:t>
            </a:r>
          </a:p>
        </p:txBody>
      </p:sp>
      <mc:AlternateContent xmlns:mc="http://schemas.openxmlformats.org/markup-compatibility/2006" xmlns:a14="http://schemas.microsoft.com/office/drawing/2010/main">
        <mc:Choice Requires="a14">
          <p:sp>
            <p:nvSpPr>
              <p:cNvPr id="23" name="TextBox 22"/>
              <p:cNvSpPr txBox="1"/>
              <p:nvPr/>
            </p:nvSpPr>
            <p:spPr>
              <a:xfrm>
                <a:off x="3945344" y="2398495"/>
                <a:ext cx="42484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“Solve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+5=0</m:t>
                    </m:r>
                  </m:oMath>
                </a14:m>
                <a:r>
                  <a:rPr lang="en-GB"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3945344" y="2398495"/>
                <a:ext cx="4248472" cy="369332"/>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74271" y="2405269"/>
                <a:ext cx="3091471" cy="77232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r>
                          <a:rPr lang="en-GB" b="0" i="1" smtClean="0">
                            <a:latin typeface="Cambria Math" panose="02040503050406030204" pitchFamily="18" charset="0"/>
                          </a:rPr>
                          <m:t>𝑖</m:t>
                        </m:r>
                      </m:num>
                      <m:den>
                        <m:r>
                          <a:rPr lang="en-GB" b="0" i="1" smtClean="0">
                            <a:latin typeface="Cambria Math" panose="02040503050406030204" pitchFamily="18" charset="0"/>
                          </a:rPr>
                          <m:t>3−</m:t>
                        </m:r>
                        <m:r>
                          <a:rPr lang="en-GB" b="0" i="1" smtClean="0">
                            <a:latin typeface="Cambria Math" panose="02040503050406030204" pitchFamily="18" charset="0"/>
                          </a:rPr>
                          <m:t>𝑖</m:t>
                        </m:r>
                      </m:den>
                    </m:f>
                  </m:oMath>
                </a14:m>
                <a:r>
                  <a:rPr lang="en-GB" dirty="0"/>
                  <a:t> giving your answer in the form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𝑏𝑖</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374271" y="2405269"/>
                <a:ext cx="3091471" cy="772327"/>
              </a:xfrm>
              <a:prstGeom prst="rect">
                <a:avLst/>
              </a:prstGeom>
              <a:blipFill>
                <a:blip r:embed="rId4"/>
                <a:stretch>
                  <a:fillRect b="-266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2" name="TextBox 21">
            <a:extLst>
              <a:ext uri="{FF2B5EF4-FFF2-40B4-BE49-F238E27FC236}">
                <a16:creationId xmlns:a16="http://schemas.microsoft.com/office/drawing/2014/main" id="{B439C94B-86EC-4536-A0D2-3F6F41D95C2E}"/>
              </a:ext>
            </a:extLst>
          </p:cNvPr>
          <p:cNvSpPr txBox="1"/>
          <p:nvPr/>
        </p:nvSpPr>
        <p:spPr>
          <a:xfrm>
            <a:off x="1984401" y="3700420"/>
            <a:ext cx="42484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Find complex solutions to cubic and quartic equations.</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87FE5AA-0439-4FB0-BEFF-017423A6ADD9}"/>
                  </a:ext>
                </a:extLst>
              </p:cNvPr>
              <p:cNvSpPr txBox="1"/>
              <p:nvPr/>
            </p:nvSpPr>
            <p:spPr>
              <a:xfrm>
                <a:off x="1979712" y="4365104"/>
                <a:ext cx="424847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𝑖</m:t>
                    </m:r>
                  </m:oMath>
                </a14:m>
                <a:r>
                  <a:rPr lang="en-GB" dirty="0"/>
                  <a:t> is one of the roots of the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−5</m:t>
                    </m:r>
                  </m:oMath>
                </a14:m>
                <a:r>
                  <a:rPr lang="en-GB" dirty="0"/>
                  <a:t>, determine the other two roots.”</a:t>
                </a:r>
              </a:p>
            </p:txBody>
          </p:sp>
        </mc:Choice>
        <mc:Fallback xmlns="">
          <p:sp>
            <p:nvSpPr>
              <p:cNvPr id="26" name="TextBox 25">
                <a:extLst>
                  <a:ext uri="{FF2B5EF4-FFF2-40B4-BE49-F238E27FC236}">
                    <a16:creationId xmlns:a16="http://schemas.microsoft.com/office/drawing/2014/main" id="{F87FE5AA-0439-4FB0-BEFF-017423A6ADD9}"/>
                  </a:ext>
                </a:extLst>
              </p:cNvPr>
              <p:cNvSpPr txBox="1">
                <a:spLocks noRot="1" noChangeAspect="1" noMove="1" noResize="1" noEditPoints="1" noAdjustHandles="1" noChangeArrowheads="1" noChangeShapeType="1" noTextEdit="1"/>
              </p:cNvSpPr>
              <p:nvPr/>
            </p:nvSpPr>
            <p:spPr>
              <a:xfrm>
                <a:off x="1979712" y="4365104"/>
                <a:ext cx="4248472" cy="923330"/>
              </a:xfrm>
              <a:prstGeom prst="rect">
                <a:avLst/>
              </a:prstGeom>
              <a:blipFill>
                <a:blip r:embed="rId5"/>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EE2440-DFB5-484B-8861-3283790EC9B2}"/>
              </a:ext>
            </a:extLst>
          </p:cNvPr>
          <p:cNvSpPr/>
          <p:nvPr/>
        </p:nvSpPr>
        <p:spPr>
          <a:xfrm>
            <a:off x="49498" y="3288648"/>
            <a:ext cx="2846102" cy="356935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E386CA63-8C91-4A7D-84C6-0B8C3AB9FB7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525D1A0-CFAC-4486-924A-D6B2EA83219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Why complex numbers?</a:t>
              </a:r>
              <a:endParaRPr lang="en-GB" sz="3200" dirty="0"/>
            </a:p>
          </p:txBody>
        </p:sp>
        <p:cxnSp>
          <p:nvCxnSpPr>
            <p:cNvPr id="4" name="Straight Connector 3">
              <a:extLst>
                <a:ext uri="{FF2B5EF4-FFF2-40B4-BE49-F238E27FC236}">
                  <a16:creationId xmlns:a16="http://schemas.microsoft.com/office/drawing/2014/main" id="{83D0935A-4E19-4133-8C22-B0E566A6946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91242C-521D-4793-BDC3-425DAD6218E1}"/>
                  </a:ext>
                </a:extLst>
              </p:cNvPr>
              <p:cNvSpPr txBox="1"/>
              <p:nvPr/>
            </p:nvSpPr>
            <p:spPr>
              <a:xfrm>
                <a:off x="277168" y="731044"/>
                <a:ext cx="7344816" cy="707886"/>
              </a:xfrm>
              <a:prstGeom prst="rect">
                <a:avLst/>
              </a:prstGeom>
              <a:noFill/>
            </p:spPr>
            <p:txBody>
              <a:bodyPr wrap="square" rtlCol="0">
                <a:spAutoFit/>
              </a:bodyPr>
              <a:lstStyle/>
              <a:p>
                <a:r>
                  <a:rPr lang="en-GB" sz="2000" dirty="0"/>
                  <a:t>Remember when you used the quadratic formula, and “it broke” when you had a negative discriminant? (the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−4</m:t>
                    </m:r>
                    <m:r>
                      <a:rPr lang="en-GB" sz="2000" b="0" i="1" smtClean="0">
                        <a:latin typeface="Cambria Math" panose="02040503050406030204" pitchFamily="18" charset="0"/>
                      </a:rPr>
                      <m:t>𝑎𝑐</m:t>
                    </m:r>
                  </m:oMath>
                </a14:m>
                <a:r>
                  <a:rPr lang="en-GB" sz="2000" dirty="0"/>
                  <a:t> bit)</a:t>
                </a:r>
              </a:p>
            </p:txBody>
          </p:sp>
        </mc:Choice>
        <mc:Fallback xmlns="">
          <p:sp>
            <p:nvSpPr>
              <p:cNvPr id="5" name="TextBox 4">
                <a:extLst>
                  <a:ext uri="{FF2B5EF4-FFF2-40B4-BE49-F238E27FC236}">
                    <a16:creationId xmlns:a16="http://schemas.microsoft.com/office/drawing/2014/main" id="{4E91242C-521D-4793-BDC3-425DAD6218E1}"/>
                  </a:ext>
                </a:extLst>
              </p:cNvPr>
              <p:cNvSpPr txBox="1">
                <a:spLocks noRot="1" noChangeAspect="1" noMove="1" noResize="1" noEditPoints="1" noAdjustHandles="1" noChangeArrowheads="1" noChangeShapeType="1" noTextEdit="1"/>
              </p:cNvSpPr>
              <p:nvPr/>
            </p:nvSpPr>
            <p:spPr>
              <a:xfrm>
                <a:off x="277168" y="731044"/>
                <a:ext cx="7344816" cy="707886"/>
              </a:xfrm>
              <a:prstGeom prst="rect">
                <a:avLst/>
              </a:prstGeom>
              <a:blipFill>
                <a:blip r:embed="rId2"/>
                <a:stretch>
                  <a:fillRect l="-830" t="-5172" b="-14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8B529E-361E-4FC4-9D89-28486D066229}"/>
                  </a:ext>
                </a:extLst>
              </p:cNvPr>
              <p:cNvSpPr txBox="1"/>
              <p:nvPr/>
            </p:nvSpPr>
            <p:spPr>
              <a:xfrm>
                <a:off x="2415704" y="1531764"/>
                <a:ext cx="3240360" cy="750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−4</m:t>
                              </m:r>
                              <m:r>
                                <a:rPr lang="en-GB" sz="2000" b="0" i="1" smtClean="0">
                                  <a:latin typeface="Cambria Math" panose="02040503050406030204" pitchFamily="18" charset="0"/>
                                </a:rPr>
                                <m:t>𝑎𝑐</m:t>
                              </m:r>
                            </m:e>
                          </m:rad>
                        </m:num>
                        <m:den>
                          <m:r>
                            <a:rPr lang="en-GB" sz="2000" b="0" i="1" smtClean="0">
                              <a:latin typeface="Cambria Math" panose="02040503050406030204" pitchFamily="18" charset="0"/>
                            </a:rPr>
                            <m:t>2</m:t>
                          </m:r>
                          <m:r>
                            <a:rPr lang="en-GB" sz="2000" b="0" i="1" smtClean="0">
                              <a:latin typeface="Cambria Math" panose="02040503050406030204" pitchFamily="18" charset="0"/>
                            </a:rPr>
                            <m:t>𝑎</m:t>
                          </m:r>
                        </m:den>
                      </m:f>
                    </m:oMath>
                  </m:oMathPara>
                </a14:m>
                <a:endParaRPr lang="en-GB" dirty="0"/>
              </a:p>
            </p:txBody>
          </p:sp>
        </mc:Choice>
        <mc:Fallback xmlns="">
          <p:sp>
            <p:nvSpPr>
              <p:cNvPr id="6" name="TextBox 5">
                <a:extLst>
                  <a:ext uri="{FF2B5EF4-FFF2-40B4-BE49-F238E27FC236}">
                    <a16:creationId xmlns:a16="http://schemas.microsoft.com/office/drawing/2014/main" id="{408B529E-361E-4FC4-9D89-28486D066229}"/>
                  </a:ext>
                </a:extLst>
              </p:cNvPr>
              <p:cNvSpPr txBox="1">
                <a:spLocks noRot="1" noChangeAspect="1" noMove="1" noResize="1" noEditPoints="1" noAdjustHandles="1" noChangeArrowheads="1" noChangeShapeType="1" noTextEdit="1"/>
              </p:cNvSpPr>
              <p:nvPr/>
            </p:nvSpPr>
            <p:spPr>
              <a:xfrm>
                <a:off x="2415704" y="1531764"/>
                <a:ext cx="3240360" cy="7509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A63AF03-554D-4FFB-9A87-9E8B5CF460CC}"/>
                  </a:ext>
                </a:extLst>
              </p:cNvPr>
              <p:cNvSpPr txBox="1"/>
              <p:nvPr/>
            </p:nvSpPr>
            <p:spPr>
              <a:xfrm>
                <a:off x="285676" y="2404244"/>
                <a:ext cx="8208912" cy="673326"/>
              </a:xfrm>
              <a:prstGeom prst="rect">
                <a:avLst/>
              </a:prstGeom>
              <a:noFill/>
            </p:spPr>
            <p:txBody>
              <a:bodyPr wrap="square" rtlCol="0">
                <a:spAutoFit/>
              </a:bodyPr>
              <a:lstStyle/>
              <a:p>
                <a:r>
                  <a:rPr lang="en-GB" dirty="0"/>
                  <a:t>By adding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e>
                    </m:rad>
                  </m:oMath>
                </a14:m>
                <a:r>
                  <a:rPr lang="en-GB" dirty="0"/>
                  <a:t> to our number system, we can then represent roots of quadratics that we couldn’t previously do so with “real” numbers (i.e. numbers in </a:t>
                </a:r>
                <a14:m>
                  <m:oMath xmlns:m="http://schemas.openxmlformats.org/officeDocument/2006/math">
                    <m:r>
                      <a:rPr lang="en-GB" b="0" i="1" smtClean="0">
                        <a:latin typeface="Cambria Math" panose="02040503050406030204" pitchFamily="18" charset="0"/>
                      </a:rPr>
                      <m:t>ℝ</m:t>
                    </m:r>
                  </m:oMath>
                </a14:m>
                <a:r>
                  <a:rPr lang="en-GB" dirty="0"/>
                  <a:t>).</a:t>
                </a:r>
              </a:p>
            </p:txBody>
          </p:sp>
        </mc:Choice>
        <mc:Fallback xmlns="">
          <p:sp>
            <p:nvSpPr>
              <p:cNvPr id="7" name="TextBox 6">
                <a:extLst>
                  <a:ext uri="{FF2B5EF4-FFF2-40B4-BE49-F238E27FC236}">
                    <a16:creationId xmlns:a16="http://schemas.microsoft.com/office/drawing/2014/main" id="{2A63AF03-554D-4FFB-9A87-9E8B5CF460CC}"/>
                  </a:ext>
                </a:extLst>
              </p:cNvPr>
              <p:cNvSpPr txBox="1">
                <a:spLocks noRot="1" noChangeAspect="1" noMove="1" noResize="1" noEditPoints="1" noAdjustHandles="1" noChangeArrowheads="1" noChangeShapeType="1" noTextEdit="1"/>
              </p:cNvSpPr>
              <p:nvPr/>
            </p:nvSpPr>
            <p:spPr>
              <a:xfrm>
                <a:off x="285676" y="2404244"/>
                <a:ext cx="8208912" cy="673326"/>
              </a:xfrm>
              <a:prstGeom prst="rect">
                <a:avLst/>
              </a:prstGeom>
              <a:blipFill>
                <a:blip r:embed="rId4"/>
                <a:stretch>
                  <a:fillRect l="-669" b="-13514"/>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7E6360AF-6A39-4215-A741-011D9F0AE6CF}"/>
              </a:ext>
            </a:extLst>
          </p:cNvPr>
          <p:cNvSpPr txBox="1"/>
          <p:nvPr/>
        </p:nvSpPr>
        <p:spPr>
          <a:xfrm>
            <a:off x="200968" y="3551932"/>
            <a:ext cx="1418704" cy="3108543"/>
          </a:xfrm>
          <a:prstGeom prst="rect">
            <a:avLst/>
          </a:prstGeom>
          <a:noFill/>
        </p:spPr>
        <p:txBody>
          <a:bodyPr wrap="square" rtlCol="0">
            <a:spAutoFit/>
          </a:bodyPr>
          <a:lstStyle/>
          <a:p>
            <a:r>
              <a:rPr lang="en-GB" sz="1400" dirty="0"/>
              <a:t>Complex numbers were originally introduced by the Italian mathematician </a:t>
            </a:r>
            <a:r>
              <a:rPr lang="en-GB" sz="1400" dirty="0" err="1"/>
              <a:t>Cardano</a:t>
            </a:r>
            <a:r>
              <a:rPr lang="en-GB" sz="1400" dirty="0"/>
              <a:t> in the 1500s for this very purpose, i.e. to represent the </a:t>
            </a:r>
            <a:r>
              <a:rPr lang="en-GB" sz="1400" b="1" dirty="0"/>
              <a:t>roots of polynomials </a:t>
            </a:r>
            <a:r>
              <a:rPr lang="en-GB" sz="1400" dirty="0"/>
              <a:t>which weren’t ‘real’. </a:t>
            </a:r>
          </a:p>
        </p:txBody>
      </p:sp>
      <p:pic>
        <p:nvPicPr>
          <p:cNvPr id="1026" name="Picture 2" descr="Image result for cardano mathematician">
            <a:extLst>
              <a:ext uri="{FF2B5EF4-FFF2-40B4-BE49-F238E27FC236}">
                <a16:creationId xmlns:a16="http://schemas.microsoft.com/office/drawing/2014/main" id="{0CE296B3-3A4D-4AA1-8F84-A3BD6EB00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720" y="3586584"/>
            <a:ext cx="1158840" cy="17924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FD7CE2-F710-482D-B83F-7B93BCDABFA3}"/>
                  </a:ext>
                </a:extLst>
              </p:cNvPr>
              <p:cNvSpPr txBox="1"/>
              <p:nvPr/>
            </p:nvSpPr>
            <p:spPr>
              <a:xfrm>
                <a:off x="3140348" y="3212448"/>
                <a:ext cx="5481240" cy="20861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𝑖</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−1</m:t>
                        </m:r>
                      </m:e>
                    </m:rad>
                  </m:oMath>
                </a14:m>
                <a:endParaRPr lang="en-GB" sz="1600" dirty="0"/>
              </a:p>
              <a:p>
                <a:pPr marL="285750" indent="-285750">
                  <a:buFont typeface="Arial" panose="020B0604020202020204" pitchFamily="34" charset="0"/>
                  <a:buChar char="•"/>
                </a:pPr>
                <a:r>
                  <a:rPr lang="en-GB" sz="1600" dirty="0"/>
                  <a:t>An </a:t>
                </a:r>
                <a:r>
                  <a:rPr lang="en-GB" sz="1600" b="1" dirty="0"/>
                  <a:t>imaginary</a:t>
                </a:r>
                <a:r>
                  <a:rPr lang="en-GB" sz="1600" dirty="0"/>
                  <a:t> number is of the form </a:t>
                </a:r>
                <a14:m>
                  <m:oMath xmlns:m="http://schemas.openxmlformats.org/officeDocument/2006/math">
                    <m:r>
                      <a:rPr lang="en-GB" sz="1600" b="0" i="1" smtClean="0">
                        <a:latin typeface="Cambria Math" panose="02040503050406030204" pitchFamily="18" charset="0"/>
                      </a:rPr>
                      <m:t>𝑏𝑖</m:t>
                    </m:r>
                  </m:oMath>
                </a14:m>
                <a:r>
                  <a:rPr lang="en-GB" sz="1600" dirty="0"/>
                  <a:t> where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ℝ</m:t>
                    </m:r>
                  </m:oMath>
                </a14:m>
                <a:r>
                  <a:rPr lang="en-GB" sz="1600" dirty="0"/>
                  <a:t>, e.g. </a:t>
                </a:r>
                <a14:m>
                  <m:oMath xmlns:m="http://schemas.openxmlformats.org/officeDocument/2006/math">
                    <m:r>
                      <a:rPr lang="en-GB" sz="1600" b="0" i="1" smtClean="0">
                        <a:latin typeface="Cambria Math" panose="02040503050406030204" pitchFamily="18" charset="0"/>
                      </a:rPr>
                      <m:t>𝑖</m:t>
                    </m:r>
                    <m:r>
                      <a:rPr lang="en-GB" sz="1600" b="0" i="1" smtClean="0">
                        <a:latin typeface="Cambria Math" panose="02040503050406030204" pitchFamily="18" charset="0"/>
                      </a:rPr>
                      <m:t>, 3</m:t>
                    </m:r>
                    <m:r>
                      <a:rPr lang="en-GB" sz="1600" b="0" i="1" smtClean="0">
                        <a:latin typeface="Cambria Math" panose="02040503050406030204" pitchFamily="18" charset="0"/>
                      </a:rPr>
                      <m:t>𝑖</m:t>
                    </m:r>
                    <m:r>
                      <a:rPr lang="en-GB" sz="1600" b="0" i="1" smtClean="0">
                        <a:latin typeface="Cambria Math" panose="02040503050406030204" pitchFamily="18" charset="0"/>
                      </a:rPr>
                      <m:t>, −2</m:t>
                    </m:r>
                    <m:r>
                      <a:rPr lang="en-GB" sz="1600" b="0" i="1" smtClean="0">
                        <a:latin typeface="Cambria Math" panose="02040503050406030204" pitchFamily="18" charset="0"/>
                      </a:rPr>
                      <m:t>𝑖</m:t>
                    </m:r>
                    <m:r>
                      <a:rPr lang="en-GB" sz="1600" b="0" i="1" smtClean="0">
                        <a:latin typeface="Cambria Math" panose="02040503050406030204" pitchFamily="18" charset="0"/>
                      </a:rPr>
                      <m:t>, </m:t>
                    </m:r>
                    <m:r>
                      <a:rPr lang="en-GB" sz="1600" b="0" i="1" smtClean="0">
                        <a:latin typeface="Cambria Math" panose="02040503050406030204" pitchFamily="18" charset="0"/>
                      </a:rPr>
                      <m:t>𝑖</m:t>
                    </m:r>
                    <m:r>
                      <a:rPr lang="en-GB" sz="1600" b="0" i="1" smtClean="0">
                        <a:latin typeface="Cambria Math" panose="02040503050406030204" pitchFamily="18" charset="0"/>
                      </a:rPr>
                      <m:t>𝜋</m:t>
                    </m:r>
                  </m:oMath>
                </a14:m>
                <a:endParaRPr lang="en-GB" sz="1600" dirty="0"/>
              </a:p>
              <a:p>
                <a:pPr marL="285750" indent="-285750">
                  <a:buFont typeface="Arial" panose="020B0604020202020204" pitchFamily="34" charset="0"/>
                  <a:buChar char="•"/>
                </a:pPr>
                <a:r>
                  <a:rPr lang="en-GB" sz="1600" dirty="0"/>
                  <a:t>A </a:t>
                </a:r>
                <a:r>
                  <a:rPr lang="en-GB" sz="1600" b="1" dirty="0"/>
                  <a:t>complex</a:t>
                </a:r>
                <a:r>
                  <a:rPr lang="en-GB" sz="1600" dirty="0"/>
                  <a:t> number is of the form </a:t>
                </a:r>
                <a:br>
                  <a:rPr lang="en-GB" sz="1600" dirty="0"/>
                </a:b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𝑏𝑖</m:t>
                    </m:r>
                  </m:oMath>
                </a14:m>
                <a:r>
                  <a:rPr lang="en-GB" sz="1600" dirty="0"/>
                  <a:t>, where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ℝ</m:t>
                    </m:r>
                  </m:oMath>
                </a14:m>
                <a:r>
                  <a:rPr lang="en-GB" sz="1600" dirty="0"/>
                  <a:t>, e.g. </a:t>
                </a:r>
                <a14:m>
                  <m:oMath xmlns:m="http://schemas.openxmlformats.org/officeDocument/2006/math">
                    <m:r>
                      <a:rPr lang="en-GB" sz="1600" b="0" i="1" smtClean="0">
                        <a:latin typeface="Cambria Math" panose="02040503050406030204" pitchFamily="18" charset="0"/>
                      </a:rPr>
                      <m:t>1+</m:t>
                    </m:r>
                    <m:r>
                      <a:rPr lang="en-GB" sz="1600" b="0" i="1" smtClean="0">
                        <a:latin typeface="Cambria Math" panose="02040503050406030204" pitchFamily="18" charset="0"/>
                      </a:rPr>
                      <m:t>𝑖</m:t>
                    </m:r>
                    <m:r>
                      <a:rPr lang="en-GB" sz="1600" b="0" i="1" smtClean="0">
                        <a:latin typeface="Cambria Math" panose="02040503050406030204" pitchFamily="18" charset="0"/>
                      </a:rPr>
                      <m:t>, 3−2</m:t>
                    </m:r>
                    <m:r>
                      <a:rPr lang="en-GB" sz="1600" b="0" i="1" smtClean="0">
                        <a:latin typeface="Cambria Math" panose="02040503050406030204" pitchFamily="18" charset="0"/>
                      </a:rPr>
                      <m:t>𝑖</m:t>
                    </m:r>
                  </m:oMath>
                </a14:m>
                <a:endParaRPr lang="en-GB" sz="1600" dirty="0"/>
              </a:p>
              <a:p>
                <a:pPr marL="285750" indent="-285750">
                  <a:buFont typeface="Arial" panose="020B0604020202020204" pitchFamily="34" charset="0"/>
                  <a:buChar char="•"/>
                </a:pPr>
                <a:r>
                  <a:rPr lang="en-GB" sz="1600" dirty="0"/>
                  <a:t>We say that </a:t>
                </a:r>
                <a14:m>
                  <m:oMath xmlns:m="http://schemas.openxmlformats.org/officeDocument/2006/math">
                    <m:r>
                      <a:rPr lang="en-GB" sz="1600" b="0" i="1" smtClean="0">
                        <a:latin typeface="Cambria Math" panose="02040503050406030204" pitchFamily="18" charset="0"/>
                      </a:rPr>
                      <m:t>𝑎</m:t>
                    </m:r>
                  </m:oMath>
                </a14:m>
                <a:r>
                  <a:rPr lang="en-GB" sz="1600" dirty="0"/>
                  <a:t> is the “real part” and </a:t>
                </a:r>
                <a14:m>
                  <m:oMath xmlns:m="http://schemas.openxmlformats.org/officeDocument/2006/math">
                    <m:r>
                      <a:rPr lang="en-GB" sz="1600" b="0" i="1" smtClean="0">
                        <a:latin typeface="Cambria Math" panose="02040503050406030204" pitchFamily="18" charset="0"/>
                      </a:rPr>
                      <m:t>𝑏</m:t>
                    </m:r>
                  </m:oMath>
                </a14:m>
                <a:r>
                  <a:rPr lang="en-GB" sz="1600" dirty="0"/>
                  <a:t> the “imaginary part” of the number.</a:t>
                </a:r>
              </a:p>
            </p:txBody>
          </p:sp>
        </mc:Choice>
        <mc:Fallback xmlns="">
          <p:sp>
            <p:nvSpPr>
              <p:cNvPr id="9" name="TextBox 8">
                <a:extLst>
                  <a:ext uri="{FF2B5EF4-FFF2-40B4-BE49-F238E27FC236}">
                    <a16:creationId xmlns:a16="http://schemas.microsoft.com/office/drawing/2014/main" id="{08FD7CE2-F710-482D-B83F-7B93BCDABFA3}"/>
                  </a:ext>
                </a:extLst>
              </p:cNvPr>
              <p:cNvSpPr txBox="1">
                <a:spLocks noRot="1" noChangeAspect="1" noMove="1" noResize="1" noEditPoints="1" noAdjustHandles="1" noChangeArrowheads="1" noChangeShapeType="1" noTextEdit="1"/>
              </p:cNvSpPr>
              <p:nvPr/>
            </p:nvSpPr>
            <p:spPr>
              <a:xfrm>
                <a:off x="3140348" y="3212448"/>
                <a:ext cx="5481240" cy="2086149"/>
              </a:xfrm>
              <a:prstGeom prst="rect">
                <a:avLst/>
              </a:prstGeom>
              <a:blipFill>
                <a:blip r:embed="rId6"/>
                <a:stretch>
                  <a:fillRect l="-332" t="-289" b="-23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2A84B1-D103-4852-98FF-CE043B87022C}"/>
                  </a:ext>
                </a:extLst>
              </p:cNvPr>
              <p:cNvSpPr txBox="1"/>
              <p:nvPr/>
            </p:nvSpPr>
            <p:spPr>
              <a:xfrm>
                <a:off x="3059770" y="5408995"/>
                <a:ext cx="5845410" cy="1409425"/>
              </a:xfrm>
              <a:prstGeom prst="rect">
                <a:avLst/>
              </a:prstGeom>
              <a:noFill/>
            </p:spPr>
            <p:txBody>
              <a:bodyPr wrap="square" rtlCol="0">
                <a:spAutoFit/>
              </a:bodyPr>
              <a:lstStyle/>
              <a:p>
                <a:r>
                  <a:rPr lang="en-GB" sz="1200" b="1" dirty="0"/>
                  <a:t>Notation Notes</a:t>
                </a:r>
                <a:r>
                  <a:rPr lang="en-GB" sz="1200" dirty="0"/>
                  <a:t>: Recall that in an algebraic term, we write numbers first, then mathematical constants (e.g. </a:t>
                </a:r>
                <a14:m>
                  <m:oMath xmlns:m="http://schemas.openxmlformats.org/officeDocument/2006/math">
                    <m:r>
                      <a:rPr lang="en-GB" sz="1200" b="0" i="1" smtClean="0">
                        <a:latin typeface="Cambria Math" panose="02040503050406030204" pitchFamily="18" charset="0"/>
                      </a:rPr>
                      <m:t>𝜋</m:t>
                    </m:r>
                  </m:oMath>
                </a14:m>
                <a:r>
                  <a:rPr lang="en-GB" sz="1200" dirty="0"/>
                  <a:t> or </a:t>
                </a:r>
                <a14:m>
                  <m:oMath xmlns:m="http://schemas.openxmlformats.org/officeDocument/2006/math">
                    <m:r>
                      <a:rPr lang="en-GB" sz="1200" b="0" i="1" smtClean="0">
                        <a:latin typeface="Cambria Math" panose="02040503050406030204" pitchFamily="18" charset="0"/>
                      </a:rPr>
                      <m:t>𝑒</m:t>
                    </m:r>
                  </m:oMath>
                </a14:m>
                <a:r>
                  <a:rPr lang="en-GB" sz="1200" dirty="0"/>
                  <a:t>), then variables, e.g.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𝑥</m:t>
                    </m:r>
                  </m:oMath>
                </a14:m>
                <a:r>
                  <a:rPr lang="en-GB" sz="1200" dirty="0"/>
                  <a:t>. So where does </a:t>
                </a:r>
                <a14:m>
                  <m:oMath xmlns:m="http://schemas.openxmlformats.org/officeDocument/2006/math">
                    <m:r>
                      <a:rPr lang="en-GB" sz="1200" b="0" i="1" smtClean="0">
                        <a:latin typeface="Cambria Math" panose="02040503050406030204" pitchFamily="18" charset="0"/>
                      </a:rPr>
                      <m:t>𝑖</m:t>
                    </m:r>
                  </m:oMath>
                </a14:m>
                <a:r>
                  <a:rPr lang="en-GB" sz="1200" dirty="0"/>
                  <a:t> come in? </a:t>
                </a:r>
                <a14:m>
                  <m:oMath xmlns:m="http://schemas.openxmlformats.org/officeDocument/2006/math">
                    <m:r>
                      <a:rPr lang="en-GB" sz="1200" b="0" i="1" smtClean="0">
                        <a:latin typeface="Cambria Math" panose="02040503050406030204" pitchFamily="18" charset="0"/>
                      </a:rPr>
                      <m:t>𝑖</m:t>
                    </m:r>
                  </m:oMath>
                </a14:m>
                <a:r>
                  <a:rPr lang="en-GB" sz="1200" dirty="0"/>
                  <a:t> is similarly a mathematical constant</a:t>
                </a:r>
                <a:r>
                  <a:rPr lang="en-GB" sz="1200" i="1" dirty="0"/>
                  <a:t>, but we tend to put </a:t>
                </a:r>
                <a14:m>
                  <m:oMath xmlns:m="http://schemas.openxmlformats.org/officeDocument/2006/math">
                    <m:r>
                      <a:rPr lang="en-GB" sz="1200" b="0" i="1" smtClean="0">
                        <a:latin typeface="Cambria Math" panose="02040503050406030204" pitchFamily="18" charset="0"/>
                      </a:rPr>
                      <m:t>𝑖</m:t>
                    </m:r>
                  </m:oMath>
                </a14:m>
                <a:r>
                  <a:rPr lang="en-GB" sz="1200" i="1" dirty="0"/>
                  <a:t> after </a:t>
                </a:r>
                <a14:m>
                  <m:oMath xmlns:m="http://schemas.openxmlformats.org/officeDocument/2006/math">
                    <m:r>
                      <a:rPr lang="en-GB" sz="1200" b="0" i="1" smtClean="0">
                        <a:latin typeface="Cambria Math" panose="02040503050406030204" pitchFamily="18" charset="0"/>
                      </a:rPr>
                      <m:t>𝜋</m:t>
                    </m:r>
                  </m:oMath>
                </a14:m>
                <a:r>
                  <a:rPr lang="en-GB" sz="1200" dirty="0"/>
                  <a:t>. So we’d write </a:t>
                </a:r>
                <a14:m>
                  <m:oMath xmlns:m="http://schemas.openxmlformats.org/officeDocument/2006/math">
                    <m:r>
                      <a:rPr lang="en-GB" sz="1200" b="0" i="1" smtClean="0">
                        <a:latin typeface="Cambria Math" panose="02040503050406030204" pitchFamily="18" charset="0"/>
                      </a:rPr>
                      <m:t>3</m:t>
                    </m:r>
                    <m:r>
                      <a:rPr lang="en-GB" sz="1200" b="0" i="1" smtClean="0">
                        <a:latin typeface="Cambria Math" panose="02040503050406030204" pitchFamily="18" charset="0"/>
                      </a:rPr>
                      <m:t>𝜋</m:t>
                    </m:r>
                    <m:r>
                      <a:rPr lang="en-GB" sz="1200" b="0" i="1" smtClean="0">
                        <a:latin typeface="Cambria Math" panose="02040503050406030204" pitchFamily="18" charset="0"/>
                      </a:rPr>
                      <m:t>𝑖𝑥</m:t>
                    </m:r>
                  </m:oMath>
                </a14:m>
                <a:r>
                  <a:rPr lang="en-GB" sz="1200" dirty="0"/>
                  <a:t>. Therefore the “</a:t>
                </a:r>
                <a14:m>
                  <m:oMath xmlns:m="http://schemas.openxmlformats.org/officeDocument/2006/math">
                    <m:r>
                      <a:rPr lang="en-GB" sz="1200" b="0" i="1" smtClean="0">
                        <a:latin typeface="Cambria Math" panose="02040503050406030204" pitchFamily="18" charset="0"/>
                      </a:rPr>
                      <m:t>𝑏𝑖</m:t>
                    </m:r>
                  </m:oMath>
                </a14:m>
                <a:r>
                  <a:rPr lang="en-GB" sz="1200" dirty="0"/>
                  <a:t>” above is technically wrong (if </a:t>
                </a:r>
                <a14:m>
                  <m:oMath xmlns:m="http://schemas.openxmlformats.org/officeDocument/2006/math">
                    <m:r>
                      <a:rPr lang="en-GB" sz="1200" b="0" i="1" smtClean="0">
                        <a:latin typeface="Cambria Math" panose="02040503050406030204" pitchFamily="18" charset="0"/>
                      </a:rPr>
                      <m:t>𝑏</m:t>
                    </m:r>
                  </m:oMath>
                </a14:m>
                <a:r>
                  <a:rPr lang="en-GB" sz="1200" dirty="0"/>
                  <a:t> is a variable): we should write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𝑖𝑏</m:t>
                    </m:r>
                  </m:oMath>
                </a14:m>
                <a:r>
                  <a:rPr lang="en-GB" sz="1200" dirty="0"/>
                  <a:t>. In FP1 you would see the identity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𝑖</m:t>
                        </m:r>
                        <m:r>
                          <a:rPr lang="en-GB" sz="1200" b="0" i="1" smtClean="0">
                            <a:latin typeface="Cambria Math" panose="02040503050406030204" pitchFamily="18" charset="0"/>
                          </a:rPr>
                          <m:t>𝜃</m:t>
                        </m:r>
                      </m:sup>
                    </m:sSup>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𝜃</m:t>
                        </m:r>
                      </m:e>
                    </m:func>
                    <m:r>
                      <a:rPr lang="en-GB" sz="1200" b="0" i="1" smtClean="0">
                        <a:latin typeface="Cambria Math" panose="02040503050406030204" pitchFamily="18" charset="0"/>
                      </a:rPr>
                      <m:t>+</m:t>
                    </m:r>
                    <m:r>
                      <a:rPr lang="en-GB" sz="1200" b="0" i="1" smtClean="0">
                        <a:latin typeface="Cambria Math" panose="02040503050406030204" pitchFamily="18" charset="0"/>
                      </a:rPr>
                      <m:t>𝑖𝑠𝑖𝑛</m:t>
                    </m:r>
                    <m:r>
                      <a:rPr lang="en-GB" sz="1200" b="0" i="1" smtClean="0">
                        <a:latin typeface="Cambria Math" panose="02040503050406030204" pitchFamily="18" charset="0"/>
                      </a:rPr>
                      <m:t> </m:t>
                    </m:r>
                    <m:r>
                      <a:rPr lang="en-GB" sz="1200" b="0" i="1" smtClean="0">
                        <a:latin typeface="Cambria Math" panose="02040503050406030204" pitchFamily="18" charset="0"/>
                      </a:rPr>
                      <m:t>𝜃</m:t>
                    </m:r>
                  </m:oMath>
                </a14:m>
                <a:r>
                  <a:rPr lang="en-GB" sz="1200" dirty="0"/>
                  <a:t>. It is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𝑖</m:t>
                        </m:r>
                        <m:r>
                          <a:rPr lang="en-GB" sz="1200" b="0" i="1" smtClean="0">
                            <a:latin typeface="Cambria Math" panose="02040503050406030204" pitchFamily="18" charset="0"/>
                          </a:rPr>
                          <m:t>𝜃</m:t>
                        </m:r>
                      </m:sup>
                    </m:sSup>
                  </m:oMath>
                </a14:m>
                <a:r>
                  <a:rPr lang="en-GB" sz="1200" dirty="0"/>
                  <a:t> not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𝜃</m:t>
                        </m:r>
                        <m:r>
                          <a:rPr lang="en-GB" sz="1200" b="0" i="1" smtClean="0">
                            <a:latin typeface="Cambria Math" panose="02040503050406030204" pitchFamily="18" charset="0"/>
                          </a:rPr>
                          <m:t>𝑖</m:t>
                        </m:r>
                      </m:sup>
                    </m:sSup>
                  </m:oMath>
                </a14:m>
                <a:r>
                  <a:rPr lang="en-GB" sz="1200" dirty="0"/>
                  <a:t>. Confusingly however, the special case of this, Euler’s Identity, is written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𝑖</m:t>
                        </m:r>
                        <m:r>
                          <a:rPr lang="en-GB" sz="1200" b="0" i="1" smtClean="0">
                            <a:latin typeface="Cambria Math" panose="02040503050406030204" pitchFamily="18" charset="0"/>
                          </a:rPr>
                          <m:t>𝜋</m:t>
                        </m:r>
                      </m:sup>
                    </m:sSup>
                    <m:r>
                      <a:rPr lang="en-GB" sz="1200" b="0" i="1" smtClean="0">
                        <a:latin typeface="Cambria Math" panose="02040503050406030204" pitchFamily="18" charset="0"/>
                      </a:rPr>
                      <m:t>+1=0</m:t>
                    </m:r>
                  </m:oMath>
                </a14:m>
                <a:r>
                  <a:rPr lang="en-GB" sz="1200" dirty="0"/>
                  <a:t>, not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𝜋</m:t>
                        </m:r>
                        <m:r>
                          <a:rPr lang="en-GB" sz="1200" b="0" i="1" smtClean="0">
                            <a:latin typeface="Cambria Math" panose="02040503050406030204" pitchFamily="18" charset="0"/>
                          </a:rPr>
                          <m:t>𝑖</m:t>
                        </m:r>
                      </m:sup>
                    </m:sSup>
                    <m:r>
                      <a:rPr lang="en-GB" sz="1200" b="0" i="1" smtClean="0">
                        <a:latin typeface="Cambria Math" panose="02040503050406030204" pitchFamily="18" charset="0"/>
                      </a:rPr>
                      <m:t>+1=0</m:t>
                    </m:r>
                  </m:oMath>
                </a14:m>
                <a:r>
                  <a:rPr lang="en-GB" sz="1200" dirty="0"/>
                  <a:t>, for consistency with the more general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𝑖</m:t>
                        </m:r>
                        <m:r>
                          <a:rPr lang="en-GB" sz="1200" b="0" i="1" smtClean="0">
                            <a:latin typeface="Cambria Math" panose="02040503050406030204" pitchFamily="18" charset="0"/>
                          </a:rPr>
                          <m:t>𝜃</m:t>
                        </m:r>
                      </m:sup>
                    </m:sSup>
                  </m:oMath>
                </a14:m>
                <a:r>
                  <a:rPr lang="en-GB" sz="1200" dirty="0"/>
                  <a:t>. </a:t>
                </a:r>
              </a:p>
            </p:txBody>
          </p:sp>
        </mc:Choice>
        <mc:Fallback xmlns="">
          <p:sp>
            <p:nvSpPr>
              <p:cNvPr id="11" name="TextBox 10">
                <a:extLst>
                  <a:ext uri="{FF2B5EF4-FFF2-40B4-BE49-F238E27FC236}">
                    <a16:creationId xmlns:a16="http://schemas.microsoft.com/office/drawing/2014/main" id="{312A84B1-D103-4852-98FF-CE043B87022C}"/>
                  </a:ext>
                </a:extLst>
              </p:cNvPr>
              <p:cNvSpPr txBox="1">
                <a:spLocks noRot="1" noChangeAspect="1" noMove="1" noResize="1" noEditPoints="1" noAdjustHandles="1" noChangeArrowheads="1" noChangeShapeType="1" noTextEdit="1"/>
              </p:cNvSpPr>
              <p:nvPr/>
            </p:nvSpPr>
            <p:spPr>
              <a:xfrm>
                <a:off x="3059770" y="5408995"/>
                <a:ext cx="5845410" cy="1409425"/>
              </a:xfrm>
              <a:prstGeom prst="rect">
                <a:avLst/>
              </a:prstGeom>
              <a:blipFill>
                <a:blip r:embed="rId7"/>
                <a:stretch>
                  <a:fillRect l="-104" b="-2155"/>
                </a:stretch>
              </a:blipFill>
            </p:spPr>
            <p:txBody>
              <a:bodyPr/>
              <a:lstStyle/>
              <a:p>
                <a:r>
                  <a:rPr lang="en-GB">
                    <a:noFill/>
                  </a:rPr>
                  <a:t> </a:t>
                </a:r>
              </a:p>
            </p:txBody>
          </p:sp>
        </mc:Fallback>
      </mc:AlternateContent>
    </p:spTree>
    <p:extLst>
      <p:ext uri="{BB962C8B-B14F-4D97-AF65-F5344CB8AC3E}">
        <p14:creationId xmlns:p14="http://schemas.microsoft.com/office/powerpoint/2010/main" val="25612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8" grpId="0"/>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Other Practical Applications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950516" y="1463948"/>
            <a:ext cx="31683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Fractals</a:t>
            </a:r>
          </a:p>
        </p:txBody>
      </p:sp>
      <p:sp>
        <p:nvSpPr>
          <p:cNvPr id="9" name="TextBox 8"/>
          <p:cNvSpPr txBox="1"/>
          <p:nvPr/>
        </p:nvSpPr>
        <p:spPr>
          <a:xfrm>
            <a:off x="590476" y="1463948"/>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1</a:t>
            </a:r>
          </a:p>
        </p:txBody>
      </p:sp>
      <p:sp>
        <p:nvSpPr>
          <p:cNvPr id="10" name="TextBox 9"/>
          <p:cNvSpPr txBox="1"/>
          <p:nvPr/>
        </p:nvSpPr>
        <p:spPr>
          <a:xfrm>
            <a:off x="950516" y="1895996"/>
            <a:ext cx="4392488" cy="584775"/>
          </a:xfrm>
          <a:prstGeom prst="rect">
            <a:avLst/>
          </a:prstGeom>
          <a:noFill/>
        </p:spPr>
        <p:txBody>
          <a:bodyPr wrap="square" rtlCol="0">
            <a:spAutoFit/>
          </a:bodyPr>
          <a:lstStyle/>
          <a:p>
            <a:r>
              <a:rPr lang="en-GB" sz="1600" dirty="0"/>
              <a:t>A Mandelbrot Set is the most popular ‘fractal’. We’ll see how it works in the next slide…</a:t>
            </a:r>
          </a:p>
        </p:txBody>
      </p:sp>
      <p:pic>
        <p:nvPicPr>
          <p:cNvPr id="1030" name="Picture 6" descr="File:Mandelset hires.png"/>
          <p:cNvPicPr>
            <a:picLocks noChangeAspect="1" noChangeArrowheads="1"/>
          </p:cNvPicPr>
          <p:nvPr/>
        </p:nvPicPr>
        <p:blipFill>
          <a:blip r:embed="rId2" cstate="print"/>
          <a:srcRect/>
          <a:stretch>
            <a:fillRect/>
          </a:stretch>
        </p:blipFill>
        <p:spPr bwMode="auto">
          <a:xfrm>
            <a:off x="5444728" y="1108100"/>
            <a:ext cx="2952328" cy="2162581"/>
          </a:xfrm>
          <a:prstGeom prst="rect">
            <a:avLst/>
          </a:prstGeom>
          <a:noFill/>
        </p:spPr>
      </p:pic>
      <p:sp>
        <p:nvSpPr>
          <p:cNvPr id="13" name="TextBox 12"/>
          <p:cNvSpPr txBox="1"/>
          <p:nvPr/>
        </p:nvSpPr>
        <p:spPr>
          <a:xfrm>
            <a:off x="912416" y="3141588"/>
            <a:ext cx="31683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Analytic Number Theory</a:t>
            </a:r>
          </a:p>
        </p:txBody>
      </p:sp>
      <p:sp>
        <p:nvSpPr>
          <p:cNvPr id="14" name="TextBox 13"/>
          <p:cNvSpPr txBox="1"/>
          <p:nvPr/>
        </p:nvSpPr>
        <p:spPr>
          <a:xfrm>
            <a:off x="552376" y="3141588"/>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2</a:t>
            </a:r>
          </a:p>
        </p:txBody>
      </p:sp>
      <p:sp>
        <p:nvSpPr>
          <p:cNvPr id="15" name="TextBox 14"/>
          <p:cNvSpPr txBox="1"/>
          <p:nvPr/>
        </p:nvSpPr>
        <p:spPr>
          <a:xfrm>
            <a:off x="912416" y="3573636"/>
            <a:ext cx="7488832" cy="1077218"/>
          </a:xfrm>
          <a:prstGeom prst="rect">
            <a:avLst/>
          </a:prstGeom>
          <a:noFill/>
        </p:spPr>
        <p:txBody>
          <a:bodyPr wrap="square" rtlCol="0">
            <a:spAutoFit/>
          </a:bodyPr>
          <a:lstStyle/>
          <a:p>
            <a:r>
              <a:rPr lang="en-GB" sz="1600" dirty="0"/>
              <a:t>Number Theory is the study of integers. </a:t>
            </a:r>
            <a:r>
              <a:rPr lang="en-GB" sz="1600" b="1" dirty="0"/>
              <a:t>Analytic</a:t>
            </a:r>
            <a:r>
              <a:rPr lang="en-GB" sz="1600" dirty="0"/>
              <a:t> Number Theory treats integers as </a:t>
            </a:r>
            <a:r>
              <a:rPr lang="en-GB" sz="1600" dirty="0" err="1"/>
              <a:t>reals</a:t>
            </a:r>
            <a:r>
              <a:rPr lang="en-GB" sz="1600" dirty="0"/>
              <a:t>/complex numbers to use other (‘analytic’) methods to study them. For example, the Riemann Zeta Function allows complex numbers as inputs, and is closely related to the distribution of prime numbers. </a:t>
            </a:r>
          </a:p>
        </p:txBody>
      </p:sp>
      <p:sp>
        <p:nvSpPr>
          <p:cNvPr id="16" name="TextBox 15"/>
          <p:cNvSpPr txBox="1"/>
          <p:nvPr/>
        </p:nvSpPr>
        <p:spPr>
          <a:xfrm>
            <a:off x="840408" y="4797772"/>
            <a:ext cx="31683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Physics and Engineering</a:t>
            </a:r>
          </a:p>
        </p:txBody>
      </p:sp>
      <p:sp>
        <p:nvSpPr>
          <p:cNvPr id="17" name="TextBox 16"/>
          <p:cNvSpPr txBox="1"/>
          <p:nvPr/>
        </p:nvSpPr>
        <p:spPr>
          <a:xfrm>
            <a:off x="480368" y="4797772"/>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3</a:t>
            </a:r>
          </a:p>
        </p:txBody>
      </p:sp>
      <p:sp>
        <p:nvSpPr>
          <p:cNvPr id="18" name="TextBox 17"/>
          <p:cNvSpPr txBox="1"/>
          <p:nvPr/>
        </p:nvSpPr>
        <p:spPr>
          <a:xfrm>
            <a:off x="912416" y="5229820"/>
            <a:ext cx="7632848" cy="338554"/>
          </a:xfrm>
          <a:prstGeom prst="rect">
            <a:avLst/>
          </a:prstGeom>
          <a:noFill/>
        </p:spPr>
        <p:txBody>
          <a:bodyPr wrap="square" rtlCol="0">
            <a:spAutoFit/>
          </a:bodyPr>
          <a:lstStyle/>
          <a:p>
            <a:r>
              <a:rPr lang="en-GB" sz="1600" dirty="0"/>
              <a:t>Used in Signal Analysis, Quantum Mechanics, Fluid Dynamics, Relativity, Control Theory...</a:t>
            </a:r>
          </a:p>
        </p:txBody>
      </p:sp>
    </p:spTree>
    <p:extLst>
      <p:ext uri="{BB962C8B-B14F-4D97-AF65-F5344CB8AC3E}">
        <p14:creationId xmlns:p14="http://schemas.microsoft.com/office/powerpoint/2010/main" val="27142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10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3" grpId="0" animBg="1"/>
      <p:bldP spid="14" grpId="0" animBg="1"/>
      <p:bldP spid="15" grpId="0"/>
      <p:bldP spid="16" grpId="0"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E4BB3F-95DA-480C-BB8A-0A5E95DB2C6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8817D53-8D23-4DCF-B355-57DAB68196C6}"/>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Complex Number Basics</a:t>
              </a:r>
            </a:p>
          </p:txBody>
        </p:sp>
        <p:cxnSp>
          <p:nvCxnSpPr>
            <p:cNvPr id="4" name="Straight Connector 3">
              <a:extLst>
                <a:ext uri="{FF2B5EF4-FFF2-40B4-BE49-F238E27FC236}">
                  <a16:creationId xmlns:a16="http://schemas.microsoft.com/office/drawing/2014/main" id="{0A03B2B7-F7BF-4EE3-BD30-EF6B86CEF53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AB31D2B-0D49-4A65-AC2F-92E5A98EAFFE}"/>
                  </a:ext>
                </a:extLst>
              </p:cNvPr>
              <p:cNvSpPr txBox="1"/>
              <p:nvPr/>
            </p:nvSpPr>
            <p:spPr>
              <a:xfrm>
                <a:off x="789484" y="1009645"/>
                <a:ext cx="4608016" cy="1696490"/>
              </a:xfrm>
              <a:prstGeom prst="rect">
                <a:avLst/>
              </a:prstGeom>
              <a:noFill/>
            </p:spPr>
            <p:txBody>
              <a:bodyPr wrap="square" rtlCol="0">
                <a:spAutoFit/>
              </a:bodyPr>
              <a:lstStyle/>
              <a:p>
                <a:r>
                  <a:rPr lang="en-GB" sz="2400" dirty="0"/>
                  <a:t>Write the following in terms of </a:t>
                </a:r>
                <a14:m>
                  <m:oMath xmlns:m="http://schemas.openxmlformats.org/officeDocument/2006/math">
                    <m:r>
                      <a:rPr lang="en-GB" sz="2400" b="0" i="1" smtClean="0">
                        <a:latin typeface="Cambria Math" panose="02040503050406030204" pitchFamily="18" charset="0"/>
                      </a:rPr>
                      <m:t>𝑖</m:t>
                    </m:r>
                  </m:oMath>
                </a14:m>
                <a:r>
                  <a:rPr lang="en-GB" sz="2400" dirty="0"/>
                  <a:t>:</a:t>
                </a:r>
              </a:p>
              <a:p>
                <a:pP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−36</m:t>
                          </m:r>
                        </m:e>
                      </m:rad>
                      <m:r>
                        <a:rPr lang="en-GB" sz="2400" b="0" i="1" smtClean="0">
                          <a:latin typeface="Cambria Math" panose="02040503050406030204" pitchFamily="18" charset="0"/>
                        </a:rPr>
                        <m:t>=</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𝟑𝟔</m:t>
                          </m:r>
                        </m:e>
                      </m:rad>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m:t>
                          </m:r>
                          <m:r>
                            <a:rPr lang="en-GB" sz="2400" b="1" i="1" smtClean="0">
                              <a:latin typeface="Cambria Math" panose="02040503050406030204" pitchFamily="18" charset="0"/>
                            </a:rPr>
                            <m:t>𝟏</m:t>
                          </m:r>
                        </m:e>
                      </m:rad>
                      <m:r>
                        <a:rPr lang="en-GB" sz="2400" b="1" i="1" smtClean="0">
                          <a:latin typeface="Cambria Math" panose="02040503050406030204" pitchFamily="18" charset="0"/>
                        </a:rPr>
                        <m:t>=</m:t>
                      </m:r>
                      <m:r>
                        <a:rPr lang="en-GB" sz="2400" b="1" i="1" smtClean="0">
                          <a:latin typeface="Cambria Math" panose="02040503050406030204" pitchFamily="18" charset="0"/>
                        </a:rPr>
                        <m:t>𝟔</m:t>
                      </m:r>
                      <m:r>
                        <a:rPr lang="en-GB" sz="2400" b="1" i="1" smtClean="0">
                          <a:latin typeface="Cambria Math" panose="02040503050406030204" pitchFamily="18" charset="0"/>
                        </a:rPr>
                        <m:t>𝒊</m:t>
                      </m:r>
                    </m:oMath>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−4</m:t>
                          </m:r>
                        </m:e>
                      </m:rad>
                      <m:r>
                        <a:rPr lang="en-GB" sz="2400" b="0"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𝒊</m:t>
                      </m:r>
                    </m:oMath>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−7</m:t>
                          </m:r>
                        </m:e>
                      </m:rad>
                      <m:r>
                        <a:rPr lang="en-GB" sz="2400" b="0" i="1" smtClean="0">
                          <a:latin typeface="Cambria Math" panose="02040503050406030204" pitchFamily="18" charset="0"/>
                        </a:rPr>
                        <m:t>=</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𝟕</m:t>
                          </m:r>
                        </m:e>
                      </m:rad>
                      <m:r>
                        <a:rPr lang="en-GB" sz="2400" b="1" i="1" smtClean="0">
                          <a:latin typeface="Cambria Math" panose="02040503050406030204" pitchFamily="18" charset="0"/>
                        </a:rPr>
                        <m:t>𝒊</m:t>
                      </m:r>
                    </m:oMath>
                  </m:oMathPara>
                </a14:m>
                <a:endParaRPr lang="en-GB" sz="2400" b="1" dirty="0"/>
              </a:p>
            </p:txBody>
          </p:sp>
        </mc:Choice>
        <mc:Fallback xmlns="">
          <p:sp>
            <p:nvSpPr>
              <p:cNvPr id="5" name="TextBox 4">
                <a:extLst>
                  <a:ext uri="{FF2B5EF4-FFF2-40B4-BE49-F238E27FC236}">
                    <a16:creationId xmlns:a16="http://schemas.microsoft.com/office/drawing/2014/main" id="{FAB31D2B-0D49-4A65-AC2F-92E5A98EAFFE}"/>
                  </a:ext>
                </a:extLst>
              </p:cNvPr>
              <p:cNvSpPr txBox="1">
                <a:spLocks noRot="1" noChangeAspect="1" noMove="1" noResize="1" noEditPoints="1" noAdjustHandles="1" noChangeArrowheads="1" noChangeShapeType="1" noTextEdit="1"/>
              </p:cNvSpPr>
              <p:nvPr/>
            </p:nvSpPr>
            <p:spPr>
              <a:xfrm>
                <a:off x="789484" y="1009645"/>
                <a:ext cx="4608016" cy="1696490"/>
              </a:xfrm>
              <a:prstGeom prst="rect">
                <a:avLst/>
              </a:prstGeom>
              <a:blipFill>
                <a:blip r:embed="rId2"/>
                <a:stretch>
                  <a:fillRect l="-2119" t="-2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584382-34B9-41D8-BADE-0E64B2408A04}"/>
                  </a:ext>
                </a:extLst>
              </p:cNvPr>
              <p:cNvSpPr txBox="1"/>
              <p:nvPr/>
            </p:nvSpPr>
            <p:spPr>
              <a:xfrm>
                <a:off x="861120" y="3082373"/>
                <a:ext cx="4608016" cy="1893339"/>
              </a:xfrm>
              <a:prstGeom prst="rect">
                <a:avLst/>
              </a:prstGeom>
              <a:noFill/>
            </p:spPr>
            <p:txBody>
              <a:bodyPr wrap="square" rtlCol="0">
                <a:spAutoFit/>
              </a:bodyPr>
              <a:lstStyle/>
              <a:p>
                <a:r>
                  <a:rPr lang="en-GB" sz="2400" dirty="0"/>
                  <a:t>Simplify:</a:t>
                </a:r>
              </a:p>
              <a:p>
                <a:pPr/>
                <a14:m>
                  <m:oMathPara xmlns:m="http://schemas.openxmlformats.org/officeDocument/2006/math">
                    <m:oMathParaPr>
                      <m:jc m:val="centerGroup"/>
                    </m:oMathParaPr>
                    <m:oMath xmlns:m="http://schemas.openxmlformats.org/officeDocument/2006/math">
                      <m:d>
                        <m:dPr>
                          <m:ctrlPr>
                            <a:rPr lang="en-GB" sz="2400" i="1" smtClean="0">
                              <a:latin typeface="Cambria Math" panose="02040503050406030204" pitchFamily="18" charset="0"/>
                            </a:rPr>
                          </m:ctrlPr>
                        </m:dPr>
                        <m:e>
                          <m:r>
                            <a:rPr lang="en-GB" sz="2400" b="0" i="1" smtClean="0">
                              <a:latin typeface="Cambria Math" panose="02040503050406030204" pitchFamily="18" charset="0"/>
                            </a:rPr>
                            <m:t>2+3</m:t>
                          </m:r>
                          <m:r>
                            <a:rPr lang="en-GB" sz="2400" b="0" i="1" smtClean="0">
                              <a:latin typeface="Cambria Math" panose="02040503050406030204" pitchFamily="18" charset="0"/>
                            </a:rPr>
                            <m:t>𝑖</m:t>
                          </m:r>
                        </m:e>
                      </m:d>
                      <m:r>
                        <a:rPr lang="en-GB" sz="2400" b="0" i="1" smtClean="0">
                          <a:latin typeface="Cambria Math" panose="02040503050406030204" pitchFamily="18" charset="0"/>
                        </a:rPr>
                        <m:t>+</m:t>
                      </m:r>
                      <m:d>
                        <m:dPr>
                          <m:ctrlPr>
                            <a:rPr lang="en-GB" sz="2400" i="1" smtClean="0">
                              <a:latin typeface="Cambria Math" panose="02040503050406030204" pitchFamily="18" charset="0"/>
                            </a:rPr>
                          </m:ctrlPr>
                        </m:dPr>
                        <m:e>
                          <m:r>
                            <a:rPr lang="en-GB" sz="2400" b="0" i="1" smtClean="0">
                              <a:latin typeface="Cambria Math" panose="02040503050406030204" pitchFamily="18" charset="0"/>
                            </a:rPr>
                            <m:t>4+</m:t>
                          </m:r>
                          <m:r>
                            <a:rPr lang="en-GB" sz="2400" b="0" i="1" smtClean="0">
                              <a:latin typeface="Cambria Math" panose="02040503050406030204" pitchFamily="18" charset="0"/>
                            </a:rPr>
                            <m:t>𝑖</m:t>
                          </m:r>
                        </m:e>
                      </m:d>
                      <m:r>
                        <a:rPr lang="en-GB" sz="2400" b="1" i="1" smtClean="0">
                          <a:latin typeface="Cambria Math" panose="02040503050406030204" pitchFamily="18" charset="0"/>
                        </a:rPr>
                        <m:t>=</m:t>
                      </m:r>
                      <m:r>
                        <a:rPr lang="en-GB" sz="2400" b="1" i="1" smtClean="0">
                          <a:latin typeface="Cambria Math" panose="02040503050406030204" pitchFamily="18" charset="0"/>
                        </a:rPr>
                        <m:t>𝟔</m:t>
                      </m:r>
                      <m:r>
                        <a:rPr lang="en-GB" sz="2400" b="1" i="1" smtClean="0">
                          <a:latin typeface="Cambria Math" panose="02040503050406030204" pitchFamily="18" charset="0"/>
                        </a:rPr>
                        <m:t>+</m:t>
                      </m:r>
                      <m:r>
                        <a:rPr lang="en-GB" sz="2400" b="1" i="1" smtClean="0">
                          <a:latin typeface="Cambria Math" panose="02040503050406030204" pitchFamily="18" charset="0"/>
                        </a:rPr>
                        <m:t>𝟒</m:t>
                      </m:r>
                      <m:r>
                        <a:rPr lang="en-GB" sz="2400" b="1" i="1" smtClean="0">
                          <a:latin typeface="Cambria Math" panose="02040503050406030204" pitchFamily="18" charset="0"/>
                        </a:rPr>
                        <m:t>𝒊</m:t>
                      </m:r>
                    </m:oMath>
                    <m:oMath xmlns:m="http://schemas.openxmlformats.org/officeDocument/2006/math">
                      <m:r>
                        <a:rPr lang="en-GB" sz="2400" b="0" i="1" smtClean="0">
                          <a:latin typeface="Cambria Math" panose="02040503050406030204" pitchFamily="18" charset="0"/>
                        </a:rPr>
                        <m:t>𝑖</m:t>
                      </m:r>
                      <m:r>
                        <a:rPr lang="en-GB" sz="2400" b="0" i="1" smtClean="0">
                          <a:latin typeface="Cambria Math" panose="02040503050406030204" pitchFamily="18" charset="0"/>
                        </a:rPr>
                        <m:t>−3</m:t>
                      </m:r>
                      <m:d>
                        <m:dPr>
                          <m:ctrlPr>
                            <a:rPr lang="en-GB" sz="240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𝑖</m:t>
                          </m:r>
                        </m:e>
                      </m:d>
                      <m:r>
                        <a:rPr lang="en-GB" sz="2400" b="1" i="1" smtClean="0">
                          <a:latin typeface="Cambria Math" panose="02040503050406030204" pitchFamily="18" charset="0"/>
                        </a:rPr>
                        <m:t>=</m:t>
                      </m:r>
                      <m:r>
                        <a:rPr lang="en-GB" sz="2400" b="1" i="1" smtClean="0">
                          <a:latin typeface="Cambria Math" panose="02040503050406030204" pitchFamily="18" charset="0"/>
                        </a:rPr>
                        <m:t>𝟒</m:t>
                      </m:r>
                      <m:r>
                        <a:rPr lang="en-GB" sz="2400" b="1" i="1" smtClean="0">
                          <a:latin typeface="Cambria Math" panose="02040503050406030204" pitchFamily="18" charset="0"/>
                        </a:rPr>
                        <m:t>𝒊</m:t>
                      </m:r>
                      <m:r>
                        <a:rPr lang="en-GB" sz="2400" b="1" i="1" smtClean="0">
                          <a:latin typeface="Cambria Math" panose="02040503050406030204" pitchFamily="18" charset="0"/>
                        </a:rPr>
                        <m:t>−</m:t>
                      </m:r>
                      <m:r>
                        <a:rPr lang="en-GB" sz="2400" b="1" i="1" smtClean="0">
                          <a:latin typeface="Cambria Math" panose="02040503050406030204" pitchFamily="18" charset="0"/>
                        </a:rPr>
                        <m:t>𝟔</m:t>
                      </m:r>
                    </m:oMath>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10+4</m:t>
                          </m:r>
                          <m:r>
                            <a:rPr lang="en-GB" sz="2400" b="0" i="1" smtClean="0">
                              <a:latin typeface="Cambria Math" panose="02040503050406030204" pitchFamily="18" charset="0"/>
                            </a:rPr>
                            <m:t>𝑖</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r>
                        <a:rPr lang="en-GB" sz="2400" b="1" i="1" smtClean="0">
                          <a:latin typeface="Cambria Math" panose="02040503050406030204" pitchFamily="18" charset="0"/>
                        </a:rPr>
                        <m:t>𝟓</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𝒊</m:t>
                      </m:r>
                    </m:oMath>
                  </m:oMathPara>
                </a14:m>
                <a:r>
                  <a:rPr lang="en-GB" sz="2400" b="1" dirty="0"/>
                  <a:t/>
                </a:r>
                <a:br>
                  <a:rPr lang="en-GB" sz="2400" b="1" dirty="0"/>
                </a:br>
                <a:endParaRPr lang="en-GB" sz="2400" b="1" dirty="0"/>
              </a:p>
            </p:txBody>
          </p:sp>
        </mc:Choice>
        <mc:Fallback xmlns="">
          <p:sp>
            <p:nvSpPr>
              <p:cNvPr id="6" name="TextBox 5">
                <a:extLst>
                  <a:ext uri="{FF2B5EF4-FFF2-40B4-BE49-F238E27FC236}">
                    <a16:creationId xmlns:a16="http://schemas.microsoft.com/office/drawing/2014/main" id="{2F584382-34B9-41D8-BADE-0E64B2408A04}"/>
                  </a:ext>
                </a:extLst>
              </p:cNvPr>
              <p:cNvSpPr txBox="1">
                <a:spLocks noRot="1" noChangeAspect="1" noMove="1" noResize="1" noEditPoints="1" noAdjustHandles="1" noChangeArrowheads="1" noChangeShapeType="1" noTextEdit="1"/>
              </p:cNvSpPr>
              <p:nvPr/>
            </p:nvSpPr>
            <p:spPr>
              <a:xfrm>
                <a:off x="861120" y="3082373"/>
                <a:ext cx="4608016" cy="1893339"/>
              </a:xfrm>
              <a:prstGeom prst="rect">
                <a:avLst/>
              </a:prstGeom>
              <a:blipFill>
                <a:blip r:embed="rId3"/>
                <a:stretch>
                  <a:fillRect l="-1984" t="-2581"/>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D22826AA-582A-429B-8E28-B2789192D1BE}"/>
              </a:ext>
            </a:extLst>
          </p:cNvPr>
          <p:cNvSpPr/>
          <p:nvPr/>
        </p:nvSpPr>
        <p:spPr>
          <a:xfrm>
            <a:off x="2761471" y="1390751"/>
            <a:ext cx="2267730" cy="4253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a:extLst>
              <a:ext uri="{FF2B5EF4-FFF2-40B4-BE49-F238E27FC236}">
                <a16:creationId xmlns:a16="http://schemas.microsoft.com/office/drawing/2014/main" id="{BB485588-76BF-4603-855C-FCE44D2CEFE0}"/>
              </a:ext>
            </a:extLst>
          </p:cNvPr>
          <p:cNvSpPr/>
          <p:nvPr/>
        </p:nvSpPr>
        <p:spPr>
          <a:xfrm>
            <a:off x="2555776" y="1816100"/>
            <a:ext cx="2267730" cy="4253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E961D1E1-1C50-4C2E-94CD-74592DFFED9E}"/>
              </a:ext>
            </a:extLst>
          </p:cNvPr>
          <p:cNvSpPr/>
          <p:nvPr/>
        </p:nvSpPr>
        <p:spPr>
          <a:xfrm>
            <a:off x="2585208" y="2238223"/>
            <a:ext cx="2267730" cy="4253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5F1E469A-89D8-40FD-8951-967E9FD38ADD}"/>
              </a:ext>
            </a:extLst>
          </p:cNvPr>
          <p:cNvSpPr/>
          <p:nvPr/>
        </p:nvSpPr>
        <p:spPr>
          <a:xfrm>
            <a:off x="4067944" y="3429000"/>
            <a:ext cx="2267730" cy="4253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25B0EEFF-8CF0-4849-99D4-0D966D99797F}"/>
              </a:ext>
            </a:extLst>
          </p:cNvPr>
          <p:cNvSpPr/>
          <p:nvPr/>
        </p:nvSpPr>
        <p:spPr>
          <a:xfrm>
            <a:off x="3275856" y="3865512"/>
            <a:ext cx="2267730" cy="4253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DF7AD3E5-8E8C-4269-B226-CDB7F5F80821}"/>
              </a:ext>
            </a:extLst>
          </p:cNvPr>
          <p:cNvSpPr/>
          <p:nvPr/>
        </p:nvSpPr>
        <p:spPr>
          <a:xfrm>
            <a:off x="2718180" y="4306703"/>
            <a:ext cx="1561720" cy="5700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671846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4A06F3-DCD8-444D-BE31-6E91733D3EC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A9C45D3-6389-4F94-9412-6C0ACDDAF62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Solving Quadratic Equations</a:t>
              </a:r>
              <a:endParaRPr lang="en-GB" sz="3200" dirty="0"/>
            </a:p>
          </p:txBody>
        </p:sp>
        <p:cxnSp>
          <p:nvCxnSpPr>
            <p:cNvPr id="4" name="Straight Connector 3">
              <a:extLst>
                <a:ext uri="{FF2B5EF4-FFF2-40B4-BE49-F238E27FC236}">
                  <a16:creationId xmlns:a16="http://schemas.microsoft.com/office/drawing/2014/main" id="{521B258A-CA73-4ABC-960B-397981C8646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5309E8-F287-456E-A4DD-A6909F116965}"/>
                  </a:ext>
                </a:extLst>
              </p:cNvPr>
              <p:cNvSpPr txBox="1"/>
              <p:nvPr/>
            </p:nvSpPr>
            <p:spPr>
              <a:xfrm>
                <a:off x="614884" y="2492896"/>
                <a:ext cx="453650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Solve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𝑧</m:t>
                    </m:r>
                    <m:r>
                      <a:rPr lang="en-GB" b="0" i="1" smtClean="0">
                        <a:latin typeface="Cambria Math" panose="02040503050406030204" pitchFamily="18" charset="0"/>
                      </a:rPr>
                      <m:t>+5=0</m:t>
                    </m:r>
                  </m:oMath>
                </a14:m>
                <a:endParaRPr lang="en-GB" dirty="0"/>
              </a:p>
            </p:txBody>
          </p:sp>
        </mc:Choice>
        <mc:Fallback xmlns="">
          <p:sp>
            <p:nvSpPr>
              <p:cNvPr id="5" name="TextBox 4">
                <a:extLst>
                  <a:ext uri="{FF2B5EF4-FFF2-40B4-BE49-F238E27FC236}">
                    <a16:creationId xmlns:a16="http://schemas.microsoft.com/office/drawing/2014/main" id="{CC5309E8-F287-456E-A4DD-A6909F116965}"/>
                  </a:ext>
                </a:extLst>
              </p:cNvPr>
              <p:cNvSpPr txBox="1">
                <a:spLocks noRot="1" noChangeAspect="1" noMove="1" noResize="1" noEditPoints="1" noAdjustHandles="1" noChangeArrowheads="1" noChangeShapeType="1" noTextEdit="1"/>
              </p:cNvSpPr>
              <p:nvPr/>
            </p:nvSpPr>
            <p:spPr>
              <a:xfrm>
                <a:off x="614884" y="2492896"/>
                <a:ext cx="4536504" cy="369332"/>
              </a:xfrm>
              <a:prstGeom prst="rect">
                <a:avLst/>
              </a:prstGeom>
              <a:blipFill>
                <a:blip r:embed="rId2"/>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79BD80-E2FE-474C-BA01-189794F92215}"/>
                  </a:ext>
                </a:extLst>
              </p:cNvPr>
              <p:cNvSpPr txBox="1"/>
              <p:nvPr/>
            </p:nvSpPr>
            <p:spPr>
              <a:xfrm>
                <a:off x="614884" y="3058865"/>
                <a:ext cx="4320480" cy="1237390"/>
              </a:xfrm>
              <a:prstGeom prst="rect">
                <a:avLst/>
              </a:prstGeom>
              <a:noFill/>
            </p:spPr>
            <p:txBody>
              <a:bodyPr wrap="square" rtlCol="0">
                <a:spAutoFit/>
              </a:bodyPr>
              <a:lstStyle/>
              <a:p>
                <a:r>
                  <a:rPr lang="en-GB" dirty="0"/>
                  <a:t>Using the quadratic formula:</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 </m:t>
                      </m:r>
                      <m:r>
                        <a:rPr lang="en-GB" b="0" i="1" smtClean="0">
                          <a:latin typeface="Cambria Math" panose="02040503050406030204" pitchFamily="18" charset="0"/>
                        </a:rPr>
                        <m:t>𝑏</m:t>
                      </m:r>
                      <m:r>
                        <a:rPr lang="en-GB" b="0" i="1" smtClean="0">
                          <a:latin typeface="Cambria Math" panose="02040503050406030204" pitchFamily="18" charset="0"/>
                        </a:rPr>
                        <m:t>=3, </m:t>
                      </m:r>
                      <m:r>
                        <a:rPr lang="en-GB" b="0" i="1" smtClean="0">
                          <a:latin typeface="Cambria Math" panose="02040503050406030204" pitchFamily="18" charset="0"/>
                        </a:rPr>
                        <m:t>𝑐</m:t>
                      </m:r>
                      <m:r>
                        <a:rPr lang="en-GB" b="0" i="1" smtClean="0">
                          <a:latin typeface="Cambria Math" panose="02040503050406030204" pitchFamily="18" charset="0"/>
                        </a:rPr>
                        <m:t>=5</m:t>
                      </m:r>
                    </m:oMath>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i="1">
                              <a:latin typeface="Cambria Math" panose="02040503050406030204" pitchFamily="18" charset="0"/>
                            </a:rPr>
                            <m:t>−3±</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r>
                                    <a:rPr lang="en-GB" i="1">
                                      <a:latin typeface="Cambria Math" panose="02040503050406030204" pitchFamily="18" charset="0"/>
                                    </a:rPr>
                                    <m:t>3</m:t>
                                  </m:r>
                                </m:e>
                                <m:sup>
                                  <m:r>
                                    <a:rPr lang="en-GB" i="1">
                                      <a:latin typeface="Cambria Math" panose="02040503050406030204" pitchFamily="18" charset="0"/>
                                    </a:rPr>
                                    <m:t>2</m:t>
                                  </m:r>
                                </m:sup>
                              </m:sSup>
                              <m:r>
                                <a:rPr lang="en-GB" i="1">
                                  <a:latin typeface="Cambria Math" panose="02040503050406030204" pitchFamily="18" charset="0"/>
                                </a:rPr>
                                <m:t>−</m:t>
                              </m:r>
                              <m:r>
                                <a:rPr lang="en-GB" b="0" i="1" smtClean="0">
                                  <a:latin typeface="Cambria Math" panose="02040503050406030204" pitchFamily="18" charset="0"/>
                                </a:rPr>
                                <m:t>20</m:t>
                              </m:r>
                            </m:e>
                          </m:rad>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11</m:t>
                              </m:r>
                            </m:e>
                          </m:rad>
                        </m:num>
                        <m:den>
                          <m:r>
                            <a:rPr lang="en-GB" b="0" i="1" smtClean="0">
                              <a:latin typeface="Cambria Math" panose="02040503050406030204" pitchFamily="18" charset="0"/>
                            </a:rPr>
                            <m:t>2</m:t>
                          </m:r>
                        </m:den>
                      </m:f>
                      <m:r>
                        <a:rPr lang="en-GB" b="0" i="1" smtClean="0">
                          <a:latin typeface="Cambria Math" panose="02040503050406030204" pitchFamily="18" charset="0"/>
                        </a:rPr>
                        <m:t>𝑖</m:t>
                      </m:r>
                    </m:oMath>
                  </m:oMathPara>
                </a14:m>
                <a:endParaRPr lang="en-GB" dirty="0"/>
              </a:p>
            </p:txBody>
          </p:sp>
        </mc:Choice>
        <mc:Fallback xmlns="">
          <p:sp>
            <p:nvSpPr>
              <p:cNvPr id="6" name="TextBox 5">
                <a:extLst>
                  <a:ext uri="{FF2B5EF4-FFF2-40B4-BE49-F238E27FC236}">
                    <a16:creationId xmlns:a16="http://schemas.microsoft.com/office/drawing/2014/main" id="{1679BD80-E2FE-474C-BA01-189794F92215}"/>
                  </a:ext>
                </a:extLst>
              </p:cNvPr>
              <p:cNvSpPr txBox="1">
                <a:spLocks noRot="1" noChangeAspect="1" noMove="1" noResize="1" noEditPoints="1" noAdjustHandles="1" noChangeArrowheads="1" noChangeShapeType="1" noTextEdit="1"/>
              </p:cNvSpPr>
              <p:nvPr/>
            </p:nvSpPr>
            <p:spPr>
              <a:xfrm>
                <a:off x="614884" y="3058865"/>
                <a:ext cx="4320480" cy="1237390"/>
              </a:xfrm>
              <a:prstGeom prst="rect">
                <a:avLst/>
              </a:prstGeom>
              <a:blipFill>
                <a:blip r:embed="rId3"/>
                <a:stretch>
                  <a:fillRect l="-1269" t="-29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0B5F2DD-49BB-460A-AB06-A1B085A05C9C}"/>
                  </a:ext>
                </a:extLst>
              </p:cNvPr>
              <p:cNvSpPr txBox="1"/>
              <p:nvPr/>
            </p:nvSpPr>
            <p:spPr>
              <a:xfrm>
                <a:off x="607244" y="830239"/>
                <a:ext cx="453650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Solve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+25=0</m:t>
                    </m:r>
                  </m:oMath>
                </a14:m>
                <a:endParaRPr lang="en-GB" dirty="0"/>
              </a:p>
            </p:txBody>
          </p:sp>
        </mc:Choice>
        <mc:Fallback xmlns="">
          <p:sp>
            <p:nvSpPr>
              <p:cNvPr id="7" name="TextBox 6">
                <a:extLst>
                  <a:ext uri="{FF2B5EF4-FFF2-40B4-BE49-F238E27FC236}">
                    <a16:creationId xmlns:a16="http://schemas.microsoft.com/office/drawing/2014/main" id="{60B5F2DD-49BB-460A-AB06-A1B085A05C9C}"/>
                  </a:ext>
                </a:extLst>
              </p:cNvPr>
              <p:cNvSpPr txBox="1">
                <a:spLocks noRot="1" noChangeAspect="1" noMove="1" noResize="1" noEditPoints="1" noAdjustHandles="1" noChangeArrowheads="1" noChangeShapeType="1" noTextEdit="1"/>
              </p:cNvSpPr>
              <p:nvPr/>
            </p:nvSpPr>
            <p:spPr>
              <a:xfrm>
                <a:off x="607244" y="830239"/>
                <a:ext cx="4536504" cy="369332"/>
              </a:xfrm>
              <a:prstGeom prst="rect">
                <a:avLst/>
              </a:prstGeom>
              <a:blipFill>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D353C1-6ED4-4AF5-9E5B-1F41AF8E09AC}"/>
                  </a:ext>
                </a:extLst>
              </p:cNvPr>
              <p:cNvSpPr txBox="1"/>
              <p:nvPr/>
            </p:nvSpPr>
            <p:spPr>
              <a:xfrm>
                <a:off x="614884" y="1287907"/>
                <a:ext cx="432048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=−25</m:t>
                      </m:r>
                    </m:oMath>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=±5</m:t>
                      </m:r>
                      <m:r>
                        <a:rPr lang="en-GB" b="0" i="1" smtClean="0">
                          <a:latin typeface="Cambria Math" panose="02040503050406030204" pitchFamily="18" charset="0"/>
                        </a:rPr>
                        <m:t>𝑖</m:t>
                      </m:r>
                    </m:oMath>
                  </m:oMathPara>
                </a14:m>
                <a:endParaRPr lang="en-GB" dirty="0"/>
              </a:p>
            </p:txBody>
          </p:sp>
        </mc:Choice>
        <mc:Fallback xmlns="">
          <p:sp>
            <p:nvSpPr>
              <p:cNvPr id="8" name="TextBox 7">
                <a:extLst>
                  <a:ext uri="{FF2B5EF4-FFF2-40B4-BE49-F238E27FC236}">
                    <a16:creationId xmlns:a16="http://schemas.microsoft.com/office/drawing/2014/main" id="{01D353C1-6ED4-4AF5-9E5B-1F41AF8E09AC}"/>
                  </a:ext>
                </a:extLst>
              </p:cNvPr>
              <p:cNvSpPr txBox="1">
                <a:spLocks noRot="1" noChangeAspect="1" noMove="1" noResize="1" noEditPoints="1" noAdjustHandles="1" noChangeArrowheads="1" noChangeShapeType="1" noTextEdit="1"/>
              </p:cNvSpPr>
              <p:nvPr/>
            </p:nvSpPr>
            <p:spPr>
              <a:xfrm>
                <a:off x="614884" y="1287907"/>
                <a:ext cx="4320480" cy="64633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C5AA23-6896-4104-B6C3-8F0AAA1D60F6}"/>
                  </a:ext>
                </a:extLst>
              </p:cNvPr>
              <p:cNvSpPr txBox="1"/>
              <p:nvPr/>
            </p:nvSpPr>
            <p:spPr>
              <a:xfrm>
                <a:off x="6050260" y="1044476"/>
                <a:ext cx="2712740"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Notation Note</a:t>
                </a:r>
                <a:r>
                  <a:rPr lang="en-GB" dirty="0"/>
                  <a:t>: Just as we tend to use </a:t>
                </a:r>
                <a14:m>
                  <m:oMath xmlns:m="http://schemas.openxmlformats.org/officeDocument/2006/math">
                    <m:r>
                      <a:rPr lang="en-GB" b="0" i="1" smtClean="0">
                        <a:latin typeface="Cambria Math" panose="02040503050406030204" pitchFamily="18" charset="0"/>
                      </a:rPr>
                      <m:t>𝑥</m:t>
                    </m:r>
                  </m:oMath>
                </a14:m>
                <a:r>
                  <a:rPr lang="en-GB" dirty="0"/>
                  <a:t> as the default real-numbered variable and </a:t>
                </a:r>
                <a14:m>
                  <m:oMath xmlns:m="http://schemas.openxmlformats.org/officeDocument/2006/math">
                    <m:r>
                      <a:rPr lang="en-GB" b="0" i="1" smtClean="0">
                        <a:latin typeface="Cambria Math" panose="02040503050406030204" pitchFamily="18" charset="0"/>
                      </a:rPr>
                      <m:t>𝑛</m:t>
                    </m:r>
                  </m:oMath>
                </a14:m>
                <a:r>
                  <a:rPr lang="en-GB" dirty="0"/>
                  <a:t> for integers, we tend to use </a:t>
                </a:r>
                <a14:m>
                  <m:oMath xmlns:m="http://schemas.openxmlformats.org/officeDocument/2006/math">
                    <m:r>
                      <a:rPr lang="en-GB" b="0" i="1" smtClean="0">
                        <a:latin typeface="Cambria Math" panose="02040503050406030204" pitchFamily="18" charset="0"/>
                      </a:rPr>
                      <m:t>𝑧</m:t>
                    </m:r>
                  </m:oMath>
                </a14:m>
                <a:r>
                  <a:rPr lang="en-GB" dirty="0"/>
                  <a:t> as the default letter for complex numbers.</a:t>
                </a:r>
              </a:p>
            </p:txBody>
          </p:sp>
        </mc:Choice>
        <mc:Fallback xmlns="">
          <p:sp>
            <p:nvSpPr>
              <p:cNvPr id="9" name="TextBox 8">
                <a:extLst>
                  <a:ext uri="{FF2B5EF4-FFF2-40B4-BE49-F238E27FC236}">
                    <a16:creationId xmlns:a16="http://schemas.microsoft.com/office/drawing/2014/main" id="{E0C5AA23-6896-4104-B6C3-8F0AAA1D60F6}"/>
                  </a:ext>
                </a:extLst>
              </p:cNvPr>
              <p:cNvSpPr txBox="1">
                <a:spLocks noRot="1" noChangeAspect="1" noMove="1" noResize="1" noEditPoints="1" noAdjustHandles="1" noChangeArrowheads="1" noChangeShapeType="1" noTextEdit="1"/>
              </p:cNvSpPr>
              <p:nvPr/>
            </p:nvSpPr>
            <p:spPr>
              <a:xfrm>
                <a:off x="6050260" y="1044476"/>
                <a:ext cx="2712740" cy="2031325"/>
              </a:xfrm>
              <a:prstGeom prst="rect">
                <a:avLst/>
              </a:prstGeom>
              <a:blipFill>
                <a:blip r:embed="rId6"/>
                <a:stretch>
                  <a:fillRect l="-1333" t="-888" r="-2000" b="-2959"/>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9884F4E8-1B68-4831-8045-01F434E89290}"/>
              </a:ext>
            </a:extLst>
          </p:cNvPr>
          <p:cNvSpPr/>
          <p:nvPr/>
        </p:nvSpPr>
        <p:spPr>
          <a:xfrm>
            <a:off x="615406" y="1199571"/>
            <a:ext cx="4528342" cy="9332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18F13C0-5273-45E2-B49C-B6CFAF4E3588}"/>
              </a:ext>
            </a:extLst>
          </p:cNvPr>
          <p:cNvSpPr/>
          <p:nvPr/>
        </p:nvSpPr>
        <p:spPr>
          <a:xfrm>
            <a:off x="611325" y="2862228"/>
            <a:ext cx="4528342" cy="1574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06405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1A-1B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 3, 4-5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611560" y="2697427"/>
            <a:ext cx="9721660" cy="2308324"/>
          </a:xfrm>
          <a:prstGeom prst="rect">
            <a:avLst/>
          </a:prstGeom>
          <a:noFill/>
        </p:spPr>
        <p:txBody>
          <a:bodyPr wrap="square" rtlCol="0">
            <a:spAutoFit/>
          </a:bodyPr>
          <a:lstStyle/>
          <a:p>
            <a:r>
              <a:rPr lang="en-US" sz="2400" dirty="0"/>
              <a:t>Complete before the lesson		</a:t>
            </a:r>
            <a:r>
              <a:rPr lang="en-US" sz="2400" dirty="0" smtClean="0"/>
              <a:t>Q1-3 from Ex1A&amp;B</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Ex1A Q4-6</a:t>
            </a:r>
            <a:endParaRPr lang="en-US" sz="2400" dirty="0"/>
          </a:p>
          <a:p>
            <a:r>
              <a:rPr lang="en-US" sz="2400" dirty="0">
                <a:solidFill>
                  <a:schemeClr val="accent6"/>
                </a:solidFill>
              </a:rPr>
              <a:t>Amber</a:t>
            </a:r>
            <a:r>
              <a:rPr lang="en-US" sz="2400" dirty="0"/>
              <a:t> 					</a:t>
            </a:r>
            <a:r>
              <a:rPr lang="en-US" sz="2400" dirty="0" smtClean="0"/>
              <a:t>Ex1A Q7-8 &amp; Ex1B Q4</a:t>
            </a:r>
            <a:endParaRPr lang="en-US" sz="2400" dirty="0"/>
          </a:p>
          <a:p>
            <a:r>
              <a:rPr lang="en-US" sz="2400" dirty="0">
                <a:solidFill>
                  <a:srgbClr val="FF0000"/>
                </a:solidFill>
              </a:rPr>
              <a:t>Red</a:t>
            </a:r>
            <a:r>
              <a:rPr lang="en-US" sz="2400" dirty="0"/>
              <a:t>					</a:t>
            </a:r>
            <a:r>
              <a:rPr lang="en-US" sz="2400" dirty="0" smtClean="0"/>
              <a:t>Ex1B Q5 &amp; 6 </a:t>
            </a:r>
            <a:endParaRPr lang="en-US" sz="2400" dirty="0"/>
          </a:p>
        </p:txBody>
      </p:sp>
    </p:spTree>
    <p:extLst>
      <p:ext uri="{BB962C8B-B14F-4D97-AF65-F5344CB8AC3E}">
        <p14:creationId xmlns:p14="http://schemas.microsoft.com/office/powerpoint/2010/main" val="385273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4A06F3-DCD8-444D-BE31-6E91733D3EC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A9C45D3-6389-4F94-9412-6C0ACDDAF62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Multiplying Complex Numbers</a:t>
              </a:r>
              <a:endParaRPr lang="en-GB" sz="3200" dirty="0"/>
            </a:p>
          </p:txBody>
        </p:sp>
        <p:cxnSp>
          <p:nvCxnSpPr>
            <p:cNvPr id="4" name="Straight Connector 3">
              <a:extLst>
                <a:ext uri="{FF2B5EF4-FFF2-40B4-BE49-F238E27FC236}">
                  <a16:creationId xmlns:a16="http://schemas.microsoft.com/office/drawing/2014/main" id="{521B258A-CA73-4ABC-960B-397981C8646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25CE9E-46B2-4AD0-8B04-9922E4603792}"/>
                  </a:ext>
                </a:extLst>
              </p:cNvPr>
              <p:cNvSpPr txBox="1"/>
              <p:nvPr/>
            </p:nvSpPr>
            <p:spPr>
              <a:xfrm>
                <a:off x="323528" y="960430"/>
                <a:ext cx="5256584" cy="430118"/>
              </a:xfrm>
              <a:prstGeom prst="rect">
                <a:avLst/>
              </a:prstGeom>
              <a:noFill/>
            </p:spPr>
            <p:txBody>
              <a:bodyPr wrap="square" rtlCol="0">
                <a:spAutoFit/>
              </a:bodyPr>
              <a:lstStyle/>
              <a:p>
                <a:r>
                  <a:rPr lang="en-GB" sz="2000" dirty="0"/>
                  <a:t>Given that </a:t>
                </a:r>
                <a14:m>
                  <m:oMath xmlns:m="http://schemas.openxmlformats.org/officeDocument/2006/math">
                    <m:r>
                      <a:rPr lang="en-GB" sz="2000" b="0" i="1" smtClean="0">
                        <a:latin typeface="Cambria Math" panose="02040503050406030204" pitchFamily="18" charset="0"/>
                      </a:rPr>
                      <m:t>𝑖</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m:t>
                        </m:r>
                      </m:e>
                    </m:rad>
                  </m:oMath>
                </a14:m>
                <a:r>
                  <a:rPr lang="en-GB" sz="2000" dirty="0"/>
                  <a:t>, it follows that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𝒊</m:t>
                        </m:r>
                      </m:e>
                      <m:sup>
                        <m:r>
                          <a:rPr lang="en-GB" sz="2000" b="1" i="1" smtClean="0">
                            <a:latin typeface="Cambria Math" panose="02040503050406030204" pitchFamily="18" charset="0"/>
                          </a:rPr>
                          <m:t>𝟐</m:t>
                        </m:r>
                      </m:sup>
                    </m:sSup>
                    <m:r>
                      <a:rPr lang="en-GB" sz="2000" b="1" i="1" smtClean="0">
                        <a:latin typeface="Cambria Math" panose="02040503050406030204" pitchFamily="18" charset="0"/>
                      </a:rPr>
                      <m:t>=−</m:t>
                    </m:r>
                    <m:r>
                      <a:rPr lang="en-GB" sz="2000" b="1" i="1" smtClean="0">
                        <a:latin typeface="Cambria Math" panose="02040503050406030204" pitchFamily="18" charset="0"/>
                      </a:rPr>
                      <m:t>𝟏</m:t>
                    </m:r>
                  </m:oMath>
                </a14:m>
                <a:endParaRPr lang="en-GB" sz="2000" b="1" dirty="0"/>
              </a:p>
            </p:txBody>
          </p:sp>
        </mc:Choice>
        <mc:Fallback xmlns="">
          <p:sp>
            <p:nvSpPr>
              <p:cNvPr id="5" name="TextBox 4">
                <a:extLst>
                  <a:ext uri="{FF2B5EF4-FFF2-40B4-BE49-F238E27FC236}">
                    <a16:creationId xmlns:a16="http://schemas.microsoft.com/office/drawing/2014/main" id="{2225CE9E-46B2-4AD0-8B04-9922E4603792}"/>
                  </a:ext>
                </a:extLst>
              </p:cNvPr>
              <p:cNvSpPr txBox="1">
                <a:spLocks noRot="1" noChangeAspect="1" noMove="1" noResize="1" noEditPoints="1" noAdjustHandles="1" noChangeArrowheads="1" noChangeShapeType="1" noTextEdit="1"/>
              </p:cNvSpPr>
              <p:nvPr/>
            </p:nvSpPr>
            <p:spPr>
              <a:xfrm>
                <a:off x="323528" y="960430"/>
                <a:ext cx="5256584" cy="430118"/>
              </a:xfrm>
              <a:prstGeom prst="rect">
                <a:avLst/>
              </a:prstGeom>
              <a:blipFill>
                <a:blip r:embed="rId2"/>
                <a:stretch>
                  <a:fillRect l="-1160" t="-1429"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738A4E-6BB8-4505-BDC8-36701C45353F}"/>
                  </a:ext>
                </a:extLst>
              </p:cNvPr>
              <p:cNvSpPr txBox="1"/>
              <p:nvPr/>
            </p:nvSpPr>
            <p:spPr>
              <a:xfrm>
                <a:off x="476052" y="1578000"/>
                <a:ext cx="392209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Express each of the following in the form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𝑏𝑖</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are integers.</a:t>
                </a:r>
              </a:p>
              <a:p>
                <a:pPr marL="342900" indent="-342900">
                  <a:buAutoNum type="arabicParenR"/>
                </a:pPr>
                <a:r>
                  <a:rPr lang="en-GB" b="0" dirty="0"/>
                  <a: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2+3</m:t>
                        </m:r>
                        <m:r>
                          <a:rPr lang="en-GB" b="0" i="1" smtClean="0">
                            <a:latin typeface="Cambria Math" panose="02040503050406030204" pitchFamily="18" charset="0"/>
                          </a:rPr>
                          <m:t>𝑖</m:t>
                        </m:r>
                      </m:e>
                    </m:d>
                    <m:d>
                      <m:dPr>
                        <m:ctrlPr>
                          <a:rPr lang="en-GB" b="0" i="1" smtClean="0">
                            <a:latin typeface="Cambria Math" panose="02040503050406030204" pitchFamily="18" charset="0"/>
                          </a:rPr>
                        </m:ctrlPr>
                      </m:dPr>
                      <m:e>
                        <m:r>
                          <a:rPr lang="en-GB" b="0" i="1" smtClean="0">
                            <a:latin typeface="Cambria Math" panose="02040503050406030204" pitchFamily="18" charset="0"/>
                          </a:rPr>
                          <m:t>3−2</m:t>
                        </m:r>
                        <m:r>
                          <a:rPr lang="en-GB" b="0" i="1" smtClean="0">
                            <a:latin typeface="Cambria Math" panose="02040503050406030204" pitchFamily="18" charset="0"/>
                          </a:rPr>
                          <m:t>𝑖</m:t>
                        </m:r>
                      </m:e>
                    </m:d>
                  </m:oMath>
                </a14:m>
                <a:endParaRPr lang="en-GB" dirty="0"/>
              </a:p>
              <a:p>
                <a:pPr marL="342900" indent="-342900">
                  <a:buAutoNum type="arabicParenR"/>
                </a:pPr>
                <a:r>
                  <a:rPr lang="en-GB" dirty="0"/>
                  <a:t>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5−3</m:t>
                            </m:r>
                            <m:r>
                              <a:rPr lang="en-GB" b="0" i="1" smtClean="0">
                                <a:latin typeface="Cambria Math" panose="02040503050406030204" pitchFamily="18" charset="0"/>
                              </a:rPr>
                              <m:t>𝑖</m:t>
                            </m:r>
                          </m:e>
                        </m:d>
                      </m:e>
                      <m:sup>
                        <m:r>
                          <a:rPr lang="en-GB" b="0" i="1" smtClean="0">
                            <a:latin typeface="Cambria Math" panose="02040503050406030204" pitchFamily="18" charset="0"/>
                          </a:rPr>
                          <m:t>2</m:t>
                        </m:r>
                      </m:sup>
                    </m:sSup>
                  </m:oMath>
                </a14:m>
                <a:endParaRPr lang="en-GB" dirty="0"/>
              </a:p>
            </p:txBody>
          </p:sp>
        </mc:Choice>
        <mc:Fallback xmlns="">
          <p:sp>
            <p:nvSpPr>
              <p:cNvPr id="6" name="TextBox 5">
                <a:extLst>
                  <a:ext uri="{FF2B5EF4-FFF2-40B4-BE49-F238E27FC236}">
                    <a16:creationId xmlns:a16="http://schemas.microsoft.com/office/drawing/2014/main" id="{AB738A4E-6BB8-4505-BDC8-36701C45353F}"/>
                  </a:ext>
                </a:extLst>
              </p:cNvPr>
              <p:cNvSpPr txBox="1">
                <a:spLocks noRot="1" noChangeAspect="1" noMove="1" noResize="1" noEditPoints="1" noAdjustHandles="1" noChangeArrowheads="1" noChangeShapeType="1" noTextEdit="1"/>
              </p:cNvSpPr>
              <p:nvPr/>
            </p:nvSpPr>
            <p:spPr>
              <a:xfrm>
                <a:off x="476052" y="1578000"/>
                <a:ext cx="3922092"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4B0EAA-9922-4814-8B3D-F1A3D7BA4640}"/>
                  </a:ext>
                </a:extLst>
              </p:cNvPr>
              <p:cNvSpPr txBox="1"/>
              <p:nvPr/>
            </p:nvSpPr>
            <p:spPr>
              <a:xfrm>
                <a:off x="835968" y="3047876"/>
                <a:ext cx="3625676"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2+3</m:t>
                          </m:r>
                          <m:r>
                            <a:rPr lang="en-GB" b="0" i="1" smtClean="0">
                              <a:latin typeface="Cambria Math" panose="02040503050406030204" pitchFamily="18" charset="0"/>
                            </a:rPr>
                            <m:t>𝑖</m:t>
                          </m:r>
                        </m:e>
                      </m:d>
                      <m:d>
                        <m:dPr>
                          <m:ctrlPr>
                            <a:rPr lang="en-GB" b="0" i="1" smtClean="0">
                              <a:latin typeface="Cambria Math" panose="02040503050406030204" pitchFamily="18" charset="0"/>
                            </a:rPr>
                          </m:ctrlPr>
                        </m:dPr>
                        <m:e>
                          <m:r>
                            <a:rPr lang="en-GB" b="0" i="1" smtClean="0">
                              <a:latin typeface="Cambria Math" panose="02040503050406030204" pitchFamily="18" charset="0"/>
                            </a:rPr>
                            <m:t>3−2</m:t>
                          </m:r>
                          <m:r>
                            <a:rPr lang="en-GB" b="0" i="1" smtClean="0">
                              <a:latin typeface="Cambria Math" panose="02040503050406030204" pitchFamily="18" charset="0"/>
                            </a:rPr>
                            <m:t>𝑖</m:t>
                          </m:r>
                        </m:e>
                      </m:d>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𝟔</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𝒊</m:t>
                          </m:r>
                        </m:e>
                        <m:sup>
                          <m:r>
                            <a:rPr lang="en-GB" b="1" i="1" smtClean="0">
                              <a:latin typeface="Cambria Math" panose="02040503050406030204" pitchFamily="18" charset="0"/>
                            </a:rPr>
                            <m:t>𝟐</m:t>
                          </m:r>
                        </m:sup>
                      </m:sSup>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𝟔</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𝟏𝟐</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𝒊</m:t>
                      </m:r>
                    </m:oMath>
                  </m:oMathPara>
                </a14:m>
                <a:endParaRPr lang="en-GB" b="1" dirty="0"/>
              </a:p>
            </p:txBody>
          </p:sp>
        </mc:Choice>
        <mc:Fallback xmlns="">
          <p:sp>
            <p:nvSpPr>
              <p:cNvPr id="7" name="TextBox 6">
                <a:extLst>
                  <a:ext uri="{FF2B5EF4-FFF2-40B4-BE49-F238E27FC236}">
                    <a16:creationId xmlns:a16="http://schemas.microsoft.com/office/drawing/2014/main" id="{E44B0EAA-9922-4814-8B3D-F1A3D7BA4640}"/>
                  </a:ext>
                </a:extLst>
              </p:cNvPr>
              <p:cNvSpPr txBox="1">
                <a:spLocks noRot="1" noChangeAspect="1" noMove="1" noResize="1" noEditPoints="1" noAdjustHandles="1" noChangeArrowheads="1" noChangeShapeType="1" noTextEdit="1"/>
              </p:cNvSpPr>
              <p:nvPr/>
            </p:nvSpPr>
            <p:spPr>
              <a:xfrm>
                <a:off x="835968" y="3047876"/>
                <a:ext cx="3625676" cy="12003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913DC06-649C-4E42-B59D-84EE51D39930}"/>
                  </a:ext>
                </a:extLst>
              </p:cNvPr>
              <p:cNvSpPr txBox="1"/>
              <p:nvPr/>
            </p:nvSpPr>
            <p:spPr>
              <a:xfrm>
                <a:off x="843856" y="4581128"/>
                <a:ext cx="3625676"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5−3</m:t>
                              </m:r>
                              <m:r>
                                <a:rPr lang="en-GB" b="0" i="1" smtClean="0">
                                  <a:latin typeface="Cambria Math" panose="02040503050406030204" pitchFamily="18" charset="0"/>
                                </a:rPr>
                                <m:t>𝑖</m:t>
                              </m:r>
                            </m:e>
                          </m:d>
                        </m:e>
                        <m:sup>
                          <m:r>
                            <a:rPr lang="en-GB" b="0" i="1" smtClean="0">
                              <a:latin typeface="Cambria Math" panose="02040503050406030204" pitchFamily="18" charset="0"/>
                            </a:rPr>
                            <m:t>2</m:t>
                          </m:r>
                        </m:sup>
                      </m:sSup>
                    </m:oMath>
                    <m:oMath xmlns:m="http://schemas.openxmlformats.org/officeDocument/2006/math">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𝒊</m:t>
                          </m:r>
                        </m:e>
                      </m:d>
                      <m:d>
                        <m:dPr>
                          <m:ctrlPr>
                            <a:rPr lang="en-GB" b="1" i="1" smtClean="0">
                              <a:latin typeface="Cambria Math" panose="02040503050406030204" pitchFamily="18" charset="0"/>
                            </a:rPr>
                          </m:ctrlPr>
                        </m:dPr>
                        <m:e>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𝒊</m:t>
                          </m:r>
                        </m:e>
                      </m:d>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m:t>
                      </m:r>
                      <m:r>
                        <a:rPr lang="en-GB" b="1" i="1" smtClean="0">
                          <a:latin typeface="Cambria Math" panose="02040503050406030204" pitchFamily="18" charset="0"/>
                        </a:rPr>
                        <m:t>𝟑𝟎</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𝟗</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𝒊</m:t>
                          </m:r>
                        </m:e>
                        <m:sup>
                          <m:r>
                            <a:rPr lang="en-GB" b="1" i="1" smtClean="0">
                              <a:latin typeface="Cambria Math" panose="02040503050406030204" pitchFamily="18" charset="0"/>
                            </a:rPr>
                            <m:t>𝟐</m:t>
                          </m:r>
                        </m:sup>
                      </m:sSup>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m:t>
                      </m:r>
                      <m:r>
                        <a:rPr lang="en-GB" b="1" i="1" smtClean="0">
                          <a:latin typeface="Cambria Math" panose="02040503050406030204" pitchFamily="18" charset="0"/>
                        </a:rPr>
                        <m:t>𝟑𝟎</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𝟗</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𝟏𝟔</m:t>
                      </m:r>
                      <m:r>
                        <a:rPr lang="en-GB" b="1" i="1" smtClean="0">
                          <a:latin typeface="Cambria Math" panose="02040503050406030204" pitchFamily="18" charset="0"/>
                        </a:rPr>
                        <m:t>−</m:t>
                      </m:r>
                      <m:r>
                        <a:rPr lang="en-GB" b="1" i="1" smtClean="0">
                          <a:latin typeface="Cambria Math" panose="02040503050406030204" pitchFamily="18" charset="0"/>
                        </a:rPr>
                        <m:t>𝟑𝟎</m:t>
                      </m:r>
                      <m:r>
                        <a:rPr lang="en-GB" b="1" i="1" smtClean="0">
                          <a:latin typeface="Cambria Math" panose="02040503050406030204" pitchFamily="18" charset="0"/>
                        </a:rPr>
                        <m:t>𝒊</m:t>
                      </m:r>
                    </m:oMath>
                  </m:oMathPara>
                </a14:m>
                <a:endParaRPr lang="en-GB" b="1" dirty="0"/>
              </a:p>
            </p:txBody>
          </p:sp>
        </mc:Choice>
        <mc:Fallback xmlns="">
          <p:sp>
            <p:nvSpPr>
              <p:cNvPr id="8" name="TextBox 7">
                <a:extLst>
                  <a:ext uri="{FF2B5EF4-FFF2-40B4-BE49-F238E27FC236}">
                    <a16:creationId xmlns:a16="http://schemas.microsoft.com/office/drawing/2014/main" id="{3913DC06-649C-4E42-B59D-84EE51D39930}"/>
                  </a:ext>
                </a:extLst>
              </p:cNvPr>
              <p:cNvSpPr txBox="1">
                <a:spLocks noRot="1" noChangeAspect="1" noMove="1" noResize="1" noEditPoints="1" noAdjustHandles="1" noChangeArrowheads="1" noChangeShapeType="1" noTextEdit="1"/>
              </p:cNvSpPr>
              <p:nvPr/>
            </p:nvSpPr>
            <p:spPr>
              <a:xfrm>
                <a:off x="843856" y="4581128"/>
                <a:ext cx="3625676" cy="1477328"/>
              </a:xfrm>
              <a:prstGeom prst="rect">
                <a:avLst/>
              </a:prstGeom>
              <a:blipFill>
                <a:blip r:embed="rId5"/>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45878622-3A39-4017-8DEF-7B8A50A3FC37}"/>
              </a:ext>
            </a:extLst>
          </p:cNvPr>
          <p:cNvSpPr/>
          <p:nvPr/>
        </p:nvSpPr>
        <p:spPr>
          <a:xfrm>
            <a:off x="1898106" y="3378201"/>
            <a:ext cx="2089694" cy="876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24002FFA-3116-427F-9AA8-C60A3C220C58}"/>
              </a:ext>
            </a:extLst>
          </p:cNvPr>
          <p:cNvSpPr/>
          <p:nvPr/>
        </p:nvSpPr>
        <p:spPr>
          <a:xfrm>
            <a:off x="1935710" y="4919742"/>
            <a:ext cx="2128290" cy="11381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96E8FC0-FF47-448F-9224-A9988AA8641C}"/>
                  </a:ext>
                </a:extLst>
              </p:cNvPr>
              <p:cNvSpPr txBox="1"/>
              <p:nvPr/>
            </p:nvSpPr>
            <p:spPr>
              <a:xfrm>
                <a:off x="4788024" y="1489099"/>
                <a:ext cx="3312368" cy="64940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the value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𝑖</m:t>
                        </m:r>
                      </m:e>
                      <m:sup>
                        <m:r>
                          <a:rPr lang="en-GB" b="0" i="1" smtClean="0">
                            <a:latin typeface="Cambria Math" panose="02040503050406030204" pitchFamily="18" charset="0"/>
                          </a:rPr>
                          <m:t>3</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𝑖</m:t>
                        </m:r>
                      </m:e>
                      <m:sup>
                        <m:r>
                          <a:rPr lang="en-GB" b="0" i="1" smtClean="0">
                            <a:latin typeface="Cambria Math" panose="02040503050406030204" pitchFamily="18" charset="0"/>
                          </a:rPr>
                          <m:t>4</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𝑖</m:t>
                        </m:r>
                      </m:e>
                      <m:sup>
                        <m:r>
                          <a:rPr lang="en-GB" b="0" i="1" smtClean="0">
                            <a:latin typeface="Cambria Math" panose="02040503050406030204" pitchFamily="18" charset="0"/>
                          </a:rPr>
                          <m:t>101</m:t>
                        </m:r>
                      </m:sup>
                    </m:sSup>
                  </m:oMath>
                </a14:m>
                <a:r>
                  <a:rPr lang="en-GB" dirty="0"/>
                  <a:t> and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𝑖</m:t>
                            </m:r>
                          </m:e>
                        </m:d>
                      </m:e>
                      <m:sup>
                        <m:r>
                          <a:rPr lang="en-GB" b="0" i="1" smtClean="0">
                            <a:latin typeface="Cambria Math" panose="02040503050406030204" pitchFamily="18" charset="0"/>
                          </a:rPr>
                          <m:t>5</m:t>
                        </m:r>
                      </m:sup>
                    </m:sSup>
                  </m:oMath>
                </a14:m>
                <a:endParaRPr lang="en-GB" dirty="0"/>
              </a:p>
            </p:txBody>
          </p:sp>
        </mc:Choice>
        <mc:Fallback xmlns="">
          <p:sp>
            <p:nvSpPr>
              <p:cNvPr id="11" name="TextBox 10">
                <a:extLst>
                  <a:ext uri="{FF2B5EF4-FFF2-40B4-BE49-F238E27FC236}">
                    <a16:creationId xmlns:a16="http://schemas.microsoft.com/office/drawing/2014/main" id="{896E8FC0-FF47-448F-9224-A9988AA8641C}"/>
                  </a:ext>
                </a:extLst>
              </p:cNvPr>
              <p:cNvSpPr txBox="1">
                <a:spLocks noRot="1" noChangeAspect="1" noMove="1" noResize="1" noEditPoints="1" noAdjustHandles="1" noChangeArrowheads="1" noChangeShapeType="1" noTextEdit="1"/>
              </p:cNvSpPr>
              <p:nvPr/>
            </p:nvSpPr>
            <p:spPr>
              <a:xfrm>
                <a:off x="4788024" y="1489099"/>
                <a:ext cx="3312368" cy="649409"/>
              </a:xfrm>
              <a:prstGeom prst="rect">
                <a:avLst/>
              </a:prstGeom>
              <a:blipFill>
                <a:blip r:embed="rId6"/>
                <a:stretch>
                  <a:fillRect b="-229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C6DC4D4-E864-4428-8C69-61CB368009F3}"/>
                  </a:ext>
                </a:extLst>
              </p:cNvPr>
              <p:cNvSpPr txBox="1"/>
              <p:nvPr/>
            </p:nvSpPr>
            <p:spPr>
              <a:xfrm>
                <a:off x="4724524" y="2241664"/>
                <a:ext cx="3456384" cy="4351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𝑖</m:t>
                          </m:r>
                        </m:e>
                        <m:sup>
                          <m:r>
                            <a:rPr lang="en-GB" b="0" i="1" smtClean="0">
                              <a:latin typeface="Cambria Math" panose="02040503050406030204" pitchFamily="18" charset="0"/>
                            </a:rPr>
                            <m:t>3</m:t>
                          </m:r>
                        </m:sup>
                      </m:sSup>
                    </m:oMath>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𝒊</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𝒊</m:t>
                      </m:r>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𝑖</m:t>
                          </m:r>
                        </m:e>
                        <m:sup>
                          <m:r>
                            <a:rPr lang="en-GB" b="0" i="1" smtClean="0">
                              <a:latin typeface="Cambria Math" panose="02040503050406030204" pitchFamily="18" charset="0"/>
                            </a:rPr>
                            <m:t>4</m:t>
                          </m:r>
                        </m:sup>
                      </m:sSup>
                    </m:oMath>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m:t>
                      </m:r>
                      <m:r>
                        <a:rPr lang="en-GB" b="1" i="1" smtClean="0">
                          <a:latin typeface="Cambria Math" panose="02040503050406030204" pitchFamily="18" charset="0"/>
                        </a:rPr>
                        <m:t>𝒊</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a:p>
                <a:endParaRPr lang="en-GB" b="1" dirty="0"/>
              </a:p>
              <a:p>
                <a:endParaRPr lang="en-GB" dirty="0"/>
              </a:p>
              <a:p>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𝑖</m:t>
                          </m:r>
                        </m:e>
                        <m:sup>
                          <m:r>
                            <a:rPr lang="en-GB" b="0" i="1" smtClean="0">
                              <a:latin typeface="Cambria Math" panose="02040503050406030204" pitchFamily="18" charset="0"/>
                            </a:rPr>
                            <m:t>101</m:t>
                          </m:r>
                        </m:sup>
                      </m:sSup>
                    </m:oMath>
                    <m:oMath xmlns:m="http://schemas.openxmlformats.org/officeDocument/2006/math">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𝒊</m:t>
                                  </m:r>
                                </m:e>
                                <m:sup>
                                  <m:r>
                                    <a:rPr lang="en-GB" b="1" i="1" smtClean="0">
                                      <a:latin typeface="Cambria Math" panose="02040503050406030204" pitchFamily="18" charset="0"/>
                                    </a:rPr>
                                    <m:t>𝟒</m:t>
                                  </m:r>
                                </m:sup>
                              </m:sSup>
                            </m:e>
                          </m:d>
                        </m:e>
                        <m:sup>
                          <m:r>
                            <a:rPr lang="en-GB" b="1" i="1" smtClean="0">
                              <a:latin typeface="Cambria Math" panose="02040503050406030204" pitchFamily="18" charset="0"/>
                            </a:rPr>
                            <m:t>𝟐𝟓</m:t>
                          </m:r>
                        </m:sup>
                      </m:sSup>
                      <m:r>
                        <a:rPr lang="en-GB" b="1" i="1" smtClean="0">
                          <a:latin typeface="Cambria Math" panose="02040503050406030204" pitchFamily="18" charset="0"/>
                        </a:rPr>
                        <m:t>×</m:t>
                      </m:r>
                      <m:r>
                        <a:rPr lang="en-GB" b="1" i="1" smtClean="0">
                          <a:latin typeface="Cambria Math" panose="02040503050406030204" pitchFamily="18" charset="0"/>
                        </a:rPr>
                        <m:t>𝒊</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𝒊</m:t>
                      </m:r>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𝑖</m:t>
                              </m:r>
                            </m:e>
                          </m:d>
                        </m:e>
                        <m:sup>
                          <m:r>
                            <a:rPr lang="en-GB" b="0" i="1" smtClean="0">
                              <a:latin typeface="Cambria Math" panose="02040503050406030204" pitchFamily="18" charset="0"/>
                            </a:rPr>
                            <m:t>5</m:t>
                          </m:r>
                        </m:sup>
                      </m:sSup>
                      <m:r>
                        <a:rPr lang="en-GB" b="0" i="1" smtClean="0">
                          <a:latin typeface="Cambria Math" panose="02040503050406030204" pitchFamily="18" charset="0"/>
                        </a:rPr>
                        <m:t>=</m:t>
                      </m:r>
                      <m:r>
                        <a:rPr lang="en-GB" b="1" i="1" smtClean="0">
                          <a:latin typeface="Cambria Math" panose="02040503050406030204" pitchFamily="18" charset="0"/>
                        </a:rPr>
                        <m:t>𝟐𝟒𝟑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𝒊</m:t>
                          </m:r>
                        </m:e>
                        <m:sup>
                          <m:r>
                            <a:rPr lang="en-GB" b="1" i="1" smtClean="0">
                              <a:latin typeface="Cambria Math" panose="02040503050406030204" pitchFamily="18" charset="0"/>
                            </a:rPr>
                            <m:t>𝟓</m:t>
                          </m:r>
                        </m:sup>
                      </m:sSup>
                      <m:r>
                        <a:rPr lang="en-GB" b="1" i="1" smtClean="0">
                          <a:latin typeface="Cambria Math" panose="02040503050406030204" pitchFamily="18" charset="0"/>
                        </a:rPr>
                        <m:t>=</m:t>
                      </m:r>
                      <m:r>
                        <a:rPr lang="en-GB" b="1" i="1" smtClean="0">
                          <a:latin typeface="Cambria Math" panose="02040503050406030204" pitchFamily="18" charset="0"/>
                        </a:rPr>
                        <m:t>𝟐𝟒𝟑</m:t>
                      </m:r>
                      <m:r>
                        <a:rPr lang="en-GB" b="1" i="1" smtClean="0">
                          <a:latin typeface="Cambria Math" panose="02040503050406030204" pitchFamily="18" charset="0"/>
                        </a:rPr>
                        <m:t>𝒊</m:t>
                      </m:r>
                    </m:oMath>
                  </m:oMathPara>
                </a14:m>
                <a:endParaRPr lang="en-GB" b="1" dirty="0"/>
              </a:p>
            </p:txBody>
          </p:sp>
        </mc:Choice>
        <mc:Fallback xmlns="">
          <p:sp>
            <p:nvSpPr>
              <p:cNvPr id="12" name="TextBox 11">
                <a:extLst>
                  <a:ext uri="{FF2B5EF4-FFF2-40B4-BE49-F238E27FC236}">
                    <a16:creationId xmlns:a16="http://schemas.microsoft.com/office/drawing/2014/main" id="{9C6DC4D4-E864-4428-8C69-61CB368009F3}"/>
                  </a:ext>
                </a:extLst>
              </p:cNvPr>
              <p:cNvSpPr txBox="1">
                <a:spLocks noRot="1" noChangeAspect="1" noMove="1" noResize="1" noEditPoints="1" noAdjustHandles="1" noChangeArrowheads="1" noChangeShapeType="1" noTextEdit="1"/>
              </p:cNvSpPr>
              <p:nvPr/>
            </p:nvSpPr>
            <p:spPr>
              <a:xfrm>
                <a:off x="4724524" y="2241664"/>
                <a:ext cx="3456384" cy="435189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BDDCD1-5F00-40EE-8410-84C2571330A9}"/>
                  </a:ext>
                </a:extLst>
              </p:cNvPr>
              <p:cNvSpPr txBox="1"/>
              <p:nvPr/>
            </p:nvSpPr>
            <p:spPr>
              <a:xfrm>
                <a:off x="4690740" y="4322812"/>
                <a:ext cx="4338960" cy="5270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can therefore see that for increasing powers of </a:t>
                </a:r>
                <a14:m>
                  <m:oMath xmlns:m="http://schemas.openxmlformats.org/officeDocument/2006/math">
                    <m:r>
                      <a:rPr lang="en-GB" sz="1400" b="0" i="1" smtClean="0">
                        <a:latin typeface="Cambria Math" panose="02040503050406030204" pitchFamily="18" charset="0"/>
                      </a:rPr>
                      <m:t>𝑖</m:t>
                    </m:r>
                  </m:oMath>
                </a14:m>
                <a:r>
                  <a:rPr lang="en-GB" sz="1400" dirty="0"/>
                  <a:t>, we obtain </a:t>
                </a:r>
                <a14:m>
                  <m:oMath xmlns:m="http://schemas.openxmlformats.org/officeDocument/2006/math">
                    <m:r>
                      <a:rPr lang="en-GB" sz="1400" b="0" i="1" smtClean="0">
                        <a:latin typeface="Cambria Math" panose="02040503050406030204" pitchFamily="18" charset="0"/>
                      </a:rPr>
                      <m:t>𝑖</m:t>
                    </m:r>
                    <m:r>
                      <a:rPr lang="en-GB" sz="1400" b="0" i="1" smtClean="0">
                        <a:latin typeface="Cambria Math" panose="02040503050406030204" pitchFamily="18" charset="0"/>
                      </a:rPr>
                      <m:t>, −1, −</m:t>
                    </m:r>
                    <m:r>
                      <a:rPr lang="en-GB" sz="1400" b="0" i="1" smtClean="0">
                        <a:latin typeface="Cambria Math" panose="02040503050406030204" pitchFamily="18" charset="0"/>
                      </a:rPr>
                      <m:t>𝑖</m:t>
                    </m:r>
                    <m:r>
                      <a:rPr lang="en-GB" sz="1400" b="0" i="1" smtClean="0">
                        <a:latin typeface="Cambria Math" panose="02040503050406030204" pitchFamily="18" charset="0"/>
                      </a:rPr>
                      <m:t>, 1</m:t>
                    </m:r>
                  </m:oMath>
                </a14:m>
                <a:r>
                  <a:rPr lang="en-GB" sz="1400" dirty="0"/>
                  <a:t> where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𝑖</m:t>
                        </m:r>
                      </m:e>
                      <m:sup>
                        <m:r>
                          <a:rPr lang="en-GB" sz="1400" b="0" i="1" smtClean="0">
                            <a:latin typeface="Cambria Math" panose="02040503050406030204" pitchFamily="18" charset="0"/>
                          </a:rPr>
                          <m:t>𝑘</m:t>
                        </m:r>
                      </m:sup>
                    </m:sSup>
                    <m:r>
                      <a:rPr lang="en-GB" sz="1400" b="0" i="1" smtClean="0">
                        <a:latin typeface="Cambria Math" panose="02040503050406030204" pitchFamily="18" charset="0"/>
                      </a:rPr>
                      <m:t>=1</m:t>
                    </m:r>
                  </m:oMath>
                </a14:m>
                <a:r>
                  <a:rPr lang="en-GB" sz="1400" dirty="0"/>
                  <a:t> if </a:t>
                </a:r>
                <a14:m>
                  <m:oMath xmlns:m="http://schemas.openxmlformats.org/officeDocument/2006/math">
                    <m:r>
                      <a:rPr lang="en-GB" sz="1400" b="0" i="1" smtClean="0">
                        <a:latin typeface="Cambria Math" panose="02040503050406030204" pitchFamily="18" charset="0"/>
                      </a:rPr>
                      <m:t>𝑘</m:t>
                    </m:r>
                  </m:oMath>
                </a14:m>
                <a:r>
                  <a:rPr lang="en-GB" sz="1400" dirty="0"/>
                  <a:t> is a multiple of 4.</a:t>
                </a:r>
              </a:p>
            </p:txBody>
          </p:sp>
        </mc:Choice>
        <mc:Fallback xmlns="">
          <p:sp>
            <p:nvSpPr>
              <p:cNvPr id="13" name="TextBox 12">
                <a:extLst>
                  <a:ext uri="{FF2B5EF4-FFF2-40B4-BE49-F238E27FC236}">
                    <a16:creationId xmlns:a16="http://schemas.microsoft.com/office/drawing/2014/main" id="{E7BDDCD1-5F00-40EE-8410-84C2571330A9}"/>
                  </a:ext>
                </a:extLst>
              </p:cNvPr>
              <p:cNvSpPr txBox="1">
                <a:spLocks noRot="1" noChangeAspect="1" noMove="1" noResize="1" noEditPoints="1" noAdjustHandles="1" noChangeArrowheads="1" noChangeShapeType="1" noTextEdit="1"/>
              </p:cNvSpPr>
              <p:nvPr/>
            </p:nvSpPr>
            <p:spPr>
              <a:xfrm>
                <a:off x="4690740" y="4322812"/>
                <a:ext cx="4338960" cy="527004"/>
              </a:xfrm>
              <a:prstGeom prst="rect">
                <a:avLst/>
              </a:prstGeom>
              <a:blipFill>
                <a:blip r:embed="rId8"/>
                <a:stretch>
                  <a:fillRect l="-140" b="-8791"/>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CDC6C4AF-9AF9-4289-89FC-0B0C5496ED52}"/>
              </a:ext>
            </a:extLst>
          </p:cNvPr>
          <p:cNvSpPr/>
          <p:nvPr/>
        </p:nvSpPr>
        <p:spPr>
          <a:xfrm>
            <a:off x="5937696" y="2584592"/>
            <a:ext cx="1584770" cy="5652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A2EFB9EC-A9E0-4B38-A260-BB43E5C630FB}"/>
              </a:ext>
            </a:extLst>
          </p:cNvPr>
          <p:cNvSpPr/>
          <p:nvPr/>
        </p:nvSpPr>
        <p:spPr>
          <a:xfrm>
            <a:off x="5925988" y="3635931"/>
            <a:ext cx="1419670" cy="5684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CC026236-7165-432C-9E01-296677B4A040}"/>
              </a:ext>
            </a:extLst>
          </p:cNvPr>
          <p:cNvSpPr/>
          <p:nvPr/>
        </p:nvSpPr>
        <p:spPr>
          <a:xfrm>
            <a:off x="6041580" y="5287436"/>
            <a:ext cx="1464120" cy="6688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1F0C47B7-7E16-4359-9F00-3594E027E74E}"/>
              </a:ext>
            </a:extLst>
          </p:cNvPr>
          <p:cNvSpPr/>
          <p:nvPr/>
        </p:nvSpPr>
        <p:spPr>
          <a:xfrm>
            <a:off x="6159918" y="6082797"/>
            <a:ext cx="1591876" cy="523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049136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9" grpId="0" animBg="1"/>
      <p:bldP spid="10"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38879</TotalTime>
  <Words>1548</Words>
  <Application>Microsoft Office PowerPoint</Application>
  <PresentationFormat>On-screen Show (4:3)</PresentationFormat>
  <Paragraphs>325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Wingdings</vt:lpstr>
      <vt:lpstr>Office Theme</vt:lpstr>
      <vt:lpstr>CorePure1 Chapter 1 ::  Complex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1403</cp:revision>
  <dcterms:created xsi:type="dcterms:W3CDTF">2013-02-28T07:36:55Z</dcterms:created>
  <dcterms:modified xsi:type="dcterms:W3CDTF">2019-08-26T05:43:42Z</dcterms:modified>
</cp:coreProperties>
</file>