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84" r:id="rId2"/>
    <p:sldId id="278" r:id="rId3"/>
    <p:sldId id="283" r:id="rId4"/>
    <p:sldId id="280" r:id="rId5"/>
    <p:sldId id="259" r:id="rId6"/>
    <p:sldId id="260" r:id="rId7"/>
    <p:sldId id="261" r:id="rId8"/>
    <p:sldId id="262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78" autoAdjust="0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Relationship Id="rId6" Type="http://schemas.openxmlformats.org/officeDocument/2006/relationships/image" Target="../media/image20.emf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13" Type="http://schemas.openxmlformats.org/officeDocument/2006/relationships/image" Target="../media/image35.emf"/><Relationship Id="rId18" Type="http://schemas.openxmlformats.org/officeDocument/2006/relationships/image" Target="../media/image40.emf"/><Relationship Id="rId26" Type="http://schemas.openxmlformats.org/officeDocument/2006/relationships/image" Target="../media/image46.emf"/><Relationship Id="rId3" Type="http://schemas.openxmlformats.org/officeDocument/2006/relationships/image" Target="../media/image25.emf"/><Relationship Id="rId21" Type="http://schemas.openxmlformats.org/officeDocument/2006/relationships/image" Target="../media/image41.emf"/><Relationship Id="rId7" Type="http://schemas.openxmlformats.org/officeDocument/2006/relationships/image" Target="../media/image29.emf"/><Relationship Id="rId12" Type="http://schemas.openxmlformats.org/officeDocument/2006/relationships/image" Target="../media/image34.emf"/><Relationship Id="rId17" Type="http://schemas.openxmlformats.org/officeDocument/2006/relationships/image" Target="../media/image39.emf"/><Relationship Id="rId25" Type="http://schemas.openxmlformats.org/officeDocument/2006/relationships/image" Target="../media/image45.emf"/><Relationship Id="rId2" Type="http://schemas.openxmlformats.org/officeDocument/2006/relationships/image" Target="../media/image24.emf"/><Relationship Id="rId16" Type="http://schemas.openxmlformats.org/officeDocument/2006/relationships/image" Target="../media/image38.emf"/><Relationship Id="rId20" Type="http://schemas.openxmlformats.org/officeDocument/2006/relationships/image" Target="../media/image22.emf"/><Relationship Id="rId1" Type="http://schemas.openxmlformats.org/officeDocument/2006/relationships/image" Target="../media/image23.emf"/><Relationship Id="rId6" Type="http://schemas.openxmlformats.org/officeDocument/2006/relationships/image" Target="../media/image28.emf"/><Relationship Id="rId11" Type="http://schemas.openxmlformats.org/officeDocument/2006/relationships/image" Target="../media/image33.emf"/><Relationship Id="rId24" Type="http://schemas.openxmlformats.org/officeDocument/2006/relationships/image" Target="../media/image44.emf"/><Relationship Id="rId5" Type="http://schemas.openxmlformats.org/officeDocument/2006/relationships/image" Target="../media/image27.emf"/><Relationship Id="rId15" Type="http://schemas.openxmlformats.org/officeDocument/2006/relationships/image" Target="../media/image37.emf"/><Relationship Id="rId23" Type="http://schemas.openxmlformats.org/officeDocument/2006/relationships/image" Target="../media/image43.emf"/><Relationship Id="rId10" Type="http://schemas.openxmlformats.org/officeDocument/2006/relationships/image" Target="../media/image32.emf"/><Relationship Id="rId19" Type="http://schemas.openxmlformats.org/officeDocument/2006/relationships/image" Target="../media/image21.emf"/><Relationship Id="rId4" Type="http://schemas.openxmlformats.org/officeDocument/2006/relationships/image" Target="../media/image26.emf"/><Relationship Id="rId9" Type="http://schemas.openxmlformats.org/officeDocument/2006/relationships/image" Target="../media/image31.emf"/><Relationship Id="rId14" Type="http://schemas.openxmlformats.org/officeDocument/2006/relationships/image" Target="../media/image36.emf"/><Relationship Id="rId22" Type="http://schemas.openxmlformats.org/officeDocument/2006/relationships/image" Target="../media/image42.emf"/><Relationship Id="rId27" Type="http://schemas.openxmlformats.org/officeDocument/2006/relationships/image" Target="../media/image47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13" Type="http://schemas.openxmlformats.org/officeDocument/2006/relationships/image" Target="../media/image22.emf"/><Relationship Id="rId3" Type="http://schemas.openxmlformats.org/officeDocument/2006/relationships/image" Target="../media/image50.emf"/><Relationship Id="rId7" Type="http://schemas.openxmlformats.org/officeDocument/2006/relationships/image" Target="../media/image54.emf"/><Relationship Id="rId12" Type="http://schemas.openxmlformats.org/officeDocument/2006/relationships/image" Target="../media/image21.emf"/><Relationship Id="rId17" Type="http://schemas.openxmlformats.org/officeDocument/2006/relationships/image" Target="../media/image62.emf"/><Relationship Id="rId2" Type="http://schemas.openxmlformats.org/officeDocument/2006/relationships/image" Target="../media/image49.emf"/><Relationship Id="rId16" Type="http://schemas.openxmlformats.org/officeDocument/2006/relationships/image" Target="../media/image61.emf"/><Relationship Id="rId1" Type="http://schemas.openxmlformats.org/officeDocument/2006/relationships/image" Target="../media/image48.emf"/><Relationship Id="rId6" Type="http://schemas.openxmlformats.org/officeDocument/2006/relationships/image" Target="../media/image53.emf"/><Relationship Id="rId11" Type="http://schemas.openxmlformats.org/officeDocument/2006/relationships/image" Target="../media/image58.emf"/><Relationship Id="rId5" Type="http://schemas.openxmlformats.org/officeDocument/2006/relationships/image" Target="../media/image52.emf"/><Relationship Id="rId15" Type="http://schemas.openxmlformats.org/officeDocument/2006/relationships/image" Target="../media/image60.emf"/><Relationship Id="rId10" Type="http://schemas.openxmlformats.org/officeDocument/2006/relationships/image" Target="../media/image57.emf"/><Relationship Id="rId4" Type="http://schemas.openxmlformats.org/officeDocument/2006/relationships/image" Target="../media/image51.emf"/><Relationship Id="rId9" Type="http://schemas.openxmlformats.org/officeDocument/2006/relationships/image" Target="../media/image56.emf"/><Relationship Id="rId14" Type="http://schemas.openxmlformats.org/officeDocument/2006/relationships/image" Target="../media/image59.e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13" Type="http://schemas.openxmlformats.org/officeDocument/2006/relationships/image" Target="../media/image74.emf"/><Relationship Id="rId18" Type="http://schemas.openxmlformats.org/officeDocument/2006/relationships/image" Target="../media/image79.emf"/><Relationship Id="rId3" Type="http://schemas.openxmlformats.org/officeDocument/2006/relationships/image" Target="../media/image66.emf"/><Relationship Id="rId7" Type="http://schemas.openxmlformats.org/officeDocument/2006/relationships/image" Target="../media/image21.emf"/><Relationship Id="rId12" Type="http://schemas.openxmlformats.org/officeDocument/2006/relationships/image" Target="../media/image73.emf"/><Relationship Id="rId17" Type="http://schemas.openxmlformats.org/officeDocument/2006/relationships/image" Target="../media/image78.emf"/><Relationship Id="rId2" Type="http://schemas.openxmlformats.org/officeDocument/2006/relationships/image" Target="../media/image65.emf"/><Relationship Id="rId16" Type="http://schemas.openxmlformats.org/officeDocument/2006/relationships/image" Target="../media/image77.emf"/><Relationship Id="rId1" Type="http://schemas.openxmlformats.org/officeDocument/2006/relationships/image" Target="../media/image64.emf"/><Relationship Id="rId6" Type="http://schemas.openxmlformats.org/officeDocument/2006/relationships/image" Target="../media/image69.emf"/><Relationship Id="rId11" Type="http://schemas.openxmlformats.org/officeDocument/2006/relationships/image" Target="../media/image72.emf"/><Relationship Id="rId5" Type="http://schemas.openxmlformats.org/officeDocument/2006/relationships/image" Target="../media/image68.emf"/><Relationship Id="rId15" Type="http://schemas.openxmlformats.org/officeDocument/2006/relationships/image" Target="../media/image76.emf"/><Relationship Id="rId10" Type="http://schemas.openxmlformats.org/officeDocument/2006/relationships/image" Target="../media/image71.emf"/><Relationship Id="rId4" Type="http://schemas.openxmlformats.org/officeDocument/2006/relationships/image" Target="../media/image67.emf"/><Relationship Id="rId9" Type="http://schemas.openxmlformats.org/officeDocument/2006/relationships/image" Target="../media/image70.emf"/><Relationship Id="rId14" Type="http://schemas.openxmlformats.org/officeDocument/2006/relationships/image" Target="../media/image75.e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emf"/><Relationship Id="rId13" Type="http://schemas.openxmlformats.org/officeDocument/2006/relationships/image" Target="../media/image91.emf"/><Relationship Id="rId3" Type="http://schemas.openxmlformats.org/officeDocument/2006/relationships/image" Target="../media/image81.emf"/><Relationship Id="rId7" Type="http://schemas.openxmlformats.org/officeDocument/2006/relationships/image" Target="../media/image85.emf"/><Relationship Id="rId12" Type="http://schemas.openxmlformats.org/officeDocument/2006/relationships/image" Target="../media/image90.emf"/><Relationship Id="rId17" Type="http://schemas.openxmlformats.org/officeDocument/2006/relationships/image" Target="../media/image95.emf"/><Relationship Id="rId2" Type="http://schemas.openxmlformats.org/officeDocument/2006/relationships/image" Target="../media/image24.emf"/><Relationship Id="rId16" Type="http://schemas.openxmlformats.org/officeDocument/2006/relationships/image" Target="../media/image94.emf"/><Relationship Id="rId1" Type="http://schemas.openxmlformats.org/officeDocument/2006/relationships/image" Target="../media/image80.emf"/><Relationship Id="rId6" Type="http://schemas.openxmlformats.org/officeDocument/2006/relationships/image" Target="../media/image84.emf"/><Relationship Id="rId11" Type="http://schemas.openxmlformats.org/officeDocument/2006/relationships/image" Target="../media/image89.emf"/><Relationship Id="rId5" Type="http://schemas.openxmlformats.org/officeDocument/2006/relationships/image" Target="../media/image83.emf"/><Relationship Id="rId15" Type="http://schemas.openxmlformats.org/officeDocument/2006/relationships/image" Target="../media/image93.emf"/><Relationship Id="rId10" Type="http://schemas.openxmlformats.org/officeDocument/2006/relationships/image" Target="../media/image88.emf"/><Relationship Id="rId4" Type="http://schemas.openxmlformats.org/officeDocument/2006/relationships/image" Target="../media/image82.emf"/><Relationship Id="rId9" Type="http://schemas.openxmlformats.org/officeDocument/2006/relationships/image" Target="../media/image87.emf"/><Relationship Id="rId14" Type="http://schemas.openxmlformats.org/officeDocument/2006/relationships/image" Target="../media/image92.e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emf"/><Relationship Id="rId3" Type="http://schemas.openxmlformats.org/officeDocument/2006/relationships/image" Target="../media/image96.emf"/><Relationship Id="rId7" Type="http://schemas.openxmlformats.org/officeDocument/2006/relationships/image" Target="../media/image99.emf"/><Relationship Id="rId12" Type="http://schemas.openxmlformats.org/officeDocument/2006/relationships/image" Target="../media/image104.emf"/><Relationship Id="rId2" Type="http://schemas.openxmlformats.org/officeDocument/2006/relationships/image" Target="../media/image79.emf"/><Relationship Id="rId1" Type="http://schemas.openxmlformats.org/officeDocument/2006/relationships/image" Target="../media/image78.emf"/><Relationship Id="rId6" Type="http://schemas.openxmlformats.org/officeDocument/2006/relationships/image" Target="../media/image98.emf"/><Relationship Id="rId11" Type="http://schemas.openxmlformats.org/officeDocument/2006/relationships/image" Target="../media/image103.emf"/><Relationship Id="rId5" Type="http://schemas.openxmlformats.org/officeDocument/2006/relationships/image" Target="../media/image62.emf"/><Relationship Id="rId10" Type="http://schemas.openxmlformats.org/officeDocument/2006/relationships/image" Target="../media/image102.emf"/><Relationship Id="rId4" Type="http://schemas.openxmlformats.org/officeDocument/2006/relationships/image" Target="../media/image97.emf"/><Relationship Id="rId9" Type="http://schemas.openxmlformats.org/officeDocument/2006/relationships/image" Target="../media/image101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emf"/><Relationship Id="rId13" Type="http://schemas.openxmlformats.org/officeDocument/2006/relationships/image" Target="../media/image117.emf"/><Relationship Id="rId3" Type="http://schemas.openxmlformats.org/officeDocument/2006/relationships/image" Target="../media/image107.emf"/><Relationship Id="rId7" Type="http://schemas.openxmlformats.org/officeDocument/2006/relationships/image" Target="../media/image111.emf"/><Relationship Id="rId12" Type="http://schemas.openxmlformats.org/officeDocument/2006/relationships/image" Target="../media/image116.emf"/><Relationship Id="rId2" Type="http://schemas.openxmlformats.org/officeDocument/2006/relationships/image" Target="../media/image106.emf"/><Relationship Id="rId1" Type="http://schemas.openxmlformats.org/officeDocument/2006/relationships/image" Target="../media/image105.emf"/><Relationship Id="rId6" Type="http://schemas.openxmlformats.org/officeDocument/2006/relationships/image" Target="../media/image110.emf"/><Relationship Id="rId11" Type="http://schemas.openxmlformats.org/officeDocument/2006/relationships/image" Target="../media/image115.emf"/><Relationship Id="rId5" Type="http://schemas.openxmlformats.org/officeDocument/2006/relationships/image" Target="../media/image109.emf"/><Relationship Id="rId10" Type="http://schemas.openxmlformats.org/officeDocument/2006/relationships/image" Target="../media/image114.emf"/><Relationship Id="rId4" Type="http://schemas.openxmlformats.org/officeDocument/2006/relationships/image" Target="../media/image108.emf"/><Relationship Id="rId9" Type="http://schemas.openxmlformats.org/officeDocument/2006/relationships/image" Target="../media/image113.emf"/><Relationship Id="rId14" Type="http://schemas.openxmlformats.org/officeDocument/2006/relationships/image" Target="../media/image1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210BA-7E97-6C4B-ADA9-BE5A1283413B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69260-B7FE-6240-8AAF-1BB606ED2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4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FA546-C655-4C88-B52D-638C0B0BDFE8}" type="slidenum">
              <a:rPr lang="en-US"/>
              <a:pPr/>
              <a:t>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5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FA546-C655-4C88-B52D-638C0B0BDFE8}" type="slidenum">
              <a:rPr lang="en-US"/>
              <a:pPr/>
              <a:t>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5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DFA546-C655-4C88-B52D-638C0B0BDFE8}" type="slidenum">
              <a:rPr lang="en-US"/>
              <a:pPr/>
              <a:t>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1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DD3E3-C67B-42A4-A98A-533594AD3180}" type="slidenum">
              <a:rPr lang="en-US"/>
              <a:pPr/>
              <a:t>4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55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EB32FF-5D47-4F7D-9724-F698E538954D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56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FDB879-7688-4071-ACB4-B43366F5816D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44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79A6D-8218-4165-9142-3743865BE586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53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24BD5-AA01-443C-9CB4-4E02C78EA616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23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B1EDA-A1EB-4902-9411-20D85BA52335}" type="slidenum">
              <a:rPr lang="en-US"/>
              <a:pPr/>
              <a:t>9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5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15-09-2019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9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2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.e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9" Type="http://schemas.openxmlformats.org/officeDocument/2006/relationships/image" Target="../media/image40.emf"/><Relationship Id="rId21" Type="http://schemas.openxmlformats.org/officeDocument/2006/relationships/image" Target="../media/image31.emf"/><Relationship Id="rId34" Type="http://schemas.openxmlformats.org/officeDocument/2006/relationships/oleObject" Target="../embeddings/oleObject24.bin"/><Relationship Id="rId42" Type="http://schemas.openxmlformats.org/officeDocument/2006/relationships/oleObject" Target="../embeddings/oleObject28.bin"/><Relationship Id="rId47" Type="http://schemas.openxmlformats.org/officeDocument/2006/relationships/image" Target="../media/image42.emf"/><Relationship Id="rId50" Type="http://schemas.openxmlformats.org/officeDocument/2006/relationships/oleObject" Target="../embeddings/oleObject32.bin"/><Relationship Id="rId55" Type="http://schemas.openxmlformats.org/officeDocument/2006/relationships/image" Target="../media/image46.emf"/><Relationship Id="rId7" Type="http://schemas.openxmlformats.org/officeDocument/2006/relationships/image" Target="../media/image24.e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9.emf"/><Relationship Id="rId25" Type="http://schemas.openxmlformats.org/officeDocument/2006/relationships/image" Target="../media/image33.emf"/><Relationship Id="rId33" Type="http://schemas.openxmlformats.org/officeDocument/2006/relationships/image" Target="../media/image37.emf"/><Relationship Id="rId38" Type="http://schemas.openxmlformats.org/officeDocument/2006/relationships/oleObject" Target="../embeddings/oleObject26.bin"/><Relationship Id="rId46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35.emf"/><Relationship Id="rId41" Type="http://schemas.openxmlformats.org/officeDocument/2006/relationships/image" Target="../media/image21.emf"/><Relationship Id="rId54" Type="http://schemas.openxmlformats.org/officeDocument/2006/relationships/oleObject" Target="../embeddings/oleObject3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6.e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3.bin"/><Relationship Id="rId37" Type="http://schemas.openxmlformats.org/officeDocument/2006/relationships/image" Target="../media/image39.emf"/><Relationship Id="rId40" Type="http://schemas.openxmlformats.org/officeDocument/2006/relationships/oleObject" Target="../embeddings/oleObject27.bin"/><Relationship Id="rId45" Type="http://schemas.openxmlformats.org/officeDocument/2006/relationships/image" Target="../media/image41.emf"/><Relationship Id="rId53" Type="http://schemas.openxmlformats.org/officeDocument/2006/relationships/image" Target="../media/image45.emf"/><Relationship Id="rId5" Type="http://schemas.openxmlformats.org/officeDocument/2006/relationships/image" Target="../media/image23.emf"/><Relationship Id="rId15" Type="http://schemas.openxmlformats.org/officeDocument/2006/relationships/image" Target="../media/image28.emf"/><Relationship Id="rId23" Type="http://schemas.openxmlformats.org/officeDocument/2006/relationships/image" Target="../media/image32.emf"/><Relationship Id="rId28" Type="http://schemas.openxmlformats.org/officeDocument/2006/relationships/oleObject" Target="../embeddings/oleObject21.bin"/><Relationship Id="rId36" Type="http://schemas.openxmlformats.org/officeDocument/2006/relationships/oleObject" Target="../embeddings/oleObject25.bin"/><Relationship Id="rId49" Type="http://schemas.openxmlformats.org/officeDocument/2006/relationships/image" Target="../media/image43.emf"/><Relationship Id="rId57" Type="http://schemas.openxmlformats.org/officeDocument/2006/relationships/image" Target="../media/image47.e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30.emf"/><Relationship Id="rId31" Type="http://schemas.openxmlformats.org/officeDocument/2006/relationships/image" Target="../media/image36.emf"/><Relationship Id="rId44" Type="http://schemas.openxmlformats.org/officeDocument/2006/relationships/oleObject" Target="../embeddings/oleObject29.bin"/><Relationship Id="rId52" Type="http://schemas.openxmlformats.org/officeDocument/2006/relationships/oleObject" Target="../embeddings/oleObject33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5.e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34.emf"/><Relationship Id="rId30" Type="http://schemas.openxmlformats.org/officeDocument/2006/relationships/oleObject" Target="../embeddings/oleObject22.bin"/><Relationship Id="rId35" Type="http://schemas.openxmlformats.org/officeDocument/2006/relationships/image" Target="../media/image38.emf"/><Relationship Id="rId43" Type="http://schemas.openxmlformats.org/officeDocument/2006/relationships/image" Target="../media/image22.emf"/><Relationship Id="rId48" Type="http://schemas.openxmlformats.org/officeDocument/2006/relationships/oleObject" Target="../embeddings/oleObject31.bin"/><Relationship Id="rId56" Type="http://schemas.openxmlformats.org/officeDocument/2006/relationships/oleObject" Target="../embeddings/oleObject35.bin"/><Relationship Id="rId8" Type="http://schemas.openxmlformats.org/officeDocument/2006/relationships/oleObject" Target="../embeddings/oleObject11.bin"/><Relationship Id="rId51" Type="http://schemas.openxmlformats.org/officeDocument/2006/relationships/image" Target="../media/image44.emf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54.emf"/><Relationship Id="rId26" Type="http://schemas.openxmlformats.org/officeDocument/2006/relationships/image" Target="../media/image58.emf"/><Relationship Id="rId39" Type="http://schemas.openxmlformats.org/officeDocument/2006/relationships/image" Target="../media/image62.e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44.bin"/><Relationship Id="rId34" Type="http://schemas.openxmlformats.org/officeDocument/2006/relationships/oleObject" Target="../embeddings/oleObject51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51.emf"/><Relationship Id="rId17" Type="http://schemas.openxmlformats.org/officeDocument/2006/relationships/oleObject" Target="../embeddings/oleObject42.bin"/><Relationship Id="rId25" Type="http://schemas.openxmlformats.org/officeDocument/2006/relationships/oleObject" Target="../embeddings/oleObject46.bin"/><Relationship Id="rId33" Type="http://schemas.openxmlformats.org/officeDocument/2006/relationships/image" Target="../media/image59.emf"/><Relationship Id="rId38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3.emf"/><Relationship Id="rId20" Type="http://schemas.openxmlformats.org/officeDocument/2006/relationships/image" Target="../media/image55.emf"/><Relationship Id="rId29" Type="http://schemas.openxmlformats.org/officeDocument/2006/relationships/image" Target="../media/image21.e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48.emf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57.emf"/><Relationship Id="rId32" Type="http://schemas.openxmlformats.org/officeDocument/2006/relationships/oleObject" Target="../embeddings/oleObject50.bin"/><Relationship Id="rId37" Type="http://schemas.openxmlformats.org/officeDocument/2006/relationships/image" Target="../media/image61.emf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23" Type="http://schemas.openxmlformats.org/officeDocument/2006/relationships/oleObject" Target="../embeddings/oleObject45.bin"/><Relationship Id="rId28" Type="http://schemas.openxmlformats.org/officeDocument/2006/relationships/oleObject" Target="../embeddings/oleObject48.bin"/><Relationship Id="rId36" Type="http://schemas.openxmlformats.org/officeDocument/2006/relationships/oleObject" Target="../embeddings/oleObject52.bin"/><Relationship Id="rId10" Type="http://schemas.openxmlformats.org/officeDocument/2006/relationships/image" Target="../media/image50.emf"/><Relationship Id="rId19" Type="http://schemas.openxmlformats.org/officeDocument/2006/relationships/oleObject" Target="../embeddings/oleObject43.bin"/><Relationship Id="rId31" Type="http://schemas.openxmlformats.org/officeDocument/2006/relationships/image" Target="../media/image22.emf"/><Relationship Id="rId4" Type="http://schemas.openxmlformats.org/officeDocument/2006/relationships/image" Target="../media/image63.png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52.emf"/><Relationship Id="rId22" Type="http://schemas.openxmlformats.org/officeDocument/2006/relationships/image" Target="../media/image56.emf"/><Relationship Id="rId27" Type="http://schemas.openxmlformats.org/officeDocument/2006/relationships/oleObject" Target="../embeddings/oleObject47.bin"/><Relationship Id="rId30" Type="http://schemas.openxmlformats.org/officeDocument/2006/relationships/oleObject" Target="../embeddings/oleObject49.bin"/><Relationship Id="rId35" Type="http://schemas.openxmlformats.org/officeDocument/2006/relationships/image" Target="../media/image60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image" Target="../media/image68.emf"/><Relationship Id="rId18" Type="http://schemas.openxmlformats.org/officeDocument/2006/relationships/oleObject" Target="../embeddings/oleObject61.bin"/><Relationship Id="rId26" Type="http://schemas.openxmlformats.org/officeDocument/2006/relationships/oleObject" Target="../embeddings/oleObject65.bin"/><Relationship Id="rId39" Type="http://schemas.openxmlformats.org/officeDocument/2006/relationships/image" Target="../media/image79.e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70.emf"/><Relationship Id="rId34" Type="http://schemas.openxmlformats.org/officeDocument/2006/relationships/oleObject" Target="../embeddings/oleObject69.bin"/><Relationship Id="rId7" Type="http://schemas.openxmlformats.org/officeDocument/2006/relationships/image" Target="../media/image65.emf"/><Relationship Id="rId12" Type="http://schemas.openxmlformats.org/officeDocument/2006/relationships/oleObject" Target="../embeddings/oleObject58.bin"/><Relationship Id="rId17" Type="http://schemas.openxmlformats.org/officeDocument/2006/relationships/image" Target="../media/image21.emf"/><Relationship Id="rId25" Type="http://schemas.openxmlformats.org/officeDocument/2006/relationships/image" Target="../media/image72.emf"/><Relationship Id="rId33" Type="http://schemas.openxmlformats.org/officeDocument/2006/relationships/image" Target="../media/image76.emf"/><Relationship Id="rId38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0.bin"/><Relationship Id="rId20" Type="http://schemas.openxmlformats.org/officeDocument/2006/relationships/oleObject" Target="../embeddings/oleObject62.bin"/><Relationship Id="rId29" Type="http://schemas.openxmlformats.org/officeDocument/2006/relationships/image" Target="../media/image74.e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67.emf"/><Relationship Id="rId24" Type="http://schemas.openxmlformats.org/officeDocument/2006/relationships/oleObject" Target="../embeddings/oleObject64.bin"/><Relationship Id="rId32" Type="http://schemas.openxmlformats.org/officeDocument/2006/relationships/oleObject" Target="../embeddings/oleObject68.bin"/><Relationship Id="rId37" Type="http://schemas.openxmlformats.org/officeDocument/2006/relationships/image" Target="../media/image78.emf"/><Relationship Id="rId5" Type="http://schemas.openxmlformats.org/officeDocument/2006/relationships/image" Target="../media/image64.emf"/><Relationship Id="rId15" Type="http://schemas.openxmlformats.org/officeDocument/2006/relationships/image" Target="../media/image69.emf"/><Relationship Id="rId23" Type="http://schemas.openxmlformats.org/officeDocument/2006/relationships/image" Target="../media/image71.emf"/><Relationship Id="rId28" Type="http://schemas.openxmlformats.org/officeDocument/2006/relationships/oleObject" Target="../embeddings/oleObject66.bin"/><Relationship Id="rId36" Type="http://schemas.openxmlformats.org/officeDocument/2006/relationships/oleObject" Target="../embeddings/oleObject70.bin"/><Relationship Id="rId10" Type="http://schemas.openxmlformats.org/officeDocument/2006/relationships/oleObject" Target="../embeddings/oleObject57.bin"/><Relationship Id="rId19" Type="http://schemas.openxmlformats.org/officeDocument/2006/relationships/image" Target="../media/image22.emf"/><Relationship Id="rId31" Type="http://schemas.openxmlformats.org/officeDocument/2006/relationships/image" Target="../media/image75.e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66.emf"/><Relationship Id="rId14" Type="http://schemas.openxmlformats.org/officeDocument/2006/relationships/oleObject" Target="../embeddings/oleObject59.bin"/><Relationship Id="rId22" Type="http://schemas.openxmlformats.org/officeDocument/2006/relationships/oleObject" Target="../embeddings/oleObject63.bin"/><Relationship Id="rId27" Type="http://schemas.openxmlformats.org/officeDocument/2006/relationships/image" Target="../media/image73.emf"/><Relationship Id="rId30" Type="http://schemas.openxmlformats.org/officeDocument/2006/relationships/oleObject" Target="../embeddings/oleObject67.bin"/><Relationship Id="rId35" Type="http://schemas.openxmlformats.org/officeDocument/2006/relationships/image" Target="../media/image77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83.emf"/><Relationship Id="rId18" Type="http://schemas.openxmlformats.org/officeDocument/2006/relationships/oleObject" Target="../embeddings/oleObject79.bin"/><Relationship Id="rId26" Type="http://schemas.openxmlformats.org/officeDocument/2006/relationships/oleObject" Target="../embeddings/oleObject83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87.emf"/><Relationship Id="rId34" Type="http://schemas.openxmlformats.org/officeDocument/2006/relationships/oleObject" Target="../embeddings/oleObject87.bin"/><Relationship Id="rId7" Type="http://schemas.openxmlformats.org/officeDocument/2006/relationships/image" Target="../media/image24.emf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85.emf"/><Relationship Id="rId25" Type="http://schemas.openxmlformats.org/officeDocument/2006/relationships/image" Target="../media/image89.emf"/><Relationship Id="rId33" Type="http://schemas.openxmlformats.org/officeDocument/2006/relationships/image" Target="../media/image93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8.bin"/><Relationship Id="rId20" Type="http://schemas.openxmlformats.org/officeDocument/2006/relationships/oleObject" Target="../embeddings/oleObject80.bin"/><Relationship Id="rId29" Type="http://schemas.openxmlformats.org/officeDocument/2006/relationships/image" Target="../media/image91.emf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82.emf"/><Relationship Id="rId24" Type="http://schemas.openxmlformats.org/officeDocument/2006/relationships/oleObject" Target="../embeddings/oleObject82.bin"/><Relationship Id="rId32" Type="http://schemas.openxmlformats.org/officeDocument/2006/relationships/oleObject" Target="../embeddings/oleObject86.bin"/><Relationship Id="rId37" Type="http://schemas.openxmlformats.org/officeDocument/2006/relationships/image" Target="../media/image95.emf"/><Relationship Id="rId5" Type="http://schemas.openxmlformats.org/officeDocument/2006/relationships/image" Target="../media/image80.emf"/><Relationship Id="rId15" Type="http://schemas.openxmlformats.org/officeDocument/2006/relationships/image" Target="../media/image84.emf"/><Relationship Id="rId23" Type="http://schemas.openxmlformats.org/officeDocument/2006/relationships/image" Target="../media/image88.emf"/><Relationship Id="rId28" Type="http://schemas.openxmlformats.org/officeDocument/2006/relationships/oleObject" Target="../embeddings/oleObject84.bin"/><Relationship Id="rId36" Type="http://schemas.openxmlformats.org/officeDocument/2006/relationships/oleObject" Target="../embeddings/oleObject88.bin"/><Relationship Id="rId10" Type="http://schemas.openxmlformats.org/officeDocument/2006/relationships/oleObject" Target="../embeddings/oleObject75.bin"/><Relationship Id="rId19" Type="http://schemas.openxmlformats.org/officeDocument/2006/relationships/image" Target="../media/image86.emf"/><Relationship Id="rId31" Type="http://schemas.openxmlformats.org/officeDocument/2006/relationships/image" Target="../media/image92.emf"/><Relationship Id="rId4" Type="http://schemas.openxmlformats.org/officeDocument/2006/relationships/oleObject" Target="../embeddings/oleObject72.bin"/><Relationship Id="rId9" Type="http://schemas.openxmlformats.org/officeDocument/2006/relationships/image" Target="../media/image81.emf"/><Relationship Id="rId14" Type="http://schemas.openxmlformats.org/officeDocument/2006/relationships/oleObject" Target="../embeddings/oleObject77.bin"/><Relationship Id="rId22" Type="http://schemas.openxmlformats.org/officeDocument/2006/relationships/oleObject" Target="../embeddings/oleObject81.bin"/><Relationship Id="rId27" Type="http://schemas.openxmlformats.org/officeDocument/2006/relationships/image" Target="../media/image90.emf"/><Relationship Id="rId30" Type="http://schemas.openxmlformats.org/officeDocument/2006/relationships/oleObject" Target="../embeddings/oleObject85.bin"/><Relationship Id="rId35" Type="http://schemas.openxmlformats.org/officeDocument/2006/relationships/image" Target="../media/image9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13" Type="http://schemas.openxmlformats.org/officeDocument/2006/relationships/image" Target="../media/image62.emf"/><Relationship Id="rId18" Type="http://schemas.openxmlformats.org/officeDocument/2006/relationships/oleObject" Target="../embeddings/oleObject96.bin"/><Relationship Id="rId26" Type="http://schemas.openxmlformats.org/officeDocument/2006/relationships/oleObject" Target="../embeddings/oleObject100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101.emf"/><Relationship Id="rId7" Type="http://schemas.openxmlformats.org/officeDocument/2006/relationships/image" Target="../media/image79.emf"/><Relationship Id="rId12" Type="http://schemas.openxmlformats.org/officeDocument/2006/relationships/oleObject" Target="../embeddings/oleObject93.bin"/><Relationship Id="rId17" Type="http://schemas.openxmlformats.org/officeDocument/2006/relationships/image" Target="../media/image99.emf"/><Relationship Id="rId25" Type="http://schemas.openxmlformats.org/officeDocument/2006/relationships/image" Target="../media/image103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5.bin"/><Relationship Id="rId20" Type="http://schemas.openxmlformats.org/officeDocument/2006/relationships/oleObject" Target="../embeddings/oleObject9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0.bin"/><Relationship Id="rId11" Type="http://schemas.openxmlformats.org/officeDocument/2006/relationships/image" Target="../media/image97.emf"/><Relationship Id="rId24" Type="http://schemas.openxmlformats.org/officeDocument/2006/relationships/oleObject" Target="../embeddings/oleObject99.bin"/><Relationship Id="rId5" Type="http://schemas.openxmlformats.org/officeDocument/2006/relationships/image" Target="../media/image78.emf"/><Relationship Id="rId15" Type="http://schemas.openxmlformats.org/officeDocument/2006/relationships/image" Target="../media/image98.emf"/><Relationship Id="rId23" Type="http://schemas.openxmlformats.org/officeDocument/2006/relationships/image" Target="../media/image102.emf"/><Relationship Id="rId10" Type="http://schemas.openxmlformats.org/officeDocument/2006/relationships/oleObject" Target="../embeddings/oleObject92.bin"/><Relationship Id="rId19" Type="http://schemas.openxmlformats.org/officeDocument/2006/relationships/image" Target="../media/image100.emf"/><Relationship Id="rId4" Type="http://schemas.openxmlformats.org/officeDocument/2006/relationships/oleObject" Target="../embeddings/oleObject89.bin"/><Relationship Id="rId9" Type="http://schemas.openxmlformats.org/officeDocument/2006/relationships/image" Target="../media/image96.emf"/><Relationship Id="rId14" Type="http://schemas.openxmlformats.org/officeDocument/2006/relationships/oleObject" Target="../embeddings/oleObject94.bin"/><Relationship Id="rId22" Type="http://schemas.openxmlformats.org/officeDocument/2006/relationships/oleObject" Target="../embeddings/oleObject98.bin"/><Relationship Id="rId27" Type="http://schemas.openxmlformats.org/officeDocument/2006/relationships/image" Target="../media/image104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image" Target="../media/image109.emf"/><Relationship Id="rId18" Type="http://schemas.openxmlformats.org/officeDocument/2006/relationships/oleObject" Target="../embeddings/oleObject108.bin"/><Relationship Id="rId26" Type="http://schemas.openxmlformats.org/officeDocument/2006/relationships/oleObject" Target="../embeddings/oleObject112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113.emf"/><Relationship Id="rId7" Type="http://schemas.openxmlformats.org/officeDocument/2006/relationships/image" Target="../media/image106.emf"/><Relationship Id="rId12" Type="http://schemas.openxmlformats.org/officeDocument/2006/relationships/oleObject" Target="../embeddings/oleObject105.bin"/><Relationship Id="rId17" Type="http://schemas.openxmlformats.org/officeDocument/2006/relationships/image" Target="../media/image111.emf"/><Relationship Id="rId25" Type="http://schemas.openxmlformats.org/officeDocument/2006/relationships/image" Target="../media/image115.e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7.bin"/><Relationship Id="rId20" Type="http://schemas.openxmlformats.org/officeDocument/2006/relationships/oleObject" Target="../embeddings/oleObject109.bin"/><Relationship Id="rId29" Type="http://schemas.openxmlformats.org/officeDocument/2006/relationships/image" Target="../media/image117.e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2.bin"/><Relationship Id="rId11" Type="http://schemas.openxmlformats.org/officeDocument/2006/relationships/image" Target="../media/image108.emf"/><Relationship Id="rId24" Type="http://schemas.openxmlformats.org/officeDocument/2006/relationships/oleObject" Target="../embeddings/oleObject111.bin"/><Relationship Id="rId5" Type="http://schemas.openxmlformats.org/officeDocument/2006/relationships/image" Target="../media/image105.emf"/><Relationship Id="rId15" Type="http://schemas.openxmlformats.org/officeDocument/2006/relationships/image" Target="../media/image110.emf"/><Relationship Id="rId23" Type="http://schemas.openxmlformats.org/officeDocument/2006/relationships/image" Target="../media/image114.emf"/><Relationship Id="rId28" Type="http://schemas.openxmlformats.org/officeDocument/2006/relationships/oleObject" Target="../embeddings/oleObject113.bin"/><Relationship Id="rId10" Type="http://schemas.openxmlformats.org/officeDocument/2006/relationships/oleObject" Target="../embeddings/oleObject104.bin"/><Relationship Id="rId19" Type="http://schemas.openxmlformats.org/officeDocument/2006/relationships/image" Target="../media/image112.emf"/><Relationship Id="rId31" Type="http://schemas.openxmlformats.org/officeDocument/2006/relationships/image" Target="../media/image118.emf"/><Relationship Id="rId4" Type="http://schemas.openxmlformats.org/officeDocument/2006/relationships/oleObject" Target="../embeddings/oleObject101.bin"/><Relationship Id="rId9" Type="http://schemas.openxmlformats.org/officeDocument/2006/relationships/image" Target="../media/image107.emf"/><Relationship Id="rId14" Type="http://schemas.openxmlformats.org/officeDocument/2006/relationships/oleObject" Target="../embeddings/oleObject106.bin"/><Relationship Id="rId22" Type="http://schemas.openxmlformats.org/officeDocument/2006/relationships/oleObject" Target="../embeddings/oleObject110.bin"/><Relationship Id="rId27" Type="http://schemas.openxmlformats.org/officeDocument/2006/relationships/image" Target="../media/image116.emf"/><Relationship Id="rId30" Type="http://schemas.openxmlformats.org/officeDocument/2006/relationships/oleObject" Target="../embeddings/oleObject1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4303" y="244655"/>
            <a:ext cx="875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APPROXIMATING BINOMIAL WITH POISSON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00349" y="978932"/>
            <a:ext cx="8324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If X ~ B(n, p) and n is large (&gt;50) and p is small (&lt;0.1)</a:t>
            </a:r>
          </a:p>
          <a:p>
            <a:r>
              <a:rPr lang="en-GB" sz="2800" b="1" dirty="0">
                <a:ea typeface="Cambria Math"/>
              </a:rPr>
              <a:t>Then you can approximate X using the Poisson distribution where </a:t>
            </a:r>
            <a:r>
              <a:rPr lang="el-GR" sz="2800" b="1" dirty="0">
                <a:ea typeface="Cambria Math"/>
              </a:rPr>
              <a:t>λ</a:t>
            </a:r>
            <a:r>
              <a:rPr lang="en-GB" sz="2800" b="1" dirty="0">
                <a:ea typeface="Cambria Math"/>
              </a:rPr>
              <a:t> = </a:t>
            </a:r>
            <a:r>
              <a:rPr lang="en-GB" sz="2800" b="1" dirty="0" err="1">
                <a:ea typeface="Cambria Math"/>
              </a:rPr>
              <a:t>np</a:t>
            </a:r>
            <a:endParaRPr lang="en-GB" sz="2800" b="1" dirty="0">
              <a:ea typeface="Cambria Math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514745" y="2508462"/>
                <a:ext cx="25963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𝑿</m:t>
                      </m:r>
                      <m:r>
                        <a:rPr lang="en-GB" sz="2800" b="1" i="1"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latin typeface="Cambria Math"/>
                        </a:rPr>
                        <m:t>𝑩</m:t>
                      </m:r>
                      <m:d>
                        <m:dPr>
                          <m:ctrlPr>
                            <a:rPr lang="en-GB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1" i="1">
                              <a:latin typeface="Cambria Math"/>
                            </a:rPr>
                            <m:t>𝒏</m:t>
                          </m:r>
                          <m:r>
                            <a:rPr lang="en-GB" sz="2800" b="1" i="1">
                              <a:latin typeface="Cambria Math"/>
                            </a:rPr>
                            <m:t>, </m:t>
                          </m:r>
                          <m:r>
                            <a:rPr lang="en-GB" sz="2800" b="1" i="1">
                              <a:latin typeface="Cambria Math"/>
                            </a:rPr>
                            <m:t>𝒑</m:t>
                          </m:r>
                        </m:e>
                      </m:d>
                      <m:r>
                        <a:rPr lang="en-GB" sz="2800" b="1" i="1">
                          <a:latin typeface="Cambria Math"/>
                        </a:rPr>
                        <m:t>  </m:t>
                      </m:r>
                      <m:r>
                        <a:rPr lang="en-GB" sz="2800" b="1" i="1">
                          <a:latin typeface="Cambria Math"/>
                          <a:ea typeface="Cambria Math"/>
                        </a:rPr>
                        <m:t>≈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745" y="2508462"/>
                <a:ext cx="2596352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11098" y="2506417"/>
                <a:ext cx="21146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/>
                        </a:rPr>
                        <m:t>𝒀</m:t>
                      </m:r>
                      <m:r>
                        <a:rPr lang="en-GB" sz="2800" b="1" i="1">
                          <a:latin typeface="Cambria Math"/>
                        </a:rPr>
                        <m:t> ~ </m:t>
                      </m:r>
                      <m:r>
                        <a:rPr lang="en-GB" sz="2800" b="1" i="1">
                          <a:latin typeface="Cambria Math"/>
                        </a:rPr>
                        <m:t>𝑷𝒐</m:t>
                      </m:r>
                      <m:r>
                        <a:rPr lang="en-GB" sz="2800" b="1" i="1">
                          <a:latin typeface="Cambria Math"/>
                        </a:rPr>
                        <m:t>(</m:t>
                      </m:r>
                      <m:r>
                        <a:rPr lang="en-GB" sz="2800" b="1" i="1">
                          <a:latin typeface="Cambria Math"/>
                        </a:rPr>
                        <m:t>𝒏𝒑</m:t>
                      </m:r>
                      <m:r>
                        <a:rPr lang="en-GB" sz="2800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1098" y="2506417"/>
                <a:ext cx="2114681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53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36-38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E4FD043-F8EC-7A49-8EBD-7B5AF961170B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Q4-7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Q8-10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Q11-15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5579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1734303" y="204687"/>
            <a:ext cx="87535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probability that a component coming off a production line is faulty is 0.01.</a:t>
            </a:r>
          </a:p>
          <a:p>
            <a:pPr marL="514350" indent="-514350">
              <a:buAutoNum type="alphaLcParenBoth"/>
            </a:pPr>
            <a:r>
              <a:rPr lang="en-GB" sz="2800" dirty="0"/>
              <a:t>If a sample of size 5 is taken, find the probability that one of the components is faulty.</a:t>
            </a:r>
          </a:p>
          <a:p>
            <a:pPr marL="514350" indent="-514350">
              <a:buAutoNum type="alphaLcParenBoth"/>
            </a:pPr>
            <a:r>
              <a:rPr lang="en-GB" sz="2800" dirty="0"/>
              <a:t>What is the probability that a batch of 250 of these components has more than 3 faulty components in it?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734303" y="2979922"/>
                <a:ext cx="7737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𝑎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303" y="2979922"/>
                <a:ext cx="77373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4670569" y="2980519"/>
                <a:ext cx="24654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(5, 0.01)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569" y="2980519"/>
                <a:ext cx="246541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966460" y="3656139"/>
                <a:ext cx="17018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460" y="3656139"/>
                <a:ext cx="1701813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549378" y="3477935"/>
                <a:ext cx="3424206" cy="816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8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</m:eqArr>
                        </m:e>
                      </m:d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0.01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0.99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378" y="3477935"/>
                <a:ext cx="3424206" cy="8167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8153058" y="3624706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=0.0480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058" y="3624706"/>
                <a:ext cx="170149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789011" y="4299336"/>
                <a:ext cx="76642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𝑏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9011" y="4299336"/>
                <a:ext cx="76642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966460" y="4327430"/>
                <a:ext cx="28629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𝑋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(250, 0.01)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460" y="4327430"/>
                <a:ext cx="2862963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358585" y="4327430"/>
                <a:ext cx="209608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~ 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𝑃𝑜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(2.5)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585" y="4327430"/>
                <a:ext cx="2096087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3391557" y="5003050"/>
                <a:ext cx="16889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&gt;3)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557" y="5003050"/>
                <a:ext cx="1688989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5080545" y="4987502"/>
                <a:ext cx="2761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=1−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𝑃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𝑌</m:t>
                      </m:r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 ≤3)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545" y="4987502"/>
                <a:ext cx="2761012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5080541" y="5498497"/>
                <a:ext cx="23274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=1−0.7576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541" y="5498497"/>
                <a:ext cx="2327497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5080541" y="6021717"/>
                <a:ext cx="17014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/>
                        </a:rPr>
                        <m:t>=0.2424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541" y="6021717"/>
                <a:ext cx="1701491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229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78" name="Object 22"/>
          <p:cNvGraphicFramePr>
            <a:graphicFrameLocks noChangeAspect="1"/>
          </p:cNvGraphicFramePr>
          <p:nvPr/>
        </p:nvGraphicFramePr>
        <p:xfrm>
          <a:off x="4905375" y="5105400"/>
          <a:ext cx="1651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Packager Shell Object" showAsIcon="1" r:id="rId4" imgW="1651320" imgH="685800" progId="Package">
                  <p:embed/>
                </p:oleObj>
              </mc:Choice>
              <mc:Fallback>
                <p:oleObj name="Packager Shell Object" showAsIcon="1" r:id="rId4" imgW="1651320" imgH="685800" progId="Package">
                  <p:embed/>
                  <p:pic>
                    <p:nvPicPr>
                      <p:cNvPr id="450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75" y="5105400"/>
                        <a:ext cx="1651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870200" y="190501"/>
            <a:ext cx="5972148" cy="5847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200"/>
              <a:t>Poisson approximation of Binomial</a:t>
            </a:r>
            <a:endParaRPr lang="en-US" sz="3200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133601" y="3592513"/>
            <a:ext cx="6984413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One of the properties of the Poisson Distribution is that E(X) = Var(X) = </a:t>
            </a:r>
            <a:r>
              <a:rPr lang="el-GR">
                <a:cs typeface="Arial" charset="0"/>
              </a:rPr>
              <a:t>λ</a:t>
            </a:r>
            <a:r>
              <a:rPr lang="en-GB"/>
              <a:t> </a:t>
            </a:r>
            <a:endParaRPr lang="en-US"/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3006726" y="1001713"/>
            <a:ext cx="5611151" cy="36933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If E(X)    Var(X) then B(n,p) can be approximated by Po(np)</a:t>
            </a:r>
            <a:endParaRPr lang="en-US"/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3746500" y="1079500"/>
          <a:ext cx="241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26720" imgH="126720" progId="Equation.3">
                  <p:embed/>
                </p:oleObj>
              </mc:Choice>
              <mc:Fallback>
                <p:oleObj name="Equation" r:id="rId6" imgW="126720" imgH="126720" progId="Equation.3">
                  <p:embed/>
                  <p:pic>
                    <p:nvPicPr>
                      <p:cNvPr id="450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1079500"/>
                        <a:ext cx="2413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121026" y="1547813"/>
            <a:ext cx="5512919" cy="3693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This can be used when n is larger than the tables provide</a:t>
            </a:r>
            <a:endParaRPr lang="en-US"/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524000" y="5853113"/>
            <a:ext cx="8820150" cy="36671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The approximation is also better when n is large, for reasons beyond the scope of S2</a:t>
            </a:r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1727201" y="3097213"/>
            <a:ext cx="4293419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When does this give a good approximation?</a:t>
            </a:r>
            <a:endParaRPr lang="en-US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825626" y="2081213"/>
            <a:ext cx="6319743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Eg use a Poisson approximation to find P(X</a:t>
            </a:r>
            <a:r>
              <a:rPr lang="en-GB">
                <a:cs typeface="Arial" charset="0"/>
              </a:rPr>
              <a:t>≤6) for X ~ B(500,0.02)</a:t>
            </a:r>
            <a:r>
              <a:rPr lang="en-GB"/>
              <a:t> </a:t>
            </a:r>
            <a:endParaRPr lang="en-US"/>
          </a:p>
        </p:txBody>
      </p:sp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2835275" y="2614614"/>
          <a:ext cx="15255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876240" imgH="215640" progId="Equation.3">
                  <p:embed/>
                </p:oleObj>
              </mc:Choice>
              <mc:Fallback>
                <p:oleObj name="Equation" r:id="rId8" imgW="876240" imgH="215640" progId="Equation.3">
                  <p:embed/>
                  <p:pic>
                    <p:nvPicPr>
                      <p:cNvPr id="450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2614614"/>
                        <a:ext cx="152558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0" name="Object 14"/>
          <p:cNvGraphicFramePr>
            <a:graphicFrameLocks noChangeAspect="1"/>
          </p:cNvGraphicFramePr>
          <p:nvPr/>
        </p:nvGraphicFramePr>
        <p:xfrm>
          <a:off x="4371976" y="2601914"/>
          <a:ext cx="103981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596880" imgH="215640" progId="Equation.3">
                  <p:embed/>
                </p:oleObj>
              </mc:Choice>
              <mc:Fallback>
                <p:oleObj name="Equation" r:id="rId10" imgW="596880" imgH="215640" progId="Equation.3">
                  <p:embed/>
                  <p:pic>
                    <p:nvPicPr>
                      <p:cNvPr id="450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1976" y="2601914"/>
                        <a:ext cx="103981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1" name="Object 15"/>
          <p:cNvGraphicFramePr>
            <a:graphicFrameLocks noChangeAspect="1"/>
          </p:cNvGraphicFramePr>
          <p:nvPr/>
        </p:nvGraphicFramePr>
        <p:xfrm>
          <a:off x="5965825" y="2589213"/>
          <a:ext cx="1073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609480" imgH="215640" progId="Equation.3">
                  <p:embed/>
                </p:oleObj>
              </mc:Choice>
              <mc:Fallback>
                <p:oleObj name="Equation" r:id="rId12" imgW="609480" imgH="215640" progId="Equation.3">
                  <p:embed/>
                  <p:pic>
                    <p:nvPicPr>
                      <p:cNvPr id="450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2589213"/>
                        <a:ext cx="1073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3" name="Object 17"/>
          <p:cNvGraphicFramePr>
            <a:graphicFrameLocks noChangeAspect="1"/>
          </p:cNvGraphicFramePr>
          <p:nvPr/>
        </p:nvGraphicFramePr>
        <p:xfrm>
          <a:off x="7018338" y="2608264"/>
          <a:ext cx="107315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609480" imgH="177480" progId="Equation.3">
                  <p:embed/>
                </p:oleObj>
              </mc:Choice>
              <mc:Fallback>
                <p:oleObj name="Equation" r:id="rId14" imgW="609480" imgH="177480" progId="Equation.3">
                  <p:embed/>
                  <p:pic>
                    <p:nvPicPr>
                      <p:cNvPr id="450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2608264"/>
                        <a:ext cx="107315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4" name="Object 18"/>
          <p:cNvGraphicFramePr>
            <a:graphicFrameLocks noChangeAspect="1"/>
          </p:cNvGraphicFramePr>
          <p:nvPr/>
        </p:nvGraphicFramePr>
        <p:xfrm>
          <a:off x="4260850" y="4570414"/>
          <a:ext cx="1193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685800" imgH="215640" progId="Equation.3">
                  <p:embed/>
                </p:oleObj>
              </mc:Choice>
              <mc:Fallback>
                <p:oleObj name="Equation" r:id="rId16" imgW="685800" imgH="215640" progId="Equation.3">
                  <p:embed/>
                  <p:pic>
                    <p:nvPicPr>
                      <p:cNvPr id="45074" name="Object 1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0850" y="4570414"/>
                        <a:ext cx="1193800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5" name="Object 19"/>
          <p:cNvGraphicFramePr>
            <a:graphicFrameLocks noChangeAspect="1"/>
          </p:cNvGraphicFramePr>
          <p:nvPr/>
        </p:nvGraphicFramePr>
        <p:xfrm>
          <a:off x="5951538" y="4583114"/>
          <a:ext cx="20558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180800" imgH="215640" progId="Equation.3">
                  <p:embed/>
                </p:oleObj>
              </mc:Choice>
              <mc:Fallback>
                <p:oleObj name="Equation" r:id="rId18" imgW="1180800" imgH="215640" progId="Equation.3">
                  <p:embed/>
                  <p:pic>
                    <p:nvPicPr>
                      <p:cNvPr id="45075" name="Object 1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4583114"/>
                        <a:ext cx="2055812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3111500" y="4125913"/>
            <a:ext cx="5861050" cy="36671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You have seen that the Binomial Distribution B(n,p) has:</a:t>
            </a:r>
            <a:endParaRPr lang="en-US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2247900" y="5141913"/>
            <a:ext cx="7346950" cy="6413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So E(X) is close to Var(X) when p is very small, so that 1-p is almost 1.</a:t>
            </a:r>
          </a:p>
          <a:p>
            <a:r>
              <a:rPr lang="en-GB"/>
              <a:t>Conversely, if p is close to 1, the approximation is also better.</a:t>
            </a:r>
            <a:endParaRPr lang="en-US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1879601" y="6313488"/>
            <a:ext cx="4362541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Now try Review Exercise 1, p64-67, Q2, 6, 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8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verb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82" dur="1" fill="hold"/>
                                        <p:tgtEl>
                                          <p:spTgt spid="4507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nimBg="1"/>
      <p:bldP spid="45063" grpId="0" animBg="1"/>
      <p:bldP spid="45065" grpId="0" animBg="1"/>
      <p:bldP spid="45066" grpId="0" animBg="1"/>
      <p:bldP spid="45067" grpId="0" animBg="1"/>
      <p:bldP spid="45068" grpId="0" animBg="1"/>
      <p:bldP spid="45076" grpId="0" animBg="1"/>
      <p:bldP spid="45077" grpId="0" animBg="1"/>
      <p:bldP spid="450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1838325" y="265113"/>
            <a:ext cx="5357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2a) </a:t>
            </a:r>
            <a:endParaRPr lang="en-US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2316163" y="265114"/>
          <a:ext cx="24114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4" imgW="1384200" imgH="215640" progId="Equation.3">
                  <p:embed/>
                </p:oleObj>
              </mc:Choice>
              <mc:Fallback>
                <p:oleObj name="Equation" r:id="rId4" imgW="1384200" imgH="215640" progId="Equation.3">
                  <p:embed/>
                  <p:pic>
                    <p:nvPicPr>
                      <p:cNvPr id="53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3" y="265114"/>
                        <a:ext cx="241141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2260600" y="711200"/>
            <a:ext cx="2070100" cy="7239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3267" name="Object 19"/>
          <p:cNvGraphicFramePr>
            <a:graphicFrameLocks noChangeAspect="1"/>
          </p:cNvGraphicFramePr>
          <p:nvPr/>
        </p:nvGraphicFramePr>
        <p:xfrm>
          <a:off x="2276475" y="658814"/>
          <a:ext cx="203358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6" imgW="1168200" imgH="419040" progId="Equation.3">
                  <p:embed/>
                </p:oleObj>
              </mc:Choice>
              <mc:Fallback>
                <p:oleObj name="Equation" r:id="rId6" imgW="1168200" imgH="419040" progId="Equation.3">
                  <p:embed/>
                  <p:pic>
                    <p:nvPicPr>
                      <p:cNvPr id="53267" name="Object 1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658814"/>
                        <a:ext cx="2033588" cy="7318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0" name="Object 22"/>
          <p:cNvGraphicFramePr>
            <a:graphicFrameLocks noChangeAspect="1"/>
          </p:cNvGraphicFramePr>
          <p:nvPr/>
        </p:nvGraphicFramePr>
        <p:xfrm>
          <a:off x="4581526" y="646114"/>
          <a:ext cx="211137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8" imgW="1180800" imgH="419040" progId="Equation.3">
                  <p:embed/>
                </p:oleObj>
              </mc:Choice>
              <mc:Fallback>
                <p:oleObj name="Equation" r:id="rId8" imgW="1180800" imgH="419040" progId="Equation.3">
                  <p:embed/>
                  <p:pic>
                    <p:nvPicPr>
                      <p:cNvPr id="53270" name="Object 2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1526" y="646114"/>
                        <a:ext cx="2111375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1" name="Object 23"/>
          <p:cNvGraphicFramePr>
            <a:graphicFrameLocks noChangeAspect="1"/>
          </p:cNvGraphicFramePr>
          <p:nvPr/>
        </p:nvGraphicFramePr>
        <p:xfrm>
          <a:off x="6665914" y="873126"/>
          <a:ext cx="179228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10" imgW="1002960" imgH="203040" progId="Equation.3">
                  <p:embed/>
                </p:oleObj>
              </mc:Choice>
              <mc:Fallback>
                <p:oleObj name="Equation" r:id="rId10" imgW="1002960" imgH="203040" progId="Equation.3">
                  <p:embed/>
                  <p:pic>
                    <p:nvPicPr>
                      <p:cNvPr id="53271" name="Object 2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5914" y="873126"/>
                        <a:ext cx="179228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1838325" y="1611313"/>
            <a:ext cx="4299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b) </a:t>
            </a:r>
            <a:endParaRPr lang="en-US"/>
          </a:p>
        </p:txBody>
      </p:sp>
      <p:graphicFrame>
        <p:nvGraphicFramePr>
          <p:cNvPr id="53273" name="Object 25"/>
          <p:cNvGraphicFramePr>
            <a:graphicFrameLocks noChangeAspect="1"/>
          </p:cNvGraphicFramePr>
          <p:nvPr/>
        </p:nvGraphicFramePr>
        <p:xfrm>
          <a:off x="2178050" y="1611314"/>
          <a:ext cx="10620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12" imgW="609480" imgH="215640" progId="Equation.3">
                  <p:embed/>
                </p:oleObj>
              </mc:Choice>
              <mc:Fallback>
                <p:oleObj name="Equation" r:id="rId12" imgW="609480" imgH="215640" progId="Equation.3">
                  <p:embed/>
                  <p:pic>
                    <p:nvPicPr>
                      <p:cNvPr id="53273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1611314"/>
                        <a:ext cx="106203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4" name="Object 26"/>
          <p:cNvGraphicFramePr>
            <a:graphicFrameLocks noChangeAspect="1"/>
          </p:cNvGraphicFramePr>
          <p:nvPr/>
        </p:nvGraphicFramePr>
        <p:xfrm>
          <a:off x="3235326" y="1611314"/>
          <a:ext cx="12604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14" imgW="723600" imgH="215640" progId="Equation.3">
                  <p:embed/>
                </p:oleObj>
              </mc:Choice>
              <mc:Fallback>
                <p:oleObj name="Equation" r:id="rId14" imgW="723600" imgH="215640" progId="Equation.3">
                  <p:embed/>
                  <p:pic>
                    <p:nvPicPr>
                      <p:cNvPr id="5327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6" y="1611314"/>
                        <a:ext cx="12604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7" name="Object 29"/>
          <p:cNvGraphicFramePr>
            <a:graphicFrameLocks noChangeAspect="1"/>
          </p:cNvGraphicFramePr>
          <p:nvPr/>
        </p:nvGraphicFramePr>
        <p:xfrm>
          <a:off x="4541838" y="1620838"/>
          <a:ext cx="1084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16" imgW="622080" imgH="177480" progId="Equation.3">
                  <p:embed/>
                </p:oleObj>
              </mc:Choice>
              <mc:Fallback>
                <p:oleObj name="Equation" r:id="rId16" imgW="622080" imgH="177480" progId="Equation.3">
                  <p:embed/>
                  <p:pic>
                    <p:nvPicPr>
                      <p:cNvPr id="5327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1838" y="1620838"/>
                        <a:ext cx="1084262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838325" y="2170113"/>
            <a:ext cx="425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6) </a:t>
            </a:r>
            <a:endParaRPr lang="en-US"/>
          </a:p>
        </p:txBody>
      </p:sp>
      <p:graphicFrame>
        <p:nvGraphicFramePr>
          <p:cNvPr id="53280" name="Object 32"/>
          <p:cNvGraphicFramePr>
            <a:graphicFrameLocks noChangeAspect="1"/>
          </p:cNvGraphicFramePr>
          <p:nvPr/>
        </p:nvGraphicFramePr>
        <p:xfrm>
          <a:off x="2327275" y="2170114"/>
          <a:ext cx="23891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18" imgW="1371600" imgH="215640" progId="Equation.3">
                  <p:embed/>
                </p:oleObj>
              </mc:Choice>
              <mc:Fallback>
                <p:oleObj name="Equation" r:id="rId18" imgW="1371600" imgH="215640" progId="Equation.3">
                  <p:embed/>
                  <p:pic>
                    <p:nvPicPr>
                      <p:cNvPr id="5328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275" y="2170114"/>
                        <a:ext cx="238918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6" name="Object 38"/>
          <p:cNvGraphicFramePr>
            <a:graphicFrameLocks noChangeAspect="1"/>
          </p:cNvGraphicFramePr>
          <p:nvPr/>
        </p:nvGraphicFramePr>
        <p:xfrm>
          <a:off x="2216150" y="2601914"/>
          <a:ext cx="10620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20" imgW="609480" imgH="215640" progId="Equation.3">
                  <p:embed/>
                </p:oleObj>
              </mc:Choice>
              <mc:Fallback>
                <p:oleObj name="Equation" r:id="rId20" imgW="609480" imgH="215640" progId="Equation.3">
                  <p:embed/>
                  <p:pic>
                    <p:nvPicPr>
                      <p:cNvPr id="5328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601914"/>
                        <a:ext cx="106203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7" name="Object 39"/>
          <p:cNvGraphicFramePr>
            <a:graphicFrameLocks noChangeAspect="1"/>
          </p:cNvGraphicFramePr>
          <p:nvPr/>
        </p:nvGraphicFramePr>
        <p:xfrm>
          <a:off x="3309939" y="2601914"/>
          <a:ext cx="157003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22" imgW="901440" imgH="215640" progId="Equation.3">
                  <p:embed/>
                </p:oleObj>
              </mc:Choice>
              <mc:Fallback>
                <p:oleObj name="Equation" r:id="rId22" imgW="901440" imgH="215640" progId="Equation.3">
                  <p:embed/>
                  <p:pic>
                    <p:nvPicPr>
                      <p:cNvPr id="5328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9939" y="2601914"/>
                        <a:ext cx="1570037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8" name="Object 40"/>
          <p:cNvGraphicFramePr>
            <a:graphicFrameLocks noChangeAspect="1"/>
          </p:cNvGraphicFramePr>
          <p:nvPr/>
        </p:nvGraphicFramePr>
        <p:xfrm>
          <a:off x="4935538" y="2611438"/>
          <a:ext cx="1084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24" imgW="622080" imgH="177480" progId="Equation.3">
                  <p:embed/>
                </p:oleObj>
              </mc:Choice>
              <mc:Fallback>
                <p:oleObj name="Equation" r:id="rId24" imgW="622080" imgH="177480" progId="Equation.3">
                  <p:embed/>
                  <p:pic>
                    <p:nvPicPr>
                      <p:cNvPr id="5328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2611438"/>
                        <a:ext cx="1084262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03" name="Text Box 55"/>
          <p:cNvSpPr txBox="1">
            <a:spLocks noChangeArrowheads="1"/>
          </p:cNvSpPr>
          <p:nvPr/>
        </p:nvSpPr>
        <p:spPr bwMode="auto">
          <a:xfrm>
            <a:off x="1851025" y="3224213"/>
            <a:ext cx="21192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13a) n large, p small </a:t>
            </a:r>
            <a:endParaRPr lang="en-US"/>
          </a:p>
        </p:txBody>
      </p:sp>
      <p:sp>
        <p:nvSpPr>
          <p:cNvPr id="53304" name="Text Box 56"/>
          <p:cNvSpPr txBox="1">
            <a:spLocks noChangeArrowheads="1"/>
          </p:cNvSpPr>
          <p:nvPr/>
        </p:nvSpPr>
        <p:spPr bwMode="auto">
          <a:xfrm>
            <a:off x="1889125" y="3643313"/>
            <a:ext cx="4299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b) </a:t>
            </a:r>
            <a:endParaRPr lang="en-US"/>
          </a:p>
        </p:txBody>
      </p:sp>
      <p:sp>
        <p:nvSpPr>
          <p:cNvPr id="53305" name="Text Box 57"/>
          <p:cNvSpPr txBox="1">
            <a:spLocks noChangeArrowheads="1"/>
          </p:cNvSpPr>
          <p:nvPr/>
        </p:nvSpPr>
        <p:spPr bwMode="auto">
          <a:xfrm>
            <a:off x="1901825" y="4176713"/>
            <a:ext cx="4058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c) </a:t>
            </a:r>
            <a:endParaRPr lang="en-US"/>
          </a:p>
        </p:txBody>
      </p:sp>
      <p:graphicFrame>
        <p:nvGraphicFramePr>
          <p:cNvPr id="53306" name="Object 58"/>
          <p:cNvGraphicFramePr>
            <a:graphicFrameLocks noChangeAspect="1"/>
          </p:cNvGraphicFramePr>
          <p:nvPr/>
        </p:nvGraphicFramePr>
        <p:xfrm>
          <a:off x="2276476" y="3617913"/>
          <a:ext cx="1704975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26" imgW="977760" imgH="203040" progId="Equation.3">
                  <p:embed/>
                </p:oleObj>
              </mc:Choice>
              <mc:Fallback>
                <p:oleObj name="Equation" r:id="rId26" imgW="977760" imgH="203040" progId="Equation.3">
                  <p:embed/>
                  <p:pic>
                    <p:nvPicPr>
                      <p:cNvPr id="53306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6" y="3617913"/>
                        <a:ext cx="1704975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07" name="Object 59"/>
          <p:cNvGraphicFramePr>
            <a:graphicFrameLocks noChangeAspect="1"/>
          </p:cNvGraphicFramePr>
          <p:nvPr/>
        </p:nvGraphicFramePr>
        <p:xfrm>
          <a:off x="2263775" y="4189414"/>
          <a:ext cx="17033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28" imgW="977760" imgH="215640" progId="Equation.3">
                  <p:embed/>
                </p:oleObj>
              </mc:Choice>
              <mc:Fallback>
                <p:oleObj name="Equation" r:id="rId28" imgW="977760" imgH="215640" progId="Equation.3">
                  <p:embed/>
                  <p:pic>
                    <p:nvPicPr>
                      <p:cNvPr id="53307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4189414"/>
                        <a:ext cx="170338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08" name="Object 60"/>
          <p:cNvGraphicFramePr>
            <a:graphicFrameLocks noChangeAspect="1"/>
          </p:cNvGraphicFramePr>
          <p:nvPr/>
        </p:nvGraphicFramePr>
        <p:xfrm>
          <a:off x="2287588" y="4633914"/>
          <a:ext cx="9953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Equation" r:id="rId30" imgW="571320" imgH="215640" progId="Equation.3">
                  <p:embed/>
                </p:oleObj>
              </mc:Choice>
              <mc:Fallback>
                <p:oleObj name="Equation" r:id="rId30" imgW="571320" imgH="215640" progId="Equation.3">
                  <p:embed/>
                  <p:pic>
                    <p:nvPicPr>
                      <p:cNvPr id="53308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588" y="4633914"/>
                        <a:ext cx="99536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09" name="Object 61"/>
          <p:cNvGraphicFramePr>
            <a:graphicFrameLocks noChangeAspect="1"/>
          </p:cNvGraphicFramePr>
          <p:nvPr/>
        </p:nvGraphicFramePr>
        <p:xfrm>
          <a:off x="3341689" y="4621214"/>
          <a:ext cx="285273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Equation" r:id="rId32" imgW="1638000" imgH="215640" progId="Equation.3">
                  <p:embed/>
                </p:oleObj>
              </mc:Choice>
              <mc:Fallback>
                <p:oleObj name="Equation" r:id="rId32" imgW="1638000" imgH="215640" progId="Equation.3">
                  <p:embed/>
                  <p:pic>
                    <p:nvPicPr>
                      <p:cNvPr id="53309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689" y="4621214"/>
                        <a:ext cx="2852737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0" name="Object 62"/>
          <p:cNvGraphicFramePr>
            <a:graphicFrameLocks noChangeAspect="1"/>
          </p:cNvGraphicFramePr>
          <p:nvPr/>
        </p:nvGraphicFramePr>
        <p:xfrm>
          <a:off x="3424238" y="5583238"/>
          <a:ext cx="123825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34" imgW="711000" imgH="177480" progId="Equation.3">
                  <p:embed/>
                </p:oleObj>
              </mc:Choice>
              <mc:Fallback>
                <p:oleObj name="Equation" r:id="rId34" imgW="711000" imgH="177480" progId="Equation.3">
                  <p:embed/>
                  <p:pic>
                    <p:nvPicPr>
                      <p:cNvPr id="5331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5583238"/>
                        <a:ext cx="1238250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1" name="Object 63"/>
          <p:cNvGraphicFramePr>
            <a:graphicFrameLocks noChangeAspect="1"/>
          </p:cNvGraphicFramePr>
          <p:nvPr/>
        </p:nvGraphicFramePr>
        <p:xfrm>
          <a:off x="3413125" y="5092701"/>
          <a:ext cx="3473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6" imgW="1993680" imgH="228600" progId="Equation.3">
                  <p:embed/>
                </p:oleObj>
              </mc:Choice>
              <mc:Fallback>
                <p:oleObj name="Equation" r:id="rId36" imgW="1993680" imgH="228600" progId="Equation.3">
                  <p:embed/>
                  <p:pic>
                    <p:nvPicPr>
                      <p:cNvPr id="53311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125" y="5092701"/>
                        <a:ext cx="34734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12" name="Text Box 64"/>
          <p:cNvSpPr txBox="1">
            <a:spLocks noChangeArrowheads="1"/>
          </p:cNvSpPr>
          <p:nvPr/>
        </p:nvSpPr>
        <p:spPr bwMode="auto">
          <a:xfrm>
            <a:off x="7451725" y="3249613"/>
            <a:ext cx="4299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d) </a:t>
            </a:r>
            <a:endParaRPr lang="en-US"/>
          </a:p>
        </p:txBody>
      </p:sp>
      <p:graphicFrame>
        <p:nvGraphicFramePr>
          <p:cNvPr id="53313" name="Object 65"/>
          <p:cNvGraphicFramePr>
            <a:graphicFrameLocks noChangeAspect="1"/>
          </p:cNvGraphicFramePr>
          <p:nvPr/>
        </p:nvGraphicFramePr>
        <p:xfrm>
          <a:off x="7820026" y="3249614"/>
          <a:ext cx="2124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38" imgW="1218960" imgH="215640" progId="Equation.3">
                  <p:embed/>
                </p:oleObj>
              </mc:Choice>
              <mc:Fallback>
                <p:oleObj name="Equation" r:id="rId38" imgW="1218960" imgH="215640" progId="Equation.3">
                  <p:embed/>
                  <p:pic>
                    <p:nvPicPr>
                      <p:cNvPr id="53313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026" y="3249614"/>
                        <a:ext cx="2124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4" name="Object 66"/>
          <p:cNvGraphicFramePr>
            <a:graphicFrameLocks noChangeAspect="1"/>
          </p:cNvGraphicFramePr>
          <p:nvPr/>
        </p:nvGraphicFramePr>
        <p:xfrm>
          <a:off x="8093075" y="3719514"/>
          <a:ext cx="1193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40" imgW="685800" imgH="215640" progId="Equation.3">
                  <p:embed/>
                </p:oleObj>
              </mc:Choice>
              <mc:Fallback>
                <p:oleObj name="Equation" r:id="rId40" imgW="685800" imgH="215640" progId="Equation.3">
                  <p:embed/>
                  <p:pic>
                    <p:nvPicPr>
                      <p:cNvPr id="53314" name="Object 66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3075" y="3719514"/>
                        <a:ext cx="1193800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5" name="Object 67"/>
          <p:cNvGraphicFramePr>
            <a:graphicFrameLocks noChangeAspect="1"/>
          </p:cNvGraphicFramePr>
          <p:nvPr/>
        </p:nvGraphicFramePr>
        <p:xfrm>
          <a:off x="7688263" y="4164014"/>
          <a:ext cx="20558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42" imgW="1180800" imgH="215640" progId="Equation.3">
                  <p:embed/>
                </p:oleObj>
              </mc:Choice>
              <mc:Fallback>
                <p:oleObj name="Equation" r:id="rId42" imgW="1180800" imgH="215640" progId="Equation.3">
                  <p:embed/>
                  <p:pic>
                    <p:nvPicPr>
                      <p:cNvPr id="53315" name="Object 67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8263" y="4164014"/>
                        <a:ext cx="2055812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6" name="Object 68"/>
          <p:cNvGraphicFramePr>
            <a:graphicFrameLocks noChangeAspect="1"/>
          </p:cNvGraphicFramePr>
          <p:nvPr/>
        </p:nvGraphicFramePr>
        <p:xfrm>
          <a:off x="9339264" y="3744913"/>
          <a:ext cx="55403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44" imgW="317160" imgH="177480" progId="Equation.3">
                  <p:embed/>
                </p:oleObj>
              </mc:Choice>
              <mc:Fallback>
                <p:oleObj name="Equation" r:id="rId44" imgW="317160" imgH="177480" progId="Equation.3">
                  <p:embed/>
                  <p:pic>
                    <p:nvPicPr>
                      <p:cNvPr id="53316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9264" y="3744913"/>
                        <a:ext cx="55403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7" name="Object 69"/>
          <p:cNvGraphicFramePr>
            <a:graphicFrameLocks noChangeAspect="1"/>
          </p:cNvGraphicFramePr>
          <p:nvPr/>
        </p:nvGraphicFramePr>
        <p:xfrm>
          <a:off x="8518525" y="4616451"/>
          <a:ext cx="128428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46" imgW="736560" imgH="177480" progId="Equation.3">
                  <p:embed/>
                </p:oleObj>
              </mc:Choice>
              <mc:Fallback>
                <p:oleObj name="Equation" r:id="rId46" imgW="736560" imgH="177480" progId="Equation.3">
                  <p:embed/>
                  <p:pic>
                    <p:nvPicPr>
                      <p:cNvPr id="53317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8525" y="4616451"/>
                        <a:ext cx="1284288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18" name="Object 70"/>
          <p:cNvGraphicFramePr>
            <a:graphicFrameLocks noChangeAspect="1"/>
          </p:cNvGraphicFramePr>
          <p:nvPr/>
        </p:nvGraphicFramePr>
        <p:xfrm>
          <a:off x="9805988" y="4608513"/>
          <a:ext cx="64135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48" imgW="368280" imgH="177480" progId="Equation.3">
                  <p:embed/>
                </p:oleObj>
              </mc:Choice>
              <mc:Fallback>
                <p:oleObj name="Equation" r:id="rId48" imgW="368280" imgH="177480" progId="Equation.3">
                  <p:embed/>
                  <p:pic>
                    <p:nvPicPr>
                      <p:cNvPr id="53318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5988" y="4608513"/>
                        <a:ext cx="641350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319" name="Text Box 71"/>
          <p:cNvSpPr txBox="1">
            <a:spLocks noChangeArrowheads="1"/>
          </p:cNvSpPr>
          <p:nvPr/>
        </p:nvSpPr>
        <p:spPr bwMode="auto">
          <a:xfrm>
            <a:off x="7312025" y="5040313"/>
            <a:ext cx="4235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e) </a:t>
            </a:r>
            <a:endParaRPr lang="en-US"/>
          </a:p>
        </p:txBody>
      </p:sp>
      <p:graphicFrame>
        <p:nvGraphicFramePr>
          <p:cNvPr id="53320" name="Object 72"/>
          <p:cNvGraphicFramePr>
            <a:graphicFrameLocks noChangeAspect="1"/>
          </p:cNvGraphicFramePr>
          <p:nvPr/>
        </p:nvGraphicFramePr>
        <p:xfrm>
          <a:off x="7680326" y="5040314"/>
          <a:ext cx="26320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50" imgW="1511280" imgH="215640" progId="Equation.3">
                  <p:embed/>
                </p:oleObj>
              </mc:Choice>
              <mc:Fallback>
                <p:oleObj name="Equation" r:id="rId50" imgW="1511280" imgH="215640" progId="Equation.3">
                  <p:embed/>
                  <p:pic>
                    <p:nvPicPr>
                      <p:cNvPr id="5332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0326" y="5040314"/>
                        <a:ext cx="26320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21" name="Object 73"/>
          <p:cNvGraphicFramePr>
            <a:graphicFrameLocks noChangeAspect="1"/>
          </p:cNvGraphicFramePr>
          <p:nvPr/>
        </p:nvGraphicFramePr>
        <p:xfrm>
          <a:off x="7562850" y="5535614"/>
          <a:ext cx="10620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52" imgW="609480" imgH="215640" progId="Equation.3">
                  <p:embed/>
                </p:oleObj>
              </mc:Choice>
              <mc:Fallback>
                <p:oleObj name="Equation" r:id="rId52" imgW="609480" imgH="215640" progId="Equation.3">
                  <p:embed/>
                  <p:pic>
                    <p:nvPicPr>
                      <p:cNvPr id="53321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5535614"/>
                        <a:ext cx="106203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22" name="Object 74"/>
          <p:cNvGraphicFramePr>
            <a:graphicFrameLocks noChangeAspect="1"/>
          </p:cNvGraphicFramePr>
          <p:nvPr/>
        </p:nvGraphicFramePr>
        <p:xfrm>
          <a:off x="8645526" y="5535614"/>
          <a:ext cx="15922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54" imgW="914400" imgH="215640" progId="Equation.3">
                  <p:embed/>
                </p:oleObj>
              </mc:Choice>
              <mc:Fallback>
                <p:oleObj name="Equation" r:id="rId54" imgW="914400" imgH="215640" progId="Equation.3">
                  <p:embed/>
                  <p:pic>
                    <p:nvPicPr>
                      <p:cNvPr id="53322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5526" y="5535614"/>
                        <a:ext cx="15922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323" name="Object 75"/>
          <p:cNvGraphicFramePr>
            <a:graphicFrameLocks noChangeAspect="1"/>
          </p:cNvGraphicFramePr>
          <p:nvPr/>
        </p:nvGraphicFramePr>
        <p:xfrm>
          <a:off x="8682038" y="6002338"/>
          <a:ext cx="108426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56" imgW="622080" imgH="177480" progId="Equation.3">
                  <p:embed/>
                </p:oleObj>
              </mc:Choice>
              <mc:Fallback>
                <p:oleObj name="Equation" r:id="rId56" imgW="622080" imgH="177480" progId="Equation.3">
                  <p:embed/>
                  <p:pic>
                    <p:nvPicPr>
                      <p:cNvPr id="53323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2038" y="6002338"/>
                        <a:ext cx="1084262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65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5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5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5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5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5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5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/>
      <p:bldP spid="53266" grpId="0" animBg="1"/>
      <p:bldP spid="53272" grpId="0"/>
      <p:bldP spid="53279" grpId="0"/>
      <p:bldP spid="53303" grpId="0"/>
      <p:bldP spid="53304" grpId="0"/>
      <p:bldP spid="53305" grpId="0"/>
      <p:bldP spid="53312" grpId="0"/>
      <p:bldP spid="533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1765300" y="1955800"/>
            <a:ext cx="4216400" cy="901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262" name="Picture 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7900" y="1589089"/>
            <a:ext cx="7386638" cy="37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93875" y="198439"/>
            <a:ext cx="8612188" cy="11906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b="1"/>
              <a:t>WB1.</a:t>
            </a:r>
            <a:r>
              <a:rPr lang="en-US"/>
              <a:t> In a town, 30% of residents listen to the local radio station. Four residents are chosen at random.</a:t>
            </a:r>
          </a:p>
          <a:p>
            <a:pPr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/>
              <a:t>(a) State the distribution of the random variable </a:t>
            </a:r>
            <a:r>
              <a:rPr lang="en-US" i="1"/>
              <a:t>X</a:t>
            </a:r>
            <a:r>
              <a:rPr lang="en-US"/>
              <a:t>, the number of these four residents that listen to local radio.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6607175" y="5308600"/>
            <a:ext cx="2470548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(d) Find E(</a:t>
            </a:r>
            <a:r>
              <a:rPr lang="en-US" i="1"/>
              <a:t>X</a:t>
            </a:r>
            <a:r>
              <a:rPr lang="en-US"/>
              <a:t>) and Var (</a:t>
            </a:r>
            <a:r>
              <a:rPr lang="en-US" i="1"/>
              <a:t>X</a:t>
            </a:r>
            <a:r>
              <a:rPr lang="en-US"/>
              <a:t>).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1931988" y="5345114"/>
            <a:ext cx="3732212" cy="9159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(c) Write down the most likely number of these four residents that listen to the local radio station.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181850" y="1538288"/>
            <a:ext cx="3232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(b) On graph paper, draw the probability distribution of </a:t>
            </a:r>
            <a:r>
              <a:rPr lang="en-US" i="1"/>
              <a:t>X</a:t>
            </a:r>
            <a:r>
              <a:rPr lang="en-US"/>
              <a:t>.</a:t>
            </a:r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2535238" y="1497014"/>
          <a:ext cx="15922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914400" imgH="215640" progId="Equation.3">
                  <p:embed/>
                </p:oleObj>
              </mc:Choice>
              <mc:Fallback>
                <p:oleObj name="Equation" r:id="rId5" imgW="914400" imgH="215640" progId="Equation.3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1497014"/>
                        <a:ext cx="159226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70" name="Group 54"/>
          <p:cNvGraphicFramePr>
            <a:graphicFrameLocks noGrp="1"/>
          </p:cNvGraphicFramePr>
          <p:nvPr/>
        </p:nvGraphicFramePr>
        <p:xfrm>
          <a:off x="1874839" y="2940050"/>
          <a:ext cx="3621087" cy="2255520"/>
        </p:xfrm>
        <a:graphic>
          <a:graphicData uri="http://schemas.openxmlformats.org/drawingml/2006/table">
            <a:tbl>
              <a:tblPr/>
              <a:tblGrid>
                <a:gridCol w="74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endParaRPr kumimoji="0" lang="en-US" sz="22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</a:t>
                      </a:r>
                      <a:r>
                        <a:rPr kumimoji="0" lang="en-GB" sz="2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en-GB" sz="2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251" name="Object 35"/>
          <p:cNvGraphicFramePr>
            <a:graphicFrameLocks noChangeAspect="1"/>
          </p:cNvGraphicFramePr>
          <p:nvPr/>
        </p:nvGraphicFramePr>
        <p:xfrm>
          <a:off x="2127250" y="3400426"/>
          <a:ext cx="2301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126720" imgH="177480" progId="Equation.3">
                  <p:embed/>
                </p:oleObj>
              </mc:Choice>
              <mc:Fallback>
                <p:oleObj name="Equation" r:id="rId7" imgW="126720" imgH="177480" progId="Equation.3">
                  <p:embed/>
                  <p:pic>
                    <p:nvPicPr>
                      <p:cNvPr id="925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3400426"/>
                        <a:ext cx="230188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2" name="Object 36"/>
          <p:cNvGraphicFramePr>
            <a:graphicFrameLocks noChangeAspect="1"/>
          </p:cNvGraphicFramePr>
          <p:nvPr/>
        </p:nvGraphicFramePr>
        <p:xfrm>
          <a:off x="2149475" y="3771900"/>
          <a:ext cx="1841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9" imgW="101520" imgH="164880" progId="Equation.3">
                  <p:embed/>
                </p:oleObj>
              </mc:Choice>
              <mc:Fallback>
                <p:oleObj name="Equation" r:id="rId9" imgW="101520" imgH="164880" progId="Equation.3">
                  <p:embed/>
                  <p:pic>
                    <p:nvPicPr>
                      <p:cNvPr id="925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3771900"/>
                        <a:ext cx="184150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3" name="Object 37"/>
          <p:cNvGraphicFramePr>
            <a:graphicFrameLocks noChangeAspect="1"/>
          </p:cNvGraphicFramePr>
          <p:nvPr/>
        </p:nvGraphicFramePr>
        <p:xfrm>
          <a:off x="2127250" y="4121150"/>
          <a:ext cx="230188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11" imgW="126720" imgH="164880" progId="Equation.3">
                  <p:embed/>
                </p:oleObj>
              </mc:Choice>
              <mc:Fallback>
                <p:oleObj name="Equation" r:id="rId11" imgW="126720" imgH="164880" progId="Equation.3">
                  <p:embed/>
                  <p:pic>
                    <p:nvPicPr>
                      <p:cNvPr id="925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4121150"/>
                        <a:ext cx="230188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4" name="Object 38"/>
          <p:cNvGraphicFramePr>
            <a:graphicFrameLocks noChangeAspect="1"/>
          </p:cNvGraphicFramePr>
          <p:nvPr/>
        </p:nvGraphicFramePr>
        <p:xfrm>
          <a:off x="2127250" y="4470401"/>
          <a:ext cx="23018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13" imgW="126720" imgH="177480" progId="Equation.3">
                  <p:embed/>
                </p:oleObj>
              </mc:Choice>
              <mc:Fallback>
                <p:oleObj name="Equation" r:id="rId13" imgW="126720" imgH="177480" progId="Equation.3">
                  <p:embed/>
                  <p:pic>
                    <p:nvPicPr>
                      <p:cNvPr id="925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4470401"/>
                        <a:ext cx="230188" cy="322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5" name="Object 39"/>
          <p:cNvGraphicFramePr>
            <a:graphicFrameLocks noChangeAspect="1"/>
          </p:cNvGraphicFramePr>
          <p:nvPr/>
        </p:nvGraphicFramePr>
        <p:xfrm>
          <a:off x="2127250" y="4841875"/>
          <a:ext cx="230188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Equation" r:id="rId15" imgW="126720" imgH="164880" progId="Equation.3">
                  <p:embed/>
                </p:oleObj>
              </mc:Choice>
              <mc:Fallback>
                <p:oleObj name="Equation" r:id="rId15" imgW="126720" imgH="164880" progId="Equation.3">
                  <p:embed/>
                  <p:pic>
                    <p:nvPicPr>
                      <p:cNvPr id="925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4841875"/>
                        <a:ext cx="230188" cy="29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6" name="Object 40"/>
          <p:cNvGraphicFramePr>
            <a:graphicFrameLocks noChangeAspect="1"/>
          </p:cNvGraphicFramePr>
          <p:nvPr/>
        </p:nvGraphicFramePr>
        <p:xfrm>
          <a:off x="3290888" y="3373439"/>
          <a:ext cx="14986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17" imgW="914400" imgH="203040" progId="Equation.3">
                  <p:embed/>
                </p:oleObj>
              </mc:Choice>
              <mc:Fallback>
                <p:oleObj name="Equation" r:id="rId17" imgW="914400" imgH="203040" progId="Equation.3">
                  <p:embed/>
                  <p:pic>
                    <p:nvPicPr>
                      <p:cNvPr id="925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3373439"/>
                        <a:ext cx="14986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7" name="Object 41"/>
          <p:cNvGraphicFramePr>
            <a:graphicFrameLocks noChangeAspect="1"/>
          </p:cNvGraphicFramePr>
          <p:nvPr/>
        </p:nvGraphicFramePr>
        <p:xfrm>
          <a:off x="2738438" y="3713164"/>
          <a:ext cx="26019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19" imgW="1587240" imgH="228600" progId="Equation.3">
                  <p:embed/>
                </p:oleObj>
              </mc:Choice>
              <mc:Fallback>
                <p:oleObj name="Equation" r:id="rId19" imgW="1587240" imgH="228600" progId="Equation.3">
                  <p:embed/>
                  <p:pic>
                    <p:nvPicPr>
                      <p:cNvPr id="925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3713164"/>
                        <a:ext cx="260191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8" name="Object 42"/>
          <p:cNvGraphicFramePr>
            <a:graphicFrameLocks noChangeAspect="1"/>
          </p:cNvGraphicFramePr>
          <p:nvPr/>
        </p:nvGraphicFramePr>
        <p:xfrm>
          <a:off x="2667001" y="4081464"/>
          <a:ext cx="27479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21" imgW="1676160" imgH="228600" progId="Equation.3">
                  <p:embed/>
                </p:oleObj>
              </mc:Choice>
              <mc:Fallback>
                <p:oleObj name="Equation" r:id="rId21" imgW="1676160" imgH="228600" progId="Equation.3">
                  <p:embed/>
                  <p:pic>
                    <p:nvPicPr>
                      <p:cNvPr id="925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1" y="4081464"/>
                        <a:ext cx="27479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59" name="Object 43"/>
          <p:cNvGraphicFramePr>
            <a:graphicFrameLocks noChangeAspect="1"/>
          </p:cNvGraphicFramePr>
          <p:nvPr/>
        </p:nvGraphicFramePr>
        <p:xfrm>
          <a:off x="2728913" y="4448176"/>
          <a:ext cx="26225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23" imgW="1600200" imgH="241200" progId="Equation.3">
                  <p:embed/>
                </p:oleObj>
              </mc:Choice>
              <mc:Fallback>
                <p:oleObj name="Equation" r:id="rId23" imgW="1600200" imgH="241200" progId="Equation.3">
                  <p:embed/>
                  <p:pic>
                    <p:nvPicPr>
                      <p:cNvPr id="925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13" y="4448176"/>
                        <a:ext cx="2622550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0" name="Object 44"/>
          <p:cNvGraphicFramePr>
            <a:graphicFrameLocks noChangeAspect="1"/>
          </p:cNvGraphicFramePr>
          <p:nvPr/>
        </p:nvGraphicFramePr>
        <p:xfrm>
          <a:off x="3290888" y="4830764"/>
          <a:ext cx="14986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25" imgW="914400" imgH="203040" progId="Equation.3">
                  <p:embed/>
                </p:oleObj>
              </mc:Choice>
              <mc:Fallback>
                <p:oleObj name="Equation" r:id="rId25" imgW="914400" imgH="203040" progId="Equation.3">
                  <p:embed/>
                  <p:pic>
                    <p:nvPicPr>
                      <p:cNvPr id="926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4830764"/>
                        <a:ext cx="14986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3" name="Object 47"/>
          <p:cNvGraphicFramePr>
            <a:graphicFrameLocks noChangeAspect="1"/>
          </p:cNvGraphicFramePr>
          <p:nvPr/>
        </p:nvGraphicFramePr>
        <p:xfrm>
          <a:off x="3495675" y="6362700"/>
          <a:ext cx="1841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27" imgW="101520" imgH="164880" progId="Equation.3">
                  <p:embed/>
                </p:oleObj>
              </mc:Choice>
              <mc:Fallback>
                <p:oleObj name="Equation" r:id="rId27" imgW="101520" imgH="164880" progId="Equation.3">
                  <p:embed/>
                  <p:pic>
                    <p:nvPicPr>
                      <p:cNvPr id="9263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6362700"/>
                        <a:ext cx="184150" cy="300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4" name="Object 48"/>
          <p:cNvGraphicFramePr>
            <a:graphicFrameLocks noChangeAspect="1"/>
          </p:cNvGraphicFramePr>
          <p:nvPr/>
        </p:nvGraphicFramePr>
        <p:xfrm>
          <a:off x="6683375" y="5802314"/>
          <a:ext cx="1193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28" imgW="685800" imgH="215640" progId="Equation.3">
                  <p:embed/>
                </p:oleObj>
              </mc:Choice>
              <mc:Fallback>
                <p:oleObj name="Equation" r:id="rId28" imgW="685800" imgH="215640" progId="Equation.3">
                  <p:embed/>
                  <p:pic>
                    <p:nvPicPr>
                      <p:cNvPr id="9264" name="Object 48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75" y="5802314"/>
                        <a:ext cx="1193800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6" name="Object 50"/>
          <p:cNvGraphicFramePr>
            <a:graphicFrameLocks noChangeAspect="1"/>
          </p:cNvGraphicFramePr>
          <p:nvPr/>
        </p:nvGraphicFramePr>
        <p:xfrm>
          <a:off x="5834063" y="6310314"/>
          <a:ext cx="20558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0" imgW="1180800" imgH="215640" progId="Equation.3">
                  <p:embed/>
                </p:oleObj>
              </mc:Choice>
              <mc:Fallback>
                <p:oleObj name="Equation" r:id="rId30" imgW="1180800" imgH="215640" progId="Equation.3">
                  <p:embed/>
                  <p:pic>
                    <p:nvPicPr>
                      <p:cNvPr id="9266" name="Object 5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3" y="6310314"/>
                        <a:ext cx="2055812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7" name="Object 51"/>
          <p:cNvGraphicFramePr>
            <a:graphicFrameLocks noChangeAspect="1"/>
          </p:cNvGraphicFramePr>
          <p:nvPr/>
        </p:nvGraphicFramePr>
        <p:xfrm>
          <a:off x="7894639" y="5827713"/>
          <a:ext cx="16160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32" imgW="927000" imgH="177480" progId="Equation.3">
                  <p:embed/>
                </p:oleObj>
              </mc:Choice>
              <mc:Fallback>
                <p:oleObj name="Equation" r:id="rId32" imgW="927000" imgH="177480" progId="Equation.3">
                  <p:embed/>
                  <p:pic>
                    <p:nvPicPr>
                      <p:cNvPr id="926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94639" y="5827713"/>
                        <a:ext cx="1616075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8" name="Object 52"/>
          <p:cNvGraphicFramePr>
            <a:graphicFrameLocks noChangeAspect="1"/>
          </p:cNvGraphicFramePr>
          <p:nvPr/>
        </p:nvGraphicFramePr>
        <p:xfrm>
          <a:off x="7924801" y="6330951"/>
          <a:ext cx="2347913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34" imgW="1346040" imgH="177480" progId="Equation.3">
                  <p:embed/>
                </p:oleObj>
              </mc:Choice>
              <mc:Fallback>
                <p:oleObj name="Equation" r:id="rId34" imgW="1346040" imgH="177480" progId="Equation.3">
                  <p:embed/>
                  <p:pic>
                    <p:nvPicPr>
                      <p:cNvPr id="9268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1" y="6330951"/>
                        <a:ext cx="2347913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69" name="Object 53"/>
          <p:cNvGraphicFramePr>
            <a:graphicFrameLocks noChangeAspect="1"/>
          </p:cNvGraphicFramePr>
          <p:nvPr/>
        </p:nvGraphicFramePr>
        <p:xfrm>
          <a:off x="2222500" y="2389189"/>
          <a:ext cx="31829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36" imgW="1828800" imgH="241200" progId="Equation.3">
                  <p:embed/>
                </p:oleObj>
              </mc:Choice>
              <mc:Fallback>
                <p:oleObj name="Equation" r:id="rId36" imgW="1828800" imgH="241200" progId="Equation.3">
                  <p:embed/>
                  <p:pic>
                    <p:nvPicPr>
                      <p:cNvPr id="9269" name="Object 5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2389189"/>
                        <a:ext cx="3182938" cy="42068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1736726" y="1966913"/>
            <a:ext cx="28736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For the Binomial distribution</a:t>
            </a:r>
            <a:endParaRPr lang="en-US"/>
          </a:p>
        </p:txBody>
      </p:sp>
      <p:graphicFrame>
        <p:nvGraphicFramePr>
          <p:cNvPr id="9273" name="Object 57"/>
          <p:cNvGraphicFramePr>
            <a:graphicFrameLocks noChangeAspect="1"/>
          </p:cNvGraphicFramePr>
          <p:nvPr/>
        </p:nvGraphicFramePr>
        <p:xfrm>
          <a:off x="4676776" y="1966914"/>
          <a:ext cx="13239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38" imgW="761760" imgH="215640" progId="Equation.3">
                  <p:embed/>
                </p:oleObj>
              </mc:Choice>
              <mc:Fallback>
                <p:oleObj name="Equation" r:id="rId38" imgW="761760" imgH="215640" progId="Equation.3">
                  <p:embed/>
                  <p:pic>
                    <p:nvPicPr>
                      <p:cNvPr id="927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6" y="1966914"/>
                        <a:ext cx="13239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68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4" grpId="0" animBg="1"/>
      <p:bldP spid="9221" grpId="0" animBg="1"/>
      <p:bldP spid="9222" grpId="0" animBg="1"/>
      <p:bldP spid="9223" grpId="0" animBg="1"/>
      <p:bldP spid="92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55775" y="195263"/>
            <a:ext cx="54292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b="1"/>
              <a:t>WB2</a:t>
            </a:r>
            <a:r>
              <a:rPr lang="en-US"/>
              <a:t>(a) State two conditions under which a random variable can be modelled by a binomial distribution.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816726" y="2376489"/>
            <a:ext cx="3686175" cy="201453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supplier buys 100 components. </a:t>
            </a:r>
          </a:p>
          <a:p>
            <a:r>
              <a:rPr lang="en-US"/>
              <a:t>The supplier will receive a refund if there are more than 15 defective components.</a:t>
            </a:r>
          </a:p>
          <a:p>
            <a:r>
              <a:rPr lang="en-US"/>
              <a:t>(f) Using a suitable approximation, find the probability that the supplier will receive a refund.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816100" y="4965700"/>
            <a:ext cx="406400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(e) Find the mean and the variance of the defective components in a batch.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1739900" y="4089400"/>
            <a:ext cx="3846438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(d) more than 6 defective components.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1701801" y="2844800"/>
            <a:ext cx="4562475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 the probability that a batch contains</a:t>
            </a:r>
          </a:p>
          <a:p>
            <a:r>
              <a:rPr lang="en-US"/>
              <a:t>(c) no defective components,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714500" y="1397000"/>
            <a:ext cx="8953500" cy="9159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In the production of a certain electronic component it is found that 10% are defective.</a:t>
            </a:r>
          </a:p>
          <a:p>
            <a:r>
              <a:rPr lang="en-US"/>
              <a:t>The component is produced in batches of 20.</a:t>
            </a:r>
          </a:p>
          <a:p>
            <a:r>
              <a:rPr lang="en-US"/>
              <a:t>(b) Write down a suitable model for the distribution of defective components in a batch.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812925" y="950913"/>
            <a:ext cx="2098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2 possible outcomes</a:t>
            </a:r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4289426" y="950913"/>
            <a:ext cx="32524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Probability of success is constant</a:t>
            </a:r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8035926" y="950913"/>
            <a:ext cx="2233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Fixed number of trials</a:t>
            </a:r>
            <a:endParaRPr lang="en-US"/>
          </a:p>
        </p:txBody>
      </p:sp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2201863" y="2386014"/>
          <a:ext cx="1701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4" imgW="977760" imgH="215640" progId="Equation.3">
                  <p:embed/>
                </p:oleObj>
              </mc:Choice>
              <mc:Fallback>
                <p:oleObj name="Equation" r:id="rId4" imgW="977760" imgH="215640" progId="Equation.3">
                  <p:embed/>
                  <p:pic>
                    <p:nvPicPr>
                      <p:cNvPr id="1127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2386014"/>
                        <a:ext cx="17018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14"/>
          <p:cNvGraphicFramePr>
            <a:graphicFrameLocks noChangeAspect="1"/>
          </p:cNvGraphicFramePr>
          <p:nvPr/>
        </p:nvGraphicFramePr>
        <p:xfrm>
          <a:off x="1747838" y="3581400"/>
          <a:ext cx="35433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6" imgW="2082600" imgH="228600" progId="Equation.3">
                  <p:embed/>
                </p:oleObj>
              </mc:Choice>
              <mc:Fallback>
                <p:oleObj name="Equation" r:id="rId6" imgW="2082600" imgH="228600" progId="Equation.3">
                  <p:embed/>
                  <p:pic>
                    <p:nvPicPr>
                      <p:cNvPr id="1127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7838" y="3581400"/>
                        <a:ext cx="3543300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9" name="Object 15"/>
          <p:cNvGraphicFramePr>
            <a:graphicFrameLocks noChangeAspect="1"/>
          </p:cNvGraphicFramePr>
          <p:nvPr/>
        </p:nvGraphicFramePr>
        <p:xfrm>
          <a:off x="1727200" y="4530725"/>
          <a:ext cx="1073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8" imgW="609480" imgH="215640" progId="Equation.3">
                  <p:embed/>
                </p:oleObj>
              </mc:Choice>
              <mc:Fallback>
                <p:oleObj name="Equation" r:id="rId8" imgW="609480" imgH="215640" progId="Equation.3">
                  <p:embed/>
                  <p:pic>
                    <p:nvPicPr>
                      <p:cNvPr id="1127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530725"/>
                        <a:ext cx="1073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0" name="Object 16"/>
          <p:cNvGraphicFramePr>
            <a:graphicFrameLocks noChangeAspect="1"/>
          </p:cNvGraphicFramePr>
          <p:nvPr/>
        </p:nvGraphicFramePr>
        <p:xfrm>
          <a:off x="2767014" y="4543425"/>
          <a:ext cx="16097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0" imgW="914400" imgH="215640" progId="Equation.3">
                  <p:embed/>
                </p:oleObj>
              </mc:Choice>
              <mc:Fallback>
                <p:oleObj name="Equation" r:id="rId10" imgW="914400" imgH="215640" progId="Equation.3">
                  <p:embed/>
                  <p:pic>
                    <p:nvPicPr>
                      <p:cNvPr id="1128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4" y="4543425"/>
                        <a:ext cx="16097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17"/>
          <p:cNvGraphicFramePr>
            <a:graphicFrameLocks noChangeAspect="1"/>
          </p:cNvGraphicFramePr>
          <p:nvPr/>
        </p:nvGraphicFramePr>
        <p:xfrm>
          <a:off x="4354514" y="4564064"/>
          <a:ext cx="143033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2" imgW="812520" imgH="177480" progId="Equation.3">
                  <p:embed/>
                </p:oleObj>
              </mc:Choice>
              <mc:Fallback>
                <p:oleObj name="Equation" r:id="rId12" imgW="812520" imgH="177480" progId="Equation.3">
                  <p:embed/>
                  <p:pic>
                    <p:nvPicPr>
                      <p:cNvPr id="1128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4" y="4564064"/>
                        <a:ext cx="143033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/>
          <p:cNvGraphicFramePr>
            <a:graphicFrameLocks noChangeAspect="1"/>
          </p:cNvGraphicFramePr>
          <p:nvPr/>
        </p:nvGraphicFramePr>
        <p:xfrm>
          <a:off x="5753101" y="4551364"/>
          <a:ext cx="1095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4" imgW="622080" imgH="177480" progId="Equation.3">
                  <p:embed/>
                </p:oleObj>
              </mc:Choice>
              <mc:Fallback>
                <p:oleObj name="Equation" r:id="rId14" imgW="622080" imgH="177480" progId="Equation.3">
                  <p:embed/>
                  <p:pic>
                    <p:nvPicPr>
                      <p:cNvPr id="1128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1" y="4551364"/>
                        <a:ext cx="10953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4" name="Object 20"/>
          <p:cNvGraphicFramePr>
            <a:graphicFrameLocks noChangeAspect="1"/>
          </p:cNvGraphicFramePr>
          <p:nvPr/>
        </p:nvGraphicFramePr>
        <p:xfrm>
          <a:off x="2606675" y="5726114"/>
          <a:ext cx="1193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Equation" r:id="rId16" imgW="685800" imgH="215640" progId="Equation.3">
                  <p:embed/>
                </p:oleObj>
              </mc:Choice>
              <mc:Fallback>
                <p:oleObj name="Equation" r:id="rId16" imgW="685800" imgH="215640" progId="Equation.3">
                  <p:embed/>
                  <p:pic>
                    <p:nvPicPr>
                      <p:cNvPr id="11284" name="Object 20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5726114"/>
                        <a:ext cx="1193800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5" name="Object 21"/>
          <p:cNvGraphicFramePr>
            <a:graphicFrameLocks noChangeAspect="1"/>
          </p:cNvGraphicFramePr>
          <p:nvPr/>
        </p:nvGraphicFramePr>
        <p:xfrm>
          <a:off x="1757363" y="6234114"/>
          <a:ext cx="205581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18" imgW="1180800" imgH="215640" progId="Equation.3">
                  <p:embed/>
                </p:oleObj>
              </mc:Choice>
              <mc:Fallback>
                <p:oleObj name="Equation" r:id="rId18" imgW="1180800" imgH="215640" progId="Equation.3">
                  <p:embed/>
                  <p:pic>
                    <p:nvPicPr>
                      <p:cNvPr id="11285" name="Object 2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6234114"/>
                        <a:ext cx="2055812" cy="3762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6" name="Object 22"/>
          <p:cNvGraphicFramePr>
            <a:graphicFrameLocks noChangeAspect="1"/>
          </p:cNvGraphicFramePr>
          <p:nvPr/>
        </p:nvGraphicFramePr>
        <p:xfrm>
          <a:off x="3862389" y="5751513"/>
          <a:ext cx="15271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20" imgW="876240" imgH="177480" progId="Equation.3">
                  <p:embed/>
                </p:oleObj>
              </mc:Choice>
              <mc:Fallback>
                <p:oleObj name="Equation" r:id="rId20" imgW="876240" imgH="177480" progId="Equation.3">
                  <p:embed/>
                  <p:pic>
                    <p:nvPicPr>
                      <p:cNvPr id="1128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9" y="5751513"/>
                        <a:ext cx="1527175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7" name="Object 23"/>
          <p:cNvGraphicFramePr>
            <a:graphicFrameLocks noChangeAspect="1"/>
          </p:cNvGraphicFramePr>
          <p:nvPr/>
        </p:nvGraphicFramePr>
        <p:xfrm>
          <a:off x="3881439" y="6254751"/>
          <a:ext cx="2281237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22" imgW="1307880" imgH="177480" progId="Equation.3">
                  <p:embed/>
                </p:oleObj>
              </mc:Choice>
              <mc:Fallback>
                <p:oleObj name="Equation" r:id="rId22" imgW="1307880" imgH="177480" progId="Equation.3">
                  <p:embed/>
                  <p:pic>
                    <p:nvPicPr>
                      <p:cNvPr id="1128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439" y="6254751"/>
                        <a:ext cx="2281237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7507288" y="5751514"/>
          <a:ext cx="13255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24" imgW="761760" imgH="215640" progId="Equation.3">
                  <p:embed/>
                </p:oleObj>
              </mc:Choice>
              <mc:Fallback>
                <p:oleObj name="Equation" r:id="rId24" imgW="761760" imgH="215640" progId="Equation.3">
                  <p:embed/>
                  <p:pic>
                    <p:nvPicPr>
                      <p:cNvPr id="1128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288" y="5751514"/>
                        <a:ext cx="132556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9" name="Object 25"/>
          <p:cNvGraphicFramePr>
            <a:graphicFrameLocks noChangeAspect="1"/>
          </p:cNvGraphicFramePr>
          <p:nvPr/>
        </p:nvGraphicFramePr>
        <p:xfrm>
          <a:off x="8818564" y="5738814"/>
          <a:ext cx="10382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26" imgW="596880" imgH="215640" progId="Equation.3">
                  <p:embed/>
                </p:oleObj>
              </mc:Choice>
              <mc:Fallback>
                <p:oleObj name="Equation" r:id="rId26" imgW="596880" imgH="215640" progId="Equation.3">
                  <p:embed/>
                  <p:pic>
                    <p:nvPicPr>
                      <p:cNvPr id="11289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8564" y="5738814"/>
                        <a:ext cx="103822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0" name="Object 26"/>
          <p:cNvGraphicFramePr>
            <a:graphicFrameLocks noChangeAspect="1"/>
          </p:cNvGraphicFramePr>
          <p:nvPr/>
        </p:nvGraphicFramePr>
        <p:xfrm>
          <a:off x="6953250" y="6107113"/>
          <a:ext cx="12080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28" imgW="685800" imgH="215640" progId="Equation.3">
                  <p:embed/>
                </p:oleObj>
              </mc:Choice>
              <mc:Fallback>
                <p:oleObj name="Equation" r:id="rId28" imgW="685800" imgH="215640" progId="Equation.3">
                  <p:embed/>
                  <p:pic>
                    <p:nvPicPr>
                      <p:cNvPr id="1129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6107113"/>
                        <a:ext cx="12080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1" name="Object 27"/>
          <p:cNvGraphicFramePr>
            <a:graphicFrameLocks noChangeAspect="1"/>
          </p:cNvGraphicFramePr>
          <p:nvPr/>
        </p:nvGraphicFramePr>
        <p:xfrm>
          <a:off x="8139113" y="6107113"/>
          <a:ext cx="16192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0" imgW="977760" imgH="215640" progId="Equation.3">
                  <p:embed/>
                </p:oleObj>
              </mc:Choice>
              <mc:Fallback>
                <p:oleObj name="Equation" r:id="rId30" imgW="977760" imgH="215640" progId="Equation.3">
                  <p:embed/>
                  <p:pic>
                    <p:nvPicPr>
                      <p:cNvPr id="1129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9113" y="6107113"/>
                        <a:ext cx="16192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2" name="Object 28"/>
          <p:cNvGraphicFramePr>
            <a:graphicFrameLocks noChangeAspect="1"/>
          </p:cNvGraphicFramePr>
          <p:nvPr/>
        </p:nvGraphicFramePr>
        <p:xfrm>
          <a:off x="8142289" y="6469064"/>
          <a:ext cx="143033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32" imgW="812520" imgH="177480" progId="Equation.3">
                  <p:embed/>
                </p:oleObj>
              </mc:Choice>
              <mc:Fallback>
                <p:oleObj name="Equation" r:id="rId32" imgW="812520" imgH="177480" progId="Equation.3">
                  <p:embed/>
                  <p:pic>
                    <p:nvPicPr>
                      <p:cNvPr id="1129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2289" y="6469064"/>
                        <a:ext cx="143033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9521826" y="6469064"/>
          <a:ext cx="1095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34" imgW="622080" imgH="177480" progId="Equation.3">
                  <p:embed/>
                </p:oleObj>
              </mc:Choice>
              <mc:Fallback>
                <p:oleObj name="Equation" r:id="rId34" imgW="622080" imgH="177480" progId="Equation.3">
                  <p:embed/>
                  <p:pic>
                    <p:nvPicPr>
                      <p:cNvPr id="1129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826" y="6469064"/>
                        <a:ext cx="10953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489826" y="4519614"/>
            <a:ext cx="2473325" cy="11906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  If</a:t>
            </a:r>
          </a:p>
          <a:p>
            <a:endParaRPr lang="en-GB"/>
          </a:p>
          <a:p>
            <a:endParaRPr lang="en-GB"/>
          </a:p>
          <a:p>
            <a:endParaRPr lang="en-US"/>
          </a:p>
        </p:txBody>
      </p:sp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7920038" y="4522789"/>
          <a:ext cx="1701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36" imgW="977760" imgH="215640" progId="Equation.3">
                  <p:embed/>
                </p:oleObj>
              </mc:Choice>
              <mc:Fallback>
                <p:oleObj name="Equation" r:id="rId36" imgW="977760" imgH="215640" progId="Equation.3">
                  <p:embed/>
                  <p:pic>
                    <p:nvPicPr>
                      <p:cNvPr id="1129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0038" y="4522789"/>
                        <a:ext cx="17018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6" name="Object 32"/>
          <p:cNvGraphicFramePr>
            <a:graphicFrameLocks noChangeAspect="1"/>
          </p:cNvGraphicFramePr>
          <p:nvPr/>
        </p:nvGraphicFramePr>
        <p:xfrm>
          <a:off x="7778750" y="5275264"/>
          <a:ext cx="1835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Equation" r:id="rId38" imgW="1054080" imgH="215640" progId="Equation.3">
                  <p:embed/>
                </p:oleObj>
              </mc:Choice>
              <mc:Fallback>
                <p:oleObj name="Equation" r:id="rId38" imgW="1054080" imgH="215640" progId="Equation.3">
                  <p:embed/>
                  <p:pic>
                    <p:nvPicPr>
                      <p:cNvPr id="1129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5275264"/>
                        <a:ext cx="18351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7" name="Rectangle 33"/>
          <p:cNvSpPr>
            <a:spLocks noChangeArrowheads="1"/>
          </p:cNvSpPr>
          <p:nvPr/>
        </p:nvSpPr>
        <p:spPr bwMode="auto">
          <a:xfrm>
            <a:off x="7467601" y="4889500"/>
            <a:ext cx="2298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use the approximation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55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/>
      <p:bldP spid="11275" grpId="0"/>
      <p:bldP spid="11276" grpId="0"/>
      <p:bldP spid="11294" grpId="0" animBg="1"/>
      <p:bldP spid="112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1943100" y="2578100"/>
            <a:ext cx="4152900" cy="1143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806575" y="249239"/>
            <a:ext cx="8655050" cy="9159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b="1"/>
              <a:t>WB3 </a:t>
            </a:r>
            <a:r>
              <a:rPr lang="en-US"/>
              <a:t>Accidents on a particular stretch of motorway occur at an average rate of 1.5 per week (a) Write down a suitable model to represent the number of accidents per week on this stretch of motorway.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714500" y="5308600"/>
            <a:ext cx="5341142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(d) there are more than 4 accidents in a 2 week period.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1714501" y="3822700"/>
            <a:ext cx="6443367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(c) there is at least one accident per week for 3 consecutive weeks,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90701" y="1841500"/>
            <a:ext cx="4930775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Find the probability that</a:t>
            </a:r>
          </a:p>
          <a:p>
            <a:r>
              <a:rPr lang="en-US"/>
              <a:t>(b) there will be 2 accidents in the same week,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559050" y="1306514"/>
          <a:ext cx="13922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4" imgW="799920" imgH="215640" progId="Equation.3">
                  <p:embed/>
                </p:oleObj>
              </mc:Choice>
              <mc:Fallback>
                <p:oleObj name="Equation" r:id="rId4" imgW="799920" imgH="215640" progId="Equation.3">
                  <p:embed/>
                  <p:pic>
                    <p:nvPicPr>
                      <p:cNvPr id="133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1306514"/>
                        <a:ext cx="139223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2987675" y="2957514"/>
          <a:ext cx="203358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6" imgW="1168200" imgH="419040" progId="Equation.3">
                  <p:embed/>
                </p:oleObj>
              </mc:Choice>
              <mc:Fallback>
                <p:oleObj name="Equation" r:id="rId6" imgW="1168200" imgH="419040" progId="Equation.3">
                  <p:embed/>
                  <p:pic>
                    <p:nvPicPr>
                      <p:cNvPr id="13321" name="Object 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957514"/>
                        <a:ext cx="2033588" cy="731837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939925" y="2576513"/>
            <a:ext cx="2763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For the Poisson distribution</a:t>
            </a:r>
            <a:endParaRPr lang="en-US"/>
          </a:p>
        </p:txBody>
      </p:sp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4832350" y="2576514"/>
          <a:ext cx="12144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8" imgW="698400" imgH="215640" progId="Equation.3">
                  <p:embed/>
                </p:oleObj>
              </mc:Choice>
              <mc:Fallback>
                <p:oleObj name="Equation" r:id="rId8" imgW="698400" imgH="215640" progId="Equation.3">
                  <p:embed/>
                  <p:pic>
                    <p:nvPicPr>
                      <p:cNvPr id="133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2350" y="2576514"/>
                        <a:ext cx="1214438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6275388" y="2703514"/>
          <a:ext cx="2406650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0" imgW="1346040" imgH="419040" progId="Equation.3">
                  <p:embed/>
                </p:oleObj>
              </mc:Choice>
              <mc:Fallback>
                <p:oleObj name="Equation" r:id="rId10" imgW="1346040" imgH="419040" progId="Equation.3">
                  <p:embed/>
                  <p:pic>
                    <p:nvPicPr>
                      <p:cNvPr id="13325" name="Object 1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388" y="2703514"/>
                        <a:ext cx="2406650" cy="731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8659814" y="2930526"/>
          <a:ext cx="179228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2" imgW="1002960" imgH="203040" progId="Equation.3">
                  <p:embed/>
                </p:oleObj>
              </mc:Choice>
              <mc:Fallback>
                <p:oleObj name="Equation" r:id="rId12" imgW="1002960" imgH="203040" progId="Equation.3">
                  <p:embed/>
                  <p:pic>
                    <p:nvPicPr>
                      <p:cNvPr id="13327" name="Object 1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9814" y="2930526"/>
                        <a:ext cx="179228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8" name="Object 16"/>
          <p:cNvGraphicFramePr>
            <a:graphicFrameLocks noChangeAspect="1"/>
          </p:cNvGraphicFramePr>
          <p:nvPr/>
        </p:nvGraphicFramePr>
        <p:xfrm>
          <a:off x="2078039" y="4276725"/>
          <a:ext cx="10048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Equation" r:id="rId14" imgW="571320" imgH="215640" progId="Equation.3">
                  <p:embed/>
                </p:oleObj>
              </mc:Choice>
              <mc:Fallback>
                <p:oleObj name="Equation" r:id="rId14" imgW="571320" imgH="215640" progId="Equation.3">
                  <p:embed/>
                  <p:pic>
                    <p:nvPicPr>
                      <p:cNvPr id="1332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9" y="4276725"/>
                        <a:ext cx="10048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3084514" y="4289425"/>
          <a:ext cx="16097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16" imgW="914400" imgH="215640" progId="Equation.3">
                  <p:embed/>
                </p:oleObj>
              </mc:Choice>
              <mc:Fallback>
                <p:oleObj name="Equation" r:id="rId16" imgW="914400" imgH="215640" progId="Equation.3">
                  <p:embed/>
                  <p:pic>
                    <p:nvPicPr>
                      <p:cNvPr id="133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4514" y="4289425"/>
                        <a:ext cx="16097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4694239" y="4310064"/>
          <a:ext cx="138588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18" imgW="787320" imgH="177480" progId="Equation.3">
                  <p:embed/>
                </p:oleObj>
              </mc:Choice>
              <mc:Fallback>
                <p:oleObj name="Equation" r:id="rId18" imgW="787320" imgH="177480" progId="Equation.3">
                  <p:embed/>
                  <p:pic>
                    <p:nvPicPr>
                      <p:cNvPr id="133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239" y="4310064"/>
                        <a:ext cx="138588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6083301" y="4310064"/>
          <a:ext cx="1095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20" imgW="622080" imgH="177480" progId="Equation.3">
                  <p:embed/>
                </p:oleObj>
              </mc:Choice>
              <mc:Fallback>
                <p:oleObj name="Equation" r:id="rId20" imgW="622080" imgH="177480" progId="Equation.3">
                  <p:embed/>
                  <p:pic>
                    <p:nvPicPr>
                      <p:cNvPr id="133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1" y="4310064"/>
                        <a:ext cx="10953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1887539" y="4810125"/>
          <a:ext cx="50688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22" imgW="2882880" imgH="215640" progId="Equation.3">
                  <p:embed/>
                </p:oleObj>
              </mc:Choice>
              <mc:Fallback>
                <p:oleObj name="Equation" r:id="rId22" imgW="2882880" imgH="215640" progId="Equation.3">
                  <p:embed/>
                  <p:pic>
                    <p:nvPicPr>
                      <p:cNvPr id="133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7539" y="4810125"/>
                        <a:ext cx="50688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6942138" y="4783139"/>
          <a:ext cx="12065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Equation" r:id="rId24" imgW="685800" imgH="203040" progId="Equation.3">
                  <p:embed/>
                </p:oleObj>
              </mc:Choice>
              <mc:Fallback>
                <p:oleObj name="Equation" r:id="rId24" imgW="685800" imgH="203040" progId="Equation.3">
                  <p:embed/>
                  <p:pic>
                    <p:nvPicPr>
                      <p:cNvPr id="133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2138" y="4783139"/>
                        <a:ext cx="120650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/>
          <p:cNvGraphicFramePr>
            <a:graphicFrameLocks noChangeAspect="1"/>
          </p:cNvGraphicFramePr>
          <p:nvPr/>
        </p:nvGraphicFramePr>
        <p:xfrm>
          <a:off x="8126414" y="4822826"/>
          <a:ext cx="179228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26" imgW="1002960" imgH="203040" progId="Equation.3">
                  <p:embed/>
                </p:oleObj>
              </mc:Choice>
              <mc:Fallback>
                <p:oleObj name="Equation" r:id="rId26" imgW="1002960" imgH="203040" progId="Equation.3">
                  <p:embed/>
                  <p:pic>
                    <p:nvPicPr>
                      <p:cNvPr id="13334" name="Object 22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6414" y="4822826"/>
                        <a:ext cx="179228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2371726" y="5853113"/>
            <a:ext cx="4952959" cy="36933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Redefine X = number of accidents in 2 week period</a:t>
            </a:r>
            <a:endParaRPr lang="en-US"/>
          </a:p>
        </p:txBody>
      </p:sp>
      <p:graphicFrame>
        <p:nvGraphicFramePr>
          <p:cNvPr id="13336" name="Object 24"/>
          <p:cNvGraphicFramePr>
            <a:graphicFrameLocks noChangeAspect="1"/>
          </p:cNvGraphicFramePr>
          <p:nvPr/>
        </p:nvGraphicFramePr>
        <p:xfrm>
          <a:off x="2606675" y="6272214"/>
          <a:ext cx="1193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28" imgW="685800" imgH="215640" progId="Equation.3">
                  <p:embed/>
                </p:oleObj>
              </mc:Choice>
              <mc:Fallback>
                <p:oleObj name="Equation" r:id="rId28" imgW="685800" imgH="215640" progId="Equation.3">
                  <p:embed/>
                  <p:pic>
                    <p:nvPicPr>
                      <p:cNvPr id="13336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6675" y="6272214"/>
                        <a:ext cx="11938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7" name="Object 25"/>
          <p:cNvGraphicFramePr>
            <a:graphicFrameLocks noChangeAspect="1"/>
          </p:cNvGraphicFramePr>
          <p:nvPr/>
        </p:nvGraphicFramePr>
        <p:xfrm>
          <a:off x="4546600" y="6308725"/>
          <a:ext cx="1073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0" imgW="609480" imgH="215640" progId="Equation.3">
                  <p:embed/>
                </p:oleObj>
              </mc:Choice>
              <mc:Fallback>
                <p:oleObj name="Equation" r:id="rId30" imgW="609480" imgH="215640" progId="Equation.3">
                  <p:embed/>
                  <p:pic>
                    <p:nvPicPr>
                      <p:cNvPr id="13337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6600" y="6308725"/>
                        <a:ext cx="1073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8" name="Object 26"/>
          <p:cNvGraphicFramePr>
            <a:graphicFrameLocks noChangeAspect="1"/>
          </p:cNvGraphicFramePr>
          <p:nvPr/>
        </p:nvGraphicFramePr>
        <p:xfrm>
          <a:off x="5586414" y="6321425"/>
          <a:ext cx="16097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2" imgW="914400" imgH="215640" progId="Equation.3">
                  <p:embed/>
                </p:oleObj>
              </mc:Choice>
              <mc:Fallback>
                <p:oleObj name="Equation" r:id="rId32" imgW="914400" imgH="215640" progId="Equation.3">
                  <p:embed/>
                  <p:pic>
                    <p:nvPicPr>
                      <p:cNvPr id="13338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6414" y="6321425"/>
                        <a:ext cx="160972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9" name="Object 27"/>
          <p:cNvGraphicFramePr>
            <a:graphicFrameLocks noChangeAspect="1"/>
          </p:cNvGraphicFramePr>
          <p:nvPr/>
        </p:nvGraphicFramePr>
        <p:xfrm>
          <a:off x="7173914" y="6342064"/>
          <a:ext cx="1430337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34" imgW="812520" imgH="177480" progId="Equation.3">
                  <p:embed/>
                </p:oleObj>
              </mc:Choice>
              <mc:Fallback>
                <p:oleObj name="Equation" r:id="rId34" imgW="812520" imgH="177480" progId="Equation.3">
                  <p:embed/>
                  <p:pic>
                    <p:nvPicPr>
                      <p:cNvPr id="13339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3914" y="6342064"/>
                        <a:ext cx="1430337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0" name="Object 28"/>
          <p:cNvGraphicFramePr>
            <a:graphicFrameLocks noChangeAspect="1"/>
          </p:cNvGraphicFramePr>
          <p:nvPr/>
        </p:nvGraphicFramePr>
        <p:xfrm>
          <a:off x="8585201" y="6342064"/>
          <a:ext cx="1095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36" imgW="622080" imgH="177480" progId="Equation.3">
                  <p:embed/>
                </p:oleObj>
              </mc:Choice>
              <mc:Fallback>
                <p:oleObj name="Equation" r:id="rId36" imgW="622080" imgH="177480" progId="Equation.3">
                  <p:embed/>
                  <p:pic>
                    <p:nvPicPr>
                      <p:cNvPr id="1334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5201" y="6342064"/>
                        <a:ext cx="10953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8705851" y="5561013"/>
            <a:ext cx="1441677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Now try Ex2B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17" grpId="0" animBg="1"/>
      <p:bldP spid="13318" grpId="0" animBg="1"/>
      <p:bldP spid="13319" grpId="0" animBg="1"/>
      <p:bldP spid="13322" grpId="0"/>
      <p:bldP spid="13335" grpId="0" animBg="1"/>
      <p:bldP spid="133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36725" y="173038"/>
            <a:ext cx="678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en-US" b="1"/>
              <a:t>WB4</a:t>
            </a:r>
            <a:r>
              <a:rPr lang="en-US"/>
              <a:t>(a) Write down two conditions needed to be able to approximate the binomial distribution by the Poisson distribution.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790700" y="5232400"/>
            <a:ext cx="54292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(c) Estimate the probability that in a random sample of 1200 people fewer than 7 catch the virus.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752601" y="2209801"/>
            <a:ext cx="8613775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A researcher has suggested that 1 in 150 people is likely to catch a particular virus. Assuming that a person catching the virus is independent of any other person catching it,</a:t>
            </a:r>
          </a:p>
          <a:p>
            <a:r>
              <a:rPr lang="en-US"/>
              <a:t>(b) find the probability that in a random sample of 12 people, exactly 2 of them catch the virus.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5089525" y="1233489"/>
            <a:ext cx="4257640" cy="43088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This happens when</a:t>
            </a:r>
            <a:r>
              <a:rPr lang="en-GB" sz="2200" i="1">
                <a:latin typeface="Times New Roman" pitchFamily="18" charset="0"/>
              </a:rPr>
              <a:t> n</a:t>
            </a:r>
            <a:r>
              <a:rPr lang="en-GB"/>
              <a:t> is large and </a:t>
            </a:r>
            <a:r>
              <a:rPr lang="en-GB" sz="2200" i="1">
                <a:latin typeface="Times New Roman" pitchFamily="18" charset="0"/>
              </a:rPr>
              <a:t>p</a:t>
            </a:r>
            <a:r>
              <a:rPr lang="en-GB"/>
              <a:t> is small</a:t>
            </a:r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232026" y="887414"/>
            <a:ext cx="2473325" cy="11906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  If</a:t>
            </a:r>
          </a:p>
          <a:p>
            <a:endParaRPr lang="en-GB"/>
          </a:p>
          <a:p>
            <a:endParaRPr lang="en-GB"/>
          </a:p>
          <a:p>
            <a:endParaRPr lang="en-US"/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662238" y="890589"/>
          <a:ext cx="17018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4" imgW="977760" imgH="215640" progId="Equation.3">
                  <p:embed/>
                </p:oleObj>
              </mc:Choice>
              <mc:Fallback>
                <p:oleObj name="Equation" r:id="rId4" imgW="977760" imgH="215640" progId="Equation.3">
                  <p:embed/>
                  <p:pic>
                    <p:nvPicPr>
                      <p:cNvPr id="153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238" y="890589"/>
                        <a:ext cx="170180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0"/>
          <p:cNvGraphicFramePr>
            <a:graphicFrameLocks noChangeAspect="1"/>
          </p:cNvGraphicFramePr>
          <p:nvPr/>
        </p:nvGraphicFramePr>
        <p:xfrm>
          <a:off x="2520950" y="1643064"/>
          <a:ext cx="183515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6" imgW="1054080" imgH="215640" progId="Equation.3">
                  <p:embed/>
                </p:oleObj>
              </mc:Choice>
              <mc:Fallback>
                <p:oleObj name="Equation" r:id="rId6" imgW="1054080" imgH="215640" progId="Equation.3">
                  <p:embed/>
                  <p:pic>
                    <p:nvPicPr>
                      <p:cNvPr id="1537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1643064"/>
                        <a:ext cx="1835150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2209801" y="1257300"/>
            <a:ext cx="22983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use the approximation</a:t>
            </a:r>
            <a:endParaRPr lang="en-US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2006600" y="4203700"/>
            <a:ext cx="4216400" cy="901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2754313" y="3733801"/>
          <a:ext cx="16367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8" imgW="939600" imgH="228600" progId="Equation.3">
                  <p:embed/>
                </p:oleObj>
              </mc:Choice>
              <mc:Fallback>
                <p:oleObj name="Equation" r:id="rId8" imgW="939600" imgH="228600" progId="Equation.3">
                  <p:embed/>
                  <p:pic>
                    <p:nvPicPr>
                      <p:cNvPr id="1537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4313" y="3733801"/>
                        <a:ext cx="163671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2441575" y="4625976"/>
          <a:ext cx="32273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0" imgW="1854000" imgH="253800" progId="Equation.3">
                  <p:embed/>
                </p:oleObj>
              </mc:Choice>
              <mc:Fallback>
                <p:oleObj name="Equation" r:id="rId10" imgW="1854000" imgH="253800" progId="Equation.3">
                  <p:embed/>
                  <p:pic>
                    <p:nvPicPr>
                      <p:cNvPr id="15375" name="Object 1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1575" y="4625976"/>
                        <a:ext cx="3227388" cy="44291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1978026" y="4214813"/>
            <a:ext cx="28736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For the Binomial distribution</a:t>
            </a:r>
            <a:endParaRPr lang="en-US"/>
          </a:p>
        </p:txBody>
      </p:sp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4918076" y="4214814"/>
          <a:ext cx="13239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12" imgW="761760" imgH="215640" progId="Equation.3">
                  <p:embed/>
                </p:oleObj>
              </mc:Choice>
              <mc:Fallback>
                <p:oleObj name="Equation" r:id="rId12" imgW="761760" imgH="215640" progId="Equation.3">
                  <p:embed/>
                  <p:pic>
                    <p:nvPicPr>
                      <p:cNvPr id="1537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6" y="4214814"/>
                        <a:ext cx="1323975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8" name="Object 18"/>
          <p:cNvGraphicFramePr>
            <a:graphicFrameLocks noChangeAspect="1"/>
          </p:cNvGraphicFramePr>
          <p:nvPr/>
        </p:nvGraphicFramePr>
        <p:xfrm>
          <a:off x="6743700" y="3995739"/>
          <a:ext cx="3562350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14" imgW="1955520" imgH="253800" progId="Equation.3">
                  <p:embed/>
                </p:oleObj>
              </mc:Choice>
              <mc:Fallback>
                <p:oleObj name="Equation" r:id="rId14" imgW="1955520" imgH="253800" progId="Equation.3">
                  <p:embed/>
                  <p:pic>
                    <p:nvPicPr>
                      <p:cNvPr id="1537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3700" y="3995739"/>
                        <a:ext cx="3562350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/>
          <p:cNvGraphicFramePr>
            <a:graphicFrameLocks noChangeAspect="1"/>
          </p:cNvGraphicFramePr>
          <p:nvPr/>
        </p:nvGraphicFramePr>
        <p:xfrm>
          <a:off x="7847014" y="4556126"/>
          <a:ext cx="1792287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6" imgW="1002960" imgH="203040" progId="Equation.3">
                  <p:embed/>
                </p:oleObj>
              </mc:Choice>
              <mc:Fallback>
                <p:oleObj name="Equation" r:id="rId16" imgW="1002960" imgH="203040" progId="Equation.3">
                  <p:embed/>
                  <p:pic>
                    <p:nvPicPr>
                      <p:cNvPr id="15379" name="Object 19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7014" y="4556126"/>
                        <a:ext cx="1792287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20"/>
          <p:cNvGraphicFramePr>
            <a:graphicFrameLocks noChangeAspect="1"/>
          </p:cNvGraphicFramePr>
          <p:nvPr/>
        </p:nvGraphicFramePr>
        <p:xfrm>
          <a:off x="1965326" y="6007101"/>
          <a:ext cx="19462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8" imgW="1117440" imgH="228600" progId="Equation.3">
                  <p:embed/>
                </p:oleObj>
              </mc:Choice>
              <mc:Fallback>
                <p:oleObj name="Equation" r:id="rId18" imgW="1117440" imgH="228600" progId="Equation.3">
                  <p:embed/>
                  <p:pic>
                    <p:nvPicPr>
                      <p:cNvPr id="1538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5326" y="6007101"/>
                        <a:ext cx="194627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3956051" y="5992814"/>
          <a:ext cx="906463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20" imgW="520560" imgH="215640" progId="Equation.3">
                  <p:embed/>
                </p:oleObj>
              </mc:Choice>
              <mc:Fallback>
                <p:oleObj name="Equation" r:id="rId20" imgW="520560" imgH="215640" progId="Equation.3">
                  <p:embed/>
                  <p:pic>
                    <p:nvPicPr>
                      <p:cNvPr id="1538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051" y="5992814"/>
                        <a:ext cx="906463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3" name="Object 23"/>
          <p:cNvGraphicFramePr>
            <a:graphicFrameLocks noChangeAspect="1"/>
          </p:cNvGraphicFramePr>
          <p:nvPr/>
        </p:nvGraphicFramePr>
        <p:xfrm>
          <a:off x="5686425" y="6018213"/>
          <a:ext cx="10731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22" imgW="609480" imgH="215640" progId="Equation.3">
                  <p:embed/>
                </p:oleObj>
              </mc:Choice>
              <mc:Fallback>
                <p:oleObj name="Equation" r:id="rId22" imgW="609480" imgH="215640" progId="Equation.3">
                  <p:embed/>
                  <p:pic>
                    <p:nvPicPr>
                      <p:cNvPr id="1538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6425" y="6018213"/>
                        <a:ext cx="10731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4" name="Object 24"/>
          <p:cNvGraphicFramePr>
            <a:graphicFrameLocks noChangeAspect="1"/>
          </p:cNvGraphicFramePr>
          <p:nvPr/>
        </p:nvGraphicFramePr>
        <p:xfrm>
          <a:off x="6723063" y="6018213"/>
          <a:ext cx="11985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24" imgW="723600" imgH="215640" progId="Equation.3">
                  <p:embed/>
                </p:oleObj>
              </mc:Choice>
              <mc:Fallback>
                <p:oleObj name="Equation" r:id="rId24" imgW="723600" imgH="215640" progId="Equation.3">
                  <p:embed/>
                  <p:pic>
                    <p:nvPicPr>
                      <p:cNvPr id="1538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6018213"/>
                        <a:ext cx="119856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6" name="Object 26"/>
          <p:cNvGraphicFramePr>
            <a:graphicFrameLocks noChangeAspect="1"/>
          </p:cNvGraphicFramePr>
          <p:nvPr/>
        </p:nvGraphicFramePr>
        <p:xfrm>
          <a:off x="7934326" y="6037264"/>
          <a:ext cx="109537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26" imgW="622080" imgH="177480" progId="Equation.3">
                  <p:embed/>
                </p:oleObj>
              </mc:Choice>
              <mc:Fallback>
                <p:oleObj name="Equation" r:id="rId26" imgW="622080" imgH="177480" progId="Equation.3">
                  <p:embed/>
                  <p:pic>
                    <p:nvPicPr>
                      <p:cNvPr id="1538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326" y="6037264"/>
                        <a:ext cx="109537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877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8" grpId="0" animBg="1"/>
      <p:bldP spid="15371" grpId="0"/>
      <p:bldP spid="15373" grpId="0" animBg="1"/>
      <p:bldP spid="153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793875" y="261938"/>
            <a:ext cx="822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Do weaker players have a better chance of winning shorter or longer matches? 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2212975" y="1025525"/>
            <a:ext cx="606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For example, does a weaker table-tennis player have a better chance of winning over three games or five games?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2079625" y="4811713"/>
            <a:ext cx="1004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Best of 5</a:t>
            </a:r>
            <a:endParaRPr lang="en-US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384425" y="3351213"/>
            <a:ext cx="10044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Best of 3</a:t>
            </a:r>
            <a:endParaRPr 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168525" y="2106613"/>
            <a:ext cx="76610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Suppose the weaker player has the same probability p of winning any one game</a:t>
            </a:r>
            <a:endParaRPr lang="en-US"/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3509964" y="4813301"/>
          <a:ext cx="15462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4" imgW="888840" imgH="228600" progId="Equation.3">
                  <p:embed/>
                </p:oleObj>
              </mc:Choice>
              <mc:Fallback>
                <p:oleObj name="Equation" r:id="rId4" imgW="888840" imgH="228600" progId="Equation.3">
                  <p:embed/>
                  <p:pic>
                    <p:nvPicPr>
                      <p:cNvPr id="573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4" y="4813301"/>
                        <a:ext cx="15462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3497264" y="5219701"/>
          <a:ext cx="22320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6" imgW="1282680" imgH="228600" progId="Equation.3">
                  <p:embed/>
                </p:oleObj>
              </mc:Choice>
              <mc:Fallback>
                <p:oleObj name="Equation" r:id="rId6" imgW="1282680" imgH="228600" progId="Equation.3">
                  <p:embed/>
                  <p:pic>
                    <p:nvPicPr>
                      <p:cNvPr id="573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7264" y="5219701"/>
                        <a:ext cx="22320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0" name="Object 16"/>
          <p:cNvGraphicFramePr>
            <a:graphicFrameLocks noChangeAspect="1"/>
          </p:cNvGraphicFramePr>
          <p:nvPr/>
        </p:nvGraphicFramePr>
        <p:xfrm>
          <a:off x="3455988" y="5602289"/>
          <a:ext cx="234156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8" imgW="1346040" imgH="241200" progId="Equation.3">
                  <p:embed/>
                </p:oleObj>
              </mc:Choice>
              <mc:Fallback>
                <p:oleObj name="Equation" r:id="rId8" imgW="1346040" imgH="241200" progId="Equation.3">
                  <p:embed/>
                  <p:pic>
                    <p:nvPicPr>
                      <p:cNvPr id="5736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5988" y="5602289"/>
                        <a:ext cx="234156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4152901" y="3327401"/>
          <a:ext cx="13255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0" imgW="761760" imgH="228600" progId="Equation.3">
                  <p:embed/>
                </p:oleObj>
              </mc:Choice>
              <mc:Fallback>
                <p:oleObj name="Equation" r:id="rId10" imgW="761760" imgH="228600" progId="Equation.3">
                  <p:embed/>
                  <p:pic>
                    <p:nvPicPr>
                      <p:cNvPr id="5736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901" y="3327401"/>
                        <a:ext cx="1325563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4105276" y="3733801"/>
          <a:ext cx="205581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2" imgW="1180800" imgH="228600" progId="Equation.3">
                  <p:embed/>
                </p:oleObj>
              </mc:Choice>
              <mc:Fallback>
                <p:oleObj name="Equation" r:id="rId12" imgW="1180800" imgH="228600" progId="Equation.3">
                  <p:embed/>
                  <p:pic>
                    <p:nvPicPr>
                      <p:cNvPr id="5736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6" y="3733801"/>
                        <a:ext cx="2055813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5516563" y="3340101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4" imgW="317160" imgH="228600" progId="Equation.3">
                  <p:embed/>
                </p:oleObj>
              </mc:Choice>
              <mc:Fallback>
                <p:oleObj name="Equation" r:id="rId14" imgW="317160" imgH="228600" progId="Equation.3">
                  <p:embed/>
                  <p:pic>
                    <p:nvPicPr>
                      <p:cNvPr id="5736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563" y="3340101"/>
                        <a:ext cx="5524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6215064" y="3721101"/>
          <a:ext cx="1392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6" imgW="799920" imgH="228600" progId="Equation.3">
                  <p:embed/>
                </p:oleObj>
              </mc:Choice>
              <mc:Fallback>
                <p:oleObj name="Equation" r:id="rId16" imgW="799920" imgH="228600" progId="Equation.3">
                  <p:embed/>
                  <p:pic>
                    <p:nvPicPr>
                      <p:cNvPr id="5736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4" y="3721101"/>
                        <a:ext cx="13922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6" name="Object 22"/>
          <p:cNvGraphicFramePr>
            <a:graphicFrameLocks noChangeAspect="1"/>
          </p:cNvGraphicFramePr>
          <p:nvPr/>
        </p:nvGraphicFramePr>
        <p:xfrm>
          <a:off x="5173663" y="4826001"/>
          <a:ext cx="552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18" imgW="317160" imgH="228600" progId="Equation.3">
                  <p:embed/>
                </p:oleObj>
              </mc:Choice>
              <mc:Fallback>
                <p:oleObj name="Equation" r:id="rId18" imgW="317160" imgH="228600" progId="Equation.3">
                  <p:embed/>
                  <p:pic>
                    <p:nvPicPr>
                      <p:cNvPr id="573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3663" y="4826001"/>
                        <a:ext cx="5524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7" name="Object 23"/>
          <p:cNvGraphicFramePr>
            <a:graphicFrameLocks noChangeAspect="1"/>
          </p:cNvGraphicFramePr>
          <p:nvPr/>
        </p:nvGraphicFramePr>
        <p:xfrm>
          <a:off x="5732464" y="5245101"/>
          <a:ext cx="1392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20" imgW="799920" imgH="228600" progId="Equation.3">
                  <p:embed/>
                </p:oleObj>
              </mc:Choice>
              <mc:Fallback>
                <p:oleObj name="Equation" r:id="rId20" imgW="799920" imgH="228600" progId="Equation.3">
                  <p:embed/>
                  <p:pic>
                    <p:nvPicPr>
                      <p:cNvPr id="573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4" y="5245101"/>
                        <a:ext cx="13922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8" name="Object 24"/>
          <p:cNvGraphicFramePr>
            <a:graphicFrameLocks noChangeAspect="1"/>
          </p:cNvGraphicFramePr>
          <p:nvPr/>
        </p:nvGraphicFramePr>
        <p:xfrm>
          <a:off x="5834064" y="5651501"/>
          <a:ext cx="1392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22" imgW="799920" imgH="228600" progId="Equation.3">
                  <p:embed/>
                </p:oleObj>
              </mc:Choice>
              <mc:Fallback>
                <p:oleObj name="Equation" r:id="rId22" imgW="799920" imgH="228600" progId="Equation.3">
                  <p:embed/>
                  <p:pic>
                    <p:nvPicPr>
                      <p:cNvPr id="57368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064" y="5651501"/>
                        <a:ext cx="13922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3336925" y="2843213"/>
            <a:ext cx="45692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/>
              <a:t>Let P(x) = the probability of winning in x games</a:t>
            </a:r>
            <a:endParaRPr lang="en-US"/>
          </a:p>
        </p:txBody>
      </p:sp>
      <p:graphicFrame>
        <p:nvGraphicFramePr>
          <p:cNvPr id="57370" name="Object 26"/>
          <p:cNvGraphicFramePr>
            <a:graphicFrameLocks noChangeAspect="1"/>
          </p:cNvGraphicFramePr>
          <p:nvPr/>
        </p:nvGraphicFramePr>
        <p:xfrm>
          <a:off x="3730625" y="4178301"/>
          <a:ext cx="26289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24" imgW="1511280" imgH="228600" progId="Equation.3">
                  <p:embed/>
                </p:oleObj>
              </mc:Choice>
              <mc:Fallback>
                <p:oleObj name="Equation" r:id="rId24" imgW="1511280" imgH="228600" progId="Equation.3">
                  <p:embed/>
                  <p:pic>
                    <p:nvPicPr>
                      <p:cNvPr id="5737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5" y="4178301"/>
                        <a:ext cx="262890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1" name="Object 27"/>
          <p:cNvGraphicFramePr>
            <a:graphicFrameLocks noChangeAspect="1"/>
          </p:cNvGraphicFramePr>
          <p:nvPr/>
        </p:nvGraphicFramePr>
        <p:xfrm>
          <a:off x="3108325" y="6083301"/>
          <a:ext cx="36464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Equation" r:id="rId26" imgW="2095200" imgH="228600" progId="Equation.3">
                  <p:embed/>
                </p:oleObj>
              </mc:Choice>
              <mc:Fallback>
                <p:oleObj name="Equation" r:id="rId26" imgW="2095200" imgH="228600" progId="Equation.3">
                  <p:embed/>
                  <p:pic>
                    <p:nvPicPr>
                      <p:cNvPr id="57371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6083301"/>
                        <a:ext cx="3646488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2" name="Object 28"/>
          <p:cNvGraphicFramePr>
            <a:graphicFrameLocks noChangeAspect="1"/>
          </p:cNvGraphicFramePr>
          <p:nvPr/>
        </p:nvGraphicFramePr>
        <p:xfrm>
          <a:off x="6396039" y="4191001"/>
          <a:ext cx="143668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28" imgW="825480" imgH="228600" progId="Equation.3">
                  <p:embed/>
                </p:oleObj>
              </mc:Choice>
              <mc:Fallback>
                <p:oleObj name="Equation" r:id="rId28" imgW="825480" imgH="228600" progId="Equation.3">
                  <p:embed/>
                  <p:pic>
                    <p:nvPicPr>
                      <p:cNvPr id="5737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9" y="4191001"/>
                        <a:ext cx="143668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3" name="Object 29"/>
          <p:cNvGraphicFramePr>
            <a:graphicFrameLocks noChangeAspect="1"/>
          </p:cNvGraphicFramePr>
          <p:nvPr/>
        </p:nvGraphicFramePr>
        <p:xfrm>
          <a:off x="6788150" y="6108701"/>
          <a:ext cx="15684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30" imgW="901440" imgH="228600" progId="Equation.3">
                  <p:embed/>
                </p:oleObj>
              </mc:Choice>
              <mc:Fallback>
                <p:oleObj name="Equation" r:id="rId30" imgW="901440" imgH="228600" progId="Equation.3">
                  <p:embed/>
                  <p:pic>
                    <p:nvPicPr>
                      <p:cNvPr id="5737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8150" y="6108701"/>
                        <a:ext cx="15684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72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7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898</Words>
  <Application>Microsoft Office PowerPoint</Application>
  <PresentationFormat>Widescreen</PresentationFormat>
  <Paragraphs>105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Equation</vt:lpstr>
      <vt:lpstr>Packager Shell Object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4</cp:revision>
  <dcterms:created xsi:type="dcterms:W3CDTF">2019-08-06T16:32:53Z</dcterms:created>
  <dcterms:modified xsi:type="dcterms:W3CDTF">2019-09-15T10:24:48Z</dcterms:modified>
</cp:coreProperties>
</file>