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518" r:id="rId3"/>
    <p:sldId id="483" r:id="rId4"/>
    <p:sldId id="484" r:id="rId5"/>
    <p:sldId id="498" r:id="rId6"/>
    <p:sldId id="499" r:id="rId7"/>
    <p:sldId id="485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10" r:id="rId18"/>
    <p:sldId id="511" r:id="rId19"/>
    <p:sldId id="512" r:id="rId20"/>
    <p:sldId id="509" r:id="rId21"/>
    <p:sldId id="517" r:id="rId22"/>
    <p:sldId id="514" r:id="rId23"/>
    <p:sldId id="513" r:id="rId24"/>
    <p:sldId id="515" r:id="rId25"/>
    <p:sldId id="51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88534" autoAdjust="0"/>
  </p:normalViewPr>
  <p:slideViewPr>
    <p:cSldViewPr>
      <p:cViewPr varScale="1">
        <p:scale>
          <a:sx n="69" d="100"/>
          <a:sy n="69" d="100"/>
        </p:scale>
        <p:origin x="1184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48.png"/><Relationship Id="rId3" Type="http://schemas.openxmlformats.org/officeDocument/2006/relationships/image" Target="../media/image100.png"/><Relationship Id="rId7" Type="http://schemas.openxmlformats.org/officeDocument/2006/relationships/image" Target="../media/image141.png"/><Relationship Id="rId12" Type="http://schemas.openxmlformats.org/officeDocument/2006/relationships/image" Target="../media/image4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80.png"/><Relationship Id="rId5" Type="http://schemas.openxmlformats.org/officeDocument/2006/relationships/image" Target="../media/image122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20.png"/><Relationship Id="rId7" Type="http://schemas.openxmlformats.org/officeDocument/2006/relationships/image" Target="../media/image141.png"/><Relationship Id="rId12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250.png"/><Relationship Id="rId5" Type="http://schemas.openxmlformats.org/officeDocument/2006/relationships/image" Target="../media/image122.png"/><Relationship Id="rId4" Type="http://schemas.openxmlformats.org/officeDocument/2006/relationships/image" Target="../media/image110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51.png"/><Relationship Id="rId2" Type="http://schemas.openxmlformats.org/officeDocument/2006/relationships/image" Target="../media/image270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61.png"/><Relationship Id="rId7" Type="http://schemas.openxmlformats.org/officeDocument/2006/relationships/image" Target="../media/image110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590.png"/><Relationship Id="rId18" Type="http://schemas.openxmlformats.org/officeDocument/2006/relationships/image" Target="../media/image64.png"/><Relationship Id="rId7" Type="http://schemas.openxmlformats.org/officeDocument/2006/relationships/image" Target="../media/image141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570.png"/><Relationship Id="rId5" Type="http://schemas.openxmlformats.org/officeDocument/2006/relationships/image" Target="../media/image122.png"/><Relationship Id="rId15" Type="http://schemas.openxmlformats.org/officeDocument/2006/relationships/image" Target="../media/image63.png"/><Relationship Id="rId10" Type="http://schemas.openxmlformats.org/officeDocument/2006/relationships/image" Target="../media/image560.png"/><Relationship Id="rId4" Type="http://schemas.openxmlformats.org/officeDocument/2006/relationships/image" Target="../media/image11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10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9.png"/><Relationship Id="rId17" Type="http://schemas.openxmlformats.org/officeDocument/2006/relationships/image" Target="../media/image118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6.png"/><Relationship Id="rId19" Type="http://schemas.openxmlformats.org/officeDocument/2006/relationships/image" Target="../media/image12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7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9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3 :: </a:t>
            </a:r>
            <a:r>
              <a:rPr lang="en-GB" dirty="0"/>
              <a:t>Equations and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1" y="2156767"/>
            <a:ext cx="4536504" cy="3738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b) Prove algebraically that the lines never meet.</a:t>
                </a:r>
              </a:p>
              <a:p>
                <a:endParaRPr lang="en-GB" dirty="0"/>
              </a:p>
              <a:p>
                <a:r>
                  <a:rPr lang="en-GB" b="1" dirty="0"/>
                  <a:t>When we try to solve simultaneously by substitution, the equation must have no solutions.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therefore no solutions, and therefore no points of intersection.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blipFill>
                <a:blip r:embed="rId4"/>
                <a:stretch>
                  <a:fillRect l="-1582" t="-857" r="-1933" b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0936" y="2057546"/>
            <a:ext cx="4646364" cy="3847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7731" y="1772816"/>
            <a:ext cx="3382269" cy="4122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0582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Final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line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/>
                  <a:t> meets the curve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at exactly one point. 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positive constant:</a:t>
                </a:r>
              </a:p>
              <a:p>
                <a:r>
                  <a:rPr lang="en-GB" sz="2000" dirty="0"/>
                  <a:t>a) 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b) For this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, find the coordinates of this point of intersection.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Substituting: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Since one point of intersection, equation has one solution,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="0" dirty="0"/>
                  <a:t> is positive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endParaRPr lang="en-GB" dirty="0"/>
              </a:p>
              <a:p>
                <a:pPr/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+1=−1     →   (−1,−1)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blipFill>
                <a:blip r:embed="rId3"/>
                <a:stretch>
                  <a:fillRect l="-615" t="-862" b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6920" y="2692400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920" y="5744105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547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can breathe a sigh of relief as we were expecting one solution only.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508104" y="5870982"/>
            <a:ext cx="504056" cy="51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4642" y="2676129"/>
            <a:ext cx="7971358" cy="2797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062" y="5575300"/>
            <a:ext cx="7973938" cy="1231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40634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2010 Q1] </a:t>
                </a:r>
                <a:r>
                  <a:rPr lang="en-GB" dirty="0"/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sz="1400" dirty="0"/>
                  <a:t>(Hint: Can we use the same method in (a) to rewrite the second equation?)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blipFill>
                <a:blip r:embed="rId2"/>
                <a:stretch>
                  <a:fillRect l="-869" t="-1630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2190" y="2168964"/>
                <a:ext cx="2935199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2012 1G] </a:t>
                </a:r>
                <a:r>
                  <a:rPr lang="en-GB" dirty="0"/>
                  <a:t>There are </a:t>
                </a:r>
                <a:r>
                  <a:rPr lang="en-GB" i="1" dirty="0"/>
                  <a:t>positive</a:t>
                </a:r>
                <a:r>
                  <a:rPr lang="en-GB" dirty="0"/>
                  <a:t> real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which solve the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for:</a:t>
                </a:r>
              </a:p>
              <a:p>
                <a:r>
                  <a:rPr lang="en-GB" dirty="0"/>
                  <a:t>A)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B) No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only;</a:t>
                </a:r>
              </a:p>
              <a:p>
                <a:r>
                  <a:rPr lang="en-GB" dirty="0"/>
                  <a:t>D)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&gt;−2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600" b="1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then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which are equivalent. This would give an infinite solution set, thus the answer is C.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90" y="2168964"/>
                <a:ext cx="2935199" cy="4370427"/>
              </a:xfrm>
              <a:prstGeom prst="rect">
                <a:avLst/>
              </a:prstGeom>
              <a:blipFill>
                <a:blip r:embed="rId3"/>
                <a:stretch>
                  <a:fillRect l="-1871" t="-837" r="-2079" b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6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3B/ C (Assume Ex3A is prior knowledge)</a:t>
              </a:r>
              <a:endParaRPr lang="en-GB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5536" y="7258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</a:t>
            </a:r>
            <a:r>
              <a:rPr lang="en-GB" sz="2400" dirty="0" smtClean="0"/>
              <a:t>1/AS Pages </a:t>
            </a:r>
            <a:r>
              <a:rPr lang="en-GB" sz="2400" dirty="0"/>
              <a:t>40, 41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0883" y="22237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4468" y="1890635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a) Expanding RHS: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𝒃𝒄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Comparing coefficients: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1600" b="1" dirty="0"/>
              </a:p>
              <a:p>
                <a:endParaRPr lang="en-GB" sz="1600" b="1" dirty="0"/>
              </a:p>
              <a:p>
                <a:r>
                  <a:rPr lang="en-GB" sz="1600" b="1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r>
                  <a:rPr lang="en-GB" sz="1600" b="1" dirty="0"/>
                  <a:t>Using method in (a):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Subtracting yields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We have to consider each of 4 possibilities.</a:t>
                </a:r>
              </a:p>
              <a:p>
                <a:r>
                  <a:rPr lang="en-GB" sz="1600" b="1" dirty="0"/>
                  <a:t>Final solution set: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 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blipFill>
                <a:blip r:embed="rId4"/>
                <a:stretch>
                  <a:fillRect l="-667" t="-644" b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41834" y="5104308"/>
            <a:ext cx="3016262" cy="1362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04877" y="4078926"/>
            <a:ext cx="5239370" cy="1124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162" y="18003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04877" y="5312024"/>
            <a:ext cx="5239370" cy="1545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5141378" y="622482"/>
            <a:ext cx="5297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</a:t>
            </a:r>
            <a:r>
              <a:rPr lang="en-US" dirty="0" smtClean="0"/>
              <a:t>lesson</a:t>
            </a:r>
            <a:r>
              <a:rPr lang="en-US" dirty="0"/>
              <a:t> </a:t>
            </a:r>
            <a:r>
              <a:rPr lang="en-US" dirty="0" smtClean="0"/>
              <a:t>Ex3B Q2-4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		Complete Ex3B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Amber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Ex3C Q1-6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</a:t>
            </a:r>
            <a:r>
              <a:rPr lang="en-US" dirty="0" smtClean="0"/>
              <a:t>Ex3C Q7-9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6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Recall that a </a:t>
            </a:r>
            <a:r>
              <a:rPr lang="en-GB" sz="2000" b="1" dirty="0"/>
              <a:t>set</a:t>
            </a:r>
            <a:r>
              <a:rPr lang="en-GB" sz="2000" dirty="0"/>
              <a:t> is a </a:t>
            </a:r>
            <a:r>
              <a:rPr lang="en-GB" sz="2000" b="1" dirty="0"/>
              <a:t>collection of values </a:t>
            </a:r>
            <a:r>
              <a:rPr lang="en-GB" sz="2000" dirty="0"/>
              <a:t>such that:</a:t>
            </a:r>
          </a:p>
          <a:p>
            <a:pPr marL="342900" indent="-342900">
              <a:buAutoNum type="alphaLcParenR"/>
            </a:pPr>
            <a:r>
              <a:rPr lang="en-GB" sz="2000" dirty="0"/>
              <a:t>The </a:t>
            </a:r>
            <a:r>
              <a:rPr lang="en-GB" sz="2000" b="1" dirty="0"/>
              <a:t>order of values does not matter</a:t>
            </a:r>
            <a:r>
              <a:rPr lang="en-GB" sz="2000" dirty="0"/>
              <a:t>.</a:t>
            </a:r>
          </a:p>
          <a:p>
            <a:pPr marL="342900" indent="-342900">
              <a:buAutoNum type="alphaLcParenR"/>
            </a:pPr>
            <a:r>
              <a:rPr lang="en-GB" sz="2000" dirty="0"/>
              <a:t>There are </a:t>
            </a:r>
            <a:r>
              <a:rPr lang="en-GB" sz="2000" b="1" dirty="0"/>
              <a:t>no duplicates</a:t>
            </a:r>
            <a:r>
              <a:rPr lang="en-GB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175489"/>
            <a:ext cx="223224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Froflection</a:t>
            </a:r>
            <a:r>
              <a:rPr lang="en-GB" sz="1400" dirty="0"/>
              <a:t>: Sets seem sensible for listing solutions to an equation, as the order doesn’t matter</a:t>
            </a:r>
            <a:r>
              <a:rPr lang="en-GB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89500" y="1371601"/>
            <a:ext cx="1373077" cy="37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Recap from GCSE: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use curly braces to list the values in a set, e.g.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1,4,6,7</m:t>
                        </m:r>
                      </m:e>
                    </m:d>
                  </m:oMath>
                </a14:m>
                <a:endParaRPr lang="en-GB" sz="17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If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are sets then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intersection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and</a:t>
                </a:r>
                <a:r>
                  <a:rPr lang="en-GB" sz="1700" dirty="0"/>
                  <a:t>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union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or</a:t>
                </a:r>
                <a:r>
                  <a:rPr lang="en-GB" sz="1700" dirty="0"/>
                  <a:t>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700" dirty="0"/>
                  <a:t> is the empty set, i.e. the set with nothing in 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Sets can also be infinitely large.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1700" dirty="0"/>
                  <a:t> is the set of natural numbers (all positive integers),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1700" dirty="0"/>
                  <a:t> is the set of all integers (including negative numbers and 0)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is the set of all real numbers (including all possible decimals).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write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to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u="sng" dirty="0"/>
                  <a:t>is a member of</a:t>
                </a:r>
                <a:r>
                  <a:rPr lang="en-GB" sz="1700" dirty="0"/>
                  <a:t> the set A”. So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would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is a real number”.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blipFill>
                <a:blip r:embed="rId2"/>
                <a:stretch>
                  <a:fillRect l="-1316" t="-1455" r="-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081836" y="5232400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1836" y="5732782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1836" y="6233164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7713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possible to construct sets without having to explicitly list its values. We use: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𝑒𝑥𝑝𝑟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𝑒𝑥𝑝𝑟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𝑐𝑜𝑛𝑑𝑖𝑡𝑖𝑜𝑛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  <a:blipFill>
                <a:blip r:embed="rId2"/>
                <a:stretch>
                  <a:fillRect l="-122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806" y="2831671"/>
            <a:ext cx="552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guess what sets the following give?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={0,2,−2,4,−4,6,−6,…}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(In words “All numbers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u="sng" dirty="0"/>
                  <a:t>such that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an integer)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blipFill>
                <a:blip r:embed="rId4"/>
                <a:stretch>
                  <a:fillRect l="-43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88224" y="155712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| or : means “such that”.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11320" y="1679944"/>
            <a:ext cx="391499" cy="16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25597" y="3790059"/>
            <a:ext cx="303065" cy="12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0403" y="3943695"/>
            <a:ext cx="163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The set of all even numbers!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={2,4,8,16,32,…}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𝑎𝑟𝑒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𝑝𝑟𝑖𝑚𝑒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={4,6,10,14,15,…}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20272" y="5112466"/>
            <a:ext cx="197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All possible products of two primes.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1017" y="3850166"/>
            <a:ext cx="5380601" cy="636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017" y="4488754"/>
            <a:ext cx="5380601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29972" y="5064628"/>
            <a:ext cx="4643908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735" y="5896195"/>
            <a:ext cx="753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previously talked about ‘solutions sets’, so set builder notation is very useful for specifying the set of solutions!</a:t>
            </a:r>
          </a:p>
        </p:txBody>
      </p:sp>
    </p:spTree>
    <p:extLst>
      <p:ext uri="{BB962C8B-B14F-4D97-AF65-F5344CB8AC3E}">
        <p14:creationId xmlns:p14="http://schemas.microsoft.com/office/powerpoint/2010/main" val="30862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5" grpId="0"/>
      <p:bldP spid="17" grpId="0"/>
      <p:bldP spid="18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80" y="854016"/>
            <a:ext cx="712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use set builder notation to specify the following sets?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38140" y="2035578"/>
            <a:ext cx="289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odd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  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8141" y="2821471"/>
            <a:ext cx="289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greater than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&gt;5}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Technically it should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1400" dirty="0"/>
                  <a:t> but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en-GB" sz="1400" dirty="0"/>
                  <a:t> by default implies </a:t>
                </a:r>
                <a:r>
                  <a:rPr lang="en-GB" sz="1400" b="1" dirty="0"/>
                  <a:t>real numbers</a:t>
                </a:r>
                <a:r>
                  <a:rPr lang="en-GB" sz="1400" dirty="0"/>
                  <a:t> greater than 5.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blipFill>
                <a:blip r:embed="rId4"/>
                <a:stretch>
                  <a:fillRect l="-508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7544" y="4032121"/>
            <a:ext cx="32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less than 5 </a:t>
            </a:r>
            <a:r>
              <a:rPr lang="en-GB" sz="2400" b="1" dirty="0"/>
              <a:t>or</a:t>
            </a:r>
            <a:r>
              <a:rPr lang="en-GB" sz="2400" dirty="0"/>
              <a:t> greater than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&gt;7}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26766" y="465374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/>
              <a:t>We combine the two sets together.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400653"/>
            <a:ext cx="350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between 5 and 7 inclusive.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5≤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≤7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While we could technically write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∩{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≤7}</m:t>
                    </m:r>
                  </m:oMath>
                </a14:m>
                <a:r>
                  <a:rPr lang="en-GB" sz="1400" dirty="0"/>
                  <a:t>, we tend to write multiple required conditions within the same set.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blipFill>
                <a:blip r:embed="rId7"/>
                <a:stretch>
                  <a:fillRect l="-42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067904" y="1940588"/>
            <a:ext cx="3917147" cy="664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3109" y="2956698"/>
            <a:ext cx="3917147" cy="1083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7904" y="4198182"/>
            <a:ext cx="3917147" cy="841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45651" y="5400653"/>
            <a:ext cx="4151063" cy="121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4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Recap of linear inequalities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558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Solution Set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1751" y="1538035"/>
            <a:ext cx="8424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83968" y="1124744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+1&gt;5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blipFill>
                <a:blip r:embed="rId2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blipFill>
                <a:blip r:embed="rId3"/>
                <a:stretch>
                  <a:fillRect l="-162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≥5−2(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blipFill>
                <a:blip r:embed="rId4"/>
                <a:stretch>
                  <a:fillRect l="-360" r="-899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≥7.2}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blipFill>
                <a:blip r:embed="rId5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≤−2}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blipFill>
                <a:blip r:embed="rId7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439443" y="29345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Multiplying or both sides of an inequality by a negative number reverses the direction.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7002" y="1669312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66531" y="2286493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66531" y="2934548"/>
            <a:ext cx="4321184" cy="85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950" y="41490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Combining Inequalities: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, what is the combined solution set?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04751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4079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2647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2565893" y="5465041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1045513" y="5569617"/>
            <a:ext cx="15203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835696" y="5763368"/>
            <a:ext cx="216024" cy="209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246526" y="5763368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44" idx="2"/>
            <a:endCxn id="43" idx="6"/>
          </p:cNvCxnSpPr>
          <p:nvPr/>
        </p:nvCxnSpPr>
        <p:spPr>
          <a:xfrm flipH="1">
            <a:off x="2051720" y="5867944"/>
            <a:ext cx="119480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19465" y="6043525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If both inequalities have to be satisfied, we have to be on both lines. Place your finger vertically and scan across.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9465" y="5081225"/>
            <a:ext cx="3364503" cy="170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Fro</a:t>
            </a:r>
            <a:r>
              <a:rPr lang="en-GB" sz="2800" dirty="0"/>
              <a:t> Hint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66531" y="5072691"/>
            <a:ext cx="3173821" cy="17094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</p:spTree>
    <p:extLst>
      <p:ext uri="{BB962C8B-B14F-4D97-AF65-F5344CB8AC3E}">
        <p14:creationId xmlns:p14="http://schemas.microsoft.com/office/powerpoint/2010/main" val="30897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−15&gt;0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we sketched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we’re interested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i.e. the parts of the line where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is positive.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blipFill>
                <a:blip r:embed="rId9"/>
                <a:stretch>
                  <a:fillRect l="-1411" t="-3061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824165" y="5059227"/>
            <a:ext cx="2340124" cy="479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-Bolden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876300" y="3971925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/>
          <p:cNvSpPr/>
          <p:nvPr/>
        </p:nvSpPr>
        <p:spPr>
          <a:xfrm flipH="1">
            <a:off x="2524394" y="3967963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blipFill>
                <a:blip r:embed="rId10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39552" y="4713434"/>
            <a:ext cx="336748" cy="94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blipFill>
                <a:blip r:embed="rId11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3009900" y="4622800"/>
            <a:ext cx="592746" cy="100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&lt;−5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&gt;3}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Note</a:t>
                </a:r>
                <a:r>
                  <a:rPr lang="en-GB" sz="1400" dirty="0"/>
                  <a:t>: If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 is ‘strictly’ greater than 0, i.e. &gt; 0, then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 is strictly less than -5. So the &lt; vs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must match the original question.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blipFill>
                <a:blip r:embed="rId13"/>
                <a:stretch>
                  <a:fillRect l="-489" t="-1653" r="-162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Right 33"/>
          <p:cNvSpPr/>
          <p:nvPr/>
        </p:nvSpPr>
        <p:spPr>
          <a:xfrm>
            <a:off x="4644132" y="5733723"/>
            <a:ext cx="534144" cy="423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49117" y="2298159"/>
            <a:ext cx="3694283" cy="775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521200" y="2743200"/>
            <a:ext cx="939800" cy="6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9573" y="6385821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34132" y="6361487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98517" y="5667805"/>
            <a:ext cx="3673624" cy="1142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/>
      <p:bldP spid="29" grpId="0"/>
      <p:bldP spid="32" grpId="0"/>
      <p:bldP spid="33" grpId="0"/>
      <p:bldP spid="34" grpId="0" animBg="1"/>
      <p:bldP spid="35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reeform: Shape 23"/>
          <p:cNvSpPr/>
          <p:nvPr/>
        </p:nvSpPr>
        <p:spPr>
          <a:xfrm>
            <a:off x="1410494" y="4927600"/>
            <a:ext cx="1143000" cy="482614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/>
          <p:cNvSpPr/>
          <p:nvPr/>
        </p:nvSpPr>
        <p:spPr>
          <a:xfrm>
            <a:off x="5061821" y="4696179"/>
            <a:ext cx="1022890" cy="6816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 −5≤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≤3}</m:t>
                      </m:r>
                    </m:oMath>
                  </m:oMathPara>
                </a14:m>
                <a:endParaRPr lang="en-GB" sz="24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Bro Note:</a:t>
                </a:r>
                <a:r>
                  <a:rPr lang="en-GB" sz="1400" dirty="0"/>
                  <a:t> As discussed previously, we need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1400" dirty="0"/>
                  <a:t> to be consistent with the original inequality.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blipFill>
                <a:blip r:embed="rId11"/>
                <a:stretch>
                  <a:fillRect l="-990" t="-1042" r="-264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201632" y="4347026"/>
            <a:ext cx="2473220" cy="1090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Final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what can we say about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value of any point in this region?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blipFill>
                <a:blip r:embed="rId12"/>
                <a:stretch>
                  <a:fillRect l="-2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47788" y="3402890"/>
            <a:ext cx="4362400" cy="2914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Sketch with</a:t>
            </a:r>
            <a:br>
              <a:rPr lang="en-GB" sz="2800" dirty="0"/>
            </a:br>
            <a:r>
              <a:rPr lang="en-GB" sz="2800" dirty="0"/>
              <a:t>highlighted region</a:t>
            </a:r>
          </a:p>
        </p:txBody>
      </p:sp>
    </p:spTree>
    <p:extLst>
      <p:ext uri="{BB962C8B-B14F-4D97-AF65-F5344CB8AC3E}">
        <p14:creationId xmlns:p14="http://schemas.microsoft.com/office/powerpoint/2010/main" val="28260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+4≥0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blipFill>
                <a:blip r:embed="rId2"/>
                <a:stretch>
                  <a:fillRect l="-3527" t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555" y="2512372"/>
            <a:ext cx="3840173" cy="2122155"/>
            <a:chOff x="151571" y="3378807"/>
            <a:chExt cx="3840173" cy="212215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836837" y="3702983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reeform: Shape 14"/>
          <p:cNvSpPr/>
          <p:nvPr/>
        </p:nvSpPr>
        <p:spPr>
          <a:xfrm>
            <a:off x="869245" y="2991556"/>
            <a:ext cx="591608" cy="1071385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 flipH="1">
            <a:off x="2422793" y="3048000"/>
            <a:ext cx="568762" cy="1022268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≤−4</m:t>
                    </m:r>
                  </m:oMath>
                </a14:m>
                <a:r>
                  <a:rPr lang="en-GB" sz="2800" dirty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800" b="0" dirty="0"/>
                  <a:t/>
                </a:r>
                <a:br>
                  <a:rPr lang="en-GB" sz="2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−9&lt;0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blipFill>
                <a:blip r:embed="rId9"/>
                <a:stretch>
                  <a:fillRect l="-3527" t="-3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793839" y="2531922"/>
            <a:ext cx="3808294" cy="2099578"/>
            <a:chOff x="755576" y="3412673"/>
            <a:chExt cx="3964216" cy="209957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03059" y="371427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111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: Shape 23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Freeform: Shape 28"/>
          <p:cNvSpPr/>
          <p:nvPr/>
        </p:nvSpPr>
        <p:spPr>
          <a:xfrm>
            <a:off x="5587383" y="4030133"/>
            <a:ext cx="982750" cy="440267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−3&lt;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10450" y="1349892"/>
            <a:ext cx="3798706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14834" y="1349892"/>
            <a:ext cx="3964722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212" y="5696421"/>
            <a:ext cx="367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 </a:t>
            </a:r>
            <a:r>
              <a:rPr lang="en-GB" sz="1200" dirty="0"/>
              <a:t>The most common error I’ve seen students make with quadratic inequalities is to skip the ‘sketch step’. Sod’s Law states that even though you have a 50% chance of getting it right without a sketch (presuming you’ve factorised correctly), you </a:t>
            </a:r>
            <a:r>
              <a:rPr lang="en-GB" sz="1200" u="sng" dirty="0"/>
              <a:t>will</a:t>
            </a:r>
            <a:r>
              <a:rPr lang="en-GB" sz="1200" dirty="0"/>
              <a:t> get it wrong.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8340" y="6015665"/>
            <a:ext cx="1051676" cy="170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When I’m not busy flinging poo at other monkeys, I use the quadratic inequality solver on my ClassWiz. Just go to Menu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/>
                  <a:t> Inequalities, then choose ‘order 2’ (i.e. quadratic)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  <a:blipFill>
                <a:blip r:embed="rId17"/>
                <a:stretch>
                  <a:fillRect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3" y="5324797"/>
            <a:ext cx="5040560" cy="15289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85857" y="3736265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June 2008 Q8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4" y="1315345"/>
            <a:ext cx="4019983" cy="1753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9938" y="946013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May 2010 Q3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" y="4105597"/>
            <a:ext cx="5172075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221226"/>
            <a:ext cx="4392488" cy="222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Note: </a:t>
                </a:r>
                <a:r>
                  <a:rPr lang="en-GB" sz="1400" dirty="0"/>
                  <a:t>What often confuses students is that the original equation has no solutions, but the inequality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i="1" u="sng" dirty="0"/>
                  <a:t>did</a:t>
                </a:r>
                <a:r>
                  <a:rPr lang="en-GB" sz="1400" dirty="0"/>
                  <a:t> have solutions. But think carefully what we’ve done: We’ve found the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that result in the original equation not having any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These are different variables, so have different solutions sets, even if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influences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blipFill>
                <a:blip r:embed="rId6"/>
                <a:stretch>
                  <a:fillRect l="-652" t="-422"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967511" y="1232934"/>
            <a:ext cx="4112694" cy="680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7511" y="1913859"/>
            <a:ext cx="4112694" cy="882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7511" y="2796363"/>
            <a:ext cx="4112694" cy="669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5093" y="5335429"/>
            <a:ext cx="4851670" cy="671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5093" y="6007395"/>
            <a:ext cx="4851670" cy="846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8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 with inequalities with a division by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Spec Note</a:t>
                </a:r>
                <a:r>
                  <a:rPr lang="en-GB" sz="1400" dirty="0"/>
                  <a:t>: This is an example in the textbook, although it is ambiguous whether this type of question is in the new specification. Dealing with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 the denominator within an inequality is a skill previously in the old Further Pure 2 module.</a:t>
                </a:r>
              </a:p>
              <a:p>
                <a:r>
                  <a:rPr lang="en-GB" sz="1400" dirty="0"/>
                  <a:t>But you never really know!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  <a:blipFill>
                <a:blip r:embed="rId3"/>
                <a:stretch>
                  <a:fillRect l="-275" b="-1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&gt;2,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Why can’t we just multiply both sides by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?</a:t>
                </a:r>
              </a:p>
              <a:p>
                <a:r>
                  <a:rPr lang="en-GB" sz="1600" dirty="0"/>
                  <a:t>We earlier saw that multiplying by a negative number would flip the inequality, but multiplying by a positive number would not. Since we don’t know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we don’t know whether the inequality would flip or not!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Once solution is to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find the points of intersection and reason about the graph (see next section, “Inequalities on Graphs”), but an easier way is to </a:t>
                </a:r>
                <a:r>
                  <a:rPr lang="en-GB" sz="1600" b="1" dirty="0"/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600" dirty="0"/>
                  <a:t>, because it is </a:t>
                </a:r>
                <a:r>
                  <a:rPr lang="en-GB" sz="1600" b="1" dirty="0"/>
                  <a:t>guaranteed to be positive</a:t>
                </a:r>
                <a:r>
                  <a:rPr lang="en-GB" sz="1600" dirty="0"/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blipFill>
                <a:blip r:embed="rId5"/>
                <a:stretch>
                  <a:fillRect l="-605" t="-758" b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75856" y="4130904"/>
            <a:ext cx="4323878" cy="2130560"/>
            <a:chOff x="755576" y="3333651"/>
            <a:chExt cx="4323878" cy="213056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: Shape 13"/>
            <p:cNvSpPr/>
            <p:nvPr/>
          </p:nvSpPr>
          <p:spPr>
            <a:xfrm>
              <a:off x="1673742" y="3909237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/>
          <p:cNvSpPr/>
          <p:nvPr/>
        </p:nvSpPr>
        <p:spPr>
          <a:xfrm>
            <a:off x="4787900" y="5740200"/>
            <a:ext cx="1009650" cy="400233"/>
          </a:xfrm>
          <a:custGeom>
            <a:avLst/>
            <a:gdLst>
              <a:gd name="connsiteX0" fmla="*/ 0 w 1041400"/>
              <a:gd name="connsiteY0" fmla="*/ 0 h 406416"/>
              <a:gd name="connsiteX1" fmla="*/ 482600 w 1041400"/>
              <a:gd name="connsiteY1" fmla="*/ 406400 h 406416"/>
              <a:gd name="connsiteX2" fmla="*/ 1041400 w 1041400"/>
              <a:gd name="connsiteY2" fmla="*/ 12700 h 406416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186" h="406602">
                <a:moveTo>
                  <a:pt x="0" y="202"/>
                </a:moveTo>
                <a:cubicBezTo>
                  <a:pt x="154516" y="202343"/>
                  <a:pt x="324902" y="406636"/>
                  <a:pt x="482600" y="406602"/>
                </a:cubicBezTo>
                <a:cubicBezTo>
                  <a:pt x="640298" y="406568"/>
                  <a:pt x="824980" y="223712"/>
                  <a:pt x="946186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51427" y="4190540"/>
            <a:ext cx="7268573" cy="221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427" y="1875116"/>
            <a:ext cx="6160597" cy="2163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07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3D/3E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47-48, 50-51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Ex3D Q1-2 &amp; Ex3E Q1-3 a-d only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		</a:t>
            </a:r>
            <a:r>
              <a:rPr lang="en-US" sz="2400" dirty="0" smtClean="0"/>
              <a:t>Ex3D Q3 &amp; Challenge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</a:t>
            </a:r>
            <a:r>
              <a:rPr lang="en-US" sz="2400" dirty="0" smtClean="0"/>
              <a:t> </a:t>
            </a:r>
            <a:r>
              <a:rPr lang="en-US" sz="2400" dirty="0"/>
              <a:t>		</a:t>
            </a:r>
            <a:r>
              <a:rPr lang="en-US" sz="2400" dirty="0" smtClean="0"/>
              <a:t>Ex3E Q4-6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Ex3E </a:t>
            </a:r>
            <a:r>
              <a:rPr lang="en-US" sz="2400" dirty="0" smtClean="0"/>
              <a:t>Q7-9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011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Inequalities on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55576" y="836712"/>
            <a:ext cx="4323878" cy="2130560"/>
            <a:chOff x="755576" y="3333651"/>
            <a:chExt cx="4323878" cy="213056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: Shape 13"/>
          <p:cNvSpPr/>
          <p:nvPr/>
        </p:nvSpPr>
        <p:spPr>
          <a:xfrm>
            <a:off x="876300" y="1474986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/>
          <p:cNvSpPr/>
          <p:nvPr/>
        </p:nvSpPr>
        <p:spPr>
          <a:xfrm flipH="1">
            <a:off x="2524394" y="1471024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solved quadratic inequalities, 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plotted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/>
                  <a:t> and observed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Can we use a similar method when we don’t have 0 on one side?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blipFill>
                <a:blip r:embed="rId9"/>
                <a:stretch>
                  <a:fillRect l="-1440" t="-1587" r="-1280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diagram shows a sketch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on the same axes.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Find the coordinates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the points of intersection.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Hence write down the solution to the inequality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blipFill>
                <a:blip r:embed="rId10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00260" y="4566465"/>
            <a:ext cx="3236168" cy="2130560"/>
            <a:chOff x="755576" y="3333651"/>
            <a:chExt cx="3236168" cy="213056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: Shape 24"/>
            <p:cNvSpPr/>
            <p:nvPr/>
          </p:nvSpPr>
          <p:spPr>
            <a:xfrm>
              <a:off x="1143000" y="35052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=12+4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Connector 31"/>
          <p:cNvCxnSpPr/>
          <p:nvPr/>
        </p:nvCxnSpPr>
        <p:spPr>
          <a:xfrm flipV="1">
            <a:off x="1157287" y="4724400"/>
            <a:ext cx="2157413" cy="1717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simultaneously to find points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=12+4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=−2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−2,4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blipFill>
                <a:blip r:embed="rId15"/>
                <a:stretch>
                  <a:fillRect l="-670" t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2927350" y="5025876"/>
            <a:ext cx="4904" cy="114632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94847" y="6017419"/>
            <a:ext cx="603" cy="1483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b="0" dirty="0"/>
                  <a:t> graph is above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b="0" dirty="0"/>
                  <a:t> graph. This happens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1600" b="0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blipFill>
                <a:blip r:embed="rId18"/>
                <a:stretch>
                  <a:fillRect l="-67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1695450" y="5016500"/>
            <a:ext cx="1244601" cy="1003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924977" y="4623615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24977" y="5953023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38911" y="4623805"/>
            <a:ext cx="4697485" cy="1215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38911" y="5950105"/>
            <a:ext cx="4697485" cy="803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3328" y="10599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(New to the 2017 spec)</a:t>
            </a:r>
          </a:p>
        </p:txBody>
      </p:sp>
    </p:spTree>
    <p:extLst>
      <p:ext uri="{BB962C8B-B14F-4D97-AF65-F5344CB8AC3E}">
        <p14:creationId xmlns:p14="http://schemas.microsoft.com/office/powerpoint/2010/main" val="33826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1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/>
          <p:cNvSpPr/>
          <p:nvPr/>
        </p:nvSpPr>
        <p:spPr>
          <a:xfrm>
            <a:off x="1066800" y="4201886"/>
            <a:ext cx="1970314" cy="1143000"/>
          </a:xfrm>
          <a:custGeom>
            <a:avLst/>
            <a:gdLst>
              <a:gd name="connsiteX0" fmla="*/ 0 w 1970314"/>
              <a:gd name="connsiteY0" fmla="*/ 0 h 1143000"/>
              <a:gd name="connsiteX1" fmla="*/ 348343 w 1970314"/>
              <a:gd name="connsiteY1" fmla="*/ 511628 h 1143000"/>
              <a:gd name="connsiteX2" fmla="*/ 631371 w 1970314"/>
              <a:gd name="connsiteY2" fmla="*/ 849085 h 1143000"/>
              <a:gd name="connsiteX3" fmla="*/ 881743 w 1970314"/>
              <a:gd name="connsiteY3" fmla="*/ 1055914 h 1143000"/>
              <a:gd name="connsiteX4" fmla="*/ 1034143 w 1970314"/>
              <a:gd name="connsiteY4" fmla="*/ 1121228 h 1143000"/>
              <a:gd name="connsiteX5" fmla="*/ 1143000 w 1970314"/>
              <a:gd name="connsiteY5" fmla="*/ 1143000 h 1143000"/>
              <a:gd name="connsiteX6" fmla="*/ 1371600 w 1970314"/>
              <a:gd name="connsiteY6" fmla="*/ 1099457 h 1143000"/>
              <a:gd name="connsiteX7" fmla="*/ 1621971 w 1970314"/>
              <a:gd name="connsiteY7" fmla="*/ 914400 h 1143000"/>
              <a:gd name="connsiteX8" fmla="*/ 1741714 w 1970314"/>
              <a:gd name="connsiteY8" fmla="*/ 762000 h 1143000"/>
              <a:gd name="connsiteX9" fmla="*/ 1970314 w 1970314"/>
              <a:gd name="connsiteY9" fmla="*/ 478971 h 1143000"/>
              <a:gd name="connsiteX10" fmla="*/ 0 w 1970314"/>
              <a:gd name="connsiteY10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314" h="1143000">
                <a:moveTo>
                  <a:pt x="0" y="0"/>
                </a:moveTo>
                <a:lnTo>
                  <a:pt x="348343" y="511628"/>
                </a:lnTo>
                <a:lnTo>
                  <a:pt x="631371" y="849085"/>
                </a:lnTo>
                <a:lnTo>
                  <a:pt x="881743" y="1055914"/>
                </a:lnTo>
                <a:lnTo>
                  <a:pt x="1034143" y="1121228"/>
                </a:lnTo>
                <a:lnTo>
                  <a:pt x="1143000" y="1143000"/>
                </a:lnTo>
                <a:lnTo>
                  <a:pt x="1371600" y="1099457"/>
                </a:lnTo>
                <a:lnTo>
                  <a:pt x="1621971" y="914400"/>
                </a:lnTo>
                <a:lnTo>
                  <a:pt x="1741714" y="762000"/>
                </a:lnTo>
                <a:lnTo>
                  <a:pt x="1970314" y="478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On graph paper, shade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8749" y="2189222"/>
            <a:ext cx="785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did this at GCSE, the only difference here being that the graphs involved might not be straight lines.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7584" y="3095320"/>
            <a:ext cx="3236168" cy="2363711"/>
            <a:chOff x="755576" y="3068603"/>
            <a:chExt cx="3236168" cy="236371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874339" y="3634335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383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/>
            <p:cNvSpPr/>
            <p:nvPr/>
          </p:nvSpPr>
          <p:spPr>
            <a:xfrm>
              <a:off x="801872" y="3877339"/>
              <a:ext cx="2624232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797442" y="4146698"/>
            <a:ext cx="2753832" cy="6485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Tip</a:t>
                </a:r>
                <a:r>
                  <a:rPr lang="en-GB" sz="1400" dirty="0"/>
                  <a:t>: To quickly sketch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GB" sz="1400" dirty="0"/>
                  <a:t>, consider what happens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/>
                  <a:t> and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0.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  <a:blipFill>
                <a:blip r:embed="rId10"/>
                <a:stretch>
                  <a:fillRect l="-25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47561" y="2879158"/>
            <a:ext cx="3716191" cy="2589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Step 1: Imagine inequalities as equations and sketch.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</a:t>
                </a:r>
              </a:p>
              <a:p>
                <a:r>
                  <a:rPr lang="en-GB" dirty="0"/>
                  <a:t>An inequality 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represents a 2D region in space.</a:t>
                </a:r>
              </a:p>
              <a:p>
                <a:r>
                  <a:rPr lang="en-GB" dirty="0"/>
                  <a:t>Identify the correct side of each line each inequality represents.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blipFill>
                <a:blip r:embed="rId11"/>
                <a:stretch>
                  <a:fillRect l="-1411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Make sure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side where it is positive.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smaller side, you’re below the line.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greater side, you’re above the line.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  <a:blipFill>
                <a:blip r:embed="rId12"/>
                <a:stretch>
                  <a:fillRect l="-141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284820" y="4559863"/>
            <a:ext cx="2189868" cy="554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Frosketch</a:t>
            </a:r>
            <a:r>
              <a:rPr lang="en-GB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9930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3F/3G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53, 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Ex3F Q1 &amp; Ex3G Q1-4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		</a:t>
            </a:r>
            <a:r>
              <a:rPr lang="en-US" sz="2400" dirty="0" smtClean="0"/>
              <a:t>Ex3F Q2-3 &amp; Challenge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</a:t>
            </a:r>
            <a:r>
              <a:rPr lang="en-US" sz="2400" dirty="0" smtClean="0"/>
              <a:t> </a:t>
            </a:r>
            <a:r>
              <a:rPr lang="en-US" sz="2400" dirty="0"/>
              <a:t>		</a:t>
            </a:r>
            <a:r>
              <a:rPr lang="en-US" sz="2400" dirty="0" smtClean="0"/>
              <a:t>Ex3G Q5-6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Ex3G Q7-8</a:t>
            </a:r>
            <a:endParaRPr lang="en-US" sz="24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01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little new content in this chapter since GCSE.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3592" y="1542233"/>
            <a:ext cx="27242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Simultaneous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points of intersection of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10018" y="1497509"/>
            <a:ext cx="3969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Simultaneous Equations using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+24&lt;0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Solving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16016" y="3502303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Sketching Inequalities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5743" y="251218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You may have to use the discriminant to show that the two graphs have no points of intersection.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08" y="4864473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GCSE, and new to A Level 2017+)</a:t>
            </a:r>
          </a:p>
          <a:p>
            <a:r>
              <a:rPr lang="en-GB" sz="1400" dirty="0"/>
              <a:t>Use set notation to represent solutions to inequalities.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55576" y="117548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solution(s) to an equation may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63688" y="1731480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 single value: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63687" y="231824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Multiple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763687" y="2905018"/>
            <a:ext cx="221876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An infinitely large set of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763687" y="3799563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No (real) values!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is that you shouldn’t think of the solution to an equation/inequality as an ‘answer’, but a </a:t>
                </a:r>
                <a:r>
                  <a:rPr lang="en-GB" b="1" u="sng" dirty="0"/>
                  <a:t>set</a:t>
                </a:r>
                <a:r>
                  <a:rPr lang="en-GB" dirty="0"/>
                  <a:t> of values, which might just be a set of 1 value (known as a singleton set), a set of no values (i.e. the empty 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/>
                  <a:t>), or an infinite set (in the last example above, this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blipFill>
                <a:blip r:embed="rId10"/>
                <a:stretch>
                  <a:fillRect l="-628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63686" y="432645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Every value!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62717" y="6164382"/>
            <a:ext cx="627455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solutions to an equation are known as the </a:t>
            </a:r>
            <a:r>
              <a:rPr lang="en-GB" b="1" dirty="0"/>
              <a:t>solution set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69909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simultaneous equations, the same is true, except each ‘solution’ in the solution set is an assignment to </a:t>
            </a:r>
            <a:r>
              <a:rPr lang="en-GB" b="1" dirty="0"/>
              <a:t>multiple</a:t>
            </a:r>
            <a:r>
              <a:rPr lang="en-GB" dirty="0"/>
              <a:t> variables.</a:t>
            </a:r>
          </a:p>
          <a:p>
            <a:r>
              <a:rPr lang="en-GB" dirty="0"/>
              <a:t>All equations have to be satisfied </a:t>
            </a:r>
            <a:r>
              <a:rPr lang="en-GB" b="1" dirty="0"/>
              <a:t>at the same time, i.e. ‘simultaneously’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436" y="2444081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A single 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blipFill>
                <a:blip r:embed="rId14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r>
                  <a:rPr lang="en-GB" sz="1400" dirty="0"/>
                  <a:t>To be precise here, the solution set is of size 1, but this solution is an assignment to multiple variables, i.e. a pair of values.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blipFill>
                <a:blip r:embed="rId15"/>
                <a:stretch>
                  <a:fillRect l="-940" t="-1863" b="-5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259" y="3697242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Two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400" dirty="0"/>
                  <a:t>This time we have two solutions, each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pair.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blipFill>
                <a:blip r:embed="rId17"/>
                <a:stretch>
                  <a:fillRect l="-1085" t="-1796" b="-5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0559" y="4913058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No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blipFill>
                <a:blip r:embed="rId18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7858" y="5816097"/>
            <a:ext cx="221876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Infinitely large set of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blipFill>
                <a:blip r:embed="rId19"/>
                <a:stretch>
                  <a:fillRect l="-63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3: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4: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…    </a:t>
                </a:r>
                <a:r>
                  <a:rPr lang="en-GB" sz="1400" dirty="0"/>
                  <a:t>Infinite possibilities!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blipFill>
                <a:blip r:embed="rId20"/>
                <a:stretch>
                  <a:fillRect l="-651"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solution set is empty,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400" dirty="0"/>
                  <a:t>, as both equation can’t be satisfied at the same time.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blipFill>
                <a:blip r:embed="rId22"/>
                <a:stretch>
                  <a:fillRect l="-787" t="-1653" r="-78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2261" y="1837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Scenario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8236" y="2244484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1800" y="18205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226" y="1804269"/>
            <a:ext cx="157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 Set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6778" y="18000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14301" y="1800022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5536" y="33521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2261" y="4581997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2261" y="5635783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48268" y="1800021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20627" y="2260139"/>
            <a:ext cx="2227641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54593" y="2260139"/>
            <a:ext cx="3744276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18168" y="3345901"/>
            <a:ext cx="2227641" cy="12308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49674" y="3345901"/>
            <a:ext cx="3736935" cy="1231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18168" y="4574169"/>
            <a:ext cx="2227641" cy="104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54645" y="4587941"/>
            <a:ext cx="3736935" cy="1050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20653" y="5629529"/>
            <a:ext cx="2227641" cy="1208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49674" y="5631190"/>
            <a:ext cx="3736935" cy="1209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9090" y="4709858"/>
            <a:ext cx="1698146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Textbook Error Pg39</a:t>
            </a:r>
            <a:r>
              <a:rPr lang="en-GB" sz="1200" dirty="0"/>
              <a:t>: “</a:t>
            </a:r>
            <a:r>
              <a:rPr lang="en-GB" sz="1200" i="1" dirty="0"/>
              <a:t>Linear simultaneous equations in two unknowns have </a:t>
            </a:r>
            <a:r>
              <a:rPr lang="en-GB" sz="1200" i="1" u="sng" dirty="0"/>
              <a:t>one</a:t>
            </a:r>
            <a:r>
              <a:rPr lang="en-GB" sz="1200" i="1" dirty="0"/>
              <a:t> </a:t>
            </a:r>
            <a:r>
              <a:rPr lang="en-GB" sz="1200" i="1" u="sng" dirty="0"/>
              <a:t>set</a:t>
            </a:r>
            <a:r>
              <a:rPr lang="en-GB" sz="1200" i="1" dirty="0"/>
              <a:t> of values that will make a pair of equations true at the same time</a:t>
            </a:r>
            <a:r>
              <a:rPr lang="en-GB" sz="1200" dirty="0"/>
              <a:t>.”</a:t>
            </a:r>
          </a:p>
          <a:p>
            <a:r>
              <a:rPr lang="en-GB" sz="1200" dirty="0"/>
              <a:t>There are two separate errors in this statement – I’ll let you work out what! (Hint: underlined)</a:t>
            </a:r>
          </a:p>
        </p:txBody>
      </p:sp>
    </p:spTree>
    <p:extLst>
      <p:ext uri="{BB962C8B-B14F-4D97-AF65-F5344CB8AC3E}">
        <p14:creationId xmlns:p14="http://schemas.microsoft.com/office/powerpoint/2010/main" val="40772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Simultaneous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either use substitution (i.e. making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 of one equation, and substituting it into the other) or elimination, but the latter is easier for linear equations.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Adding the two equations to ‘eliminate’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Substituting into first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blipFill>
                <a:blip r:embed="rId7"/>
                <a:stretch>
                  <a:fillRect l="-1495" t="-517" b="-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can’t use elimination this time as nothing would cancel.</a:t>
                </a:r>
              </a:p>
              <a:p>
                <a:r>
                  <a:rPr lang="en-GB" sz="1600" dirty="0"/>
                  <a:t>We instead: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Rearrange linear equation to make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subject.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Substitute into quadratic equation and solve.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Substitute into other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blipFill>
                <a:blip r:embed="rId9"/>
                <a:stretch>
                  <a:fillRect l="-1154" t="-452" r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1428" y="1410522"/>
            <a:ext cx="0" cy="5106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5370" y="4509120"/>
            <a:ext cx="3216916" cy="200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7601" y="4509120"/>
            <a:ext cx="3963542" cy="2240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422" y="6776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Recap!</a:t>
            </a:r>
          </a:p>
        </p:txBody>
      </p:sp>
    </p:spTree>
    <p:extLst>
      <p:ext uri="{BB962C8B-B14F-4D97-AF65-F5344CB8AC3E}">
        <p14:creationId xmlns:p14="http://schemas.microsoft.com/office/powerpoint/2010/main" val="4176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49276" y="2420888"/>
            <a:ext cx="4178908" cy="3672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2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Simultaneous Equations and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729884" y="1063256"/>
            <a:ext cx="1119642" cy="3079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67972" y="4004493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a line with a given equation is </a:t>
                </a:r>
                <a:r>
                  <a:rPr lang="en-GB" b="1" dirty="0"/>
                  <a:t>the set of all points that satisfy the equation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i.e. It is a graphical representation of the solution set where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point represents each of the solutions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the equation.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blipFill>
                <a:blip r:embed="rId3"/>
                <a:stretch>
                  <a:fillRect l="-1587" t="-1415" r="-1411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 flipV="1">
            <a:off x="1299207" y="1318606"/>
            <a:ext cx="2509819" cy="2359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212535" y="1238366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suppose we introduced a second simultaneous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sz="800" dirty="0"/>
              </a:p>
              <a:p>
                <a:r>
                  <a:rPr lang="en-GB" dirty="0"/>
                  <a:t>The second line again consists of all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which satisfy the equation. So what point must satisfy both equations simultaneously?</a:t>
                </a:r>
              </a:p>
              <a:p>
                <a:r>
                  <a:rPr lang="en-GB" b="1" dirty="0"/>
                  <a:t>The point of intersection!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blipFill>
                <a:blip r:embed="rId5"/>
                <a:stretch>
                  <a:fillRect l="-725" t="-1948" b="-4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22881" y="2180273"/>
            <a:ext cx="323544" cy="307745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/>
          <p:cNvSpPr/>
          <p:nvPr/>
        </p:nvSpPr>
        <p:spPr>
          <a:xfrm>
            <a:off x="560670" y="2454558"/>
            <a:ext cx="1268130" cy="3654142"/>
          </a:xfrm>
          <a:custGeom>
            <a:avLst/>
            <a:gdLst>
              <a:gd name="connsiteX0" fmla="*/ 614070 w 1274470"/>
              <a:gd name="connsiteY0" fmla="*/ 3793842 h 3793842"/>
              <a:gd name="connsiteX1" fmla="*/ 29870 w 1274470"/>
              <a:gd name="connsiteY1" fmla="*/ 2638142 h 3793842"/>
              <a:gd name="connsiteX2" fmla="*/ 144170 w 1274470"/>
              <a:gd name="connsiteY2" fmla="*/ 1037942 h 3793842"/>
              <a:gd name="connsiteX3" fmla="*/ 652170 w 1274470"/>
              <a:gd name="connsiteY3" fmla="*/ 148942 h 3793842"/>
              <a:gd name="connsiteX4" fmla="*/ 1274470 w 1274470"/>
              <a:gd name="connsiteY4" fmla="*/ 9242 h 3793842"/>
              <a:gd name="connsiteX0" fmla="*/ 518830 w 1268130"/>
              <a:gd name="connsiteY0" fmla="*/ 3654142 h 3654142"/>
              <a:gd name="connsiteX1" fmla="*/ 23530 w 1268130"/>
              <a:gd name="connsiteY1" fmla="*/ 2638142 h 3654142"/>
              <a:gd name="connsiteX2" fmla="*/ 137830 w 1268130"/>
              <a:gd name="connsiteY2" fmla="*/ 1037942 h 3654142"/>
              <a:gd name="connsiteX3" fmla="*/ 645830 w 1268130"/>
              <a:gd name="connsiteY3" fmla="*/ 148942 h 3654142"/>
              <a:gd name="connsiteX4" fmla="*/ 1268130 w 1268130"/>
              <a:gd name="connsiteY4" fmla="*/ 9242 h 365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30" h="3654142">
                <a:moveTo>
                  <a:pt x="518830" y="3654142"/>
                </a:moveTo>
                <a:cubicBezTo>
                  <a:pt x="265888" y="3305950"/>
                  <a:pt x="87030" y="3074175"/>
                  <a:pt x="23530" y="2638142"/>
                </a:cubicBezTo>
                <a:cubicBezTo>
                  <a:pt x="-39970" y="2202109"/>
                  <a:pt x="34113" y="1452809"/>
                  <a:pt x="137830" y="1037942"/>
                </a:cubicBezTo>
                <a:cubicBezTo>
                  <a:pt x="241547" y="623075"/>
                  <a:pt x="457447" y="320392"/>
                  <a:pt x="645830" y="148942"/>
                </a:cubicBezTo>
                <a:cubicBezTo>
                  <a:pt x="834213" y="-22508"/>
                  <a:pt x="1051171" y="-6633"/>
                  <a:pt x="1268130" y="9242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241934" y="6096000"/>
            <a:ext cx="3266566" cy="599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1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85185E-6 L 0.11927 -0.43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2.96296E-6 L 0.27188 0.3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 animBg="1"/>
      <p:bldP spid="15" grpId="1" animBg="1"/>
      <p:bldP spid="17" grpId="0"/>
      <p:bldP spid="18" grpId="0" animBg="1"/>
      <p:bldP spid="18" grpId="1" animBg="1"/>
      <p:bldP spid="21" grpId="0" animBg="1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5" y="2190176"/>
            <a:ext cx="3741156" cy="3246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981347"/>
            <a:ext cx="3937830" cy="3599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dirty="0"/>
                  <a:t>b) Use your graph to write down the solutions to the simultaneous equations.</a:t>
                </a:r>
                <a:br>
                  <a:rPr lang="en-GB" dirty="0"/>
                </a:br>
                <a:r>
                  <a:rPr lang="en-GB" sz="300" dirty="0"/>
                  <a:t/>
                </a:r>
                <a:br>
                  <a:rPr lang="en-GB" sz="3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𝒐𝒓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(We could always substitute into the original equations to check they work)</a:t>
                </a:r>
              </a:p>
              <a:p>
                <a:endParaRPr lang="en-GB" dirty="0"/>
              </a:p>
              <a:p>
                <a:r>
                  <a:rPr lang="en-GB" dirty="0"/>
                  <a:t>c) What algebraic method (perhaps thinking about the previous chapter), could we have used to show the graphs would have intersected twice? </a:t>
                </a:r>
              </a:p>
              <a:p>
                <a:endParaRPr lang="en-GB" sz="1100" b="1" dirty="0"/>
              </a:p>
              <a:p>
                <a:r>
                  <a:rPr lang="en-GB" sz="1600" b="1" dirty="0"/>
                  <a:t>Substituting linear equation into quadratic: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Since there were two points of intersection, the equation must have two distinct solutions.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r>
                  <a:rPr lang="en-GB" sz="1600" b="1" dirty="0"/>
                  <a:t>Thus the quadratic has two distinct solutions, i.e. we have two points of intersection.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  <a:blipFill>
                <a:blip r:embed="rId4"/>
                <a:stretch>
                  <a:fillRect l="-1293" t="-614" r="-1437" b="-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18248" y="1443803"/>
            <a:ext cx="4197152" cy="1019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4410" y="3909642"/>
            <a:ext cx="4258921" cy="274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186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18282</TotalTime>
  <Words>2304</Words>
  <Application>Microsoft Office PowerPoint</Application>
  <PresentationFormat>On-screen Show (4:3)</PresentationFormat>
  <Paragraphs>425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Wingdings</vt:lpstr>
      <vt:lpstr>Office Theme</vt:lpstr>
      <vt:lpstr>P1 Chapter 3 :: Equations and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722</cp:revision>
  <dcterms:created xsi:type="dcterms:W3CDTF">2013-02-28T07:36:55Z</dcterms:created>
  <dcterms:modified xsi:type="dcterms:W3CDTF">2019-09-01T15:37:29Z</dcterms:modified>
</cp:coreProperties>
</file>