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6"/>
  </p:notesMasterIdLst>
  <p:sldIdLst>
    <p:sldId id="481" r:id="rId2"/>
    <p:sldId id="587" r:id="rId3"/>
    <p:sldId id="484" r:id="rId4"/>
    <p:sldId id="485" r:id="rId5"/>
    <p:sldId id="486" r:id="rId6"/>
    <p:sldId id="487" r:id="rId7"/>
    <p:sldId id="488" r:id="rId8"/>
    <p:sldId id="489" r:id="rId9"/>
    <p:sldId id="490" r:id="rId10"/>
    <p:sldId id="491" r:id="rId11"/>
    <p:sldId id="492" r:id="rId12"/>
    <p:sldId id="493" r:id="rId13"/>
    <p:sldId id="494" r:id="rId14"/>
    <p:sldId id="588" r:id="rId15"/>
    <p:sldId id="495" r:id="rId16"/>
    <p:sldId id="496" r:id="rId17"/>
    <p:sldId id="542" r:id="rId18"/>
    <p:sldId id="501" r:id="rId19"/>
    <p:sldId id="502" r:id="rId20"/>
    <p:sldId id="503" r:id="rId21"/>
    <p:sldId id="543" r:id="rId22"/>
    <p:sldId id="504" r:id="rId23"/>
    <p:sldId id="544" r:id="rId24"/>
    <p:sldId id="546" r:id="rId25"/>
    <p:sldId id="547" r:id="rId26"/>
    <p:sldId id="548" r:id="rId27"/>
    <p:sldId id="549" r:id="rId28"/>
    <p:sldId id="550" r:id="rId29"/>
    <p:sldId id="551" r:id="rId30"/>
    <p:sldId id="552" r:id="rId31"/>
    <p:sldId id="562" r:id="rId32"/>
    <p:sldId id="554" r:id="rId33"/>
    <p:sldId id="555" r:id="rId34"/>
    <p:sldId id="556" r:id="rId35"/>
    <p:sldId id="557" r:id="rId36"/>
    <p:sldId id="558" r:id="rId37"/>
    <p:sldId id="559" r:id="rId38"/>
    <p:sldId id="560" r:id="rId39"/>
    <p:sldId id="563" r:id="rId40"/>
    <p:sldId id="564" r:id="rId41"/>
    <p:sldId id="498" r:id="rId42"/>
    <p:sldId id="499" r:id="rId43"/>
    <p:sldId id="545" r:id="rId44"/>
    <p:sldId id="566" r:id="rId45"/>
    <p:sldId id="567" r:id="rId46"/>
    <p:sldId id="565" r:id="rId47"/>
    <p:sldId id="568" r:id="rId48"/>
    <p:sldId id="569" r:id="rId49"/>
    <p:sldId id="570" r:id="rId50"/>
    <p:sldId id="571" r:id="rId51"/>
    <p:sldId id="574" r:id="rId52"/>
    <p:sldId id="575" r:id="rId53"/>
    <p:sldId id="576" r:id="rId54"/>
    <p:sldId id="524" r:id="rId55"/>
    <p:sldId id="525" r:id="rId56"/>
    <p:sldId id="577" r:id="rId57"/>
    <p:sldId id="583" r:id="rId58"/>
    <p:sldId id="586" r:id="rId59"/>
    <p:sldId id="584" r:id="rId60"/>
    <p:sldId id="585" r:id="rId61"/>
    <p:sldId id="589" r:id="rId62"/>
    <p:sldId id="532" r:id="rId63"/>
    <p:sldId id="533" r:id="rId64"/>
    <p:sldId id="535" r:id="rId65"/>
    <p:sldId id="573" r:id="rId66"/>
    <p:sldId id="536" r:id="rId67"/>
    <p:sldId id="572" r:id="rId68"/>
    <p:sldId id="534" r:id="rId69"/>
    <p:sldId id="580" r:id="rId70"/>
    <p:sldId id="579" r:id="rId71"/>
    <p:sldId id="581" r:id="rId72"/>
    <p:sldId id="539" r:id="rId73"/>
    <p:sldId id="540" r:id="rId74"/>
    <p:sldId id="541" r:id="rId7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8990" autoAdjust="0"/>
    <p:restoredTop sz="88534" autoAdjust="0"/>
  </p:normalViewPr>
  <p:slideViewPr>
    <p:cSldViewPr>
      <p:cViewPr varScale="1">
        <p:scale>
          <a:sx n="44" d="100"/>
          <a:sy n="44" d="100"/>
        </p:scale>
        <p:origin x="40" y="580"/>
      </p:cViewPr>
      <p:guideLst>
        <p:guide orient="horz" pos="2160"/>
        <p:guide pos="2880"/>
      </p:guideLst>
    </p:cSldViewPr>
  </p:slideViewPr>
  <p:notesTextViewPr>
    <p:cViewPr>
      <p:scale>
        <a:sx n="150" d="100"/>
        <a:sy n="15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4E87F4A-DD11-41AF-8B76-F2E5B6202836}" type="datetimeFigureOut">
              <a:rPr lang="en-GB" smtClean="0"/>
              <a:pPr/>
              <a:t>31/08/2019</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62F2399-CD51-4C4C-BC34-03B9F40F9CF8}" type="slidenum">
              <a:rPr lang="en-GB" smtClean="0"/>
              <a:pPr/>
              <a:t>‹#›</a:t>
            </a:fld>
            <a:endParaRPr lang="en-GB"/>
          </a:p>
        </p:txBody>
      </p:sp>
    </p:spTree>
    <p:extLst>
      <p:ext uri="{BB962C8B-B14F-4D97-AF65-F5344CB8AC3E}">
        <p14:creationId xmlns:p14="http://schemas.microsoft.com/office/powerpoint/2010/main" val="5474507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0B9AFE4D-3339-4F90-AB07-DAB31D79E32A}" type="datetimeFigureOut">
              <a:rPr lang="en-GB" smtClean="0"/>
              <a:pPr/>
              <a:t>31/08/2019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8177B05-5D28-4021-9BD2-A7A72850B659}" type="slidenum">
              <a:rPr lang="en-GB" smtClean="0"/>
              <a:pPr/>
              <a:t>‹#›</a:t>
            </a:fld>
            <a:endParaRPr lang="en-GB"/>
          </a:p>
        </p:txBody>
      </p:sp>
    </p:spTree>
    <p:extLst>
      <p:ext uri="{BB962C8B-B14F-4D97-AF65-F5344CB8AC3E}">
        <p14:creationId xmlns:p14="http://schemas.microsoft.com/office/powerpoint/2010/main" val="42816114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B9AFE4D-3339-4F90-AB07-DAB31D79E32A}" type="datetimeFigureOut">
              <a:rPr lang="en-GB" smtClean="0"/>
              <a:pPr/>
              <a:t>31/08/2019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8177B05-5D28-4021-9BD2-A7A72850B659}" type="slidenum">
              <a:rPr lang="en-GB" smtClean="0"/>
              <a:pPr/>
              <a:t>‹#›</a:t>
            </a:fld>
            <a:endParaRPr lang="en-GB"/>
          </a:p>
        </p:txBody>
      </p:sp>
    </p:spTree>
    <p:extLst>
      <p:ext uri="{BB962C8B-B14F-4D97-AF65-F5344CB8AC3E}">
        <p14:creationId xmlns:p14="http://schemas.microsoft.com/office/powerpoint/2010/main" val="20233991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B9AFE4D-3339-4F90-AB07-DAB31D79E32A}" type="datetimeFigureOut">
              <a:rPr lang="en-GB" smtClean="0"/>
              <a:pPr/>
              <a:t>31/08/2019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8177B05-5D28-4021-9BD2-A7A72850B659}" type="slidenum">
              <a:rPr lang="en-GB" smtClean="0"/>
              <a:pPr/>
              <a:t>‹#›</a:t>
            </a:fld>
            <a:endParaRPr lang="en-GB"/>
          </a:p>
        </p:txBody>
      </p:sp>
    </p:spTree>
    <p:extLst>
      <p:ext uri="{BB962C8B-B14F-4D97-AF65-F5344CB8AC3E}">
        <p14:creationId xmlns:p14="http://schemas.microsoft.com/office/powerpoint/2010/main" val="9622113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B9AFE4D-3339-4F90-AB07-DAB31D79E32A}" type="datetimeFigureOut">
              <a:rPr lang="en-GB" smtClean="0"/>
              <a:pPr/>
              <a:t>31/08/2019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8177B05-5D28-4021-9BD2-A7A72850B659}" type="slidenum">
              <a:rPr lang="en-GB" smtClean="0"/>
              <a:pPr/>
              <a:t>‹#›</a:t>
            </a:fld>
            <a:endParaRPr lang="en-GB"/>
          </a:p>
        </p:txBody>
      </p:sp>
    </p:spTree>
    <p:extLst>
      <p:ext uri="{BB962C8B-B14F-4D97-AF65-F5344CB8AC3E}">
        <p14:creationId xmlns:p14="http://schemas.microsoft.com/office/powerpoint/2010/main" val="8751718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B9AFE4D-3339-4F90-AB07-DAB31D79E32A}" type="datetimeFigureOut">
              <a:rPr lang="en-GB" smtClean="0"/>
              <a:pPr/>
              <a:t>31/08/2019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8177B05-5D28-4021-9BD2-A7A72850B659}" type="slidenum">
              <a:rPr lang="en-GB" smtClean="0"/>
              <a:pPr/>
              <a:t>‹#›</a:t>
            </a:fld>
            <a:endParaRPr lang="en-GB"/>
          </a:p>
        </p:txBody>
      </p:sp>
    </p:spTree>
    <p:extLst>
      <p:ext uri="{BB962C8B-B14F-4D97-AF65-F5344CB8AC3E}">
        <p14:creationId xmlns:p14="http://schemas.microsoft.com/office/powerpoint/2010/main" val="29325203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0B9AFE4D-3339-4F90-AB07-DAB31D79E32A}" type="datetimeFigureOut">
              <a:rPr lang="en-GB" smtClean="0"/>
              <a:pPr/>
              <a:t>31/08/2019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8177B05-5D28-4021-9BD2-A7A72850B659}" type="slidenum">
              <a:rPr lang="en-GB" smtClean="0"/>
              <a:pPr/>
              <a:t>‹#›</a:t>
            </a:fld>
            <a:endParaRPr lang="en-GB"/>
          </a:p>
        </p:txBody>
      </p:sp>
    </p:spTree>
    <p:extLst>
      <p:ext uri="{BB962C8B-B14F-4D97-AF65-F5344CB8AC3E}">
        <p14:creationId xmlns:p14="http://schemas.microsoft.com/office/powerpoint/2010/main" val="5661724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0B9AFE4D-3339-4F90-AB07-DAB31D79E32A}" type="datetimeFigureOut">
              <a:rPr lang="en-GB" smtClean="0"/>
              <a:pPr/>
              <a:t>31/08/2019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48177B05-5D28-4021-9BD2-A7A72850B659}" type="slidenum">
              <a:rPr lang="en-GB" smtClean="0"/>
              <a:pPr/>
              <a:t>‹#›</a:t>
            </a:fld>
            <a:endParaRPr lang="en-GB"/>
          </a:p>
        </p:txBody>
      </p:sp>
    </p:spTree>
    <p:extLst>
      <p:ext uri="{BB962C8B-B14F-4D97-AF65-F5344CB8AC3E}">
        <p14:creationId xmlns:p14="http://schemas.microsoft.com/office/powerpoint/2010/main" val="40200525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0B9AFE4D-3339-4F90-AB07-DAB31D79E32A}" type="datetimeFigureOut">
              <a:rPr lang="en-GB" smtClean="0"/>
              <a:pPr/>
              <a:t>31/08/2019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48177B05-5D28-4021-9BD2-A7A72850B659}" type="slidenum">
              <a:rPr lang="en-GB" smtClean="0"/>
              <a:pPr/>
              <a:t>‹#›</a:t>
            </a:fld>
            <a:endParaRPr lang="en-GB"/>
          </a:p>
        </p:txBody>
      </p:sp>
    </p:spTree>
    <p:extLst>
      <p:ext uri="{BB962C8B-B14F-4D97-AF65-F5344CB8AC3E}">
        <p14:creationId xmlns:p14="http://schemas.microsoft.com/office/powerpoint/2010/main" val="34089123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B9AFE4D-3339-4F90-AB07-DAB31D79E32A}" type="datetimeFigureOut">
              <a:rPr lang="en-GB" smtClean="0"/>
              <a:pPr/>
              <a:t>31/08/2019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48177B05-5D28-4021-9BD2-A7A72850B659}" type="slidenum">
              <a:rPr lang="en-GB" smtClean="0"/>
              <a:pPr/>
              <a:t>‹#›</a:t>
            </a:fld>
            <a:endParaRPr lang="en-GB"/>
          </a:p>
        </p:txBody>
      </p:sp>
    </p:spTree>
    <p:extLst>
      <p:ext uri="{BB962C8B-B14F-4D97-AF65-F5344CB8AC3E}">
        <p14:creationId xmlns:p14="http://schemas.microsoft.com/office/powerpoint/2010/main" val="1793369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B9AFE4D-3339-4F90-AB07-DAB31D79E32A}" type="datetimeFigureOut">
              <a:rPr lang="en-GB" smtClean="0"/>
              <a:pPr/>
              <a:t>31/08/2019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8177B05-5D28-4021-9BD2-A7A72850B659}" type="slidenum">
              <a:rPr lang="en-GB" smtClean="0"/>
              <a:pPr/>
              <a:t>‹#›</a:t>
            </a:fld>
            <a:endParaRPr lang="en-GB"/>
          </a:p>
        </p:txBody>
      </p:sp>
    </p:spTree>
    <p:extLst>
      <p:ext uri="{BB962C8B-B14F-4D97-AF65-F5344CB8AC3E}">
        <p14:creationId xmlns:p14="http://schemas.microsoft.com/office/powerpoint/2010/main" val="29971285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B9AFE4D-3339-4F90-AB07-DAB31D79E32A}" type="datetimeFigureOut">
              <a:rPr lang="en-GB" smtClean="0"/>
              <a:pPr/>
              <a:t>31/08/2019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8177B05-5D28-4021-9BD2-A7A72850B659}" type="slidenum">
              <a:rPr lang="en-GB" smtClean="0"/>
              <a:pPr/>
              <a:t>‹#›</a:t>
            </a:fld>
            <a:endParaRPr lang="en-GB"/>
          </a:p>
        </p:txBody>
      </p:sp>
    </p:spTree>
    <p:extLst>
      <p:ext uri="{BB962C8B-B14F-4D97-AF65-F5344CB8AC3E}">
        <p14:creationId xmlns:p14="http://schemas.microsoft.com/office/powerpoint/2010/main" val="40664966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B9AFE4D-3339-4F90-AB07-DAB31D79E32A}" type="datetimeFigureOut">
              <a:rPr lang="en-GB" smtClean="0"/>
              <a:pPr/>
              <a:t>31/08/2019</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177B05-5D28-4021-9BD2-A7A72850B659}" type="slidenum">
              <a:rPr lang="en-GB" smtClean="0"/>
              <a:pPr/>
              <a:t>‹#›</a:t>
            </a:fld>
            <a:endParaRPr lang="en-GB"/>
          </a:p>
        </p:txBody>
      </p:sp>
    </p:spTree>
    <p:extLst>
      <p:ext uri="{BB962C8B-B14F-4D97-AF65-F5344CB8AC3E}">
        <p14:creationId xmlns:p14="http://schemas.microsoft.com/office/powerpoint/2010/main" val="38967452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8" Type="http://schemas.openxmlformats.org/officeDocument/2006/relationships/image" Target="../media/image118.png"/><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116.png"/><Relationship Id="rId4" Type="http://schemas.openxmlformats.org/officeDocument/2006/relationships/image" Target="../media/image114.png"/><Relationship Id="rId9" Type="http://schemas.openxmlformats.org/officeDocument/2006/relationships/image" Target="../media/image15.png"/></Relationships>
</file>

<file path=ppt/slides/_rels/slide12.xml.rels><?xml version="1.0" encoding="UTF-8" standalone="yes"?>
<Relationships xmlns="http://schemas.openxmlformats.org/package/2006/relationships"><Relationship Id="rId2" Type="http://schemas.openxmlformats.org/officeDocument/2006/relationships/image" Target="../media/image61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810.png"/><Relationship Id="rId2" Type="http://schemas.openxmlformats.org/officeDocument/2006/relationships/image" Target="../media/image710.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8" Type="http://schemas.openxmlformats.org/officeDocument/2006/relationships/image" Target="../media/image126.png"/><Relationship Id="rId7" Type="http://schemas.openxmlformats.org/officeDocument/2006/relationships/image" Target="../media/image125.png"/><Relationship Id="rId17" Type="http://schemas.openxmlformats.org/officeDocument/2006/relationships/image" Target="../media/image17.png"/><Relationship Id="rId2" Type="http://schemas.openxmlformats.org/officeDocument/2006/relationships/image" Target="../media/image120.png"/><Relationship Id="rId16"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124.png"/><Relationship Id="rId11" Type="http://schemas.openxmlformats.org/officeDocument/2006/relationships/image" Target="../media/image129.png"/><Relationship Id="rId15" Type="http://schemas.openxmlformats.org/officeDocument/2006/relationships/image" Target="../media/image133.png"/><Relationship Id="rId9" Type="http://schemas.openxmlformats.org/officeDocument/2006/relationships/image" Target="../media/image127.png"/></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 Id="rId5" Type="http://schemas.openxmlformats.org/officeDocument/2006/relationships/image" Target="../media/image21.png"/><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8" Type="http://schemas.openxmlformats.org/officeDocument/2006/relationships/image" Target="../media/image161.png"/><Relationship Id="rId2" Type="http://schemas.openxmlformats.org/officeDocument/2006/relationships/image" Target="../media/image155.png"/><Relationship Id="rId1" Type="http://schemas.openxmlformats.org/officeDocument/2006/relationships/slideLayout" Target="../slideLayouts/slideLayout7.xml"/><Relationship Id="rId6" Type="http://schemas.openxmlformats.org/officeDocument/2006/relationships/image" Target="../media/image159.png"/><Relationship Id="rId10" Type="http://schemas.openxmlformats.org/officeDocument/2006/relationships/image" Target="../media/image163.png"/><Relationship Id="rId4" Type="http://schemas.openxmlformats.org/officeDocument/2006/relationships/image" Target="../media/image157.png"/><Relationship Id="rId9" Type="http://schemas.openxmlformats.org/officeDocument/2006/relationships/image" Target="../media/image162.png"/></Relationships>
</file>

<file path=ppt/slides/_rels/slide19.xml.rels><?xml version="1.0" encoding="UTF-8" standalone="yes"?>
<Relationships xmlns="http://schemas.openxmlformats.org/package/2006/relationships"><Relationship Id="rId8" Type="http://schemas.openxmlformats.org/officeDocument/2006/relationships/image" Target="../media/image169.png"/><Relationship Id="rId7" Type="http://schemas.openxmlformats.org/officeDocument/2006/relationships/image" Target="../media/image510.png"/><Relationship Id="rId2" Type="http://schemas.openxmlformats.org/officeDocument/2006/relationships/image" Target="../media/image22.png"/><Relationship Id="rId1" Type="http://schemas.openxmlformats.org/officeDocument/2006/relationships/slideLayout" Target="../slideLayouts/slideLayout7.xml"/><Relationship Id="rId6" Type="http://schemas.openxmlformats.org/officeDocument/2006/relationships/image" Target="../media/image167.png"/><Relationship Id="rId5" Type="http://schemas.openxmlformats.org/officeDocument/2006/relationships/image" Target="../media/image166.png"/></Relationships>
</file>

<file path=ppt/slides/_rels/slide2.xml.rels><?xml version="1.0" encoding="UTF-8" standalone="yes"?>
<Relationships xmlns="http://schemas.openxmlformats.org/package/2006/relationships"><Relationship Id="rId8" Type="http://schemas.microsoft.com/office/2007/relationships/hdphoto" Target="../media/hdphoto2.wdp"/><Relationship Id="rId13" Type="http://schemas.openxmlformats.org/officeDocument/2006/relationships/image" Target="../media/image9.png"/><Relationship Id="rId3" Type="http://schemas.openxmlformats.org/officeDocument/2006/relationships/image" Target="../media/image3.png"/><Relationship Id="rId7" Type="http://schemas.openxmlformats.org/officeDocument/2006/relationships/image" Target="../media/image6.png"/><Relationship Id="rId12" Type="http://schemas.microsoft.com/office/2007/relationships/hdphoto" Target="../media/hdphoto4.wdp"/><Relationship Id="rId2" Type="http://schemas.openxmlformats.org/officeDocument/2006/relationships/image" Target="../media/image2.png"/><Relationship Id="rId1" Type="http://schemas.openxmlformats.org/officeDocument/2006/relationships/slideLayout" Target="../slideLayouts/slideLayout7.xml"/><Relationship Id="rId6" Type="http://schemas.microsoft.com/office/2007/relationships/hdphoto" Target="../media/hdphoto1.wdp"/><Relationship Id="rId11" Type="http://schemas.openxmlformats.org/officeDocument/2006/relationships/image" Target="../media/image8.png"/><Relationship Id="rId5" Type="http://schemas.openxmlformats.org/officeDocument/2006/relationships/image" Target="../media/image5.png"/><Relationship Id="rId10" Type="http://schemas.microsoft.com/office/2007/relationships/hdphoto" Target="../media/hdphoto3.wdp"/><Relationship Id="rId4" Type="http://schemas.openxmlformats.org/officeDocument/2006/relationships/image" Target="../media/image4.png"/><Relationship Id="rId9"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image" Target="../media/image231.png"/><Relationship Id="rId2" Type="http://schemas.openxmlformats.org/officeDocument/2006/relationships/image" Target="../media/image23.png"/><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xml"/><Relationship Id="rId4" Type="http://schemas.openxmlformats.org/officeDocument/2006/relationships/image" Target="../media/image27.png"/></Relationships>
</file>

<file path=ppt/slides/_rels/slide22.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1010.png"/><Relationship Id="rId7" Type="http://schemas.openxmlformats.org/officeDocument/2006/relationships/image" Target="../media/image29.png"/><Relationship Id="rId2" Type="http://schemas.openxmlformats.org/officeDocument/2006/relationships/image" Target="../media/image910.png"/><Relationship Id="rId1" Type="http://schemas.openxmlformats.org/officeDocument/2006/relationships/slideLayout" Target="../slideLayouts/slideLayout7.xml"/><Relationship Id="rId6" Type="http://schemas.openxmlformats.org/officeDocument/2006/relationships/image" Target="../media/image28.png"/><Relationship Id="rId11" Type="http://schemas.openxmlformats.org/officeDocument/2006/relationships/image" Target="../media/image33.png"/><Relationship Id="rId5" Type="http://schemas.openxmlformats.org/officeDocument/2006/relationships/image" Target="../media/image1210.png"/><Relationship Id="rId10" Type="http://schemas.openxmlformats.org/officeDocument/2006/relationships/image" Target="../media/image32.png"/><Relationship Id="rId4" Type="http://schemas.openxmlformats.org/officeDocument/2006/relationships/image" Target="../media/image1110.png"/><Relationship Id="rId9" Type="http://schemas.openxmlformats.org/officeDocument/2006/relationships/image" Target="../media/image31.png"/></Relationships>
</file>

<file path=ppt/slides/_rels/slide2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8" Type="http://schemas.openxmlformats.org/officeDocument/2006/relationships/image" Target="../media/image230.png"/><Relationship Id="rId3" Type="http://schemas.openxmlformats.org/officeDocument/2006/relationships/image" Target="../media/image1810.png"/><Relationship Id="rId7" Type="http://schemas.openxmlformats.org/officeDocument/2006/relationships/image" Target="../media/image225.png"/><Relationship Id="rId2" Type="http://schemas.openxmlformats.org/officeDocument/2006/relationships/image" Target="../media/image1710.png"/><Relationship Id="rId1" Type="http://schemas.openxmlformats.org/officeDocument/2006/relationships/slideLayout" Target="../slideLayouts/slideLayout7.xml"/><Relationship Id="rId6" Type="http://schemas.openxmlformats.org/officeDocument/2006/relationships/image" Target="../media/image2110.png"/><Relationship Id="rId5" Type="http://schemas.openxmlformats.org/officeDocument/2006/relationships/image" Target="../media/image2010.png"/><Relationship Id="rId4" Type="http://schemas.openxmlformats.org/officeDocument/2006/relationships/image" Target="../media/image1910.png"/></Relationships>
</file>

<file path=ppt/slides/_rels/slide25.xml.rels><?xml version="1.0" encoding="UTF-8" standalone="yes"?>
<Relationships xmlns="http://schemas.openxmlformats.org/package/2006/relationships"><Relationship Id="rId8" Type="http://schemas.openxmlformats.org/officeDocument/2006/relationships/image" Target="../media/image300.png"/><Relationship Id="rId3" Type="http://schemas.openxmlformats.org/officeDocument/2006/relationships/image" Target="../media/image250.png"/><Relationship Id="rId7" Type="http://schemas.openxmlformats.org/officeDocument/2006/relationships/image" Target="../media/image290.png"/><Relationship Id="rId2" Type="http://schemas.openxmlformats.org/officeDocument/2006/relationships/image" Target="../media/image240.png"/><Relationship Id="rId1" Type="http://schemas.openxmlformats.org/officeDocument/2006/relationships/slideLayout" Target="../slideLayouts/slideLayout7.xml"/><Relationship Id="rId6" Type="http://schemas.openxmlformats.org/officeDocument/2006/relationships/image" Target="../media/image280.png"/><Relationship Id="rId5" Type="http://schemas.openxmlformats.org/officeDocument/2006/relationships/image" Target="../media/image270.png"/><Relationship Id="rId4" Type="http://schemas.openxmlformats.org/officeDocument/2006/relationships/image" Target="../media/image260.png"/><Relationship Id="rId9" Type="http://schemas.openxmlformats.org/officeDocument/2006/relationships/image" Target="../media/image311.png"/></Relationships>
</file>

<file path=ppt/slides/_rels/slide26.xml.rels><?xml version="1.0" encoding="UTF-8" standalone="yes"?>
<Relationships xmlns="http://schemas.openxmlformats.org/package/2006/relationships"><Relationship Id="rId3" Type="http://schemas.openxmlformats.org/officeDocument/2006/relationships/image" Target="../media/image330.png"/><Relationship Id="rId2" Type="http://schemas.openxmlformats.org/officeDocument/2006/relationships/image" Target="../media/image320.png"/><Relationship Id="rId1" Type="http://schemas.openxmlformats.org/officeDocument/2006/relationships/slideLayout" Target="../slideLayouts/slideLayout7.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0.png"/></Relationships>
</file>

<file path=ppt/slides/_rels/slide27.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38.png"/><Relationship Id="rId7" Type="http://schemas.openxmlformats.org/officeDocument/2006/relationships/image" Target="../media/image42.png"/><Relationship Id="rId2" Type="http://schemas.openxmlformats.org/officeDocument/2006/relationships/image" Target="../media/image37.png"/><Relationship Id="rId1" Type="http://schemas.openxmlformats.org/officeDocument/2006/relationships/slideLayout" Target="../slideLayouts/slideLayout7.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 Id="rId9" Type="http://schemas.openxmlformats.org/officeDocument/2006/relationships/image" Target="../media/image44.png"/></Relationships>
</file>

<file path=ppt/slides/_rels/slide28.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10.png"/><Relationship Id="rId2" Type="http://schemas.openxmlformats.org/officeDocument/2006/relationships/image" Target="../media/image410.png"/><Relationship Id="rId1" Type="http://schemas.openxmlformats.org/officeDocument/2006/relationships/slideLayout" Target="../slideLayouts/slideLayout7.xml"/><Relationship Id="rId11" Type="http://schemas.openxmlformats.org/officeDocument/2006/relationships/image" Target="../media/image54.png"/><Relationship Id="rId15" Type="http://schemas.openxmlformats.org/officeDocument/2006/relationships/image" Target="../media/image92.png"/></Relationships>
</file>

<file path=ppt/slides/_rels/slide30.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7.xml"/><Relationship Id="rId4" Type="http://schemas.openxmlformats.org/officeDocument/2006/relationships/image" Target="../media/image51.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530.png"/><Relationship Id="rId2" Type="http://schemas.openxmlformats.org/officeDocument/2006/relationships/image" Target="../media/image520.png"/><Relationship Id="rId1" Type="http://schemas.openxmlformats.org/officeDocument/2006/relationships/slideLayout" Target="../slideLayouts/slideLayout7.xml"/><Relationship Id="rId4" Type="http://schemas.openxmlformats.org/officeDocument/2006/relationships/image" Target="../media/image55.png"/></Relationships>
</file>

<file path=ppt/slides/_rels/slide33.xml.rels><?xml version="1.0" encoding="UTF-8" standalone="yes"?>
<Relationships xmlns="http://schemas.openxmlformats.org/package/2006/relationships"><Relationship Id="rId8" Type="http://schemas.openxmlformats.org/officeDocument/2006/relationships/image" Target="../media/image62.png"/><Relationship Id="rId3" Type="http://schemas.openxmlformats.org/officeDocument/2006/relationships/image" Target="../media/image57.png"/><Relationship Id="rId7" Type="http://schemas.openxmlformats.org/officeDocument/2006/relationships/image" Target="../media/image61.png"/><Relationship Id="rId2" Type="http://schemas.openxmlformats.org/officeDocument/2006/relationships/image" Target="../media/image56.png"/><Relationship Id="rId1" Type="http://schemas.openxmlformats.org/officeDocument/2006/relationships/slideLayout" Target="../slideLayouts/slideLayout7.xml"/><Relationship Id="rId6" Type="http://schemas.openxmlformats.org/officeDocument/2006/relationships/image" Target="../media/image60.png"/><Relationship Id="rId5" Type="http://schemas.openxmlformats.org/officeDocument/2006/relationships/image" Target="../media/image59.png"/><Relationship Id="rId4" Type="http://schemas.openxmlformats.org/officeDocument/2006/relationships/image" Target="../media/image58.png"/></Relationships>
</file>

<file path=ppt/slides/_rels/slide34.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png"/><Relationship Id="rId1" Type="http://schemas.openxmlformats.org/officeDocument/2006/relationships/slideLayout" Target="../slideLayouts/slideLayout7.xml"/><Relationship Id="rId6" Type="http://schemas.openxmlformats.org/officeDocument/2006/relationships/image" Target="../media/image67.png"/><Relationship Id="rId5" Type="http://schemas.openxmlformats.org/officeDocument/2006/relationships/image" Target="../media/image66.png"/><Relationship Id="rId4" Type="http://schemas.openxmlformats.org/officeDocument/2006/relationships/image" Target="../media/image65.png"/></Relationships>
</file>

<file path=ppt/slides/_rels/slide35.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68.png"/><Relationship Id="rId1" Type="http://schemas.openxmlformats.org/officeDocument/2006/relationships/slideLayout" Target="../slideLayouts/slideLayout7.xml"/><Relationship Id="rId4" Type="http://schemas.openxmlformats.org/officeDocument/2006/relationships/image" Target="../media/image70.png"/></Relationships>
</file>

<file path=ppt/slides/_rels/slide36.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71.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74.png"/><Relationship Id="rId7" Type="http://schemas.openxmlformats.org/officeDocument/2006/relationships/image" Target="../media/image78.png"/><Relationship Id="rId2" Type="http://schemas.openxmlformats.org/officeDocument/2006/relationships/image" Target="../media/image73.png"/><Relationship Id="rId1" Type="http://schemas.openxmlformats.org/officeDocument/2006/relationships/slideLayout" Target="../slideLayouts/slideLayout7.xml"/><Relationship Id="rId6" Type="http://schemas.openxmlformats.org/officeDocument/2006/relationships/image" Target="../media/image77.png"/><Relationship Id="rId5" Type="http://schemas.openxmlformats.org/officeDocument/2006/relationships/image" Target="../media/image76.png"/><Relationship Id="rId4" Type="http://schemas.openxmlformats.org/officeDocument/2006/relationships/image" Target="../media/image75.png"/></Relationships>
</file>

<file path=ppt/slides/_rels/slide38.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image" Target="../media/image79.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7.xml"/><Relationship Id="rId4" Type="http://schemas.openxmlformats.org/officeDocument/2006/relationships/image" Target="../media/image81.png"/></Relationships>
</file>

<file path=ppt/slides/_rels/slide4.xml.rels><?xml version="1.0" encoding="UTF-8" standalone="yes"?>
<Relationships xmlns="http://schemas.openxmlformats.org/package/2006/relationships"><Relationship Id="rId3" Type="http://schemas.openxmlformats.org/officeDocument/2006/relationships/image" Target="../media/image612.png"/><Relationship Id="rId2" Type="http://schemas.openxmlformats.org/officeDocument/2006/relationships/image" Target="../media/image511.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image" Target="../media/image82.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 Id="rId5" Type="http://schemas.openxmlformats.org/officeDocument/2006/relationships/image" Target="../media/image148.png"/><Relationship Id="rId4" Type="http://schemas.openxmlformats.org/officeDocument/2006/relationships/image" Target="../media/image147.png"/></Relationships>
</file>

<file path=ppt/slides/_rels/slide42.xml.rels><?xml version="1.0" encoding="UTF-8" standalone="yes"?>
<Relationships xmlns="http://schemas.openxmlformats.org/package/2006/relationships"><Relationship Id="rId7" Type="http://schemas.openxmlformats.org/officeDocument/2006/relationships/image" Target="../media/image154.png"/><Relationship Id="rId1" Type="http://schemas.openxmlformats.org/officeDocument/2006/relationships/slideLayout" Target="../slideLayouts/slideLayout7.xml"/><Relationship Id="rId6" Type="http://schemas.openxmlformats.org/officeDocument/2006/relationships/image" Target="../media/image153.png"/><Relationship Id="rId5" Type="http://schemas.openxmlformats.org/officeDocument/2006/relationships/image" Target="../media/image152.png"/><Relationship Id="rId4" Type="http://schemas.openxmlformats.org/officeDocument/2006/relationships/image" Target="../media/image151.png"/></Relationships>
</file>

<file path=ppt/slides/_rels/slide43.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image" Target="../media/image84.png"/><Relationship Id="rId1" Type="http://schemas.openxmlformats.org/officeDocument/2006/relationships/slideLayout" Target="../slideLayouts/slideLayout7.xml"/><Relationship Id="rId5" Type="http://schemas.openxmlformats.org/officeDocument/2006/relationships/image" Target="../media/image87.png"/><Relationship Id="rId4" Type="http://schemas.openxmlformats.org/officeDocument/2006/relationships/image" Target="../media/image86.png"/></Relationships>
</file>

<file path=ppt/slides/_rels/slide44.xml.rels><?xml version="1.0" encoding="UTF-8" standalone="yes"?>
<Relationships xmlns="http://schemas.openxmlformats.org/package/2006/relationships"><Relationship Id="rId8" Type="http://schemas.openxmlformats.org/officeDocument/2006/relationships/image" Target="../media/image110.png"/><Relationship Id="rId3" Type="http://schemas.openxmlformats.org/officeDocument/2006/relationships/image" Target="../media/image830.png"/><Relationship Id="rId7" Type="http://schemas.openxmlformats.org/officeDocument/2006/relationships/image" Target="../media/image109.png"/><Relationship Id="rId2" Type="http://schemas.openxmlformats.org/officeDocument/2006/relationships/image" Target="../media/image820.png"/><Relationship Id="rId1" Type="http://schemas.openxmlformats.org/officeDocument/2006/relationships/slideLayout" Target="../slideLayouts/slideLayout7.xml"/><Relationship Id="rId6" Type="http://schemas.openxmlformats.org/officeDocument/2006/relationships/image" Target="../media/image108.png"/><Relationship Id="rId5" Type="http://schemas.openxmlformats.org/officeDocument/2006/relationships/image" Target="../media/image90.png"/><Relationship Id="rId4" Type="http://schemas.openxmlformats.org/officeDocument/2006/relationships/image" Target="../media/image850.png"/><Relationship Id="rId9" Type="http://schemas.openxmlformats.org/officeDocument/2006/relationships/image" Target="../media/image112.png"/></Relationships>
</file>

<file path=ppt/slides/_rels/slide45.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image" Target="../media/image89.png"/><Relationship Id="rId1" Type="http://schemas.openxmlformats.org/officeDocument/2006/relationships/slideLayout" Target="../slideLayouts/slideLayout7.xml"/><Relationship Id="rId4" Type="http://schemas.openxmlformats.org/officeDocument/2006/relationships/image" Target="../media/image106.png"/></Relationships>
</file>

<file path=ppt/slides/_rels/slide46.xml.rels><?xml version="1.0" encoding="UTF-8" standalone="yes"?>
<Relationships xmlns="http://schemas.openxmlformats.org/package/2006/relationships"><Relationship Id="rId3" Type="http://schemas.openxmlformats.org/officeDocument/2006/relationships/image" Target="../media/image99.png"/><Relationship Id="rId2" Type="http://schemas.openxmlformats.org/officeDocument/2006/relationships/image" Target="../media/image88.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8" Type="http://schemas.openxmlformats.org/officeDocument/2006/relationships/image" Target="../media/image123.png"/><Relationship Id="rId3" Type="http://schemas.openxmlformats.org/officeDocument/2006/relationships/image" Target="../media/image115.png"/><Relationship Id="rId7" Type="http://schemas.openxmlformats.org/officeDocument/2006/relationships/image" Target="../media/image122.png"/><Relationship Id="rId2" Type="http://schemas.openxmlformats.org/officeDocument/2006/relationships/image" Target="../media/image113.png"/><Relationship Id="rId1" Type="http://schemas.openxmlformats.org/officeDocument/2006/relationships/slideLayout" Target="../slideLayouts/slideLayout7.xml"/><Relationship Id="rId6" Type="http://schemas.openxmlformats.org/officeDocument/2006/relationships/image" Target="../media/image121.png"/><Relationship Id="rId5" Type="http://schemas.openxmlformats.org/officeDocument/2006/relationships/image" Target="../media/image119.png"/><Relationship Id="rId10" Type="http://schemas.openxmlformats.org/officeDocument/2006/relationships/image" Target="../media/image130.png"/><Relationship Id="rId4" Type="http://schemas.openxmlformats.org/officeDocument/2006/relationships/image" Target="../media/image117.png"/><Relationship Id="rId9" Type="http://schemas.openxmlformats.org/officeDocument/2006/relationships/image" Target="../media/image128.png"/></Relationships>
</file>

<file path=ppt/slides/_rels/slide48.xml.rels><?xml version="1.0" encoding="UTF-8" standalone="yes"?>
<Relationships xmlns="http://schemas.openxmlformats.org/package/2006/relationships"><Relationship Id="rId8" Type="http://schemas.openxmlformats.org/officeDocument/2006/relationships/image" Target="../media/image138.png"/><Relationship Id="rId13" Type="http://schemas.openxmlformats.org/officeDocument/2006/relationships/image" Target="../media/image121.png"/><Relationship Id="rId3" Type="http://schemas.openxmlformats.org/officeDocument/2006/relationships/image" Target="../media/image132.png"/><Relationship Id="rId7" Type="http://schemas.openxmlformats.org/officeDocument/2006/relationships/image" Target="../media/image137.png"/><Relationship Id="rId12" Type="http://schemas.openxmlformats.org/officeDocument/2006/relationships/image" Target="../media/image119.png"/><Relationship Id="rId2" Type="http://schemas.openxmlformats.org/officeDocument/2006/relationships/image" Target="../media/image131.png"/><Relationship Id="rId16" Type="http://schemas.openxmlformats.org/officeDocument/2006/relationships/image" Target="../media/image144.png"/><Relationship Id="rId1" Type="http://schemas.openxmlformats.org/officeDocument/2006/relationships/slideLayout" Target="../slideLayouts/slideLayout7.xml"/><Relationship Id="rId6" Type="http://schemas.openxmlformats.org/officeDocument/2006/relationships/image" Target="../media/image136.png"/><Relationship Id="rId11" Type="http://schemas.openxmlformats.org/officeDocument/2006/relationships/image" Target="../media/image141.png"/><Relationship Id="rId5" Type="http://schemas.openxmlformats.org/officeDocument/2006/relationships/image" Target="../media/image135.png"/><Relationship Id="rId15" Type="http://schemas.openxmlformats.org/officeDocument/2006/relationships/image" Target="../media/image143.png"/><Relationship Id="rId10" Type="http://schemas.openxmlformats.org/officeDocument/2006/relationships/image" Target="../media/image140.png"/><Relationship Id="rId4" Type="http://schemas.openxmlformats.org/officeDocument/2006/relationships/image" Target="../media/image134.png"/><Relationship Id="rId9" Type="http://schemas.openxmlformats.org/officeDocument/2006/relationships/image" Target="../media/image139.png"/><Relationship Id="rId14" Type="http://schemas.openxmlformats.org/officeDocument/2006/relationships/image" Target="../media/image142.png"/></Relationships>
</file>

<file path=ppt/slides/_rels/slide49.xml.rels><?xml version="1.0" encoding="UTF-8" standalone="yes"?>
<Relationships xmlns="http://schemas.openxmlformats.org/package/2006/relationships"><Relationship Id="rId3" Type="http://schemas.openxmlformats.org/officeDocument/2006/relationships/image" Target="../media/image111.png"/><Relationship Id="rId2" Type="http://schemas.openxmlformats.org/officeDocument/2006/relationships/image" Target="../media/image107.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5" Type="http://schemas.openxmlformats.org/officeDocument/2006/relationships/image" Target="../media/image711.png"/><Relationship Id="rId4" Type="http://schemas.openxmlformats.org/officeDocument/2006/relationships/image" Target="../media/image93.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8" Type="http://schemas.openxmlformats.org/officeDocument/2006/relationships/image" Target="../media/image165.png"/><Relationship Id="rId3" Type="http://schemas.openxmlformats.org/officeDocument/2006/relationships/image" Target="../media/image150.png"/><Relationship Id="rId7" Type="http://schemas.openxmlformats.org/officeDocument/2006/relationships/image" Target="../media/image164.png"/><Relationship Id="rId2" Type="http://schemas.openxmlformats.org/officeDocument/2006/relationships/image" Target="../media/image149.png"/><Relationship Id="rId1" Type="http://schemas.openxmlformats.org/officeDocument/2006/relationships/slideLayout" Target="../slideLayouts/slideLayout2.xml"/><Relationship Id="rId6" Type="http://schemas.openxmlformats.org/officeDocument/2006/relationships/image" Target="../media/image160.png"/><Relationship Id="rId5" Type="http://schemas.openxmlformats.org/officeDocument/2006/relationships/image" Target="../media/image158.png"/><Relationship Id="rId4" Type="http://schemas.openxmlformats.org/officeDocument/2006/relationships/image" Target="../media/image156.png"/><Relationship Id="rId9" Type="http://schemas.openxmlformats.org/officeDocument/2006/relationships/image" Target="../media/image168.png"/></Relationships>
</file>

<file path=ppt/slides/_rels/slide52.xml.rels><?xml version="1.0" encoding="UTF-8" standalone="yes"?>
<Relationships xmlns="http://schemas.openxmlformats.org/package/2006/relationships"><Relationship Id="rId3" Type="http://schemas.openxmlformats.org/officeDocument/2006/relationships/image" Target="../media/image170.png"/><Relationship Id="rId2" Type="http://schemas.openxmlformats.org/officeDocument/2006/relationships/image" Target="../media/image1040.png"/><Relationship Id="rId1" Type="http://schemas.openxmlformats.org/officeDocument/2006/relationships/slideLayout" Target="../slideLayouts/slideLayout7.xml"/><Relationship Id="rId5" Type="http://schemas.openxmlformats.org/officeDocument/2006/relationships/image" Target="../media/image172.png"/><Relationship Id="rId4" Type="http://schemas.openxmlformats.org/officeDocument/2006/relationships/image" Target="../media/image171.png"/></Relationships>
</file>

<file path=ppt/slides/_rels/slide53.xml.rels><?xml version="1.0" encoding="UTF-8" standalone="yes"?>
<Relationships xmlns="http://schemas.openxmlformats.org/package/2006/relationships"><Relationship Id="rId3" Type="http://schemas.openxmlformats.org/officeDocument/2006/relationships/image" Target="../media/image174.png"/><Relationship Id="rId2" Type="http://schemas.openxmlformats.org/officeDocument/2006/relationships/image" Target="../media/image145.png"/><Relationship Id="rId1" Type="http://schemas.openxmlformats.org/officeDocument/2006/relationships/slideLayout" Target="../slideLayouts/slideLayout7.xml"/><Relationship Id="rId4" Type="http://schemas.openxmlformats.org/officeDocument/2006/relationships/image" Target="../media/image175.png"/></Relationships>
</file>

<file path=ppt/slides/_rels/slide54.xml.rels><?xml version="1.0" encoding="UTF-8" standalone="yes"?>
<Relationships xmlns="http://schemas.openxmlformats.org/package/2006/relationships"><Relationship Id="rId8" Type="http://schemas.openxmlformats.org/officeDocument/2006/relationships/image" Target="../media/image181.png"/><Relationship Id="rId3" Type="http://schemas.openxmlformats.org/officeDocument/2006/relationships/image" Target="../media/image1220.png"/><Relationship Id="rId7" Type="http://schemas.openxmlformats.org/officeDocument/2006/relationships/image" Target="../media/image180.png"/><Relationship Id="rId2" Type="http://schemas.openxmlformats.org/officeDocument/2006/relationships/image" Target="../media/image176.png"/><Relationship Id="rId1" Type="http://schemas.openxmlformats.org/officeDocument/2006/relationships/slideLayout" Target="../slideLayouts/slideLayout7.xml"/><Relationship Id="rId6" Type="http://schemas.openxmlformats.org/officeDocument/2006/relationships/image" Target="../media/image179.png"/><Relationship Id="rId5" Type="http://schemas.openxmlformats.org/officeDocument/2006/relationships/image" Target="../media/image178.png"/><Relationship Id="rId4" Type="http://schemas.openxmlformats.org/officeDocument/2006/relationships/image" Target="../media/image177.png"/></Relationships>
</file>

<file path=ppt/slides/_rels/slide55.xml.rels><?xml version="1.0" encoding="UTF-8" standalone="yes"?>
<Relationships xmlns="http://schemas.openxmlformats.org/package/2006/relationships"><Relationship Id="rId3" Type="http://schemas.openxmlformats.org/officeDocument/2006/relationships/image" Target="../media/image173.png"/><Relationship Id="rId2" Type="http://schemas.openxmlformats.org/officeDocument/2006/relationships/image" Target="../media/image146.png"/><Relationship Id="rId1" Type="http://schemas.openxmlformats.org/officeDocument/2006/relationships/slideLayout" Target="../slideLayouts/slideLayout7.xml"/><Relationship Id="rId5" Type="http://schemas.openxmlformats.org/officeDocument/2006/relationships/image" Target="../media/image183.png"/><Relationship Id="rId4" Type="http://schemas.openxmlformats.org/officeDocument/2006/relationships/image" Target="../media/image182.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8" Type="http://schemas.openxmlformats.org/officeDocument/2006/relationships/image" Target="../media/image1870.png"/><Relationship Id="rId3" Type="http://schemas.openxmlformats.org/officeDocument/2006/relationships/image" Target="../media/image187.png"/><Relationship Id="rId7" Type="http://schemas.openxmlformats.org/officeDocument/2006/relationships/image" Target="../media/image191.png"/><Relationship Id="rId2" Type="http://schemas.openxmlformats.org/officeDocument/2006/relationships/image" Target="../media/image186.png"/><Relationship Id="rId1" Type="http://schemas.openxmlformats.org/officeDocument/2006/relationships/slideLayout" Target="../slideLayouts/slideLayout7.xml"/><Relationship Id="rId6" Type="http://schemas.openxmlformats.org/officeDocument/2006/relationships/image" Target="../media/image190.png"/><Relationship Id="rId5" Type="http://schemas.openxmlformats.org/officeDocument/2006/relationships/image" Target="../media/image189.png"/><Relationship Id="rId4" Type="http://schemas.openxmlformats.org/officeDocument/2006/relationships/image" Target="../media/image188.png"/></Relationships>
</file>

<file path=ppt/slides/_rels/slide58.xml.rels><?xml version="1.0" encoding="UTF-8" standalone="yes"?>
<Relationships xmlns="http://schemas.openxmlformats.org/package/2006/relationships"><Relationship Id="rId3" Type="http://schemas.openxmlformats.org/officeDocument/2006/relationships/image" Target="../media/image193.png"/><Relationship Id="rId2" Type="http://schemas.openxmlformats.org/officeDocument/2006/relationships/image" Target="../media/image192.png"/><Relationship Id="rId1" Type="http://schemas.openxmlformats.org/officeDocument/2006/relationships/slideLayout" Target="../slideLayouts/slideLayout7.xml"/><Relationship Id="rId5" Type="http://schemas.openxmlformats.org/officeDocument/2006/relationships/image" Target="../media/image195.png"/><Relationship Id="rId4" Type="http://schemas.openxmlformats.org/officeDocument/2006/relationships/image" Target="../media/image194.png"/></Relationships>
</file>

<file path=ppt/slides/_rels/slide59.xml.rels><?xml version="1.0" encoding="UTF-8" standalone="yes"?>
<Relationships xmlns="http://schemas.openxmlformats.org/package/2006/relationships"><Relationship Id="rId3" Type="http://schemas.openxmlformats.org/officeDocument/2006/relationships/image" Target="../media/image185.png"/><Relationship Id="rId2" Type="http://schemas.openxmlformats.org/officeDocument/2006/relationships/image" Target="../media/image184.emf"/><Relationship Id="rId1" Type="http://schemas.openxmlformats.org/officeDocument/2006/relationships/slideLayout" Target="../slideLayouts/slideLayout7.xml"/><Relationship Id="rId6" Type="http://schemas.openxmlformats.org/officeDocument/2006/relationships/image" Target="../media/image200.png"/><Relationship Id="rId5" Type="http://schemas.openxmlformats.org/officeDocument/2006/relationships/image" Target="../media/image197.png"/><Relationship Id="rId4" Type="http://schemas.openxmlformats.org/officeDocument/2006/relationships/image" Target="../media/image196.png"/></Relationships>
</file>

<file path=ppt/slides/_rels/slide6.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image" Target="../media/image94.png"/><Relationship Id="rId1" Type="http://schemas.openxmlformats.org/officeDocument/2006/relationships/slideLayout" Target="../slideLayouts/slideLayout7.xml"/><Relationship Id="rId5" Type="http://schemas.openxmlformats.org/officeDocument/2006/relationships/image" Target="../media/image97.png"/><Relationship Id="rId4" Type="http://schemas.openxmlformats.org/officeDocument/2006/relationships/image" Target="../media/image96.png"/></Relationships>
</file>

<file path=ppt/slides/_rels/slide60.xml.rels><?xml version="1.0" encoding="UTF-8" standalone="yes"?>
<Relationships xmlns="http://schemas.openxmlformats.org/package/2006/relationships"><Relationship Id="rId3" Type="http://schemas.openxmlformats.org/officeDocument/2006/relationships/image" Target="../media/image199.png"/><Relationship Id="rId2" Type="http://schemas.openxmlformats.org/officeDocument/2006/relationships/image" Target="../media/image198.png"/><Relationship Id="rId1" Type="http://schemas.openxmlformats.org/officeDocument/2006/relationships/slideLayout" Target="../slideLayouts/slideLayout7.xml"/><Relationship Id="rId6" Type="http://schemas.openxmlformats.org/officeDocument/2006/relationships/image" Target="../media/image203.png"/><Relationship Id="rId5" Type="http://schemas.openxmlformats.org/officeDocument/2006/relationships/image" Target="../media/image202.png"/><Relationship Id="rId4" Type="http://schemas.openxmlformats.org/officeDocument/2006/relationships/image" Target="../media/image201.pn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8" Type="http://schemas.openxmlformats.org/officeDocument/2006/relationships/image" Target="../media/image1911.png"/><Relationship Id="rId3" Type="http://schemas.openxmlformats.org/officeDocument/2006/relationships/image" Target="../media/image1920.png"/><Relationship Id="rId7" Type="http://schemas.openxmlformats.org/officeDocument/2006/relationships/image" Target="../media/image1900.png"/><Relationship Id="rId2" Type="http://schemas.openxmlformats.org/officeDocument/2006/relationships/image" Target="../media/image1860.png"/><Relationship Id="rId1" Type="http://schemas.openxmlformats.org/officeDocument/2006/relationships/slideLayout" Target="../slideLayouts/slideLayout7.xml"/><Relationship Id="rId6" Type="http://schemas.openxmlformats.org/officeDocument/2006/relationships/image" Target="../media/image1890.png"/><Relationship Id="rId5" Type="http://schemas.openxmlformats.org/officeDocument/2006/relationships/image" Target="../media/image1880.png"/><Relationship Id="rId4" Type="http://schemas.openxmlformats.org/officeDocument/2006/relationships/image" Target="../media/image1871.png"/></Relationships>
</file>

<file path=ppt/slides/_rels/slide63.xml.rels><?xml version="1.0" encoding="UTF-8" standalone="yes"?>
<Relationships xmlns="http://schemas.openxmlformats.org/package/2006/relationships"><Relationship Id="rId3" Type="http://schemas.openxmlformats.org/officeDocument/2006/relationships/image" Target="../media/image1930.png"/><Relationship Id="rId7" Type="http://schemas.openxmlformats.org/officeDocument/2006/relationships/image" Target="../media/image2020.png"/><Relationship Id="rId2" Type="http://schemas.openxmlformats.org/officeDocument/2006/relationships/image" Target="../media/image1970.png"/><Relationship Id="rId1" Type="http://schemas.openxmlformats.org/officeDocument/2006/relationships/slideLayout" Target="../slideLayouts/slideLayout7.xml"/><Relationship Id="rId6" Type="http://schemas.openxmlformats.org/officeDocument/2006/relationships/image" Target="../media/image2011.png"/><Relationship Id="rId5" Type="http://schemas.openxmlformats.org/officeDocument/2006/relationships/image" Target="../media/image2000.png"/><Relationship Id="rId4" Type="http://schemas.openxmlformats.org/officeDocument/2006/relationships/image" Target="../media/image1940.png"/></Relationships>
</file>

<file path=ppt/slides/_rels/slide64.xml.rels><?xml version="1.0" encoding="UTF-8" standalone="yes"?>
<Relationships xmlns="http://schemas.openxmlformats.org/package/2006/relationships"><Relationship Id="rId3" Type="http://schemas.openxmlformats.org/officeDocument/2006/relationships/image" Target="../media/image208.png"/><Relationship Id="rId2" Type="http://schemas.openxmlformats.org/officeDocument/2006/relationships/image" Target="../media/image1950.pn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3" Type="http://schemas.openxmlformats.org/officeDocument/2006/relationships/image" Target="../media/image205.png"/><Relationship Id="rId2" Type="http://schemas.openxmlformats.org/officeDocument/2006/relationships/image" Target="../media/image204.pn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image" Target="../media/image1990.pn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image" Target="../media/image206.png"/><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3" Type="http://schemas.openxmlformats.org/officeDocument/2006/relationships/image" Target="../media/image207.png"/><Relationship Id="rId2" Type="http://schemas.openxmlformats.org/officeDocument/2006/relationships/image" Target="../media/image2040.png"/><Relationship Id="rId1" Type="http://schemas.openxmlformats.org/officeDocument/2006/relationships/slideLayout" Target="../slideLayouts/slideLayout7.xml"/><Relationship Id="rId6" Type="http://schemas.openxmlformats.org/officeDocument/2006/relationships/image" Target="../media/image2090.png"/><Relationship Id="rId5" Type="http://schemas.openxmlformats.org/officeDocument/2006/relationships/image" Target="../media/image2070.png"/><Relationship Id="rId4" Type="http://schemas.openxmlformats.org/officeDocument/2006/relationships/image" Target="../media/image2060.png"/></Relationships>
</file>

<file path=ppt/slides/_rels/slide69.xml.rels><?xml version="1.0" encoding="UTF-8" standalone="yes"?>
<Relationships xmlns="http://schemas.openxmlformats.org/package/2006/relationships"><Relationship Id="rId8" Type="http://schemas.openxmlformats.org/officeDocument/2006/relationships/image" Target="../media/image216.png"/><Relationship Id="rId3" Type="http://schemas.openxmlformats.org/officeDocument/2006/relationships/image" Target="../media/image211.png"/><Relationship Id="rId7" Type="http://schemas.openxmlformats.org/officeDocument/2006/relationships/image" Target="../media/image215.png"/><Relationship Id="rId2" Type="http://schemas.openxmlformats.org/officeDocument/2006/relationships/image" Target="../media/image2100.png"/><Relationship Id="rId1" Type="http://schemas.openxmlformats.org/officeDocument/2006/relationships/slideLayout" Target="../slideLayouts/slideLayout7.xml"/><Relationship Id="rId6" Type="http://schemas.openxmlformats.org/officeDocument/2006/relationships/image" Target="../media/image214.png"/><Relationship Id="rId5" Type="http://schemas.openxmlformats.org/officeDocument/2006/relationships/image" Target="../media/image210.png"/><Relationship Id="rId4" Type="http://schemas.openxmlformats.org/officeDocument/2006/relationships/image" Target="../media/image212.png"/><Relationship Id="rId9" Type="http://schemas.openxmlformats.org/officeDocument/2006/relationships/image" Target="../media/image217.png"/></Relationships>
</file>

<file path=ppt/slides/_rels/slide7.xml.rels><?xml version="1.0" encoding="UTF-8" standalone="yes"?>
<Relationships xmlns="http://schemas.openxmlformats.org/package/2006/relationships"><Relationship Id="rId8" Type="http://schemas.openxmlformats.org/officeDocument/2006/relationships/image" Target="../media/image100.png"/><Relationship Id="rId7" Type="http://schemas.openxmlformats.org/officeDocument/2006/relationships/image" Target="../media/image812.png"/><Relationship Id="rId1" Type="http://schemas.openxmlformats.org/officeDocument/2006/relationships/slideLayout" Target="../slideLayouts/slideLayout7.xml"/><Relationship Id="rId6" Type="http://schemas.openxmlformats.org/officeDocument/2006/relationships/image" Target="../media/image98.png"/><Relationship Id="rId9" Type="http://schemas.openxmlformats.org/officeDocument/2006/relationships/image" Target="../media/image101.png"/></Relationships>
</file>

<file path=ppt/slides/_rels/slide70.xml.rels><?xml version="1.0" encoding="UTF-8" standalone="yes"?>
<Relationships xmlns="http://schemas.openxmlformats.org/package/2006/relationships"><Relationship Id="rId3" Type="http://schemas.openxmlformats.org/officeDocument/2006/relationships/image" Target="../media/image213.png"/><Relationship Id="rId2" Type="http://schemas.openxmlformats.org/officeDocument/2006/relationships/image" Target="../media/image209.png"/><Relationship Id="rId1" Type="http://schemas.openxmlformats.org/officeDocument/2006/relationships/slideLayout" Target="../slideLayouts/slideLayout7.xml"/><Relationship Id="rId5" Type="http://schemas.openxmlformats.org/officeDocument/2006/relationships/image" Target="../media/image219.png"/><Relationship Id="rId4" Type="http://schemas.openxmlformats.org/officeDocument/2006/relationships/image" Target="../media/image218.png"/></Relationships>
</file>

<file path=ppt/slides/_rels/slide71.xml.rels><?xml version="1.0" encoding="UTF-8" standalone="yes"?>
<Relationships xmlns="http://schemas.openxmlformats.org/package/2006/relationships"><Relationship Id="rId2" Type="http://schemas.openxmlformats.org/officeDocument/2006/relationships/image" Target="../media/image220.png"/><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image" Target="../media/image223.png"/><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image" Target="../media/image2130.png"/><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image" Target="../media/image22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03.png"/><Relationship Id="rId2" Type="http://schemas.openxmlformats.org/officeDocument/2006/relationships/image" Target="../media/image102.png"/><Relationship Id="rId1" Type="http://schemas.openxmlformats.org/officeDocument/2006/relationships/slideLayout" Target="../slideLayouts/slideLayout7.xml"/><Relationship Id="rId5" Type="http://schemas.openxmlformats.org/officeDocument/2006/relationships/image" Target="../media/image105.png"/><Relationship Id="rId4" Type="http://schemas.openxmlformats.org/officeDocument/2006/relationships/image" Target="../media/image104.png"/></Relationships>
</file>

<file path=ppt/slides/_rels/slide9.xml.rels><?xml version="1.0" encoding="UTF-8" standalone="yes"?>
<Relationships xmlns="http://schemas.openxmlformats.org/package/2006/relationships"><Relationship Id="rId3" Type="http://schemas.openxmlformats.org/officeDocument/2006/relationships/image" Target="../media/image911.png"/><Relationship Id="rId2" Type="http://schemas.openxmlformats.org/officeDocument/2006/relationships/image" Target="../media/image811.png"/><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11560" y="2130425"/>
            <a:ext cx="8136904" cy="1470025"/>
          </a:xfrm>
        </p:spPr>
        <p:txBody>
          <a:bodyPr/>
          <a:lstStyle/>
          <a:p>
            <a:r>
              <a:rPr lang="en-GB" b="1" dirty="0">
                <a:solidFill>
                  <a:srgbClr val="92D050"/>
                </a:solidFill>
              </a:rPr>
              <a:t>P2 Chapter 11 :: </a:t>
            </a:r>
            <a:r>
              <a:rPr lang="en-GB" dirty="0"/>
              <a:t>Integration</a:t>
            </a:r>
          </a:p>
        </p:txBody>
      </p:sp>
      <p:sp>
        <p:nvSpPr>
          <p:cNvPr id="3" name="Subtitle 2"/>
          <p:cNvSpPr>
            <a:spLocks noGrp="1"/>
          </p:cNvSpPr>
          <p:nvPr>
            <p:ph type="subTitle" idx="1"/>
          </p:nvPr>
        </p:nvSpPr>
        <p:spPr>
          <a:xfrm>
            <a:off x="1079612" y="3645024"/>
            <a:ext cx="6984776" cy="1417712"/>
          </a:xfrm>
        </p:spPr>
        <p:txBody>
          <a:bodyPr>
            <a:normAutofit/>
          </a:bodyPr>
          <a:lstStyle/>
          <a:p>
            <a:r>
              <a:rPr lang="en-GB" sz="2800" dirty="0"/>
              <a:t>jfrost@tiffin.kingston.sch.uk</a:t>
            </a:r>
          </a:p>
          <a:p>
            <a:r>
              <a:rPr lang="en-GB" sz="2000" b="1" dirty="0"/>
              <a:t>www.drfrostmaths.com</a:t>
            </a:r>
            <a:br>
              <a:rPr lang="en-GB" sz="2000" b="1" dirty="0"/>
            </a:br>
            <a:r>
              <a:rPr lang="en-GB" sz="2000" b="1" dirty="0"/>
              <a:t>@DrFrostMaths</a:t>
            </a:r>
            <a:r>
              <a:rPr lang="en-GB" sz="2000" dirty="0"/>
              <a:t> </a:t>
            </a:r>
          </a:p>
        </p:txBody>
      </p:sp>
      <p:cxnSp>
        <p:nvCxnSpPr>
          <p:cNvPr id="8" name="Straight Connector 7"/>
          <p:cNvCxnSpPr/>
          <p:nvPr/>
        </p:nvCxnSpPr>
        <p:spPr>
          <a:xfrm>
            <a:off x="0" y="1268760"/>
            <a:ext cx="9144000" cy="0"/>
          </a:xfrm>
          <a:prstGeom prst="line">
            <a:avLst/>
          </a:prstGeom>
          <a:ln w="76200">
            <a:solidFill>
              <a:schemeClr val="accent3"/>
            </a:solidFill>
          </a:ln>
        </p:spPr>
        <p:style>
          <a:lnRef idx="1">
            <a:schemeClr val="accent1"/>
          </a:lnRef>
          <a:fillRef idx="0">
            <a:schemeClr val="accent1"/>
          </a:fillRef>
          <a:effectRef idx="0">
            <a:schemeClr val="accent1"/>
          </a:effectRef>
          <a:fontRef idx="minor">
            <a:schemeClr val="tx1"/>
          </a:fontRef>
        </p:style>
      </p:cxnSp>
      <p:pic>
        <p:nvPicPr>
          <p:cNvPr id="10" name="Picture 2" descr="E:\TiffinSchoolLogoSmall.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2212" y="111910"/>
            <a:ext cx="1008112" cy="101336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07504" y="6461720"/>
            <a:ext cx="4104456" cy="369332"/>
          </a:xfrm>
          <a:prstGeom prst="rect">
            <a:avLst/>
          </a:prstGeom>
          <a:noFill/>
        </p:spPr>
        <p:txBody>
          <a:bodyPr wrap="square" rtlCol="0">
            <a:spAutoFit/>
          </a:bodyPr>
          <a:lstStyle/>
          <a:p>
            <a:r>
              <a:rPr lang="en-GB" dirty="0"/>
              <a:t>Last modified: 13</a:t>
            </a:r>
            <a:r>
              <a:rPr lang="en-GB" baseline="30000" dirty="0"/>
              <a:t>th</a:t>
            </a:r>
            <a:r>
              <a:rPr lang="en-GB" dirty="0"/>
              <a:t> April 2019</a:t>
            </a:r>
          </a:p>
        </p:txBody>
      </p:sp>
    </p:spTree>
    <p:extLst>
      <p:ext uri="{BB962C8B-B14F-4D97-AF65-F5344CB8AC3E}">
        <p14:creationId xmlns:p14="http://schemas.microsoft.com/office/powerpoint/2010/main" val="29130178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4000"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Exercise 11A</a:t>
              </a:r>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28" name="TextBox 27">
            <a:extLst>
              <a:ext uri="{FF2B5EF4-FFF2-40B4-BE49-F238E27FC236}">
                <a16:creationId xmlns:a16="http://schemas.microsoft.com/office/drawing/2014/main" id="{AB409FA8-34C4-4FDD-966B-EFA5D58ECFF6}"/>
              </a:ext>
            </a:extLst>
          </p:cNvPr>
          <p:cNvSpPr txBox="1"/>
          <p:nvPr/>
        </p:nvSpPr>
        <p:spPr>
          <a:xfrm>
            <a:off x="395536" y="725840"/>
            <a:ext cx="7920880" cy="830997"/>
          </a:xfrm>
          <a:prstGeom prst="rect">
            <a:avLst/>
          </a:prstGeom>
          <a:noFill/>
        </p:spPr>
        <p:txBody>
          <a:bodyPr wrap="square" rtlCol="0">
            <a:spAutoFit/>
          </a:bodyPr>
          <a:lstStyle/>
          <a:p>
            <a:r>
              <a:rPr lang="en-GB" sz="2400" dirty="0"/>
              <a:t>Pearson Pure Mathematics Year 2/AS</a:t>
            </a:r>
          </a:p>
          <a:p>
            <a:r>
              <a:rPr lang="en-GB" sz="2400" dirty="0"/>
              <a:t>Pages 295-296</a:t>
            </a:r>
          </a:p>
        </p:txBody>
      </p:sp>
      <p:cxnSp>
        <p:nvCxnSpPr>
          <p:cNvPr id="29" name="Straight Connector 28">
            <a:extLst>
              <a:ext uri="{FF2B5EF4-FFF2-40B4-BE49-F238E27FC236}">
                <a16:creationId xmlns:a16="http://schemas.microsoft.com/office/drawing/2014/main" id="{07B3D4EB-D2A9-4BCC-B402-8AAEDE7CB1A1}"/>
              </a:ext>
            </a:extLst>
          </p:cNvPr>
          <p:cNvCxnSpPr/>
          <p:nvPr/>
        </p:nvCxnSpPr>
        <p:spPr>
          <a:xfrm>
            <a:off x="0" y="1739717"/>
            <a:ext cx="9144000" cy="0"/>
          </a:xfrm>
          <a:prstGeom prst="line">
            <a:avLst/>
          </a:prstGeom>
        </p:spPr>
        <p:style>
          <a:lnRef idx="1">
            <a:schemeClr val="dk1"/>
          </a:lnRef>
          <a:fillRef idx="0">
            <a:schemeClr val="dk1"/>
          </a:fillRef>
          <a:effectRef idx="0">
            <a:schemeClr val="dk1"/>
          </a:effectRef>
          <a:fontRef idx="minor">
            <a:schemeClr val="tx1"/>
          </a:fontRef>
        </p:style>
      </p:cxnSp>
      <p:sp>
        <p:nvSpPr>
          <p:cNvPr id="7" name="TextBox 6">
            <a:extLst>
              <a:ext uri="{FF2B5EF4-FFF2-40B4-BE49-F238E27FC236}">
                <a16:creationId xmlns:a16="http://schemas.microsoft.com/office/drawing/2014/main" id="{BB41C045-B170-8B4E-86EF-909DF5968F0C}"/>
              </a:ext>
            </a:extLst>
          </p:cNvPr>
          <p:cNvSpPr txBox="1"/>
          <p:nvPr/>
        </p:nvSpPr>
        <p:spPr>
          <a:xfrm>
            <a:off x="755576" y="2708809"/>
            <a:ext cx="5607991" cy="2677656"/>
          </a:xfrm>
          <a:prstGeom prst="rect">
            <a:avLst/>
          </a:prstGeom>
          <a:noFill/>
        </p:spPr>
        <p:txBody>
          <a:bodyPr wrap="square" rtlCol="0">
            <a:spAutoFit/>
          </a:bodyPr>
          <a:lstStyle/>
          <a:p>
            <a:r>
              <a:rPr lang="en-US" sz="2400" dirty="0"/>
              <a:t>Complete before the lesson Q1-3</a:t>
            </a:r>
          </a:p>
          <a:p>
            <a:endParaRPr lang="en-US" sz="2400" dirty="0"/>
          </a:p>
          <a:p>
            <a:r>
              <a:rPr lang="en-US" sz="2400" dirty="0"/>
              <a:t>In Class:			</a:t>
            </a:r>
          </a:p>
          <a:p>
            <a:r>
              <a:rPr lang="en-US" sz="2400" dirty="0">
                <a:solidFill>
                  <a:schemeClr val="accent3"/>
                </a:solidFill>
              </a:rPr>
              <a:t>Green		</a:t>
            </a:r>
            <a:r>
              <a:rPr lang="en-US" sz="2400" dirty="0"/>
              <a:t>Q4</a:t>
            </a:r>
          </a:p>
          <a:p>
            <a:r>
              <a:rPr lang="en-US" sz="2400" dirty="0">
                <a:solidFill>
                  <a:schemeClr val="accent6"/>
                </a:solidFill>
              </a:rPr>
              <a:t>Amber</a:t>
            </a:r>
            <a:r>
              <a:rPr lang="en-US" sz="2400" dirty="0"/>
              <a:t> 		Q5-6</a:t>
            </a:r>
          </a:p>
          <a:p>
            <a:r>
              <a:rPr lang="en-US" sz="2400" dirty="0">
                <a:solidFill>
                  <a:srgbClr val="FF0000"/>
                </a:solidFill>
              </a:rPr>
              <a:t>Red</a:t>
            </a:r>
            <a:r>
              <a:rPr lang="en-US" sz="2400" dirty="0"/>
              <a:t>		Q7</a:t>
            </a:r>
          </a:p>
          <a:p>
            <a:endParaRPr lang="en-US" sz="2400" dirty="0"/>
          </a:p>
        </p:txBody>
      </p:sp>
    </p:spTree>
    <p:extLst>
      <p:ext uri="{BB962C8B-B14F-4D97-AF65-F5344CB8AC3E}">
        <p14:creationId xmlns:p14="http://schemas.microsoft.com/office/powerpoint/2010/main" val="31217533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4000" cy="599127"/>
            <a:chOff x="0" y="13335"/>
            <a:chExt cx="9144218" cy="599127"/>
          </a:xfrm>
        </p:grpSpPr>
        <mc:AlternateContent xmlns:mc="http://schemas.openxmlformats.org/markup-compatibility/2006" xmlns:a14="http://schemas.microsoft.com/office/drawing/2010/main">
          <mc:Choice Requires="a14">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b="1" dirty="0"/>
                    <a:t>SKILL #2</a:t>
                  </a:r>
                  <a:r>
                    <a:rPr lang="en-GB" sz="3200" dirty="0"/>
                    <a:t>: Integrating </a:t>
                  </a:r>
                  <a14:m>
                    <m:oMath xmlns:m="http://schemas.openxmlformats.org/officeDocument/2006/math">
                      <m:r>
                        <a:rPr lang="en-GB" sz="3200" b="0" i="1" smtClean="0">
                          <a:latin typeface="Cambria Math" panose="02040503050406030204" pitchFamily="18" charset="0"/>
                        </a:rPr>
                        <m:t>𝑓</m:t>
                      </m:r>
                      <m:d>
                        <m:dPr>
                          <m:ctrlPr>
                            <a:rPr lang="en-GB" sz="3200" b="0" i="1" smtClean="0">
                              <a:latin typeface="Cambria Math" panose="02040503050406030204" pitchFamily="18" charset="0"/>
                            </a:rPr>
                          </m:ctrlPr>
                        </m:dPr>
                        <m:e>
                          <m:r>
                            <a:rPr lang="en-GB" sz="3200" b="0" i="1" smtClean="0">
                              <a:latin typeface="Cambria Math" panose="02040503050406030204" pitchFamily="18" charset="0"/>
                            </a:rPr>
                            <m:t>𝑎𝑥</m:t>
                          </m:r>
                          <m:r>
                            <a:rPr lang="en-GB" sz="3200" b="0" i="1" smtClean="0">
                              <a:latin typeface="Cambria Math" panose="02040503050406030204" pitchFamily="18" charset="0"/>
                            </a:rPr>
                            <m:t>+</m:t>
                          </m:r>
                          <m:r>
                            <a:rPr lang="en-GB" sz="3200" b="0" i="1" smtClean="0">
                              <a:latin typeface="Cambria Math" panose="02040503050406030204" pitchFamily="18" charset="0"/>
                            </a:rPr>
                            <m:t>𝑏</m:t>
                          </m:r>
                        </m:e>
                      </m:d>
                    </m:oMath>
                  </a14:m>
                  <a:endParaRPr lang="en-GB" sz="3200" dirty="0"/>
                </a:p>
              </p:txBody>
            </p:sp>
          </mc:Choice>
          <mc:Fallback xmlns="">
            <p:sp>
              <p:nvSpPr>
                <p:cNvPr id="3" name="TextBox 32"/>
                <p:cNvSpPr txBox="1">
                  <a:spLocks noRot="1" noChangeAspect="1" noMove="1" noResize="1" noEditPoints="1" noAdjustHandles="1" noChangeArrowheads="1" noChangeShapeType="1" noTextEdit="1"/>
                </p:cNvSpPr>
                <p:nvPr/>
              </p:nvSpPr>
              <p:spPr>
                <a:xfrm>
                  <a:off x="0" y="13335"/>
                  <a:ext cx="9144000" cy="599127"/>
                </a:xfrm>
                <a:prstGeom prst="rect">
                  <a:avLst/>
                </a:prstGeom>
                <a:blipFill>
                  <a:blip r:embed="rId2"/>
                  <a:stretch>
                    <a:fillRect t="-12245" b="-31633"/>
                  </a:stretch>
                </a:blipFill>
                <a:ln>
                  <a:noFill/>
                </a:ln>
              </p:spPr>
              <p:txBody>
                <a:bodyPr/>
                <a:lstStyle/>
                <a:p>
                  <a:r>
                    <a:rPr lang="en-GB">
                      <a:noFill/>
                    </a:rPr>
                    <a:t> </a:t>
                  </a:r>
                </a:p>
              </p:txBody>
            </p:sp>
          </mc:Fallback>
        </mc:AlternateContent>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5" name="TextBox 4"/>
              <p:cNvSpPr txBox="1"/>
              <p:nvPr/>
            </p:nvSpPr>
            <p:spPr>
              <a:xfrm>
                <a:off x="323528" y="908720"/>
                <a:ext cx="8568952" cy="147796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GB" b="0" i="1" smtClean="0">
                              <a:latin typeface="Cambria Math" panose="02040503050406030204" pitchFamily="18" charset="0"/>
                            </a:rPr>
                          </m:ctrlPr>
                        </m:fPr>
                        <m:num>
                          <m:r>
                            <a:rPr lang="en-GB" b="0" i="1" smtClean="0">
                              <a:latin typeface="Cambria Math" panose="02040503050406030204" pitchFamily="18" charset="0"/>
                            </a:rPr>
                            <m:t>𝑑</m:t>
                          </m:r>
                        </m:num>
                        <m:den>
                          <m:r>
                            <a:rPr lang="en-GB" b="0" i="1" smtClean="0">
                              <a:latin typeface="Cambria Math" panose="02040503050406030204" pitchFamily="18" charset="0"/>
                            </a:rPr>
                            <m:t>𝑑𝑥</m:t>
                          </m:r>
                        </m:den>
                      </m:f>
                      <m:d>
                        <m:dPr>
                          <m:ctrlPr>
                            <a:rPr lang="en-GB" b="0" i="1" smtClean="0">
                              <a:latin typeface="Cambria Math" panose="02040503050406030204" pitchFamily="18" charset="0"/>
                            </a:rPr>
                          </m:ctrlPr>
                        </m:dPr>
                        <m:e>
                          <m:func>
                            <m:funcPr>
                              <m:ctrlPr>
                                <a:rPr lang="en-GB" b="0" i="1" smtClean="0">
                                  <a:latin typeface="Cambria Math" panose="02040503050406030204" pitchFamily="18" charset="0"/>
                                </a:rPr>
                              </m:ctrlPr>
                            </m:funcPr>
                            <m:fName>
                              <m:r>
                                <m:rPr>
                                  <m:sty m:val="p"/>
                                </m:rPr>
                                <a:rPr lang="en-GB" b="0" i="0" smtClean="0">
                                  <a:latin typeface="Cambria Math" panose="02040503050406030204" pitchFamily="18" charset="0"/>
                                </a:rPr>
                                <m:t>sin</m:t>
                              </m:r>
                            </m:fName>
                            <m:e>
                              <m:d>
                                <m:dPr>
                                  <m:ctrlPr>
                                    <a:rPr lang="en-GB" b="0" i="1" smtClean="0">
                                      <a:latin typeface="Cambria Math" panose="02040503050406030204" pitchFamily="18" charset="0"/>
                                    </a:rPr>
                                  </m:ctrlPr>
                                </m:dPr>
                                <m:e>
                                  <m:r>
                                    <a:rPr lang="en-GB" b="0" i="1" smtClean="0">
                                      <a:latin typeface="Cambria Math" panose="02040503050406030204" pitchFamily="18" charset="0"/>
                                    </a:rPr>
                                    <m:t>3</m:t>
                                  </m:r>
                                  <m:r>
                                    <a:rPr lang="en-GB" b="0" i="1" smtClean="0">
                                      <a:latin typeface="Cambria Math" panose="02040503050406030204" pitchFamily="18" charset="0"/>
                                    </a:rPr>
                                    <m:t>𝑥</m:t>
                                  </m:r>
                                  <m:r>
                                    <a:rPr lang="en-GB" b="0" i="1" smtClean="0">
                                      <a:latin typeface="Cambria Math" panose="02040503050406030204" pitchFamily="18" charset="0"/>
                                    </a:rPr>
                                    <m:t>+1</m:t>
                                  </m:r>
                                </m:e>
                              </m:d>
                            </m:e>
                          </m:func>
                        </m:e>
                      </m:d>
                      <m:r>
                        <a:rPr lang="en-GB" b="0" i="1" smtClean="0">
                          <a:latin typeface="Cambria Math" panose="02040503050406030204" pitchFamily="18" charset="0"/>
                        </a:rPr>
                        <m:t>=3</m:t>
                      </m:r>
                      <m:func>
                        <m:funcPr>
                          <m:ctrlPr>
                            <a:rPr lang="en-GB" b="0" i="1" smtClean="0">
                              <a:latin typeface="Cambria Math" panose="02040503050406030204" pitchFamily="18" charset="0"/>
                            </a:rPr>
                          </m:ctrlPr>
                        </m:funcPr>
                        <m:fName>
                          <m:r>
                            <m:rPr>
                              <m:sty m:val="p"/>
                            </m:rPr>
                            <a:rPr lang="en-GB" b="0" i="0" smtClean="0">
                              <a:latin typeface="Cambria Math" panose="02040503050406030204" pitchFamily="18" charset="0"/>
                            </a:rPr>
                            <m:t>cos</m:t>
                          </m:r>
                        </m:fName>
                        <m:e>
                          <m:d>
                            <m:dPr>
                              <m:ctrlPr>
                                <a:rPr lang="en-GB" b="0" i="1" smtClean="0">
                                  <a:latin typeface="Cambria Math" panose="02040503050406030204" pitchFamily="18" charset="0"/>
                                </a:rPr>
                              </m:ctrlPr>
                            </m:dPr>
                            <m:e>
                              <m:r>
                                <a:rPr lang="en-GB" b="0" i="1" smtClean="0">
                                  <a:latin typeface="Cambria Math" panose="02040503050406030204" pitchFamily="18" charset="0"/>
                                </a:rPr>
                                <m:t>3</m:t>
                              </m:r>
                              <m:r>
                                <a:rPr lang="en-GB" b="0" i="1" smtClean="0">
                                  <a:latin typeface="Cambria Math" panose="02040503050406030204" pitchFamily="18" charset="0"/>
                                </a:rPr>
                                <m:t>𝑥</m:t>
                              </m:r>
                              <m:r>
                                <a:rPr lang="en-GB" b="0" i="1" smtClean="0">
                                  <a:latin typeface="Cambria Math" panose="02040503050406030204" pitchFamily="18" charset="0"/>
                                </a:rPr>
                                <m:t>+1</m:t>
                              </m:r>
                            </m:e>
                          </m:d>
                        </m:e>
                      </m:func>
                    </m:oMath>
                  </m:oMathPara>
                </a14:m>
                <a:endParaRPr lang="en-GB" dirty="0"/>
              </a:p>
              <a:p>
                <a:r>
                  <a:rPr lang="en-GB" dirty="0"/>
                  <a:t>Therefore:</a:t>
                </a:r>
              </a:p>
              <a:p>
                <a:pPr/>
                <a14:m>
                  <m:oMathPara xmlns:m="http://schemas.openxmlformats.org/officeDocument/2006/math">
                    <m:oMathParaPr>
                      <m:jc m:val="centerGroup"/>
                    </m:oMathParaPr>
                    <m:oMath xmlns:m="http://schemas.openxmlformats.org/officeDocument/2006/math">
                      <m:nary>
                        <m:naryPr>
                          <m:subHide m:val="on"/>
                          <m:supHide m:val="on"/>
                          <m:ctrlPr>
                            <a:rPr lang="en-GB" b="0" i="1" smtClean="0">
                              <a:latin typeface="Cambria Math" panose="02040503050406030204" pitchFamily="18" charset="0"/>
                            </a:rPr>
                          </m:ctrlPr>
                        </m:naryPr>
                        <m:sub/>
                        <m:sup/>
                        <m:e>
                          <m:func>
                            <m:funcPr>
                              <m:ctrlPr>
                                <a:rPr lang="en-GB" b="0" i="1" smtClean="0">
                                  <a:latin typeface="Cambria Math" panose="02040503050406030204" pitchFamily="18" charset="0"/>
                                </a:rPr>
                              </m:ctrlPr>
                            </m:funcPr>
                            <m:fName>
                              <m:r>
                                <m:rPr>
                                  <m:sty m:val="p"/>
                                </m:rPr>
                                <a:rPr lang="en-GB" b="0" i="0" smtClean="0">
                                  <a:latin typeface="Cambria Math" panose="02040503050406030204" pitchFamily="18" charset="0"/>
                                </a:rPr>
                                <m:t>cos</m:t>
                              </m:r>
                            </m:fName>
                            <m:e>
                              <m:d>
                                <m:dPr>
                                  <m:ctrlPr>
                                    <a:rPr lang="en-GB" b="0" i="1" smtClean="0">
                                      <a:latin typeface="Cambria Math" panose="02040503050406030204" pitchFamily="18" charset="0"/>
                                    </a:rPr>
                                  </m:ctrlPr>
                                </m:dPr>
                                <m:e>
                                  <m:r>
                                    <a:rPr lang="en-GB" b="0" i="1" smtClean="0">
                                      <a:latin typeface="Cambria Math" panose="02040503050406030204" pitchFamily="18" charset="0"/>
                                    </a:rPr>
                                    <m:t>3</m:t>
                                  </m:r>
                                  <m:r>
                                    <a:rPr lang="en-GB" b="0" i="1" smtClean="0">
                                      <a:latin typeface="Cambria Math" panose="02040503050406030204" pitchFamily="18" charset="0"/>
                                    </a:rPr>
                                    <m:t>𝑥</m:t>
                                  </m:r>
                                  <m:r>
                                    <a:rPr lang="en-GB" b="0" i="1" smtClean="0">
                                      <a:latin typeface="Cambria Math" panose="02040503050406030204" pitchFamily="18" charset="0"/>
                                    </a:rPr>
                                    <m:t>+1</m:t>
                                  </m:r>
                                </m:e>
                              </m:d>
                            </m:e>
                          </m:func>
                          <m:r>
                            <a:rPr lang="en-GB" b="0" i="1" smtClean="0">
                              <a:latin typeface="Cambria Math" panose="02040503050406030204" pitchFamily="18" charset="0"/>
                            </a:rPr>
                            <m:t> </m:t>
                          </m:r>
                          <m:r>
                            <a:rPr lang="en-GB" b="0" i="1" smtClean="0">
                              <a:latin typeface="Cambria Math" panose="02040503050406030204" pitchFamily="18" charset="0"/>
                            </a:rPr>
                            <m:t>𝑑𝑥</m:t>
                          </m:r>
                        </m:e>
                      </m:nary>
                      <m:r>
                        <a:rPr lang="en-GB" b="0" i="1" smtClean="0">
                          <a:latin typeface="Cambria Math" panose="02040503050406030204" pitchFamily="18" charset="0"/>
                        </a:rPr>
                        <m:t>=</m:t>
                      </m:r>
                      <m:f>
                        <m:fPr>
                          <m:ctrlPr>
                            <a:rPr lang="en-GB" b="1" i="1" smtClean="0">
                              <a:latin typeface="Cambria Math" panose="02040503050406030204" pitchFamily="18" charset="0"/>
                            </a:rPr>
                          </m:ctrlPr>
                        </m:fPr>
                        <m:num>
                          <m:r>
                            <a:rPr lang="en-GB" b="1" i="1" smtClean="0">
                              <a:latin typeface="Cambria Math" panose="02040503050406030204" pitchFamily="18" charset="0"/>
                            </a:rPr>
                            <m:t>𝟏</m:t>
                          </m:r>
                        </m:num>
                        <m:den>
                          <m:r>
                            <a:rPr lang="en-GB" b="1" i="1" smtClean="0">
                              <a:latin typeface="Cambria Math" panose="02040503050406030204" pitchFamily="18" charset="0"/>
                            </a:rPr>
                            <m:t>𝟑</m:t>
                          </m:r>
                        </m:den>
                      </m:f>
                      <m:func>
                        <m:funcPr>
                          <m:ctrlPr>
                            <a:rPr lang="en-GB" b="1" i="1" smtClean="0">
                              <a:latin typeface="Cambria Math" panose="02040503050406030204" pitchFamily="18" charset="0"/>
                            </a:rPr>
                          </m:ctrlPr>
                        </m:funcPr>
                        <m:fName>
                          <m:r>
                            <a:rPr lang="en-GB" b="1" i="0" smtClean="0">
                              <a:latin typeface="Cambria Math" panose="02040503050406030204" pitchFamily="18" charset="0"/>
                            </a:rPr>
                            <m:t>𝐬𝐢𝐧</m:t>
                          </m:r>
                        </m:fName>
                        <m:e>
                          <m:d>
                            <m:dPr>
                              <m:ctrlPr>
                                <a:rPr lang="en-GB" b="1" i="1" smtClean="0">
                                  <a:latin typeface="Cambria Math" panose="02040503050406030204" pitchFamily="18" charset="0"/>
                                </a:rPr>
                              </m:ctrlPr>
                            </m:dPr>
                            <m:e>
                              <m:r>
                                <a:rPr lang="en-GB" b="1" i="1" smtClean="0">
                                  <a:latin typeface="Cambria Math" panose="02040503050406030204" pitchFamily="18" charset="0"/>
                                </a:rPr>
                                <m:t>𝟑</m:t>
                              </m:r>
                              <m:r>
                                <a:rPr lang="en-GB" b="1" i="1" smtClean="0">
                                  <a:latin typeface="Cambria Math" panose="02040503050406030204" pitchFamily="18" charset="0"/>
                                </a:rPr>
                                <m:t>𝒙</m:t>
                              </m:r>
                              <m:r>
                                <a:rPr lang="en-GB" b="1" i="1" smtClean="0">
                                  <a:latin typeface="Cambria Math" panose="02040503050406030204" pitchFamily="18" charset="0"/>
                                </a:rPr>
                                <m:t>+</m:t>
                              </m:r>
                              <m:r>
                                <a:rPr lang="en-GB" b="1" i="1" smtClean="0">
                                  <a:latin typeface="Cambria Math" panose="02040503050406030204" pitchFamily="18" charset="0"/>
                                </a:rPr>
                                <m:t>𝟏</m:t>
                              </m:r>
                            </m:e>
                          </m:d>
                        </m:e>
                      </m:func>
                      <m:r>
                        <a:rPr lang="en-GB" b="1" i="1" smtClean="0">
                          <a:latin typeface="Cambria Math"/>
                        </a:rPr>
                        <m:t>+</m:t>
                      </m:r>
                      <m:r>
                        <a:rPr lang="en-GB" b="1" i="1" smtClean="0">
                          <a:latin typeface="Cambria Math"/>
                        </a:rPr>
                        <m:t>𝑪</m:t>
                      </m:r>
                    </m:oMath>
                  </m:oMathPara>
                </a14:m>
                <a:endParaRPr lang="en-GB" b="1" dirty="0"/>
              </a:p>
            </p:txBody>
          </p:sp>
        </mc:Choice>
        <mc:Fallback xmlns="">
          <p:sp>
            <p:nvSpPr>
              <p:cNvPr id="5" name="TextBox 4"/>
              <p:cNvSpPr txBox="1">
                <a:spLocks noRot="1" noChangeAspect="1" noMove="1" noResize="1" noEditPoints="1" noAdjustHandles="1" noChangeArrowheads="1" noChangeShapeType="1" noTextEdit="1"/>
              </p:cNvSpPr>
              <p:nvPr/>
            </p:nvSpPr>
            <p:spPr>
              <a:xfrm>
                <a:off x="323528" y="908720"/>
                <a:ext cx="8568952" cy="1477969"/>
              </a:xfrm>
              <a:prstGeom prst="rect">
                <a:avLst/>
              </a:prstGeom>
              <a:blipFill>
                <a:blip r:embed="rId3"/>
                <a:stretch>
                  <a:fillRect l="-569"/>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467544" y="2636912"/>
                <a:ext cx="8280920" cy="952056"/>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a:r>
                  <a:rPr lang="en-GB" dirty="0">
                    <a:latin typeface="Wingdings" panose="05000000000000000000" pitchFamily="2" charset="2"/>
                  </a:rPr>
                  <a:t>!</a:t>
                </a:r>
                <a:r>
                  <a:rPr lang="en-GB" dirty="0"/>
                  <a:t> For any expression where inner function is </a:t>
                </a:r>
                <a14:m>
                  <m:oMath xmlns:m="http://schemas.openxmlformats.org/officeDocument/2006/math">
                    <m:r>
                      <a:rPr lang="en-GB" b="0" i="1" smtClean="0">
                        <a:latin typeface="Cambria Math" panose="02040503050406030204" pitchFamily="18" charset="0"/>
                      </a:rPr>
                      <m:t>𝑎𝑥</m:t>
                    </m:r>
                    <m:r>
                      <a:rPr lang="en-GB" b="0" i="1" smtClean="0">
                        <a:latin typeface="Cambria Math" panose="02040503050406030204" pitchFamily="18" charset="0"/>
                      </a:rPr>
                      <m:t>+</m:t>
                    </m:r>
                    <m:r>
                      <a:rPr lang="en-GB" b="0" i="1" smtClean="0">
                        <a:latin typeface="Cambria Math" panose="02040503050406030204" pitchFamily="18" charset="0"/>
                      </a:rPr>
                      <m:t>𝑏</m:t>
                    </m:r>
                  </m:oMath>
                </a14:m>
                <a:r>
                  <a:rPr lang="en-GB" dirty="0"/>
                  <a:t>, integrate as before and </a:t>
                </a:r>
                <a14:m>
                  <m:oMath xmlns:m="http://schemas.openxmlformats.org/officeDocument/2006/math">
                    <m:r>
                      <a:rPr lang="en-GB" b="0" i="1" smtClean="0">
                        <a:latin typeface="Cambria Math" panose="02040503050406030204" pitchFamily="18" charset="0"/>
                      </a:rPr>
                      <m:t>÷</m:t>
                    </m:r>
                    <m:r>
                      <a:rPr lang="en-GB" b="0" i="1" smtClean="0">
                        <a:latin typeface="Cambria Math" panose="02040503050406030204" pitchFamily="18" charset="0"/>
                      </a:rPr>
                      <m:t>𝑎</m:t>
                    </m:r>
                  </m:oMath>
                </a14:m>
                <a:r>
                  <a:rPr lang="en-GB" dirty="0"/>
                  <a:t>.</a:t>
                </a:r>
                <a:br>
                  <a:rPr lang="en-GB" dirty="0"/>
                </a:br>
                <a14:m>
                  <m:oMathPara xmlns:m="http://schemas.openxmlformats.org/officeDocument/2006/math">
                    <m:oMathParaPr>
                      <m:jc m:val="centerGroup"/>
                    </m:oMathParaPr>
                    <m:oMath xmlns:m="http://schemas.openxmlformats.org/officeDocument/2006/math">
                      <m:nary>
                        <m:naryPr>
                          <m:subHide m:val="on"/>
                          <m:supHide m:val="on"/>
                          <m:ctrlPr>
                            <a:rPr lang="en-GB" b="0" i="1" smtClean="0">
                              <a:latin typeface="Cambria Math" panose="02040503050406030204" pitchFamily="18" charset="0"/>
                            </a:rPr>
                          </m:ctrlPr>
                        </m:naryPr>
                        <m:sub/>
                        <m:sup/>
                        <m:e>
                          <m:sSup>
                            <m:sSupPr>
                              <m:ctrlPr>
                                <a:rPr lang="en-GB" b="0" i="1" smtClean="0">
                                  <a:latin typeface="Cambria Math" panose="02040503050406030204" pitchFamily="18" charset="0"/>
                                </a:rPr>
                              </m:ctrlPr>
                            </m:sSupPr>
                            <m:e>
                              <m:r>
                                <a:rPr lang="en-GB" b="0" i="1" smtClean="0">
                                  <a:latin typeface="Cambria Math" panose="02040503050406030204" pitchFamily="18" charset="0"/>
                                </a:rPr>
                                <m:t>𝑓</m:t>
                              </m:r>
                            </m:e>
                            <m:sup>
                              <m:r>
                                <a:rPr lang="en-GB" b="0" i="1" smtClean="0">
                                  <a:latin typeface="Cambria Math" panose="02040503050406030204" pitchFamily="18" charset="0"/>
                                </a:rPr>
                                <m:t>′</m:t>
                              </m:r>
                            </m:sup>
                          </m:sSup>
                          <m:d>
                            <m:dPr>
                              <m:ctrlPr>
                                <a:rPr lang="en-GB" b="0" i="1" smtClean="0">
                                  <a:latin typeface="Cambria Math" panose="02040503050406030204" pitchFamily="18" charset="0"/>
                                </a:rPr>
                              </m:ctrlPr>
                            </m:dPr>
                            <m:e>
                              <m:r>
                                <a:rPr lang="en-GB" b="0" i="1" smtClean="0">
                                  <a:latin typeface="Cambria Math" panose="02040503050406030204" pitchFamily="18" charset="0"/>
                                </a:rPr>
                                <m:t>𝑎𝑥</m:t>
                              </m:r>
                              <m:r>
                                <a:rPr lang="en-GB" b="0" i="1" smtClean="0">
                                  <a:latin typeface="Cambria Math" panose="02040503050406030204" pitchFamily="18" charset="0"/>
                                </a:rPr>
                                <m:t>+</m:t>
                              </m:r>
                              <m:r>
                                <a:rPr lang="en-GB" b="0" i="1" smtClean="0">
                                  <a:latin typeface="Cambria Math" panose="02040503050406030204" pitchFamily="18" charset="0"/>
                                </a:rPr>
                                <m:t>𝑏</m:t>
                              </m:r>
                            </m:e>
                          </m:d>
                          <m:r>
                            <a:rPr lang="en-GB" b="0" i="1" smtClean="0">
                              <a:latin typeface="Cambria Math" panose="02040503050406030204" pitchFamily="18" charset="0"/>
                            </a:rPr>
                            <m:t>𝑑𝑥</m:t>
                          </m:r>
                        </m:e>
                      </m:nary>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𝑎</m:t>
                          </m:r>
                        </m:den>
                      </m:f>
                      <m:r>
                        <a:rPr lang="en-GB" b="0" i="1" smtClean="0">
                          <a:latin typeface="Cambria Math" panose="02040503050406030204" pitchFamily="18" charset="0"/>
                        </a:rPr>
                        <m:t>𝑓</m:t>
                      </m:r>
                      <m:d>
                        <m:dPr>
                          <m:ctrlPr>
                            <a:rPr lang="en-GB" b="0" i="1" smtClean="0">
                              <a:latin typeface="Cambria Math" panose="02040503050406030204" pitchFamily="18" charset="0"/>
                            </a:rPr>
                          </m:ctrlPr>
                        </m:dPr>
                        <m:e>
                          <m:r>
                            <a:rPr lang="en-GB" b="0" i="1" smtClean="0">
                              <a:latin typeface="Cambria Math" panose="02040503050406030204" pitchFamily="18" charset="0"/>
                            </a:rPr>
                            <m:t>𝑎𝑥</m:t>
                          </m:r>
                          <m:r>
                            <a:rPr lang="en-GB" b="0" i="1" smtClean="0">
                              <a:latin typeface="Cambria Math" panose="02040503050406030204" pitchFamily="18" charset="0"/>
                            </a:rPr>
                            <m:t>+</m:t>
                          </m:r>
                          <m:r>
                            <a:rPr lang="en-GB" b="0" i="1" smtClean="0">
                              <a:latin typeface="Cambria Math" panose="02040503050406030204" pitchFamily="18" charset="0"/>
                            </a:rPr>
                            <m:t>𝑏</m:t>
                          </m:r>
                        </m:e>
                      </m:d>
                      <m:r>
                        <a:rPr lang="en-GB" b="0" i="1" smtClean="0">
                          <a:latin typeface="Cambria Math" panose="02040503050406030204" pitchFamily="18" charset="0"/>
                        </a:rPr>
                        <m:t>+</m:t>
                      </m:r>
                      <m:r>
                        <a:rPr lang="en-GB" b="0" i="1" smtClean="0">
                          <a:latin typeface="Cambria Math" panose="02040503050406030204" pitchFamily="18" charset="0"/>
                        </a:rPr>
                        <m:t>𝐶</m:t>
                      </m:r>
                    </m:oMath>
                  </m:oMathPara>
                </a14:m>
                <a:endParaRPr lang="en-GB" dirty="0"/>
              </a:p>
            </p:txBody>
          </p:sp>
        </mc:Choice>
        <mc:Fallback xmlns="">
          <p:sp>
            <p:nvSpPr>
              <p:cNvPr id="6" name="TextBox 5"/>
              <p:cNvSpPr txBox="1">
                <a:spLocks noRot="1" noChangeAspect="1" noMove="1" noResize="1" noEditPoints="1" noAdjustHandles="1" noChangeArrowheads="1" noChangeShapeType="1" noTextEdit="1"/>
              </p:cNvSpPr>
              <p:nvPr/>
            </p:nvSpPr>
            <p:spPr>
              <a:xfrm>
                <a:off x="467544" y="2636912"/>
                <a:ext cx="8280920" cy="952056"/>
              </a:xfrm>
              <a:prstGeom prst="rect">
                <a:avLst/>
              </a:prstGeom>
              <a:blipFill rotWithShape="0">
                <a:blip r:embed="rId4"/>
                <a:stretch>
                  <a:fillRect l="-514" t="-3125"/>
                </a:stretch>
              </a:blipFill>
            </p:spPr>
            <p:txBody>
              <a:bodyPr/>
              <a:lstStyle/>
              <a:p>
                <a:r>
                  <a:rPr lang="en-GB">
                    <a:noFill/>
                  </a:rPr>
                  <a:t> </a:t>
                </a:r>
              </a:p>
            </p:txBody>
          </p:sp>
        </mc:Fallback>
      </mc:AlternateContent>
      <p:sp>
        <p:nvSpPr>
          <p:cNvPr id="7" name="Rectangle 6"/>
          <p:cNvSpPr/>
          <p:nvPr/>
        </p:nvSpPr>
        <p:spPr>
          <a:xfrm>
            <a:off x="4683472" y="1681796"/>
            <a:ext cx="1872208" cy="73898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8" name="TextBox 7"/>
          <p:cNvSpPr txBox="1"/>
          <p:nvPr/>
        </p:nvSpPr>
        <p:spPr>
          <a:xfrm>
            <a:off x="467544" y="3933056"/>
            <a:ext cx="1872208" cy="369332"/>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dirty="0" err="1"/>
              <a:t>Quickfire</a:t>
            </a:r>
            <a:r>
              <a:rPr lang="en-GB" dirty="0"/>
              <a:t>:</a:t>
            </a:r>
          </a:p>
        </p:txBody>
      </p:sp>
      <mc:AlternateContent xmlns:mc="http://schemas.openxmlformats.org/markup-compatibility/2006" xmlns:a14="http://schemas.microsoft.com/office/drawing/2010/main">
        <mc:Choice Requires="a14">
          <p:sp>
            <p:nvSpPr>
              <p:cNvPr id="9" name="TextBox 8"/>
              <p:cNvSpPr txBox="1"/>
              <p:nvPr/>
            </p:nvSpPr>
            <p:spPr>
              <a:xfrm>
                <a:off x="467544" y="4509120"/>
                <a:ext cx="4248472" cy="1840504"/>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nary>
                        <m:naryPr>
                          <m:subHide m:val="on"/>
                          <m:supHide m:val="on"/>
                          <m:ctrlPr>
                            <a:rPr lang="en-GB" b="0" i="1" smtClean="0">
                              <a:latin typeface="Cambria Math" panose="02040503050406030204" pitchFamily="18" charset="0"/>
                            </a:rPr>
                          </m:ctrlPr>
                        </m:naryPr>
                        <m:sub/>
                        <m:sup/>
                        <m:e>
                          <m:sSup>
                            <m:sSupPr>
                              <m:ctrlPr>
                                <a:rPr lang="en-GB" b="0" i="1" smtClean="0">
                                  <a:latin typeface="Cambria Math" panose="02040503050406030204" pitchFamily="18" charset="0"/>
                                </a:rPr>
                              </m:ctrlPr>
                            </m:sSupPr>
                            <m:e>
                              <m:r>
                                <a:rPr lang="en-GB" b="0" i="1" smtClean="0">
                                  <a:latin typeface="Cambria Math" panose="02040503050406030204" pitchFamily="18" charset="0"/>
                                </a:rPr>
                                <m:t>𝑒</m:t>
                              </m:r>
                            </m:e>
                            <m:sup>
                              <m:r>
                                <a:rPr lang="en-GB" b="0" i="1" smtClean="0">
                                  <a:latin typeface="Cambria Math" panose="02040503050406030204" pitchFamily="18" charset="0"/>
                                </a:rPr>
                                <m:t>3</m:t>
                              </m:r>
                              <m:r>
                                <a:rPr lang="en-GB" b="0" i="1" smtClean="0">
                                  <a:latin typeface="Cambria Math" panose="02040503050406030204" pitchFamily="18" charset="0"/>
                                </a:rPr>
                                <m:t>𝑥</m:t>
                              </m:r>
                            </m:sup>
                          </m:sSup>
                          <m:r>
                            <a:rPr lang="en-GB" b="0" i="1" smtClean="0">
                              <a:latin typeface="Cambria Math" panose="02040503050406030204" pitchFamily="18" charset="0"/>
                            </a:rPr>
                            <m:t> </m:t>
                          </m:r>
                          <m:r>
                            <a:rPr lang="en-GB" b="0" i="1" smtClean="0">
                              <a:latin typeface="Cambria Math" panose="02040503050406030204" pitchFamily="18" charset="0"/>
                            </a:rPr>
                            <m:t>𝑑𝑥</m:t>
                          </m:r>
                        </m:e>
                      </m:nary>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3</m:t>
                          </m:r>
                        </m:den>
                      </m:f>
                      <m:sSup>
                        <m:sSupPr>
                          <m:ctrlPr>
                            <a:rPr lang="en-GB" b="0" i="1" smtClean="0">
                              <a:latin typeface="Cambria Math" panose="02040503050406030204" pitchFamily="18" charset="0"/>
                            </a:rPr>
                          </m:ctrlPr>
                        </m:sSupPr>
                        <m:e>
                          <m:r>
                            <a:rPr lang="en-GB" b="0" i="1" smtClean="0">
                              <a:latin typeface="Cambria Math" panose="02040503050406030204" pitchFamily="18" charset="0"/>
                            </a:rPr>
                            <m:t>𝑒</m:t>
                          </m:r>
                        </m:e>
                        <m:sup>
                          <m:r>
                            <a:rPr lang="en-GB" b="0" i="1" smtClean="0">
                              <a:latin typeface="Cambria Math" panose="02040503050406030204" pitchFamily="18" charset="0"/>
                            </a:rPr>
                            <m:t>3</m:t>
                          </m:r>
                          <m:r>
                            <a:rPr lang="en-GB" b="0" i="1" smtClean="0">
                              <a:latin typeface="Cambria Math" panose="02040503050406030204" pitchFamily="18" charset="0"/>
                            </a:rPr>
                            <m:t>𝑥</m:t>
                          </m:r>
                        </m:sup>
                      </m:sSup>
                      <m:r>
                        <a:rPr lang="en-GB" b="0" i="1" smtClean="0">
                          <a:latin typeface="Cambria Math" panose="02040503050406030204" pitchFamily="18" charset="0"/>
                        </a:rPr>
                        <m:t>+</m:t>
                      </m:r>
                      <m:r>
                        <a:rPr lang="en-GB" b="0" i="1" smtClean="0">
                          <a:latin typeface="Cambria Math" panose="02040503050406030204" pitchFamily="18" charset="0"/>
                        </a:rPr>
                        <m:t>𝐶</m:t>
                      </m:r>
                    </m:oMath>
                  </m:oMathPara>
                </a14:m>
                <a:endParaRPr lang="en-GB" dirty="0"/>
              </a:p>
              <a:p>
                <a:pPr/>
                <a14:m>
                  <m:oMathPara xmlns:m="http://schemas.openxmlformats.org/officeDocument/2006/math">
                    <m:oMathParaPr>
                      <m:jc m:val="left"/>
                    </m:oMathParaPr>
                    <m:oMath xmlns:m="http://schemas.openxmlformats.org/officeDocument/2006/math">
                      <m:nary>
                        <m:naryPr>
                          <m:subHide m:val="on"/>
                          <m:supHide m:val="on"/>
                          <m:ctrlPr>
                            <a:rPr lang="en-GB" b="0" i="1" smtClean="0">
                              <a:latin typeface="Cambria Math" panose="02040503050406030204" pitchFamily="18" charset="0"/>
                            </a:rPr>
                          </m:ctrlPr>
                        </m:naryPr>
                        <m:sub/>
                        <m:sup/>
                        <m:e>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5</m:t>
                              </m:r>
                              <m:r>
                                <a:rPr lang="en-GB" b="0" i="1" smtClean="0">
                                  <a:latin typeface="Cambria Math" panose="02040503050406030204" pitchFamily="18" charset="0"/>
                                </a:rPr>
                                <m:t>𝑥</m:t>
                              </m:r>
                              <m:r>
                                <a:rPr lang="en-GB" b="0" i="1" smtClean="0">
                                  <a:latin typeface="Cambria Math" panose="02040503050406030204" pitchFamily="18" charset="0"/>
                                </a:rPr>
                                <m:t>+2</m:t>
                              </m:r>
                            </m:den>
                          </m:f>
                          <m:r>
                            <a:rPr lang="en-GB" b="0" i="1" smtClean="0">
                              <a:latin typeface="Cambria Math" panose="02040503050406030204" pitchFamily="18" charset="0"/>
                            </a:rPr>
                            <m:t>𝑑𝑥</m:t>
                          </m:r>
                        </m:e>
                      </m:nary>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5</m:t>
                          </m:r>
                        </m:den>
                      </m:f>
                      <m:func>
                        <m:funcPr>
                          <m:ctrlPr>
                            <a:rPr lang="en-GB" b="0" i="1" smtClean="0">
                              <a:latin typeface="Cambria Math" panose="02040503050406030204" pitchFamily="18" charset="0"/>
                            </a:rPr>
                          </m:ctrlPr>
                        </m:funcPr>
                        <m:fName>
                          <m:r>
                            <m:rPr>
                              <m:sty m:val="p"/>
                            </m:rPr>
                            <a:rPr lang="en-GB" b="0" i="0" smtClean="0">
                              <a:latin typeface="Cambria Math" panose="02040503050406030204" pitchFamily="18" charset="0"/>
                            </a:rPr>
                            <m:t>ln</m:t>
                          </m:r>
                        </m:fName>
                        <m:e>
                          <m:d>
                            <m:dPr>
                              <m:begChr m:val="|"/>
                              <m:endChr m:val="|"/>
                              <m:ctrlPr>
                                <a:rPr lang="en-GB" b="0" i="1" smtClean="0">
                                  <a:latin typeface="Cambria Math" panose="02040503050406030204" pitchFamily="18" charset="0"/>
                                </a:rPr>
                              </m:ctrlPr>
                            </m:dPr>
                            <m:e>
                              <m:r>
                                <a:rPr lang="en-GB" b="0" i="1" smtClean="0">
                                  <a:latin typeface="Cambria Math" panose="02040503050406030204" pitchFamily="18" charset="0"/>
                                </a:rPr>
                                <m:t>5</m:t>
                              </m:r>
                              <m:r>
                                <a:rPr lang="en-GB" b="0" i="1" smtClean="0">
                                  <a:latin typeface="Cambria Math" panose="02040503050406030204" pitchFamily="18" charset="0"/>
                                </a:rPr>
                                <m:t>𝑥</m:t>
                              </m:r>
                              <m:r>
                                <a:rPr lang="en-GB" b="0" i="1" smtClean="0">
                                  <a:latin typeface="Cambria Math" panose="02040503050406030204" pitchFamily="18" charset="0"/>
                                </a:rPr>
                                <m:t>+2</m:t>
                              </m:r>
                            </m:e>
                          </m:d>
                        </m:e>
                      </m:func>
                      <m:r>
                        <a:rPr lang="en-GB" b="0" i="1" smtClean="0">
                          <a:latin typeface="Cambria Math" panose="02040503050406030204" pitchFamily="18" charset="0"/>
                        </a:rPr>
                        <m:t>+</m:t>
                      </m:r>
                      <m:r>
                        <a:rPr lang="en-GB" b="0" i="1" smtClean="0">
                          <a:latin typeface="Cambria Math" panose="02040503050406030204" pitchFamily="18" charset="0"/>
                        </a:rPr>
                        <m:t>𝐶</m:t>
                      </m:r>
                    </m:oMath>
                  </m:oMathPara>
                </a14:m>
                <a:endParaRPr lang="en-GB" dirty="0"/>
              </a:p>
              <a:p>
                <a:pPr/>
                <a14:m>
                  <m:oMathPara xmlns:m="http://schemas.openxmlformats.org/officeDocument/2006/math">
                    <m:oMathParaPr>
                      <m:jc m:val="left"/>
                    </m:oMathParaPr>
                    <m:oMath xmlns:m="http://schemas.openxmlformats.org/officeDocument/2006/math">
                      <m:nary>
                        <m:naryPr>
                          <m:subHide m:val="on"/>
                          <m:supHide m:val="on"/>
                          <m:ctrlPr>
                            <a:rPr lang="en-GB" b="0" i="1" smtClean="0">
                              <a:latin typeface="Cambria Math" panose="02040503050406030204" pitchFamily="18" charset="0"/>
                            </a:rPr>
                          </m:ctrlPr>
                        </m:naryPr>
                        <m:sub/>
                        <m:sup/>
                        <m:e>
                          <m:func>
                            <m:funcPr>
                              <m:ctrlPr>
                                <a:rPr lang="en-GB" b="0" i="1" smtClean="0">
                                  <a:latin typeface="Cambria Math" panose="02040503050406030204" pitchFamily="18" charset="0"/>
                                </a:rPr>
                              </m:ctrlPr>
                            </m:funcPr>
                            <m:fName>
                              <m:sSup>
                                <m:sSupPr>
                                  <m:ctrlPr>
                                    <a:rPr lang="en-GB" b="0" i="1" smtClean="0">
                                      <a:latin typeface="Cambria Math" panose="02040503050406030204" pitchFamily="18" charset="0"/>
                                    </a:rPr>
                                  </m:ctrlPr>
                                </m:sSupPr>
                                <m:e>
                                  <m:r>
                                    <a:rPr lang="en-GB" b="0" i="0" smtClean="0">
                                      <a:latin typeface="Cambria Math" panose="02040503050406030204" pitchFamily="18" charset="0"/>
                                    </a:rPr>
                                    <m:t>2</m:t>
                                  </m:r>
                                  <m:r>
                                    <m:rPr>
                                      <m:sty m:val="p"/>
                                    </m:rPr>
                                    <a:rPr lang="en-GB" b="0" i="0" smtClean="0">
                                      <a:latin typeface="Cambria Math" panose="02040503050406030204" pitchFamily="18" charset="0"/>
                                    </a:rPr>
                                    <m:t>sec</m:t>
                                  </m:r>
                                </m:e>
                                <m:sup>
                                  <m:r>
                                    <a:rPr lang="en-GB" b="0" i="1" smtClean="0">
                                      <a:latin typeface="Cambria Math" panose="02040503050406030204" pitchFamily="18" charset="0"/>
                                    </a:rPr>
                                    <m:t>2</m:t>
                                  </m:r>
                                </m:sup>
                              </m:sSup>
                            </m:fName>
                            <m:e>
                              <m:d>
                                <m:dPr>
                                  <m:ctrlPr>
                                    <a:rPr lang="en-GB" b="0" i="1" smtClean="0">
                                      <a:latin typeface="Cambria Math" panose="02040503050406030204" pitchFamily="18" charset="0"/>
                                    </a:rPr>
                                  </m:ctrlPr>
                                </m:dPr>
                                <m:e>
                                  <m:r>
                                    <a:rPr lang="en-GB" b="0" i="1" smtClean="0">
                                      <a:latin typeface="Cambria Math" panose="02040503050406030204" pitchFamily="18" charset="0"/>
                                    </a:rPr>
                                    <m:t>3</m:t>
                                  </m:r>
                                  <m:r>
                                    <a:rPr lang="en-GB" b="0" i="1" smtClean="0">
                                      <a:latin typeface="Cambria Math" panose="02040503050406030204" pitchFamily="18" charset="0"/>
                                    </a:rPr>
                                    <m:t>𝑥</m:t>
                                  </m:r>
                                  <m:r>
                                    <a:rPr lang="en-GB" b="0" i="1" smtClean="0">
                                      <a:latin typeface="Cambria Math" panose="02040503050406030204" pitchFamily="18" charset="0"/>
                                    </a:rPr>
                                    <m:t>−2</m:t>
                                  </m:r>
                                </m:e>
                              </m:d>
                              <m:r>
                                <a:rPr lang="en-GB" b="0" i="1" smtClean="0">
                                  <a:latin typeface="Cambria Math" panose="02040503050406030204" pitchFamily="18" charset="0"/>
                                </a:rPr>
                                <m:t> </m:t>
                              </m:r>
                              <m:r>
                                <a:rPr lang="en-GB" b="0" i="1" smtClean="0">
                                  <a:latin typeface="Cambria Math" panose="02040503050406030204" pitchFamily="18" charset="0"/>
                                </a:rPr>
                                <m:t>𝑑𝑥</m:t>
                              </m:r>
                            </m:e>
                          </m:func>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2</m:t>
                              </m:r>
                            </m:num>
                            <m:den>
                              <m:r>
                                <a:rPr lang="en-GB" b="0" i="1" smtClean="0">
                                  <a:latin typeface="Cambria Math" panose="02040503050406030204" pitchFamily="18" charset="0"/>
                                </a:rPr>
                                <m:t>3</m:t>
                              </m:r>
                            </m:den>
                          </m:f>
                          <m:func>
                            <m:funcPr>
                              <m:ctrlPr>
                                <a:rPr lang="en-GB" b="0" i="1" smtClean="0">
                                  <a:latin typeface="Cambria Math" panose="02040503050406030204" pitchFamily="18" charset="0"/>
                                </a:rPr>
                              </m:ctrlPr>
                            </m:funcPr>
                            <m:fName>
                              <m:r>
                                <m:rPr>
                                  <m:sty m:val="p"/>
                                </m:rPr>
                                <a:rPr lang="en-GB" b="0" i="0" smtClean="0">
                                  <a:latin typeface="Cambria Math" panose="02040503050406030204" pitchFamily="18" charset="0"/>
                                </a:rPr>
                                <m:t>tan</m:t>
                              </m:r>
                            </m:fName>
                            <m:e>
                              <m:d>
                                <m:dPr>
                                  <m:ctrlPr>
                                    <a:rPr lang="en-GB" b="0" i="1" smtClean="0">
                                      <a:latin typeface="Cambria Math" panose="02040503050406030204" pitchFamily="18" charset="0"/>
                                    </a:rPr>
                                  </m:ctrlPr>
                                </m:dPr>
                                <m:e>
                                  <m:r>
                                    <a:rPr lang="en-GB" b="0" i="1" smtClean="0">
                                      <a:latin typeface="Cambria Math" panose="02040503050406030204" pitchFamily="18" charset="0"/>
                                    </a:rPr>
                                    <m:t>3</m:t>
                                  </m:r>
                                  <m:r>
                                    <a:rPr lang="en-GB" b="0" i="1" smtClean="0">
                                      <a:latin typeface="Cambria Math" panose="02040503050406030204" pitchFamily="18" charset="0"/>
                                    </a:rPr>
                                    <m:t>𝑥</m:t>
                                  </m:r>
                                  <m:r>
                                    <a:rPr lang="en-GB" b="0" i="1" smtClean="0">
                                      <a:latin typeface="Cambria Math" panose="02040503050406030204" pitchFamily="18" charset="0"/>
                                    </a:rPr>
                                    <m:t>−2</m:t>
                                  </m:r>
                                </m:e>
                              </m:d>
                            </m:e>
                          </m:func>
                        </m:e>
                      </m:nary>
                      <m:r>
                        <a:rPr lang="en-GB" b="0" i="1" smtClean="0">
                          <a:latin typeface="Cambria Math" panose="02040503050406030204" pitchFamily="18" charset="0"/>
                        </a:rPr>
                        <m:t>+</m:t>
                      </m:r>
                      <m:r>
                        <a:rPr lang="en-GB" b="0" i="1" smtClean="0">
                          <a:latin typeface="Cambria Math" panose="02040503050406030204" pitchFamily="18" charset="0"/>
                        </a:rPr>
                        <m:t>𝐶</m:t>
                      </m:r>
                    </m:oMath>
                  </m:oMathPara>
                </a14:m>
                <a:endParaRPr lang="en-GB" dirty="0"/>
              </a:p>
            </p:txBody>
          </p:sp>
        </mc:Choice>
        <mc:Fallback xmlns="">
          <p:sp>
            <p:nvSpPr>
              <p:cNvPr id="9" name="TextBox 8"/>
              <p:cNvSpPr txBox="1">
                <a:spLocks noRot="1" noChangeAspect="1" noMove="1" noResize="1" noEditPoints="1" noAdjustHandles="1" noChangeArrowheads="1" noChangeShapeType="1" noTextEdit="1"/>
              </p:cNvSpPr>
              <p:nvPr/>
            </p:nvSpPr>
            <p:spPr>
              <a:xfrm>
                <a:off x="467544" y="4509120"/>
                <a:ext cx="4248472" cy="1840504"/>
              </a:xfrm>
              <a:prstGeom prst="rect">
                <a:avLst/>
              </a:prstGeom>
              <a:blipFill rotWithShape="0">
                <a:blip r:embed="rId6"/>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4919677" y="4509120"/>
                <a:ext cx="4248472" cy="2406941"/>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nary>
                        <m:naryPr>
                          <m:subHide m:val="on"/>
                          <m:supHide m:val="on"/>
                          <m:ctrlPr>
                            <a:rPr lang="en-GB" b="0" i="1" smtClean="0">
                              <a:latin typeface="Cambria Math" panose="02040503050406030204" pitchFamily="18" charset="0"/>
                            </a:rPr>
                          </m:ctrlPr>
                        </m:naryPr>
                        <m:sub/>
                        <m:sup/>
                        <m:e>
                          <m:sSup>
                            <m:sSupPr>
                              <m:ctrlPr>
                                <a:rPr lang="en-GB" b="0" i="1" smtClean="0">
                                  <a:latin typeface="Cambria Math" panose="02040503050406030204" pitchFamily="18" charset="0"/>
                                </a:rPr>
                              </m:ctrlPr>
                            </m:sSupPr>
                            <m:e>
                              <m:d>
                                <m:dPr>
                                  <m:ctrlPr>
                                    <a:rPr lang="en-GB" b="0" i="1" smtClean="0">
                                      <a:latin typeface="Cambria Math" panose="02040503050406030204" pitchFamily="18" charset="0"/>
                                    </a:rPr>
                                  </m:ctrlPr>
                                </m:dPr>
                                <m:e>
                                  <m:r>
                                    <a:rPr lang="en-GB" b="0" i="1" smtClean="0">
                                      <a:latin typeface="Cambria Math" panose="02040503050406030204" pitchFamily="18" charset="0"/>
                                    </a:rPr>
                                    <m:t>3</m:t>
                                  </m:r>
                                  <m:r>
                                    <a:rPr lang="en-GB" b="0" i="1" smtClean="0">
                                      <a:latin typeface="Cambria Math" panose="02040503050406030204" pitchFamily="18" charset="0"/>
                                    </a:rPr>
                                    <m:t>𝑥</m:t>
                                  </m:r>
                                  <m:r>
                                    <a:rPr lang="en-GB" b="0" i="1" smtClean="0">
                                      <a:latin typeface="Cambria Math" panose="02040503050406030204" pitchFamily="18" charset="0"/>
                                    </a:rPr>
                                    <m:t>+4</m:t>
                                  </m:r>
                                </m:e>
                              </m:d>
                            </m:e>
                            <m:sup>
                              <m:r>
                                <a:rPr lang="en-GB" b="0" i="1" smtClean="0">
                                  <a:latin typeface="Cambria Math" panose="02040503050406030204" pitchFamily="18" charset="0"/>
                                </a:rPr>
                                <m:t>3</m:t>
                              </m:r>
                            </m:sup>
                          </m:sSup>
                          <m:r>
                            <a:rPr lang="en-GB" b="0" i="1" smtClean="0">
                              <a:latin typeface="Cambria Math" panose="02040503050406030204" pitchFamily="18" charset="0"/>
                            </a:rPr>
                            <m:t> </m:t>
                          </m:r>
                          <m:r>
                            <a:rPr lang="en-GB" b="0" i="1" smtClean="0">
                              <a:latin typeface="Cambria Math" panose="02040503050406030204" pitchFamily="18" charset="0"/>
                            </a:rPr>
                            <m:t>𝑑𝑥</m:t>
                          </m:r>
                        </m:e>
                      </m:nary>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12</m:t>
                          </m:r>
                        </m:den>
                      </m:f>
                      <m:sSup>
                        <m:sSupPr>
                          <m:ctrlPr>
                            <a:rPr lang="en-GB" b="0" i="1" smtClean="0">
                              <a:latin typeface="Cambria Math" panose="02040503050406030204" pitchFamily="18" charset="0"/>
                            </a:rPr>
                          </m:ctrlPr>
                        </m:sSupPr>
                        <m:e>
                          <m:d>
                            <m:dPr>
                              <m:ctrlPr>
                                <a:rPr lang="en-GB" b="0" i="1" smtClean="0">
                                  <a:latin typeface="Cambria Math" panose="02040503050406030204" pitchFamily="18" charset="0"/>
                                </a:rPr>
                              </m:ctrlPr>
                            </m:dPr>
                            <m:e>
                              <m:r>
                                <a:rPr lang="en-GB" b="0" i="1" smtClean="0">
                                  <a:latin typeface="Cambria Math" panose="02040503050406030204" pitchFamily="18" charset="0"/>
                                </a:rPr>
                                <m:t>3</m:t>
                              </m:r>
                              <m:r>
                                <a:rPr lang="en-GB" b="0" i="1" smtClean="0">
                                  <a:latin typeface="Cambria Math" panose="02040503050406030204" pitchFamily="18" charset="0"/>
                                </a:rPr>
                                <m:t>𝑥</m:t>
                              </m:r>
                              <m:r>
                                <a:rPr lang="en-GB" b="0" i="1" smtClean="0">
                                  <a:latin typeface="Cambria Math" panose="02040503050406030204" pitchFamily="18" charset="0"/>
                                </a:rPr>
                                <m:t>+4</m:t>
                              </m:r>
                            </m:e>
                          </m:d>
                        </m:e>
                        <m:sup>
                          <m:r>
                            <a:rPr lang="en-GB" b="0" i="1" smtClean="0">
                              <a:latin typeface="Cambria Math" panose="02040503050406030204" pitchFamily="18" charset="0"/>
                            </a:rPr>
                            <m:t>4</m:t>
                          </m:r>
                        </m:sup>
                      </m:sSup>
                      <m:r>
                        <a:rPr lang="en-GB" b="0" i="1" smtClean="0">
                          <a:latin typeface="Cambria Math" panose="02040503050406030204" pitchFamily="18" charset="0"/>
                        </a:rPr>
                        <m:t>+</m:t>
                      </m:r>
                      <m:r>
                        <a:rPr lang="en-GB" b="0" i="1" smtClean="0">
                          <a:latin typeface="Cambria Math" panose="02040503050406030204" pitchFamily="18" charset="0"/>
                        </a:rPr>
                        <m:t>𝐶</m:t>
                      </m:r>
                    </m:oMath>
                  </m:oMathPara>
                </a14:m>
                <a:endParaRPr lang="en-GB" dirty="0"/>
              </a:p>
              <a:p>
                <a:pPr/>
                <a14:m>
                  <m:oMathPara xmlns:m="http://schemas.openxmlformats.org/officeDocument/2006/math">
                    <m:oMathParaPr>
                      <m:jc m:val="left"/>
                    </m:oMathParaPr>
                    <m:oMath xmlns:m="http://schemas.openxmlformats.org/officeDocument/2006/math">
                      <m:nary>
                        <m:naryPr>
                          <m:subHide m:val="on"/>
                          <m:supHide m:val="on"/>
                          <m:ctrlPr>
                            <a:rPr lang="en-GB" b="0" i="1" smtClean="0">
                              <a:latin typeface="Cambria Math" panose="02040503050406030204" pitchFamily="18" charset="0"/>
                            </a:rPr>
                          </m:ctrlPr>
                        </m:naryPr>
                        <m:sub/>
                        <m:sup/>
                        <m:e>
                          <m:func>
                            <m:funcPr>
                              <m:ctrlPr>
                                <a:rPr lang="en-GB" b="0" i="1" smtClean="0">
                                  <a:latin typeface="Cambria Math" panose="02040503050406030204" pitchFamily="18" charset="0"/>
                                </a:rPr>
                              </m:ctrlPr>
                            </m:funcPr>
                            <m:fName>
                              <m:r>
                                <m:rPr>
                                  <m:sty m:val="p"/>
                                </m:rPr>
                                <a:rPr lang="en-GB" b="0" i="0" smtClean="0">
                                  <a:latin typeface="Cambria Math" panose="02040503050406030204" pitchFamily="18" charset="0"/>
                                </a:rPr>
                                <m:t>sin</m:t>
                              </m:r>
                            </m:fName>
                            <m:e>
                              <m:d>
                                <m:dPr>
                                  <m:ctrlPr>
                                    <a:rPr lang="en-GB" b="0" i="1" smtClean="0">
                                      <a:latin typeface="Cambria Math" panose="02040503050406030204" pitchFamily="18" charset="0"/>
                                    </a:rPr>
                                  </m:ctrlPr>
                                </m:dPr>
                                <m:e>
                                  <m:r>
                                    <a:rPr lang="en-GB" b="0" i="1" smtClean="0">
                                      <a:latin typeface="Cambria Math" panose="02040503050406030204" pitchFamily="18" charset="0"/>
                                    </a:rPr>
                                    <m:t>1−5</m:t>
                                  </m:r>
                                  <m:r>
                                    <a:rPr lang="en-GB" b="0" i="1" smtClean="0">
                                      <a:latin typeface="Cambria Math" panose="02040503050406030204" pitchFamily="18" charset="0"/>
                                    </a:rPr>
                                    <m:t>𝑥</m:t>
                                  </m:r>
                                </m:e>
                              </m:d>
                            </m:e>
                          </m:func>
                          <m:r>
                            <a:rPr lang="en-GB" b="0" i="1" smtClean="0">
                              <a:latin typeface="Cambria Math" panose="02040503050406030204" pitchFamily="18" charset="0"/>
                            </a:rPr>
                            <m:t>𝑑𝑥</m:t>
                          </m:r>
                        </m:e>
                      </m:nary>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5</m:t>
                          </m:r>
                        </m:den>
                      </m:f>
                      <m:func>
                        <m:funcPr>
                          <m:ctrlPr>
                            <a:rPr lang="en-GB" b="0" i="1" smtClean="0">
                              <a:latin typeface="Cambria Math" panose="02040503050406030204" pitchFamily="18" charset="0"/>
                            </a:rPr>
                          </m:ctrlPr>
                        </m:funcPr>
                        <m:fName>
                          <m:r>
                            <m:rPr>
                              <m:sty m:val="p"/>
                            </m:rPr>
                            <a:rPr lang="en-GB" b="0" i="0" smtClean="0">
                              <a:latin typeface="Cambria Math" panose="02040503050406030204" pitchFamily="18" charset="0"/>
                            </a:rPr>
                            <m:t>cos</m:t>
                          </m:r>
                        </m:fName>
                        <m:e>
                          <m:d>
                            <m:dPr>
                              <m:ctrlPr>
                                <a:rPr lang="en-GB" b="0" i="1" smtClean="0">
                                  <a:latin typeface="Cambria Math" panose="02040503050406030204" pitchFamily="18" charset="0"/>
                                </a:rPr>
                              </m:ctrlPr>
                            </m:dPr>
                            <m:e>
                              <m:r>
                                <a:rPr lang="en-GB" b="0" i="1" smtClean="0">
                                  <a:latin typeface="Cambria Math" panose="02040503050406030204" pitchFamily="18" charset="0"/>
                                </a:rPr>
                                <m:t>1−5</m:t>
                              </m:r>
                              <m:r>
                                <a:rPr lang="en-GB" b="0" i="1" smtClean="0">
                                  <a:latin typeface="Cambria Math" panose="02040503050406030204" pitchFamily="18" charset="0"/>
                                </a:rPr>
                                <m:t>𝑥</m:t>
                              </m:r>
                            </m:e>
                          </m:d>
                        </m:e>
                      </m:func>
                      <m:r>
                        <a:rPr lang="en-GB" b="0" i="1" smtClean="0">
                          <a:latin typeface="Cambria Math" panose="02040503050406030204" pitchFamily="18" charset="0"/>
                        </a:rPr>
                        <m:t>+</m:t>
                      </m:r>
                      <m:r>
                        <a:rPr lang="en-GB" b="0" i="1" smtClean="0">
                          <a:latin typeface="Cambria Math" panose="02040503050406030204" pitchFamily="18" charset="0"/>
                        </a:rPr>
                        <m:t>𝐶</m:t>
                      </m:r>
                    </m:oMath>
                  </m:oMathPara>
                </a14:m>
                <a:endParaRPr lang="en-GB" dirty="0"/>
              </a:p>
              <a:p>
                <a:pPr/>
                <a14:m>
                  <m:oMathPara xmlns:m="http://schemas.openxmlformats.org/officeDocument/2006/math">
                    <m:oMathParaPr>
                      <m:jc m:val="left"/>
                    </m:oMathParaPr>
                    <m:oMath xmlns:m="http://schemas.openxmlformats.org/officeDocument/2006/math">
                      <m:nary>
                        <m:naryPr>
                          <m:subHide m:val="on"/>
                          <m:supHide m:val="on"/>
                          <m:ctrlPr>
                            <a:rPr lang="en-GB" b="0" i="1" smtClean="0">
                              <a:latin typeface="Cambria Math" panose="02040503050406030204" pitchFamily="18" charset="0"/>
                            </a:rPr>
                          </m:ctrlPr>
                        </m:naryPr>
                        <m:sub/>
                        <m:sup/>
                        <m:e>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3</m:t>
                              </m:r>
                              <m:sSup>
                                <m:sSupPr>
                                  <m:ctrlPr>
                                    <a:rPr lang="en-GB" b="0" i="1" smtClean="0">
                                      <a:latin typeface="Cambria Math" panose="02040503050406030204" pitchFamily="18" charset="0"/>
                                    </a:rPr>
                                  </m:ctrlPr>
                                </m:sSupPr>
                                <m:e>
                                  <m:d>
                                    <m:dPr>
                                      <m:ctrlPr>
                                        <a:rPr lang="en-GB" b="0" i="1" smtClean="0">
                                          <a:latin typeface="Cambria Math" panose="02040503050406030204" pitchFamily="18" charset="0"/>
                                        </a:rPr>
                                      </m:ctrlPr>
                                    </m:dPr>
                                    <m:e>
                                      <m:r>
                                        <a:rPr lang="en-GB" b="0" i="1" smtClean="0">
                                          <a:latin typeface="Cambria Math" panose="02040503050406030204" pitchFamily="18" charset="0"/>
                                        </a:rPr>
                                        <m:t>4</m:t>
                                      </m:r>
                                      <m:r>
                                        <a:rPr lang="en-GB" b="0" i="1" smtClean="0">
                                          <a:latin typeface="Cambria Math" panose="02040503050406030204" pitchFamily="18" charset="0"/>
                                        </a:rPr>
                                        <m:t>𝑥</m:t>
                                      </m:r>
                                      <m:r>
                                        <a:rPr lang="en-GB" b="0" i="1" smtClean="0">
                                          <a:latin typeface="Cambria Math" panose="02040503050406030204" pitchFamily="18" charset="0"/>
                                        </a:rPr>
                                        <m:t>−2</m:t>
                                      </m:r>
                                    </m:e>
                                  </m:d>
                                </m:e>
                                <m:sup>
                                  <m:r>
                                    <a:rPr lang="en-GB" b="0" i="1" smtClean="0">
                                      <a:latin typeface="Cambria Math" panose="02040503050406030204" pitchFamily="18" charset="0"/>
                                    </a:rPr>
                                    <m:t>2</m:t>
                                  </m:r>
                                </m:sup>
                              </m:sSup>
                            </m:den>
                          </m:f>
                          <m:r>
                            <a:rPr lang="en-GB" b="0" i="1" smtClean="0">
                              <a:latin typeface="Cambria Math" panose="02040503050406030204" pitchFamily="18" charset="0"/>
                            </a:rPr>
                            <m:t>𝑑𝑥</m:t>
                          </m:r>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12</m:t>
                              </m:r>
                            </m:den>
                          </m:f>
                          <m:sSup>
                            <m:sSupPr>
                              <m:ctrlPr>
                                <a:rPr lang="en-GB" b="0" i="1" smtClean="0">
                                  <a:latin typeface="Cambria Math" panose="02040503050406030204" pitchFamily="18" charset="0"/>
                                </a:rPr>
                              </m:ctrlPr>
                            </m:sSupPr>
                            <m:e>
                              <m:d>
                                <m:dPr>
                                  <m:ctrlPr>
                                    <a:rPr lang="en-GB" b="0" i="1" smtClean="0">
                                      <a:latin typeface="Cambria Math" panose="02040503050406030204" pitchFamily="18" charset="0"/>
                                    </a:rPr>
                                  </m:ctrlPr>
                                </m:dPr>
                                <m:e>
                                  <m:r>
                                    <a:rPr lang="en-GB" b="0" i="1" smtClean="0">
                                      <a:latin typeface="Cambria Math" panose="02040503050406030204" pitchFamily="18" charset="0"/>
                                    </a:rPr>
                                    <m:t>4</m:t>
                                  </m:r>
                                  <m:r>
                                    <a:rPr lang="en-GB" b="0" i="1" smtClean="0">
                                      <a:latin typeface="Cambria Math" panose="02040503050406030204" pitchFamily="18" charset="0"/>
                                    </a:rPr>
                                    <m:t>𝑥</m:t>
                                  </m:r>
                                  <m:r>
                                    <a:rPr lang="en-GB" b="0" i="1" smtClean="0">
                                      <a:latin typeface="Cambria Math" panose="02040503050406030204" pitchFamily="18" charset="0"/>
                                    </a:rPr>
                                    <m:t>−2</m:t>
                                  </m:r>
                                </m:e>
                              </m:d>
                            </m:e>
                            <m:sup>
                              <m:r>
                                <a:rPr lang="en-GB" b="0" i="1" smtClean="0">
                                  <a:latin typeface="Cambria Math" panose="02040503050406030204" pitchFamily="18" charset="0"/>
                                </a:rPr>
                                <m:t>−1</m:t>
                              </m:r>
                            </m:sup>
                          </m:sSup>
                        </m:e>
                      </m:nary>
                      <m:r>
                        <a:rPr lang="en-GB" b="0" i="1" smtClean="0">
                          <a:latin typeface="Cambria Math" panose="02040503050406030204" pitchFamily="18" charset="0"/>
                        </a:rPr>
                        <m:t>+</m:t>
                      </m:r>
                      <m:r>
                        <a:rPr lang="en-GB" b="0" i="1" smtClean="0">
                          <a:latin typeface="Cambria Math" panose="02040503050406030204" pitchFamily="18" charset="0"/>
                        </a:rPr>
                        <m:t>𝐶</m:t>
                      </m:r>
                    </m:oMath>
                  </m:oMathPara>
                </a14:m>
                <a:endParaRPr lang="en-GB" dirty="0"/>
              </a:p>
              <a:p>
                <a:pPr/>
                <a14:m>
                  <m:oMathPara xmlns:m="http://schemas.openxmlformats.org/officeDocument/2006/math">
                    <m:oMathParaPr>
                      <m:jc m:val="left"/>
                    </m:oMathParaPr>
                    <m:oMath xmlns:m="http://schemas.openxmlformats.org/officeDocument/2006/math">
                      <m:nary>
                        <m:naryPr>
                          <m:subHide m:val="on"/>
                          <m:supHide m:val="on"/>
                          <m:ctrlPr>
                            <a:rPr lang="en-GB" b="0" i="1" smtClean="0">
                              <a:latin typeface="Cambria Math" panose="02040503050406030204" pitchFamily="18" charset="0"/>
                            </a:rPr>
                          </m:ctrlPr>
                        </m:naryPr>
                        <m:sub/>
                        <m:sup/>
                        <m:e>
                          <m:sSup>
                            <m:sSupPr>
                              <m:ctrlPr>
                                <a:rPr lang="en-GB" b="0" i="1" smtClean="0">
                                  <a:latin typeface="Cambria Math" panose="02040503050406030204" pitchFamily="18" charset="0"/>
                                </a:rPr>
                              </m:ctrlPr>
                            </m:sSupPr>
                            <m:e>
                              <m:d>
                                <m:dPr>
                                  <m:ctrlPr>
                                    <a:rPr lang="en-GB" b="0" i="1" smtClean="0">
                                      <a:latin typeface="Cambria Math" panose="02040503050406030204" pitchFamily="18" charset="0"/>
                                    </a:rPr>
                                  </m:ctrlPr>
                                </m:dPr>
                                <m:e>
                                  <m:r>
                                    <a:rPr lang="en-GB" b="0" i="1" smtClean="0">
                                      <a:latin typeface="Cambria Math" panose="02040503050406030204" pitchFamily="18" charset="0"/>
                                    </a:rPr>
                                    <m:t>10</m:t>
                                  </m:r>
                                  <m:r>
                                    <a:rPr lang="en-GB" b="0" i="1" smtClean="0">
                                      <a:latin typeface="Cambria Math" panose="02040503050406030204" pitchFamily="18" charset="0"/>
                                    </a:rPr>
                                    <m:t>𝑥</m:t>
                                  </m:r>
                                  <m:r>
                                    <a:rPr lang="en-GB" b="0" i="1" smtClean="0">
                                      <a:latin typeface="Cambria Math" panose="02040503050406030204" pitchFamily="18" charset="0"/>
                                    </a:rPr>
                                    <m:t>+11</m:t>
                                  </m:r>
                                </m:e>
                              </m:d>
                            </m:e>
                            <m:sup>
                              <m:r>
                                <a:rPr lang="en-GB" b="0" i="1" smtClean="0">
                                  <a:latin typeface="Cambria Math" panose="02040503050406030204" pitchFamily="18" charset="0"/>
                                </a:rPr>
                                <m:t>12</m:t>
                              </m:r>
                            </m:sup>
                          </m:sSup>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130</m:t>
                              </m:r>
                            </m:den>
                          </m:f>
                          <m:sSup>
                            <m:sSupPr>
                              <m:ctrlPr>
                                <a:rPr lang="en-GB" b="0" i="1" smtClean="0">
                                  <a:latin typeface="Cambria Math" panose="02040503050406030204" pitchFamily="18" charset="0"/>
                                </a:rPr>
                              </m:ctrlPr>
                            </m:sSupPr>
                            <m:e>
                              <m:d>
                                <m:dPr>
                                  <m:ctrlPr>
                                    <a:rPr lang="en-GB" b="0" i="1" smtClean="0">
                                      <a:latin typeface="Cambria Math" panose="02040503050406030204" pitchFamily="18" charset="0"/>
                                    </a:rPr>
                                  </m:ctrlPr>
                                </m:dPr>
                                <m:e>
                                  <m:r>
                                    <a:rPr lang="en-GB" b="0" i="1" smtClean="0">
                                      <a:latin typeface="Cambria Math" panose="02040503050406030204" pitchFamily="18" charset="0"/>
                                    </a:rPr>
                                    <m:t>10</m:t>
                                  </m:r>
                                  <m:r>
                                    <a:rPr lang="en-GB" b="0" i="1" smtClean="0">
                                      <a:latin typeface="Cambria Math" panose="02040503050406030204" pitchFamily="18" charset="0"/>
                                    </a:rPr>
                                    <m:t>𝑥</m:t>
                                  </m:r>
                                  <m:r>
                                    <a:rPr lang="en-GB" b="0" i="1" smtClean="0">
                                      <a:latin typeface="Cambria Math" panose="02040503050406030204" pitchFamily="18" charset="0"/>
                                    </a:rPr>
                                    <m:t>+11</m:t>
                                  </m:r>
                                </m:e>
                              </m:d>
                            </m:e>
                            <m:sup>
                              <m:r>
                                <a:rPr lang="en-GB" b="0" i="1" smtClean="0">
                                  <a:latin typeface="Cambria Math" panose="02040503050406030204" pitchFamily="18" charset="0"/>
                                </a:rPr>
                                <m:t>13</m:t>
                              </m:r>
                            </m:sup>
                          </m:sSup>
                          <m:r>
                            <a:rPr lang="en-GB" b="0" i="1" smtClean="0">
                              <a:latin typeface="Cambria Math" panose="02040503050406030204" pitchFamily="18" charset="0"/>
                            </a:rPr>
                            <m:t>+</m:t>
                          </m:r>
                          <m:r>
                            <a:rPr lang="en-GB" b="0" i="1" smtClean="0">
                              <a:latin typeface="Cambria Math" panose="02040503050406030204" pitchFamily="18" charset="0"/>
                            </a:rPr>
                            <m:t>𝐶</m:t>
                          </m:r>
                        </m:e>
                      </m:nary>
                    </m:oMath>
                  </m:oMathPara>
                </a14:m>
                <a:endParaRPr lang="en-GB" dirty="0"/>
              </a:p>
            </p:txBody>
          </p:sp>
        </mc:Choice>
        <mc:Fallback xmlns="">
          <p:sp>
            <p:nvSpPr>
              <p:cNvPr id="10" name="TextBox 9"/>
              <p:cNvSpPr txBox="1">
                <a:spLocks noRot="1" noChangeAspect="1" noMove="1" noResize="1" noEditPoints="1" noAdjustHandles="1" noChangeArrowheads="1" noChangeShapeType="1" noTextEdit="1"/>
              </p:cNvSpPr>
              <p:nvPr/>
            </p:nvSpPr>
            <p:spPr>
              <a:xfrm>
                <a:off x="4919677" y="4509120"/>
                <a:ext cx="4248472" cy="2406941"/>
              </a:xfrm>
              <a:prstGeom prst="rect">
                <a:avLst/>
              </a:prstGeom>
              <a:blipFill rotWithShape="0">
                <a:blip r:embed="rId8"/>
                <a:stretch>
                  <a:fillRect/>
                </a:stretch>
              </a:blipFill>
            </p:spPr>
            <p:txBody>
              <a:bodyPr/>
              <a:lstStyle/>
              <a:p>
                <a:r>
                  <a:rPr lang="en-GB">
                    <a:noFill/>
                  </a:rPr>
                  <a:t> </a:t>
                </a:r>
              </a:p>
            </p:txBody>
          </p:sp>
        </mc:Fallback>
      </mc:AlternateContent>
      <p:sp>
        <p:nvSpPr>
          <p:cNvPr id="11" name="Rectangle 10"/>
          <p:cNvSpPr/>
          <p:nvPr/>
        </p:nvSpPr>
        <p:spPr>
          <a:xfrm>
            <a:off x="1667064" y="4517358"/>
            <a:ext cx="1781216" cy="55040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2" name="Rectangle 11"/>
          <p:cNvSpPr/>
          <p:nvPr/>
        </p:nvSpPr>
        <p:spPr>
          <a:xfrm>
            <a:off x="2051720" y="5154171"/>
            <a:ext cx="1781216" cy="55040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3" name="Rectangle 12"/>
          <p:cNvSpPr/>
          <p:nvPr/>
        </p:nvSpPr>
        <p:spPr>
          <a:xfrm>
            <a:off x="2785098" y="5738936"/>
            <a:ext cx="1781216" cy="55040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4" name="Rectangle 13"/>
          <p:cNvSpPr/>
          <p:nvPr/>
        </p:nvSpPr>
        <p:spPr>
          <a:xfrm>
            <a:off x="6732239" y="4497738"/>
            <a:ext cx="1783799" cy="60307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5" name="Rectangle 14"/>
          <p:cNvSpPr/>
          <p:nvPr/>
        </p:nvSpPr>
        <p:spPr>
          <a:xfrm>
            <a:off x="6876256" y="5112414"/>
            <a:ext cx="1783799" cy="60307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6" name="Rectangle 15"/>
          <p:cNvSpPr/>
          <p:nvPr/>
        </p:nvSpPr>
        <p:spPr>
          <a:xfrm>
            <a:off x="6883868" y="5708044"/>
            <a:ext cx="2080620" cy="60307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7" name="Rectangle 16"/>
          <p:cNvSpPr/>
          <p:nvPr/>
        </p:nvSpPr>
        <p:spPr>
          <a:xfrm>
            <a:off x="6765288" y="6318780"/>
            <a:ext cx="2199199" cy="53922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8" name="Rectangle 17"/>
          <p:cNvSpPr/>
          <p:nvPr/>
        </p:nvSpPr>
        <p:spPr>
          <a:xfrm>
            <a:off x="4860032" y="881213"/>
            <a:ext cx="1872208" cy="73898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0747B9FA-DC3E-4251-8C7C-37193B3EB707}"/>
                  </a:ext>
                </a:extLst>
              </p:cNvPr>
              <p:cNvSpPr txBox="1"/>
              <p:nvPr/>
            </p:nvSpPr>
            <p:spPr>
              <a:xfrm>
                <a:off x="581844" y="6324224"/>
                <a:ext cx="3365392" cy="531364"/>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400" dirty="0"/>
                  <a:t>Fro Tip: For </a:t>
                </a:r>
                <a14:m>
                  <m:oMath xmlns:m="http://schemas.openxmlformats.org/officeDocument/2006/math">
                    <m:r>
                      <a:rPr lang="en-GB" sz="1400" b="0" i="1" smtClean="0">
                        <a:latin typeface="Cambria Math" panose="02040503050406030204" pitchFamily="18" charset="0"/>
                      </a:rPr>
                      <m:t>∫</m:t>
                    </m:r>
                    <m:sSup>
                      <m:sSupPr>
                        <m:ctrlPr>
                          <a:rPr lang="en-GB" sz="1400" b="0" i="1" smtClean="0">
                            <a:latin typeface="Cambria Math" panose="02040503050406030204" pitchFamily="18" charset="0"/>
                          </a:rPr>
                        </m:ctrlPr>
                      </m:sSupPr>
                      <m:e>
                        <m:d>
                          <m:dPr>
                            <m:ctrlPr>
                              <a:rPr lang="en-GB" sz="1400" b="0" i="1" smtClean="0">
                                <a:latin typeface="Cambria Math" panose="02040503050406030204" pitchFamily="18" charset="0"/>
                              </a:rPr>
                            </m:ctrlPr>
                          </m:dPr>
                          <m:e>
                            <m:r>
                              <a:rPr lang="en-GB" sz="1400" b="0" i="1" smtClean="0">
                                <a:latin typeface="Cambria Math" panose="02040503050406030204" pitchFamily="18" charset="0"/>
                              </a:rPr>
                              <m:t>𝑎𝑥</m:t>
                            </m:r>
                            <m:r>
                              <a:rPr lang="en-GB" sz="1400" b="0" i="1" smtClean="0">
                                <a:latin typeface="Cambria Math" panose="02040503050406030204" pitchFamily="18" charset="0"/>
                              </a:rPr>
                              <m:t>+</m:t>
                            </m:r>
                            <m:r>
                              <a:rPr lang="en-GB" sz="1400" b="0" i="1" smtClean="0">
                                <a:latin typeface="Cambria Math" panose="02040503050406030204" pitchFamily="18" charset="0"/>
                              </a:rPr>
                              <m:t>𝑏</m:t>
                            </m:r>
                          </m:e>
                        </m:d>
                      </m:e>
                      <m:sup>
                        <m:r>
                          <a:rPr lang="en-GB" sz="1400" b="0" i="1" smtClean="0">
                            <a:latin typeface="Cambria Math" panose="02040503050406030204" pitchFamily="18" charset="0"/>
                          </a:rPr>
                          <m:t>𝑛</m:t>
                        </m:r>
                      </m:sup>
                    </m:sSup>
                    <m:r>
                      <a:rPr lang="en-GB" sz="1400" b="0" i="0" smtClean="0">
                        <a:latin typeface="Cambria Math" panose="02040503050406030204" pitchFamily="18" charset="0"/>
                      </a:rPr>
                      <m:t> </m:t>
                    </m:r>
                    <m:r>
                      <a:rPr lang="en-GB" sz="1400" b="0" i="1" smtClean="0">
                        <a:latin typeface="Cambria Math" panose="02040503050406030204" pitchFamily="18" charset="0"/>
                      </a:rPr>
                      <m:t>𝑑𝑥</m:t>
                    </m:r>
                  </m:oMath>
                </a14:m>
                <a:r>
                  <a:rPr lang="en-GB" sz="1400" dirty="0"/>
                  <a:t>, ensure you divide by the </a:t>
                </a:r>
                <a14:m>
                  <m:oMath xmlns:m="http://schemas.openxmlformats.org/officeDocument/2006/math">
                    <m:d>
                      <m:dPr>
                        <m:ctrlPr>
                          <a:rPr lang="en-GB" sz="1400" b="0" i="1" smtClean="0">
                            <a:latin typeface="Cambria Math" panose="02040503050406030204" pitchFamily="18" charset="0"/>
                          </a:rPr>
                        </m:ctrlPr>
                      </m:dPr>
                      <m:e>
                        <m:r>
                          <a:rPr lang="en-GB" sz="1400" b="0" i="1" smtClean="0">
                            <a:latin typeface="Cambria Math" panose="02040503050406030204" pitchFamily="18" charset="0"/>
                          </a:rPr>
                          <m:t>𝑛</m:t>
                        </m:r>
                        <m:r>
                          <a:rPr lang="en-GB" sz="1400" b="0" i="1" smtClean="0">
                            <a:latin typeface="Cambria Math" panose="02040503050406030204" pitchFamily="18" charset="0"/>
                          </a:rPr>
                          <m:t>+1</m:t>
                        </m:r>
                      </m:e>
                    </m:d>
                  </m:oMath>
                </a14:m>
                <a:r>
                  <a:rPr lang="en-GB" sz="1400" dirty="0"/>
                  <a:t> </a:t>
                </a:r>
                <a:r>
                  <a:rPr lang="en-GB" sz="1400" u="sng" dirty="0"/>
                  <a:t>and</a:t>
                </a:r>
                <a:r>
                  <a:rPr lang="en-GB" sz="1400" dirty="0"/>
                  <a:t> the </a:t>
                </a:r>
                <a14:m>
                  <m:oMath xmlns:m="http://schemas.openxmlformats.org/officeDocument/2006/math">
                    <m:r>
                      <a:rPr lang="en-GB" sz="1400" b="0" i="1" smtClean="0">
                        <a:latin typeface="Cambria Math" panose="02040503050406030204" pitchFamily="18" charset="0"/>
                      </a:rPr>
                      <m:t>𝑎</m:t>
                    </m:r>
                  </m:oMath>
                </a14:m>
                <a:endParaRPr lang="en-GB" sz="1400" dirty="0"/>
              </a:p>
            </p:txBody>
          </p:sp>
        </mc:Choice>
        <mc:Fallback xmlns="">
          <p:sp>
            <p:nvSpPr>
              <p:cNvPr id="19" name="TextBox 18">
                <a:extLst>
                  <a:ext uri="{FF2B5EF4-FFF2-40B4-BE49-F238E27FC236}">
                    <a16:creationId xmlns:a16="http://schemas.microsoft.com/office/drawing/2014/main" id="{0747B9FA-DC3E-4251-8C7C-37193B3EB707}"/>
                  </a:ext>
                </a:extLst>
              </p:cNvPr>
              <p:cNvSpPr txBox="1">
                <a:spLocks noRot="1" noChangeAspect="1" noMove="1" noResize="1" noEditPoints="1" noAdjustHandles="1" noChangeArrowheads="1" noChangeShapeType="1" noTextEdit="1"/>
              </p:cNvSpPr>
              <p:nvPr/>
            </p:nvSpPr>
            <p:spPr>
              <a:xfrm>
                <a:off x="581844" y="6324224"/>
                <a:ext cx="3365392" cy="531364"/>
              </a:xfrm>
              <a:prstGeom prst="rect">
                <a:avLst/>
              </a:prstGeom>
              <a:blipFill>
                <a:blip r:embed="rId9"/>
                <a:stretch>
                  <a:fillRect l="-180" b="-8696"/>
                </a:stretch>
              </a:blipFill>
            </p:spPr>
            <p:txBody>
              <a:bodyPr/>
              <a:lstStyle/>
              <a:p>
                <a:r>
                  <a:rPr lang="en-GB">
                    <a:noFill/>
                  </a:rPr>
                  <a:t> </a:t>
                </a:r>
              </a:p>
            </p:txBody>
          </p:sp>
        </mc:Fallback>
      </mc:AlternateContent>
      <p:cxnSp>
        <p:nvCxnSpPr>
          <p:cNvPr id="21" name="Straight Arrow Connector 20">
            <a:extLst>
              <a:ext uri="{FF2B5EF4-FFF2-40B4-BE49-F238E27FC236}">
                <a16:creationId xmlns:a16="http://schemas.microsoft.com/office/drawing/2014/main" id="{5EC5D51A-8DA8-4570-82A4-00C90BF2A41C}"/>
              </a:ext>
            </a:extLst>
          </p:cNvPr>
          <p:cNvCxnSpPr>
            <a:stCxn id="19" idx="3"/>
          </p:cNvCxnSpPr>
          <p:nvPr/>
        </p:nvCxnSpPr>
        <p:spPr>
          <a:xfrm>
            <a:off x="3947236" y="6589906"/>
            <a:ext cx="619078" cy="744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7053270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7"/>
                                        </p:tgtEl>
                                      </p:cBhvr>
                                    </p:animEffect>
                                    <p:set>
                                      <p:cBhvr>
                                        <p:cTn id="7" dur="1" fill="hold">
                                          <p:stCondLst>
                                            <p:cond delay="499"/>
                                          </p:stCondLst>
                                        </p:cTn>
                                        <p:tgtEl>
                                          <p:spTgt spid="7"/>
                                        </p:tgtEl>
                                        <p:attrNameLst>
                                          <p:attrName>style.visibility</p:attrName>
                                        </p:attrNameLst>
                                      </p:cBhvr>
                                      <p:to>
                                        <p:strVal val="hidden"/>
                                      </p:to>
                                    </p:se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childTnLst>
                    </p:cTn>
                  </p:par>
                </p:childTnLst>
              </p:cTn>
              <p:nextCondLst>
                <p:cond evt="onClick" delay="0">
                  <p:tgtEl>
                    <p:spTgt spid="7"/>
                  </p:tgtEl>
                </p:cond>
              </p:nextCondLst>
            </p:seq>
            <p:seq concurrent="1" nextAc="seek">
              <p:cTn id="12" restart="whenNotActive" fill="hold" evtFilter="cancelBubble" nodeType="interactiveSeq">
                <p:stCondLst>
                  <p:cond evt="onClick" delay="0">
                    <p:tgtEl>
                      <p:spTgt spid="11"/>
                    </p:tgtEl>
                  </p:cond>
                </p:stCondLst>
                <p:endSync evt="end" delay="0">
                  <p:rtn val="all"/>
                </p:endSync>
                <p:childTnLst>
                  <p:par>
                    <p:cTn id="13" fill="hold">
                      <p:stCondLst>
                        <p:cond delay="0"/>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500"/>
                                        <p:tgtEl>
                                          <p:spTgt spid="11"/>
                                        </p:tgtEl>
                                      </p:cBhvr>
                                    </p:animEffect>
                                    <p:set>
                                      <p:cBhvr>
                                        <p:cTn id="17" dur="1" fill="hold">
                                          <p:stCondLst>
                                            <p:cond delay="4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1"/>
                  </p:tgtEl>
                </p:cond>
              </p:nextCondLst>
            </p:seq>
            <p:seq concurrent="1" nextAc="seek">
              <p:cTn id="18" restart="whenNotActive" fill="hold" evtFilter="cancelBubble" nodeType="interactiveSeq">
                <p:stCondLst>
                  <p:cond evt="onClick" delay="0">
                    <p:tgtEl>
                      <p:spTgt spid="12"/>
                    </p:tgtEl>
                  </p:cond>
                </p:stCondLst>
                <p:endSync evt="end" delay="0">
                  <p:rtn val="all"/>
                </p:endSync>
                <p:childTnLst>
                  <p:par>
                    <p:cTn id="19" fill="hold">
                      <p:stCondLst>
                        <p:cond delay="0"/>
                      </p:stCondLst>
                      <p:childTnLst>
                        <p:par>
                          <p:cTn id="20" fill="hold">
                            <p:stCondLst>
                              <p:cond delay="0"/>
                            </p:stCondLst>
                            <p:childTnLst>
                              <p:par>
                                <p:cTn id="21" presetID="10" presetClass="exit" presetSubtype="0" fill="hold" grpId="0" nodeType="clickEffect">
                                  <p:stCondLst>
                                    <p:cond delay="0"/>
                                  </p:stCondLst>
                                  <p:childTnLst>
                                    <p:animEffect transition="out" filter="fade">
                                      <p:cBhvr>
                                        <p:cTn id="22" dur="500"/>
                                        <p:tgtEl>
                                          <p:spTgt spid="12"/>
                                        </p:tgtEl>
                                      </p:cBhvr>
                                    </p:animEffect>
                                    <p:set>
                                      <p:cBhvr>
                                        <p:cTn id="23" dur="1" fill="hold">
                                          <p:stCondLst>
                                            <p:cond delay="4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24" restart="whenNotActive" fill="hold" evtFilter="cancelBubble" nodeType="interactiveSeq">
                <p:stCondLst>
                  <p:cond evt="onClick" delay="0">
                    <p:tgtEl>
                      <p:spTgt spid="13"/>
                    </p:tgtEl>
                  </p:cond>
                </p:stCondLst>
                <p:endSync evt="end" delay="0">
                  <p:rtn val="all"/>
                </p:endSync>
                <p:childTnLst>
                  <p:par>
                    <p:cTn id="25" fill="hold">
                      <p:stCondLst>
                        <p:cond delay="0"/>
                      </p:stCondLst>
                      <p:childTnLst>
                        <p:par>
                          <p:cTn id="26" fill="hold">
                            <p:stCondLst>
                              <p:cond delay="0"/>
                            </p:stCondLst>
                            <p:childTnLst>
                              <p:par>
                                <p:cTn id="27" presetID="10" presetClass="exit" presetSubtype="0" fill="hold" grpId="0" nodeType="clickEffect">
                                  <p:stCondLst>
                                    <p:cond delay="0"/>
                                  </p:stCondLst>
                                  <p:childTnLst>
                                    <p:animEffect transition="out" filter="fade">
                                      <p:cBhvr>
                                        <p:cTn id="28" dur="500"/>
                                        <p:tgtEl>
                                          <p:spTgt spid="13"/>
                                        </p:tgtEl>
                                      </p:cBhvr>
                                    </p:animEffect>
                                    <p:set>
                                      <p:cBhvr>
                                        <p:cTn id="29" dur="1" fill="hold">
                                          <p:stCondLst>
                                            <p:cond delay="4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3"/>
                  </p:tgtEl>
                </p:cond>
              </p:nextCondLst>
            </p:seq>
            <p:seq concurrent="1" nextAc="seek">
              <p:cTn id="30" restart="whenNotActive" fill="hold" evtFilter="cancelBubble" nodeType="interactiveSeq">
                <p:stCondLst>
                  <p:cond evt="onClick" delay="0">
                    <p:tgtEl>
                      <p:spTgt spid="14"/>
                    </p:tgtEl>
                  </p:cond>
                </p:stCondLst>
                <p:endSync evt="end" delay="0">
                  <p:rtn val="all"/>
                </p:endSync>
                <p:childTnLst>
                  <p:par>
                    <p:cTn id="31" fill="hold">
                      <p:stCondLst>
                        <p:cond delay="0"/>
                      </p:stCondLst>
                      <p:childTnLst>
                        <p:par>
                          <p:cTn id="32" fill="hold">
                            <p:stCondLst>
                              <p:cond delay="0"/>
                            </p:stCondLst>
                            <p:childTnLst>
                              <p:par>
                                <p:cTn id="33" presetID="10" presetClass="exit" presetSubtype="0" fill="hold" grpId="0" nodeType="clickEffect">
                                  <p:stCondLst>
                                    <p:cond delay="0"/>
                                  </p:stCondLst>
                                  <p:childTnLst>
                                    <p:animEffect transition="out" filter="fade">
                                      <p:cBhvr>
                                        <p:cTn id="34" dur="500"/>
                                        <p:tgtEl>
                                          <p:spTgt spid="14"/>
                                        </p:tgtEl>
                                      </p:cBhvr>
                                    </p:animEffect>
                                    <p:set>
                                      <p:cBhvr>
                                        <p:cTn id="35" dur="1" fill="hold">
                                          <p:stCondLst>
                                            <p:cond delay="4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4"/>
                  </p:tgtEl>
                </p:cond>
              </p:nextCondLst>
            </p:seq>
            <p:seq concurrent="1" nextAc="seek">
              <p:cTn id="36" restart="whenNotActive" fill="hold" evtFilter="cancelBubble" nodeType="interactiveSeq">
                <p:stCondLst>
                  <p:cond evt="onClick" delay="0">
                    <p:tgtEl>
                      <p:spTgt spid="15"/>
                    </p:tgtEl>
                  </p:cond>
                </p:stCondLst>
                <p:endSync evt="end" delay="0">
                  <p:rtn val="all"/>
                </p:endSync>
                <p:childTnLst>
                  <p:par>
                    <p:cTn id="37" fill="hold">
                      <p:stCondLst>
                        <p:cond delay="0"/>
                      </p:stCondLst>
                      <p:childTnLst>
                        <p:par>
                          <p:cTn id="38" fill="hold">
                            <p:stCondLst>
                              <p:cond delay="0"/>
                            </p:stCondLst>
                            <p:childTnLst>
                              <p:par>
                                <p:cTn id="39" presetID="10" presetClass="exit" presetSubtype="0" fill="hold" grpId="0" nodeType="clickEffect">
                                  <p:stCondLst>
                                    <p:cond delay="0"/>
                                  </p:stCondLst>
                                  <p:childTnLst>
                                    <p:animEffect transition="out" filter="fade">
                                      <p:cBhvr>
                                        <p:cTn id="40" dur="500"/>
                                        <p:tgtEl>
                                          <p:spTgt spid="15"/>
                                        </p:tgtEl>
                                      </p:cBhvr>
                                    </p:animEffect>
                                    <p:set>
                                      <p:cBhvr>
                                        <p:cTn id="41" dur="1" fill="hold">
                                          <p:stCondLst>
                                            <p:cond delay="4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5"/>
                  </p:tgtEl>
                </p:cond>
              </p:nextCondLst>
            </p:seq>
            <p:seq concurrent="1" nextAc="seek">
              <p:cTn id="42" restart="whenNotActive" fill="hold" evtFilter="cancelBubble" nodeType="interactiveSeq">
                <p:stCondLst>
                  <p:cond evt="onClick" delay="0">
                    <p:tgtEl>
                      <p:spTgt spid="16"/>
                    </p:tgtEl>
                  </p:cond>
                </p:stCondLst>
                <p:endSync evt="end" delay="0">
                  <p:rtn val="all"/>
                </p:endSync>
                <p:childTnLst>
                  <p:par>
                    <p:cTn id="43" fill="hold">
                      <p:stCondLst>
                        <p:cond delay="0"/>
                      </p:stCondLst>
                      <p:childTnLst>
                        <p:par>
                          <p:cTn id="44" fill="hold">
                            <p:stCondLst>
                              <p:cond delay="0"/>
                            </p:stCondLst>
                            <p:childTnLst>
                              <p:par>
                                <p:cTn id="45" presetID="10" presetClass="exit" presetSubtype="0" fill="hold" grpId="0" nodeType="clickEffect">
                                  <p:stCondLst>
                                    <p:cond delay="0"/>
                                  </p:stCondLst>
                                  <p:childTnLst>
                                    <p:animEffect transition="out" filter="fade">
                                      <p:cBhvr>
                                        <p:cTn id="46" dur="500"/>
                                        <p:tgtEl>
                                          <p:spTgt spid="16"/>
                                        </p:tgtEl>
                                      </p:cBhvr>
                                    </p:animEffect>
                                    <p:set>
                                      <p:cBhvr>
                                        <p:cTn id="47" dur="1" fill="hold">
                                          <p:stCondLst>
                                            <p:cond delay="4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16"/>
                  </p:tgtEl>
                </p:cond>
              </p:nextCondLst>
            </p:seq>
            <p:seq concurrent="1" nextAc="seek">
              <p:cTn id="48" restart="whenNotActive" fill="hold" evtFilter="cancelBubble" nodeType="interactiveSeq">
                <p:stCondLst>
                  <p:cond evt="onClick" delay="0">
                    <p:tgtEl>
                      <p:spTgt spid="17"/>
                    </p:tgtEl>
                  </p:cond>
                </p:stCondLst>
                <p:endSync evt="end" delay="0">
                  <p:rtn val="all"/>
                </p:endSync>
                <p:childTnLst>
                  <p:par>
                    <p:cTn id="49" fill="hold">
                      <p:stCondLst>
                        <p:cond delay="0"/>
                      </p:stCondLst>
                      <p:childTnLst>
                        <p:par>
                          <p:cTn id="50" fill="hold">
                            <p:stCondLst>
                              <p:cond delay="0"/>
                            </p:stCondLst>
                            <p:childTnLst>
                              <p:par>
                                <p:cTn id="51" presetID="10" presetClass="exit" presetSubtype="0" fill="hold" grpId="0" nodeType="clickEffect">
                                  <p:stCondLst>
                                    <p:cond delay="0"/>
                                  </p:stCondLst>
                                  <p:childTnLst>
                                    <p:animEffect transition="out" filter="fade">
                                      <p:cBhvr>
                                        <p:cTn id="52" dur="500"/>
                                        <p:tgtEl>
                                          <p:spTgt spid="17"/>
                                        </p:tgtEl>
                                      </p:cBhvr>
                                    </p:animEffect>
                                    <p:set>
                                      <p:cBhvr>
                                        <p:cTn id="53" dur="1" fill="hold">
                                          <p:stCondLst>
                                            <p:cond delay="499"/>
                                          </p:stCondLst>
                                        </p:cTn>
                                        <p:tgtEl>
                                          <p:spTgt spid="17"/>
                                        </p:tgtEl>
                                        <p:attrNameLst>
                                          <p:attrName>style.visibility</p:attrName>
                                        </p:attrNameLst>
                                      </p:cBhvr>
                                      <p:to>
                                        <p:strVal val="hidden"/>
                                      </p:to>
                                    </p:set>
                                  </p:childTnLst>
                                </p:cTn>
                              </p:par>
                              <p:par>
                                <p:cTn id="54" presetID="10" presetClass="entr" presetSubtype="0" fill="hold" nodeType="withEffect">
                                  <p:stCondLst>
                                    <p:cond delay="0"/>
                                  </p:stCondLst>
                                  <p:childTnLst>
                                    <p:set>
                                      <p:cBhvr>
                                        <p:cTn id="55" dur="1" fill="hold">
                                          <p:stCondLst>
                                            <p:cond delay="0"/>
                                          </p:stCondLst>
                                        </p:cTn>
                                        <p:tgtEl>
                                          <p:spTgt spid="21"/>
                                        </p:tgtEl>
                                        <p:attrNameLst>
                                          <p:attrName>style.visibility</p:attrName>
                                        </p:attrNameLst>
                                      </p:cBhvr>
                                      <p:to>
                                        <p:strVal val="visible"/>
                                      </p:to>
                                    </p:set>
                                    <p:animEffect transition="in" filter="fade">
                                      <p:cBhvr>
                                        <p:cTn id="56" dur="500"/>
                                        <p:tgtEl>
                                          <p:spTgt spid="21"/>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19"/>
                                        </p:tgtEl>
                                        <p:attrNameLst>
                                          <p:attrName>style.visibility</p:attrName>
                                        </p:attrNameLst>
                                      </p:cBhvr>
                                      <p:to>
                                        <p:strVal val="visible"/>
                                      </p:to>
                                    </p:set>
                                    <p:animEffect transition="in" filter="fade">
                                      <p:cBhvr>
                                        <p:cTn id="59" dur="500"/>
                                        <p:tgtEl>
                                          <p:spTgt spid="19"/>
                                        </p:tgtEl>
                                      </p:cBhvr>
                                    </p:animEffect>
                                  </p:childTnLst>
                                </p:cTn>
                              </p:par>
                            </p:childTnLst>
                          </p:cTn>
                        </p:par>
                      </p:childTnLst>
                    </p:cTn>
                  </p:par>
                </p:childTnLst>
              </p:cTn>
              <p:nextCondLst>
                <p:cond evt="onClick" delay="0">
                  <p:tgtEl>
                    <p:spTgt spid="17"/>
                  </p:tgtEl>
                </p:cond>
              </p:nextCondLst>
            </p:seq>
            <p:seq concurrent="1" nextAc="seek">
              <p:cTn id="60" restart="whenNotActive" fill="hold" evtFilter="cancelBubble" nodeType="interactiveSeq">
                <p:stCondLst>
                  <p:cond evt="onClick" delay="0">
                    <p:tgtEl>
                      <p:spTgt spid="18"/>
                    </p:tgtEl>
                  </p:cond>
                </p:stCondLst>
                <p:endSync evt="end" delay="0">
                  <p:rtn val="all"/>
                </p:endSync>
                <p:childTnLst>
                  <p:par>
                    <p:cTn id="61" fill="hold">
                      <p:stCondLst>
                        <p:cond delay="0"/>
                      </p:stCondLst>
                      <p:childTnLst>
                        <p:par>
                          <p:cTn id="62" fill="hold">
                            <p:stCondLst>
                              <p:cond delay="0"/>
                            </p:stCondLst>
                            <p:childTnLst>
                              <p:par>
                                <p:cTn id="63" presetID="10" presetClass="exit" presetSubtype="0" fill="hold" grpId="0" nodeType="clickEffect">
                                  <p:stCondLst>
                                    <p:cond delay="0"/>
                                  </p:stCondLst>
                                  <p:childTnLst>
                                    <p:animEffect transition="out" filter="fade">
                                      <p:cBhvr>
                                        <p:cTn id="64" dur="500"/>
                                        <p:tgtEl>
                                          <p:spTgt spid="18"/>
                                        </p:tgtEl>
                                      </p:cBhvr>
                                    </p:animEffect>
                                    <p:set>
                                      <p:cBhvr>
                                        <p:cTn id="65" dur="1" fill="hold">
                                          <p:stCondLst>
                                            <p:cond delay="499"/>
                                          </p:stCondLst>
                                        </p:cTn>
                                        <p:tgtEl>
                                          <p:spTgt spid="18"/>
                                        </p:tgtEl>
                                        <p:attrNameLst>
                                          <p:attrName>style.visibility</p:attrName>
                                        </p:attrNameLst>
                                      </p:cBhvr>
                                      <p:to>
                                        <p:strVal val="hidden"/>
                                      </p:to>
                                    </p:set>
                                  </p:childTnLst>
                                </p:cTn>
                              </p:par>
                            </p:childTnLst>
                          </p:cTn>
                        </p:par>
                      </p:childTnLst>
                    </p:cTn>
                  </p:par>
                </p:childTnLst>
              </p:cTn>
              <p:nextCondLst>
                <p:cond evt="onClick" delay="0">
                  <p:tgtEl>
                    <p:spTgt spid="18"/>
                  </p:tgtEl>
                </p:cond>
              </p:nextCondLst>
            </p:seq>
          </p:childTnLst>
        </p:cTn>
      </p:par>
    </p:tnLst>
    <p:bldLst>
      <p:bldP spid="6" grpId="0" animBg="1"/>
      <p:bldP spid="7" grpId="0" animBg="1"/>
      <p:bldP spid="11" grpId="0" animBg="1"/>
      <p:bldP spid="12" grpId="0" animBg="1"/>
      <p:bldP spid="13" grpId="0" animBg="1"/>
      <p:bldP spid="14" grpId="0" animBg="1"/>
      <p:bldP spid="15" grpId="0" animBg="1"/>
      <p:bldP spid="16" grpId="0" animBg="1"/>
      <p:bldP spid="17" grpId="0" animBg="1"/>
      <p:bldP spid="18" grpId="0" animBg="1"/>
      <p:bldP spid="1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4000"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Check Your Understanding</a:t>
              </a:r>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5" name="TextBox 4"/>
              <p:cNvSpPr txBox="1"/>
              <p:nvPr/>
            </p:nvSpPr>
            <p:spPr>
              <a:xfrm>
                <a:off x="1547664" y="1340768"/>
                <a:ext cx="6336704" cy="4123180"/>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nary>
                        <m:naryPr>
                          <m:subHide m:val="on"/>
                          <m:supHide m:val="on"/>
                          <m:ctrlPr>
                            <a:rPr lang="en-GB" sz="2800" b="0" i="1" smtClean="0">
                              <a:latin typeface="Cambria Math" panose="02040503050406030204" pitchFamily="18" charset="0"/>
                            </a:rPr>
                          </m:ctrlPr>
                        </m:naryPr>
                        <m:sub/>
                        <m:sup/>
                        <m:e>
                          <m:sSup>
                            <m:sSupPr>
                              <m:ctrlPr>
                                <a:rPr lang="en-GB" sz="2800" b="0" i="1" smtClean="0">
                                  <a:latin typeface="Cambria Math" panose="02040503050406030204" pitchFamily="18" charset="0"/>
                                </a:rPr>
                              </m:ctrlPr>
                            </m:sSupPr>
                            <m:e>
                              <m:r>
                                <a:rPr lang="en-GB" sz="2800" b="0" i="1" smtClean="0">
                                  <a:latin typeface="Cambria Math"/>
                                </a:rPr>
                                <m:t>𝑒</m:t>
                              </m:r>
                            </m:e>
                            <m:sup>
                              <m:r>
                                <a:rPr lang="en-GB" sz="2800" b="0" i="1" smtClean="0">
                                  <a:latin typeface="Cambria Math"/>
                                </a:rPr>
                                <m:t>3</m:t>
                              </m:r>
                              <m:r>
                                <a:rPr lang="en-GB" sz="2800" b="0" i="1" smtClean="0">
                                  <a:latin typeface="Cambria Math"/>
                                </a:rPr>
                                <m:t>𝑥</m:t>
                              </m:r>
                              <m:r>
                                <a:rPr lang="en-GB" sz="2800" b="0" i="1" smtClean="0">
                                  <a:latin typeface="Cambria Math"/>
                                </a:rPr>
                                <m:t>+1</m:t>
                              </m:r>
                            </m:sup>
                          </m:sSup>
                          <m:r>
                            <a:rPr lang="en-GB" sz="2800" b="0" i="1" smtClean="0">
                              <a:latin typeface="Cambria Math"/>
                            </a:rPr>
                            <m:t>𝑑𝑥</m:t>
                          </m:r>
                        </m:e>
                      </m:nary>
                      <m:r>
                        <a:rPr lang="en-GB" sz="2800" b="0" i="1" smtClean="0">
                          <a:latin typeface="Cambria Math"/>
                        </a:rPr>
                        <m:t>=</m:t>
                      </m:r>
                      <m:f>
                        <m:fPr>
                          <m:ctrlPr>
                            <a:rPr lang="en-GB" sz="2800" b="1" i="1" smtClean="0">
                              <a:latin typeface="Cambria Math" panose="02040503050406030204" pitchFamily="18" charset="0"/>
                            </a:rPr>
                          </m:ctrlPr>
                        </m:fPr>
                        <m:num>
                          <m:r>
                            <a:rPr lang="en-GB" sz="2800" b="1" i="1" smtClean="0">
                              <a:latin typeface="Cambria Math"/>
                            </a:rPr>
                            <m:t>𝟏</m:t>
                          </m:r>
                        </m:num>
                        <m:den>
                          <m:r>
                            <a:rPr lang="en-GB" sz="2800" b="1" i="1" smtClean="0">
                              <a:latin typeface="Cambria Math"/>
                            </a:rPr>
                            <m:t>𝟑</m:t>
                          </m:r>
                        </m:den>
                      </m:f>
                      <m:sSup>
                        <m:sSupPr>
                          <m:ctrlPr>
                            <a:rPr lang="en-GB" sz="2800" b="1" i="1" smtClean="0">
                              <a:latin typeface="Cambria Math" panose="02040503050406030204" pitchFamily="18" charset="0"/>
                            </a:rPr>
                          </m:ctrlPr>
                        </m:sSupPr>
                        <m:e>
                          <m:r>
                            <a:rPr lang="en-GB" sz="2800" b="1" i="1" smtClean="0">
                              <a:latin typeface="Cambria Math"/>
                            </a:rPr>
                            <m:t>𝒆</m:t>
                          </m:r>
                        </m:e>
                        <m:sup>
                          <m:r>
                            <a:rPr lang="en-GB" sz="2800" b="1" i="1" smtClean="0">
                              <a:latin typeface="Cambria Math"/>
                            </a:rPr>
                            <m:t>𝟑</m:t>
                          </m:r>
                          <m:r>
                            <a:rPr lang="en-GB" sz="2800" b="1" i="1" smtClean="0">
                              <a:latin typeface="Cambria Math"/>
                            </a:rPr>
                            <m:t>𝒙</m:t>
                          </m:r>
                          <m:r>
                            <a:rPr lang="en-GB" sz="2800" b="1" i="1" smtClean="0">
                              <a:latin typeface="Cambria Math"/>
                            </a:rPr>
                            <m:t>+</m:t>
                          </m:r>
                          <m:r>
                            <a:rPr lang="en-GB" sz="2800" b="1" i="1" smtClean="0">
                              <a:latin typeface="Cambria Math"/>
                            </a:rPr>
                            <m:t>𝟏</m:t>
                          </m:r>
                        </m:sup>
                      </m:sSup>
                      <m:r>
                        <a:rPr lang="en-GB" sz="2800" b="1" i="1" smtClean="0">
                          <a:latin typeface="Cambria Math"/>
                        </a:rPr>
                        <m:t>+</m:t>
                      </m:r>
                      <m:r>
                        <a:rPr lang="en-GB" sz="2800" b="1" i="1" smtClean="0">
                          <a:latin typeface="Cambria Math"/>
                        </a:rPr>
                        <m:t>𝑪</m:t>
                      </m:r>
                    </m:oMath>
                  </m:oMathPara>
                </a14:m>
                <a:endParaRPr lang="en-GB" sz="2800" b="1" i="1" dirty="0">
                  <a:latin typeface="Cambria Math"/>
                </a:endParaRPr>
              </a:p>
              <a:p>
                <a:pPr/>
                <a14:m>
                  <m:oMathPara xmlns:m="http://schemas.openxmlformats.org/officeDocument/2006/math">
                    <m:oMathParaPr>
                      <m:jc m:val="left"/>
                    </m:oMathParaPr>
                    <m:oMath xmlns:m="http://schemas.openxmlformats.org/officeDocument/2006/math">
                      <m:nary>
                        <m:naryPr>
                          <m:subHide m:val="on"/>
                          <m:supHide m:val="on"/>
                          <m:ctrlPr>
                            <a:rPr lang="en-GB" sz="2800" b="0" i="1" smtClean="0">
                              <a:latin typeface="Cambria Math" panose="02040503050406030204" pitchFamily="18" charset="0"/>
                            </a:rPr>
                          </m:ctrlPr>
                        </m:naryPr>
                        <m:sub/>
                        <m:sup/>
                        <m:e>
                          <m:f>
                            <m:fPr>
                              <m:ctrlPr>
                                <a:rPr lang="en-GB" sz="2800" b="0" i="1" smtClean="0">
                                  <a:latin typeface="Cambria Math" panose="02040503050406030204" pitchFamily="18" charset="0"/>
                                </a:rPr>
                              </m:ctrlPr>
                            </m:fPr>
                            <m:num>
                              <m:r>
                                <a:rPr lang="en-GB" sz="2800" b="0" i="1" smtClean="0">
                                  <a:latin typeface="Cambria Math" panose="02040503050406030204" pitchFamily="18" charset="0"/>
                                </a:rPr>
                                <m:t>1</m:t>
                              </m:r>
                            </m:num>
                            <m:den>
                              <m:r>
                                <a:rPr lang="en-GB" sz="2800" b="0" i="1" smtClean="0">
                                  <a:latin typeface="Cambria Math" panose="02040503050406030204" pitchFamily="18" charset="0"/>
                                </a:rPr>
                                <m:t>1−2</m:t>
                              </m:r>
                              <m:r>
                                <a:rPr lang="en-GB" sz="2800" b="0" i="1" smtClean="0">
                                  <a:latin typeface="Cambria Math" panose="02040503050406030204" pitchFamily="18" charset="0"/>
                                </a:rPr>
                                <m:t>𝑥</m:t>
                              </m:r>
                            </m:den>
                          </m:f>
                          <m:r>
                            <a:rPr lang="en-GB" sz="2800" b="0" i="1" smtClean="0">
                              <a:latin typeface="Cambria Math" panose="02040503050406030204" pitchFamily="18" charset="0"/>
                            </a:rPr>
                            <m:t>𝑑𝑥</m:t>
                          </m:r>
                        </m:e>
                      </m:nary>
                      <m:r>
                        <a:rPr lang="en-GB" sz="2800" b="0" i="1" smtClean="0">
                          <a:latin typeface="Cambria Math" panose="02040503050406030204" pitchFamily="18" charset="0"/>
                        </a:rPr>
                        <m:t>=</m:t>
                      </m:r>
                      <m:r>
                        <a:rPr lang="en-GB" sz="2800" b="1" i="1" smtClean="0">
                          <a:latin typeface="Cambria Math" panose="02040503050406030204" pitchFamily="18" charset="0"/>
                        </a:rPr>
                        <m:t>−</m:t>
                      </m:r>
                      <m:f>
                        <m:fPr>
                          <m:ctrlPr>
                            <a:rPr lang="en-GB" sz="2800" b="1" i="1" smtClean="0">
                              <a:latin typeface="Cambria Math" panose="02040503050406030204" pitchFamily="18" charset="0"/>
                            </a:rPr>
                          </m:ctrlPr>
                        </m:fPr>
                        <m:num>
                          <m:r>
                            <a:rPr lang="en-GB" sz="2800" b="1" i="1" smtClean="0">
                              <a:latin typeface="Cambria Math" panose="02040503050406030204" pitchFamily="18" charset="0"/>
                            </a:rPr>
                            <m:t>𝟏</m:t>
                          </m:r>
                        </m:num>
                        <m:den>
                          <m:r>
                            <a:rPr lang="en-GB" sz="2800" b="1" i="1" smtClean="0">
                              <a:latin typeface="Cambria Math" panose="02040503050406030204" pitchFamily="18" charset="0"/>
                            </a:rPr>
                            <m:t>𝟐</m:t>
                          </m:r>
                        </m:den>
                      </m:f>
                      <m:func>
                        <m:funcPr>
                          <m:ctrlPr>
                            <a:rPr lang="en-GB" sz="2800" b="1" i="1" smtClean="0">
                              <a:latin typeface="Cambria Math" panose="02040503050406030204" pitchFamily="18" charset="0"/>
                            </a:rPr>
                          </m:ctrlPr>
                        </m:funcPr>
                        <m:fName>
                          <m:r>
                            <a:rPr lang="en-GB" sz="2800" b="1" i="0" smtClean="0">
                              <a:latin typeface="Cambria Math" panose="02040503050406030204" pitchFamily="18" charset="0"/>
                            </a:rPr>
                            <m:t>𝐥𝐧</m:t>
                          </m:r>
                        </m:fName>
                        <m:e>
                          <m:d>
                            <m:dPr>
                              <m:begChr m:val="|"/>
                              <m:endChr m:val="|"/>
                              <m:ctrlPr>
                                <a:rPr lang="en-GB" sz="2800" b="1" i="1" smtClean="0">
                                  <a:latin typeface="Cambria Math" panose="02040503050406030204" pitchFamily="18" charset="0"/>
                                </a:rPr>
                              </m:ctrlPr>
                            </m:dPr>
                            <m:e>
                              <m:r>
                                <a:rPr lang="en-GB" sz="2800" b="1" i="1" smtClean="0">
                                  <a:latin typeface="Cambria Math" panose="02040503050406030204" pitchFamily="18" charset="0"/>
                                </a:rPr>
                                <m:t>𝟏</m:t>
                              </m:r>
                              <m:r>
                                <a:rPr lang="en-GB" sz="2800" b="1" i="1" smtClean="0">
                                  <a:latin typeface="Cambria Math" panose="02040503050406030204" pitchFamily="18" charset="0"/>
                                </a:rPr>
                                <m:t>−</m:t>
                              </m:r>
                              <m:r>
                                <a:rPr lang="en-GB" sz="2800" b="1" i="1" smtClean="0">
                                  <a:latin typeface="Cambria Math" panose="02040503050406030204" pitchFamily="18" charset="0"/>
                                </a:rPr>
                                <m:t>𝟐</m:t>
                              </m:r>
                              <m:r>
                                <a:rPr lang="en-GB" sz="2800" b="1" i="1" smtClean="0">
                                  <a:latin typeface="Cambria Math" panose="02040503050406030204" pitchFamily="18" charset="0"/>
                                </a:rPr>
                                <m:t>𝒙</m:t>
                              </m:r>
                            </m:e>
                          </m:d>
                        </m:e>
                      </m:func>
                      <m:r>
                        <a:rPr lang="en-GB" sz="2800" b="1" i="1" smtClean="0">
                          <a:latin typeface="Cambria Math" panose="02040503050406030204" pitchFamily="18" charset="0"/>
                        </a:rPr>
                        <m:t>+</m:t>
                      </m:r>
                      <m:r>
                        <a:rPr lang="en-GB" sz="2800" b="1" i="1" smtClean="0">
                          <a:latin typeface="Cambria Math" panose="02040503050406030204" pitchFamily="18" charset="0"/>
                        </a:rPr>
                        <m:t>𝑪</m:t>
                      </m:r>
                    </m:oMath>
                  </m:oMathPara>
                </a14:m>
                <a:endParaRPr lang="en-GB" sz="2800" b="1" dirty="0"/>
              </a:p>
              <a:p>
                <a:pPr/>
                <a14:m>
                  <m:oMathPara xmlns:m="http://schemas.openxmlformats.org/officeDocument/2006/math">
                    <m:oMathParaPr>
                      <m:jc m:val="left"/>
                    </m:oMathParaPr>
                    <m:oMath xmlns:m="http://schemas.openxmlformats.org/officeDocument/2006/math">
                      <m:nary>
                        <m:naryPr>
                          <m:subHide m:val="on"/>
                          <m:supHide m:val="on"/>
                          <m:ctrlPr>
                            <a:rPr lang="en-GB" sz="2800" b="0" i="1" smtClean="0">
                              <a:latin typeface="Cambria Math" panose="02040503050406030204" pitchFamily="18" charset="0"/>
                            </a:rPr>
                          </m:ctrlPr>
                        </m:naryPr>
                        <m:sub/>
                        <m:sup/>
                        <m:e>
                          <m:sSup>
                            <m:sSupPr>
                              <m:ctrlPr>
                                <a:rPr lang="en-GB" sz="2800" b="0" i="1" smtClean="0">
                                  <a:latin typeface="Cambria Math" panose="02040503050406030204" pitchFamily="18" charset="0"/>
                                </a:rPr>
                              </m:ctrlPr>
                            </m:sSupPr>
                            <m:e>
                              <m:d>
                                <m:dPr>
                                  <m:ctrlPr>
                                    <a:rPr lang="en-GB" sz="2800" b="0" i="1" smtClean="0">
                                      <a:latin typeface="Cambria Math" panose="02040503050406030204" pitchFamily="18" charset="0"/>
                                    </a:rPr>
                                  </m:ctrlPr>
                                </m:dPr>
                                <m:e>
                                  <m:r>
                                    <a:rPr lang="en-GB" sz="2800" b="0" i="1" smtClean="0">
                                      <a:latin typeface="Cambria Math" panose="02040503050406030204" pitchFamily="18" charset="0"/>
                                    </a:rPr>
                                    <m:t>4−3</m:t>
                                  </m:r>
                                  <m:r>
                                    <a:rPr lang="en-GB" sz="2800" b="0" i="1" smtClean="0">
                                      <a:latin typeface="Cambria Math" panose="02040503050406030204" pitchFamily="18" charset="0"/>
                                    </a:rPr>
                                    <m:t>𝑥</m:t>
                                  </m:r>
                                </m:e>
                              </m:d>
                            </m:e>
                            <m:sup>
                              <m:r>
                                <a:rPr lang="en-GB" sz="2800" b="0" i="1" smtClean="0">
                                  <a:latin typeface="Cambria Math" panose="02040503050406030204" pitchFamily="18" charset="0"/>
                                </a:rPr>
                                <m:t>5</m:t>
                              </m:r>
                            </m:sup>
                          </m:sSup>
                          <m:r>
                            <a:rPr lang="en-GB" sz="2800" b="0" i="1" smtClean="0">
                              <a:latin typeface="Cambria Math" panose="02040503050406030204" pitchFamily="18" charset="0"/>
                            </a:rPr>
                            <m:t>𝑑𝑥</m:t>
                          </m:r>
                        </m:e>
                      </m:nary>
                      <m:r>
                        <a:rPr lang="en-GB" sz="2800" b="1" i="1" smtClean="0">
                          <a:latin typeface="Cambria Math" panose="02040503050406030204" pitchFamily="18" charset="0"/>
                        </a:rPr>
                        <m:t>=</m:t>
                      </m:r>
                      <m:r>
                        <a:rPr lang="en-GB" sz="2800" b="1" i="1">
                          <a:latin typeface="Cambria Math" panose="02040503050406030204" pitchFamily="18" charset="0"/>
                        </a:rPr>
                        <m:t>−</m:t>
                      </m:r>
                      <m:f>
                        <m:fPr>
                          <m:ctrlPr>
                            <a:rPr lang="en-GB" sz="2800" b="1" i="1">
                              <a:latin typeface="Cambria Math" panose="02040503050406030204" pitchFamily="18" charset="0"/>
                            </a:rPr>
                          </m:ctrlPr>
                        </m:fPr>
                        <m:num>
                          <m:r>
                            <a:rPr lang="en-GB" sz="2800" b="1" i="1">
                              <a:latin typeface="Cambria Math" panose="02040503050406030204" pitchFamily="18" charset="0"/>
                            </a:rPr>
                            <m:t>𝟏</m:t>
                          </m:r>
                        </m:num>
                        <m:den>
                          <m:r>
                            <a:rPr lang="en-GB" sz="2800" b="1" i="1">
                              <a:latin typeface="Cambria Math" panose="02040503050406030204" pitchFamily="18" charset="0"/>
                            </a:rPr>
                            <m:t>𝟏𝟖</m:t>
                          </m:r>
                        </m:den>
                      </m:f>
                      <m:sSup>
                        <m:sSupPr>
                          <m:ctrlPr>
                            <a:rPr lang="en-GB" sz="2800" b="1" i="1">
                              <a:latin typeface="Cambria Math" panose="02040503050406030204" pitchFamily="18" charset="0"/>
                            </a:rPr>
                          </m:ctrlPr>
                        </m:sSupPr>
                        <m:e>
                          <m:d>
                            <m:dPr>
                              <m:ctrlPr>
                                <a:rPr lang="en-GB" sz="2800" b="1" i="1">
                                  <a:latin typeface="Cambria Math" panose="02040503050406030204" pitchFamily="18" charset="0"/>
                                </a:rPr>
                              </m:ctrlPr>
                            </m:dPr>
                            <m:e>
                              <m:r>
                                <a:rPr lang="en-GB" sz="2800" b="1" i="1">
                                  <a:latin typeface="Cambria Math" panose="02040503050406030204" pitchFamily="18" charset="0"/>
                                </a:rPr>
                                <m:t>𝟒</m:t>
                              </m:r>
                              <m:r>
                                <a:rPr lang="en-GB" sz="2800" b="1" i="1">
                                  <a:latin typeface="Cambria Math" panose="02040503050406030204" pitchFamily="18" charset="0"/>
                                </a:rPr>
                                <m:t>−</m:t>
                              </m:r>
                              <m:r>
                                <a:rPr lang="en-GB" sz="2800" b="1" i="1">
                                  <a:latin typeface="Cambria Math" panose="02040503050406030204" pitchFamily="18" charset="0"/>
                                </a:rPr>
                                <m:t>𝟑</m:t>
                              </m:r>
                              <m:r>
                                <a:rPr lang="en-GB" sz="2800" b="1" i="1">
                                  <a:latin typeface="Cambria Math" panose="02040503050406030204" pitchFamily="18" charset="0"/>
                                </a:rPr>
                                <m:t>𝒙</m:t>
                              </m:r>
                            </m:e>
                          </m:d>
                        </m:e>
                        <m:sup>
                          <m:r>
                            <a:rPr lang="en-GB" sz="2800" b="1" i="1">
                              <a:latin typeface="Cambria Math" panose="02040503050406030204" pitchFamily="18" charset="0"/>
                            </a:rPr>
                            <m:t>𝟔</m:t>
                          </m:r>
                        </m:sup>
                      </m:sSup>
                      <m:r>
                        <a:rPr lang="en-GB" sz="2800" b="1" i="1" smtClean="0">
                          <a:latin typeface="Cambria Math" panose="02040503050406030204" pitchFamily="18" charset="0"/>
                        </a:rPr>
                        <m:t>+</m:t>
                      </m:r>
                      <m:r>
                        <a:rPr lang="en-GB" sz="2800" b="1" i="1" smtClean="0">
                          <a:latin typeface="Cambria Math" panose="02040503050406030204" pitchFamily="18" charset="0"/>
                        </a:rPr>
                        <m:t>𝑪</m:t>
                      </m:r>
                    </m:oMath>
                  </m:oMathPara>
                </a14:m>
                <a:endParaRPr lang="en-GB" sz="2800" b="1" dirty="0"/>
              </a:p>
              <a:p>
                <a:pPr/>
                <a14:m>
                  <m:oMathPara xmlns:m="http://schemas.openxmlformats.org/officeDocument/2006/math">
                    <m:oMathParaPr>
                      <m:jc m:val="left"/>
                    </m:oMathParaPr>
                    <m:oMath xmlns:m="http://schemas.openxmlformats.org/officeDocument/2006/math">
                      <m:nary>
                        <m:naryPr>
                          <m:subHide m:val="on"/>
                          <m:supHide m:val="on"/>
                          <m:ctrlPr>
                            <a:rPr lang="en-GB" sz="2800" i="1">
                              <a:latin typeface="Cambria Math" panose="02040503050406030204" pitchFamily="18" charset="0"/>
                            </a:rPr>
                          </m:ctrlPr>
                        </m:naryPr>
                        <m:sub/>
                        <m:sup/>
                        <m:e>
                          <m:func>
                            <m:funcPr>
                              <m:ctrlPr>
                                <a:rPr lang="en-GB" sz="2800" i="1">
                                  <a:latin typeface="Cambria Math" panose="02040503050406030204" pitchFamily="18" charset="0"/>
                                </a:rPr>
                              </m:ctrlPr>
                            </m:funcPr>
                            <m:fName>
                              <m:r>
                                <m:rPr>
                                  <m:sty m:val="p"/>
                                </m:rPr>
                                <a:rPr lang="en-GB" sz="2800">
                                  <a:latin typeface="Cambria Math" panose="02040503050406030204" pitchFamily="18" charset="0"/>
                                </a:rPr>
                                <m:t>sec</m:t>
                              </m:r>
                            </m:fName>
                            <m:e>
                              <m:d>
                                <m:dPr>
                                  <m:ctrlPr>
                                    <a:rPr lang="en-GB" sz="2800" i="1">
                                      <a:latin typeface="Cambria Math" panose="02040503050406030204" pitchFamily="18" charset="0"/>
                                    </a:rPr>
                                  </m:ctrlPr>
                                </m:dPr>
                                <m:e>
                                  <m:r>
                                    <a:rPr lang="en-GB" sz="2800" i="1">
                                      <a:latin typeface="Cambria Math" panose="02040503050406030204" pitchFamily="18" charset="0"/>
                                    </a:rPr>
                                    <m:t>3</m:t>
                                  </m:r>
                                  <m:r>
                                    <a:rPr lang="en-GB" sz="2800" i="1">
                                      <a:latin typeface="Cambria Math" panose="02040503050406030204" pitchFamily="18" charset="0"/>
                                    </a:rPr>
                                    <m:t>𝑥</m:t>
                                  </m:r>
                                </m:e>
                              </m:d>
                            </m:e>
                          </m:func>
                          <m:r>
                            <m:rPr>
                              <m:sty m:val="p"/>
                            </m:rPr>
                            <a:rPr lang="en-GB" sz="2800">
                              <a:latin typeface="Cambria Math" panose="02040503050406030204" pitchFamily="18" charset="0"/>
                            </a:rPr>
                            <m:t>tan</m:t>
                          </m:r>
                          <m:r>
                            <a:rPr lang="en-GB" sz="2800" i="1">
                              <a:latin typeface="Cambria Math" panose="02040503050406030204" pitchFamily="18" charset="0"/>
                            </a:rPr>
                            <m:t>⁡(3</m:t>
                          </m:r>
                          <m:r>
                            <a:rPr lang="en-GB" sz="2800" i="1">
                              <a:latin typeface="Cambria Math" panose="02040503050406030204" pitchFamily="18" charset="0"/>
                            </a:rPr>
                            <m:t>𝑥</m:t>
                          </m:r>
                          <m:r>
                            <a:rPr lang="en-GB" sz="2800" i="1">
                              <a:latin typeface="Cambria Math" panose="02040503050406030204" pitchFamily="18" charset="0"/>
                            </a:rPr>
                            <m:t>) </m:t>
                          </m:r>
                          <m:r>
                            <a:rPr lang="en-GB" sz="2800" i="1">
                              <a:latin typeface="Cambria Math" panose="02040503050406030204" pitchFamily="18" charset="0"/>
                            </a:rPr>
                            <m:t>𝑑𝑥</m:t>
                          </m:r>
                        </m:e>
                      </m:nary>
                      <m:r>
                        <a:rPr lang="en-GB" sz="2800" i="1">
                          <a:latin typeface="Cambria Math" panose="02040503050406030204" pitchFamily="18" charset="0"/>
                        </a:rPr>
                        <m:t>=</m:t>
                      </m:r>
                      <m:f>
                        <m:fPr>
                          <m:ctrlPr>
                            <a:rPr lang="en-GB" sz="2800" b="1" i="1">
                              <a:latin typeface="Cambria Math" panose="02040503050406030204" pitchFamily="18" charset="0"/>
                            </a:rPr>
                          </m:ctrlPr>
                        </m:fPr>
                        <m:num>
                          <m:r>
                            <a:rPr lang="en-GB" sz="2800" b="1" i="1">
                              <a:latin typeface="Cambria Math" panose="02040503050406030204" pitchFamily="18" charset="0"/>
                            </a:rPr>
                            <m:t>𝟏</m:t>
                          </m:r>
                        </m:num>
                        <m:den>
                          <m:r>
                            <a:rPr lang="en-GB" sz="2800" b="1" i="1">
                              <a:latin typeface="Cambria Math" panose="02040503050406030204" pitchFamily="18" charset="0"/>
                            </a:rPr>
                            <m:t>𝟑</m:t>
                          </m:r>
                        </m:den>
                      </m:f>
                      <m:func>
                        <m:funcPr>
                          <m:ctrlPr>
                            <a:rPr lang="en-GB" sz="2800" b="1" i="1">
                              <a:latin typeface="Cambria Math" panose="02040503050406030204" pitchFamily="18" charset="0"/>
                            </a:rPr>
                          </m:ctrlPr>
                        </m:funcPr>
                        <m:fName>
                          <m:r>
                            <a:rPr lang="en-GB" sz="2800" b="1">
                              <a:latin typeface="Cambria Math" panose="02040503050406030204" pitchFamily="18" charset="0"/>
                            </a:rPr>
                            <m:t>𝐬𝐞𝐜</m:t>
                          </m:r>
                        </m:fName>
                        <m:e>
                          <m:d>
                            <m:dPr>
                              <m:ctrlPr>
                                <a:rPr lang="en-GB" sz="2800" b="1" i="1">
                                  <a:latin typeface="Cambria Math" panose="02040503050406030204" pitchFamily="18" charset="0"/>
                                </a:rPr>
                              </m:ctrlPr>
                            </m:dPr>
                            <m:e>
                              <m:r>
                                <a:rPr lang="en-GB" sz="2800" b="1" i="1">
                                  <a:latin typeface="Cambria Math" panose="02040503050406030204" pitchFamily="18" charset="0"/>
                                </a:rPr>
                                <m:t>𝟑</m:t>
                              </m:r>
                              <m:r>
                                <a:rPr lang="en-GB" sz="2800" b="1" i="1">
                                  <a:latin typeface="Cambria Math" panose="02040503050406030204" pitchFamily="18" charset="0"/>
                                </a:rPr>
                                <m:t>𝒙</m:t>
                              </m:r>
                            </m:e>
                          </m:d>
                        </m:e>
                      </m:func>
                      <m:r>
                        <a:rPr lang="en-GB" sz="2800" b="1" i="1">
                          <a:latin typeface="Cambria Math" panose="02040503050406030204" pitchFamily="18" charset="0"/>
                        </a:rPr>
                        <m:t>+</m:t>
                      </m:r>
                      <m:r>
                        <a:rPr lang="en-GB" sz="2800" b="1" i="1">
                          <a:latin typeface="Cambria Math" panose="02040503050406030204" pitchFamily="18" charset="0"/>
                        </a:rPr>
                        <m:t>𝑪</m:t>
                      </m:r>
                    </m:oMath>
                  </m:oMathPara>
                </a14:m>
                <a:endParaRPr lang="en-GB" sz="2800" b="1" dirty="0"/>
              </a:p>
              <a:p>
                <a:endParaRPr lang="en-GB" sz="2800" b="1" dirty="0"/>
              </a:p>
            </p:txBody>
          </p:sp>
        </mc:Choice>
        <mc:Fallback xmlns="">
          <p:sp>
            <p:nvSpPr>
              <p:cNvPr id="5" name="TextBox 4"/>
              <p:cNvSpPr txBox="1">
                <a:spLocks noRot="1" noChangeAspect="1" noMove="1" noResize="1" noEditPoints="1" noAdjustHandles="1" noChangeArrowheads="1" noChangeShapeType="1" noTextEdit="1"/>
              </p:cNvSpPr>
              <p:nvPr/>
            </p:nvSpPr>
            <p:spPr>
              <a:xfrm>
                <a:off x="1547664" y="1340768"/>
                <a:ext cx="6336704" cy="4123180"/>
              </a:xfrm>
              <a:prstGeom prst="rect">
                <a:avLst/>
              </a:prstGeom>
              <a:blipFill rotWithShape="1">
                <a:blip r:embed="rId2"/>
                <a:stretch>
                  <a:fillRect/>
                </a:stretch>
              </a:blipFill>
            </p:spPr>
            <p:txBody>
              <a:bodyPr/>
              <a:lstStyle/>
              <a:p>
                <a:r>
                  <a:rPr lang="en-GB">
                    <a:noFill/>
                  </a:rPr>
                  <a:t> </a:t>
                </a:r>
              </a:p>
            </p:txBody>
          </p:sp>
        </mc:Fallback>
      </mc:AlternateContent>
      <p:sp>
        <p:nvSpPr>
          <p:cNvPr id="6" name="Rectangle 5"/>
          <p:cNvSpPr/>
          <p:nvPr/>
        </p:nvSpPr>
        <p:spPr>
          <a:xfrm>
            <a:off x="3665488" y="1340768"/>
            <a:ext cx="3168352" cy="86279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7" name="Rectangle 6"/>
          <p:cNvSpPr/>
          <p:nvPr/>
        </p:nvSpPr>
        <p:spPr>
          <a:xfrm>
            <a:off x="4297164" y="3166616"/>
            <a:ext cx="3312368" cy="86279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8" name="Rectangle 7"/>
          <p:cNvSpPr/>
          <p:nvPr/>
        </p:nvSpPr>
        <p:spPr>
          <a:xfrm>
            <a:off x="3928368" y="2238772"/>
            <a:ext cx="3312368" cy="86279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9" name="Rectangle 8"/>
          <p:cNvSpPr/>
          <p:nvPr/>
        </p:nvSpPr>
        <p:spPr>
          <a:xfrm>
            <a:off x="5275064" y="4085580"/>
            <a:ext cx="3312368" cy="86279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328507200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6"/>
                  </p:tgtEl>
                </p:cond>
              </p:nextCondLst>
            </p:seq>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7"/>
                                        </p:tgtEl>
                                      </p:cBhvr>
                                    </p:animEffect>
                                    <p:set>
                                      <p:cBhvr>
                                        <p:cTn id="13" dur="1" fill="hold">
                                          <p:stCondLst>
                                            <p:cond delay="499"/>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7"/>
                  </p:tgtEl>
                </p:cond>
              </p:nextCondLst>
            </p:seq>
            <p:seq concurrent="1" nextAc="seek">
              <p:cTn id="14" restart="whenNotActive" fill="hold" evtFilter="cancelBubble" nodeType="interactiveSeq">
                <p:stCondLst>
                  <p:cond evt="onClick" delay="0">
                    <p:tgtEl>
                      <p:spTgt spid="8"/>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8"/>
                                        </p:tgtEl>
                                      </p:cBhvr>
                                    </p:animEffect>
                                    <p:set>
                                      <p:cBhvr>
                                        <p:cTn id="19" dur="1" fill="hold">
                                          <p:stCondLst>
                                            <p:cond delay="499"/>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20" restart="whenNotActive" fill="hold" evtFilter="cancelBubble" nodeType="interactiveSeq">
                <p:stCondLst>
                  <p:cond evt="onClick" delay="0">
                    <p:tgtEl>
                      <p:spTgt spid="9"/>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grpId="0" nodeType="clickEffect">
                                  <p:stCondLst>
                                    <p:cond delay="0"/>
                                  </p:stCondLst>
                                  <p:childTnLst>
                                    <p:animEffect transition="out" filter="fade">
                                      <p:cBhvr>
                                        <p:cTn id="24" dur="500"/>
                                        <p:tgtEl>
                                          <p:spTgt spid="9"/>
                                        </p:tgtEl>
                                      </p:cBhvr>
                                    </p:animEffect>
                                    <p:set>
                                      <p:cBhvr>
                                        <p:cTn id="25" dur="1" fill="hold">
                                          <p:stCondLst>
                                            <p:cond delay="4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9"/>
                  </p:tgtEl>
                </p:cond>
              </p:nextCondLst>
            </p:seq>
          </p:childTnLst>
        </p:cTn>
      </p:par>
    </p:tnLst>
    <p:bldLst>
      <p:bldP spid="6" grpId="0" animBg="1"/>
      <p:bldP spid="7" grpId="0" animBg="1"/>
      <p:bldP spid="8" grpId="0" animBg="1"/>
      <p:bldP spid="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4000"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Exercise 11B</a:t>
              </a:r>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5" name="TextBox 4"/>
          <p:cNvSpPr txBox="1"/>
          <p:nvPr/>
        </p:nvSpPr>
        <p:spPr>
          <a:xfrm>
            <a:off x="7308304" y="102917"/>
            <a:ext cx="1656184" cy="369332"/>
          </a:xfrm>
          <a:prstGeom prst="rect">
            <a:avLst/>
          </a:prstGeom>
          <a:noFill/>
        </p:spPr>
        <p:txBody>
          <a:bodyPr wrap="square" rtlCol="0">
            <a:spAutoFit/>
          </a:bodyPr>
          <a:lstStyle/>
          <a:p>
            <a:r>
              <a:rPr lang="en-GB" dirty="0">
                <a:solidFill>
                  <a:schemeClr val="bg1"/>
                </a:solidFill>
              </a:rPr>
              <a:t>Pages 297-298</a:t>
            </a:r>
          </a:p>
        </p:txBody>
      </p:sp>
      <mc:AlternateContent xmlns:mc="http://schemas.openxmlformats.org/markup-compatibility/2006" xmlns:a14="http://schemas.microsoft.com/office/drawing/2010/main">
        <mc:Choice Requires="a14">
          <p:sp>
            <p:nvSpPr>
              <p:cNvPr id="7" name="TextBox 6"/>
              <p:cNvSpPr txBox="1"/>
              <p:nvPr/>
            </p:nvSpPr>
            <p:spPr>
              <a:xfrm>
                <a:off x="848791" y="638329"/>
                <a:ext cx="3872442" cy="5957272"/>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nary>
                        <m:naryPr>
                          <m:subHide m:val="on"/>
                          <m:supHide m:val="on"/>
                          <m:ctrlPr>
                            <a:rPr lang="en-GB" sz="1400" b="0" i="1" smtClean="0">
                              <a:latin typeface="Cambria Math" panose="02040503050406030204" pitchFamily="18" charset="0"/>
                            </a:rPr>
                          </m:ctrlPr>
                        </m:naryPr>
                        <m:sub/>
                        <m:sup/>
                        <m:e>
                          <m:func>
                            <m:funcPr>
                              <m:ctrlPr>
                                <a:rPr lang="en-GB" sz="1400" i="1">
                                  <a:latin typeface="Cambria Math" panose="02040503050406030204" pitchFamily="18" charset="0"/>
                                </a:rPr>
                              </m:ctrlPr>
                            </m:funcPr>
                            <m:fName>
                              <m:r>
                                <m:rPr>
                                  <m:sty m:val="p"/>
                                </m:rPr>
                                <a:rPr lang="en-GB" sz="1400">
                                  <a:latin typeface="Cambria Math" panose="02040503050406030204" pitchFamily="18" charset="0"/>
                                </a:rPr>
                                <m:t>sin</m:t>
                              </m:r>
                            </m:fName>
                            <m:e>
                              <m:d>
                                <m:dPr>
                                  <m:ctrlPr>
                                    <a:rPr lang="en-GB" sz="1400" i="1">
                                      <a:latin typeface="Cambria Math" panose="02040503050406030204" pitchFamily="18" charset="0"/>
                                    </a:rPr>
                                  </m:ctrlPr>
                                </m:dPr>
                                <m:e>
                                  <m:r>
                                    <a:rPr lang="en-GB" sz="1400" i="1">
                                      <a:latin typeface="Cambria Math" panose="02040503050406030204" pitchFamily="18" charset="0"/>
                                    </a:rPr>
                                    <m:t>2</m:t>
                                  </m:r>
                                  <m:r>
                                    <a:rPr lang="en-GB" sz="1400" i="1">
                                      <a:latin typeface="Cambria Math" panose="02040503050406030204" pitchFamily="18" charset="0"/>
                                    </a:rPr>
                                    <m:t>𝑥</m:t>
                                  </m:r>
                                  <m:r>
                                    <a:rPr lang="en-GB" sz="1400" i="1">
                                      <a:latin typeface="Cambria Math" panose="02040503050406030204" pitchFamily="18" charset="0"/>
                                    </a:rPr>
                                    <m:t>+1</m:t>
                                  </m:r>
                                </m:e>
                              </m:d>
                            </m:e>
                          </m:func>
                        </m:e>
                      </m:nary>
                      <m:r>
                        <a:rPr lang="en-GB" sz="1400" b="0" i="1" smtClean="0">
                          <a:latin typeface="Cambria Math" panose="02040503050406030204" pitchFamily="18" charset="0"/>
                        </a:rPr>
                        <m:t>𝑑𝑥</m:t>
                      </m:r>
                      <m:r>
                        <a:rPr lang="en-GB" sz="1400" b="0" i="1" smtClean="0">
                          <a:latin typeface="Cambria Math" panose="02040503050406030204" pitchFamily="18" charset="0"/>
                        </a:rPr>
                        <m:t>=</m:t>
                      </m:r>
                      <m:r>
                        <a:rPr lang="en-GB" sz="1400" b="1" i="1" smtClean="0">
                          <a:latin typeface="Cambria Math"/>
                        </a:rPr>
                        <m:t>−</m:t>
                      </m:r>
                      <m:f>
                        <m:fPr>
                          <m:ctrlPr>
                            <a:rPr lang="en-GB" sz="1400" b="1" i="1">
                              <a:latin typeface="Cambria Math" panose="02040503050406030204" pitchFamily="18" charset="0"/>
                            </a:rPr>
                          </m:ctrlPr>
                        </m:fPr>
                        <m:num>
                          <m:r>
                            <a:rPr lang="en-GB" sz="1400" b="1" i="1">
                              <a:latin typeface="Cambria Math" panose="02040503050406030204" pitchFamily="18" charset="0"/>
                            </a:rPr>
                            <m:t>𝟏</m:t>
                          </m:r>
                        </m:num>
                        <m:den>
                          <m:r>
                            <a:rPr lang="en-GB" sz="1400" b="1" i="1">
                              <a:latin typeface="Cambria Math" panose="02040503050406030204" pitchFamily="18" charset="0"/>
                            </a:rPr>
                            <m:t>𝟐</m:t>
                          </m:r>
                        </m:den>
                      </m:f>
                      <m:func>
                        <m:funcPr>
                          <m:ctrlPr>
                            <a:rPr lang="en-GB" sz="1400" b="1" i="1">
                              <a:latin typeface="Cambria Math" panose="02040503050406030204" pitchFamily="18" charset="0"/>
                            </a:rPr>
                          </m:ctrlPr>
                        </m:funcPr>
                        <m:fName>
                          <m:r>
                            <a:rPr lang="en-GB" sz="1400" b="1" i="1">
                              <a:latin typeface="Cambria Math" panose="02040503050406030204" pitchFamily="18" charset="0"/>
                            </a:rPr>
                            <m:t>𝒄𝒐𝒔</m:t>
                          </m:r>
                        </m:fName>
                        <m:e>
                          <m:d>
                            <m:dPr>
                              <m:ctrlPr>
                                <a:rPr lang="en-GB" sz="1400" b="1" i="1">
                                  <a:latin typeface="Cambria Math" panose="02040503050406030204" pitchFamily="18" charset="0"/>
                                </a:rPr>
                              </m:ctrlPr>
                            </m:dPr>
                            <m:e>
                              <m:r>
                                <a:rPr lang="en-GB" sz="1400" b="1" i="1">
                                  <a:latin typeface="Cambria Math" panose="02040503050406030204" pitchFamily="18" charset="0"/>
                                </a:rPr>
                                <m:t>𝟐</m:t>
                              </m:r>
                              <m:r>
                                <a:rPr lang="en-GB" sz="1400" b="1" i="1">
                                  <a:latin typeface="Cambria Math" panose="02040503050406030204" pitchFamily="18" charset="0"/>
                                </a:rPr>
                                <m:t>𝒙</m:t>
                              </m:r>
                              <m:r>
                                <a:rPr lang="en-GB" sz="1400" b="1" i="1">
                                  <a:latin typeface="Cambria Math" panose="02040503050406030204" pitchFamily="18" charset="0"/>
                                </a:rPr>
                                <m:t>+</m:t>
                              </m:r>
                              <m:r>
                                <a:rPr lang="en-GB" sz="1400" b="1" i="1">
                                  <a:latin typeface="Cambria Math" panose="02040503050406030204" pitchFamily="18" charset="0"/>
                                </a:rPr>
                                <m:t>𝟏</m:t>
                              </m:r>
                            </m:e>
                          </m:d>
                        </m:e>
                      </m:func>
                      <m:r>
                        <a:rPr lang="en-GB" sz="1400" b="1" i="1">
                          <a:latin typeface="Cambria Math" panose="02040503050406030204" pitchFamily="18" charset="0"/>
                        </a:rPr>
                        <m:t>+</m:t>
                      </m:r>
                      <m:r>
                        <a:rPr lang="en-GB" sz="1400" b="1" i="1">
                          <a:latin typeface="Cambria Math" panose="02040503050406030204" pitchFamily="18" charset="0"/>
                        </a:rPr>
                        <m:t>𝑪</m:t>
                      </m:r>
                    </m:oMath>
                    <m:oMath xmlns:m="http://schemas.openxmlformats.org/officeDocument/2006/math">
                      <m:nary>
                        <m:naryPr>
                          <m:subHide m:val="on"/>
                          <m:supHide m:val="on"/>
                          <m:ctrlPr>
                            <a:rPr lang="en-GB" sz="1400" b="0" i="1" smtClean="0">
                              <a:latin typeface="Cambria Math" panose="02040503050406030204" pitchFamily="18" charset="0"/>
                            </a:rPr>
                          </m:ctrlPr>
                        </m:naryPr>
                        <m:sub/>
                        <m:sup/>
                        <m:e>
                          <m:r>
                            <a:rPr lang="en-GB" sz="1400" i="1">
                              <a:latin typeface="Cambria Math" panose="02040503050406030204" pitchFamily="18" charset="0"/>
                            </a:rPr>
                            <m:t>4</m:t>
                          </m:r>
                          <m:sSup>
                            <m:sSupPr>
                              <m:ctrlPr>
                                <a:rPr lang="en-GB" sz="1400" i="1">
                                  <a:latin typeface="Cambria Math" panose="02040503050406030204" pitchFamily="18" charset="0"/>
                                </a:rPr>
                              </m:ctrlPr>
                            </m:sSupPr>
                            <m:e>
                              <m:r>
                                <a:rPr lang="en-GB" sz="1400" i="1">
                                  <a:latin typeface="Cambria Math" panose="02040503050406030204" pitchFamily="18" charset="0"/>
                                </a:rPr>
                                <m:t>𝑒</m:t>
                              </m:r>
                            </m:e>
                            <m:sup>
                              <m:r>
                                <a:rPr lang="en-GB" sz="1400" i="1">
                                  <a:latin typeface="Cambria Math" panose="02040503050406030204" pitchFamily="18" charset="0"/>
                                </a:rPr>
                                <m:t>𝑥</m:t>
                              </m:r>
                              <m:r>
                                <a:rPr lang="en-GB" sz="1400" i="1">
                                  <a:latin typeface="Cambria Math" panose="02040503050406030204" pitchFamily="18" charset="0"/>
                                </a:rPr>
                                <m:t>+5</m:t>
                              </m:r>
                            </m:sup>
                          </m:sSup>
                        </m:e>
                      </m:nary>
                      <m:r>
                        <a:rPr lang="en-GB" sz="1400" b="0" i="1" smtClean="0">
                          <a:latin typeface="Cambria Math" panose="02040503050406030204" pitchFamily="18" charset="0"/>
                        </a:rPr>
                        <m:t>𝑑𝑥</m:t>
                      </m:r>
                      <m:r>
                        <a:rPr lang="en-GB" sz="1400" b="0" i="1" smtClean="0">
                          <a:latin typeface="Cambria Math" panose="02040503050406030204" pitchFamily="18" charset="0"/>
                        </a:rPr>
                        <m:t>=</m:t>
                      </m:r>
                      <m:r>
                        <a:rPr lang="en-GB" sz="1400" b="1" i="1" smtClean="0">
                          <a:latin typeface="Cambria Math" panose="02040503050406030204" pitchFamily="18" charset="0"/>
                        </a:rPr>
                        <m:t>𝟒</m:t>
                      </m:r>
                      <m:sSup>
                        <m:sSupPr>
                          <m:ctrlPr>
                            <a:rPr lang="en-GB" sz="1400" b="1" i="1" smtClean="0">
                              <a:latin typeface="Cambria Math" panose="02040503050406030204" pitchFamily="18" charset="0"/>
                            </a:rPr>
                          </m:ctrlPr>
                        </m:sSupPr>
                        <m:e>
                          <m:r>
                            <a:rPr lang="en-GB" sz="1400" b="1" i="1" smtClean="0">
                              <a:latin typeface="Cambria Math" panose="02040503050406030204" pitchFamily="18" charset="0"/>
                            </a:rPr>
                            <m:t>𝒆</m:t>
                          </m:r>
                        </m:e>
                        <m:sup>
                          <m:r>
                            <a:rPr lang="en-GB" sz="1400" b="1" i="1" smtClean="0">
                              <a:latin typeface="Cambria Math" panose="02040503050406030204" pitchFamily="18" charset="0"/>
                            </a:rPr>
                            <m:t>𝒙</m:t>
                          </m:r>
                          <m:r>
                            <a:rPr lang="en-GB" sz="1400" b="1" i="1" smtClean="0">
                              <a:latin typeface="Cambria Math" panose="02040503050406030204" pitchFamily="18" charset="0"/>
                            </a:rPr>
                            <m:t>+</m:t>
                          </m:r>
                          <m:r>
                            <a:rPr lang="en-GB" sz="1400" b="1" i="1" smtClean="0">
                              <a:latin typeface="Cambria Math" panose="02040503050406030204" pitchFamily="18" charset="0"/>
                            </a:rPr>
                            <m:t>𝟓</m:t>
                          </m:r>
                        </m:sup>
                      </m:sSup>
                      <m:r>
                        <a:rPr lang="en-GB" sz="1400" b="1" i="1" smtClean="0">
                          <a:latin typeface="Cambria Math" panose="02040503050406030204" pitchFamily="18" charset="0"/>
                        </a:rPr>
                        <m:t>+</m:t>
                      </m:r>
                      <m:r>
                        <a:rPr lang="en-GB" sz="1400" b="1" i="1" smtClean="0">
                          <a:latin typeface="Cambria Math" panose="02040503050406030204" pitchFamily="18" charset="0"/>
                        </a:rPr>
                        <m:t>𝑪</m:t>
                      </m:r>
                    </m:oMath>
                    <m:oMath xmlns:m="http://schemas.openxmlformats.org/officeDocument/2006/math">
                      <m:nary>
                        <m:naryPr>
                          <m:subHide m:val="on"/>
                          <m:supHide m:val="on"/>
                          <m:ctrlPr>
                            <a:rPr lang="en-GB" sz="1400" b="0" i="1" smtClean="0">
                              <a:latin typeface="Cambria Math" panose="02040503050406030204" pitchFamily="18" charset="0"/>
                            </a:rPr>
                          </m:ctrlPr>
                        </m:naryPr>
                        <m:sub/>
                        <m:sup/>
                        <m:e>
                          <m:r>
                            <a:rPr lang="en-GB" sz="1400" i="1">
                              <a:latin typeface="Cambria Math" panose="02040503050406030204" pitchFamily="18" charset="0"/>
                            </a:rPr>
                            <m:t>𝑐𝑜𝑠𝑒</m:t>
                          </m:r>
                          <m:sSup>
                            <m:sSupPr>
                              <m:ctrlPr>
                                <a:rPr lang="en-GB" sz="1400" i="1">
                                  <a:latin typeface="Cambria Math" panose="02040503050406030204" pitchFamily="18" charset="0"/>
                                </a:rPr>
                              </m:ctrlPr>
                            </m:sSupPr>
                            <m:e>
                              <m:r>
                                <a:rPr lang="en-GB" sz="1400" i="1">
                                  <a:latin typeface="Cambria Math" panose="02040503050406030204" pitchFamily="18" charset="0"/>
                                </a:rPr>
                                <m:t>𝑐</m:t>
                              </m:r>
                            </m:e>
                            <m:sup>
                              <m:r>
                                <a:rPr lang="en-GB" sz="1400" i="1">
                                  <a:latin typeface="Cambria Math" panose="02040503050406030204" pitchFamily="18" charset="0"/>
                                </a:rPr>
                                <m:t>2</m:t>
                              </m:r>
                            </m:sup>
                          </m:sSup>
                          <m:r>
                            <a:rPr lang="en-GB" sz="1400" i="1">
                              <a:latin typeface="Cambria Math" panose="02040503050406030204" pitchFamily="18" charset="0"/>
                            </a:rPr>
                            <m:t>3</m:t>
                          </m:r>
                          <m:r>
                            <a:rPr lang="en-GB" sz="1400" i="1">
                              <a:latin typeface="Cambria Math" panose="02040503050406030204" pitchFamily="18" charset="0"/>
                            </a:rPr>
                            <m:t>𝑥</m:t>
                          </m:r>
                          <m:r>
                            <a:rPr lang="en-GB" sz="1400" b="0" i="1" smtClean="0">
                              <a:latin typeface="Cambria Math" panose="02040503050406030204" pitchFamily="18" charset="0"/>
                            </a:rPr>
                            <m:t> </m:t>
                          </m:r>
                          <m:r>
                            <a:rPr lang="en-GB" sz="1400" b="0" i="1" smtClean="0">
                              <a:latin typeface="Cambria Math" panose="02040503050406030204" pitchFamily="18" charset="0"/>
                            </a:rPr>
                            <m:t>𝑑𝑥</m:t>
                          </m:r>
                        </m:e>
                      </m:nary>
                      <m:r>
                        <a:rPr lang="en-GB" sz="1400" b="0" i="1" smtClean="0">
                          <a:latin typeface="Cambria Math" panose="02040503050406030204" pitchFamily="18" charset="0"/>
                        </a:rPr>
                        <m:t>=</m:t>
                      </m:r>
                      <m:r>
                        <a:rPr lang="en-GB" sz="1400" b="1" i="1" smtClean="0">
                          <a:latin typeface="Cambria Math" panose="02040503050406030204" pitchFamily="18" charset="0"/>
                        </a:rPr>
                        <m:t>−</m:t>
                      </m:r>
                      <m:f>
                        <m:fPr>
                          <m:ctrlPr>
                            <a:rPr lang="en-GB" sz="1400" b="1" i="1" smtClean="0">
                              <a:latin typeface="Cambria Math" panose="02040503050406030204" pitchFamily="18" charset="0"/>
                            </a:rPr>
                          </m:ctrlPr>
                        </m:fPr>
                        <m:num>
                          <m:r>
                            <a:rPr lang="en-GB" sz="1400" b="1" i="1" smtClean="0">
                              <a:latin typeface="Cambria Math" panose="02040503050406030204" pitchFamily="18" charset="0"/>
                            </a:rPr>
                            <m:t>𝟏</m:t>
                          </m:r>
                        </m:num>
                        <m:den>
                          <m:r>
                            <a:rPr lang="en-GB" sz="1400" b="1" i="1" smtClean="0">
                              <a:latin typeface="Cambria Math" panose="02040503050406030204" pitchFamily="18" charset="0"/>
                            </a:rPr>
                            <m:t>𝟑</m:t>
                          </m:r>
                        </m:den>
                      </m:f>
                      <m:func>
                        <m:funcPr>
                          <m:ctrlPr>
                            <a:rPr lang="en-GB" sz="1400" b="1" i="1" smtClean="0">
                              <a:latin typeface="Cambria Math" panose="02040503050406030204" pitchFamily="18" charset="0"/>
                            </a:rPr>
                          </m:ctrlPr>
                        </m:funcPr>
                        <m:fName>
                          <m:r>
                            <a:rPr lang="en-GB" sz="1400" b="1" i="0" smtClean="0">
                              <a:latin typeface="Cambria Math" panose="02040503050406030204" pitchFamily="18" charset="0"/>
                            </a:rPr>
                            <m:t>𝐜𝐨𝐭</m:t>
                          </m:r>
                        </m:fName>
                        <m:e>
                          <m:r>
                            <a:rPr lang="en-GB" sz="1400" b="1" i="1" smtClean="0">
                              <a:latin typeface="Cambria Math" panose="02040503050406030204" pitchFamily="18" charset="0"/>
                            </a:rPr>
                            <m:t>𝟑</m:t>
                          </m:r>
                          <m:r>
                            <a:rPr lang="en-GB" sz="1400" b="1" i="1" smtClean="0">
                              <a:latin typeface="Cambria Math" panose="02040503050406030204" pitchFamily="18" charset="0"/>
                            </a:rPr>
                            <m:t>𝒙</m:t>
                          </m:r>
                        </m:e>
                      </m:func>
                      <m:r>
                        <a:rPr lang="en-GB" sz="1400" b="1" i="1" smtClean="0">
                          <a:latin typeface="Cambria Math" panose="02040503050406030204" pitchFamily="18" charset="0"/>
                        </a:rPr>
                        <m:t>+</m:t>
                      </m:r>
                      <m:r>
                        <a:rPr lang="en-GB" sz="1400" b="1" i="1" smtClean="0">
                          <a:latin typeface="Cambria Math" panose="02040503050406030204" pitchFamily="18" charset="0"/>
                        </a:rPr>
                        <m:t>𝑪</m:t>
                      </m:r>
                    </m:oMath>
                    <m:oMath xmlns:m="http://schemas.openxmlformats.org/officeDocument/2006/math">
                      <m:nary>
                        <m:naryPr>
                          <m:subHide m:val="on"/>
                          <m:supHide m:val="on"/>
                          <m:ctrlPr>
                            <a:rPr lang="en-GB" sz="1400" b="0" i="1" smtClean="0">
                              <a:latin typeface="Cambria Math" panose="02040503050406030204" pitchFamily="18" charset="0"/>
                            </a:rPr>
                          </m:ctrlPr>
                        </m:naryPr>
                        <m:sub/>
                        <m:sup/>
                        <m:e>
                          <m:func>
                            <m:funcPr>
                              <m:ctrlPr>
                                <a:rPr lang="en-GB" sz="1400" i="1">
                                  <a:latin typeface="Cambria Math" panose="02040503050406030204" pitchFamily="18" charset="0"/>
                                </a:rPr>
                              </m:ctrlPr>
                            </m:funcPr>
                            <m:fName>
                              <m:r>
                                <m:rPr>
                                  <m:sty m:val="p"/>
                                </m:rPr>
                                <a:rPr lang="en-GB" sz="1400">
                                  <a:latin typeface="Cambria Math" panose="02040503050406030204" pitchFamily="18" charset="0"/>
                                </a:rPr>
                                <m:t>sec</m:t>
                              </m:r>
                            </m:fName>
                            <m:e>
                              <m:r>
                                <a:rPr lang="en-GB" sz="1400" i="1">
                                  <a:latin typeface="Cambria Math" panose="02040503050406030204" pitchFamily="18" charset="0"/>
                                </a:rPr>
                                <m:t>4</m:t>
                              </m:r>
                              <m:r>
                                <a:rPr lang="en-GB" sz="1400" i="1">
                                  <a:latin typeface="Cambria Math" panose="02040503050406030204" pitchFamily="18" charset="0"/>
                                </a:rPr>
                                <m:t>𝑥</m:t>
                              </m:r>
                            </m:e>
                          </m:func>
                          <m:func>
                            <m:funcPr>
                              <m:ctrlPr>
                                <a:rPr lang="en-GB" sz="1400" i="1">
                                  <a:latin typeface="Cambria Math" panose="02040503050406030204" pitchFamily="18" charset="0"/>
                                </a:rPr>
                              </m:ctrlPr>
                            </m:funcPr>
                            <m:fName>
                              <m:r>
                                <m:rPr>
                                  <m:sty m:val="p"/>
                                </m:rPr>
                                <a:rPr lang="en-GB" sz="1400">
                                  <a:latin typeface="Cambria Math" panose="02040503050406030204" pitchFamily="18" charset="0"/>
                                </a:rPr>
                                <m:t>tan</m:t>
                              </m:r>
                            </m:fName>
                            <m:e>
                              <m:r>
                                <a:rPr lang="en-GB" sz="1400" i="1">
                                  <a:latin typeface="Cambria Math" panose="02040503050406030204" pitchFamily="18" charset="0"/>
                                </a:rPr>
                                <m:t>4</m:t>
                              </m:r>
                              <m:r>
                                <a:rPr lang="en-GB" sz="1400" i="1">
                                  <a:latin typeface="Cambria Math" panose="02040503050406030204" pitchFamily="18" charset="0"/>
                                </a:rPr>
                                <m:t>𝑥</m:t>
                              </m:r>
                            </m:e>
                          </m:func>
                          <m:r>
                            <a:rPr lang="en-GB" sz="1400" i="1">
                              <a:latin typeface="Cambria Math" panose="02040503050406030204" pitchFamily="18" charset="0"/>
                            </a:rPr>
                            <m:t> </m:t>
                          </m:r>
                          <m:r>
                            <a:rPr lang="en-GB" sz="1400" i="1">
                              <a:latin typeface="Cambria Math" panose="02040503050406030204" pitchFamily="18" charset="0"/>
                            </a:rPr>
                            <m:t>𝑑𝑥</m:t>
                          </m:r>
                        </m:e>
                      </m:nary>
                      <m:r>
                        <a:rPr lang="en-GB" sz="1400" b="0" i="1" smtClean="0">
                          <a:latin typeface="Cambria Math" panose="02040503050406030204" pitchFamily="18" charset="0"/>
                        </a:rPr>
                        <m:t>=</m:t>
                      </m:r>
                      <m:f>
                        <m:fPr>
                          <m:ctrlPr>
                            <a:rPr lang="en-GB" sz="1400" b="1" i="1" smtClean="0">
                              <a:latin typeface="Cambria Math" panose="02040503050406030204" pitchFamily="18" charset="0"/>
                            </a:rPr>
                          </m:ctrlPr>
                        </m:fPr>
                        <m:num>
                          <m:r>
                            <a:rPr lang="en-GB" sz="1400" b="1" i="1" smtClean="0">
                              <a:latin typeface="Cambria Math" panose="02040503050406030204" pitchFamily="18" charset="0"/>
                            </a:rPr>
                            <m:t>𝟏</m:t>
                          </m:r>
                        </m:num>
                        <m:den>
                          <m:r>
                            <a:rPr lang="en-GB" sz="1400" b="1" i="1" smtClean="0">
                              <a:latin typeface="Cambria Math" panose="02040503050406030204" pitchFamily="18" charset="0"/>
                            </a:rPr>
                            <m:t>𝟒</m:t>
                          </m:r>
                        </m:den>
                      </m:f>
                      <m:func>
                        <m:funcPr>
                          <m:ctrlPr>
                            <a:rPr lang="en-GB" sz="1400" b="1" i="1" smtClean="0">
                              <a:latin typeface="Cambria Math" panose="02040503050406030204" pitchFamily="18" charset="0"/>
                            </a:rPr>
                          </m:ctrlPr>
                        </m:funcPr>
                        <m:fName>
                          <m:r>
                            <a:rPr lang="en-GB" sz="1400" b="1" i="0" smtClean="0">
                              <a:latin typeface="Cambria Math" panose="02040503050406030204" pitchFamily="18" charset="0"/>
                            </a:rPr>
                            <m:t>𝐬𝐞𝐜</m:t>
                          </m:r>
                        </m:fName>
                        <m:e>
                          <m:r>
                            <a:rPr lang="en-GB" sz="1400" b="1" i="1" smtClean="0">
                              <a:latin typeface="Cambria Math" panose="02040503050406030204" pitchFamily="18" charset="0"/>
                            </a:rPr>
                            <m:t>𝟒</m:t>
                          </m:r>
                          <m:r>
                            <a:rPr lang="en-GB" sz="1400" b="1" i="1" smtClean="0">
                              <a:latin typeface="Cambria Math" panose="02040503050406030204" pitchFamily="18" charset="0"/>
                            </a:rPr>
                            <m:t>𝒙</m:t>
                          </m:r>
                        </m:e>
                      </m:func>
                      <m:r>
                        <a:rPr lang="en-GB" sz="1400" b="1" i="1" smtClean="0">
                          <a:latin typeface="Cambria Math" panose="02040503050406030204" pitchFamily="18" charset="0"/>
                        </a:rPr>
                        <m:t>+</m:t>
                      </m:r>
                      <m:r>
                        <a:rPr lang="en-GB" sz="1400" b="1" i="1" smtClean="0">
                          <a:latin typeface="Cambria Math" panose="02040503050406030204" pitchFamily="18" charset="0"/>
                        </a:rPr>
                        <m:t>𝑪</m:t>
                      </m:r>
                    </m:oMath>
                    <m:oMath xmlns:m="http://schemas.openxmlformats.org/officeDocument/2006/math">
                      <m:nary>
                        <m:naryPr>
                          <m:subHide m:val="on"/>
                          <m:supHide m:val="on"/>
                          <m:ctrlPr>
                            <a:rPr lang="en-GB" sz="1400" b="0" i="1" smtClean="0">
                              <a:latin typeface="Cambria Math" panose="02040503050406030204" pitchFamily="18" charset="0"/>
                            </a:rPr>
                          </m:ctrlPr>
                        </m:naryPr>
                        <m:sub/>
                        <m:sup/>
                        <m:e>
                          <m:r>
                            <a:rPr lang="en-GB" sz="1400" i="1">
                              <a:latin typeface="Cambria Math" panose="02040503050406030204" pitchFamily="18" charset="0"/>
                            </a:rPr>
                            <m:t>3</m:t>
                          </m:r>
                          <m:func>
                            <m:funcPr>
                              <m:ctrlPr>
                                <a:rPr lang="en-GB" sz="1400" i="1">
                                  <a:latin typeface="Cambria Math" panose="02040503050406030204" pitchFamily="18" charset="0"/>
                                </a:rPr>
                              </m:ctrlPr>
                            </m:funcPr>
                            <m:fName>
                              <m:r>
                                <m:rPr>
                                  <m:sty m:val="p"/>
                                </m:rPr>
                                <a:rPr lang="en-GB" sz="1400">
                                  <a:latin typeface="Cambria Math" panose="02040503050406030204" pitchFamily="18" charset="0"/>
                                </a:rPr>
                                <m:t>sin</m:t>
                              </m:r>
                            </m:fName>
                            <m:e>
                              <m:d>
                                <m:dPr>
                                  <m:ctrlPr>
                                    <a:rPr lang="en-GB" sz="1400" i="1">
                                      <a:latin typeface="Cambria Math" panose="02040503050406030204" pitchFamily="18" charset="0"/>
                                    </a:rPr>
                                  </m:ctrlPr>
                                </m:dPr>
                                <m:e>
                                  <m:f>
                                    <m:fPr>
                                      <m:ctrlPr>
                                        <a:rPr lang="en-GB" sz="1400" i="1">
                                          <a:latin typeface="Cambria Math" panose="02040503050406030204" pitchFamily="18" charset="0"/>
                                        </a:rPr>
                                      </m:ctrlPr>
                                    </m:fPr>
                                    <m:num>
                                      <m:r>
                                        <a:rPr lang="en-GB" sz="1400" i="1">
                                          <a:latin typeface="Cambria Math" panose="02040503050406030204" pitchFamily="18" charset="0"/>
                                        </a:rPr>
                                        <m:t>1</m:t>
                                      </m:r>
                                    </m:num>
                                    <m:den>
                                      <m:r>
                                        <a:rPr lang="en-GB" sz="1400" i="1">
                                          <a:latin typeface="Cambria Math" panose="02040503050406030204" pitchFamily="18" charset="0"/>
                                        </a:rPr>
                                        <m:t>2</m:t>
                                      </m:r>
                                    </m:den>
                                  </m:f>
                                  <m:r>
                                    <a:rPr lang="en-GB" sz="1400" i="1">
                                      <a:latin typeface="Cambria Math" panose="02040503050406030204" pitchFamily="18" charset="0"/>
                                    </a:rPr>
                                    <m:t>𝑥</m:t>
                                  </m:r>
                                  <m:r>
                                    <a:rPr lang="en-GB" sz="1400" i="1">
                                      <a:latin typeface="Cambria Math" panose="02040503050406030204" pitchFamily="18" charset="0"/>
                                    </a:rPr>
                                    <m:t>+1</m:t>
                                  </m:r>
                                </m:e>
                              </m:d>
                              <m:r>
                                <a:rPr lang="en-GB" sz="1400" i="1">
                                  <a:latin typeface="Cambria Math" panose="02040503050406030204" pitchFamily="18" charset="0"/>
                                </a:rPr>
                                <m:t>𝑑𝑥</m:t>
                              </m:r>
                            </m:e>
                          </m:func>
                        </m:e>
                      </m:nary>
                      <m:r>
                        <a:rPr lang="en-GB" sz="1400" b="0" i="1" smtClean="0">
                          <a:latin typeface="Cambria Math" panose="02040503050406030204" pitchFamily="18" charset="0"/>
                        </a:rPr>
                        <m:t>=</m:t>
                      </m:r>
                      <m:r>
                        <a:rPr lang="en-GB" sz="1400" b="1" i="1" smtClean="0">
                          <a:latin typeface="Cambria Math" panose="02040503050406030204" pitchFamily="18" charset="0"/>
                        </a:rPr>
                        <m:t>−</m:t>
                      </m:r>
                      <m:r>
                        <a:rPr lang="en-GB" sz="1400" b="1" i="1" smtClean="0">
                          <a:latin typeface="Cambria Math" panose="02040503050406030204" pitchFamily="18" charset="0"/>
                        </a:rPr>
                        <m:t>𝟔</m:t>
                      </m:r>
                      <m:func>
                        <m:funcPr>
                          <m:ctrlPr>
                            <a:rPr lang="en-GB" sz="1400" b="1" i="1" smtClean="0">
                              <a:latin typeface="Cambria Math" panose="02040503050406030204" pitchFamily="18" charset="0"/>
                            </a:rPr>
                          </m:ctrlPr>
                        </m:funcPr>
                        <m:fName>
                          <m:r>
                            <a:rPr lang="en-GB" sz="1400" b="1" i="0" smtClean="0">
                              <a:latin typeface="Cambria Math" panose="02040503050406030204" pitchFamily="18" charset="0"/>
                            </a:rPr>
                            <m:t>𝐜𝐨𝐬</m:t>
                          </m:r>
                        </m:fName>
                        <m:e>
                          <m:d>
                            <m:dPr>
                              <m:ctrlPr>
                                <a:rPr lang="en-GB" sz="1400" b="1" i="1" smtClean="0">
                                  <a:latin typeface="Cambria Math" panose="02040503050406030204" pitchFamily="18" charset="0"/>
                                </a:rPr>
                              </m:ctrlPr>
                            </m:dPr>
                            <m:e>
                              <m:f>
                                <m:fPr>
                                  <m:ctrlPr>
                                    <a:rPr lang="en-GB" sz="1400" b="1" i="1" smtClean="0">
                                      <a:latin typeface="Cambria Math" panose="02040503050406030204" pitchFamily="18" charset="0"/>
                                    </a:rPr>
                                  </m:ctrlPr>
                                </m:fPr>
                                <m:num>
                                  <m:r>
                                    <a:rPr lang="en-GB" sz="1400" b="1" i="1" smtClean="0">
                                      <a:latin typeface="Cambria Math" panose="02040503050406030204" pitchFamily="18" charset="0"/>
                                    </a:rPr>
                                    <m:t>𝟏</m:t>
                                  </m:r>
                                </m:num>
                                <m:den>
                                  <m:r>
                                    <a:rPr lang="en-GB" sz="1400" b="1" i="1" smtClean="0">
                                      <a:latin typeface="Cambria Math" panose="02040503050406030204" pitchFamily="18" charset="0"/>
                                    </a:rPr>
                                    <m:t>𝟐</m:t>
                                  </m:r>
                                </m:den>
                              </m:f>
                              <m:r>
                                <a:rPr lang="en-GB" sz="1400" b="1" i="1" smtClean="0">
                                  <a:latin typeface="Cambria Math" panose="02040503050406030204" pitchFamily="18" charset="0"/>
                                </a:rPr>
                                <m:t>𝒙</m:t>
                              </m:r>
                              <m:r>
                                <a:rPr lang="en-GB" sz="1400" b="1" i="1" smtClean="0">
                                  <a:latin typeface="Cambria Math" panose="02040503050406030204" pitchFamily="18" charset="0"/>
                                </a:rPr>
                                <m:t>+</m:t>
                              </m:r>
                              <m:r>
                                <a:rPr lang="en-GB" sz="1400" b="1" i="1" smtClean="0">
                                  <a:latin typeface="Cambria Math" panose="02040503050406030204" pitchFamily="18" charset="0"/>
                                </a:rPr>
                                <m:t>𝟏</m:t>
                              </m:r>
                            </m:e>
                          </m:d>
                        </m:e>
                      </m:func>
                    </m:oMath>
                    <m:oMath xmlns:m="http://schemas.openxmlformats.org/officeDocument/2006/math">
                      <m:nary>
                        <m:naryPr>
                          <m:subHide m:val="on"/>
                          <m:supHide m:val="on"/>
                          <m:ctrlPr>
                            <a:rPr lang="en-GB" sz="1400" b="0" i="1" smtClean="0">
                              <a:latin typeface="Cambria Math" panose="02040503050406030204" pitchFamily="18" charset="0"/>
                            </a:rPr>
                          </m:ctrlPr>
                        </m:naryPr>
                        <m:sub/>
                        <m:sup/>
                        <m:e>
                          <m:r>
                            <a:rPr lang="en-GB" sz="1400" i="1">
                              <a:latin typeface="Cambria Math" panose="02040503050406030204" pitchFamily="18" charset="0"/>
                            </a:rPr>
                            <m:t>𝑐𝑜𝑠𝑒𝑐</m:t>
                          </m:r>
                          <m:r>
                            <a:rPr lang="en-GB" sz="1400" i="1">
                              <a:latin typeface="Cambria Math" panose="02040503050406030204" pitchFamily="18" charset="0"/>
                            </a:rPr>
                            <m:t> 2</m:t>
                          </m:r>
                          <m:r>
                            <a:rPr lang="en-GB" sz="1400" i="1">
                              <a:latin typeface="Cambria Math" panose="02040503050406030204" pitchFamily="18" charset="0"/>
                            </a:rPr>
                            <m:t>𝑥</m:t>
                          </m:r>
                          <m:func>
                            <m:funcPr>
                              <m:ctrlPr>
                                <a:rPr lang="en-GB" sz="1400" i="1">
                                  <a:latin typeface="Cambria Math" panose="02040503050406030204" pitchFamily="18" charset="0"/>
                                </a:rPr>
                              </m:ctrlPr>
                            </m:funcPr>
                            <m:fName>
                              <m:r>
                                <m:rPr>
                                  <m:sty m:val="p"/>
                                </m:rPr>
                                <a:rPr lang="en-GB" sz="1400">
                                  <a:latin typeface="Cambria Math" panose="02040503050406030204" pitchFamily="18" charset="0"/>
                                </a:rPr>
                                <m:t>cot</m:t>
                              </m:r>
                            </m:fName>
                            <m:e>
                              <m:r>
                                <a:rPr lang="en-GB" sz="1400" i="1">
                                  <a:latin typeface="Cambria Math" panose="02040503050406030204" pitchFamily="18" charset="0"/>
                                </a:rPr>
                                <m:t>2</m:t>
                              </m:r>
                              <m:r>
                                <a:rPr lang="en-GB" sz="1400" i="1">
                                  <a:latin typeface="Cambria Math" panose="02040503050406030204" pitchFamily="18" charset="0"/>
                                </a:rPr>
                                <m:t>𝑥</m:t>
                              </m:r>
                            </m:e>
                          </m:func>
                        </m:e>
                      </m:nary>
                      <m:r>
                        <a:rPr lang="en-GB" sz="1400" b="0" i="1" smtClean="0">
                          <a:latin typeface="Cambria Math" panose="02040503050406030204" pitchFamily="18" charset="0"/>
                        </a:rPr>
                        <m:t> </m:t>
                      </m:r>
                      <m:r>
                        <a:rPr lang="en-GB" sz="1400" b="0" i="1" smtClean="0">
                          <a:latin typeface="Cambria Math" panose="02040503050406030204" pitchFamily="18" charset="0"/>
                        </a:rPr>
                        <m:t>𝑑𝑥</m:t>
                      </m:r>
                      <m:r>
                        <a:rPr lang="en-GB" sz="1400" b="0" i="1" smtClean="0">
                          <a:latin typeface="Cambria Math" panose="02040503050406030204" pitchFamily="18" charset="0"/>
                        </a:rPr>
                        <m:t>=</m:t>
                      </m:r>
                      <m:r>
                        <a:rPr lang="en-GB" sz="1400" b="1" i="1" smtClean="0">
                          <a:latin typeface="Cambria Math"/>
                        </a:rPr>
                        <m:t>−</m:t>
                      </m:r>
                      <m:f>
                        <m:fPr>
                          <m:ctrlPr>
                            <a:rPr lang="en-GB" sz="1400" b="1" i="1" smtClean="0">
                              <a:latin typeface="Cambria Math" panose="02040503050406030204" pitchFamily="18" charset="0"/>
                            </a:rPr>
                          </m:ctrlPr>
                        </m:fPr>
                        <m:num>
                          <m:r>
                            <a:rPr lang="en-GB" sz="1400" b="1" i="1" smtClean="0">
                              <a:latin typeface="Cambria Math" panose="02040503050406030204" pitchFamily="18" charset="0"/>
                            </a:rPr>
                            <m:t>𝟏</m:t>
                          </m:r>
                        </m:num>
                        <m:den>
                          <m:r>
                            <a:rPr lang="en-GB" sz="1400" b="1" i="1" smtClean="0">
                              <a:latin typeface="Cambria Math" panose="02040503050406030204" pitchFamily="18" charset="0"/>
                            </a:rPr>
                            <m:t>𝟐</m:t>
                          </m:r>
                        </m:den>
                      </m:f>
                      <m:r>
                        <a:rPr lang="en-GB" sz="1400" b="1" i="1" smtClean="0">
                          <a:latin typeface="Cambria Math" panose="02040503050406030204" pitchFamily="18" charset="0"/>
                        </a:rPr>
                        <m:t>𝒄𝒐𝒔𝒆𝒄</m:t>
                      </m:r>
                      <m:r>
                        <a:rPr lang="en-GB" sz="1400" b="1" i="1" smtClean="0">
                          <a:latin typeface="Cambria Math" panose="02040503050406030204" pitchFamily="18" charset="0"/>
                        </a:rPr>
                        <m:t> </m:t>
                      </m:r>
                      <m:r>
                        <a:rPr lang="en-GB" sz="1400" b="1" i="1" smtClean="0">
                          <a:latin typeface="Cambria Math" panose="02040503050406030204" pitchFamily="18" charset="0"/>
                        </a:rPr>
                        <m:t>𝟐</m:t>
                      </m:r>
                      <m:r>
                        <a:rPr lang="en-GB" sz="1400" b="1" i="1" smtClean="0">
                          <a:latin typeface="Cambria Math" panose="02040503050406030204" pitchFamily="18" charset="0"/>
                        </a:rPr>
                        <m:t>𝒙</m:t>
                      </m:r>
                      <m:r>
                        <a:rPr lang="en-GB" sz="1400" b="1" i="1" smtClean="0">
                          <a:latin typeface="Cambria Math" panose="02040503050406030204" pitchFamily="18" charset="0"/>
                        </a:rPr>
                        <m:t>+</m:t>
                      </m:r>
                      <m:r>
                        <a:rPr lang="en-GB" sz="1400" b="1" i="1" smtClean="0">
                          <a:latin typeface="Cambria Math" panose="02040503050406030204" pitchFamily="18" charset="0"/>
                        </a:rPr>
                        <m:t>𝑪</m:t>
                      </m:r>
                    </m:oMath>
                  </m:oMathPara>
                </a14:m>
                <a:endParaRPr lang="en-GB" sz="1400" b="1" dirty="0"/>
              </a:p>
              <a:p>
                <a:endParaRPr lang="en-GB" sz="1400" dirty="0"/>
              </a:p>
              <a:p>
                <a:pPr/>
                <a14:m>
                  <m:oMathPara xmlns:m="http://schemas.openxmlformats.org/officeDocument/2006/math">
                    <m:oMathParaPr>
                      <m:jc m:val="left"/>
                    </m:oMathParaPr>
                    <m:oMath xmlns:m="http://schemas.openxmlformats.org/officeDocument/2006/math">
                      <m:nary>
                        <m:naryPr>
                          <m:subHide m:val="on"/>
                          <m:supHide m:val="on"/>
                          <m:ctrlPr>
                            <a:rPr lang="en-GB" sz="1400" b="0" i="1" smtClean="0">
                              <a:latin typeface="Cambria Math" panose="02040503050406030204" pitchFamily="18" charset="0"/>
                            </a:rPr>
                          </m:ctrlPr>
                        </m:naryPr>
                        <m:sub/>
                        <m:sup/>
                        <m:e>
                          <m:sSup>
                            <m:sSupPr>
                              <m:ctrlPr>
                                <a:rPr lang="en-GB" sz="1400" i="1">
                                  <a:latin typeface="Cambria Math" panose="02040503050406030204" pitchFamily="18" charset="0"/>
                                </a:rPr>
                              </m:ctrlPr>
                            </m:sSupPr>
                            <m:e>
                              <m:r>
                                <a:rPr lang="en-GB" sz="1400" i="1">
                                  <a:latin typeface="Cambria Math" panose="02040503050406030204" pitchFamily="18" charset="0"/>
                                </a:rPr>
                                <m:t>𝑒</m:t>
                              </m:r>
                            </m:e>
                            <m:sup>
                              <m:r>
                                <a:rPr lang="en-GB" sz="1400" i="1">
                                  <a:latin typeface="Cambria Math" panose="02040503050406030204" pitchFamily="18" charset="0"/>
                                </a:rPr>
                                <m:t>2</m:t>
                              </m:r>
                              <m:r>
                                <a:rPr lang="en-GB" sz="1400" i="1">
                                  <a:latin typeface="Cambria Math" panose="02040503050406030204" pitchFamily="18" charset="0"/>
                                </a:rPr>
                                <m:t>𝑥</m:t>
                              </m:r>
                            </m:sup>
                          </m:sSup>
                          <m:r>
                            <a:rPr lang="en-GB" sz="1400" i="1">
                              <a:latin typeface="Cambria Math" panose="02040503050406030204" pitchFamily="18" charset="0"/>
                            </a:rPr>
                            <m:t>−</m:t>
                          </m:r>
                          <m:f>
                            <m:fPr>
                              <m:ctrlPr>
                                <a:rPr lang="en-GB" sz="1400" i="1">
                                  <a:latin typeface="Cambria Math" panose="02040503050406030204" pitchFamily="18" charset="0"/>
                                </a:rPr>
                              </m:ctrlPr>
                            </m:fPr>
                            <m:num>
                              <m:r>
                                <a:rPr lang="en-GB" sz="1400" i="1">
                                  <a:latin typeface="Cambria Math" panose="02040503050406030204" pitchFamily="18" charset="0"/>
                                </a:rPr>
                                <m:t>1</m:t>
                              </m:r>
                            </m:num>
                            <m:den>
                              <m:r>
                                <a:rPr lang="en-GB" sz="1400" i="1">
                                  <a:latin typeface="Cambria Math" panose="02040503050406030204" pitchFamily="18" charset="0"/>
                                </a:rPr>
                                <m:t>2</m:t>
                              </m:r>
                            </m:den>
                          </m:f>
                          <m:func>
                            <m:funcPr>
                              <m:ctrlPr>
                                <a:rPr lang="en-GB" sz="1400" i="1">
                                  <a:latin typeface="Cambria Math" panose="02040503050406030204" pitchFamily="18" charset="0"/>
                                </a:rPr>
                              </m:ctrlPr>
                            </m:funcPr>
                            <m:fName>
                              <m:r>
                                <m:rPr>
                                  <m:sty m:val="p"/>
                                </m:rPr>
                                <a:rPr lang="en-GB" sz="1400">
                                  <a:latin typeface="Cambria Math" panose="02040503050406030204" pitchFamily="18" charset="0"/>
                                </a:rPr>
                                <m:t>sin</m:t>
                              </m:r>
                            </m:fName>
                            <m:e>
                              <m:d>
                                <m:dPr>
                                  <m:ctrlPr>
                                    <a:rPr lang="en-GB" sz="1400" i="1">
                                      <a:latin typeface="Cambria Math" panose="02040503050406030204" pitchFamily="18" charset="0"/>
                                    </a:rPr>
                                  </m:ctrlPr>
                                </m:dPr>
                                <m:e>
                                  <m:r>
                                    <a:rPr lang="en-GB" sz="1400" i="1">
                                      <a:latin typeface="Cambria Math" panose="02040503050406030204" pitchFamily="18" charset="0"/>
                                    </a:rPr>
                                    <m:t>2</m:t>
                                  </m:r>
                                  <m:r>
                                    <a:rPr lang="en-GB" sz="1400" i="1">
                                      <a:latin typeface="Cambria Math" panose="02040503050406030204" pitchFamily="18" charset="0"/>
                                    </a:rPr>
                                    <m:t>𝑥</m:t>
                                  </m:r>
                                  <m:r>
                                    <a:rPr lang="en-GB" sz="1400" i="1">
                                      <a:latin typeface="Cambria Math" panose="02040503050406030204" pitchFamily="18" charset="0"/>
                                    </a:rPr>
                                    <m:t>−1</m:t>
                                  </m:r>
                                </m:e>
                              </m:d>
                            </m:e>
                          </m:func>
                        </m:e>
                      </m:nary>
                      <m:r>
                        <a:rPr lang="en-GB" sz="1400" b="0" i="1" smtClean="0">
                          <a:latin typeface="Cambria Math" panose="02040503050406030204" pitchFamily="18" charset="0"/>
                        </a:rPr>
                        <m:t>𝑑𝑥</m:t>
                      </m:r>
                    </m:oMath>
                    <m:oMath xmlns:m="http://schemas.openxmlformats.org/officeDocument/2006/math">
                      <m:r>
                        <a:rPr lang="en-GB" sz="1400" b="0" i="1" smtClean="0">
                          <a:latin typeface="Cambria Math" panose="02040503050406030204" pitchFamily="18" charset="0"/>
                        </a:rPr>
                        <m:t>              =</m:t>
                      </m:r>
                      <m:f>
                        <m:fPr>
                          <m:ctrlPr>
                            <a:rPr lang="en-GB" sz="1400" b="1" i="1" smtClean="0">
                              <a:latin typeface="Cambria Math" panose="02040503050406030204" pitchFamily="18" charset="0"/>
                            </a:rPr>
                          </m:ctrlPr>
                        </m:fPr>
                        <m:num>
                          <m:r>
                            <a:rPr lang="en-GB" sz="1400" b="1" i="1" smtClean="0">
                              <a:latin typeface="Cambria Math" panose="02040503050406030204" pitchFamily="18" charset="0"/>
                            </a:rPr>
                            <m:t>𝟏</m:t>
                          </m:r>
                        </m:num>
                        <m:den>
                          <m:r>
                            <a:rPr lang="en-GB" sz="1400" b="1" i="1" smtClean="0">
                              <a:latin typeface="Cambria Math" panose="02040503050406030204" pitchFamily="18" charset="0"/>
                            </a:rPr>
                            <m:t>𝟐</m:t>
                          </m:r>
                        </m:den>
                      </m:f>
                      <m:sSup>
                        <m:sSupPr>
                          <m:ctrlPr>
                            <a:rPr lang="en-GB" sz="1400" b="1" i="1" smtClean="0">
                              <a:latin typeface="Cambria Math" panose="02040503050406030204" pitchFamily="18" charset="0"/>
                            </a:rPr>
                          </m:ctrlPr>
                        </m:sSupPr>
                        <m:e>
                          <m:r>
                            <a:rPr lang="en-GB" sz="1400" b="1" i="1" smtClean="0">
                              <a:latin typeface="Cambria Math" panose="02040503050406030204" pitchFamily="18" charset="0"/>
                            </a:rPr>
                            <m:t>𝒆</m:t>
                          </m:r>
                        </m:e>
                        <m:sup>
                          <m:r>
                            <a:rPr lang="en-GB" sz="1400" b="1" i="1" smtClean="0">
                              <a:latin typeface="Cambria Math" panose="02040503050406030204" pitchFamily="18" charset="0"/>
                            </a:rPr>
                            <m:t>𝟐</m:t>
                          </m:r>
                          <m:r>
                            <a:rPr lang="en-GB" sz="1400" b="1" i="1" smtClean="0">
                              <a:latin typeface="Cambria Math" panose="02040503050406030204" pitchFamily="18" charset="0"/>
                            </a:rPr>
                            <m:t>𝒙</m:t>
                          </m:r>
                        </m:sup>
                      </m:sSup>
                      <m:r>
                        <a:rPr lang="en-GB" sz="1400" b="1" i="1" smtClean="0">
                          <a:latin typeface="Cambria Math" panose="02040503050406030204" pitchFamily="18" charset="0"/>
                        </a:rPr>
                        <m:t>+</m:t>
                      </m:r>
                      <m:f>
                        <m:fPr>
                          <m:ctrlPr>
                            <a:rPr lang="en-GB" sz="1400" b="1" i="1" smtClean="0">
                              <a:latin typeface="Cambria Math" panose="02040503050406030204" pitchFamily="18" charset="0"/>
                            </a:rPr>
                          </m:ctrlPr>
                        </m:fPr>
                        <m:num>
                          <m:r>
                            <a:rPr lang="en-GB" sz="1400" b="1" i="1" smtClean="0">
                              <a:latin typeface="Cambria Math" panose="02040503050406030204" pitchFamily="18" charset="0"/>
                            </a:rPr>
                            <m:t>𝟏</m:t>
                          </m:r>
                        </m:num>
                        <m:den>
                          <m:r>
                            <a:rPr lang="en-GB" sz="1400" b="1" i="1" smtClean="0">
                              <a:latin typeface="Cambria Math" panose="02040503050406030204" pitchFamily="18" charset="0"/>
                            </a:rPr>
                            <m:t>𝟒</m:t>
                          </m:r>
                        </m:den>
                      </m:f>
                      <m:func>
                        <m:funcPr>
                          <m:ctrlPr>
                            <a:rPr lang="en-GB" sz="1400" b="1" i="1" smtClean="0">
                              <a:latin typeface="Cambria Math" panose="02040503050406030204" pitchFamily="18" charset="0"/>
                            </a:rPr>
                          </m:ctrlPr>
                        </m:funcPr>
                        <m:fName>
                          <m:r>
                            <a:rPr lang="en-GB" sz="1400" b="1" i="0" smtClean="0">
                              <a:latin typeface="Cambria Math" panose="02040503050406030204" pitchFamily="18" charset="0"/>
                            </a:rPr>
                            <m:t>𝐜𝐨𝐬</m:t>
                          </m:r>
                        </m:fName>
                        <m:e>
                          <m:d>
                            <m:dPr>
                              <m:ctrlPr>
                                <a:rPr lang="en-GB" sz="1400" b="1" i="1" smtClean="0">
                                  <a:latin typeface="Cambria Math" panose="02040503050406030204" pitchFamily="18" charset="0"/>
                                </a:rPr>
                              </m:ctrlPr>
                            </m:dPr>
                            <m:e>
                              <m:r>
                                <a:rPr lang="en-GB" sz="1400" b="1" i="1" smtClean="0">
                                  <a:latin typeface="Cambria Math" panose="02040503050406030204" pitchFamily="18" charset="0"/>
                                </a:rPr>
                                <m:t>𝟐</m:t>
                              </m:r>
                              <m:r>
                                <a:rPr lang="en-GB" sz="1400" b="1" i="1" smtClean="0">
                                  <a:latin typeface="Cambria Math" panose="02040503050406030204" pitchFamily="18" charset="0"/>
                                </a:rPr>
                                <m:t>𝒙</m:t>
                              </m:r>
                              <m:r>
                                <a:rPr lang="en-GB" sz="1400" b="1" i="1" smtClean="0">
                                  <a:latin typeface="Cambria Math" panose="02040503050406030204" pitchFamily="18" charset="0"/>
                                </a:rPr>
                                <m:t>−</m:t>
                              </m:r>
                              <m:r>
                                <a:rPr lang="en-GB" sz="1400" b="1" i="1" smtClean="0">
                                  <a:latin typeface="Cambria Math" panose="02040503050406030204" pitchFamily="18" charset="0"/>
                                </a:rPr>
                                <m:t>𝟏</m:t>
                              </m:r>
                            </m:e>
                          </m:d>
                        </m:e>
                      </m:func>
                      <m:r>
                        <a:rPr lang="en-GB" sz="1400" b="1" i="1" smtClean="0">
                          <a:latin typeface="Cambria Math" panose="02040503050406030204" pitchFamily="18" charset="0"/>
                        </a:rPr>
                        <m:t>+</m:t>
                      </m:r>
                      <m:r>
                        <a:rPr lang="en-GB" sz="1400" b="1" i="1" smtClean="0">
                          <a:latin typeface="Cambria Math" panose="02040503050406030204" pitchFamily="18" charset="0"/>
                        </a:rPr>
                        <m:t>𝑪</m:t>
                      </m:r>
                    </m:oMath>
                    <m:oMath xmlns:m="http://schemas.openxmlformats.org/officeDocument/2006/math">
                      <m:nary>
                        <m:naryPr>
                          <m:subHide m:val="on"/>
                          <m:supHide m:val="on"/>
                          <m:ctrlPr>
                            <a:rPr lang="en-GB" sz="1400" b="0" i="1" smtClean="0">
                              <a:latin typeface="Cambria Math" panose="02040503050406030204" pitchFamily="18" charset="0"/>
                            </a:rPr>
                          </m:ctrlPr>
                        </m:naryPr>
                        <m:sub/>
                        <m:sup/>
                        <m:e>
                          <m:sSup>
                            <m:sSupPr>
                              <m:ctrlPr>
                                <a:rPr lang="en-GB" sz="1400" i="1">
                                  <a:latin typeface="Cambria Math" panose="02040503050406030204" pitchFamily="18" charset="0"/>
                                </a:rPr>
                              </m:ctrlPr>
                            </m:sSupPr>
                            <m:e>
                              <m:d>
                                <m:dPr>
                                  <m:ctrlPr>
                                    <a:rPr lang="en-GB" sz="1400" i="1">
                                      <a:latin typeface="Cambria Math" panose="02040503050406030204" pitchFamily="18" charset="0"/>
                                    </a:rPr>
                                  </m:ctrlPr>
                                </m:dPr>
                                <m:e>
                                  <m:sSup>
                                    <m:sSupPr>
                                      <m:ctrlPr>
                                        <a:rPr lang="en-GB" sz="1400" i="1">
                                          <a:latin typeface="Cambria Math" panose="02040503050406030204" pitchFamily="18" charset="0"/>
                                        </a:rPr>
                                      </m:ctrlPr>
                                    </m:sSupPr>
                                    <m:e>
                                      <m:r>
                                        <a:rPr lang="en-GB" sz="1400" i="1">
                                          <a:latin typeface="Cambria Math" panose="02040503050406030204" pitchFamily="18" charset="0"/>
                                        </a:rPr>
                                        <m:t>𝑒</m:t>
                                      </m:r>
                                    </m:e>
                                    <m:sup>
                                      <m:r>
                                        <a:rPr lang="en-GB" sz="1400" i="1">
                                          <a:latin typeface="Cambria Math" panose="02040503050406030204" pitchFamily="18" charset="0"/>
                                        </a:rPr>
                                        <m:t>𝑥</m:t>
                                      </m:r>
                                    </m:sup>
                                  </m:sSup>
                                  <m:r>
                                    <a:rPr lang="en-GB" sz="1400" i="1">
                                      <a:latin typeface="Cambria Math" panose="02040503050406030204" pitchFamily="18" charset="0"/>
                                    </a:rPr>
                                    <m:t>+1</m:t>
                                  </m:r>
                                </m:e>
                              </m:d>
                            </m:e>
                            <m:sup>
                              <m:r>
                                <a:rPr lang="en-GB" sz="1400" i="1">
                                  <a:latin typeface="Cambria Math" panose="02040503050406030204" pitchFamily="18" charset="0"/>
                                </a:rPr>
                                <m:t>2</m:t>
                              </m:r>
                            </m:sup>
                          </m:sSup>
                        </m:e>
                      </m:nary>
                      <m:r>
                        <a:rPr lang="en-GB" sz="1400" b="0" i="1" smtClean="0">
                          <a:latin typeface="Cambria Math" panose="02040503050406030204" pitchFamily="18" charset="0"/>
                        </a:rPr>
                        <m:t>𝑑𝑥</m:t>
                      </m:r>
                      <m:r>
                        <a:rPr lang="en-GB" sz="1400" b="0" i="1" smtClean="0">
                          <a:latin typeface="Cambria Math" panose="02040503050406030204" pitchFamily="18" charset="0"/>
                        </a:rPr>
                        <m:t>=</m:t>
                      </m:r>
                      <m:f>
                        <m:fPr>
                          <m:ctrlPr>
                            <a:rPr lang="en-GB" sz="1400" b="1" i="1" smtClean="0">
                              <a:latin typeface="Cambria Math" panose="02040503050406030204" pitchFamily="18" charset="0"/>
                            </a:rPr>
                          </m:ctrlPr>
                        </m:fPr>
                        <m:num>
                          <m:r>
                            <a:rPr lang="en-GB" sz="1400" b="1" i="1" smtClean="0">
                              <a:latin typeface="Cambria Math" panose="02040503050406030204" pitchFamily="18" charset="0"/>
                            </a:rPr>
                            <m:t>𝟏</m:t>
                          </m:r>
                        </m:num>
                        <m:den>
                          <m:r>
                            <a:rPr lang="en-GB" sz="1400" b="1" i="1" smtClean="0">
                              <a:latin typeface="Cambria Math" panose="02040503050406030204" pitchFamily="18" charset="0"/>
                            </a:rPr>
                            <m:t>𝟐</m:t>
                          </m:r>
                        </m:den>
                      </m:f>
                      <m:sSup>
                        <m:sSupPr>
                          <m:ctrlPr>
                            <a:rPr lang="en-GB" sz="1400" b="1" i="1" smtClean="0">
                              <a:latin typeface="Cambria Math" panose="02040503050406030204" pitchFamily="18" charset="0"/>
                            </a:rPr>
                          </m:ctrlPr>
                        </m:sSupPr>
                        <m:e>
                          <m:r>
                            <a:rPr lang="en-GB" sz="1400" b="1" i="1" smtClean="0">
                              <a:latin typeface="Cambria Math" panose="02040503050406030204" pitchFamily="18" charset="0"/>
                            </a:rPr>
                            <m:t>𝒆</m:t>
                          </m:r>
                        </m:e>
                        <m:sup>
                          <m:r>
                            <a:rPr lang="en-GB" sz="1400" b="1" i="1" smtClean="0">
                              <a:latin typeface="Cambria Math" panose="02040503050406030204" pitchFamily="18" charset="0"/>
                            </a:rPr>
                            <m:t>𝟐</m:t>
                          </m:r>
                          <m:r>
                            <a:rPr lang="en-GB" sz="1400" b="1" i="1" smtClean="0">
                              <a:latin typeface="Cambria Math" panose="02040503050406030204" pitchFamily="18" charset="0"/>
                            </a:rPr>
                            <m:t>𝒙</m:t>
                          </m:r>
                        </m:sup>
                      </m:sSup>
                      <m:r>
                        <a:rPr lang="en-GB" sz="1400" b="1" i="1" smtClean="0">
                          <a:latin typeface="Cambria Math" panose="02040503050406030204" pitchFamily="18" charset="0"/>
                        </a:rPr>
                        <m:t>+</m:t>
                      </m:r>
                      <m:r>
                        <a:rPr lang="en-GB" sz="1400" b="1" i="1" smtClean="0">
                          <a:latin typeface="Cambria Math" panose="02040503050406030204" pitchFamily="18" charset="0"/>
                        </a:rPr>
                        <m:t>𝟐</m:t>
                      </m:r>
                      <m:sSup>
                        <m:sSupPr>
                          <m:ctrlPr>
                            <a:rPr lang="en-GB" sz="1400" b="1" i="1" smtClean="0">
                              <a:latin typeface="Cambria Math" panose="02040503050406030204" pitchFamily="18" charset="0"/>
                            </a:rPr>
                          </m:ctrlPr>
                        </m:sSupPr>
                        <m:e>
                          <m:r>
                            <a:rPr lang="en-GB" sz="1400" b="1" i="1" smtClean="0">
                              <a:latin typeface="Cambria Math" panose="02040503050406030204" pitchFamily="18" charset="0"/>
                            </a:rPr>
                            <m:t>𝒆</m:t>
                          </m:r>
                        </m:e>
                        <m:sup>
                          <m:r>
                            <a:rPr lang="en-GB" sz="1400" b="1" i="1" smtClean="0">
                              <a:latin typeface="Cambria Math" panose="02040503050406030204" pitchFamily="18" charset="0"/>
                            </a:rPr>
                            <m:t>𝒙</m:t>
                          </m:r>
                        </m:sup>
                      </m:sSup>
                      <m:r>
                        <a:rPr lang="en-GB" sz="1400" b="1" i="1" smtClean="0">
                          <a:latin typeface="Cambria Math" panose="02040503050406030204" pitchFamily="18" charset="0"/>
                        </a:rPr>
                        <m:t>+</m:t>
                      </m:r>
                      <m:r>
                        <a:rPr lang="en-GB" sz="1400" b="1" i="1" smtClean="0">
                          <a:latin typeface="Cambria Math" panose="02040503050406030204" pitchFamily="18" charset="0"/>
                        </a:rPr>
                        <m:t>𝒙</m:t>
                      </m:r>
                      <m:r>
                        <a:rPr lang="en-GB" sz="1400" b="1" i="1" smtClean="0">
                          <a:latin typeface="Cambria Math" panose="02040503050406030204" pitchFamily="18" charset="0"/>
                        </a:rPr>
                        <m:t>+</m:t>
                      </m:r>
                      <m:r>
                        <a:rPr lang="en-GB" sz="1400" b="1" i="1" smtClean="0">
                          <a:latin typeface="Cambria Math" panose="02040503050406030204" pitchFamily="18" charset="0"/>
                        </a:rPr>
                        <m:t>𝑪</m:t>
                      </m:r>
                    </m:oMath>
                  </m:oMathPara>
                </a14:m>
                <a:endParaRPr lang="en-GB" sz="1400" b="1" dirty="0"/>
              </a:p>
              <a:p>
                <a:pPr/>
                <a14:m>
                  <m:oMathPara xmlns:m="http://schemas.openxmlformats.org/officeDocument/2006/math">
                    <m:oMathParaPr>
                      <m:jc m:val="left"/>
                    </m:oMathParaPr>
                    <m:oMath xmlns:m="http://schemas.openxmlformats.org/officeDocument/2006/math">
                      <m:nary>
                        <m:naryPr>
                          <m:subHide m:val="on"/>
                          <m:supHide m:val="on"/>
                          <m:ctrlPr>
                            <a:rPr lang="en-GB" sz="1400" b="0" i="1" smtClean="0">
                              <a:latin typeface="Cambria Math" panose="02040503050406030204" pitchFamily="18" charset="0"/>
                            </a:rPr>
                          </m:ctrlPr>
                        </m:naryPr>
                        <m:sub/>
                        <m:sup/>
                        <m:e>
                          <m:func>
                            <m:funcPr>
                              <m:ctrlPr>
                                <a:rPr lang="en-GB" sz="1400" i="1">
                                  <a:latin typeface="Cambria Math" panose="02040503050406030204" pitchFamily="18" charset="0"/>
                                </a:rPr>
                              </m:ctrlPr>
                            </m:funcPr>
                            <m:fName>
                              <m:sSup>
                                <m:sSupPr>
                                  <m:ctrlPr>
                                    <a:rPr lang="en-GB" sz="1400" i="1">
                                      <a:latin typeface="Cambria Math" panose="02040503050406030204" pitchFamily="18" charset="0"/>
                                    </a:rPr>
                                  </m:ctrlPr>
                                </m:sSupPr>
                                <m:e>
                                  <m:r>
                                    <m:rPr>
                                      <m:sty m:val="p"/>
                                    </m:rPr>
                                    <a:rPr lang="en-GB" sz="1400">
                                      <a:latin typeface="Cambria Math" panose="02040503050406030204" pitchFamily="18" charset="0"/>
                                    </a:rPr>
                                    <m:t>sec</m:t>
                                  </m:r>
                                </m:e>
                                <m:sup>
                                  <m:r>
                                    <a:rPr lang="en-GB" sz="1400" i="1">
                                      <a:latin typeface="Cambria Math" panose="02040503050406030204" pitchFamily="18" charset="0"/>
                                    </a:rPr>
                                    <m:t>2</m:t>
                                  </m:r>
                                </m:sup>
                              </m:sSup>
                            </m:fName>
                            <m:e>
                              <m:r>
                                <a:rPr lang="en-GB" sz="1400" i="1">
                                  <a:latin typeface="Cambria Math" panose="02040503050406030204" pitchFamily="18" charset="0"/>
                                </a:rPr>
                                <m:t>2</m:t>
                              </m:r>
                              <m:r>
                                <a:rPr lang="en-GB" sz="1400" i="1">
                                  <a:latin typeface="Cambria Math" panose="02040503050406030204" pitchFamily="18" charset="0"/>
                                </a:rPr>
                                <m:t>𝑥</m:t>
                              </m:r>
                            </m:e>
                          </m:func>
                          <m:d>
                            <m:dPr>
                              <m:ctrlPr>
                                <a:rPr lang="en-GB" sz="1400" i="1">
                                  <a:latin typeface="Cambria Math" panose="02040503050406030204" pitchFamily="18" charset="0"/>
                                </a:rPr>
                              </m:ctrlPr>
                            </m:dPr>
                            <m:e>
                              <m:r>
                                <a:rPr lang="en-GB" sz="1400" i="1">
                                  <a:latin typeface="Cambria Math" panose="02040503050406030204" pitchFamily="18" charset="0"/>
                                </a:rPr>
                                <m:t>1+</m:t>
                              </m:r>
                              <m:func>
                                <m:funcPr>
                                  <m:ctrlPr>
                                    <a:rPr lang="en-GB" sz="1400" i="1">
                                      <a:latin typeface="Cambria Math" panose="02040503050406030204" pitchFamily="18" charset="0"/>
                                    </a:rPr>
                                  </m:ctrlPr>
                                </m:funcPr>
                                <m:fName>
                                  <m:r>
                                    <m:rPr>
                                      <m:sty m:val="p"/>
                                    </m:rPr>
                                    <a:rPr lang="en-GB" sz="1400">
                                      <a:latin typeface="Cambria Math" panose="02040503050406030204" pitchFamily="18" charset="0"/>
                                    </a:rPr>
                                    <m:t>sin</m:t>
                                  </m:r>
                                </m:fName>
                                <m:e>
                                  <m:r>
                                    <a:rPr lang="en-GB" sz="1400" i="1">
                                      <a:latin typeface="Cambria Math" panose="02040503050406030204" pitchFamily="18" charset="0"/>
                                    </a:rPr>
                                    <m:t>2</m:t>
                                  </m:r>
                                  <m:r>
                                    <a:rPr lang="en-GB" sz="1400" i="1">
                                      <a:latin typeface="Cambria Math" panose="02040503050406030204" pitchFamily="18" charset="0"/>
                                    </a:rPr>
                                    <m:t>𝑥</m:t>
                                  </m:r>
                                </m:e>
                              </m:func>
                            </m:e>
                          </m:d>
                        </m:e>
                      </m:nary>
                      <m:r>
                        <a:rPr lang="en-GB" sz="1400" b="0" i="1" smtClean="0">
                          <a:latin typeface="Cambria Math" panose="02040503050406030204" pitchFamily="18" charset="0"/>
                        </a:rPr>
                        <m:t>𝑑𝑥</m:t>
                      </m:r>
                      <m:r>
                        <a:rPr lang="en-GB" sz="1400" b="0" i="1" smtClean="0">
                          <a:latin typeface="Cambria Math" panose="02040503050406030204" pitchFamily="18" charset="0"/>
                        </a:rPr>
                        <m:t>=</m:t>
                      </m:r>
                      <m:f>
                        <m:fPr>
                          <m:ctrlPr>
                            <a:rPr lang="en-GB" sz="1400" b="1" i="1" smtClean="0">
                              <a:latin typeface="Cambria Math" panose="02040503050406030204" pitchFamily="18" charset="0"/>
                            </a:rPr>
                          </m:ctrlPr>
                        </m:fPr>
                        <m:num>
                          <m:r>
                            <a:rPr lang="en-GB" sz="1400" b="1" i="1" smtClean="0">
                              <a:latin typeface="Cambria Math" panose="02040503050406030204" pitchFamily="18" charset="0"/>
                            </a:rPr>
                            <m:t>𝟏</m:t>
                          </m:r>
                        </m:num>
                        <m:den>
                          <m:r>
                            <a:rPr lang="en-GB" sz="1400" b="1" i="1" smtClean="0">
                              <a:latin typeface="Cambria Math" panose="02040503050406030204" pitchFamily="18" charset="0"/>
                            </a:rPr>
                            <m:t>𝟐</m:t>
                          </m:r>
                        </m:den>
                      </m:f>
                      <m:func>
                        <m:funcPr>
                          <m:ctrlPr>
                            <a:rPr lang="en-GB" sz="1400" b="1" i="1" smtClean="0">
                              <a:latin typeface="Cambria Math" panose="02040503050406030204" pitchFamily="18" charset="0"/>
                            </a:rPr>
                          </m:ctrlPr>
                        </m:funcPr>
                        <m:fName>
                          <m:r>
                            <a:rPr lang="en-GB" sz="1400" b="1" i="0" smtClean="0">
                              <a:latin typeface="Cambria Math" panose="02040503050406030204" pitchFamily="18" charset="0"/>
                            </a:rPr>
                            <m:t>𝐭𝐚𝐧</m:t>
                          </m:r>
                        </m:fName>
                        <m:e>
                          <m:r>
                            <a:rPr lang="en-GB" sz="1400" b="1" i="1" smtClean="0">
                              <a:latin typeface="Cambria Math" panose="02040503050406030204" pitchFamily="18" charset="0"/>
                            </a:rPr>
                            <m:t>𝟐</m:t>
                          </m:r>
                          <m:r>
                            <a:rPr lang="en-GB" sz="1400" b="1" i="1" smtClean="0">
                              <a:latin typeface="Cambria Math" panose="02040503050406030204" pitchFamily="18" charset="0"/>
                            </a:rPr>
                            <m:t>𝒙</m:t>
                          </m:r>
                        </m:e>
                      </m:func>
                      <m:r>
                        <a:rPr lang="en-GB" sz="1400" b="1" i="1" smtClean="0">
                          <a:latin typeface="Cambria Math" panose="02040503050406030204" pitchFamily="18" charset="0"/>
                        </a:rPr>
                        <m:t>+</m:t>
                      </m:r>
                      <m:f>
                        <m:fPr>
                          <m:ctrlPr>
                            <a:rPr lang="en-GB" sz="1400" b="1" i="1" smtClean="0">
                              <a:latin typeface="Cambria Math" panose="02040503050406030204" pitchFamily="18" charset="0"/>
                            </a:rPr>
                          </m:ctrlPr>
                        </m:fPr>
                        <m:num>
                          <m:r>
                            <a:rPr lang="en-GB" sz="1400" b="1" i="1" smtClean="0">
                              <a:latin typeface="Cambria Math" panose="02040503050406030204" pitchFamily="18" charset="0"/>
                            </a:rPr>
                            <m:t>𝟏</m:t>
                          </m:r>
                        </m:num>
                        <m:den>
                          <m:r>
                            <a:rPr lang="en-GB" sz="1400" b="1" i="1" smtClean="0">
                              <a:latin typeface="Cambria Math" panose="02040503050406030204" pitchFamily="18" charset="0"/>
                            </a:rPr>
                            <m:t>𝟐</m:t>
                          </m:r>
                        </m:den>
                      </m:f>
                      <m:func>
                        <m:funcPr>
                          <m:ctrlPr>
                            <a:rPr lang="en-GB" sz="1400" b="1" i="1" smtClean="0">
                              <a:latin typeface="Cambria Math" panose="02040503050406030204" pitchFamily="18" charset="0"/>
                            </a:rPr>
                          </m:ctrlPr>
                        </m:funcPr>
                        <m:fName>
                          <m:r>
                            <a:rPr lang="en-GB" sz="1400" b="1" i="0" smtClean="0">
                              <a:latin typeface="Cambria Math" panose="02040503050406030204" pitchFamily="18" charset="0"/>
                            </a:rPr>
                            <m:t>𝐬𝐞𝐜</m:t>
                          </m:r>
                        </m:fName>
                        <m:e>
                          <m:r>
                            <a:rPr lang="en-GB" sz="1400" b="1" i="1" smtClean="0">
                              <a:latin typeface="Cambria Math" panose="02040503050406030204" pitchFamily="18" charset="0"/>
                            </a:rPr>
                            <m:t>𝟐</m:t>
                          </m:r>
                          <m:r>
                            <a:rPr lang="en-GB" sz="1400" b="1" i="1" smtClean="0">
                              <a:latin typeface="Cambria Math" panose="02040503050406030204" pitchFamily="18" charset="0"/>
                            </a:rPr>
                            <m:t>𝒙</m:t>
                          </m:r>
                        </m:e>
                      </m:func>
                    </m:oMath>
                  </m:oMathPara>
                </a14:m>
                <a:r>
                  <a:rPr lang="en-GB" sz="1400" b="0" dirty="0"/>
                  <a:t/>
                </a:r>
                <a:br>
                  <a:rPr lang="en-GB" sz="1400" b="0" dirty="0"/>
                </a:br>
                <a14:m>
                  <m:oMath xmlns:m="http://schemas.openxmlformats.org/officeDocument/2006/math">
                    <m:nary>
                      <m:naryPr>
                        <m:subHide m:val="on"/>
                        <m:supHide m:val="on"/>
                        <m:ctrlPr>
                          <a:rPr lang="en-GB" sz="1400" b="0" i="1" smtClean="0">
                            <a:latin typeface="Cambria Math" panose="02040503050406030204" pitchFamily="18" charset="0"/>
                          </a:rPr>
                        </m:ctrlPr>
                      </m:naryPr>
                      <m:sub/>
                      <m:sup/>
                      <m:e>
                        <m:f>
                          <m:fPr>
                            <m:ctrlPr>
                              <a:rPr lang="en-GB" sz="1400" i="1">
                                <a:latin typeface="Cambria Math" panose="02040503050406030204" pitchFamily="18" charset="0"/>
                              </a:rPr>
                            </m:ctrlPr>
                          </m:fPr>
                          <m:num>
                            <m:r>
                              <a:rPr lang="en-GB" sz="1400" i="1">
                                <a:latin typeface="Cambria Math" panose="02040503050406030204" pitchFamily="18" charset="0"/>
                              </a:rPr>
                              <m:t>3−2</m:t>
                            </m:r>
                            <m:func>
                              <m:funcPr>
                                <m:ctrlPr>
                                  <a:rPr lang="en-GB" sz="1400" i="1">
                                    <a:latin typeface="Cambria Math" panose="02040503050406030204" pitchFamily="18" charset="0"/>
                                  </a:rPr>
                                </m:ctrlPr>
                              </m:funcPr>
                              <m:fName>
                                <m:r>
                                  <m:rPr>
                                    <m:sty m:val="p"/>
                                  </m:rPr>
                                  <a:rPr lang="en-GB" sz="1400">
                                    <a:latin typeface="Cambria Math" panose="02040503050406030204" pitchFamily="18" charset="0"/>
                                  </a:rPr>
                                  <m:t>cos</m:t>
                                </m:r>
                              </m:fName>
                              <m:e>
                                <m:d>
                                  <m:dPr>
                                    <m:ctrlPr>
                                      <a:rPr lang="en-GB" sz="1400" i="1">
                                        <a:latin typeface="Cambria Math" panose="02040503050406030204" pitchFamily="18" charset="0"/>
                                      </a:rPr>
                                    </m:ctrlPr>
                                  </m:dPr>
                                  <m:e>
                                    <m:f>
                                      <m:fPr>
                                        <m:ctrlPr>
                                          <a:rPr lang="en-GB" sz="1400" i="1">
                                            <a:latin typeface="Cambria Math" panose="02040503050406030204" pitchFamily="18" charset="0"/>
                                          </a:rPr>
                                        </m:ctrlPr>
                                      </m:fPr>
                                      <m:num>
                                        <m:r>
                                          <a:rPr lang="en-GB" sz="1400" i="1">
                                            <a:latin typeface="Cambria Math" panose="02040503050406030204" pitchFamily="18" charset="0"/>
                                          </a:rPr>
                                          <m:t>1</m:t>
                                        </m:r>
                                      </m:num>
                                      <m:den>
                                        <m:r>
                                          <a:rPr lang="en-GB" sz="1400" i="1">
                                            <a:latin typeface="Cambria Math" panose="02040503050406030204" pitchFamily="18" charset="0"/>
                                          </a:rPr>
                                          <m:t>2</m:t>
                                        </m:r>
                                      </m:den>
                                    </m:f>
                                    <m:r>
                                      <a:rPr lang="en-GB" sz="1400" i="1">
                                        <a:latin typeface="Cambria Math" panose="02040503050406030204" pitchFamily="18" charset="0"/>
                                      </a:rPr>
                                      <m:t>𝑥</m:t>
                                    </m:r>
                                  </m:e>
                                </m:d>
                              </m:e>
                            </m:func>
                          </m:num>
                          <m:den>
                            <m:func>
                              <m:funcPr>
                                <m:ctrlPr>
                                  <a:rPr lang="en-GB" sz="1400" i="1">
                                    <a:latin typeface="Cambria Math" panose="02040503050406030204" pitchFamily="18" charset="0"/>
                                  </a:rPr>
                                </m:ctrlPr>
                              </m:funcPr>
                              <m:fName>
                                <m:sSup>
                                  <m:sSupPr>
                                    <m:ctrlPr>
                                      <a:rPr lang="en-GB" sz="1400" i="1">
                                        <a:latin typeface="Cambria Math" panose="02040503050406030204" pitchFamily="18" charset="0"/>
                                      </a:rPr>
                                    </m:ctrlPr>
                                  </m:sSupPr>
                                  <m:e>
                                    <m:r>
                                      <m:rPr>
                                        <m:sty m:val="p"/>
                                      </m:rPr>
                                      <a:rPr lang="en-GB" sz="1400">
                                        <a:latin typeface="Cambria Math" panose="02040503050406030204" pitchFamily="18" charset="0"/>
                                      </a:rPr>
                                      <m:t>sin</m:t>
                                    </m:r>
                                  </m:e>
                                  <m:sup>
                                    <m:r>
                                      <a:rPr lang="en-GB" sz="1400" i="1">
                                        <a:latin typeface="Cambria Math" panose="02040503050406030204" pitchFamily="18" charset="0"/>
                                      </a:rPr>
                                      <m:t>2</m:t>
                                    </m:r>
                                  </m:sup>
                                </m:sSup>
                              </m:fName>
                              <m:e>
                                <m:d>
                                  <m:dPr>
                                    <m:ctrlPr>
                                      <a:rPr lang="en-GB" sz="1400" i="1">
                                        <a:latin typeface="Cambria Math" panose="02040503050406030204" pitchFamily="18" charset="0"/>
                                      </a:rPr>
                                    </m:ctrlPr>
                                  </m:dPr>
                                  <m:e>
                                    <m:f>
                                      <m:fPr>
                                        <m:ctrlPr>
                                          <a:rPr lang="en-GB" sz="1400" i="1">
                                            <a:latin typeface="Cambria Math" panose="02040503050406030204" pitchFamily="18" charset="0"/>
                                          </a:rPr>
                                        </m:ctrlPr>
                                      </m:fPr>
                                      <m:num>
                                        <m:r>
                                          <a:rPr lang="en-GB" sz="1400" i="1">
                                            <a:latin typeface="Cambria Math" panose="02040503050406030204" pitchFamily="18" charset="0"/>
                                          </a:rPr>
                                          <m:t>1</m:t>
                                        </m:r>
                                      </m:num>
                                      <m:den>
                                        <m:r>
                                          <a:rPr lang="en-GB" sz="1400" i="1">
                                            <a:latin typeface="Cambria Math" panose="02040503050406030204" pitchFamily="18" charset="0"/>
                                          </a:rPr>
                                          <m:t>2</m:t>
                                        </m:r>
                                      </m:den>
                                    </m:f>
                                    <m:r>
                                      <a:rPr lang="en-GB" sz="1400" i="1">
                                        <a:latin typeface="Cambria Math" panose="02040503050406030204" pitchFamily="18" charset="0"/>
                                      </a:rPr>
                                      <m:t>𝑥</m:t>
                                    </m:r>
                                  </m:e>
                                </m:d>
                              </m:e>
                            </m:func>
                          </m:den>
                        </m:f>
                      </m:e>
                    </m:nary>
                    <m:r>
                      <a:rPr lang="en-GB" sz="1400" b="0" i="1" smtClean="0">
                        <a:latin typeface="Cambria Math" panose="02040503050406030204" pitchFamily="18" charset="0"/>
                      </a:rPr>
                      <m:t>𝑑𝑥</m:t>
                    </m:r>
                    <m:r>
                      <a:rPr lang="en-GB" sz="1400" b="0" i="1" smtClean="0">
                        <a:latin typeface="Cambria Math" panose="02040503050406030204" pitchFamily="18" charset="0"/>
                      </a:rPr>
                      <m:t>=</m:t>
                    </m:r>
                    <m:r>
                      <a:rPr lang="en-GB" sz="1400" b="1" i="1" smtClean="0">
                        <a:latin typeface="Cambria Math" panose="02040503050406030204" pitchFamily="18" charset="0"/>
                      </a:rPr>
                      <m:t>−</m:t>
                    </m:r>
                    <m:r>
                      <a:rPr lang="en-GB" sz="1400" b="1" i="1" smtClean="0">
                        <a:latin typeface="Cambria Math" panose="02040503050406030204" pitchFamily="18" charset="0"/>
                      </a:rPr>
                      <m:t>𝟔</m:t>
                    </m:r>
                    <m:func>
                      <m:funcPr>
                        <m:ctrlPr>
                          <a:rPr lang="en-GB" sz="1400" b="1" i="1" smtClean="0">
                            <a:latin typeface="Cambria Math" panose="02040503050406030204" pitchFamily="18" charset="0"/>
                          </a:rPr>
                        </m:ctrlPr>
                      </m:funcPr>
                      <m:fName>
                        <m:r>
                          <a:rPr lang="en-GB" sz="1400" b="1" i="0" smtClean="0">
                            <a:latin typeface="Cambria Math" panose="02040503050406030204" pitchFamily="18" charset="0"/>
                          </a:rPr>
                          <m:t>𝐜𝐨𝐭</m:t>
                        </m:r>
                      </m:fName>
                      <m:e>
                        <m:d>
                          <m:dPr>
                            <m:ctrlPr>
                              <a:rPr lang="en-GB" sz="1400" b="1" i="1" smtClean="0">
                                <a:latin typeface="Cambria Math" panose="02040503050406030204" pitchFamily="18" charset="0"/>
                              </a:rPr>
                            </m:ctrlPr>
                          </m:dPr>
                          <m:e>
                            <m:f>
                              <m:fPr>
                                <m:ctrlPr>
                                  <a:rPr lang="en-GB" sz="1400" b="1" i="1" smtClean="0">
                                    <a:latin typeface="Cambria Math" panose="02040503050406030204" pitchFamily="18" charset="0"/>
                                  </a:rPr>
                                </m:ctrlPr>
                              </m:fPr>
                              <m:num>
                                <m:r>
                                  <a:rPr lang="en-GB" sz="1400" b="1" i="1" smtClean="0">
                                    <a:latin typeface="Cambria Math" panose="02040503050406030204" pitchFamily="18" charset="0"/>
                                  </a:rPr>
                                  <m:t>𝟏</m:t>
                                </m:r>
                              </m:num>
                              <m:den>
                                <m:r>
                                  <a:rPr lang="en-GB" sz="1400" b="1" i="1" smtClean="0">
                                    <a:latin typeface="Cambria Math" panose="02040503050406030204" pitchFamily="18" charset="0"/>
                                  </a:rPr>
                                  <m:t>𝟐</m:t>
                                </m:r>
                              </m:den>
                            </m:f>
                            <m:r>
                              <a:rPr lang="en-GB" sz="1400" b="1" i="1" smtClean="0">
                                <a:latin typeface="Cambria Math" panose="02040503050406030204" pitchFamily="18" charset="0"/>
                              </a:rPr>
                              <m:t>𝒙</m:t>
                            </m:r>
                          </m:e>
                        </m:d>
                        <m:r>
                          <a:rPr lang="en-GB" sz="1400" b="1" i="1" smtClean="0">
                            <a:latin typeface="Cambria Math" panose="02040503050406030204" pitchFamily="18" charset="0"/>
                          </a:rPr>
                          <m:t>+</m:t>
                        </m:r>
                        <m:r>
                          <a:rPr lang="en-GB" sz="1400" b="1" i="1" smtClean="0">
                            <a:latin typeface="Cambria Math" panose="02040503050406030204" pitchFamily="18" charset="0"/>
                          </a:rPr>
                          <m:t>𝟒</m:t>
                        </m:r>
                        <m:r>
                          <a:rPr lang="en-GB" sz="1400" b="1" i="1" smtClean="0">
                            <a:latin typeface="Cambria Math" panose="02040503050406030204" pitchFamily="18" charset="0"/>
                          </a:rPr>
                          <m:t>𝒄𝒐𝒔𝒆𝒄</m:t>
                        </m:r>
                        <m:d>
                          <m:dPr>
                            <m:ctrlPr>
                              <a:rPr lang="en-GB" sz="1400" b="1" i="1" smtClean="0">
                                <a:latin typeface="Cambria Math" panose="02040503050406030204" pitchFamily="18" charset="0"/>
                              </a:rPr>
                            </m:ctrlPr>
                          </m:dPr>
                          <m:e>
                            <m:f>
                              <m:fPr>
                                <m:ctrlPr>
                                  <a:rPr lang="en-GB" sz="1400" b="1" i="1" smtClean="0">
                                    <a:latin typeface="Cambria Math" panose="02040503050406030204" pitchFamily="18" charset="0"/>
                                  </a:rPr>
                                </m:ctrlPr>
                              </m:fPr>
                              <m:num>
                                <m:r>
                                  <a:rPr lang="en-GB" sz="1400" b="1" i="1" smtClean="0">
                                    <a:latin typeface="Cambria Math" panose="02040503050406030204" pitchFamily="18" charset="0"/>
                                  </a:rPr>
                                  <m:t>𝟏</m:t>
                                </m:r>
                              </m:num>
                              <m:den>
                                <m:r>
                                  <a:rPr lang="en-GB" sz="1400" b="1" i="1" smtClean="0">
                                    <a:latin typeface="Cambria Math" panose="02040503050406030204" pitchFamily="18" charset="0"/>
                                  </a:rPr>
                                  <m:t>𝟐</m:t>
                                </m:r>
                              </m:den>
                            </m:f>
                            <m:r>
                              <a:rPr lang="en-GB" sz="1400" b="1" i="1" smtClean="0">
                                <a:latin typeface="Cambria Math" panose="02040503050406030204" pitchFamily="18" charset="0"/>
                              </a:rPr>
                              <m:t>𝒙</m:t>
                            </m:r>
                          </m:e>
                        </m:d>
                      </m:e>
                    </m:func>
                  </m:oMath>
                </a14:m>
                <a:r>
                  <a:rPr lang="en-GB" sz="1400" dirty="0"/>
                  <a:t> </a:t>
                </a:r>
              </a:p>
              <a:p>
                <a:pPr/>
                <a14:m>
                  <m:oMathPara xmlns:m="http://schemas.openxmlformats.org/officeDocument/2006/math">
                    <m:oMathParaPr>
                      <m:jc m:val="left"/>
                    </m:oMathParaPr>
                    <m:oMath xmlns:m="http://schemas.openxmlformats.org/officeDocument/2006/math">
                      <m:nary>
                        <m:naryPr>
                          <m:subHide m:val="on"/>
                          <m:supHide m:val="on"/>
                          <m:ctrlPr>
                            <a:rPr lang="en-GB" sz="1400" b="0" i="1" smtClean="0">
                              <a:latin typeface="Cambria Math" panose="02040503050406030204" pitchFamily="18" charset="0"/>
                            </a:rPr>
                          </m:ctrlPr>
                        </m:naryPr>
                        <m:sub/>
                        <m:sup/>
                        <m:e>
                          <m:sSup>
                            <m:sSupPr>
                              <m:ctrlPr>
                                <a:rPr lang="en-GB" sz="1400" i="1">
                                  <a:latin typeface="Cambria Math" panose="02040503050406030204" pitchFamily="18" charset="0"/>
                                </a:rPr>
                              </m:ctrlPr>
                            </m:sSupPr>
                            <m:e>
                              <m:r>
                                <a:rPr lang="en-GB" sz="1400" i="1">
                                  <a:latin typeface="Cambria Math" panose="02040503050406030204" pitchFamily="18" charset="0"/>
                                </a:rPr>
                                <m:t>𝑒</m:t>
                              </m:r>
                            </m:e>
                            <m:sup>
                              <m:r>
                                <a:rPr lang="en-GB" sz="1400" i="1">
                                  <a:latin typeface="Cambria Math" panose="02040503050406030204" pitchFamily="18" charset="0"/>
                                </a:rPr>
                                <m:t>3−</m:t>
                              </m:r>
                              <m:r>
                                <a:rPr lang="en-GB" sz="1400" i="1">
                                  <a:latin typeface="Cambria Math" panose="02040503050406030204" pitchFamily="18" charset="0"/>
                                </a:rPr>
                                <m:t>𝑥</m:t>
                              </m:r>
                            </m:sup>
                          </m:sSup>
                          <m:r>
                            <a:rPr lang="en-GB" sz="1400" i="1">
                              <a:latin typeface="Cambria Math" panose="02040503050406030204" pitchFamily="18" charset="0"/>
                            </a:rPr>
                            <m:t>+</m:t>
                          </m:r>
                          <m:func>
                            <m:funcPr>
                              <m:ctrlPr>
                                <a:rPr lang="en-GB" sz="1400" i="1">
                                  <a:latin typeface="Cambria Math" panose="02040503050406030204" pitchFamily="18" charset="0"/>
                                </a:rPr>
                              </m:ctrlPr>
                            </m:funcPr>
                            <m:fName>
                              <m:r>
                                <m:rPr>
                                  <m:sty m:val="p"/>
                                </m:rPr>
                                <a:rPr lang="en-GB" sz="1400">
                                  <a:latin typeface="Cambria Math" panose="02040503050406030204" pitchFamily="18" charset="0"/>
                                </a:rPr>
                                <m:t>sin</m:t>
                              </m:r>
                            </m:fName>
                            <m:e>
                              <m:d>
                                <m:dPr>
                                  <m:ctrlPr>
                                    <a:rPr lang="en-GB" sz="1400" i="1">
                                      <a:latin typeface="Cambria Math" panose="02040503050406030204" pitchFamily="18" charset="0"/>
                                    </a:rPr>
                                  </m:ctrlPr>
                                </m:dPr>
                                <m:e>
                                  <m:r>
                                    <a:rPr lang="en-GB" sz="1400" i="1">
                                      <a:latin typeface="Cambria Math" panose="02040503050406030204" pitchFamily="18" charset="0"/>
                                    </a:rPr>
                                    <m:t>3−</m:t>
                                  </m:r>
                                  <m:r>
                                    <a:rPr lang="en-GB" sz="1400" i="1">
                                      <a:latin typeface="Cambria Math" panose="02040503050406030204" pitchFamily="18" charset="0"/>
                                    </a:rPr>
                                    <m:t>𝑥</m:t>
                                  </m:r>
                                </m:e>
                              </m:d>
                            </m:e>
                          </m:func>
                          <m:r>
                            <a:rPr lang="en-GB" sz="1400" i="1">
                              <a:latin typeface="Cambria Math" panose="02040503050406030204" pitchFamily="18" charset="0"/>
                            </a:rPr>
                            <m:t>+</m:t>
                          </m:r>
                          <m:func>
                            <m:funcPr>
                              <m:ctrlPr>
                                <a:rPr lang="en-GB" sz="1400" i="1">
                                  <a:latin typeface="Cambria Math" panose="02040503050406030204" pitchFamily="18" charset="0"/>
                                </a:rPr>
                              </m:ctrlPr>
                            </m:funcPr>
                            <m:fName>
                              <m:r>
                                <m:rPr>
                                  <m:sty m:val="p"/>
                                </m:rPr>
                                <a:rPr lang="en-GB" sz="1400">
                                  <a:latin typeface="Cambria Math" panose="02040503050406030204" pitchFamily="18" charset="0"/>
                                </a:rPr>
                                <m:t>cos</m:t>
                              </m:r>
                            </m:fName>
                            <m:e>
                              <m:d>
                                <m:dPr>
                                  <m:ctrlPr>
                                    <a:rPr lang="en-GB" sz="1400" i="1">
                                      <a:latin typeface="Cambria Math" panose="02040503050406030204" pitchFamily="18" charset="0"/>
                                    </a:rPr>
                                  </m:ctrlPr>
                                </m:dPr>
                                <m:e>
                                  <m:r>
                                    <a:rPr lang="en-GB" sz="1400" i="1">
                                      <a:latin typeface="Cambria Math" panose="02040503050406030204" pitchFamily="18" charset="0"/>
                                    </a:rPr>
                                    <m:t>3−</m:t>
                                  </m:r>
                                  <m:r>
                                    <a:rPr lang="en-GB" sz="1400" i="1">
                                      <a:latin typeface="Cambria Math" panose="02040503050406030204" pitchFamily="18" charset="0"/>
                                    </a:rPr>
                                    <m:t>𝑥</m:t>
                                  </m:r>
                                </m:e>
                              </m:d>
                            </m:e>
                          </m:func>
                          <m:r>
                            <a:rPr lang="en-GB" sz="1400" b="0" i="1" smtClean="0">
                              <a:latin typeface="Cambria Math" panose="02040503050406030204" pitchFamily="18" charset="0"/>
                            </a:rPr>
                            <m:t>𝑑𝑥</m:t>
                          </m:r>
                        </m:e>
                      </m:nary>
                    </m:oMath>
                    <m:oMath xmlns:m="http://schemas.openxmlformats.org/officeDocument/2006/math">
                      <m:r>
                        <a:rPr lang="en-GB" sz="1400" b="0" i="1" smtClean="0">
                          <a:latin typeface="Cambria Math" panose="02040503050406030204" pitchFamily="18" charset="0"/>
                        </a:rPr>
                        <m:t>     =</m:t>
                      </m:r>
                      <m:r>
                        <a:rPr lang="en-GB" sz="1400" b="1" i="1" smtClean="0">
                          <a:latin typeface="Cambria Math" panose="02040503050406030204" pitchFamily="18" charset="0"/>
                        </a:rPr>
                        <m:t>−</m:t>
                      </m:r>
                      <m:sSup>
                        <m:sSupPr>
                          <m:ctrlPr>
                            <a:rPr lang="en-GB" sz="1400" b="1" i="1" smtClean="0">
                              <a:latin typeface="Cambria Math" panose="02040503050406030204" pitchFamily="18" charset="0"/>
                            </a:rPr>
                          </m:ctrlPr>
                        </m:sSupPr>
                        <m:e>
                          <m:r>
                            <a:rPr lang="en-GB" sz="1400" b="1" i="1" smtClean="0">
                              <a:latin typeface="Cambria Math" panose="02040503050406030204" pitchFamily="18" charset="0"/>
                            </a:rPr>
                            <m:t>𝒆</m:t>
                          </m:r>
                        </m:e>
                        <m:sup>
                          <m:r>
                            <a:rPr lang="en-GB" sz="1400" b="1" i="1" smtClean="0">
                              <a:latin typeface="Cambria Math" panose="02040503050406030204" pitchFamily="18" charset="0"/>
                            </a:rPr>
                            <m:t>𝟑</m:t>
                          </m:r>
                          <m:r>
                            <a:rPr lang="en-GB" sz="1400" b="1" i="1" smtClean="0">
                              <a:latin typeface="Cambria Math" panose="02040503050406030204" pitchFamily="18" charset="0"/>
                            </a:rPr>
                            <m:t>−</m:t>
                          </m:r>
                          <m:r>
                            <a:rPr lang="en-GB" sz="1400" b="1" i="1" smtClean="0">
                              <a:latin typeface="Cambria Math" panose="02040503050406030204" pitchFamily="18" charset="0"/>
                            </a:rPr>
                            <m:t>𝒙</m:t>
                          </m:r>
                        </m:sup>
                      </m:sSup>
                      <m:r>
                        <a:rPr lang="en-GB" sz="1400" b="1" i="1" smtClean="0">
                          <a:latin typeface="Cambria Math" panose="02040503050406030204" pitchFamily="18" charset="0"/>
                        </a:rPr>
                        <m:t>+</m:t>
                      </m:r>
                      <m:func>
                        <m:funcPr>
                          <m:ctrlPr>
                            <a:rPr lang="en-GB" sz="1400" b="1" i="1" smtClean="0">
                              <a:latin typeface="Cambria Math" panose="02040503050406030204" pitchFamily="18" charset="0"/>
                            </a:rPr>
                          </m:ctrlPr>
                        </m:funcPr>
                        <m:fName>
                          <m:r>
                            <a:rPr lang="en-GB" sz="1400" b="1" i="0" smtClean="0">
                              <a:latin typeface="Cambria Math" panose="02040503050406030204" pitchFamily="18" charset="0"/>
                            </a:rPr>
                            <m:t>𝐜𝐨𝐬</m:t>
                          </m:r>
                        </m:fName>
                        <m:e>
                          <m:d>
                            <m:dPr>
                              <m:ctrlPr>
                                <a:rPr lang="en-GB" sz="1400" b="1" i="1" smtClean="0">
                                  <a:latin typeface="Cambria Math" panose="02040503050406030204" pitchFamily="18" charset="0"/>
                                </a:rPr>
                              </m:ctrlPr>
                            </m:dPr>
                            <m:e>
                              <m:r>
                                <a:rPr lang="en-GB" sz="1400" b="1" i="1" smtClean="0">
                                  <a:latin typeface="Cambria Math" panose="02040503050406030204" pitchFamily="18" charset="0"/>
                                </a:rPr>
                                <m:t>𝟑</m:t>
                              </m:r>
                              <m:r>
                                <a:rPr lang="en-GB" sz="1400" b="1" i="1" smtClean="0">
                                  <a:latin typeface="Cambria Math" panose="02040503050406030204" pitchFamily="18" charset="0"/>
                                </a:rPr>
                                <m:t>−</m:t>
                              </m:r>
                              <m:r>
                                <a:rPr lang="en-GB" sz="1400" b="1" i="1" smtClean="0">
                                  <a:latin typeface="Cambria Math" panose="02040503050406030204" pitchFamily="18" charset="0"/>
                                </a:rPr>
                                <m:t>𝒙</m:t>
                              </m:r>
                            </m:e>
                          </m:d>
                        </m:e>
                      </m:func>
                      <m:r>
                        <a:rPr lang="en-GB" sz="1400" b="1" i="1" smtClean="0">
                          <a:latin typeface="Cambria Math" panose="02040503050406030204" pitchFamily="18" charset="0"/>
                        </a:rPr>
                        <m:t>−</m:t>
                      </m:r>
                      <m:func>
                        <m:funcPr>
                          <m:ctrlPr>
                            <a:rPr lang="en-GB" sz="1400" b="1" i="1" smtClean="0">
                              <a:latin typeface="Cambria Math" panose="02040503050406030204" pitchFamily="18" charset="0"/>
                            </a:rPr>
                          </m:ctrlPr>
                        </m:funcPr>
                        <m:fName>
                          <m:r>
                            <a:rPr lang="en-GB" sz="1400" b="1" i="0" smtClean="0">
                              <a:latin typeface="Cambria Math" panose="02040503050406030204" pitchFamily="18" charset="0"/>
                            </a:rPr>
                            <m:t>𝐬𝐢𝐧</m:t>
                          </m:r>
                        </m:fName>
                        <m:e>
                          <m:d>
                            <m:dPr>
                              <m:ctrlPr>
                                <a:rPr lang="en-GB" sz="1400" b="1" i="1" smtClean="0">
                                  <a:latin typeface="Cambria Math" panose="02040503050406030204" pitchFamily="18" charset="0"/>
                                </a:rPr>
                              </m:ctrlPr>
                            </m:dPr>
                            <m:e>
                              <m:r>
                                <a:rPr lang="en-GB" sz="1400" b="1" i="1" smtClean="0">
                                  <a:latin typeface="Cambria Math" panose="02040503050406030204" pitchFamily="18" charset="0"/>
                                </a:rPr>
                                <m:t>𝟑</m:t>
                              </m:r>
                              <m:r>
                                <a:rPr lang="en-GB" sz="1400" b="1" i="1" smtClean="0">
                                  <a:latin typeface="Cambria Math" panose="02040503050406030204" pitchFamily="18" charset="0"/>
                                </a:rPr>
                                <m:t>−</m:t>
                              </m:r>
                              <m:r>
                                <a:rPr lang="en-GB" sz="1400" b="1" i="1" smtClean="0">
                                  <a:latin typeface="Cambria Math" panose="02040503050406030204" pitchFamily="18" charset="0"/>
                                </a:rPr>
                                <m:t>𝒙</m:t>
                              </m:r>
                            </m:e>
                          </m:d>
                        </m:e>
                      </m:func>
                      <m:r>
                        <a:rPr lang="en-GB" sz="1400" b="1" i="1" smtClean="0">
                          <a:latin typeface="Cambria Math" panose="02040503050406030204" pitchFamily="18" charset="0"/>
                        </a:rPr>
                        <m:t>+</m:t>
                      </m:r>
                      <m:r>
                        <a:rPr lang="en-GB" sz="1400" b="1" i="1" smtClean="0">
                          <a:latin typeface="Cambria Math" panose="02040503050406030204" pitchFamily="18" charset="0"/>
                        </a:rPr>
                        <m:t>𝑪</m:t>
                      </m:r>
                    </m:oMath>
                  </m:oMathPara>
                </a14:m>
                <a:endParaRPr lang="en-GB" sz="1400" b="1" dirty="0"/>
              </a:p>
            </p:txBody>
          </p:sp>
        </mc:Choice>
        <mc:Fallback xmlns="">
          <p:sp>
            <p:nvSpPr>
              <p:cNvPr id="7" name="TextBox 6"/>
              <p:cNvSpPr txBox="1">
                <a:spLocks noRot="1" noChangeAspect="1" noMove="1" noResize="1" noEditPoints="1" noAdjustHandles="1" noChangeArrowheads="1" noChangeShapeType="1" noTextEdit="1"/>
              </p:cNvSpPr>
              <p:nvPr/>
            </p:nvSpPr>
            <p:spPr>
              <a:xfrm>
                <a:off x="848791" y="638329"/>
                <a:ext cx="3872442" cy="5957272"/>
              </a:xfrm>
              <a:prstGeom prst="rect">
                <a:avLst/>
              </a:prstGeom>
              <a:blipFill rotWithShape="1">
                <a:blip r:embed="rId2"/>
                <a:stretch>
                  <a:fillRect l="-17165" t="-14432" b="-16479"/>
                </a:stretch>
              </a:blipFill>
            </p:spPr>
            <p:txBody>
              <a:bodyPr/>
              <a:lstStyle/>
              <a:p>
                <a:r>
                  <a:rPr lang="en-GB">
                    <a:noFill/>
                  </a:rPr>
                  <a:t> </a:t>
                </a:r>
              </a:p>
            </p:txBody>
          </p:sp>
        </mc:Fallback>
      </mc:AlternateContent>
      <p:sp>
        <p:nvSpPr>
          <p:cNvPr id="8" name="Rectangle 7"/>
          <p:cNvSpPr/>
          <p:nvPr/>
        </p:nvSpPr>
        <p:spPr>
          <a:xfrm>
            <a:off x="488752" y="646147"/>
            <a:ext cx="288032" cy="28803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dirty="0"/>
              <a:t>a</a:t>
            </a:r>
          </a:p>
        </p:txBody>
      </p:sp>
      <p:sp>
        <p:nvSpPr>
          <p:cNvPr id="9" name="Rectangle 8"/>
          <p:cNvSpPr/>
          <p:nvPr/>
        </p:nvSpPr>
        <p:spPr>
          <a:xfrm>
            <a:off x="488752" y="1149534"/>
            <a:ext cx="288032" cy="28803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dirty="0"/>
              <a:t>c</a:t>
            </a:r>
          </a:p>
        </p:txBody>
      </p:sp>
      <p:sp>
        <p:nvSpPr>
          <p:cNvPr id="10" name="Rectangle 9"/>
          <p:cNvSpPr/>
          <p:nvPr/>
        </p:nvSpPr>
        <p:spPr>
          <a:xfrm>
            <a:off x="490190" y="1601355"/>
            <a:ext cx="288032" cy="28803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dirty="0"/>
              <a:t>e</a:t>
            </a:r>
          </a:p>
        </p:txBody>
      </p:sp>
      <p:sp>
        <p:nvSpPr>
          <p:cNvPr id="11" name="Rectangle 10"/>
          <p:cNvSpPr/>
          <p:nvPr/>
        </p:nvSpPr>
        <p:spPr>
          <a:xfrm>
            <a:off x="488752" y="2026292"/>
            <a:ext cx="288032" cy="28803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dirty="0"/>
              <a:t>f</a:t>
            </a:r>
          </a:p>
        </p:txBody>
      </p:sp>
      <p:sp>
        <p:nvSpPr>
          <p:cNvPr id="12" name="Rectangle 11"/>
          <p:cNvSpPr/>
          <p:nvPr/>
        </p:nvSpPr>
        <p:spPr>
          <a:xfrm>
            <a:off x="489471" y="2452008"/>
            <a:ext cx="288032" cy="28803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dirty="0"/>
              <a:t>g</a:t>
            </a:r>
          </a:p>
        </p:txBody>
      </p:sp>
      <p:sp>
        <p:nvSpPr>
          <p:cNvPr id="13" name="Rectangle 12"/>
          <p:cNvSpPr/>
          <p:nvPr/>
        </p:nvSpPr>
        <p:spPr>
          <a:xfrm>
            <a:off x="488752" y="2956455"/>
            <a:ext cx="288032" cy="28803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dirty="0"/>
              <a:t>h</a:t>
            </a:r>
          </a:p>
        </p:txBody>
      </p:sp>
      <p:sp>
        <p:nvSpPr>
          <p:cNvPr id="14" name="Rectangle 13"/>
          <p:cNvSpPr/>
          <p:nvPr/>
        </p:nvSpPr>
        <p:spPr>
          <a:xfrm>
            <a:off x="200720" y="652611"/>
            <a:ext cx="288032" cy="28803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1</a:t>
            </a:r>
          </a:p>
        </p:txBody>
      </p:sp>
      <p:sp>
        <p:nvSpPr>
          <p:cNvPr id="15" name="Rectangle 14"/>
          <p:cNvSpPr/>
          <p:nvPr/>
        </p:nvSpPr>
        <p:spPr>
          <a:xfrm>
            <a:off x="453001" y="3664430"/>
            <a:ext cx="288032" cy="28803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dirty="0"/>
              <a:t>a</a:t>
            </a:r>
          </a:p>
        </p:txBody>
      </p:sp>
      <p:sp>
        <p:nvSpPr>
          <p:cNvPr id="16" name="Rectangle 15"/>
          <p:cNvSpPr/>
          <p:nvPr/>
        </p:nvSpPr>
        <p:spPr>
          <a:xfrm>
            <a:off x="164969" y="3670894"/>
            <a:ext cx="288032" cy="28803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2</a:t>
            </a:r>
          </a:p>
        </p:txBody>
      </p:sp>
      <p:sp>
        <p:nvSpPr>
          <p:cNvPr id="17" name="Rectangle 16"/>
          <p:cNvSpPr/>
          <p:nvPr/>
        </p:nvSpPr>
        <p:spPr>
          <a:xfrm>
            <a:off x="453001" y="4528387"/>
            <a:ext cx="288032" cy="28803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dirty="0"/>
              <a:t>b</a:t>
            </a:r>
          </a:p>
        </p:txBody>
      </p:sp>
      <p:sp>
        <p:nvSpPr>
          <p:cNvPr id="18" name="Rectangle 17"/>
          <p:cNvSpPr/>
          <p:nvPr/>
        </p:nvSpPr>
        <p:spPr>
          <a:xfrm>
            <a:off x="453001" y="4961992"/>
            <a:ext cx="288032" cy="28803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dirty="0"/>
              <a:t>c</a:t>
            </a:r>
          </a:p>
        </p:txBody>
      </p:sp>
      <p:sp>
        <p:nvSpPr>
          <p:cNvPr id="19" name="Rectangle 18"/>
          <p:cNvSpPr/>
          <p:nvPr/>
        </p:nvSpPr>
        <p:spPr>
          <a:xfrm>
            <a:off x="453001" y="5465751"/>
            <a:ext cx="288032" cy="28803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dirty="0"/>
              <a:t>d</a:t>
            </a:r>
          </a:p>
        </p:txBody>
      </p:sp>
      <p:sp>
        <p:nvSpPr>
          <p:cNvPr id="20" name="Rectangle 19"/>
          <p:cNvSpPr/>
          <p:nvPr/>
        </p:nvSpPr>
        <p:spPr>
          <a:xfrm>
            <a:off x="452640" y="5895630"/>
            <a:ext cx="288032" cy="28803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dirty="0"/>
              <a:t>e</a:t>
            </a:r>
          </a:p>
        </p:txBody>
      </p:sp>
      <mc:AlternateContent xmlns:mc="http://schemas.openxmlformats.org/markup-compatibility/2006" xmlns:a14="http://schemas.microsoft.com/office/drawing/2010/main">
        <mc:Choice Requires="a14">
          <p:sp>
            <p:nvSpPr>
              <p:cNvPr id="21" name="TextBox 20"/>
              <p:cNvSpPr txBox="1"/>
              <p:nvPr/>
            </p:nvSpPr>
            <p:spPr>
              <a:xfrm>
                <a:off x="5251598" y="540233"/>
                <a:ext cx="4082902" cy="6693692"/>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nary>
                        <m:naryPr>
                          <m:subHide m:val="on"/>
                          <m:supHide m:val="on"/>
                          <m:ctrlPr>
                            <a:rPr lang="en-GB" b="0" i="1" smtClean="0">
                              <a:latin typeface="Cambria Math" panose="02040503050406030204" pitchFamily="18" charset="0"/>
                            </a:rPr>
                          </m:ctrlPr>
                        </m:naryPr>
                        <m:sub/>
                        <m:sup/>
                        <m:e>
                          <m:f>
                            <m:fPr>
                              <m:ctrlPr>
                                <a:rPr lang="en-GB" i="1">
                                  <a:latin typeface="Cambria Math" panose="02040503050406030204" pitchFamily="18" charset="0"/>
                                </a:rPr>
                              </m:ctrlPr>
                            </m:fPr>
                            <m:num>
                              <m:r>
                                <a:rPr lang="en-GB" i="1">
                                  <a:latin typeface="Cambria Math" panose="02040503050406030204" pitchFamily="18" charset="0"/>
                                </a:rPr>
                                <m:t>1</m:t>
                              </m:r>
                            </m:num>
                            <m:den>
                              <m:r>
                                <a:rPr lang="en-GB" i="1">
                                  <a:latin typeface="Cambria Math" panose="02040503050406030204" pitchFamily="18" charset="0"/>
                                </a:rPr>
                                <m:t>2</m:t>
                              </m:r>
                              <m:r>
                                <a:rPr lang="en-GB" i="1">
                                  <a:latin typeface="Cambria Math" panose="02040503050406030204" pitchFamily="18" charset="0"/>
                                </a:rPr>
                                <m:t>𝑥</m:t>
                              </m:r>
                              <m:r>
                                <a:rPr lang="en-GB" i="1">
                                  <a:latin typeface="Cambria Math" panose="02040503050406030204" pitchFamily="18" charset="0"/>
                                </a:rPr>
                                <m:t>+1</m:t>
                              </m:r>
                            </m:den>
                          </m:f>
                        </m:e>
                      </m:nary>
                      <m:r>
                        <a:rPr lang="en-GB" b="0" i="1" smtClean="0">
                          <a:latin typeface="Cambria Math" panose="02040503050406030204" pitchFamily="18" charset="0"/>
                        </a:rPr>
                        <m:t>𝑑𝑥</m:t>
                      </m:r>
                      <m:r>
                        <a:rPr lang="en-GB" b="1" i="1" smtClean="0">
                          <a:latin typeface="Cambria Math" panose="02040503050406030204" pitchFamily="18" charset="0"/>
                        </a:rPr>
                        <m:t>=</m:t>
                      </m:r>
                      <m:f>
                        <m:fPr>
                          <m:ctrlPr>
                            <a:rPr lang="en-GB" b="1" i="1" smtClean="0">
                              <a:latin typeface="Cambria Math" panose="02040503050406030204" pitchFamily="18" charset="0"/>
                            </a:rPr>
                          </m:ctrlPr>
                        </m:fPr>
                        <m:num>
                          <m:r>
                            <a:rPr lang="en-GB" b="1" i="1" smtClean="0">
                              <a:latin typeface="Cambria Math" panose="02040503050406030204" pitchFamily="18" charset="0"/>
                            </a:rPr>
                            <m:t>𝟏</m:t>
                          </m:r>
                        </m:num>
                        <m:den>
                          <m:r>
                            <a:rPr lang="en-GB" b="1" i="1" smtClean="0">
                              <a:latin typeface="Cambria Math" panose="02040503050406030204" pitchFamily="18" charset="0"/>
                            </a:rPr>
                            <m:t>𝟐</m:t>
                          </m:r>
                        </m:den>
                      </m:f>
                      <m:func>
                        <m:funcPr>
                          <m:ctrlPr>
                            <a:rPr lang="en-GB" b="1" i="1" smtClean="0">
                              <a:latin typeface="Cambria Math" panose="02040503050406030204" pitchFamily="18" charset="0"/>
                            </a:rPr>
                          </m:ctrlPr>
                        </m:funcPr>
                        <m:fName>
                          <m:r>
                            <a:rPr lang="en-GB" b="1" i="0" smtClean="0">
                              <a:latin typeface="Cambria Math" panose="02040503050406030204" pitchFamily="18" charset="0"/>
                            </a:rPr>
                            <m:t>𝐥𝐧</m:t>
                          </m:r>
                        </m:fName>
                        <m:e>
                          <m:d>
                            <m:dPr>
                              <m:begChr m:val="|"/>
                              <m:endChr m:val="|"/>
                              <m:ctrlPr>
                                <a:rPr lang="en-GB" b="1" i="1" smtClean="0">
                                  <a:latin typeface="Cambria Math" panose="02040503050406030204" pitchFamily="18" charset="0"/>
                                </a:rPr>
                              </m:ctrlPr>
                            </m:dPr>
                            <m:e>
                              <m:r>
                                <a:rPr lang="en-GB" b="1" i="1" smtClean="0">
                                  <a:latin typeface="Cambria Math" panose="02040503050406030204" pitchFamily="18" charset="0"/>
                                </a:rPr>
                                <m:t>𝟐</m:t>
                              </m:r>
                              <m:r>
                                <a:rPr lang="en-GB" b="1" i="1" smtClean="0">
                                  <a:latin typeface="Cambria Math" panose="02040503050406030204" pitchFamily="18" charset="0"/>
                                </a:rPr>
                                <m:t>𝒙</m:t>
                              </m:r>
                              <m:r>
                                <a:rPr lang="en-GB" b="1" i="1" smtClean="0">
                                  <a:latin typeface="Cambria Math" panose="02040503050406030204" pitchFamily="18" charset="0"/>
                                </a:rPr>
                                <m:t>+</m:t>
                              </m:r>
                              <m:r>
                                <a:rPr lang="en-GB" b="1" i="1" smtClean="0">
                                  <a:latin typeface="Cambria Math" panose="02040503050406030204" pitchFamily="18" charset="0"/>
                                </a:rPr>
                                <m:t>𝟏</m:t>
                              </m:r>
                            </m:e>
                          </m:d>
                        </m:e>
                      </m:func>
                      <m:r>
                        <a:rPr lang="en-GB" b="1" i="1" smtClean="0">
                          <a:latin typeface="Cambria Math" panose="02040503050406030204" pitchFamily="18" charset="0"/>
                        </a:rPr>
                        <m:t>+</m:t>
                      </m:r>
                      <m:r>
                        <a:rPr lang="en-GB" b="1" i="1" smtClean="0">
                          <a:latin typeface="Cambria Math" panose="02040503050406030204" pitchFamily="18" charset="0"/>
                        </a:rPr>
                        <m:t>𝑪</m:t>
                      </m:r>
                    </m:oMath>
                    <m:oMath xmlns:m="http://schemas.openxmlformats.org/officeDocument/2006/math">
                      <m:nary>
                        <m:naryPr>
                          <m:subHide m:val="on"/>
                          <m:supHide m:val="on"/>
                          <m:ctrlPr>
                            <a:rPr lang="en-GB" i="1">
                              <a:latin typeface="Cambria Math" panose="02040503050406030204" pitchFamily="18" charset="0"/>
                            </a:rPr>
                          </m:ctrlPr>
                        </m:naryPr>
                        <m:sub/>
                        <m:sup/>
                        <m:e>
                          <m:f>
                            <m:fPr>
                              <m:ctrlPr>
                                <a:rPr lang="en-GB" i="1">
                                  <a:latin typeface="Cambria Math" panose="02040503050406030204" pitchFamily="18" charset="0"/>
                                </a:rPr>
                              </m:ctrlPr>
                            </m:fPr>
                            <m:num>
                              <m:r>
                                <a:rPr lang="en-GB" i="1">
                                  <a:latin typeface="Cambria Math" panose="02040503050406030204" pitchFamily="18" charset="0"/>
                                </a:rPr>
                                <m:t>1</m:t>
                              </m:r>
                            </m:num>
                            <m:den>
                              <m:sSup>
                                <m:sSupPr>
                                  <m:ctrlPr>
                                    <a:rPr lang="en-GB" b="0" i="1" smtClean="0">
                                      <a:latin typeface="Cambria Math" panose="02040503050406030204" pitchFamily="18" charset="0"/>
                                    </a:rPr>
                                  </m:ctrlPr>
                                </m:sSupPr>
                                <m:e>
                                  <m:d>
                                    <m:dPr>
                                      <m:ctrlPr>
                                        <a:rPr lang="en-GB" b="0" i="1" smtClean="0">
                                          <a:latin typeface="Cambria Math" panose="02040503050406030204" pitchFamily="18" charset="0"/>
                                        </a:rPr>
                                      </m:ctrlPr>
                                    </m:dPr>
                                    <m:e>
                                      <m:r>
                                        <a:rPr lang="en-GB" i="1">
                                          <a:latin typeface="Cambria Math" panose="02040503050406030204" pitchFamily="18" charset="0"/>
                                        </a:rPr>
                                        <m:t>2</m:t>
                                      </m:r>
                                      <m:r>
                                        <a:rPr lang="en-GB" i="1">
                                          <a:latin typeface="Cambria Math" panose="02040503050406030204" pitchFamily="18" charset="0"/>
                                        </a:rPr>
                                        <m:t>𝑥</m:t>
                                      </m:r>
                                      <m:r>
                                        <a:rPr lang="en-GB" i="1">
                                          <a:latin typeface="Cambria Math" panose="02040503050406030204" pitchFamily="18" charset="0"/>
                                        </a:rPr>
                                        <m:t>+1</m:t>
                                      </m:r>
                                    </m:e>
                                  </m:d>
                                </m:e>
                                <m:sup>
                                  <m:r>
                                    <a:rPr lang="en-GB" b="0" i="1" smtClean="0">
                                      <a:latin typeface="Cambria Math" panose="02040503050406030204" pitchFamily="18" charset="0"/>
                                    </a:rPr>
                                    <m:t>2</m:t>
                                  </m:r>
                                </m:sup>
                              </m:sSup>
                            </m:den>
                          </m:f>
                        </m:e>
                      </m:nary>
                      <m:r>
                        <a:rPr lang="en-GB" i="1">
                          <a:latin typeface="Cambria Math" panose="02040503050406030204" pitchFamily="18" charset="0"/>
                        </a:rPr>
                        <m:t>𝑑𝑥</m:t>
                      </m:r>
                      <m:r>
                        <a:rPr lang="en-GB" i="1">
                          <a:latin typeface="Cambria Math" panose="02040503050406030204" pitchFamily="18" charset="0"/>
                        </a:rPr>
                        <m:t>=</m:t>
                      </m:r>
                      <m:r>
                        <a:rPr lang="en-GB" b="1" i="1" smtClean="0">
                          <a:latin typeface="Cambria Math" panose="02040503050406030204" pitchFamily="18" charset="0"/>
                        </a:rPr>
                        <m:t>−</m:t>
                      </m:r>
                      <m:f>
                        <m:fPr>
                          <m:ctrlPr>
                            <a:rPr lang="en-GB" b="1" i="1" smtClean="0">
                              <a:latin typeface="Cambria Math" panose="02040503050406030204" pitchFamily="18" charset="0"/>
                            </a:rPr>
                          </m:ctrlPr>
                        </m:fPr>
                        <m:num>
                          <m:r>
                            <a:rPr lang="en-GB" b="1" i="1" smtClean="0">
                              <a:latin typeface="Cambria Math" panose="02040503050406030204" pitchFamily="18" charset="0"/>
                            </a:rPr>
                            <m:t>𝟏</m:t>
                          </m:r>
                        </m:num>
                        <m:den>
                          <m:r>
                            <a:rPr lang="en-GB" b="1" i="1" smtClean="0">
                              <a:latin typeface="Cambria Math" panose="02040503050406030204" pitchFamily="18" charset="0"/>
                            </a:rPr>
                            <m:t>𝟐</m:t>
                          </m:r>
                          <m:d>
                            <m:dPr>
                              <m:ctrlPr>
                                <a:rPr lang="en-GB" b="1" i="1" smtClean="0">
                                  <a:latin typeface="Cambria Math" panose="02040503050406030204" pitchFamily="18" charset="0"/>
                                </a:rPr>
                              </m:ctrlPr>
                            </m:dPr>
                            <m:e>
                              <m:r>
                                <a:rPr lang="en-GB" b="1" i="1" smtClean="0">
                                  <a:latin typeface="Cambria Math" panose="02040503050406030204" pitchFamily="18" charset="0"/>
                                </a:rPr>
                                <m:t>𝟐</m:t>
                              </m:r>
                              <m:r>
                                <a:rPr lang="en-GB" b="1" i="1" smtClean="0">
                                  <a:latin typeface="Cambria Math" panose="02040503050406030204" pitchFamily="18" charset="0"/>
                                </a:rPr>
                                <m:t>𝒙</m:t>
                              </m:r>
                              <m:r>
                                <a:rPr lang="en-GB" b="1" i="1" smtClean="0">
                                  <a:latin typeface="Cambria Math" panose="02040503050406030204" pitchFamily="18" charset="0"/>
                                </a:rPr>
                                <m:t>+</m:t>
                              </m:r>
                              <m:r>
                                <a:rPr lang="en-GB" b="1" i="1" smtClean="0">
                                  <a:latin typeface="Cambria Math" panose="02040503050406030204" pitchFamily="18" charset="0"/>
                                </a:rPr>
                                <m:t>𝟏</m:t>
                              </m:r>
                            </m:e>
                          </m:d>
                        </m:den>
                      </m:f>
                      <m:r>
                        <a:rPr lang="en-GB" b="1" i="1" smtClean="0">
                          <a:latin typeface="Cambria Math" panose="02040503050406030204" pitchFamily="18" charset="0"/>
                        </a:rPr>
                        <m:t>+</m:t>
                      </m:r>
                      <m:r>
                        <a:rPr lang="en-GB" b="1" i="1" smtClean="0">
                          <a:latin typeface="Cambria Math" panose="02040503050406030204" pitchFamily="18" charset="0"/>
                        </a:rPr>
                        <m:t>𝑪</m:t>
                      </m:r>
                    </m:oMath>
                    <m:oMath xmlns:m="http://schemas.openxmlformats.org/officeDocument/2006/math">
                      <m:nary>
                        <m:naryPr>
                          <m:subHide m:val="on"/>
                          <m:supHide m:val="on"/>
                          <m:ctrlPr>
                            <a:rPr lang="en-GB" i="1">
                              <a:latin typeface="Cambria Math" panose="02040503050406030204" pitchFamily="18" charset="0"/>
                            </a:rPr>
                          </m:ctrlPr>
                        </m:naryPr>
                        <m:sub/>
                        <m:sup/>
                        <m:e>
                          <m:sSup>
                            <m:sSupPr>
                              <m:ctrlPr>
                                <a:rPr lang="en-GB" b="0" i="1" smtClean="0">
                                  <a:latin typeface="Cambria Math" panose="02040503050406030204" pitchFamily="18" charset="0"/>
                                </a:rPr>
                              </m:ctrlPr>
                            </m:sSupPr>
                            <m:e>
                              <m:d>
                                <m:dPr>
                                  <m:ctrlPr>
                                    <a:rPr lang="en-GB" b="0" i="1" smtClean="0">
                                      <a:latin typeface="Cambria Math" panose="02040503050406030204" pitchFamily="18" charset="0"/>
                                    </a:rPr>
                                  </m:ctrlPr>
                                </m:dPr>
                                <m:e>
                                  <m:r>
                                    <a:rPr lang="en-GB" b="0" i="1" smtClean="0">
                                      <a:latin typeface="Cambria Math" panose="02040503050406030204" pitchFamily="18" charset="0"/>
                                    </a:rPr>
                                    <m:t>2</m:t>
                                  </m:r>
                                  <m:r>
                                    <a:rPr lang="en-GB" b="0" i="1" smtClean="0">
                                      <a:latin typeface="Cambria Math" panose="02040503050406030204" pitchFamily="18" charset="0"/>
                                    </a:rPr>
                                    <m:t>𝑥</m:t>
                                  </m:r>
                                  <m:r>
                                    <a:rPr lang="en-GB" b="0" i="1" smtClean="0">
                                      <a:latin typeface="Cambria Math" panose="02040503050406030204" pitchFamily="18" charset="0"/>
                                    </a:rPr>
                                    <m:t>+1</m:t>
                                  </m:r>
                                </m:e>
                              </m:d>
                            </m:e>
                            <m:sup>
                              <m:r>
                                <a:rPr lang="en-GB" b="0" i="1" smtClean="0">
                                  <a:latin typeface="Cambria Math" panose="02040503050406030204" pitchFamily="18" charset="0"/>
                                </a:rPr>
                                <m:t>2</m:t>
                              </m:r>
                            </m:sup>
                          </m:sSup>
                        </m:e>
                      </m:nary>
                      <m:r>
                        <a:rPr lang="en-GB" i="1">
                          <a:latin typeface="Cambria Math" panose="02040503050406030204" pitchFamily="18" charset="0"/>
                        </a:rPr>
                        <m:t>𝑑𝑥</m:t>
                      </m:r>
                      <m:r>
                        <a:rPr lang="en-GB" i="1">
                          <a:latin typeface="Cambria Math" panose="02040503050406030204" pitchFamily="18" charset="0"/>
                        </a:rPr>
                        <m:t>=</m:t>
                      </m:r>
                      <m:f>
                        <m:fPr>
                          <m:ctrlPr>
                            <a:rPr lang="en-GB" b="1" i="1" smtClean="0">
                              <a:latin typeface="Cambria Math" panose="02040503050406030204" pitchFamily="18" charset="0"/>
                            </a:rPr>
                          </m:ctrlPr>
                        </m:fPr>
                        <m:num>
                          <m:r>
                            <a:rPr lang="en-GB" b="1" i="1" smtClean="0">
                              <a:latin typeface="Cambria Math" panose="02040503050406030204" pitchFamily="18" charset="0"/>
                            </a:rPr>
                            <m:t>𝟏</m:t>
                          </m:r>
                        </m:num>
                        <m:den>
                          <m:r>
                            <a:rPr lang="en-GB" b="1" i="1" smtClean="0">
                              <a:latin typeface="Cambria Math" panose="02040503050406030204" pitchFamily="18" charset="0"/>
                            </a:rPr>
                            <m:t>𝟔</m:t>
                          </m:r>
                        </m:den>
                      </m:f>
                      <m:sSup>
                        <m:sSupPr>
                          <m:ctrlPr>
                            <a:rPr lang="en-GB" b="1" i="1" smtClean="0">
                              <a:latin typeface="Cambria Math" panose="02040503050406030204" pitchFamily="18" charset="0"/>
                            </a:rPr>
                          </m:ctrlPr>
                        </m:sSupPr>
                        <m:e>
                          <m:d>
                            <m:dPr>
                              <m:ctrlPr>
                                <a:rPr lang="en-GB" b="1" i="1" smtClean="0">
                                  <a:latin typeface="Cambria Math" panose="02040503050406030204" pitchFamily="18" charset="0"/>
                                </a:rPr>
                              </m:ctrlPr>
                            </m:dPr>
                            <m:e>
                              <m:r>
                                <a:rPr lang="en-GB" b="1" i="1" smtClean="0">
                                  <a:latin typeface="Cambria Math" panose="02040503050406030204" pitchFamily="18" charset="0"/>
                                </a:rPr>
                                <m:t>𝟐</m:t>
                              </m:r>
                              <m:r>
                                <a:rPr lang="en-GB" b="1" i="1" smtClean="0">
                                  <a:latin typeface="Cambria Math" panose="02040503050406030204" pitchFamily="18" charset="0"/>
                                </a:rPr>
                                <m:t>𝒙</m:t>
                              </m:r>
                              <m:r>
                                <a:rPr lang="en-GB" b="1" i="1" smtClean="0">
                                  <a:latin typeface="Cambria Math" panose="02040503050406030204" pitchFamily="18" charset="0"/>
                                </a:rPr>
                                <m:t>+</m:t>
                              </m:r>
                              <m:r>
                                <a:rPr lang="en-GB" b="1" i="1" smtClean="0">
                                  <a:latin typeface="Cambria Math" panose="02040503050406030204" pitchFamily="18" charset="0"/>
                                </a:rPr>
                                <m:t>𝟏</m:t>
                              </m:r>
                            </m:e>
                          </m:d>
                        </m:e>
                        <m:sup>
                          <m:r>
                            <a:rPr lang="en-GB" b="1" i="1" smtClean="0">
                              <a:latin typeface="Cambria Math" panose="02040503050406030204" pitchFamily="18" charset="0"/>
                            </a:rPr>
                            <m:t>𝟑</m:t>
                          </m:r>
                        </m:sup>
                      </m:sSup>
                      <m:r>
                        <a:rPr lang="en-GB" b="1" i="1" smtClean="0">
                          <a:latin typeface="Cambria Math" panose="02040503050406030204" pitchFamily="18" charset="0"/>
                        </a:rPr>
                        <m:t>+</m:t>
                      </m:r>
                      <m:r>
                        <a:rPr lang="en-GB" b="1" i="1" smtClean="0">
                          <a:latin typeface="Cambria Math" panose="02040503050406030204" pitchFamily="18" charset="0"/>
                        </a:rPr>
                        <m:t>𝑪</m:t>
                      </m:r>
                    </m:oMath>
                    <m:oMath xmlns:m="http://schemas.openxmlformats.org/officeDocument/2006/math">
                      <m:nary>
                        <m:naryPr>
                          <m:subHide m:val="on"/>
                          <m:supHide m:val="on"/>
                          <m:ctrlPr>
                            <a:rPr lang="en-GB" b="0" i="1" smtClean="0">
                              <a:latin typeface="Cambria Math" panose="02040503050406030204" pitchFamily="18" charset="0"/>
                            </a:rPr>
                          </m:ctrlPr>
                        </m:naryPr>
                        <m:sub/>
                        <m:sup/>
                        <m:e>
                          <m:f>
                            <m:fPr>
                              <m:ctrlPr>
                                <a:rPr lang="en-GB" b="0" i="1" smtClean="0">
                                  <a:latin typeface="Cambria Math" panose="02040503050406030204" pitchFamily="18" charset="0"/>
                                </a:rPr>
                              </m:ctrlPr>
                            </m:fPr>
                            <m:num>
                              <m:r>
                                <a:rPr lang="en-GB" b="0" i="1" smtClean="0">
                                  <a:latin typeface="Cambria Math" panose="02040503050406030204" pitchFamily="18" charset="0"/>
                                </a:rPr>
                                <m:t>3</m:t>
                              </m:r>
                            </m:num>
                            <m:den>
                              <m:r>
                                <a:rPr lang="en-GB" b="0" i="1" smtClean="0">
                                  <a:latin typeface="Cambria Math" panose="02040503050406030204" pitchFamily="18" charset="0"/>
                                </a:rPr>
                                <m:t>4</m:t>
                              </m:r>
                              <m:r>
                                <a:rPr lang="en-GB" b="0" i="1" smtClean="0">
                                  <a:latin typeface="Cambria Math" panose="02040503050406030204" pitchFamily="18" charset="0"/>
                                </a:rPr>
                                <m:t>𝑥</m:t>
                              </m:r>
                              <m:r>
                                <a:rPr lang="en-GB" b="0" i="1" smtClean="0">
                                  <a:latin typeface="Cambria Math" panose="02040503050406030204" pitchFamily="18" charset="0"/>
                                </a:rPr>
                                <m:t>−1</m:t>
                              </m:r>
                            </m:den>
                          </m:f>
                          <m:r>
                            <a:rPr lang="en-GB" b="0" i="1" smtClean="0">
                              <a:latin typeface="Cambria Math" panose="02040503050406030204" pitchFamily="18" charset="0"/>
                            </a:rPr>
                            <m:t>𝑑𝑥</m:t>
                          </m:r>
                        </m:e>
                      </m:nary>
                      <m:r>
                        <a:rPr lang="en-GB" b="0" i="1" smtClean="0">
                          <a:latin typeface="Cambria Math" panose="02040503050406030204" pitchFamily="18" charset="0"/>
                        </a:rPr>
                        <m:t>=</m:t>
                      </m:r>
                      <m:f>
                        <m:fPr>
                          <m:ctrlPr>
                            <a:rPr lang="en-GB" b="1" i="1" smtClean="0">
                              <a:latin typeface="Cambria Math" panose="02040503050406030204" pitchFamily="18" charset="0"/>
                            </a:rPr>
                          </m:ctrlPr>
                        </m:fPr>
                        <m:num>
                          <m:r>
                            <a:rPr lang="en-GB" b="1" i="1" smtClean="0">
                              <a:latin typeface="Cambria Math" panose="02040503050406030204" pitchFamily="18" charset="0"/>
                            </a:rPr>
                            <m:t>𝟑</m:t>
                          </m:r>
                        </m:num>
                        <m:den>
                          <m:r>
                            <a:rPr lang="en-GB" b="1" i="1" smtClean="0">
                              <a:latin typeface="Cambria Math" panose="02040503050406030204" pitchFamily="18" charset="0"/>
                            </a:rPr>
                            <m:t>𝟒</m:t>
                          </m:r>
                        </m:den>
                      </m:f>
                      <m:func>
                        <m:funcPr>
                          <m:ctrlPr>
                            <a:rPr lang="en-GB" b="1" i="1" smtClean="0">
                              <a:latin typeface="Cambria Math" panose="02040503050406030204" pitchFamily="18" charset="0"/>
                            </a:rPr>
                          </m:ctrlPr>
                        </m:funcPr>
                        <m:fName>
                          <m:r>
                            <a:rPr lang="en-GB" b="1" i="0" smtClean="0">
                              <a:latin typeface="Cambria Math" panose="02040503050406030204" pitchFamily="18" charset="0"/>
                            </a:rPr>
                            <m:t>𝐥𝐧</m:t>
                          </m:r>
                        </m:fName>
                        <m:e>
                          <m:d>
                            <m:dPr>
                              <m:begChr m:val="|"/>
                              <m:endChr m:val="|"/>
                              <m:ctrlPr>
                                <a:rPr lang="en-GB" b="1" i="1" smtClean="0">
                                  <a:latin typeface="Cambria Math" panose="02040503050406030204" pitchFamily="18" charset="0"/>
                                </a:rPr>
                              </m:ctrlPr>
                            </m:dPr>
                            <m:e>
                              <m:r>
                                <a:rPr lang="en-GB" b="1" i="1" smtClean="0">
                                  <a:latin typeface="Cambria Math" panose="02040503050406030204" pitchFamily="18" charset="0"/>
                                </a:rPr>
                                <m:t>𝟒</m:t>
                              </m:r>
                              <m:r>
                                <a:rPr lang="en-GB" b="1" i="1" smtClean="0">
                                  <a:latin typeface="Cambria Math" panose="02040503050406030204" pitchFamily="18" charset="0"/>
                                </a:rPr>
                                <m:t>𝒙</m:t>
                              </m:r>
                              <m:r>
                                <a:rPr lang="en-GB" b="1" i="1" smtClean="0">
                                  <a:latin typeface="Cambria Math" panose="02040503050406030204" pitchFamily="18" charset="0"/>
                                </a:rPr>
                                <m:t>−</m:t>
                              </m:r>
                              <m:r>
                                <a:rPr lang="en-GB" b="1" i="1" smtClean="0">
                                  <a:latin typeface="Cambria Math" panose="02040503050406030204" pitchFamily="18" charset="0"/>
                                </a:rPr>
                                <m:t>𝟏</m:t>
                              </m:r>
                            </m:e>
                          </m:d>
                        </m:e>
                      </m:func>
                      <m:r>
                        <a:rPr lang="en-GB" b="1" i="1" smtClean="0">
                          <a:latin typeface="Cambria Math" panose="02040503050406030204" pitchFamily="18" charset="0"/>
                        </a:rPr>
                        <m:t>+</m:t>
                      </m:r>
                      <m:r>
                        <a:rPr lang="en-GB" b="1" i="1" smtClean="0">
                          <a:latin typeface="Cambria Math" panose="02040503050406030204" pitchFamily="18" charset="0"/>
                        </a:rPr>
                        <m:t>𝑪</m:t>
                      </m:r>
                    </m:oMath>
                  </m:oMathPara>
                </a14:m>
                <a:r>
                  <a:rPr lang="en-GB" dirty="0"/>
                  <a:t/>
                </a:r>
                <a:br>
                  <a:rPr lang="en-GB" dirty="0"/>
                </a:br>
                <a:endParaRPr lang="en-GB" sz="700" dirty="0"/>
              </a:p>
              <a:p>
                <a:pPr/>
                <a14:m>
                  <m:oMathPara xmlns:m="http://schemas.openxmlformats.org/officeDocument/2006/math">
                    <m:oMathParaPr>
                      <m:jc m:val="left"/>
                    </m:oMathParaPr>
                    <m:oMath xmlns:m="http://schemas.openxmlformats.org/officeDocument/2006/math">
                      <m:nary>
                        <m:naryPr>
                          <m:subHide m:val="on"/>
                          <m:supHide m:val="on"/>
                          <m:ctrlPr>
                            <a:rPr lang="en-GB" i="1">
                              <a:latin typeface="Cambria Math" panose="02040503050406030204" pitchFamily="18" charset="0"/>
                            </a:rPr>
                          </m:ctrlPr>
                        </m:naryPr>
                        <m:sub/>
                        <m:sup/>
                        <m:e>
                          <m:f>
                            <m:fPr>
                              <m:ctrlPr>
                                <a:rPr lang="en-GB" i="1">
                                  <a:latin typeface="Cambria Math" panose="02040503050406030204" pitchFamily="18" charset="0"/>
                                </a:rPr>
                              </m:ctrlPr>
                            </m:fPr>
                            <m:num>
                              <m:r>
                                <a:rPr lang="en-GB" b="0" i="1" smtClean="0">
                                  <a:latin typeface="Cambria Math" panose="02040503050406030204" pitchFamily="18" charset="0"/>
                                </a:rPr>
                                <m:t>3</m:t>
                              </m:r>
                            </m:num>
                            <m:den>
                              <m:sSup>
                                <m:sSupPr>
                                  <m:ctrlPr>
                                    <a:rPr lang="en-GB" b="0" i="1" smtClean="0">
                                      <a:latin typeface="Cambria Math" panose="02040503050406030204" pitchFamily="18" charset="0"/>
                                    </a:rPr>
                                  </m:ctrlPr>
                                </m:sSupPr>
                                <m:e>
                                  <m:d>
                                    <m:dPr>
                                      <m:ctrlPr>
                                        <a:rPr lang="en-GB" b="0" i="1" smtClean="0">
                                          <a:latin typeface="Cambria Math" panose="02040503050406030204" pitchFamily="18" charset="0"/>
                                        </a:rPr>
                                      </m:ctrlPr>
                                    </m:dPr>
                                    <m:e>
                                      <m:r>
                                        <a:rPr lang="en-GB" b="0" i="1" smtClean="0">
                                          <a:latin typeface="Cambria Math" panose="02040503050406030204" pitchFamily="18" charset="0"/>
                                        </a:rPr>
                                        <m:t>1−4</m:t>
                                      </m:r>
                                      <m:r>
                                        <a:rPr lang="en-GB" b="0" i="1" smtClean="0">
                                          <a:latin typeface="Cambria Math" panose="02040503050406030204" pitchFamily="18" charset="0"/>
                                        </a:rPr>
                                        <m:t>𝑥</m:t>
                                      </m:r>
                                    </m:e>
                                  </m:d>
                                </m:e>
                                <m:sup>
                                  <m:r>
                                    <a:rPr lang="en-GB" b="0" i="1" smtClean="0">
                                      <a:latin typeface="Cambria Math" panose="02040503050406030204" pitchFamily="18" charset="0"/>
                                    </a:rPr>
                                    <m:t>2</m:t>
                                  </m:r>
                                </m:sup>
                              </m:sSup>
                            </m:den>
                          </m:f>
                        </m:e>
                      </m:nary>
                      <m:r>
                        <a:rPr lang="en-GB" i="1">
                          <a:latin typeface="Cambria Math" panose="02040503050406030204" pitchFamily="18" charset="0"/>
                        </a:rPr>
                        <m:t>𝑑𝑥</m:t>
                      </m:r>
                      <m:r>
                        <a:rPr lang="en-GB" i="1">
                          <a:latin typeface="Cambria Math" panose="02040503050406030204" pitchFamily="18" charset="0"/>
                        </a:rPr>
                        <m:t>=</m:t>
                      </m:r>
                      <m:f>
                        <m:fPr>
                          <m:ctrlPr>
                            <a:rPr lang="en-GB" b="1" i="1" smtClean="0">
                              <a:latin typeface="Cambria Math" panose="02040503050406030204" pitchFamily="18" charset="0"/>
                            </a:rPr>
                          </m:ctrlPr>
                        </m:fPr>
                        <m:num>
                          <m:r>
                            <a:rPr lang="en-GB" b="1" i="1" smtClean="0">
                              <a:latin typeface="Cambria Math" panose="02040503050406030204" pitchFamily="18" charset="0"/>
                            </a:rPr>
                            <m:t>𝟑</m:t>
                          </m:r>
                        </m:num>
                        <m:den>
                          <m:r>
                            <a:rPr lang="en-GB" b="1" i="1" smtClean="0">
                              <a:latin typeface="Cambria Math" panose="02040503050406030204" pitchFamily="18" charset="0"/>
                            </a:rPr>
                            <m:t>𝟒</m:t>
                          </m:r>
                          <m:d>
                            <m:dPr>
                              <m:ctrlPr>
                                <a:rPr lang="en-GB" b="1" i="1" smtClean="0">
                                  <a:latin typeface="Cambria Math" panose="02040503050406030204" pitchFamily="18" charset="0"/>
                                </a:rPr>
                              </m:ctrlPr>
                            </m:dPr>
                            <m:e>
                              <m:r>
                                <a:rPr lang="en-GB" b="1" i="1" smtClean="0">
                                  <a:latin typeface="Cambria Math" panose="02040503050406030204" pitchFamily="18" charset="0"/>
                                </a:rPr>
                                <m:t>𝟏</m:t>
                              </m:r>
                              <m:r>
                                <a:rPr lang="en-GB" b="1" i="1" smtClean="0">
                                  <a:latin typeface="Cambria Math" panose="02040503050406030204" pitchFamily="18" charset="0"/>
                                </a:rPr>
                                <m:t>−</m:t>
                              </m:r>
                              <m:r>
                                <a:rPr lang="en-GB" b="1" i="1" smtClean="0">
                                  <a:latin typeface="Cambria Math" panose="02040503050406030204" pitchFamily="18" charset="0"/>
                                </a:rPr>
                                <m:t>𝟒</m:t>
                              </m:r>
                              <m:r>
                                <a:rPr lang="en-GB" b="1" i="1" smtClean="0">
                                  <a:latin typeface="Cambria Math" panose="02040503050406030204" pitchFamily="18" charset="0"/>
                                </a:rPr>
                                <m:t>𝒙</m:t>
                              </m:r>
                            </m:e>
                          </m:d>
                        </m:den>
                      </m:f>
                      <m:r>
                        <a:rPr lang="en-GB" b="1" i="1" smtClean="0">
                          <a:latin typeface="Cambria Math" panose="02040503050406030204" pitchFamily="18" charset="0"/>
                        </a:rPr>
                        <m:t>+</m:t>
                      </m:r>
                      <m:r>
                        <a:rPr lang="en-GB" b="1" i="1" smtClean="0">
                          <a:latin typeface="Cambria Math" panose="02040503050406030204" pitchFamily="18" charset="0"/>
                        </a:rPr>
                        <m:t>𝑪</m:t>
                      </m:r>
                    </m:oMath>
                    <m:oMath xmlns:m="http://schemas.openxmlformats.org/officeDocument/2006/math">
                      <m:nary>
                        <m:naryPr>
                          <m:subHide m:val="on"/>
                          <m:supHide m:val="on"/>
                          <m:ctrlPr>
                            <a:rPr lang="en-GB" b="0" i="1" smtClean="0">
                              <a:latin typeface="Cambria Math" panose="02040503050406030204" pitchFamily="18" charset="0"/>
                            </a:rPr>
                          </m:ctrlPr>
                        </m:naryPr>
                        <m:sub/>
                        <m:sup/>
                        <m:e>
                          <m:f>
                            <m:fPr>
                              <m:ctrlPr>
                                <a:rPr lang="en-GB" b="0" i="1" smtClean="0">
                                  <a:latin typeface="Cambria Math" panose="02040503050406030204" pitchFamily="18" charset="0"/>
                                </a:rPr>
                              </m:ctrlPr>
                            </m:fPr>
                            <m:num>
                              <m:r>
                                <a:rPr lang="en-GB" b="0" i="1" smtClean="0">
                                  <a:latin typeface="Cambria Math" panose="02040503050406030204" pitchFamily="18" charset="0"/>
                                </a:rPr>
                                <m:t>3</m:t>
                              </m:r>
                            </m:num>
                            <m:den>
                              <m:sSup>
                                <m:sSupPr>
                                  <m:ctrlPr>
                                    <a:rPr lang="en-GB" b="0" i="1" smtClean="0">
                                      <a:latin typeface="Cambria Math" panose="02040503050406030204" pitchFamily="18" charset="0"/>
                                    </a:rPr>
                                  </m:ctrlPr>
                                </m:sSupPr>
                                <m:e>
                                  <m:d>
                                    <m:dPr>
                                      <m:ctrlPr>
                                        <a:rPr lang="en-GB" b="0" i="1" smtClean="0">
                                          <a:latin typeface="Cambria Math" panose="02040503050406030204" pitchFamily="18" charset="0"/>
                                        </a:rPr>
                                      </m:ctrlPr>
                                    </m:dPr>
                                    <m:e>
                                      <m:r>
                                        <a:rPr lang="en-GB" b="0" i="1" smtClean="0">
                                          <a:latin typeface="Cambria Math" panose="02040503050406030204" pitchFamily="18" charset="0"/>
                                        </a:rPr>
                                        <m:t>1−2</m:t>
                                      </m:r>
                                      <m:r>
                                        <a:rPr lang="en-GB" b="0" i="1" smtClean="0">
                                          <a:latin typeface="Cambria Math" panose="02040503050406030204" pitchFamily="18" charset="0"/>
                                        </a:rPr>
                                        <m:t>𝑥</m:t>
                                      </m:r>
                                    </m:e>
                                  </m:d>
                                </m:e>
                                <m:sup>
                                  <m:r>
                                    <a:rPr lang="en-GB" b="0" i="1" smtClean="0">
                                      <a:latin typeface="Cambria Math" panose="02040503050406030204" pitchFamily="18" charset="0"/>
                                    </a:rPr>
                                    <m:t>3</m:t>
                                  </m:r>
                                </m:sup>
                              </m:sSup>
                            </m:den>
                          </m:f>
                          <m:r>
                            <a:rPr lang="en-GB" b="0" i="1" smtClean="0">
                              <a:latin typeface="Cambria Math" panose="02040503050406030204" pitchFamily="18" charset="0"/>
                            </a:rPr>
                            <m:t>𝑑𝑥</m:t>
                          </m:r>
                        </m:e>
                      </m:nary>
                      <m:r>
                        <a:rPr lang="en-GB" b="0" i="1" smtClean="0">
                          <a:latin typeface="Cambria Math" panose="02040503050406030204" pitchFamily="18" charset="0"/>
                        </a:rPr>
                        <m:t>=</m:t>
                      </m:r>
                      <m:f>
                        <m:fPr>
                          <m:ctrlPr>
                            <a:rPr lang="en-GB" b="1" i="1" smtClean="0">
                              <a:latin typeface="Cambria Math" panose="02040503050406030204" pitchFamily="18" charset="0"/>
                            </a:rPr>
                          </m:ctrlPr>
                        </m:fPr>
                        <m:num>
                          <m:r>
                            <a:rPr lang="en-GB" b="1" i="1" smtClean="0">
                              <a:latin typeface="Cambria Math" panose="02040503050406030204" pitchFamily="18" charset="0"/>
                            </a:rPr>
                            <m:t>𝟑</m:t>
                          </m:r>
                        </m:num>
                        <m:den>
                          <m:r>
                            <a:rPr lang="en-GB" b="1" i="1" smtClean="0">
                              <a:latin typeface="Cambria Math" panose="02040503050406030204" pitchFamily="18" charset="0"/>
                            </a:rPr>
                            <m:t>𝟒</m:t>
                          </m:r>
                          <m:sSup>
                            <m:sSupPr>
                              <m:ctrlPr>
                                <a:rPr lang="en-GB" b="1" i="1" smtClean="0">
                                  <a:latin typeface="Cambria Math" panose="02040503050406030204" pitchFamily="18" charset="0"/>
                                </a:rPr>
                              </m:ctrlPr>
                            </m:sSupPr>
                            <m:e>
                              <m:d>
                                <m:dPr>
                                  <m:ctrlPr>
                                    <a:rPr lang="en-GB" b="1" i="1" smtClean="0">
                                      <a:latin typeface="Cambria Math" panose="02040503050406030204" pitchFamily="18" charset="0"/>
                                    </a:rPr>
                                  </m:ctrlPr>
                                </m:dPr>
                                <m:e>
                                  <m:r>
                                    <a:rPr lang="en-GB" b="1" i="1" smtClean="0">
                                      <a:latin typeface="Cambria Math" panose="02040503050406030204" pitchFamily="18" charset="0"/>
                                    </a:rPr>
                                    <m:t>𝟏</m:t>
                                  </m:r>
                                  <m:r>
                                    <a:rPr lang="en-GB" b="1" i="1" smtClean="0">
                                      <a:latin typeface="Cambria Math" panose="02040503050406030204" pitchFamily="18" charset="0"/>
                                    </a:rPr>
                                    <m:t>−</m:t>
                                  </m:r>
                                  <m:r>
                                    <a:rPr lang="en-GB" b="1" i="1" smtClean="0">
                                      <a:latin typeface="Cambria Math" panose="02040503050406030204" pitchFamily="18" charset="0"/>
                                    </a:rPr>
                                    <m:t>𝟐</m:t>
                                  </m:r>
                                  <m:r>
                                    <a:rPr lang="en-GB" b="1" i="1" smtClean="0">
                                      <a:latin typeface="Cambria Math" panose="02040503050406030204" pitchFamily="18" charset="0"/>
                                    </a:rPr>
                                    <m:t>𝒙</m:t>
                                  </m:r>
                                </m:e>
                              </m:d>
                            </m:e>
                            <m:sup>
                              <m:r>
                                <a:rPr lang="en-GB" b="1" i="1" smtClean="0">
                                  <a:latin typeface="Cambria Math" panose="02040503050406030204" pitchFamily="18" charset="0"/>
                                </a:rPr>
                                <m:t>𝟐</m:t>
                              </m:r>
                            </m:sup>
                          </m:sSup>
                        </m:den>
                      </m:f>
                      <m:r>
                        <a:rPr lang="en-GB" b="1" i="1" smtClean="0">
                          <a:latin typeface="Cambria Math" panose="02040503050406030204" pitchFamily="18" charset="0"/>
                        </a:rPr>
                        <m:t>+</m:t>
                      </m:r>
                      <m:r>
                        <a:rPr lang="en-GB" b="1" i="1" smtClean="0">
                          <a:latin typeface="Cambria Math" panose="02040503050406030204" pitchFamily="18" charset="0"/>
                        </a:rPr>
                        <m:t>𝑪</m:t>
                      </m:r>
                    </m:oMath>
                    <m:oMath xmlns:m="http://schemas.openxmlformats.org/officeDocument/2006/math">
                      <m:nary>
                        <m:naryPr>
                          <m:subHide m:val="on"/>
                          <m:supHide m:val="on"/>
                          <m:ctrlPr>
                            <a:rPr lang="en-GB" b="0" i="1" smtClean="0">
                              <a:latin typeface="Cambria Math" panose="02040503050406030204" pitchFamily="18" charset="0"/>
                            </a:rPr>
                          </m:ctrlPr>
                        </m:naryPr>
                        <m:sub/>
                        <m:sup/>
                        <m:e>
                          <m:f>
                            <m:fPr>
                              <m:ctrlPr>
                                <a:rPr lang="en-GB" b="0" i="1" smtClean="0">
                                  <a:latin typeface="Cambria Math" panose="02040503050406030204" pitchFamily="18" charset="0"/>
                                </a:rPr>
                              </m:ctrlPr>
                            </m:fPr>
                            <m:num>
                              <m:r>
                                <a:rPr lang="en-GB" b="0" i="1" smtClean="0">
                                  <a:latin typeface="Cambria Math" panose="02040503050406030204" pitchFamily="18" charset="0"/>
                                </a:rPr>
                                <m:t>5</m:t>
                              </m:r>
                            </m:num>
                            <m:den>
                              <m:r>
                                <a:rPr lang="en-GB" b="0" i="1" smtClean="0">
                                  <a:latin typeface="Cambria Math" panose="02040503050406030204" pitchFamily="18" charset="0"/>
                                </a:rPr>
                                <m:t>3−2</m:t>
                              </m:r>
                              <m:r>
                                <a:rPr lang="en-GB" b="0" i="1" smtClean="0">
                                  <a:latin typeface="Cambria Math" panose="02040503050406030204" pitchFamily="18" charset="0"/>
                                </a:rPr>
                                <m:t>𝑥</m:t>
                              </m:r>
                            </m:den>
                          </m:f>
                          <m:r>
                            <a:rPr lang="en-GB" b="0" i="1" smtClean="0">
                              <a:latin typeface="Cambria Math" panose="02040503050406030204" pitchFamily="18" charset="0"/>
                            </a:rPr>
                            <m:t>𝑑𝑥</m:t>
                          </m:r>
                        </m:e>
                      </m:nary>
                      <m:r>
                        <a:rPr lang="en-GB" b="0" i="1" smtClean="0">
                          <a:latin typeface="Cambria Math" panose="02040503050406030204" pitchFamily="18" charset="0"/>
                        </a:rPr>
                        <m:t>=</m:t>
                      </m:r>
                      <m:r>
                        <a:rPr lang="en-GB" b="1" i="1" smtClean="0">
                          <a:latin typeface="Cambria Math" panose="02040503050406030204" pitchFamily="18" charset="0"/>
                        </a:rPr>
                        <m:t>−</m:t>
                      </m:r>
                      <m:f>
                        <m:fPr>
                          <m:ctrlPr>
                            <a:rPr lang="en-GB" b="1" i="1" smtClean="0">
                              <a:latin typeface="Cambria Math" panose="02040503050406030204" pitchFamily="18" charset="0"/>
                            </a:rPr>
                          </m:ctrlPr>
                        </m:fPr>
                        <m:num>
                          <m:r>
                            <a:rPr lang="en-GB" b="1" i="1" smtClean="0">
                              <a:latin typeface="Cambria Math" panose="02040503050406030204" pitchFamily="18" charset="0"/>
                            </a:rPr>
                            <m:t>𝟓</m:t>
                          </m:r>
                        </m:num>
                        <m:den>
                          <m:r>
                            <a:rPr lang="en-GB" b="1" i="1" smtClean="0">
                              <a:latin typeface="Cambria Math" panose="02040503050406030204" pitchFamily="18" charset="0"/>
                            </a:rPr>
                            <m:t>𝟐</m:t>
                          </m:r>
                        </m:den>
                      </m:f>
                      <m:func>
                        <m:funcPr>
                          <m:ctrlPr>
                            <a:rPr lang="en-GB" b="1" i="1" smtClean="0">
                              <a:latin typeface="Cambria Math" panose="02040503050406030204" pitchFamily="18" charset="0"/>
                            </a:rPr>
                          </m:ctrlPr>
                        </m:funcPr>
                        <m:fName>
                          <m:r>
                            <a:rPr lang="en-GB" b="1" i="0" smtClean="0">
                              <a:latin typeface="Cambria Math" panose="02040503050406030204" pitchFamily="18" charset="0"/>
                            </a:rPr>
                            <m:t>𝐥𝐧</m:t>
                          </m:r>
                        </m:fName>
                        <m:e>
                          <m:d>
                            <m:dPr>
                              <m:begChr m:val="|"/>
                              <m:endChr m:val="|"/>
                              <m:ctrlPr>
                                <a:rPr lang="en-GB" b="1" i="1" smtClean="0">
                                  <a:latin typeface="Cambria Math" panose="02040503050406030204" pitchFamily="18" charset="0"/>
                                </a:rPr>
                              </m:ctrlPr>
                            </m:dPr>
                            <m:e>
                              <m:r>
                                <a:rPr lang="en-GB" b="1" i="1" smtClean="0">
                                  <a:latin typeface="Cambria Math" panose="02040503050406030204" pitchFamily="18" charset="0"/>
                                </a:rPr>
                                <m:t>𝟑</m:t>
                              </m:r>
                              <m:r>
                                <a:rPr lang="en-GB" b="1" i="1" smtClean="0">
                                  <a:latin typeface="Cambria Math" panose="02040503050406030204" pitchFamily="18" charset="0"/>
                                </a:rPr>
                                <m:t>−</m:t>
                              </m:r>
                              <m:r>
                                <a:rPr lang="en-GB" b="1" i="1" smtClean="0">
                                  <a:latin typeface="Cambria Math" panose="02040503050406030204" pitchFamily="18" charset="0"/>
                                </a:rPr>
                                <m:t>𝟐</m:t>
                              </m:r>
                              <m:r>
                                <a:rPr lang="en-GB" b="1" i="1" smtClean="0">
                                  <a:latin typeface="Cambria Math" panose="02040503050406030204" pitchFamily="18" charset="0"/>
                                </a:rPr>
                                <m:t>𝒙</m:t>
                              </m:r>
                            </m:e>
                          </m:d>
                        </m:e>
                      </m:func>
                      <m:r>
                        <a:rPr lang="en-GB" b="1" i="1" smtClean="0">
                          <a:latin typeface="Cambria Math" panose="02040503050406030204" pitchFamily="18" charset="0"/>
                        </a:rPr>
                        <m:t>+</m:t>
                      </m:r>
                      <m:r>
                        <a:rPr lang="en-GB" b="1" i="1" smtClean="0">
                          <a:latin typeface="Cambria Math" panose="02040503050406030204" pitchFamily="18" charset="0"/>
                        </a:rPr>
                        <m:t>𝑪</m:t>
                      </m:r>
                    </m:oMath>
                  </m:oMathPara>
                </a14:m>
                <a:endParaRPr lang="en-GB" b="1" dirty="0"/>
              </a:p>
              <a:p>
                <a:endParaRPr lang="en-GB" sz="400" dirty="0"/>
              </a:p>
              <a:p>
                <a:pPr/>
                <a14:m>
                  <m:oMathPara xmlns:m="http://schemas.openxmlformats.org/officeDocument/2006/math">
                    <m:oMathParaPr>
                      <m:jc m:val="left"/>
                    </m:oMathParaPr>
                    <m:oMath xmlns:m="http://schemas.openxmlformats.org/officeDocument/2006/math">
                      <m:nary>
                        <m:naryPr>
                          <m:subHide m:val="on"/>
                          <m:supHide m:val="on"/>
                          <m:ctrlPr>
                            <a:rPr lang="en-GB" sz="1600" b="0" i="1" smtClean="0">
                              <a:latin typeface="Cambria Math" panose="02040503050406030204" pitchFamily="18" charset="0"/>
                            </a:rPr>
                          </m:ctrlPr>
                        </m:naryPr>
                        <m:sub/>
                        <m:sup/>
                        <m:e>
                          <m:r>
                            <a:rPr lang="en-GB" sz="1600" b="0" i="1" smtClean="0">
                              <a:latin typeface="Cambria Math" panose="02040503050406030204" pitchFamily="18" charset="0"/>
                            </a:rPr>
                            <m:t>3</m:t>
                          </m:r>
                          <m:func>
                            <m:funcPr>
                              <m:ctrlPr>
                                <a:rPr lang="en-GB" sz="1600" b="0" i="1" smtClean="0">
                                  <a:latin typeface="Cambria Math" panose="02040503050406030204" pitchFamily="18" charset="0"/>
                                </a:rPr>
                              </m:ctrlPr>
                            </m:funcPr>
                            <m:fName>
                              <m:r>
                                <m:rPr>
                                  <m:sty m:val="p"/>
                                </m:rPr>
                                <a:rPr lang="en-GB" sz="1600" b="0" i="0" smtClean="0">
                                  <a:latin typeface="Cambria Math" panose="02040503050406030204" pitchFamily="18" charset="0"/>
                                </a:rPr>
                                <m:t>sin</m:t>
                              </m:r>
                            </m:fName>
                            <m:e>
                              <m:d>
                                <m:dPr>
                                  <m:ctrlPr>
                                    <a:rPr lang="en-GB" sz="1600" b="0" i="1" smtClean="0">
                                      <a:latin typeface="Cambria Math" panose="02040503050406030204" pitchFamily="18" charset="0"/>
                                    </a:rPr>
                                  </m:ctrlPr>
                                </m:dPr>
                                <m:e>
                                  <m:r>
                                    <a:rPr lang="en-GB" sz="1600" b="0" i="1" smtClean="0">
                                      <a:latin typeface="Cambria Math" panose="02040503050406030204" pitchFamily="18" charset="0"/>
                                    </a:rPr>
                                    <m:t>2</m:t>
                                  </m:r>
                                  <m:r>
                                    <a:rPr lang="en-GB" sz="1600" b="0" i="1" smtClean="0">
                                      <a:latin typeface="Cambria Math" panose="02040503050406030204" pitchFamily="18" charset="0"/>
                                    </a:rPr>
                                    <m:t>𝑥</m:t>
                                  </m:r>
                                  <m:r>
                                    <a:rPr lang="en-GB" sz="1600" b="0" i="1" smtClean="0">
                                      <a:latin typeface="Cambria Math" panose="02040503050406030204" pitchFamily="18" charset="0"/>
                                    </a:rPr>
                                    <m:t>+1</m:t>
                                  </m:r>
                                </m:e>
                              </m:d>
                            </m:e>
                          </m:func>
                          <m:r>
                            <a:rPr lang="en-GB" sz="1600" b="0" i="1" smtClean="0">
                              <a:latin typeface="Cambria Math" panose="02040503050406030204" pitchFamily="18" charset="0"/>
                            </a:rPr>
                            <m:t>+</m:t>
                          </m:r>
                          <m:f>
                            <m:fPr>
                              <m:ctrlPr>
                                <a:rPr lang="en-GB" sz="1600" b="0" i="1" smtClean="0">
                                  <a:latin typeface="Cambria Math" panose="02040503050406030204" pitchFamily="18" charset="0"/>
                                </a:rPr>
                              </m:ctrlPr>
                            </m:fPr>
                            <m:num>
                              <m:r>
                                <a:rPr lang="en-GB" sz="1600" b="0" i="1" smtClean="0">
                                  <a:latin typeface="Cambria Math" panose="02040503050406030204" pitchFamily="18" charset="0"/>
                                </a:rPr>
                                <m:t>4</m:t>
                              </m:r>
                            </m:num>
                            <m:den>
                              <m:r>
                                <a:rPr lang="en-GB" sz="1600" b="0" i="1" smtClean="0">
                                  <a:latin typeface="Cambria Math" panose="02040503050406030204" pitchFamily="18" charset="0"/>
                                </a:rPr>
                                <m:t>2</m:t>
                              </m:r>
                              <m:r>
                                <a:rPr lang="en-GB" sz="1600" b="0" i="1" smtClean="0">
                                  <a:latin typeface="Cambria Math" panose="02040503050406030204" pitchFamily="18" charset="0"/>
                                </a:rPr>
                                <m:t>𝑥</m:t>
                              </m:r>
                              <m:r>
                                <a:rPr lang="en-GB" sz="1600" b="0" i="1" smtClean="0">
                                  <a:latin typeface="Cambria Math" panose="02040503050406030204" pitchFamily="18" charset="0"/>
                                </a:rPr>
                                <m:t>+1</m:t>
                              </m:r>
                            </m:den>
                          </m:f>
                          <m:r>
                            <a:rPr lang="en-GB" sz="1600" b="0" i="1" smtClean="0">
                              <a:latin typeface="Cambria Math" panose="02040503050406030204" pitchFamily="18" charset="0"/>
                            </a:rPr>
                            <m:t> </m:t>
                          </m:r>
                          <m:r>
                            <a:rPr lang="en-GB" sz="1600" b="0" i="1" smtClean="0">
                              <a:latin typeface="Cambria Math" panose="02040503050406030204" pitchFamily="18" charset="0"/>
                            </a:rPr>
                            <m:t>𝑑𝑥</m:t>
                          </m:r>
                        </m:e>
                      </m:nary>
                    </m:oMath>
                    <m:oMath xmlns:m="http://schemas.openxmlformats.org/officeDocument/2006/math">
                      <m:r>
                        <a:rPr lang="en-GB" sz="1600" b="0" i="0" smtClean="0">
                          <a:latin typeface="Cambria Math" panose="02040503050406030204" pitchFamily="18" charset="0"/>
                        </a:rPr>
                        <m:t>     </m:t>
                      </m:r>
                      <m:r>
                        <a:rPr lang="en-GB" sz="1600" b="1" i="1" smtClean="0">
                          <a:latin typeface="Cambria Math" panose="02040503050406030204" pitchFamily="18" charset="0"/>
                        </a:rPr>
                        <m:t>=−</m:t>
                      </m:r>
                      <m:f>
                        <m:fPr>
                          <m:ctrlPr>
                            <a:rPr lang="en-GB" sz="1600" b="1" i="1" smtClean="0">
                              <a:latin typeface="Cambria Math" panose="02040503050406030204" pitchFamily="18" charset="0"/>
                            </a:rPr>
                          </m:ctrlPr>
                        </m:fPr>
                        <m:num>
                          <m:r>
                            <a:rPr lang="en-GB" sz="1600" b="1" i="1" smtClean="0">
                              <a:latin typeface="Cambria Math" panose="02040503050406030204" pitchFamily="18" charset="0"/>
                            </a:rPr>
                            <m:t>𝟑</m:t>
                          </m:r>
                        </m:num>
                        <m:den>
                          <m:r>
                            <a:rPr lang="en-GB" sz="1600" b="1" i="1" smtClean="0">
                              <a:latin typeface="Cambria Math" panose="02040503050406030204" pitchFamily="18" charset="0"/>
                            </a:rPr>
                            <m:t>𝟐</m:t>
                          </m:r>
                        </m:den>
                      </m:f>
                      <m:func>
                        <m:funcPr>
                          <m:ctrlPr>
                            <a:rPr lang="en-GB" sz="1600" b="1" i="1" smtClean="0">
                              <a:latin typeface="Cambria Math" panose="02040503050406030204" pitchFamily="18" charset="0"/>
                            </a:rPr>
                          </m:ctrlPr>
                        </m:funcPr>
                        <m:fName>
                          <m:r>
                            <a:rPr lang="en-GB" sz="1600" b="1" i="0" smtClean="0">
                              <a:latin typeface="Cambria Math" panose="02040503050406030204" pitchFamily="18" charset="0"/>
                            </a:rPr>
                            <m:t>𝐜𝐨𝐬</m:t>
                          </m:r>
                        </m:fName>
                        <m:e>
                          <m:d>
                            <m:dPr>
                              <m:ctrlPr>
                                <a:rPr lang="en-GB" sz="1600" b="1" i="1" smtClean="0">
                                  <a:latin typeface="Cambria Math" panose="02040503050406030204" pitchFamily="18" charset="0"/>
                                </a:rPr>
                              </m:ctrlPr>
                            </m:dPr>
                            <m:e>
                              <m:r>
                                <a:rPr lang="en-GB" sz="1600" b="1" i="1" smtClean="0">
                                  <a:latin typeface="Cambria Math" panose="02040503050406030204" pitchFamily="18" charset="0"/>
                                </a:rPr>
                                <m:t>𝟐</m:t>
                              </m:r>
                              <m:r>
                                <a:rPr lang="en-GB" sz="1600" b="1" i="1" smtClean="0">
                                  <a:latin typeface="Cambria Math" panose="02040503050406030204" pitchFamily="18" charset="0"/>
                                </a:rPr>
                                <m:t>𝒙</m:t>
                              </m:r>
                              <m:r>
                                <a:rPr lang="en-GB" sz="1600" b="1" i="1" smtClean="0">
                                  <a:latin typeface="Cambria Math" panose="02040503050406030204" pitchFamily="18" charset="0"/>
                                </a:rPr>
                                <m:t>+</m:t>
                              </m:r>
                              <m:r>
                                <a:rPr lang="en-GB" sz="1600" b="1" i="1" smtClean="0">
                                  <a:latin typeface="Cambria Math" panose="02040503050406030204" pitchFamily="18" charset="0"/>
                                </a:rPr>
                                <m:t>𝟏</m:t>
                              </m:r>
                            </m:e>
                          </m:d>
                        </m:e>
                      </m:func>
                      <m:r>
                        <a:rPr lang="en-GB" sz="1600" b="1" i="1" smtClean="0">
                          <a:latin typeface="Cambria Math" panose="02040503050406030204" pitchFamily="18" charset="0"/>
                        </a:rPr>
                        <m:t>+</m:t>
                      </m:r>
                      <m:r>
                        <a:rPr lang="en-GB" sz="1600" b="1" i="1" smtClean="0">
                          <a:latin typeface="Cambria Math" panose="02040503050406030204" pitchFamily="18" charset="0"/>
                        </a:rPr>
                        <m:t>𝟐</m:t>
                      </m:r>
                      <m:func>
                        <m:funcPr>
                          <m:ctrlPr>
                            <a:rPr lang="en-GB" sz="1600" b="1" i="1" smtClean="0">
                              <a:latin typeface="Cambria Math" panose="02040503050406030204" pitchFamily="18" charset="0"/>
                            </a:rPr>
                          </m:ctrlPr>
                        </m:funcPr>
                        <m:fName>
                          <m:r>
                            <a:rPr lang="en-GB" sz="1600" b="1" i="0" smtClean="0">
                              <a:latin typeface="Cambria Math" panose="02040503050406030204" pitchFamily="18" charset="0"/>
                            </a:rPr>
                            <m:t>𝐥𝐧</m:t>
                          </m:r>
                        </m:fName>
                        <m:e>
                          <m:d>
                            <m:dPr>
                              <m:begChr m:val="|"/>
                              <m:endChr m:val="|"/>
                              <m:ctrlPr>
                                <a:rPr lang="en-GB" sz="1600" b="1" i="1" smtClean="0">
                                  <a:latin typeface="Cambria Math" panose="02040503050406030204" pitchFamily="18" charset="0"/>
                                </a:rPr>
                              </m:ctrlPr>
                            </m:dPr>
                            <m:e>
                              <m:r>
                                <a:rPr lang="en-GB" sz="1600" b="1" i="1" smtClean="0">
                                  <a:latin typeface="Cambria Math" panose="02040503050406030204" pitchFamily="18" charset="0"/>
                                </a:rPr>
                                <m:t>𝟐</m:t>
                              </m:r>
                              <m:r>
                                <a:rPr lang="en-GB" sz="1600" b="1" i="1" smtClean="0">
                                  <a:latin typeface="Cambria Math" panose="02040503050406030204" pitchFamily="18" charset="0"/>
                                </a:rPr>
                                <m:t>𝒙</m:t>
                              </m:r>
                              <m:r>
                                <a:rPr lang="en-GB" sz="1600" b="1" i="1" smtClean="0">
                                  <a:latin typeface="Cambria Math" panose="02040503050406030204" pitchFamily="18" charset="0"/>
                                </a:rPr>
                                <m:t>+</m:t>
                              </m:r>
                              <m:r>
                                <a:rPr lang="en-GB" sz="1600" b="1" i="1" smtClean="0">
                                  <a:latin typeface="Cambria Math" panose="02040503050406030204" pitchFamily="18" charset="0"/>
                                </a:rPr>
                                <m:t>𝟏</m:t>
                              </m:r>
                            </m:e>
                          </m:d>
                        </m:e>
                      </m:func>
                      <m:r>
                        <a:rPr lang="en-GB" sz="1600" b="1" i="1" smtClean="0">
                          <a:latin typeface="Cambria Math" panose="02040503050406030204" pitchFamily="18" charset="0"/>
                        </a:rPr>
                        <m:t>+</m:t>
                      </m:r>
                      <m:r>
                        <a:rPr lang="en-GB" sz="1600" b="1" i="1" smtClean="0">
                          <a:latin typeface="Cambria Math" panose="02040503050406030204" pitchFamily="18" charset="0"/>
                        </a:rPr>
                        <m:t>𝑪</m:t>
                      </m:r>
                    </m:oMath>
                  </m:oMathPara>
                </a14:m>
                <a:endParaRPr lang="en-GB" sz="1600" b="1" dirty="0"/>
              </a:p>
              <a:p>
                <a:pPr/>
                <a14:m>
                  <m:oMathPara xmlns:m="http://schemas.openxmlformats.org/officeDocument/2006/math">
                    <m:oMathParaPr>
                      <m:jc m:val="left"/>
                    </m:oMathParaPr>
                    <m:oMath xmlns:m="http://schemas.openxmlformats.org/officeDocument/2006/math">
                      <m:nary>
                        <m:naryPr>
                          <m:subHide m:val="on"/>
                          <m:supHide m:val="on"/>
                          <m:ctrlPr>
                            <a:rPr lang="en-GB" sz="1600" b="0" i="1" smtClean="0">
                              <a:latin typeface="Cambria Math" panose="02040503050406030204" pitchFamily="18" charset="0"/>
                            </a:rPr>
                          </m:ctrlPr>
                        </m:naryPr>
                        <m:sub/>
                        <m:sup/>
                        <m:e>
                          <m:f>
                            <m:fPr>
                              <m:ctrlPr>
                                <a:rPr lang="en-GB" sz="1600" b="0" i="1" smtClean="0">
                                  <a:latin typeface="Cambria Math" panose="02040503050406030204" pitchFamily="18" charset="0"/>
                                </a:rPr>
                              </m:ctrlPr>
                            </m:fPr>
                            <m:num>
                              <m:r>
                                <a:rPr lang="en-GB" sz="1600" b="0" i="1" smtClean="0">
                                  <a:latin typeface="Cambria Math" panose="02040503050406030204" pitchFamily="18" charset="0"/>
                                </a:rPr>
                                <m:t>1</m:t>
                              </m:r>
                            </m:num>
                            <m:den>
                              <m:func>
                                <m:funcPr>
                                  <m:ctrlPr>
                                    <a:rPr lang="en-GB" sz="1600" b="0" i="1" smtClean="0">
                                      <a:latin typeface="Cambria Math" panose="02040503050406030204" pitchFamily="18" charset="0"/>
                                    </a:rPr>
                                  </m:ctrlPr>
                                </m:funcPr>
                                <m:fName>
                                  <m:sSup>
                                    <m:sSupPr>
                                      <m:ctrlPr>
                                        <a:rPr lang="en-GB" sz="1600" b="0" i="1" smtClean="0">
                                          <a:latin typeface="Cambria Math" panose="02040503050406030204" pitchFamily="18" charset="0"/>
                                        </a:rPr>
                                      </m:ctrlPr>
                                    </m:sSupPr>
                                    <m:e>
                                      <m:r>
                                        <m:rPr>
                                          <m:sty m:val="p"/>
                                        </m:rPr>
                                        <a:rPr lang="en-GB" sz="1600" b="0" i="0" smtClean="0">
                                          <a:latin typeface="Cambria Math" panose="02040503050406030204" pitchFamily="18" charset="0"/>
                                        </a:rPr>
                                        <m:t>sin</m:t>
                                      </m:r>
                                    </m:e>
                                    <m:sup>
                                      <m:r>
                                        <a:rPr lang="en-GB" sz="1600" b="0" i="1" smtClean="0">
                                          <a:latin typeface="Cambria Math" panose="02040503050406030204" pitchFamily="18" charset="0"/>
                                        </a:rPr>
                                        <m:t>2</m:t>
                                      </m:r>
                                    </m:sup>
                                  </m:sSup>
                                </m:fName>
                                <m:e>
                                  <m:r>
                                    <a:rPr lang="en-GB" sz="1600" b="0" i="1" smtClean="0">
                                      <a:latin typeface="Cambria Math" panose="02040503050406030204" pitchFamily="18" charset="0"/>
                                    </a:rPr>
                                    <m:t>2</m:t>
                                  </m:r>
                                  <m:r>
                                    <a:rPr lang="en-GB" sz="1600" b="0" i="1" smtClean="0">
                                      <a:latin typeface="Cambria Math" panose="02040503050406030204" pitchFamily="18" charset="0"/>
                                    </a:rPr>
                                    <m:t>𝑥</m:t>
                                  </m:r>
                                </m:e>
                              </m:func>
                            </m:den>
                          </m:f>
                          <m:r>
                            <a:rPr lang="en-GB" sz="1600" b="0" i="1" smtClean="0">
                              <a:latin typeface="Cambria Math" panose="02040503050406030204" pitchFamily="18" charset="0"/>
                            </a:rPr>
                            <m:t>+</m:t>
                          </m:r>
                          <m:f>
                            <m:fPr>
                              <m:ctrlPr>
                                <a:rPr lang="en-GB" sz="1600" b="0" i="1" smtClean="0">
                                  <a:latin typeface="Cambria Math" panose="02040503050406030204" pitchFamily="18" charset="0"/>
                                </a:rPr>
                              </m:ctrlPr>
                            </m:fPr>
                            <m:num>
                              <m:r>
                                <a:rPr lang="en-GB" sz="1600" b="0" i="1" smtClean="0">
                                  <a:latin typeface="Cambria Math" panose="02040503050406030204" pitchFamily="18" charset="0"/>
                                </a:rPr>
                                <m:t>1</m:t>
                              </m:r>
                            </m:num>
                            <m:den>
                              <m:r>
                                <a:rPr lang="en-GB" sz="1600" b="0" i="1" smtClean="0">
                                  <a:latin typeface="Cambria Math" panose="02040503050406030204" pitchFamily="18" charset="0"/>
                                </a:rPr>
                                <m:t>1+2</m:t>
                              </m:r>
                              <m:r>
                                <a:rPr lang="en-GB" sz="1600" b="0" i="1" smtClean="0">
                                  <a:latin typeface="Cambria Math" panose="02040503050406030204" pitchFamily="18" charset="0"/>
                                </a:rPr>
                                <m:t>𝑥</m:t>
                              </m:r>
                            </m:den>
                          </m:f>
                          <m:r>
                            <a:rPr lang="en-GB" sz="1600" b="0" i="1" smtClean="0">
                              <a:latin typeface="Cambria Math" panose="02040503050406030204" pitchFamily="18" charset="0"/>
                            </a:rPr>
                            <m:t>+</m:t>
                          </m:r>
                          <m:f>
                            <m:fPr>
                              <m:ctrlPr>
                                <a:rPr lang="en-GB" sz="1600" b="0" i="1" smtClean="0">
                                  <a:latin typeface="Cambria Math" panose="02040503050406030204" pitchFamily="18" charset="0"/>
                                </a:rPr>
                              </m:ctrlPr>
                            </m:fPr>
                            <m:num>
                              <m:r>
                                <a:rPr lang="en-GB" sz="1600" b="0" i="1" smtClean="0">
                                  <a:latin typeface="Cambria Math" panose="02040503050406030204" pitchFamily="18" charset="0"/>
                                </a:rPr>
                                <m:t>1</m:t>
                              </m:r>
                            </m:num>
                            <m:den>
                              <m:sSup>
                                <m:sSupPr>
                                  <m:ctrlPr>
                                    <a:rPr lang="en-GB" sz="1600" b="0" i="1" smtClean="0">
                                      <a:latin typeface="Cambria Math" panose="02040503050406030204" pitchFamily="18" charset="0"/>
                                    </a:rPr>
                                  </m:ctrlPr>
                                </m:sSupPr>
                                <m:e>
                                  <m:d>
                                    <m:dPr>
                                      <m:ctrlPr>
                                        <a:rPr lang="en-GB" sz="1600" b="0" i="1" smtClean="0">
                                          <a:latin typeface="Cambria Math" panose="02040503050406030204" pitchFamily="18" charset="0"/>
                                        </a:rPr>
                                      </m:ctrlPr>
                                    </m:dPr>
                                    <m:e>
                                      <m:r>
                                        <a:rPr lang="en-GB" sz="1600" b="0" i="1" smtClean="0">
                                          <a:latin typeface="Cambria Math" panose="02040503050406030204" pitchFamily="18" charset="0"/>
                                        </a:rPr>
                                        <m:t>1+2</m:t>
                                      </m:r>
                                      <m:r>
                                        <a:rPr lang="en-GB" sz="1600" b="0" i="1" smtClean="0">
                                          <a:latin typeface="Cambria Math" panose="02040503050406030204" pitchFamily="18" charset="0"/>
                                        </a:rPr>
                                        <m:t>𝑥</m:t>
                                      </m:r>
                                    </m:e>
                                  </m:d>
                                </m:e>
                                <m:sup>
                                  <m:r>
                                    <a:rPr lang="en-GB" sz="1600" b="0" i="1" smtClean="0">
                                      <a:latin typeface="Cambria Math" panose="02040503050406030204" pitchFamily="18" charset="0"/>
                                    </a:rPr>
                                    <m:t>2</m:t>
                                  </m:r>
                                </m:sup>
                              </m:sSup>
                            </m:den>
                          </m:f>
                          <m:r>
                            <a:rPr lang="en-GB" sz="1600" b="0" i="1" smtClean="0">
                              <a:latin typeface="Cambria Math" panose="02040503050406030204" pitchFamily="18" charset="0"/>
                            </a:rPr>
                            <m:t>𝑑𝑥</m:t>
                          </m:r>
                        </m:e>
                      </m:nary>
                    </m:oMath>
                    <m:oMath xmlns:m="http://schemas.openxmlformats.org/officeDocument/2006/math">
                      <m:r>
                        <a:rPr lang="en-GB" sz="1600" b="0" i="0" smtClean="0">
                          <a:latin typeface="Cambria Math" panose="02040503050406030204" pitchFamily="18" charset="0"/>
                        </a:rPr>
                        <m:t>      </m:t>
                      </m:r>
                      <m:r>
                        <a:rPr lang="en-GB" sz="1600" b="1" i="1" smtClean="0">
                          <a:latin typeface="Cambria Math" panose="02040503050406030204" pitchFamily="18" charset="0"/>
                        </a:rPr>
                        <m:t>=−</m:t>
                      </m:r>
                      <m:f>
                        <m:fPr>
                          <m:ctrlPr>
                            <a:rPr lang="en-GB" sz="1600" b="1" i="1" smtClean="0">
                              <a:latin typeface="Cambria Math" panose="02040503050406030204" pitchFamily="18" charset="0"/>
                            </a:rPr>
                          </m:ctrlPr>
                        </m:fPr>
                        <m:num>
                          <m:r>
                            <a:rPr lang="en-GB" sz="1600" b="1" i="1" smtClean="0">
                              <a:latin typeface="Cambria Math" panose="02040503050406030204" pitchFamily="18" charset="0"/>
                            </a:rPr>
                            <m:t>𝟏</m:t>
                          </m:r>
                        </m:num>
                        <m:den>
                          <m:r>
                            <a:rPr lang="en-GB" sz="1600" b="1" i="1" smtClean="0">
                              <a:latin typeface="Cambria Math" panose="02040503050406030204" pitchFamily="18" charset="0"/>
                            </a:rPr>
                            <m:t>𝟐</m:t>
                          </m:r>
                        </m:den>
                      </m:f>
                      <m:func>
                        <m:funcPr>
                          <m:ctrlPr>
                            <a:rPr lang="en-GB" sz="1600" b="1" i="1" smtClean="0">
                              <a:latin typeface="Cambria Math" panose="02040503050406030204" pitchFamily="18" charset="0"/>
                            </a:rPr>
                          </m:ctrlPr>
                        </m:funcPr>
                        <m:fName>
                          <m:r>
                            <a:rPr lang="en-GB" sz="1600" b="1" i="0" smtClean="0">
                              <a:latin typeface="Cambria Math" panose="02040503050406030204" pitchFamily="18" charset="0"/>
                            </a:rPr>
                            <m:t>𝐜𝐨𝐭</m:t>
                          </m:r>
                        </m:fName>
                        <m:e>
                          <m:r>
                            <a:rPr lang="en-GB" sz="1600" b="1" i="1" smtClean="0">
                              <a:latin typeface="Cambria Math" panose="02040503050406030204" pitchFamily="18" charset="0"/>
                            </a:rPr>
                            <m:t>𝟐</m:t>
                          </m:r>
                          <m:r>
                            <a:rPr lang="en-GB" sz="1600" b="1" i="1" smtClean="0">
                              <a:latin typeface="Cambria Math" panose="02040503050406030204" pitchFamily="18" charset="0"/>
                            </a:rPr>
                            <m:t>𝒙</m:t>
                          </m:r>
                        </m:e>
                      </m:func>
                      <m:r>
                        <a:rPr lang="en-GB" sz="1600" b="1" i="1" smtClean="0">
                          <a:latin typeface="Cambria Math" panose="02040503050406030204" pitchFamily="18" charset="0"/>
                        </a:rPr>
                        <m:t>+</m:t>
                      </m:r>
                      <m:f>
                        <m:fPr>
                          <m:ctrlPr>
                            <a:rPr lang="en-GB" sz="1600" b="1" i="1" smtClean="0">
                              <a:latin typeface="Cambria Math" panose="02040503050406030204" pitchFamily="18" charset="0"/>
                            </a:rPr>
                          </m:ctrlPr>
                        </m:fPr>
                        <m:num>
                          <m:r>
                            <a:rPr lang="en-GB" sz="1600" b="1" i="1" smtClean="0">
                              <a:latin typeface="Cambria Math" panose="02040503050406030204" pitchFamily="18" charset="0"/>
                            </a:rPr>
                            <m:t>𝟏</m:t>
                          </m:r>
                        </m:num>
                        <m:den>
                          <m:r>
                            <a:rPr lang="en-GB" sz="1600" b="1" i="1" smtClean="0">
                              <a:latin typeface="Cambria Math" panose="02040503050406030204" pitchFamily="18" charset="0"/>
                            </a:rPr>
                            <m:t>𝟐</m:t>
                          </m:r>
                        </m:den>
                      </m:f>
                      <m:func>
                        <m:funcPr>
                          <m:ctrlPr>
                            <a:rPr lang="en-GB" sz="1600" b="1" i="1" smtClean="0">
                              <a:latin typeface="Cambria Math" panose="02040503050406030204" pitchFamily="18" charset="0"/>
                            </a:rPr>
                          </m:ctrlPr>
                        </m:funcPr>
                        <m:fName>
                          <m:r>
                            <a:rPr lang="en-GB" sz="1600" b="1" i="0" smtClean="0">
                              <a:latin typeface="Cambria Math" panose="02040503050406030204" pitchFamily="18" charset="0"/>
                            </a:rPr>
                            <m:t>𝐥𝐧</m:t>
                          </m:r>
                        </m:fName>
                        <m:e>
                          <m:d>
                            <m:dPr>
                              <m:begChr m:val="|"/>
                              <m:endChr m:val="|"/>
                              <m:ctrlPr>
                                <a:rPr lang="en-GB" sz="1600" b="1" i="1" smtClean="0">
                                  <a:latin typeface="Cambria Math" panose="02040503050406030204" pitchFamily="18" charset="0"/>
                                </a:rPr>
                              </m:ctrlPr>
                            </m:dPr>
                            <m:e>
                              <m:r>
                                <a:rPr lang="en-GB" sz="1600" b="1" i="1" smtClean="0">
                                  <a:latin typeface="Cambria Math" panose="02040503050406030204" pitchFamily="18" charset="0"/>
                                </a:rPr>
                                <m:t>𝟏</m:t>
                              </m:r>
                              <m:r>
                                <a:rPr lang="en-GB" sz="1600" b="1" i="1" smtClean="0">
                                  <a:latin typeface="Cambria Math" panose="02040503050406030204" pitchFamily="18" charset="0"/>
                                </a:rPr>
                                <m:t>+</m:t>
                              </m:r>
                              <m:r>
                                <a:rPr lang="en-GB" sz="1600" b="1" i="1" smtClean="0">
                                  <a:latin typeface="Cambria Math" panose="02040503050406030204" pitchFamily="18" charset="0"/>
                                </a:rPr>
                                <m:t>𝟐</m:t>
                              </m:r>
                              <m:r>
                                <a:rPr lang="en-GB" sz="1600" b="1" i="1" smtClean="0">
                                  <a:latin typeface="Cambria Math" panose="02040503050406030204" pitchFamily="18" charset="0"/>
                                </a:rPr>
                                <m:t>𝒙</m:t>
                              </m:r>
                            </m:e>
                          </m:d>
                        </m:e>
                      </m:func>
                      <m:r>
                        <a:rPr lang="en-GB" sz="1600" b="1" i="1" smtClean="0">
                          <a:latin typeface="Cambria Math" panose="02040503050406030204" pitchFamily="18" charset="0"/>
                        </a:rPr>
                        <m:t>−</m:t>
                      </m:r>
                      <m:f>
                        <m:fPr>
                          <m:ctrlPr>
                            <a:rPr lang="en-GB" sz="1600" b="1" i="1" smtClean="0">
                              <a:latin typeface="Cambria Math" panose="02040503050406030204" pitchFamily="18" charset="0"/>
                            </a:rPr>
                          </m:ctrlPr>
                        </m:fPr>
                        <m:num>
                          <m:r>
                            <a:rPr lang="en-GB" sz="1600" b="1" i="1" smtClean="0">
                              <a:latin typeface="Cambria Math" panose="02040503050406030204" pitchFamily="18" charset="0"/>
                            </a:rPr>
                            <m:t>𝟏</m:t>
                          </m:r>
                        </m:num>
                        <m:den>
                          <m:r>
                            <a:rPr lang="en-GB" sz="1600" b="1" i="1" smtClean="0">
                              <a:latin typeface="Cambria Math" panose="02040503050406030204" pitchFamily="18" charset="0"/>
                            </a:rPr>
                            <m:t>𝟐</m:t>
                          </m:r>
                          <m:d>
                            <m:dPr>
                              <m:ctrlPr>
                                <a:rPr lang="en-GB" sz="1600" b="1" i="1" smtClean="0">
                                  <a:latin typeface="Cambria Math" panose="02040503050406030204" pitchFamily="18" charset="0"/>
                                </a:rPr>
                              </m:ctrlPr>
                            </m:dPr>
                            <m:e>
                              <m:r>
                                <a:rPr lang="en-GB" sz="1600" b="1" i="1" smtClean="0">
                                  <a:latin typeface="Cambria Math" panose="02040503050406030204" pitchFamily="18" charset="0"/>
                                </a:rPr>
                                <m:t>𝟏</m:t>
                              </m:r>
                              <m:r>
                                <a:rPr lang="en-GB" sz="1600" b="1" i="1" smtClean="0">
                                  <a:latin typeface="Cambria Math" panose="02040503050406030204" pitchFamily="18" charset="0"/>
                                </a:rPr>
                                <m:t>+</m:t>
                              </m:r>
                              <m:r>
                                <a:rPr lang="en-GB" sz="1600" b="1" i="1" smtClean="0">
                                  <a:latin typeface="Cambria Math" panose="02040503050406030204" pitchFamily="18" charset="0"/>
                                </a:rPr>
                                <m:t>𝟐</m:t>
                              </m:r>
                              <m:r>
                                <a:rPr lang="en-GB" sz="1600" b="1" i="1" smtClean="0">
                                  <a:latin typeface="Cambria Math" panose="02040503050406030204" pitchFamily="18" charset="0"/>
                                </a:rPr>
                                <m:t>𝒙</m:t>
                              </m:r>
                            </m:e>
                          </m:d>
                        </m:den>
                      </m:f>
                    </m:oMath>
                  </m:oMathPara>
                </a14:m>
                <a:r>
                  <a:rPr lang="en-GB" b="1" dirty="0"/>
                  <a:t/>
                </a:r>
                <a:br>
                  <a:rPr lang="en-GB" b="1" dirty="0"/>
                </a:br>
                <a:endParaRPr lang="en-GB" b="1" dirty="0"/>
              </a:p>
            </p:txBody>
          </p:sp>
        </mc:Choice>
        <mc:Fallback xmlns="">
          <p:sp>
            <p:nvSpPr>
              <p:cNvPr id="21" name="TextBox 20"/>
              <p:cNvSpPr txBox="1">
                <a:spLocks noRot="1" noChangeAspect="1" noMove="1" noResize="1" noEditPoints="1" noAdjustHandles="1" noChangeArrowheads="1" noChangeShapeType="1" noTextEdit="1"/>
              </p:cNvSpPr>
              <p:nvPr/>
            </p:nvSpPr>
            <p:spPr>
              <a:xfrm>
                <a:off x="5251598" y="540233"/>
                <a:ext cx="4082902" cy="6693692"/>
              </a:xfrm>
              <a:prstGeom prst="rect">
                <a:avLst/>
              </a:prstGeom>
              <a:blipFill rotWithShape="1">
                <a:blip r:embed="rId3"/>
                <a:stretch>
                  <a:fillRect/>
                </a:stretch>
              </a:blipFill>
            </p:spPr>
            <p:txBody>
              <a:bodyPr/>
              <a:lstStyle/>
              <a:p>
                <a:r>
                  <a:rPr lang="en-GB">
                    <a:noFill/>
                  </a:rPr>
                  <a:t> </a:t>
                </a:r>
              </a:p>
            </p:txBody>
          </p:sp>
        </mc:Fallback>
      </mc:AlternateContent>
      <p:sp>
        <p:nvSpPr>
          <p:cNvPr id="22" name="Rectangle 21"/>
          <p:cNvSpPr/>
          <p:nvPr/>
        </p:nvSpPr>
        <p:spPr>
          <a:xfrm>
            <a:off x="5049839" y="663628"/>
            <a:ext cx="288032" cy="28803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dirty="0"/>
              <a:t>a</a:t>
            </a:r>
          </a:p>
        </p:txBody>
      </p:sp>
      <p:sp>
        <p:nvSpPr>
          <p:cNvPr id="23" name="Rectangle 22"/>
          <p:cNvSpPr/>
          <p:nvPr/>
        </p:nvSpPr>
        <p:spPr>
          <a:xfrm>
            <a:off x="5049839" y="1313323"/>
            <a:ext cx="288032" cy="28803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dirty="0"/>
              <a:t>b</a:t>
            </a:r>
          </a:p>
        </p:txBody>
      </p:sp>
      <p:sp>
        <p:nvSpPr>
          <p:cNvPr id="24" name="Rectangle 23"/>
          <p:cNvSpPr/>
          <p:nvPr/>
        </p:nvSpPr>
        <p:spPr>
          <a:xfrm>
            <a:off x="5049839" y="1855813"/>
            <a:ext cx="288032" cy="28803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dirty="0"/>
              <a:t>c</a:t>
            </a:r>
          </a:p>
        </p:txBody>
      </p:sp>
      <p:sp>
        <p:nvSpPr>
          <p:cNvPr id="25" name="Rectangle 24"/>
          <p:cNvSpPr/>
          <p:nvPr/>
        </p:nvSpPr>
        <p:spPr>
          <a:xfrm>
            <a:off x="5064360" y="2445991"/>
            <a:ext cx="288032" cy="28803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dirty="0"/>
              <a:t>d</a:t>
            </a:r>
          </a:p>
        </p:txBody>
      </p:sp>
      <p:sp>
        <p:nvSpPr>
          <p:cNvPr id="26" name="Rectangle 25"/>
          <p:cNvSpPr/>
          <p:nvPr/>
        </p:nvSpPr>
        <p:spPr>
          <a:xfrm>
            <a:off x="5064360" y="3037814"/>
            <a:ext cx="288032" cy="28803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dirty="0"/>
              <a:t>f</a:t>
            </a:r>
          </a:p>
        </p:txBody>
      </p:sp>
      <p:sp>
        <p:nvSpPr>
          <p:cNvPr id="27" name="Rectangle 26"/>
          <p:cNvSpPr/>
          <p:nvPr/>
        </p:nvSpPr>
        <p:spPr>
          <a:xfrm>
            <a:off x="5027066" y="3609824"/>
            <a:ext cx="288032" cy="28803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dirty="0"/>
              <a:t>h</a:t>
            </a:r>
          </a:p>
        </p:txBody>
      </p:sp>
      <p:sp>
        <p:nvSpPr>
          <p:cNvPr id="28" name="Rectangle 27"/>
          <p:cNvSpPr/>
          <p:nvPr/>
        </p:nvSpPr>
        <p:spPr>
          <a:xfrm>
            <a:off x="5014718" y="4245447"/>
            <a:ext cx="288032" cy="28803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dirty="0"/>
              <a:t>j</a:t>
            </a:r>
          </a:p>
        </p:txBody>
      </p:sp>
      <p:sp>
        <p:nvSpPr>
          <p:cNvPr id="29" name="Rectangle 28"/>
          <p:cNvSpPr/>
          <p:nvPr/>
        </p:nvSpPr>
        <p:spPr>
          <a:xfrm>
            <a:off x="5027066" y="4835066"/>
            <a:ext cx="288032" cy="28803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dirty="0"/>
              <a:t>a</a:t>
            </a:r>
          </a:p>
        </p:txBody>
      </p:sp>
      <p:sp>
        <p:nvSpPr>
          <p:cNvPr id="30" name="Rectangle 29"/>
          <p:cNvSpPr/>
          <p:nvPr/>
        </p:nvSpPr>
        <p:spPr>
          <a:xfrm>
            <a:off x="5010053" y="5751614"/>
            <a:ext cx="288032" cy="28803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dirty="0"/>
              <a:t>c</a:t>
            </a:r>
          </a:p>
        </p:txBody>
      </p:sp>
      <p:sp>
        <p:nvSpPr>
          <p:cNvPr id="31" name="Rectangle 30"/>
          <p:cNvSpPr/>
          <p:nvPr/>
        </p:nvSpPr>
        <p:spPr>
          <a:xfrm>
            <a:off x="4761807" y="663628"/>
            <a:ext cx="288032" cy="28803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3</a:t>
            </a:r>
          </a:p>
        </p:txBody>
      </p:sp>
      <p:sp>
        <p:nvSpPr>
          <p:cNvPr id="32" name="Rectangle 31"/>
          <p:cNvSpPr/>
          <p:nvPr/>
        </p:nvSpPr>
        <p:spPr>
          <a:xfrm>
            <a:off x="4761807" y="4835066"/>
            <a:ext cx="288032" cy="28803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4</a:t>
            </a:r>
          </a:p>
        </p:txBody>
      </p:sp>
      <p:sp>
        <p:nvSpPr>
          <p:cNvPr id="33" name="Rectangle 32"/>
          <p:cNvSpPr/>
          <p:nvPr/>
        </p:nvSpPr>
        <p:spPr>
          <a:xfrm>
            <a:off x="2440900" y="600378"/>
            <a:ext cx="1750100" cy="50701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34" name="Rectangle 33"/>
          <p:cNvSpPr/>
          <p:nvPr/>
        </p:nvSpPr>
        <p:spPr>
          <a:xfrm>
            <a:off x="2024296" y="1102570"/>
            <a:ext cx="1521432" cy="44435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35" name="Rectangle 34"/>
          <p:cNvSpPr/>
          <p:nvPr/>
        </p:nvSpPr>
        <p:spPr>
          <a:xfrm>
            <a:off x="2284309" y="1546924"/>
            <a:ext cx="1521432" cy="44435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36" name="Rectangle 35"/>
          <p:cNvSpPr/>
          <p:nvPr/>
        </p:nvSpPr>
        <p:spPr>
          <a:xfrm>
            <a:off x="2496918" y="2006723"/>
            <a:ext cx="1521432" cy="44435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37" name="Rectangle 36"/>
          <p:cNvSpPr/>
          <p:nvPr/>
        </p:nvSpPr>
        <p:spPr>
          <a:xfrm>
            <a:off x="2715730" y="2440578"/>
            <a:ext cx="1551470" cy="48042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38" name="Rectangle 37"/>
          <p:cNvSpPr/>
          <p:nvPr/>
        </p:nvSpPr>
        <p:spPr>
          <a:xfrm>
            <a:off x="2762175" y="2943293"/>
            <a:ext cx="1521432" cy="44435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39" name="Rectangle 38"/>
          <p:cNvSpPr/>
          <p:nvPr/>
        </p:nvSpPr>
        <p:spPr>
          <a:xfrm>
            <a:off x="1637131" y="4021741"/>
            <a:ext cx="2168609" cy="44435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40" name="Rectangle 39"/>
          <p:cNvSpPr/>
          <p:nvPr/>
        </p:nvSpPr>
        <p:spPr>
          <a:xfrm>
            <a:off x="2245863" y="4462212"/>
            <a:ext cx="1675541" cy="44435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41" name="Rectangle 40"/>
          <p:cNvSpPr/>
          <p:nvPr/>
        </p:nvSpPr>
        <p:spPr>
          <a:xfrm>
            <a:off x="3000328" y="4883831"/>
            <a:ext cx="1675541" cy="44435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42" name="Rectangle 41"/>
          <p:cNvSpPr/>
          <p:nvPr/>
        </p:nvSpPr>
        <p:spPr>
          <a:xfrm>
            <a:off x="2325081" y="5367387"/>
            <a:ext cx="2174911" cy="44435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43" name="Rectangle 42"/>
          <p:cNvSpPr/>
          <p:nvPr/>
        </p:nvSpPr>
        <p:spPr>
          <a:xfrm>
            <a:off x="1333786" y="6181758"/>
            <a:ext cx="2949821" cy="44435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44" name="Rectangle 43"/>
          <p:cNvSpPr/>
          <p:nvPr/>
        </p:nvSpPr>
        <p:spPr>
          <a:xfrm>
            <a:off x="6820991" y="604866"/>
            <a:ext cx="1783458" cy="52311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45" name="Rectangle 44"/>
          <p:cNvSpPr/>
          <p:nvPr/>
        </p:nvSpPr>
        <p:spPr>
          <a:xfrm>
            <a:off x="7064647" y="1164557"/>
            <a:ext cx="1783458" cy="52311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46" name="Rectangle 45"/>
          <p:cNvSpPr/>
          <p:nvPr/>
        </p:nvSpPr>
        <p:spPr>
          <a:xfrm>
            <a:off x="7028779" y="1738273"/>
            <a:ext cx="1783458" cy="52311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47" name="Rectangle 46"/>
          <p:cNvSpPr/>
          <p:nvPr/>
        </p:nvSpPr>
        <p:spPr>
          <a:xfrm>
            <a:off x="6820991" y="2310523"/>
            <a:ext cx="1783458" cy="52311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48" name="Rectangle 47"/>
          <p:cNvSpPr/>
          <p:nvPr/>
        </p:nvSpPr>
        <p:spPr>
          <a:xfrm>
            <a:off x="7090047" y="2844074"/>
            <a:ext cx="1783458" cy="59762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49" name="Rectangle 48"/>
          <p:cNvSpPr/>
          <p:nvPr/>
        </p:nvSpPr>
        <p:spPr>
          <a:xfrm>
            <a:off x="7093624" y="3478444"/>
            <a:ext cx="1783458" cy="54236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50" name="Rectangle 49"/>
          <p:cNvSpPr/>
          <p:nvPr/>
        </p:nvSpPr>
        <p:spPr>
          <a:xfrm>
            <a:off x="6802140" y="4053540"/>
            <a:ext cx="1935460" cy="58196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51" name="Rectangle 50"/>
          <p:cNvSpPr/>
          <p:nvPr/>
        </p:nvSpPr>
        <p:spPr>
          <a:xfrm>
            <a:off x="5738845" y="5166879"/>
            <a:ext cx="3162141" cy="49732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52" name="Rectangle 51"/>
          <p:cNvSpPr/>
          <p:nvPr/>
        </p:nvSpPr>
        <p:spPr>
          <a:xfrm>
            <a:off x="5815045" y="6184901"/>
            <a:ext cx="3341655" cy="53255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25841611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3"/>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33"/>
                                        </p:tgtEl>
                                      </p:cBhvr>
                                    </p:animEffect>
                                    <p:set>
                                      <p:cBhvr>
                                        <p:cTn id="7" dur="1" fill="hold">
                                          <p:stCondLst>
                                            <p:cond delay="499"/>
                                          </p:stCondLst>
                                        </p:cTn>
                                        <p:tgtEl>
                                          <p:spTgt spid="33"/>
                                        </p:tgtEl>
                                        <p:attrNameLst>
                                          <p:attrName>style.visibility</p:attrName>
                                        </p:attrNameLst>
                                      </p:cBhvr>
                                      <p:to>
                                        <p:strVal val="hidden"/>
                                      </p:to>
                                    </p:set>
                                  </p:childTnLst>
                                </p:cTn>
                              </p:par>
                            </p:childTnLst>
                          </p:cTn>
                        </p:par>
                      </p:childTnLst>
                    </p:cTn>
                  </p:par>
                </p:childTnLst>
              </p:cTn>
              <p:nextCondLst>
                <p:cond evt="onClick" delay="0">
                  <p:tgtEl>
                    <p:spTgt spid="33"/>
                  </p:tgtEl>
                </p:cond>
              </p:nextCondLst>
            </p:seq>
            <p:seq concurrent="1" nextAc="seek">
              <p:cTn id="8" restart="whenNotActive" fill="hold" evtFilter="cancelBubble" nodeType="interactiveSeq">
                <p:stCondLst>
                  <p:cond evt="onClick" delay="0">
                    <p:tgtEl>
                      <p:spTgt spid="34"/>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34"/>
                                        </p:tgtEl>
                                      </p:cBhvr>
                                    </p:animEffect>
                                    <p:set>
                                      <p:cBhvr>
                                        <p:cTn id="13" dur="1" fill="hold">
                                          <p:stCondLst>
                                            <p:cond delay="499"/>
                                          </p:stCondLst>
                                        </p:cTn>
                                        <p:tgtEl>
                                          <p:spTgt spid="34"/>
                                        </p:tgtEl>
                                        <p:attrNameLst>
                                          <p:attrName>style.visibility</p:attrName>
                                        </p:attrNameLst>
                                      </p:cBhvr>
                                      <p:to>
                                        <p:strVal val="hidden"/>
                                      </p:to>
                                    </p:set>
                                  </p:childTnLst>
                                </p:cTn>
                              </p:par>
                            </p:childTnLst>
                          </p:cTn>
                        </p:par>
                      </p:childTnLst>
                    </p:cTn>
                  </p:par>
                </p:childTnLst>
              </p:cTn>
              <p:nextCondLst>
                <p:cond evt="onClick" delay="0">
                  <p:tgtEl>
                    <p:spTgt spid="34"/>
                  </p:tgtEl>
                </p:cond>
              </p:nextCondLst>
            </p:seq>
            <p:seq concurrent="1" nextAc="seek">
              <p:cTn id="14" restart="whenNotActive" fill="hold" evtFilter="cancelBubble" nodeType="interactiveSeq">
                <p:stCondLst>
                  <p:cond evt="onClick" delay="0">
                    <p:tgtEl>
                      <p:spTgt spid="35"/>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35"/>
                                        </p:tgtEl>
                                      </p:cBhvr>
                                    </p:animEffect>
                                    <p:set>
                                      <p:cBhvr>
                                        <p:cTn id="19" dur="1" fill="hold">
                                          <p:stCondLst>
                                            <p:cond delay="499"/>
                                          </p:stCondLst>
                                        </p:cTn>
                                        <p:tgtEl>
                                          <p:spTgt spid="35"/>
                                        </p:tgtEl>
                                        <p:attrNameLst>
                                          <p:attrName>style.visibility</p:attrName>
                                        </p:attrNameLst>
                                      </p:cBhvr>
                                      <p:to>
                                        <p:strVal val="hidden"/>
                                      </p:to>
                                    </p:set>
                                  </p:childTnLst>
                                </p:cTn>
                              </p:par>
                            </p:childTnLst>
                          </p:cTn>
                        </p:par>
                      </p:childTnLst>
                    </p:cTn>
                  </p:par>
                </p:childTnLst>
              </p:cTn>
              <p:nextCondLst>
                <p:cond evt="onClick" delay="0">
                  <p:tgtEl>
                    <p:spTgt spid="35"/>
                  </p:tgtEl>
                </p:cond>
              </p:nextCondLst>
            </p:seq>
            <p:seq concurrent="1" nextAc="seek">
              <p:cTn id="20" restart="whenNotActive" fill="hold" evtFilter="cancelBubble" nodeType="interactiveSeq">
                <p:stCondLst>
                  <p:cond evt="onClick" delay="0">
                    <p:tgtEl>
                      <p:spTgt spid="36"/>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grpId="0" nodeType="clickEffect">
                                  <p:stCondLst>
                                    <p:cond delay="0"/>
                                  </p:stCondLst>
                                  <p:childTnLst>
                                    <p:animEffect transition="out" filter="fade">
                                      <p:cBhvr>
                                        <p:cTn id="24" dur="500"/>
                                        <p:tgtEl>
                                          <p:spTgt spid="36"/>
                                        </p:tgtEl>
                                      </p:cBhvr>
                                    </p:animEffect>
                                    <p:set>
                                      <p:cBhvr>
                                        <p:cTn id="25" dur="1" fill="hold">
                                          <p:stCondLst>
                                            <p:cond delay="499"/>
                                          </p:stCondLst>
                                        </p:cTn>
                                        <p:tgtEl>
                                          <p:spTgt spid="36"/>
                                        </p:tgtEl>
                                        <p:attrNameLst>
                                          <p:attrName>style.visibility</p:attrName>
                                        </p:attrNameLst>
                                      </p:cBhvr>
                                      <p:to>
                                        <p:strVal val="hidden"/>
                                      </p:to>
                                    </p:set>
                                  </p:childTnLst>
                                </p:cTn>
                              </p:par>
                            </p:childTnLst>
                          </p:cTn>
                        </p:par>
                      </p:childTnLst>
                    </p:cTn>
                  </p:par>
                </p:childTnLst>
              </p:cTn>
              <p:nextCondLst>
                <p:cond evt="onClick" delay="0">
                  <p:tgtEl>
                    <p:spTgt spid="36"/>
                  </p:tgtEl>
                </p:cond>
              </p:nextCondLst>
            </p:seq>
            <p:seq concurrent="1" nextAc="seek">
              <p:cTn id="26" restart="whenNotActive" fill="hold" evtFilter="cancelBubble" nodeType="interactiveSeq">
                <p:stCondLst>
                  <p:cond evt="onClick" delay="0">
                    <p:tgtEl>
                      <p:spTgt spid="37"/>
                    </p:tgtEl>
                  </p:cond>
                </p:stCondLst>
                <p:endSync evt="end" delay="0">
                  <p:rtn val="all"/>
                </p:endSync>
                <p:childTnLst>
                  <p:par>
                    <p:cTn id="27" fill="hold">
                      <p:stCondLst>
                        <p:cond delay="0"/>
                      </p:stCondLst>
                      <p:childTnLst>
                        <p:par>
                          <p:cTn id="28" fill="hold">
                            <p:stCondLst>
                              <p:cond delay="0"/>
                            </p:stCondLst>
                            <p:childTnLst>
                              <p:par>
                                <p:cTn id="29" presetID="10" presetClass="exit" presetSubtype="0" fill="hold" grpId="0" nodeType="clickEffect">
                                  <p:stCondLst>
                                    <p:cond delay="0"/>
                                  </p:stCondLst>
                                  <p:childTnLst>
                                    <p:animEffect transition="out" filter="fade">
                                      <p:cBhvr>
                                        <p:cTn id="30" dur="500"/>
                                        <p:tgtEl>
                                          <p:spTgt spid="37"/>
                                        </p:tgtEl>
                                      </p:cBhvr>
                                    </p:animEffect>
                                    <p:set>
                                      <p:cBhvr>
                                        <p:cTn id="31" dur="1" fill="hold">
                                          <p:stCondLst>
                                            <p:cond delay="499"/>
                                          </p:stCondLst>
                                        </p:cTn>
                                        <p:tgtEl>
                                          <p:spTgt spid="37"/>
                                        </p:tgtEl>
                                        <p:attrNameLst>
                                          <p:attrName>style.visibility</p:attrName>
                                        </p:attrNameLst>
                                      </p:cBhvr>
                                      <p:to>
                                        <p:strVal val="hidden"/>
                                      </p:to>
                                    </p:set>
                                  </p:childTnLst>
                                </p:cTn>
                              </p:par>
                            </p:childTnLst>
                          </p:cTn>
                        </p:par>
                      </p:childTnLst>
                    </p:cTn>
                  </p:par>
                </p:childTnLst>
              </p:cTn>
              <p:nextCondLst>
                <p:cond evt="onClick" delay="0">
                  <p:tgtEl>
                    <p:spTgt spid="37"/>
                  </p:tgtEl>
                </p:cond>
              </p:nextCondLst>
            </p:seq>
            <p:seq concurrent="1" nextAc="seek">
              <p:cTn id="32" restart="whenNotActive" fill="hold" evtFilter="cancelBubble" nodeType="interactiveSeq">
                <p:stCondLst>
                  <p:cond evt="onClick" delay="0">
                    <p:tgtEl>
                      <p:spTgt spid="38"/>
                    </p:tgtEl>
                  </p:cond>
                </p:stCondLst>
                <p:endSync evt="end" delay="0">
                  <p:rtn val="all"/>
                </p:endSync>
                <p:childTnLst>
                  <p:par>
                    <p:cTn id="33" fill="hold">
                      <p:stCondLst>
                        <p:cond delay="0"/>
                      </p:stCondLst>
                      <p:childTnLst>
                        <p:par>
                          <p:cTn id="34" fill="hold">
                            <p:stCondLst>
                              <p:cond delay="0"/>
                            </p:stCondLst>
                            <p:childTnLst>
                              <p:par>
                                <p:cTn id="35" presetID="10" presetClass="exit" presetSubtype="0" fill="hold" grpId="0" nodeType="clickEffect">
                                  <p:stCondLst>
                                    <p:cond delay="0"/>
                                  </p:stCondLst>
                                  <p:childTnLst>
                                    <p:animEffect transition="out" filter="fade">
                                      <p:cBhvr>
                                        <p:cTn id="36" dur="500"/>
                                        <p:tgtEl>
                                          <p:spTgt spid="38"/>
                                        </p:tgtEl>
                                      </p:cBhvr>
                                    </p:animEffect>
                                    <p:set>
                                      <p:cBhvr>
                                        <p:cTn id="37" dur="1" fill="hold">
                                          <p:stCondLst>
                                            <p:cond delay="499"/>
                                          </p:stCondLst>
                                        </p:cTn>
                                        <p:tgtEl>
                                          <p:spTgt spid="38"/>
                                        </p:tgtEl>
                                        <p:attrNameLst>
                                          <p:attrName>style.visibility</p:attrName>
                                        </p:attrNameLst>
                                      </p:cBhvr>
                                      <p:to>
                                        <p:strVal val="hidden"/>
                                      </p:to>
                                    </p:set>
                                  </p:childTnLst>
                                </p:cTn>
                              </p:par>
                            </p:childTnLst>
                          </p:cTn>
                        </p:par>
                      </p:childTnLst>
                    </p:cTn>
                  </p:par>
                </p:childTnLst>
              </p:cTn>
              <p:nextCondLst>
                <p:cond evt="onClick" delay="0">
                  <p:tgtEl>
                    <p:spTgt spid="38"/>
                  </p:tgtEl>
                </p:cond>
              </p:nextCondLst>
            </p:seq>
            <p:seq concurrent="1" nextAc="seek">
              <p:cTn id="38" restart="whenNotActive" fill="hold" evtFilter="cancelBubble" nodeType="interactiveSeq">
                <p:stCondLst>
                  <p:cond evt="onClick" delay="0">
                    <p:tgtEl>
                      <p:spTgt spid="39"/>
                    </p:tgtEl>
                  </p:cond>
                </p:stCondLst>
                <p:endSync evt="end" delay="0">
                  <p:rtn val="all"/>
                </p:endSync>
                <p:childTnLst>
                  <p:par>
                    <p:cTn id="39" fill="hold">
                      <p:stCondLst>
                        <p:cond delay="0"/>
                      </p:stCondLst>
                      <p:childTnLst>
                        <p:par>
                          <p:cTn id="40" fill="hold">
                            <p:stCondLst>
                              <p:cond delay="0"/>
                            </p:stCondLst>
                            <p:childTnLst>
                              <p:par>
                                <p:cTn id="41" presetID="10" presetClass="exit" presetSubtype="0" fill="hold" grpId="0" nodeType="clickEffect">
                                  <p:stCondLst>
                                    <p:cond delay="0"/>
                                  </p:stCondLst>
                                  <p:childTnLst>
                                    <p:animEffect transition="out" filter="fade">
                                      <p:cBhvr>
                                        <p:cTn id="42" dur="500"/>
                                        <p:tgtEl>
                                          <p:spTgt spid="39"/>
                                        </p:tgtEl>
                                      </p:cBhvr>
                                    </p:animEffect>
                                    <p:set>
                                      <p:cBhvr>
                                        <p:cTn id="43" dur="1" fill="hold">
                                          <p:stCondLst>
                                            <p:cond delay="499"/>
                                          </p:stCondLst>
                                        </p:cTn>
                                        <p:tgtEl>
                                          <p:spTgt spid="39"/>
                                        </p:tgtEl>
                                        <p:attrNameLst>
                                          <p:attrName>style.visibility</p:attrName>
                                        </p:attrNameLst>
                                      </p:cBhvr>
                                      <p:to>
                                        <p:strVal val="hidden"/>
                                      </p:to>
                                    </p:set>
                                  </p:childTnLst>
                                </p:cTn>
                              </p:par>
                            </p:childTnLst>
                          </p:cTn>
                        </p:par>
                      </p:childTnLst>
                    </p:cTn>
                  </p:par>
                </p:childTnLst>
              </p:cTn>
              <p:nextCondLst>
                <p:cond evt="onClick" delay="0">
                  <p:tgtEl>
                    <p:spTgt spid="39"/>
                  </p:tgtEl>
                </p:cond>
              </p:nextCondLst>
            </p:seq>
            <p:seq concurrent="1" nextAc="seek">
              <p:cTn id="44" restart="whenNotActive" fill="hold" evtFilter="cancelBubble" nodeType="interactiveSeq">
                <p:stCondLst>
                  <p:cond evt="onClick" delay="0">
                    <p:tgtEl>
                      <p:spTgt spid="40"/>
                    </p:tgtEl>
                  </p:cond>
                </p:stCondLst>
                <p:endSync evt="end" delay="0">
                  <p:rtn val="all"/>
                </p:endSync>
                <p:childTnLst>
                  <p:par>
                    <p:cTn id="45" fill="hold">
                      <p:stCondLst>
                        <p:cond delay="0"/>
                      </p:stCondLst>
                      <p:childTnLst>
                        <p:par>
                          <p:cTn id="46" fill="hold">
                            <p:stCondLst>
                              <p:cond delay="0"/>
                            </p:stCondLst>
                            <p:childTnLst>
                              <p:par>
                                <p:cTn id="47" presetID="10" presetClass="exit" presetSubtype="0" fill="hold" grpId="0" nodeType="clickEffect">
                                  <p:stCondLst>
                                    <p:cond delay="0"/>
                                  </p:stCondLst>
                                  <p:childTnLst>
                                    <p:animEffect transition="out" filter="fade">
                                      <p:cBhvr>
                                        <p:cTn id="48" dur="500"/>
                                        <p:tgtEl>
                                          <p:spTgt spid="40"/>
                                        </p:tgtEl>
                                      </p:cBhvr>
                                    </p:animEffect>
                                    <p:set>
                                      <p:cBhvr>
                                        <p:cTn id="49" dur="1" fill="hold">
                                          <p:stCondLst>
                                            <p:cond delay="499"/>
                                          </p:stCondLst>
                                        </p:cTn>
                                        <p:tgtEl>
                                          <p:spTgt spid="40"/>
                                        </p:tgtEl>
                                        <p:attrNameLst>
                                          <p:attrName>style.visibility</p:attrName>
                                        </p:attrNameLst>
                                      </p:cBhvr>
                                      <p:to>
                                        <p:strVal val="hidden"/>
                                      </p:to>
                                    </p:set>
                                  </p:childTnLst>
                                </p:cTn>
                              </p:par>
                            </p:childTnLst>
                          </p:cTn>
                        </p:par>
                      </p:childTnLst>
                    </p:cTn>
                  </p:par>
                </p:childTnLst>
              </p:cTn>
              <p:nextCondLst>
                <p:cond evt="onClick" delay="0">
                  <p:tgtEl>
                    <p:spTgt spid="40"/>
                  </p:tgtEl>
                </p:cond>
              </p:nextCondLst>
            </p:seq>
            <p:seq concurrent="1" nextAc="seek">
              <p:cTn id="50" restart="whenNotActive" fill="hold" evtFilter="cancelBubble" nodeType="interactiveSeq">
                <p:stCondLst>
                  <p:cond evt="onClick" delay="0">
                    <p:tgtEl>
                      <p:spTgt spid="41"/>
                    </p:tgtEl>
                  </p:cond>
                </p:stCondLst>
                <p:endSync evt="end" delay="0">
                  <p:rtn val="all"/>
                </p:endSync>
                <p:childTnLst>
                  <p:par>
                    <p:cTn id="51" fill="hold">
                      <p:stCondLst>
                        <p:cond delay="0"/>
                      </p:stCondLst>
                      <p:childTnLst>
                        <p:par>
                          <p:cTn id="52" fill="hold">
                            <p:stCondLst>
                              <p:cond delay="0"/>
                            </p:stCondLst>
                            <p:childTnLst>
                              <p:par>
                                <p:cTn id="53" presetID="10" presetClass="exit" presetSubtype="0" fill="hold" grpId="0" nodeType="clickEffect">
                                  <p:stCondLst>
                                    <p:cond delay="0"/>
                                  </p:stCondLst>
                                  <p:childTnLst>
                                    <p:animEffect transition="out" filter="fade">
                                      <p:cBhvr>
                                        <p:cTn id="54" dur="500"/>
                                        <p:tgtEl>
                                          <p:spTgt spid="41"/>
                                        </p:tgtEl>
                                      </p:cBhvr>
                                    </p:animEffect>
                                    <p:set>
                                      <p:cBhvr>
                                        <p:cTn id="55" dur="1" fill="hold">
                                          <p:stCondLst>
                                            <p:cond delay="499"/>
                                          </p:stCondLst>
                                        </p:cTn>
                                        <p:tgtEl>
                                          <p:spTgt spid="41"/>
                                        </p:tgtEl>
                                        <p:attrNameLst>
                                          <p:attrName>style.visibility</p:attrName>
                                        </p:attrNameLst>
                                      </p:cBhvr>
                                      <p:to>
                                        <p:strVal val="hidden"/>
                                      </p:to>
                                    </p:set>
                                  </p:childTnLst>
                                </p:cTn>
                              </p:par>
                            </p:childTnLst>
                          </p:cTn>
                        </p:par>
                      </p:childTnLst>
                    </p:cTn>
                  </p:par>
                </p:childTnLst>
              </p:cTn>
              <p:nextCondLst>
                <p:cond evt="onClick" delay="0">
                  <p:tgtEl>
                    <p:spTgt spid="41"/>
                  </p:tgtEl>
                </p:cond>
              </p:nextCondLst>
            </p:seq>
            <p:seq concurrent="1" nextAc="seek">
              <p:cTn id="56" restart="whenNotActive" fill="hold" evtFilter="cancelBubble" nodeType="interactiveSeq">
                <p:stCondLst>
                  <p:cond evt="onClick" delay="0">
                    <p:tgtEl>
                      <p:spTgt spid="42"/>
                    </p:tgtEl>
                  </p:cond>
                </p:stCondLst>
                <p:endSync evt="end" delay="0">
                  <p:rtn val="all"/>
                </p:endSync>
                <p:childTnLst>
                  <p:par>
                    <p:cTn id="57" fill="hold">
                      <p:stCondLst>
                        <p:cond delay="0"/>
                      </p:stCondLst>
                      <p:childTnLst>
                        <p:par>
                          <p:cTn id="58" fill="hold">
                            <p:stCondLst>
                              <p:cond delay="0"/>
                            </p:stCondLst>
                            <p:childTnLst>
                              <p:par>
                                <p:cTn id="59" presetID="10" presetClass="exit" presetSubtype="0" fill="hold" grpId="0" nodeType="clickEffect">
                                  <p:stCondLst>
                                    <p:cond delay="0"/>
                                  </p:stCondLst>
                                  <p:childTnLst>
                                    <p:animEffect transition="out" filter="fade">
                                      <p:cBhvr>
                                        <p:cTn id="60" dur="500"/>
                                        <p:tgtEl>
                                          <p:spTgt spid="42"/>
                                        </p:tgtEl>
                                      </p:cBhvr>
                                    </p:animEffect>
                                    <p:set>
                                      <p:cBhvr>
                                        <p:cTn id="61" dur="1" fill="hold">
                                          <p:stCondLst>
                                            <p:cond delay="499"/>
                                          </p:stCondLst>
                                        </p:cTn>
                                        <p:tgtEl>
                                          <p:spTgt spid="42"/>
                                        </p:tgtEl>
                                        <p:attrNameLst>
                                          <p:attrName>style.visibility</p:attrName>
                                        </p:attrNameLst>
                                      </p:cBhvr>
                                      <p:to>
                                        <p:strVal val="hidden"/>
                                      </p:to>
                                    </p:set>
                                  </p:childTnLst>
                                </p:cTn>
                              </p:par>
                            </p:childTnLst>
                          </p:cTn>
                        </p:par>
                      </p:childTnLst>
                    </p:cTn>
                  </p:par>
                </p:childTnLst>
              </p:cTn>
              <p:nextCondLst>
                <p:cond evt="onClick" delay="0">
                  <p:tgtEl>
                    <p:spTgt spid="42"/>
                  </p:tgtEl>
                </p:cond>
              </p:nextCondLst>
            </p:seq>
            <p:seq concurrent="1" nextAc="seek">
              <p:cTn id="62" restart="whenNotActive" fill="hold" evtFilter="cancelBubble" nodeType="interactiveSeq">
                <p:stCondLst>
                  <p:cond evt="onClick" delay="0">
                    <p:tgtEl>
                      <p:spTgt spid="43"/>
                    </p:tgtEl>
                  </p:cond>
                </p:stCondLst>
                <p:endSync evt="end" delay="0">
                  <p:rtn val="all"/>
                </p:endSync>
                <p:childTnLst>
                  <p:par>
                    <p:cTn id="63" fill="hold">
                      <p:stCondLst>
                        <p:cond delay="0"/>
                      </p:stCondLst>
                      <p:childTnLst>
                        <p:par>
                          <p:cTn id="64" fill="hold">
                            <p:stCondLst>
                              <p:cond delay="0"/>
                            </p:stCondLst>
                            <p:childTnLst>
                              <p:par>
                                <p:cTn id="65" presetID="10" presetClass="exit" presetSubtype="0" fill="hold" grpId="0" nodeType="clickEffect">
                                  <p:stCondLst>
                                    <p:cond delay="0"/>
                                  </p:stCondLst>
                                  <p:childTnLst>
                                    <p:animEffect transition="out" filter="fade">
                                      <p:cBhvr>
                                        <p:cTn id="66" dur="500"/>
                                        <p:tgtEl>
                                          <p:spTgt spid="43"/>
                                        </p:tgtEl>
                                      </p:cBhvr>
                                    </p:animEffect>
                                    <p:set>
                                      <p:cBhvr>
                                        <p:cTn id="67" dur="1" fill="hold">
                                          <p:stCondLst>
                                            <p:cond delay="499"/>
                                          </p:stCondLst>
                                        </p:cTn>
                                        <p:tgtEl>
                                          <p:spTgt spid="43"/>
                                        </p:tgtEl>
                                        <p:attrNameLst>
                                          <p:attrName>style.visibility</p:attrName>
                                        </p:attrNameLst>
                                      </p:cBhvr>
                                      <p:to>
                                        <p:strVal val="hidden"/>
                                      </p:to>
                                    </p:set>
                                  </p:childTnLst>
                                </p:cTn>
                              </p:par>
                            </p:childTnLst>
                          </p:cTn>
                        </p:par>
                      </p:childTnLst>
                    </p:cTn>
                  </p:par>
                </p:childTnLst>
              </p:cTn>
              <p:nextCondLst>
                <p:cond evt="onClick" delay="0">
                  <p:tgtEl>
                    <p:spTgt spid="43"/>
                  </p:tgtEl>
                </p:cond>
              </p:nextCondLst>
            </p:seq>
            <p:seq concurrent="1" nextAc="seek">
              <p:cTn id="68" restart="whenNotActive" fill="hold" evtFilter="cancelBubble" nodeType="interactiveSeq">
                <p:stCondLst>
                  <p:cond evt="onClick" delay="0">
                    <p:tgtEl>
                      <p:spTgt spid="44"/>
                    </p:tgtEl>
                  </p:cond>
                </p:stCondLst>
                <p:endSync evt="end" delay="0">
                  <p:rtn val="all"/>
                </p:endSync>
                <p:childTnLst>
                  <p:par>
                    <p:cTn id="69" fill="hold">
                      <p:stCondLst>
                        <p:cond delay="0"/>
                      </p:stCondLst>
                      <p:childTnLst>
                        <p:par>
                          <p:cTn id="70" fill="hold">
                            <p:stCondLst>
                              <p:cond delay="0"/>
                            </p:stCondLst>
                            <p:childTnLst>
                              <p:par>
                                <p:cTn id="71" presetID="10" presetClass="exit" presetSubtype="0" fill="hold" grpId="0" nodeType="clickEffect">
                                  <p:stCondLst>
                                    <p:cond delay="0"/>
                                  </p:stCondLst>
                                  <p:childTnLst>
                                    <p:animEffect transition="out" filter="fade">
                                      <p:cBhvr>
                                        <p:cTn id="72" dur="500"/>
                                        <p:tgtEl>
                                          <p:spTgt spid="44"/>
                                        </p:tgtEl>
                                      </p:cBhvr>
                                    </p:animEffect>
                                    <p:set>
                                      <p:cBhvr>
                                        <p:cTn id="73" dur="1" fill="hold">
                                          <p:stCondLst>
                                            <p:cond delay="499"/>
                                          </p:stCondLst>
                                        </p:cTn>
                                        <p:tgtEl>
                                          <p:spTgt spid="44"/>
                                        </p:tgtEl>
                                        <p:attrNameLst>
                                          <p:attrName>style.visibility</p:attrName>
                                        </p:attrNameLst>
                                      </p:cBhvr>
                                      <p:to>
                                        <p:strVal val="hidden"/>
                                      </p:to>
                                    </p:set>
                                  </p:childTnLst>
                                </p:cTn>
                              </p:par>
                            </p:childTnLst>
                          </p:cTn>
                        </p:par>
                      </p:childTnLst>
                    </p:cTn>
                  </p:par>
                </p:childTnLst>
              </p:cTn>
              <p:nextCondLst>
                <p:cond evt="onClick" delay="0">
                  <p:tgtEl>
                    <p:spTgt spid="44"/>
                  </p:tgtEl>
                </p:cond>
              </p:nextCondLst>
            </p:seq>
            <p:seq concurrent="1" nextAc="seek">
              <p:cTn id="74" restart="whenNotActive" fill="hold" evtFilter="cancelBubble" nodeType="interactiveSeq">
                <p:stCondLst>
                  <p:cond evt="onClick" delay="0">
                    <p:tgtEl>
                      <p:spTgt spid="45"/>
                    </p:tgtEl>
                  </p:cond>
                </p:stCondLst>
                <p:endSync evt="end" delay="0">
                  <p:rtn val="all"/>
                </p:endSync>
                <p:childTnLst>
                  <p:par>
                    <p:cTn id="75" fill="hold">
                      <p:stCondLst>
                        <p:cond delay="0"/>
                      </p:stCondLst>
                      <p:childTnLst>
                        <p:par>
                          <p:cTn id="76" fill="hold">
                            <p:stCondLst>
                              <p:cond delay="0"/>
                            </p:stCondLst>
                            <p:childTnLst>
                              <p:par>
                                <p:cTn id="77" presetID="10" presetClass="exit" presetSubtype="0" fill="hold" grpId="0" nodeType="clickEffect">
                                  <p:stCondLst>
                                    <p:cond delay="0"/>
                                  </p:stCondLst>
                                  <p:childTnLst>
                                    <p:animEffect transition="out" filter="fade">
                                      <p:cBhvr>
                                        <p:cTn id="78" dur="500"/>
                                        <p:tgtEl>
                                          <p:spTgt spid="45"/>
                                        </p:tgtEl>
                                      </p:cBhvr>
                                    </p:animEffect>
                                    <p:set>
                                      <p:cBhvr>
                                        <p:cTn id="79" dur="1" fill="hold">
                                          <p:stCondLst>
                                            <p:cond delay="499"/>
                                          </p:stCondLst>
                                        </p:cTn>
                                        <p:tgtEl>
                                          <p:spTgt spid="45"/>
                                        </p:tgtEl>
                                        <p:attrNameLst>
                                          <p:attrName>style.visibility</p:attrName>
                                        </p:attrNameLst>
                                      </p:cBhvr>
                                      <p:to>
                                        <p:strVal val="hidden"/>
                                      </p:to>
                                    </p:set>
                                  </p:childTnLst>
                                </p:cTn>
                              </p:par>
                            </p:childTnLst>
                          </p:cTn>
                        </p:par>
                      </p:childTnLst>
                    </p:cTn>
                  </p:par>
                </p:childTnLst>
              </p:cTn>
              <p:nextCondLst>
                <p:cond evt="onClick" delay="0">
                  <p:tgtEl>
                    <p:spTgt spid="45"/>
                  </p:tgtEl>
                </p:cond>
              </p:nextCondLst>
            </p:seq>
            <p:seq concurrent="1" nextAc="seek">
              <p:cTn id="80" restart="whenNotActive" fill="hold" evtFilter="cancelBubble" nodeType="interactiveSeq">
                <p:stCondLst>
                  <p:cond evt="onClick" delay="0">
                    <p:tgtEl>
                      <p:spTgt spid="46"/>
                    </p:tgtEl>
                  </p:cond>
                </p:stCondLst>
                <p:endSync evt="end" delay="0">
                  <p:rtn val="all"/>
                </p:endSync>
                <p:childTnLst>
                  <p:par>
                    <p:cTn id="81" fill="hold">
                      <p:stCondLst>
                        <p:cond delay="0"/>
                      </p:stCondLst>
                      <p:childTnLst>
                        <p:par>
                          <p:cTn id="82" fill="hold">
                            <p:stCondLst>
                              <p:cond delay="0"/>
                            </p:stCondLst>
                            <p:childTnLst>
                              <p:par>
                                <p:cTn id="83" presetID="10" presetClass="exit" presetSubtype="0" fill="hold" grpId="0" nodeType="clickEffect">
                                  <p:stCondLst>
                                    <p:cond delay="0"/>
                                  </p:stCondLst>
                                  <p:childTnLst>
                                    <p:animEffect transition="out" filter="fade">
                                      <p:cBhvr>
                                        <p:cTn id="84" dur="500"/>
                                        <p:tgtEl>
                                          <p:spTgt spid="46"/>
                                        </p:tgtEl>
                                      </p:cBhvr>
                                    </p:animEffect>
                                    <p:set>
                                      <p:cBhvr>
                                        <p:cTn id="85" dur="1" fill="hold">
                                          <p:stCondLst>
                                            <p:cond delay="499"/>
                                          </p:stCondLst>
                                        </p:cTn>
                                        <p:tgtEl>
                                          <p:spTgt spid="46"/>
                                        </p:tgtEl>
                                        <p:attrNameLst>
                                          <p:attrName>style.visibility</p:attrName>
                                        </p:attrNameLst>
                                      </p:cBhvr>
                                      <p:to>
                                        <p:strVal val="hidden"/>
                                      </p:to>
                                    </p:set>
                                  </p:childTnLst>
                                </p:cTn>
                              </p:par>
                            </p:childTnLst>
                          </p:cTn>
                        </p:par>
                      </p:childTnLst>
                    </p:cTn>
                  </p:par>
                </p:childTnLst>
              </p:cTn>
              <p:nextCondLst>
                <p:cond evt="onClick" delay="0">
                  <p:tgtEl>
                    <p:spTgt spid="46"/>
                  </p:tgtEl>
                </p:cond>
              </p:nextCondLst>
            </p:seq>
            <p:seq concurrent="1" nextAc="seek">
              <p:cTn id="86" restart="whenNotActive" fill="hold" evtFilter="cancelBubble" nodeType="interactiveSeq">
                <p:stCondLst>
                  <p:cond evt="onClick" delay="0">
                    <p:tgtEl>
                      <p:spTgt spid="47"/>
                    </p:tgtEl>
                  </p:cond>
                </p:stCondLst>
                <p:endSync evt="end" delay="0">
                  <p:rtn val="all"/>
                </p:endSync>
                <p:childTnLst>
                  <p:par>
                    <p:cTn id="87" fill="hold">
                      <p:stCondLst>
                        <p:cond delay="0"/>
                      </p:stCondLst>
                      <p:childTnLst>
                        <p:par>
                          <p:cTn id="88" fill="hold">
                            <p:stCondLst>
                              <p:cond delay="0"/>
                            </p:stCondLst>
                            <p:childTnLst>
                              <p:par>
                                <p:cTn id="89" presetID="10" presetClass="exit" presetSubtype="0" fill="hold" grpId="0" nodeType="clickEffect">
                                  <p:stCondLst>
                                    <p:cond delay="0"/>
                                  </p:stCondLst>
                                  <p:childTnLst>
                                    <p:animEffect transition="out" filter="fade">
                                      <p:cBhvr>
                                        <p:cTn id="90" dur="500"/>
                                        <p:tgtEl>
                                          <p:spTgt spid="47"/>
                                        </p:tgtEl>
                                      </p:cBhvr>
                                    </p:animEffect>
                                    <p:set>
                                      <p:cBhvr>
                                        <p:cTn id="91" dur="1" fill="hold">
                                          <p:stCondLst>
                                            <p:cond delay="499"/>
                                          </p:stCondLst>
                                        </p:cTn>
                                        <p:tgtEl>
                                          <p:spTgt spid="47"/>
                                        </p:tgtEl>
                                        <p:attrNameLst>
                                          <p:attrName>style.visibility</p:attrName>
                                        </p:attrNameLst>
                                      </p:cBhvr>
                                      <p:to>
                                        <p:strVal val="hidden"/>
                                      </p:to>
                                    </p:set>
                                  </p:childTnLst>
                                </p:cTn>
                              </p:par>
                            </p:childTnLst>
                          </p:cTn>
                        </p:par>
                      </p:childTnLst>
                    </p:cTn>
                  </p:par>
                </p:childTnLst>
              </p:cTn>
              <p:nextCondLst>
                <p:cond evt="onClick" delay="0">
                  <p:tgtEl>
                    <p:spTgt spid="47"/>
                  </p:tgtEl>
                </p:cond>
              </p:nextCondLst>
            </p:seq>
            <p:seq concurrent="1" nextAc="seek">
              <p:cTn id="92" restart="whenNotActive" fill="hold" evtFilter="cancelBubble" nodeType="interactiveSeq">
                <p:stCondLst>
                  <p:cond evt="onClick" delay="0">
                    <p:tgtEl>
                      <p:spTgt spid="48"/>
                    </p:tgtEl>
                  </p:cond>
                </p:stCondLst>
                <p:endSync evt="end" delay="0">
                  <p:rtn val="all"/>
                </p:endSync>
                <p:childTnLst>
                  <p:par>
                    <p:cTn id="93" fill="hold">
                      <p:stCondLst>
                        <p:cond delay="0"/>
                      </p:stCondLst>
                      <p:childTnLst>
                        <p:par>
                          <p:cTn id="94" fill="hold">
                            <p:stCondLst>
                              <p:cond delay="0"/>
                            </p:stCondLst>
                            <p:childTnLst>
                              <p:par>
                                <p:cTn id="95" presetID="10" presetClass="exit" presetSubtype="0" fill="hold" grpId="0" nodeType="clickEffect">
                                  <p:stCondLst>
                                    <p:cond delay="0"/>
                                  </p:stCondLst>
                                  <p:childTnLst>
                                    <p:animEffect transition="out" filter="fade">
                                      <p:cBhvr>
                                        <p:cTn id="96" dur="500"/>
                                        <p:tgtEl>
                                          <p:spTgt spid="48"/>
                                        </p:tgtEl>
                                      </p:cBhvr>
                                    </p:animEffect>
                                    <p:set>
                                      <p:cBhvr>
                                        <p:cTn id="97" dur="1" fill="hold">
                                          <p:stCondLst>
                                            <p:cond delay="499"/>
                                          </p:stCondLst>
                                        </p:cTn>
                                        <p:tgtEl>
                                          <p:spTgt spid="48"/>
                                        </p:tgtEl>
                                        <p:attrNameLst>
                                          <p:attrName>style.visibility</p:attrName>
                                        </p:attrNameLst>
                                      </p:cBhvr>
                                      <p:to>
                                        <p:strVal val="hidden"/>
                                      </p:to>
                                    </p:set>
                                  </p:childTnLst>
                                </p:cTn>
                              </p:par>
                            </p:childTnLst>
                          </p:cTn>
                        </p:par>
                      </p:childTnLst>
                    </p:cTn>
                  </p:par>
                </p:childTnLst>
              </p:cTn>
              <p:nextCondLst>
                <p:cond evt="onClick" delay="0">
                  <p:tgtEl>
                    <p:spTgt spid="48"/>
                  </p:tgtEl>
                </p:cond>
              </p:nextCondLst>
            </p:seq>
            <p:seq concurrent="1" nextAc="seek">
              <p:cTn id="98" restart="whenNotActive" fill="hold" evtFilter="cancelBubble" nodeType="interactiveSeq">
                <p:stCondLst>
                  <p:cond evt="onClick" delay="0">
                    <p:tgtEl>
                      <p:spTgt spid="49"/>
                    </p:tgtEl>
                  </p:cond>
                </p:stCondLst>
                <p:endSync evt="end" delay="0">
                  <p:rtn val="all"/>
                </p:endSync>
                <p:childTnLst>
                  <p:par>
                    <p:cTn id="99" fill="hold">
                      <p:stCondLst>
                        <p:cond delay="0"/>
                      </p:stCondLst>
                      <p:childTnLst>
                        <p:par>
                          <p:cTn id="100" fill="hold">
                            <p:stCondLst>
                              <p:cond delay="0"/>
                            </p:stCondLst>
                            <p:childTnLst>
                              <p:par>
                                <p:cTn id="101" presetID="10" presetClass="exit" presetSubtype="0" fill="hold" grpId="0" nodeType="clickEffect">
                                  <p:stCondLst>
                                    <p:cond delay="0"/>
                                  </p:stCondLst>
                                  <p:childTnLst>
                                    <p:animEffect transition="out" filter="fade">
                                      <p:cBhvr>
                                        <p:cTn id="102" dur="500"/>
                                        <p:tgtEl>
                                          <p:spTgt spid="49"/>
                                        </p:tgtEl>
                                      </p:cBhvr>
                                    </p:animEffect>
                                    <p:set>
                                      <p:cBhvr>
                                        <p:cTn id="103" dur="1" fill="hold">
                                          <p:stCondLst>
                                            <p:cond delay="499"/>
                                          </p:stCondLst>
                                        </p:cTn>
                                        <p:tgtEl>
                                          <p:spTgt spid="49"/>
                                        </p:tgtEl>
                                        <p:attrNameLst>
                                          <p:attrName>style.visibility</p:attrName>
                                        </p:attrNameLst>
                                      </p:cBhvr>
                                      <p:to>
                                        <p:strVal val="hidden"/>
                                      </p:to>
                                    </p:set>
                                  </p:childTnLst>
                                </p:cTn>
                              </p:par>
                            </p:childTnLst>
                          </p:cTn>
                        </p:par>
                      </p:childTnLst>
                    </p:cTn>
                  </p:par>
                </p:childTnLst>
              </p:cTn>
              <p:nextCondLst>
                <p:cond evt="onClick" delay="0">
                  <p:tgtEl>
                    <p:spTgt spid="49"/>
                  </p:tgtEl>
                </p:cond>
              </p:nextCondLst>
            </p:seq>
            <p:seq concurrent="1" nextAc="seek">
              <p:cTn id="104" restart="whenNotActive" fill="hold" evtFilter="cancelBubble" nodeType="interactiveSeq">
                <p:stCondLst>
                  <p:cond evt="onClick" delay="0">
                    <p:tgtEl>
                      <p:spTgt spid="50"/>
                    </p:tgtEl>
                  </p:cond>
                </p:stCondLst>
                <p:endSync evt="end" delay="0">
                  <p:rtn val="all"/>
                </p:endSync>
                <p:childTnLst>
                  <p:par>
                    <p:cTn id="105" fill="hold">
                      <p:stCondLst>
                        <p:cond delay="0"/>
                      </p:stCondLst>
                      <p:childTnLst>
                        <p:par>
                          <p:cTn id="106" fill="hold">
                            <p:stCondLst>
                              <p:cond delay="0"/>
                            </p:stCondLst>
                            <p:childTnLst>
                              <p:par>
                                <p:cTn id="107" presetID="10" presetClass="exit" presetSubtype="0" fill="hold" grpId="0" nodeType="clickEffect">
                                  <p:stCondLst>
                                    <p:cond delay="0"/>
                                  </p:stCondLst>
                                  <p:childTnLst>
                                    <p:animEffect transition="out" filter="fade">
                                      <p:cBhvr>
                                        <p:cTn id="108" dur="500"/>
                                        <p:tgtEl>
                                          <p:spTgt spid="50"/>
                                        </p:tgtEl>
                                      </p:cBhvr>
                                    </p:animEffect>
                                    <p:set>
                                      <p:cBhvr>
                                        <p:cTn id="109" dur="1" fill="hold">
                                          <p:stCondLst>
                                            <p:cond delay="499"/>
                                          </p:stCondLst>
                                        </p:cTn>
                                        <p:tgtEl>
                                          <p:spTgt spid="50"/>
                                        </p:tgtEl>
                                        <p:attrNameLst>
                                          <p:attrName>style.visibility</p:attrName>
                                        </p:attrNameLst>
                                      </p:cBhvr>
                                      <p:to>
                                        <p:strVal val="hidden"/>
                                      </p:to>
                                    </p:set>
                                  </p:childTnLst>
                                </p:cTn>
                              </p:par>
                            </p:childTnLst>
                          </p:cTn>
                        </p:par>
                      </p:childTnLst>
                    </p:cTn>
                  </p:par>
                </p:childTnLst>
              </p:cTn>
              <p:nextCondLst>
                <p:cond evt="onClick" delay="0">
                  <p:tgtEl>
                    <p:spTgt spid="50"/>
                  </p:tgtEl>
                </p:cond>
              </p:nextCondLst>
            </p:seq>
            <p:seq concurrent="1" nextAc="seek">
              <p:cTn id="110" restart="whenNotActive" fill="hold" evtFilter="cancelBubble" nodeType="interactiveSeq">
                <p:stCondLst>
                  <p:cond evt="onClick" delay="0">
                    <p:tgtEl>
                      <p:spTgt spid="51"/>
                    </p:tgtEl>
                  </p:cond>
                </p:stCondLst>
                <p:endSync evt="end" delay="0">
                  <p:rtn val="all"/>
                </p:endSync>
                <p:childTnLst>
                  <p:par>
                    <p:cTn id="111" fill="hold">
                      <p:stCondLst>
                        <p:cond delay="0"/>
                      </p:stCondLst>
                      <p:childTnLst>
                        <p:par>
                          <p:cTn id="112" fill="hold">
                            <p:stCondLst>
                              <p:cond delay="0"/>
                            </p:stCondLst>
                            <p:childTnLst>
                              <p:par>
                                <p:cTn id="113" presetID="10" presetClass="exit" presetSubtype="0" fill="hold" grpId="0" nodeType="clickEffect">
                                  <p:stCondLst>
                                    <p:cond delay="0"/>
                                  </p:stCondLst>
                                  <p:childTnLst>
                                    <p:animEffect transition="out" filter="fade">
                                      <p:cBhvr>
                                        <p:cTn id="114" dur="500"/>
                                        <p:tgtEl>
                                          <p:spTgt spid="51"/>
                                        </p:tgtEl>
                                      </p:cBhvr>
                                    </p:animEffect>
                                    <p:set>
                                      <p:cBhvr>
                                        <p:cTn id="115" dur="1" fill="hold">
                                          <p:stCondLst>
                                            <p:cond delay="499"/>
                                          </p:stCondLst>
                                        </p:cTn>
                                        <p:tgtEl>
                                          <p:spTgt spid="51"/>
                                        </p:tgtEl>
                                        <p:attrNameLst>
                                          <p:attrName>style.visibility</p:attrName>
                                        </p:attrNameLst>
                                      </p:cBhvr>
                                      <p:to>
                                        <p:strVal val="hidden"/>
                                      </p:to>
                                    </p:set>
                                  </p:childTnLst>
                                </p:cTn>
                              </p:par>
                            </p:childTnLst>
                          </p:cTn>
                        </p:par>
                      </p:childTnLst>
                    </p:cTn>
                  </p:par>
                </p:childTnLst>
              </p:cTn>
              <p:nextCondLst>
                <p:cond evt="onClick" delay="0">
                  <p:tgtEl>
                    <p:spTgt spid="51"/>
                  </p:tgtEl>
                </p:cond>
              </p:nextCondLst>
            </p:seq>
            <p:seq concurrent="1" nextAc="seek">
              <p:cTn id="116" restart="whenNotActive" fill="hold" evtFilter="cancelBubble" nodeType="interactiveSeq">
                <p:stCondLst>
                  <p:cond evt="onClick" delay="0">
                    <p:tgtEl>
                      <p:spTgt spid="52"/>
                    </p:tgtEl>
                  </p:cond>
                </p:stCondLst>
                <p:endSync evt="end" delay="0">
                  <p:rtn val="all"/>
                </p:endSync>
                <p:childTnLst>
                  <p:par>
                    <p:cTn id="117" fill="hold">
                      <p:stCondLst>
                        <p:cond delay="0"/>
                      </p:stCondLst>
                      <p:childTnLst>
                        <p:par>
                          <p:cTn id="118" fill="hold">
                            <p:stCondLst>
                              <p:cond delay="0"/>
                            </p:stCondLst>
                            <p:childTnLst>
                              <p:par>
                                <p:cTn id="119" presetID="10" presetClass="exit" presetSubtype="0" fill="hold" grpId="0" nodeType="clickEffect">
                                  <p:stCondLst>
                                    <p:cond delay="0"/>
                                  </p:stCondLst>
                                  <p:childTnLst>
                                    <p:animEffect transition="out" filter="fade">
                                      <p:cBhvr>
                                        <p:cTn id="120" dur="500"/>
                                        <p:tgtEl>
                                          <p:spTgt spid="52"/>
                                        </p:tgtEl>
                                      </p:cBhvr>
                                    </p:animEffect>
                                    <p:set>
                                      <p:cBhvr>
                                        <p:cTn id="121" dur="1" fill="hold">
                                          <p:stCondLst>
                                            <p:cond delay="499"/>
                                          </p:stCondLst>
                                        </p:cTn>
                                        <p:tgtEl>
                                          <p:spTgt spid="52"/>
                                        </p:tgtEl>
                                        <p:attrNameLst>
                                          <p:attrName>style.visibility</p:attrName>
                                        </p:attrNameLst>
                                      </p:cBhvr>
                                      <p:to>
                                        <p:strVal val="hidden"/>
                                      </p:to>
                                    </p:set>
                                  </p:childTnLst>
                                </p:cTn>
                              </p:par>
                            </p:childTnLst>
                          </p:cTn>
                        </p:par>
                      </p:childTnLst>
                    </p:cTn>
                  </p:par>
                </p:childTnLst>
              </p:cTn>
              <p:nextCondLst>
                <p:cond evt="onClick" delay="0">
                  <p:tgtEl>
                    <p:spTgt spid="52"/>
                  </p:tgtEl>
                </p:cond>
              </p:nextCondLst>
            </p:seq>
          </p:childTnLst>
        </p:cTn>
      </p:par>
    </p:tnLst>
    <p:bldLst>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4000"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Exercise 11B</a:t>
              </a:r>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5" name="TextBox 4"/>
          <p:cNvSpPr txBox="1"/>
          <p:nvPr/>
        </p:nvSpPr>
        <p:spPr>
          <a:xfrm>
            <a:off x="7308304" y="102917"/>
            <a:ext cx="1656184" cy="369332"/>
          </a:xfrm>
          <a:prstGeom prst="rect">
            <a:avLst/>
          </a:prstGeom>
          <a:noFill/>
        </p:spPr>
        <p:txBody>
          <a:bodyPr wrap="square" rtlCol="0">
            <a:spAutoFit/>
          </a:bodyPr>
          <a:lstStyle/>
          <a:p>
            <a:r>
              <a:rPr lang="en-GB" dirty="0">
                <a:solidFill>
                  <a:schemeClr val="bg1"/>
                </a:solidFill>
              </a:rPr>
              <a:t>Pages 297-298</a:t>
            </a:r>
          </a:p>
        </p:txBody>
      </p:sp>
      <p:sp>
        <p:nvSpPr>
          <p:cNvPr id="53" name="TextBox 52">
            <a:extLst>
              <a:ext uri="{FF2B5EF4-FFF2-40B4-BE49-F238E27FC236}">
                <a16:creationId xmlns:a16="http://schemas.microsoft.com/office/drawing/2014/main" id="{85E969D2-1791-854E-9887-D90DC28C74AC}"/>
              </a:ext>
            </a:extLst>
          </p:cNvPr>
          <p:cNvSpPr txBox="1"/>
          <p:nvPr/>
        </p:nvSpPr>
        <p:spPr>
          <a:xfrm>
            <a:off x="1187624" y="2636912"/>
            <a:ext cx="5607991" cy="2677656"/>
          </a:xfrm>
          <a:prstGeom prst="rect">
            <a:avLst/>
          </a:prstGeom>
          <a:noFill/>
        </p:spPr>
        <p:txBody>
          <a:bodyPr wrap="square" rtlCol="0">
            <a:spAutoFit/>
          </a:bodyPr>
          <a:lstStyle/>
          <a:p>
            <a:r>
              <a:rPr lang="en-US" sz="2400" dirty="0"/>
              <a:t>Complete before the lesson Q1-4</a:t>
            </a:r>
          </a:p>
          <a:p>
            <a:endParaRPr lang="en-US" sz="2400" dirty="0"/>
          </a:p>
          <a:p>
            <a:r>
              <a:rPr lang="en-US" sz="2400" dirty="0"/>
              <a:t>In Class:			</a:t>
            </a:r>
          </a:p>
          <a:p>
            <a:r>
              <a:rPr lang="en-US" sz="2400" dirty="0">
                <a:solidFill>
                  <a:schemeClr val="accent3"/>
                </a:solidFill>
              </a:rPr>
              <a:t>Green		</a:t>
            </a:r>
            <a:r>
              <a:rPr lang="en-US" sz="2400" dirty="0"/>
              <a:t>Q5</a:t>
            </a:r>
          </a:p>
          <a:p>
            <a:r>
              <a:rPr lang="en-US" sz="2400" dirty="0">
                <a:solidFill>
                  <a:schemeClr val="accent6"/>
                </a:solidFill>
              </a:rPr>
              <a:t>Amber</a:t>
            </a:r>
            <a:r>
              <a:rPr lang="en-US" sz="2400" dirty="0"/>
              <a:t> 		Q6</a:t>
            </a:r>
          </a:p>
          <a:p>
            <a:r>
              <a:rPr lang="en-US" sz="2400" dirty="0">
                <a:solidFill>
                  <a:srgbClr val="FF0000"/>
                </a:solidFill>
              </a:rPr>
              <a:t>Red</a:t>
            </a:r>
            <a:r>
              <a:rPr lang="en-US" sz="2400" dirty="0"/>
              <a:t>		Q7-8 &amp; Challenge</a:t>
            </a:r>
          </a:p>
          <a:p>
            <a:endParaRPr lang="en-US" sz="2400" dirty="0"/>
          </a:p>
        </p:txBody>
      </p:sp>
    </p:spTree>
    <p:extLst>
      <p:ext uri="{BB962C8B-B14F-4D97-AF65-F5344CB8AC3E}">
        <p14:creationId xmlns:p14="http://schemas.microsoft.com/office/powerpoint/2010/main" val="180556863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4000"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b="1" dirty="0"/>
                <a:t>SKILL #3</a:t>
              </a:r>
              <a:r>
                <a:rPr lang="en-GB" sz="3200" dirty="0"/>
                <a:t>: Integrating using Trig Identities</a:t>
              </a:r>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7" name="TextBox 6"/>
              <p:cNvSpPr txBox="1"/>
              <p:nvPr/>
            </p:nvSpPr>
            <p:spPr>
              <a:xfrm>
                <a:off x="251520" y="764704"/>
                <a:ext cx="8496944" cy="646331"/>
              </a:xfrm>
              <a:prstGeom prst="rect">
                <a:avLst/>
              </a:prstGeom>
              <a:noFill/>
            </p:spPr>
            <p:txBody>
              <a:bodyPr wrap="square" rtlCol="0">
                <a:spAutoFit/>
              </a:bodyPr>
              <a:lstStyle/>
              <a:p>
                <a:r>
                  <a:rPr lang="en-GB" dirty="0"/>
                  <a:t>Some expressions, such as </a:t>
                </a:r>
                <a14:m>
                  <m:oMath xmlns:m="http://schemas.openxmlformats.org/officeDocument/2006/math">
                    <m:func>
                      <m:funcPr>
                        <m:ctrlPr>
                          <a:rPr lang="en-GB" b="0" i="1" smtClean="0">
                            <a:latin typeface="Cambria Math" panose="02040503050406030204" pitchFamily="18" charset="0"/>
                          </a:rPr>
                        </m:ctrlPr>
                      </m:funcPr>
                      <m:fName>
                        <m:sSup>
                          <m:sSupPr>
                            <m:ctrlPr>
                              <a:rPr lang="en-GB" b="0" i="1" smtClean="0">
                                <a:latin typeface="Cambria Math" panose="02040503050406030204" pitchFamily="18" charset="0"/>
                              </a:rPr>
                            </m:ctrlPr>
                          </m:sSupPr>
                          <m:e>
                            <m:r>
                              <m:rPr>
                                <m:sty m:val="p"/>
                              </m:rPr>
                              <a:rPr lang="en-GB" b="0" i="0" smtClean="0">
                                <a:latin typeface="Cambria Math" panose="02040503050406030204" pitchFamily="18" charset="0"/>
                              </a:rPr>
                              <m:t>sin</m:t>
                            </m:r>
                          </m:e>
                          <m:sup>
                            <m:r>
                              <a:rPr lang="en-GB" b="0" i="1" smtClean="0">
                                <a:latin typeface="Cambria Math" panose="02040503050406030204" pitchFamily="18" charset="0"/>
                              </a:rPr>
                              <m:t>2</m:t>
                            </m:r>
                          </m:sup>
                        </m:sSup>
                      </m:fName>
                      <m:e>
                        <m:r>
                          <a:rPr lang="en-GB" b="0" i="1" smtClean="0">
                            <a:latin typeface="Cambria Math" panose="02040503050406030204" pitchFamily="18" charset="0"/>
                          </a:rPr>
                          <m:t>𝑥</m:t>
                        </m:r>
                      </m:e>
                    </m:func>
                  </m:oMath>
                </a14:m>
                <a:r>
                  <a:rPr lang="en-GB" dirty="0"/>
                  <a:t> and </a:t>
                </a:r>
                <a14:m>
                  <m:oMath xmlns:m="http://schemas.openxmlformats.org/officeDocument/2006/math">
                    <m:func>
                      <m:funcPr>
                        <m:ctrlPr>
                          <a:rPr lang="en-GB" b="0" i="1" smtClean="0">
                            <a:latin typeface="Cambria Math" panose="02040503050406030204" pitchFamily="18" charset="0"/>
                          </a:rPr>
                        </m:ctrlPr>
                      </m:funcPr>
                      <m:fName>
                        <m:r>
                          <m:rPr>
                            <m:sty m:val="p"/>
                          </m:rPr>
                          <a:rPr lang="en-GB" b="0" i="0" smtClean="0">
                            <a:latin typeface="Cambria Math" panose="02040503050406030204" pitchFamily="18" charset="0"/>
                          </a:rPr>
                          <m:t>sin</m:t>
                        </m:r>
                      </m:fName>
                      <m:e>
                        <m:r>
                          <a:rPr lang="en-GB" b="0" i="1" smtClean="0">
                            <a:latin typeface="Cambria Math" panose="02040503050406030204" pitchFamily="18" charset="0"/>
                          </a:rPr>
                          <m:t>𝑥</m:t>
                        </m:r>
                      </m:e>
                    </m:func>
                    <m:func>
                      <m:funcPr>
                        <m:ctrlPr>
                          <a:rPr lang="en-GB" b="0" i="1" smtClean="0">
                            <a:latin typeface="Cambria Math" panose="02040503050406030204" pitchFamily="18" charset="0"/>
                          </a:rPr>
                        </m:ctrlPr>
                      </m:funcPr>
                      <m:fName>
                        <m:r>
                          <m:rPr>
                            <m:sty m:val="p"/>
                          </m:rPr>
                          <a:rPr lang="en-GB" b="0" i="0" smtClean="0">
                            <a:latin typeface="Cambria Math" panose="02040503050406030204" pitchFamily="18" charset="0"/>
                          </a:rPr>
                          <m:t>cos</m:t>
                        </m:r>
                      </m:fName>
                      <m:e>
                        <m:r>
                          <a:rPr lang="en-GB" b="0" i="1" smtClean="0">
                            <a:latin typeface="Cambria Math" panose="02040503050406030204" pitchFamily="18" charset="0"/>
                          </a:rPr>
                          <m:t>𝑥</m:t>
                        </m:r>
                      </m:e>
                    </m:func>
                  </m:oMath>
                </a14:m>
                <a:r>
                  <a:rPr lang="en-GB" dirty="0"/>
                  <a:t> can’t be integrated directly, but we can use one of our trig identities to replace it with an expression we can easily integrate.</a:t>
                </a:r>
              </a:p>
            </p:txBody>
          </p:sp>
        </mc:Choice>
        <mc:Fallback xmlns="">
          <p:sp>
            <p:nvSpPr>
              <p:cNvPr id="7" name="TextBox 6"/>
              <p:cNvSpPr txBox="1">
                <a:spLocks noRot="1" noChangeAspect="1" noMove="1" noResize="1" noEditPoints="1" noAdjustHandles="1" noChangeArrowheads="1" noChangeShapeType="1" noTextEdit="1"/>
              </p:cNvSpPr>
              <p:nvPr/>
            </p:nvSpPr>
            <p:spPr>
              <a:xfrm>
                <a:off x="251520" y="764704"/>
                <a:ext cx="8496944" cy="646331"/>
              </a:xfrm>
              <a:prstGeom prst="rect">
                <a:avLst/>
              </a:prstGeom>
              <a:blipFill rotWithShape="0">
                <a:blip r:embed="rId2"/>
                <a:stretch>
                  <a:fillRect l="-574" t="-4717" b="-14151"/>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827584" y="1593433"/>
                <a:ext cx="3744416" cy="412164"/>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dirty="0"/>
                  <a:t>Find </a:t>
                </a:r>
                <a14:m>
                  <m:oMath xmlns:m="http://schemas.openxmlformats.org/officeDocument/2006/math">
                    <m:nary>
                      <m:naryPr>
                        <m:subHide m:val="on"/>
                        <m:supHide m:val="on"/>
                        <m:ctrlPr>
                          <a:rPr lang="en-GB" b="0" i="1" smtClean="0">
                            <a:latin typeface="Cambria Math" panose="02040503050406030204" pitchFamily="18" charset="0"/>
                          </a:rPr>
                        </m:ctrlPr>
                      </m:naryPr>
                      <m:sub/>
                      <m:sup/>
                      <m:e>
                        <m:func>
                          <m:funcPr>
                            <m:ctrlPr>
                              <a:rPr lang="en-GB" b="0" i="1" smtClean="0">
                                <a:latin typeface="Cambria Math" panose="02040503050406030204" pitchFamily="18" charset="0"/>
                              </a:rPr>
                            </m:ctrlPr>
                          </m:funcPr>
                          <m:fName>
                            <m:sSup>
                              <m:sSupPr>
                                <m:ctrlPr>
                                  <a:rPr lang="en-GB" b="0" i="1" smtClean="0">
                                    <a:latin typeface="Cambria Math" panose="02040503050406030204" pitchFamily="18" charset="0"/>
                                  </a:rPr>
                                </m:ctrlPr>
                              </m:sSupPr>
                              <m:e>
                                <m:r>
                                  <m:rPr>
                                    <m:sty m:val="p"/>
                                  </m:rPr>
                                  <a:rPr lang="en-GB" b="0" i="0" smtClean="0">
                                    <a:latin typeface="Cambria Math" panose="02040503050406030204" pitchFamily="18" charset="0"/>
                                  </a:rPr>
                                  <m:t>sin</m:t>
                                </m:r>
                              </m:e>
                              <m:sup>
                                <m:r>
                                  <a:rPr lang="en-GB" b="0" i="1" smtClean="0">
                                    <a:latin typeface="Cambria Math" panose="02040503050406030204" pitchFamily="18" charset="0"/>
                                  </a:rPr>
                                  <m:t>2</m:t>
                                </m:r>
                              </m:sup>
                            </m:sSup>
                          </m:fName>
                          <m:e>
                            <m:r>
                              <a:rPr lang="en-GB" b="0" i="1" smtClean="0">
                                <a:latin typeface="Cambria Math" panose="02040503050406030204" pitchFamily="18" charset="0"/>
                              </a:rPr>
                              <m:t>𝑥</m:t>
                            </m:r>
                          </m:e>
                        </m:func>
                        <m:r>
                          <a:rPr lang="en-GB" b="0" i="1" smtClean="0">
                            <a:latin typeface="Cambria Math" panose="02040503050406030204" pitchFamily="18" charset="0"/>
                          </a:rPr>
                          <m:t> </m:t>
                        </m:r>
                        <m:r>
                          <a:rPr lang="en-GB" b="0" i="1" smtClean="0">
                            <a:latin typeface="Cambria Math" panose="02040503050406030204" pitchFamily="18" charset="0"/>
                          </a:rPr>
                          <m:t>𝑑𝑥</m:t>
                        </m:r>
                      </m:e>
                    </m:nary>
                  </m:oMath>
                </a14:m>
                <a:endParaRPr lang="en-GB" dirty="0"/>
              </a:p>
            </p:txBody>
          </p:sp>
        </mc:Choice>
        <mc:Fallback xmlns="">
          <p:sp>
            <p:nvSpPr>
              <p:cNvPr id="8" name="TextBox 7"/>
              <p:cNvSpPr txBox="1">
                <a:spLocks noRot="1" noChangeAspect="1" noMove="1" noResize="1" noEditPoints="1" noAdjustHandles="1" noChangeArrowheads="1" noChangeShapeType="1" noTextEdit="1"/>
              </p:cNvSpPr>
              <p:nvPr/>
            </p:nvSpPr>
            <p:spPr>
              <a:xfrm>
                <a:off x="827584" y="1593433"/>
                <a:ext cx="3744416" cy="412164"/>
              </a:xfrm>
              <a:prstGeom prst="rect">
                <a:avLst/>
              </a:prstGeom>
              <a:blipFill rotWithShape="0">
                <a:blip r:embed="rId6"/>
                <a:stretch>
                  <a:fillRect t="-83696" b="-129348"/>
                </a:stretch>
              </a:blipFill>
              <a:effectLst>
                <a:outerShdw blurRad="63500" sx="102000" sy="102000" algn="ctr" rotWithShape="0">
                  <a:prstClr val="black">
                    <a:alpha val="40000"/>
                  </a:prstClr>
                </a:outerShdw>
              </a:effectLst>
            </p:spPr>
            <p:txBody>
              <a:bodyPr/>
              <a:lstStyle/>
              <a:p>
                <a:r>
                  <a:rPr lang="en-GB">
                    <a:noFill/>
                  </a:rPr>
                  <a:t> </a:t>
                </a:r>
              </a:p>
            </p:txBody>
          </p:sp>
        </mc:Fallback>
      </mc:AlternateContent>
      <p:sp>
        <p:nvSpPr>
          <p:cNvPr id="9" name="Rectangle 8"/>
          <p:cNvSpPr/>
          <p:nvPr/>
        </p:nvSpPr>
        <p:spPr>
          <a:xfrm>
            <a:off x="395536" y="1593433"/>
            <a:ext cx="432048" cy="412164"/>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Q</a:t>
            </a:r>
          </a:p>
        </p:txBody>
      </p:sp>
      <mc:AlternateContent xmlns:mc="http://schemas.openxmlformats.org/markup-compatibility/2006" xmlns:a14="http://schemas.microsoft.com/office/drawing/2010/main">
        <mc:Choice Requires="a14">
          <p:sp>
            <p:nvSpPr>
              <p:cNvPr id="10" name="TextBox 9"/>
              <p:cNvSpPr txBox="1"/>
              <p:nvPr/>
            </p:nvSpPr>
            <p:spPr>
              <a:xfrm>
                <a:off x="827584" y="2132856"/>
                <a:ext cx="4104456" cy="2301656"/>
              </a:xfrm>
              <a:prstGeom prst="rect">
                <a:avLst/>
              </a:prstGeom>
              <a:noFill/>
            </p:spPr>
            <p:txBody>
              <a:bodyPr wrap="square" rtlCol="0">
                <a:spAutoFit/>
              </a:bodyPr>
              <a:lstStyle/>
              <a:p>
                <a:r>
                  <a:rPr lang="en-GB" dirty="0"/>
                  <a:t>Do you know a trig identity involving </a:t>
                </a:r>
                <a14:m>
                  <m:oMath xmlns:m="http://schemas.openxmlformats.org/officeDocument/2006/math">
                    <m:func>
                      <m:funcPr>
                        <m:ctrlPr>
                          <a:rPr lang="en-GB" b="0" i="1" smtClean="0">
                            <a:latin typeface="Cambria Math" panose="02040503050406030204" pitchFamily="18" charset="0"/>
                          </a:rPr>
                        </m:ctrlPr>
                      </m:funcPr>
                      <m:fName>
                        <m:sSup>
                          <m:sSupPr>
                            <m:ctrlPr>
                              <a:rPr lang="en-GB" b="0" i="1" smtClean="0">
                                <a:latin typeface="Cambria Math" panose="02040503050406030204" pitchFamily="18" charset="0"/>
                              </a:rPr>
                            </m:ctrlPr>
                          </m:sSupPr>
                          <m:e>
                            <m:r>
                              <m:rPr>
                                <m:sty m:val="p"/>
                              </m:rPr>
                              <a:rPr lang="en-GB" b="0" i="0" smtClean="0">
                                <a:latin typeface="Cambria Math" panose="02040503050406030204" pitchFamily="18" charset="0"/>
                              </a:rPr>
                              <m:t>sin</m:t>
                            </m:r>
                          </m:e>
                          <m:sup>
                            <m:r>
                              <a:rPr lang="en-GB" b="0" i="1" smtClean="0">
                                <a:latin typeface="Cambria Math" panose="02040503050406030204" pitchFamily="18" charset="0"/>
                              </a:rPr>
                              <m:t>2</m:t>
                            </m:r>
                          </m:sup>
                        </m:sSup>
                      </m:fName>
                      <m:e>
                        <m:r>
                          <a:rPr lang="en-GB" b="0" i="1" smtClean="0">
                            <a:latin typeface="Cambria Math" panose="02040503050406030204" pitchFamily="18" charset="0"/>
                          </a:rPr>
                          <m:t>𝑥</m:t>
                        </m:r>
                      </m:e>
                    </m:func>
                  </m:oMath>
                </a14:m>
                <a:r>
                  <a:rPr lang="en-GB" dirty="0"/>
                  <a:t>?</a:t>
                </a:r>
              </a:p>
              <a:p>
                <a:endParaRPr lang="en-GB" dirty="0"/>
              </a:p>
              <a:p>
                <a:pPr/>
                <a14:m>
                  <m:oMathPara xmlns:m="http://schemas.openxmlformats.org/officeDocument/2006/math">
                    <m:oMathParaPr>
                      <m:jc m:val="centerGroup"/>
                    </m:oMathParaPr>
                    <m:oMath xmlns:m="http://schemas.openxmlformats.org/officeDocument/2006/math">
                      <m:func>
                        <m:funcPr>
                          <m:ctrlPr>
                            <a:rPr lang="en-GB" b="0" i="1" smtClean="0">
                              <a:latin typeface="Cambria Math" panose="02040503050406030204" pitchFamily="18" charset="0"/>
                            </a:rPr>
                          </m:ctrlPr>
                        </m:funcPr>
                        <m:fName>
                          <m:r>
                            <m:rPr>
                              <m:sty m:val="p"/>
                            </m:rPr>
                            <a:rPr lang="en-GB" b="0" i="0" smtClean="0">
                              <a:latin typeface="Cambria Math" panose="02040503050406030204" pitchFamily="18" charset="0"/>
                            </a:rPr>
                            <m:t>cos</m:t>
                          </m:r>
                        </m:fName>
                        <m:e>
                          <m:r>
                            <a:rPr lang="en-GB" b="0" i="1" smtClean="0">
                              <a:latin typeface="Cambria Math" panose="02040503050406030204" pitchFamily="18" charset="0"/>
                            </a:rPr>
                            <m:t>2</m:t>
                          </m:r>
                          <m:r>
                            <a:rPr lang="en-GB" b="0" i="1" smtClean="0">
                              <a:latin typeface="Cambria Math" panose="02040503050406030204" pitchFamily="18" charset="0"/>
                            </a:rPr>
                            <m:t>𝑥</m:t>
                          </m:r>
                        </m:e>
                      </m:func>
                      <m:r>
                        <a:rPr lang="en-GB" b="0" i="1" smtClean="0">
                          <a:latin typeface="Cambria Math" panose="02040503050406030204" pitchFamily="18" charset="0"/>
                        </a:rPr>
                        <m:t>=1−2</m:t>
                      </m:r>
                      <m:func>
                        <m:funcPr>
                          <m:ctrlPr>
                            <a:rPr lang="en-GB" b="0" i="1" smtClean="0">
                              <a:latin typeface="Cambria Math" panose="02040503050406030204" pitchFamily="18" charset="0"/>
                            </a:rPr>
                          </m:ctrlPr>
                        </m:funcPr>
                        <m:fName>
                          <m:sSup>
                            <m:sSupPr>
                              <m:ctrlPr>
                                <a:rPr lang="en-GB" b="0" i="1" smtClean="0">
                                  <a:latin typeface="Cambria Math" panose="02040503050406030204" pitchFamily="18" charset="0"/>
                                </a:rPr>
                              </m:ctrlPr>
                            </m:sSupPr>
                            <m:e>
                              <m:r>
                                <m:rPr>
                                  <m:sty m:val="p"/>
                                </m:rPr>
                                <a:rPr lang="en-GB" b="0" i="0" smtClean="0">
                                  <a:latin typeface="Cambria Math" panose="02040503050406030204" pitchFamily="18" charset="0"/>
                                </a:rPr>
                                <m:t>sin</m:t>
                              </m:r>
                            </m:e>
                            <m:sup>
                              <m:r>
                                <a:rPr lang="en-GB" b="0" i="1" smtClean="0">
                                  <a:latin typeface="Cambria Math" panose="02040503050406030204" pitchFamily="18" charset="0"/>
                                </a:rPr>
                                <m:t>2</m:t>
                              </m:r>
                            </m:sup>
                          </m:sSup>
                        </m:fName>
                        <m:e>
                          <m:r>
                            <a:rPr lang="en-GB" b="0" i="1" smtClean="0">
                              <a:latin typeface="Cambria Math" panose="02040503050406030204" pitchFamily="18" charset="0"/>
                            </a:rPr>
                            <m:t>𝑥</m:t>
                          </m:r>
                        </m:e>
                      </m:func>
                    </m:oMath>
                    <m:oMath xmlns:m="http://schemas.openxmlformats.org/officeDocument/2006/math">
                      <m:func>
                        <m:funcPr>
                          <m:ctrlPr>
                            <a:rPr lang="en-GB" b="0" i="1" smtClean="0">
                              <a:latin typeface="Cambria Math" panose="02040503050406030204" pitchFamily="18" charset="0"/>
                            </a:rPr>
                          </m:ctrlPr>
                        </m:funcPr>
                        <m:fName>
                          <m:sSup>
                            <m:sSupPr>
                              <m:ctrlPr>
                                <a:rPr lang="en-GB" b="0" i="1" smtClean="0">
                                  <a:latin typeface="Cambria Math" panose="02040503050406030204" pitchFamily="18" charset="0"/>
                                </a:rPr>
                              </m:ctrlPr>
                            </m:sSupPr>
                            <m:e>
                              <m:r>
                                <m:rPr>
                                  <m:sty m:val="p"/>
                                </m:rPr>
                                <a:rPr lang="en-GB" b="0" i="0" smtClean="0">
                                  <a:latin typeface="Cambria Math" panose="02040503050406030204" pitchFamily="18" charset="0"/>
                                </a:rPr>
                                <m:t>sin</m:t>
                              </m:r>
                            </m:e>
                            <m:sup>
                              <m:r>
                                <a:rPr lang="en-GB" b="0" i="1" smtClean="0">
                                  <a:latin typeface="Cambria Math" panose="02040503050406030204" pitchFamily="18" charset="0"/>
                                </a:rPr>
                                <m:t>2</m:t>
                              </m:r>
                            </m:sup>
                          </m:sSup>
                        </m:fName>
                        <m:e>
                          <m:r>
                            <a:rPr lang="en-GB" b="0" i="1" smtClean="0">
                              <a:latin typeface="Cambria Math" panose="02040503050406030204" pitchFamily="18" charset="0"/>
                            </a:rPr>
                            <m:t>𝑥</m:t>
                          </m:r>
                        </m:e>
                      </m:func>
                      <m:r>
                        <a:rPr lang="en-GB" i="1">
                          <a:latin typeface="Cambria Math" panose="02040503050406030204" pitchFamily="18" charset="0"/>
                        </a:rPr>
                        <m:t>=</m:t>
                      </m:r>
                      <m:f>
                        <m:fPr>
                          <m:ctrlPr>
                            <a:rPr lang="en-GB" i="1">
                              <a:latin typeface="Cambria Math" panose="02040503050406030204" pitchFamily="18" charset="0"/>
                            </a:rPr>
                          </m:ctrlPr>
                        </m:fPr>
                        <m:num>
                          <m:r>
                            <a:rPr lang="en-GB" i="1">
                              <a:latin typeface="Cambria Math" panose="02040503050406030204" pitchFamily="18" charset="0"/>
                            </a:rPr>
                            <m:t>1</m:t>
                          </m:r>
                        </m:num>
                        <m:den>
                          <m:r>
                            <a:rPr lang="en-GB" i="1">
                              <a:latin typeface="Cambria Math" panose="02040503050406030204" pitchFamily="18" charset="0"/>
                            </a:rPr>
                            <m:t>2</m:t>
                          </m:r>
                        </m:den>
                      </m:f>
                      <m:r>
                        <a:rPr lang="en-GB" i="1">
                          <a:latin typeface="Cambria Math" panose="02040503050406030204" pitchFamily="18" charset="0"/>
                        </a:rPr>
                        <m:t>−</m:t>
                      </m:r>
                      <m:f>
                        <m:fPr>
                          <m:ctrlPr>
                            <a:rPr lang="en-GB" i="1">
                              <a:latin typeface="Cambria Math" panose="02040503050406030204" pitchFamily="18" charset="0"/>
                            </a:rPr>
                          </m:ctrlPr>
                        </m:fPr>
                        <m:num>
                          <m:r>
                            <a:rPr lang="en-GB" i="1">
                              <a:latin typeface="Cambria Math" panose="02040503050406030204" pitchFamily="18" charset="0"/>
                            </a:rPr>
                            <m:t>1</m:t>
                          </m:r>
                        </m:num>
                        <m:den>
                          <m:r>
                            <a:rPr lang="en-GB" i="1">
                              <a:latin typeface="Cambria Math" panose="02040503050406030204" pitchFamily="18" charset="0"/>
                            </a:rPr>
                            <m:t>2</m:t>
                          </m:r>
                        </m:den>
                      </m:f>
                      <m:func>
                        <m:funcPr>
                          <m:ctrlPr>
                            <a:rPr lang="en-GB" i="1">
                              <a:latin typeface="Cambria Math" panose="02040503050406030204" pitchFamily="18" charset="0"/>
                            </a:rPr>
                          </m:ctrlPr>
                        </m:funcPr>
                        <m:fName>
                          <m:r>
                            <m:rPr>
                              <m:sty m:val="p"/>
                            </m:rPr>
                            <a:rPr lang="en-GB">
                              <a:latin typeface="Cambria Math" panose="02040503050406030204" pitchFamily="18" charset="0"/>
                            </a:rPr>
                            <m:t>cos</m:t>
                          </m:r>
                        </m:fName>
                        <m:e>
                          <m:r>
                            <a:rPr lang="en-GB" i="1">
                              <a:latin typeface="Cambria Math" panose="02040503050406030204" pitchFamily="18" charset="0"/>
                            </a:rPr>
                            <m:t>2</m:t>
                          </m:r>
                          <m:r>
                            <a:rPr lang="en-GB" i="1">
                              <a:latin typeface="Cambria Math" panose="02040503050406030204" pitchFamily="18" charset="0"/>
                            </a:rPr>
                            <m:t>𝑥</m:t>
                          </m:r>
                        </m:e>
                      </m:func>
                    </m:oMath>
                    <m:oMath xmlns:m="http://schemas.openxmlformats.org/officeDocument/2006/math">
                      <m:nary>
                        <m:naryPr>
                          <m:subHide m:val="on"/>
                          <m:supHide m:val="on"/>
                          <m:ctrlPr>
                            <a:rPr lang="en-GB" b="0" i="1" smtClean="0">
                              <a:latin typeface="Cambria Math" panose="02040503050406030204" pitchFamily="18" charset="0"/>
                            </a:rPr>
                          </m:ctrlPr>
                        </m:naryPr>
                        <m:sub/>
                        <m:sup/>
                        <m:e>
                          <m:func>
                            <m:funcPr>
                              <m:ctrlPr>
                                <a:rPr lang="en-GB" b="0" i="1" smtClean="0">
                                  <a:latin typeface="Cambria Math" panose="02040503050406030204" pitchFamily="18" charset="0"/>
                                </a:rPr>
                              </m:ctrlPr>
                            </m:funcPr>
                            <m:fName>
                              <m:sSup>
                                <m:sSupPr>
                                  <m:ctrlPr>
                                    <a:rPr lang="en-GB" b="0" i="1" smtClean="0">
                                      <a:latin typeface="Cambria Math" panose="02040503050406030204" pitchFamily="18" charset="0"/>
                                    </a:rPr>
                                  </m:ctrlPr>
                                </m:sSupPr>
                                <m:e>
                                  <m:r>
                                    <m:rPr>
                                      <m:sty m:val="p"/>
                                    </m:rPr>
                                    <a:rPr lang="en-GB" b="0" i="0" smtClean="0">
                                      <a:latin typeface="Cambria Math" panose="02040503050406030204" pitchFamily="18" charset="0"/>
                                    </a:rPr>
                                    <m:t>sin</m:t>
                                  </m:r>
                                </m:e>
                                <m:sup>
                                  <m:r>
                                    <a:rPr lang="en-GB" b="0" i="1" smtClean="0">
                                      <a:latin typeface="Cambria Math" panose="02040503050406030204" pitchFamily="18" charset="0"/>
                                    </a:rPr>
                                    <m:t>2</m:t>
                                  </m:r>
                                </m:sup>
                              </m:sSup>
                            </m:fName>
                            <m:e>
                              <m:r>
                                <a:rPr lang="en-GB" b="0" i="1" smtClean="0">
                                  <a:latin typeface="Cambria Math" panose="02040503050406030204" pitchFamily="18" charset="0"/>
                                </a:rPr>
                                <m:t>𝑥</m:t>
                              </m:r>
                            </m:e>
                          </m:func>
                          <m:r>
                            <a:rPr lang="en-GB" b="0" i="1" smtClean="0">
                              <a:latin typeface="Cambria Math" panose="02040503050406030204" pitchFamily="18" charset="0"/>
                            </a:rPr>
                            <m:t> </m:t>
                          </m:r>
                          <m:r>
                            <a:rPr lang="en-GB" b="0" i="1" smtClean="0">
                              <a:latin typeface="Cambria Math" panose="02040503050406030204" pitchFamily="18" charset="0"/>
                            </a:rPr>
                            <m:t>𝑑𝑥</m:t>
                          </m:r>
                        </m:e>
                      </m:nary>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2</m:t>
                          </m:r>
                        </m:den>
                      </m:f>
                      <m:r>
                        <a:rPr lang="en-GB" b="0" i="1" smtClean="0">
                          <a:latin typeface="Cambria Math" panose="02040503050406030204" pitchFamily="18" charset="0"/>
                        </a:rPr>
                        <m:t>𝑥</m:t>
                      </m:r>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4</m:t>
                          </m:r>
                        </m:den>
                      </m:f>
                      <m:func>
                        <m:funcPr>
                          <m:ctrlPr>
                            <a:rPr lang="en-GB" b="0" i="1" smtClean="0">
                              <a:latin typeface="Cambria Math" panose="02040503050406030204" pitchFamily="18" charset="0"/>
                            </a:rPr>
                          </m:ctrlPr>
                        </m:funcPr>
                        <m:fName>
                          <m:r>
                            <m:rPr>
                              <m:sty m:val="p"/>
                            </m:rPr>
                            <a:rPr lang="en-GB" b="0" i="0" smtClean="0">
                              <a:latin typeface="Cambria Math" panose="02040503050406030204" pitchFamily="18" charset="0"/>
                            </a:rPr>
                            <m:t>sin</m:t>
                          </m:r>
                        </m:fName>
                        <m:e>
                          <m:r>
                            <a:rPr lang="en-GB" b="0" i="1" smtClean="0">
                              <a:latin typeface="Cambria Math" panose="02040503050406030204" pitchFamily="18" charset="0"/>
                            </a:rPr>
                            <m:t>2</m:t>
                          </m:r>
                          <m:r>
                            <a:rPr lang="en-GB" b="0" i="1" smtClean="0">
                              <a:latin typeface="Cambria Math" panose="02040503050406030204" pitchFamily="18" charset="0"/>
                            </a:rPr>
                            <m:t>𝑥</m:t>
                          </m:r>
                        </m:e>
                      </m:func>
                    </m:oMath>
                  </m:oMathPara>
                </a14:m>
                <a:endParaRPr lang="en-GB" dirty="0"/>
              </a:p>
            </p:txBody>
          </p:sp>
        </mc:Choice>
        <mc:Fallback xmlns="">
          <p:sp>
            <p:nvSpPr>
              <p:cNvPr id="10" name="TextBox 9"/>
              <p:cNvSpPr txBox="1">
                <a:spLocks noRot="1" noChangeAspect="1" noMove="1" noResize="1" noEditPoints="1" noAdjustHandles="1" noChangeArrowheads="1" noChangeShapeType="1" noTextEdit="1"/>
              </p:cNvSpPr>
              <p:nvPr/>
            </p:nvSpPr>
            <p:spPr>
              <a:xfrm>
                <a:off x="827584" y="2132856"/>
                <a:ext cx="4104456" cy="2301656"/>
              </a:xfrm>
              <a:prstGeom prst="rect">
                <a:avLst/>
              </a:prstGeom>
              <a:blipFill rotWithShape="0">
                <a:blip r:embed="rId7"/>
                <a:stretch>
                  <a:fillRect l="-1337" t="-1592"/>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827584" y="4410319"/>
                <a:ext cx="3744416" cy="412164"/>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dirty="0"/>
                  <a:t>Find </a:t>
                </a:r>
                <a14:m>
                  <m:oMath xmlns:m="http://schemas.openxmlformats.org/officeDocument/2006/math">
                    <m:nary>
                      <m:naryPr>
                        <m:subHide m:val="on"/>
                        <m:supHide m:val="on"/>
                        <m:ctrlPr>
                          <a:rPr lang="en-GB" b="0" i="1" smtClean="0">
                            <a:latin typeface="Cambria Math" panose="02040503050406030204" pitchFamily="18" charset="0"/>
                          </a:rPr>
                        </m:ctrlPr>
                      </m:naryPr>
                      <m:sub/>
                      <m:sup/>
                      <m:e>
                        <m:func>
                          <m:funcPr>
                            <m:ctrlPr>
                              <a:rPr lang="en-GB" b="0" i="1" smtClean="0">
                                <a:latin typeface="Cambria Math" panose="02040503050406030204" pitchFamily="18" charset="0"/>
                              </a:rPr>
                            </m:ctrlPr>
                          </m:funcPr>
                          <m:fName>
                            <m:sSup>
                              <m:sSupPr>
                                <m:ctrlPr>
                                  <a:rPr lang="en-GB" b="0" i="1" smtClean="0">
                                    <a:latin typeface="Cambria Math" panose="02040503050406030204" pitchFamily="18" charset="0"/>
                                  </a:rPr>
                                </m:ctrlPr>
                              </m:sSupPr>
                              <m:e>
                                <m:r>
                                  <m:rPr>
                                    <m:sty m:val="p"/>
                                  </m:rPr>
                                  <a:rPr lang="en-GB" b="0" i="0" smtClean="0">
                                    <a:latin typeface="Cambria Math" panose="02040503050406030204" pitchFamily="18" charset="0"/>
                                  </a:rPr>
                                  <m:t>cos</m:t>
                                </m:r>
                              </m:e>
                              <m:sup>
                                <m:r>
                                  <a:rPr lang="en-GB" b="0" i="1" smtClean="0">
                                    <a:latin typeface="Cambria Math" panose="02040503050406030204" pitchFamily="18" charset="0"/>
                                  </a:rPr>
                                  <m:t>2</m:t>
                                </m:r>
                              </m:sup>
                            </m:sSup>
                          </m:fName>
                          <m:e>
                            <m:r>
                              <a:rPr lang="en-GB" b="0" i="1" smtClean="0">
                                <a:latin typeface="Cambria Math" panose="02040503050406030204" pitchFamily="18" charset="0"/>
                              </a:rPr>
                              <m:t>𝑥</m:t>
                            </m:r>
                          </m:e>
                        </m:func>
                        <m:r>
                          <a:rPr lang="en-GB" b="0" i="1" smtClean="0">
                            <a:latin typeface="Cambria Math" panose="02040503050406030204" pitchFamily="18" charset="0"/>
                          </a:rPr>
                          <m:t> </m:t>
                        </m:r>
                        <m:r>
                          <a:rPr lang="en-GB" b="0" i="1" smtClean="0">
                            <a:latin typeface="Cambria Math" panose="02040503050406030204" pitchFamily="18" charset="0"/>
                          </a:rPr>
                          <m:t>𝑑𝑥</m:t>
                        </m:r>
                      </m:e>
                    </m:nary>
                  </m:oMath>
                </a14:m>
                <a:endParaRPr lang="en-GB" dirty="0"/>
              </a:p>
            </p:txBody>
          </p:sp>
        </mc:Choice>
        <mc:Fallback xmlns="">
          <p:sp>
            <p:nvSpPr>
              <p:cNvPr id="11" name="TextBox 10"/>
              <p:cNvSpPr txBox="1">
                <a:spLocks noRot="1" noChangeAspect="1" noMove="1" noResize="1" noEditPoints="1" noAdjustHandles="1" noChangeArrowheads="1" noChangeShapeType="1" noTextEdit="1"/>
              </p:cNvSpPr>
              <p:nvPr/>
            </p:nvSpPr>
            <p:spPr>
              <a:xfrm>
                <a:off x="827584" y="4410319"/>
                <a:ext cx="3744416" cy="412164"/>
              </a:xfrm>
              <a:prstGeom prst="rect">
                <a:avLst/>
              </a:prstGeom>
              <a:blipFill rotWithShape="0">
                <a:blip r:embed="rId8"/>
                <a:stretch>
                  <a:fillRect t="-83696" b="-129348"/>
                </a:stretch>
              </a:blipFill>
              <a:effectLst>
                <a:outerShdw blurRad="63500" sx="102000" sy="102000" algn="ctr" rotWithShape="0">
                  <a:prstClr val="black">
                    <a:alpha val="40000"/>
                  </a:prstClr>
                </a:outerShdw>
              </a:effectLst>
            </p:spPr>
            <p:txBody>
              <a:bodyPr/>
              <a:lstStyle/>
              <a:p>
                <a:r>
                  <a:rPr lang="en-GB">
                    <a:noFill/>
                  </a:rPr>
                  <a:t> </a:t>
                </a:r>
              </a:p>
            </p:txBody>
          </p:sp>
        </mc:Fallback>
      </mc:AlternateContent>
      <p:sp>
        <p:nvSpPr>
          <p:cNvPr id="12" name="Rectangle 11"/>
          <p:cNvSpPr/>
          <p:nvPr/>
        </p:nvSpPr>
        <p:spPr>
          <a:xfrm>
            <a:off x="395536" y="4410319"/>
            <a:ext cx="432048" cy="412164"/>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Q</a:t>
            </a:r>
          </a:p>
        </p:txBody>
      </p:sp>
      <mc:AlternateContent xmlns:mc="http://schemas.openxmlformats.org/markup-compatibility/2006" xmlns:a14="http://schemas.microsoft.com/office/drawing/2010/main">
        <mc:Choice Requires="a14">
          <p:sp>
            <p:nvSpPr>
              <p:cNvPr id="13" name="TextBox 12"/>
              <p:cNvSpPr txBox="1"/>
              <p:nvPr/>
            </p:nvSpPr>
            <p:spPr>
              <a:xfrm>
                <a:off x="840524" y="4941168"/>
                <a:ext cx="3587460" cy="174765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unc>
                        <m:funcPr>
                          <m:ctrlPr>
                            <a:rPr lang="en-GB" b="0" i="1" smtClean="0">
                              <a:latin typeface="Cambria Math" panose="02040503050406030204" pitchFamily="18" charset="0"/>
                            </a:rPr>
                          </m:ctrlPr>
                        </m:funcPr>
                        <m:fName>
                          <m:r>
                            <m:rPr>
                              <m:sty m:val="p"/>
                            </m:rPr>
                            <a:rPr lang="en-GB" b="0" i="0" smtClean="0">
                              <a:latin typeface="Cambria Math" panose="02040503050406030204" pitchFamily="18" charset="0"/>
                            </a:rPr>
                            <m:t>cos</m:t>
                          </m:r>
                        </m:fName>
                        <m:e>
                          <m:r>
                            <a:rPr lang="en-GB" b="0" i="1" smtClean="0">
                              <a:latin typeface="Cambria Math" panose="02040503050406030204" pitchFamily="18" charset="0"/>
                            </a:rPr>
                            <m:t>2</m:t>
                          </m:r>
                          <m:r>
                            <a:rPr lang="en-GB" b="0" i="1" smtClean="0">
                              <a:latin typeface="Cambria Math" panose="02040503050406030204" pitchFamily="18" charset="0"/>
                            </a:rPr>
                            <m:t>𝑥</m:t>
                          </m:r>
                        </m:e>
                      </m:func>
                      <m:r>
                        <a:rPr lang="en-GB" b="0" i="1" smtClean="0">
                          <a:latin typeface="Cambria Math" panose="02040503050406030204" pitchFamily="18" charset="0"/>
                        </a:rPr>
                        <m:t>=2</m:t>
                      </m:r>
                      <m:func>
                        <m:funcPr>
                          <m:ctrlPr>
                            <a:rPr lang="en-GB" b="0" i="1" smtClean="0">
                              <a:latin typeface="Cambria Math" panose="02040503050406030204" pitchFamily="18" charset="0"/>
                            </a:rPr>
                          </m:ctrlPr>
                        </m:funcPr>
                        <m:fName>
                          <m:sSup>
                            <m:sSupPr>
                              <m:ctrlPr>
                                <a:rPr lang="en-GB" b="0" i="1" smtClean="0">
                                  <a:latin typeface="Cambria Math" panose="02040503050406030204" pitchFamily="18" charset="0"/>
                                </a:rPr>
                              </m:ctrlPr>
                            </m:sSupPr>
                            <m:e>
                              <m:r>
                                <m:rPr>
                                  <m:sty m:val="p"/>
                                </m:rPr>
                                <a:rPr lang="en-GB" b="0" i="0" smtClean="0">
                                  <a:latin typeface="Cambria Math" panose="02040503050406030204" pitchFamily="18" charset="0"/>
                                </a:rPr>
                                <m:t>cos</m:t>
                              </m:r>
                            </m:e>
                            <m:sup>
                              <m:r>
                                <a:rPr lang="en-GB" b="0" i="1" smtClean="0">
                                  <a:latin typeface="Cambria Math" panose="02040503050406030204" pitchFamily="18" charset="0"/>
                                </a:rPr>
                                <m:t>2</m:t>
                              </m:r>
                            </m:sup>
                          </m:sSup>
                        </m:fName>
                        <m:e>
                          <m:r>
                            <a:rPr lang="en-GB" b="0" i="1" smtClean="0">
                              <a:latin typeface="Cambria Math" panose="02040503050406030204" pitchFamily="18" charset="0"/>
                            </a:rPr>
                            <m:t>𝑥</m:t>
                          </m:r>
                        </m:e>
                      </m:func>
                      <m:r>
                        <a:rPr lang="en-GB" b="0" i="1" smtClean="0">
                          <a:latin typeface="Cambria Math" panose="02040503050406030204" pitchFamily="18" charset="0"/>
                        </a:rPr>
                        <m:t>−1</m:t>
                      </m:r>
                    </m:oMath>
                    <m:oMath xmlns:m="http://schemas.openxmlformats.org/officeDocument/2006/math">
                      <m:func>
                        <m:funcPr>
                          <m:ctrlPr>
                            <a:rPr lang="en-GB" b="0" i="1" smtClean="0">
                              <a:latin typeface="Cambria Math" panose="02040503050406030204" pitchFamily="18" charset="0"/>
                            </a:rPr>
                          </m:ctrlPr>
                        </m:funcPr>
                        <m:fName>
                          <m:sSup>
                            <m:sSupPr>
                              <m:ctrlPr>
                                <a:rPr lang="en-GB" b="0" i="1" smtClean="0">
                                  <a:latin typeface="Cambria Math" panose="02040503050406030204" pitchFamily="18" charset="0"/>
                                </a:rPr>
                              </m:ctrlPr>
                            </m:sSupPr>
                            <m:e>
                              <m:r>
                                <m:rPr>
                                  <m:sty m:val="p"/>
                                </m:rPr>
                                <a:rPr lang="en-GB" b="0" i="0" smtClean="0">
                                  <a:latin typeface="Cambria Math" panose="02040503050406030204" pitchFamily="18" charset="0"/>
                                </a:rPr>
                                <m:t>cos</m:t>
                              </m:r>
                            </m:e>
                            <m:sup>
                              <m:r>
                                <a:rPr lang="en-GB" b="0" i="1" smtClean="0">
                                  <a:latin typeface="Cambria Math" panose="02040503050406030204" pitchFamily="18" charset="0"/>
                                </a:rPr>
                                <m:t>2</m:t>
                              </m:r>
                            </m:sup>
                          </m:sSup>
                        </m:fName>
                        <m:e>
                          <m:r>
                            <a:rPr lang="en-GB" b="0" i="1" smtClean="0">
                              <a:latin typeface="Cambria Math" panose="02040503050406030204" pitchFamily="18" charset="0"/>
                            </a:rPr>
                            <m:t>𝑥</m:t>
                          </m:r>
                        </m:e>
                      </m:func>
                      <m:r>
                        <a:rPr lang="en-GB" i="1">
                          <a:latin typeface="Cambria Math" panose="02040503050406030204" pitchFamily="18" charset="0"/>
                        </a:rPr>
                        <m:t>=</m:t>
                      </m:r>
                      <m:f>
                        <m:fPr>
                          <m:ctrlPr>
                            <a:rPr lang="en-GB" i="1">
                              <a:latin typeface="Cambria Math" panose="02040503050406030204" pitchFamily="18" charset="0"/>
                            </a:rPr>
                          </m:ctrlPr>
                        </m:fPr>
                        <m:num>
                          <m:r>
                            <a:rPr lang="en-GB" i="1">
                              <a:latin typeface="Cambria Math" panose="02040503050406030204" pitchFamily="18" charset="0"/>
                            </a:rPr>
                            <m:t>1</m:t>
                          </m:r>
                        </m:num>
                        <m:den>
                          <m:r>
                            <a:rPr lang="en-GB" i="1">
                              <a:latin typeface="Cambria Math" panose="02040503050406030204" pitchFamily="18" charset="0"/>
                            </a:rPr>
                            <m:t>2</m:t>
                          </m:r>
                        </m:den>
                      </m:f>
                      <m:r>
                        <a:rPr lang="en-GB" b="0" i="1" smtClean="0">
                          <a:latin typeface="Cambria Math" panose="02040503050406030204" pitchFamily="18" charset="0"/>
                        </a:rPr>
                        <m:t>+</m:t>
                      </m:r>
                      <m:f>
                        <m:fPr>
                          <m:ctrlPr>
                            <a:rPr lang="en-GB" i="1">
                              <a:latin typeface="Cambria Math" panose="02040503050406030204" pitchFamily="18" charset="0"/>
                            </a:rPr>
                          </m:ctrlPr>
                        </m:fPr>
                        <m:num>
                          <m:r>
                            <a:rPr lang="en-GB" i="1">
                              <a:latin typeface="Cambria Math" panose="02040503050406030204" pitchFamily="18" charset="0"/>
                            </a:rPr>
                            <m:t>1</m:t>
                          </m:r>
                        </m:num>
                        <m:den>
                          <m:r>
                            <a:rPr lang="en-GB" i="1">
                              <a:latin typeface="Cambria Math" panose="02040503050406030204" pitchFamily="18" charset="0"/>
                            </a:rPr>
                            <m:t>2</m:t>
                          </m:r>
                        </m:den>
                      </m:f>
                      <m:func>
                        <m:funcPr>
                          <m:ctrlPr>
                            <a:rPr lang="en-GB" i="1">
                              <a:latin typeface="Cambria Math" panose="02040503050406030204" pitchFamily="18" charset="0"/>
                            </a:rPr>
                          </m:ctrlPr>
                        </m:funcPr>
                        <m:fName>
                          <m:r>
                            <m:rPr>
                              <m:sty m:val="p"/>
                            </m:rPr>
                            <a:rPr lang="en-GB">
                              <a:latin typeface="Cambria Math" panose="02040503050406030204" pitchFamily="18" charset="0"/>
                            </a:rPr>
                            <m:t>cos</m:t>
                          </m:r>
                        </m:fName>
                        <m:e>
                          <m:r>
                            <a:rPr lang="en-GB" i="1">
                              <a:latin typeface="Cambria Math" panose="02040503050406030204" pitchFamily="18" charset="0"/>
                            </a:rPr>
                            <m:t>2</m:t>
                          </m:r>
                          <m:r>
                            <a:rPr lang="en-GB" i="1">
                              <a:latin typeface="Cambria Math" panose="02040503050406030204" pitchFamily="18" charset="0"/>
                            </a:rPr>
                            <m:t>𝑥</m:t>
                          </m:r>
                        </m:e>
                      </m:func>
                    </m:oMath>
                    <m:oMath xmlns:m="http://schemas.openxmlformats.org/officeDocument/2006/math">
                      <m:nary>
                        <m:naryPr>
                          <m:subHide m:val="on"/>
                          <m:supHide m:val="on"/>
                          <m:ctrlPr>
                            <a:rPr lang="en-GB" b="0" i="1" smtClean="0">
                              <a:latin typeface="Cambria Math" panose="02040503050406030204" pitchFamily="18" charset="0"/>
                            </a:rPr>
                          </m:ctrlPr>
                        </m:naryPr>
                        <m:sub/>
                        <m:sup/>
                        <m:e>
                          <m:func>
                            <m:funcPr>
                              <m:ctrlPr>
                                <a:rPr lang="en-GB" b="0" i="1" smtClean="0">
                                  <a:latin typeface="Cambria Math" panose="02040503050406030204" pitchFamily="18" charset="0"/>
                                </a:rPr>
                              </m:ctrlPr>
                            </m:funcPr>
                            <m:fName>
                              <m:sSup>
                                <m:sSupPr>
                                  <m:ctrlPr>
                                    <a:rPr lang="en-GB" b="0" i="1" smtClean="0">
                                      <a:latin typeface="Cambria Math" panose="02040503050406030204" pitchFamily="18" charset="0"/>
                                    </a:rPr>
                                  </m:ctrlPr>
                                </m:sSupPr>
                                <m:e>
                                  <m:r>
                                    <m:rPr>
                                      <m:sty m:val="p"/>
                                    </m:rPr>
                                    <a:rPr lang="en-GB" b="0" i="0" smtClean="0">
                                      <a:latin typeface="Cambria Math" panose="02040503050406030204" pitchFamily="18" charset="0"/>
                                    </a:rPr>
                                    <m:t>cos</m:t>
                                  </m:r>
                                </m:e>
                                <m:sup>
                                  <m:r>
                                    <a:rPr lang="en-GB" b="0" i="1" smtClean="0">
                                      <a:latin typeface="Cambria Math" panose="02040503050406030204" pitchFamily="18" charset="0"/>
                                    </a:rPr>
                                    <m:t>2</m:t>
                                  </m:r>
                                </m:sup>
                              </m:sSup>
                            </m:fName>
                            <m:e>
                              <m:r>
                                <a:rPr lang="en-GB" b="0" i="1" smtClean="0">
                                  <a:latin typeface="Cambria Math" panose="02040503050406030204" pitchFamily="18" charset="0"/>
                                </a:rPr>
                                <m:t>𝑥</m:t>
                              </m:r>
                            </m:e>
                          </m:func>
                          <m:r>
                            <a:rPr lang="en-GB" b="0" i="1" smtClean="0">
                              <a:latin typeface="Cambria Math" panose="02040503050406030204" pitchFamily="18" charset="0"/>
                            </a:rPr>
                            <m:t> </m:t>
                          </m:r>
                          <m:r>
                            <a:rPr lang="en-GB" b="0" i="1" smtClean="0">
                              <a:latin typeface="Cambria Math" panose="02040503050406030204" pitchFamily="18" charset="0"/>
                            </a:rPr>
                            <m:t>𝑑𝑥</m:t>
                          </m:r>
                        </m:e>
                      </m:nary>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2</m:t>
                          </m:r>
                        </m:den>
                      </m:f>
                      <m:r>
                        <a:rPr lang="en-GB" b="0" i="1" smtClean="0">
                          <a:latin typeface="Cambria Math" panose="02040503050406030204" pitchFamily="18" charset="0"/>
                        </a:rPr>
                        <m:t>𝑥</m:t>
                      </m:r>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4</m:t>
                          </m:r>
                        </m:den>
                      </m:f>
                      <m:func>
                        <m:funcPr>
                          <m:ctrlPr>
                            <a:rPr lang="en-GB" b="0" i="1" smtClean="0">
                              <a:latin typeface="Cambria Math" panose="02040503050406030204" pitchFamily="18" charset="0"/>
                            </a:rPr>
                          </m:ctrlPr>
                        </m:funcPr>
                        <m:fName>
                          <m:r>
                            <m:rPr>
                              <m:sty m:val="p"/>
                            </m:rPr>
                            <a:rPr lang="en-GB" b="0" i="0" smtClean="0">
                              <a:latin typeface="Cambria Math" panose="02040503050406030204" pitchFamily="18" charset="0"/>
                            </a:rPr>
                            <m:t>sin</m:t>
                          </m:r>
                        </m:fName>
                        <m:e>
                          <m:r>
                            <a:rPr lang="en-GB" b="0" i="1" smtClean="0">
                              <a:latin typeface="Cambria Math" panose="02040503050406030204" pitchFamily="18" charset="0"/>
                            </a:rPr>
                            <m:t>2</m:t>
                          </m:r>
                          <m:r>
                            <a:rPr lang="en-GB" b="0" i="1" smtClean="0">
                              <a:latin typeface="Cambria Math" panose="02040503050406030204" pitchFamily="18" charset="0"/>
                            </a:rPr>
                            <m:t>𝑥</m:t>
                          </m:r>
                        </m:e>
                      </m:func>
                    </m:oMath>
                  </m:oMathPara>
                </a14:m>
                <a:endParaRPr lang="en-GB" dirty="0"/>
              </a:p>
              <a:p>
                <a:endParaRPr lang="en-GB" dirty="0"/>
              </a:p>
            </p:txBody>
          </p:sp>
        </mc:Choice>
        <mc:Fallback xmlns="">
          <p:sp>
            <p:nvSpPr>
              <p:cNvPr id="13" name="TextBox 12"/>
              <p:cNvSpPr txBox="1">
                <a:spLocks noRot="1" noChangeAspect="1" noMove="1" noResize="1" noEditPoints="1" noAdjustHandles="1" noChangeArrowheads="1" noChangeShapeType="1" noTextEdit="1"/>
              </p:cNvSpPr>
              <p:nvPr/>
            </p:nvSpPr>
            <p:spPr>
              <a:xfrm>
                <a:off x="840524" y="4941168"/>
                <a:ext cx="3587460" cy="1747658"/>
              </a:xfrm>
              <a:prstGeom prst="rect">
                <a:avLst/>
              </a:prstGeom>
              <a:blipFill rotWithShape="0">
                <a:blip r:embed="rId9"/>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4" name="TextBox 13"/>
              <p:cNvSpPr txBox="1"/>
              <p:nvPr/>
            </p:nvSpPr>
            <p:spPr>
              <a:xfrm>
                <a:off x="5457937" y="1576612"/>
                <a:ext cx="3528392" cy="412164"/>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dirty="0"/>
                  <a:t>Find </a:t>
                </a:r>
                <a14:m>
                  <m:oMath xmlns:m="http://schemas.openxmlformats.org/officeDocument/2006/math">
                    <m:nary>
                      <m:naryPr>
                        <m:subHide m:val="on"/>
                        <m:supHide m:val="on"/>
                        <m:ctrlPr>
                          <a:rPr lang="en-GB" b="0" i="1" smtClean="0">
                            <a:latin typeface="Cambria Math" panose="02040503050406030204" pitchFamily="18" charset="0"/>
                          </a:rPr>
                        </m:ctrlPr>
                      </m:naryPr>
                      <m:sub/>
                      <m:sup/>
                      <m:e>
                        <m:func>
                          <m:funcPr>
                            <m:ctrlPr>
                              <a:rPr lang="en-GB" b="0" i="1" smtClean="0">
                                <a:latin typeface="Cambria Math" panose="02040503050406030204" pitchFamily="18" charset="0"/>
                              </a:rPr>
                            </m:ctrlPr>
                          </m:funcPr>
                          <m:fName>
                            <m:r>
                              <m:rPr>
                                <m:sty m:val="p"/>
                              </m:rPr>
                              <a:rPr lang="en-GB" b="0" i="0" smtClean="0">
                                <a:latin typeface="Cambria Math" panose="02040503050406030204" pitchFamily="18" charset="0"/>
                              </a:rPr>
                              <m:t>sin</m:t>
                            </m:r>
                          </m:fName>
                          <m:e>
                            <m:r>
                              <a:rPr lang="en-GB" b="0" i="1" smtClean="0">
                                <a:latin typeface="Cambria Math" panose="02040503050406030204" pitchFamily="18" charset="0"/>
                              </a:rPr>
                              <m:t>3</m:t>
                            </m:r>
                            <m:r>
                              <a:rPr lang="en-GB" b="0" i="1" smtClean="0">
                                <a:latin typeface="Cambria Math" panose="02040503050406030204" pitchFamily="18" charset="0"/>
                              </a:rPr>
                              <m:t>𝑥</m:t>
                            </m:r>
                          </m:e>
                        </m:func>
                        <m:func>
                          <m:funcPr>
                            <m:ctrlPr>
                              <a:rPr lang="en-GB" b="0" i="1" smtClean="0">
                                <a:latin typeface="Cambria Math" panose="02040503050406030204" pitchFamily="18" charset="0"/>
                              </a:rPr>
                            </m:ctrlPr>
                          </m:funcPr>
                          <m:fName>
                            <m:r>
                              <m:rPr>
                                <m:sty m:val="p"/>
                              </m:rPr>
                              <a:rPr lang="en-GB" b="0" i="0" smtClean="0">
                                <a:latin typeface="Cambria Math" panose="02040503050406030204" pitchFamily="18" charset="0"/>
                              </a:rPr>
                              <m:t>cos</m:t>
                            </m:r>
                          </m:fName>
                          <m:e>
                            <m:r>
                              <a:rPr lang="en-GB" b="0" i="1" smtClean="0">
                                <a:latin typeface="Cambria Math" panose="02040503050406030204" pitchFamily="18" charset="0"/>
                              </a:rPr>
                              <m:t>3</m:t>
                            </m:r>
                            <m:r>
                              <a:rPr lang="en-GB" b="0" i="1" smtClean="0">
                                <a:latin typeface="Cambria Math" panose="02040503050406030204" pitchFamily="18" charset="0"/>
                              </a:rPr>
                              <m:t>𝑥</m:t>
                            </m:r>
                          </m:e>
                        </m:func>
                        <m:r>
                          <a:rPr lang="en-GB" b="0" i="1" smtClean="0">
                            <a:latin typeface="Cambria Math" panose="02040503050406030204" pitchFamily="18" charset="0"/>
                          </a:rPr>
                          <m:t> </m:t>
                        </m:r>
                        <m:r>
                          <a:rPr lang="en-GB" b="0" i="1" smtClean="0">
                            <a:latin typeface="Cambria Math" panose="02040503050406030204" pitchFamily="18" charset="0"/>
                          </a:rPr>
                          <m:t>𝑑𝑥</m:t>
                        </m:r>
                      </m:e>
                    </m:nary>
                  </m:oMath>
                </a14:m>
                <a:endParaRPr lang="en-GB" dirty="0"/>
              </a:p>
            </p:txBody>
          </p:sp>
        </mc:Choice>
        <mc:Fallback xmlns="">
          <p:sp>
            <p:nvSpPr>
              <p:cNvPr id="14" name="TextBox 13"/>
              <p:cNvSpPr txBox="1">
                <a:spLocks noRot="1" noChangeAspect="1" noMove="1" noResize="1" noEditPoints="1" noAdjustHandles="1" noChangeArrowheads="1" noChangeShapeType="1" noTextEdit="1"/>
              </p:cNvSpPr>
              <p:nvPr/>
            </p:nvSpPr>
            <p:spPr>
              <a:xfrm>
                <a:off x="5457937" y="1576612"/>
                <a:ext cx="3528392" cy="412164"/>
              </a:xfrm>
              <a:prstGeom prst="rect">
                <a:avLst/>
              </a:prstGeom>
              <a:blipFill rotWithShape="0">
                <a:blip r:embed="rId15"/>
                <a:stretch>
                  <a:fillRect t="-85714" b="-130769"/>
                </a:stretch>
              </a:blipFill>
              <a:effectLst>
                <a:outerShdw blurRad="63500" sx="102000" sy="102000" algn="ctr" rotWithShape="0">
                  <a:prstClr val="black">
                    <a:alpha val="40000"/>
                  </a:prstClr>
                </a:outerShdw>
              </a:effectLst>
            </p:spPr>
            <p:txBody>
              <a:bodyPr/>
              <a:lstStyle/>
              <a:p>
                <a:r>
                  <a:rPr lang="en-GB">
                    <a:noFill/>
                  </a:rPr>
                  <a:t> </a:t>
                </a:r>
              </a:p>
            </p:txBody>
          </p:sp>
        </mc:Fallback>
      </mc:AlternateContent>
      <p:sp>
        <p:nvSpPr>
          <p:cNvPr id="15" name="Rectangle 14"/>
          <p:cNvSpPr/>
          <p:nvPr/>
        </p:nvSpPr>
        <p:spPr>
          <a:xfrm>
            <a:off x="5025889" y="1576612"/>
            <a:ext cx="432048" cy="412164"/>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Q</a:t>
            </a:r>
          </a:p>
        </p:txBody>
      </p:sp>
      <mc:AlternateContent xmlns:mc="http://schemas.openxmlformats.org/markup-compatibility/2006" xmlns:a14="http://schemas.microsoft.com/office/drawing/2010/main">
        <mc:Choice Requires="a14">
          <p:sp>
            <p:nvSpPr>
              <p:cNvPr id="16" name="TextBox 15"/>
              <p:cNvSpPr txBox="1"/>
              <p:nvPr/>
            </p:nvSpPr>
            <p:spPr>
              <a:xfrm>
                <a:off x="5220072" y="2132856"/>
                <a:ext cx="3923710" cy="1470659"/>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func>
                        <m:funcPr>
                          <m:ctrlPr>
                            <a:rPr lang="en-GB" b="0" i="1" smtClean="0">
                              <a:latin typeface="Cambria Math" panose="02040503050406030204" pitchFamily="18" charset="0"/>
                            </a:rPr>
                          </m:ctrlPr>
                        </m:funcPr>
                        <m:fName>
                          <m:r>
                            <m:rPr>
                              <m:sty m:val="p"/>
                            </m:rPr>
                            <a:rPr lang="en-GB" b="0" i="0" smtClean="0">
                              <a:latin typeface="Cambria Math" panose="02040503050406030204" pitchFamily="18" charset="0"/>
                            </a:rPr>
                            <m:t>sin</m:t>
                          </m:r>
                        </m:fName>
                        <m:e>
                          <m:r>
                            <a:rPr lang="en-GB" b="0" i="1" smtClean="0">
                              <a:latin typeface="Cambria Math" panose="02040503050406030204" pitchFamily="18" charset="0"/>
                            </a:rPr>
                            <m:t>6</m:t>
                          </m:r>
                          <m:r>
                            <a:rPr lang="en-GB" b="0" i="1" smtClean="0">
                              <a:latin typeface="Cambria Math" panose="02040503050406030204" pitchFamily="18" charset="0"/>
                            </a:rPr>
                            <m:t>𝑥</m:t>
                          </m:r>
                          <m:r>
                            <a:rPr lang="en-GB" b="0" i="1" smtClean="0">
                              <a:latin typeface="Cambria Math" panose="02040503050406030204" pitchFamily="18" charset="0"/>
                            </a:rPr>
                            <m:t>≡2</m:t>
                          </m:r>
                          <m:func>
                            <m:funcPr>
                              <m:ctrlPr>
                                <a:rPr lang="en-GB" b="0" i="1" smtClean="0">
                                  <a:latin typeface="Cambria Math" panose="02040503050406030204" pitchFamily="18" charset="0"/>
                                </a:rPr>
                              </m:ctrlPr>
                            </m:funcPr>
                            <m:fName>
                              <m:r>
                                <m:rPr>
                                  <m:sty m:val="p"/>
                                </m:rPr>
                                <a:rPr lang="en-GB" b="0" i="0" smtClean="0">
                                  <a:latin typeface="Cambria Math" panose="02040503050406030204" pitchFamily="18" charset="0"/>
                                </a:rPr>
                                <m:t>sin</m:t>
                              </m:r>
                            </m:fName>
                            <m:e>
                              <m:r>
                                <a:rPr lang="en-GB" b="0" i="1" smtClean="0">
                                  <a:latin typeface="Cambria Math" panose="02040503050406030204" pitchFamily="18" charset="0"/>
                                </a:rPr>
                                <m:t>3</m:t>
                              </m:r>
                              <m:r>
                                <a:rPr lang="en-GB" b="0" i="1" smtClean="0">
                                  <a:latin typeface="Cambria Math" panose="02040503050406030204" pitchFamily="18" charset="0"/>
                                </a:rPr>
                                <m:t>𝑥</m:t>
                              </m:r>
                            </m:e>
                          </m:func>
                          <m:func>
                            <m:funcPr>
                              <m:ctrlPr>
                                <a:rPr lang="en-GB" b="0" i="1" smtClean="0">
                                  <a:latin typeface="Cambria Math" panose="02040503050406030204" pitchFamily="18" charset="0"/>
                                </a:rPr>
                              </m:ctrlPr>
                            </m:funcPr>
                            <m:fName>
                              <m:r>
                                <m:rPr>
                                  <m:sty m:val="p"/>
                                </m:rPr>
                                <a:rPr lang="en-GB" b="0" i="0" smtClean="0">
                                  <a:latin typeface="Cambria Math" panose="02040503050406030204" pitchFamily="18" charset="0"/>
                                </a:rPr>
                                <m:t>cos</m:t>
                              </m:r>
                            </m:fName>
                            <m:e>
                              <m:r>
                                <a:rPr lang="en-GB" b="0" i="1" smtClean="0">
                                  <a:latin typeface="Cambria Math" panose="02040503050406030204" pitchFamily="18" charset="0"/>
                                </a:rPr>
                                <m:t>3</m:t>
                              </m:r>
                              <m:r>
                                <a:rPr lang="en-GB" b="0" i="1" smtClean="0">
                                  <a:latin typeface="Cambria Math" panose="02040503050406030204" pitchFamily="18" charset="0"/>
                                </a:rPr>
                                <m:t>𝑥</m:t>
                              </m:r>
                            </m:e>
                          </m:func>
                        </m:e>
                      </m:func>
                    </m:oMath>
                    <m:oMath xmlns:m="http://schemas.openxmlformats.org/officeDocument/2006/math">
                      <m:func>
                        <m:funcPr>
                          <m:ctrlPr>
                            <a:rPr lang="en-GB" b="0" i="1" smtClean="0">
                              <a:latin typeface="Cambria Math" panose="02040503050406030204" pitchFamily="18" charset="0"/>
                            </a:rPr>
                          </m:ctrlPr>
                        </m:funcPr>
                        <m:fName>
                          <m:r>
                            <m:rPr>
                              <m:sty m:val="p"/>
                            </m:rPr>
                            <a:rPr lang="en-GB" b="0" i="0" smtClean="0">
                              <a:latin typeface="Cambria Math" panose="02040503050406030204" pitchFamily="18" charset="0"/>
                            </a:rPr>
                            <m:t>sin</m:t>
                          </m:r>
                        </m:fName>
                        <m:e>
                          <m:r>
                            <a:rPr lang="en-GB" b="0" i="1" smtClean="0">
                              <a:latin typeface="Cambria Math" panose="02040503050406030204" pitchFamily="18" charset="0"/>
                            </a:rPr>
                            <m:t>3</m:t>
                          </m:r>
                          <m:r>
                            <a:rPr lang="en-GB" b="0" i="1" smtClean="0">
                              <a:latin typeface="Cambria Math" panose="02040503050406030204" pitchFamily="18" charset="0"/>
                            </a:rPr>
                            <m:t>𝑥</m:t>
                          </m:r>
                        </m:e>
                      </m:func>
                      <m:func>
                        <m:funcPr>
                          <m:ctrlPr>
                            <a:rPr lang="en-GB" b="0" i="1" smtClean="0">
                              <a:latin typeface="Cambria Math" panose="02040503050406030204" pitchFamily="18" charset="0"/>
                            </a:rPr>
                          </m:ctrlPr>
                        </m:funcPr>
                        <m:fName>
                          <m:r>
                            <m:rPr>
                              <m:sty m:val="p"/>
                            </m:rPr>
                            <a:rPr lang="en-GB" b="0" i="0" smtClean="0">
                              <a:latin typeface="Cambria Math" panose="02040503050406030204" pitchFamily="18" charset="0"/>
                            </a:rPr>
                            <m:t>cos</m:t>
                          </m:r>
                        </m:fName>
                        <m:e>
                          <m:r>
                            <a:rPr lang="en-GB" b="0" i="1" smtClean="0">
                              <a:latin typeface="Cambria Math" panose="02040503050406030204" pitchFamily="18" charset="0"/>
                            </a:rPr>
                            <m:t>3</m:t>
                          </m:r>
                          <m:r>
                            <a:rPr lang="en-GB" b="0" i="1" smtClean="0">
                              <a:latin typeface="Cambria Math" panose="02040503050406030204" pitchFamily="18" charset="0"/>
                            </a:rPr>
                            <m:t>𝑥</m:t>
                          </m:r>
                        </m:e>
                      </m:func>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2</m:t>
                          </m:r>
                        </m:den>
                      </m:f>
                      <m:func>
                        <m:funcPr>
                          <m:ctrlPr>
                            <a:rPr lang="en-GB" b="0" i="1" smtClean="0">
                              <a:latin typeface="Cambria Math" panose="02040503050406030204" pitchFamily="18" charset="0"/>
                            </a:rPr>
                          </m:ctrlPr>
                        </m:funcPr>
                        <m:fName>
                          <m:r>
                            <m:rPr>
                              <m:sty m:val="p"/>
                            </m:rPr>
                            <a:rPr lang="en-GB" b="0" i="0" smtClean="0">
                              <a:latin typeface="Cambria Math" panose="02040503050406030204" pitchFamily="18" charset="0"/>
                            </a:rPr>
                            <m:t>sin</m:t>
                          </m:r>
                        </m:fName>
                        <m:e>
                          <m:r>
                            <a:rPr lang="en-GB" b="0" i="1" smtClean="0">
                              <a:latin typeface="Cambria Math" panose="02040503050406030204" pitchFamily="18" charset="0"/>
                            </a:rPr>
                            <m:t>6</m:t>
                          </m:r>
                          <m:r>
                            <a:rPr lang="en-GB" b="0" i="1" smtClean="0">
                              <a:latin typeface="Cambria Math" panose="02040503050406030204" pitchFamily="18" charset="0"/>
                            </a:rPr>
                            <m:t>𝑥</m:t>
                          </m:r>
                        </m:e>
                      </m:func>
                    </m:oMath>
                  </m:oMathPara>
                </a14:m>
                <a:endParaRPr lang="en-GB" dirty="0"/>
              </a:p>
              <a:p>
                <a:pPr/>
                <a14:m>
                  <m:oMathPara xmlns:m="http://schemas.openxmlformats.org/officeDocument/2006/math">
                    <m:oMathParaPr>
                      <m:jc m:val="left"/>
                    </m:oMathParaPr>
                    <m:oMath xmlns:m="http://schemas.openxmlformats.org/officeDocument/2006/math">
                      <m:nary>
                        <m:naryPr>
                          <m:subHide m:val="on"/>
                          <m:supHide m:val="on"/>
                          <m:ctrlPr>
                            <a:rPr lang="en-GB" i="1">
                              <a:latin typeface="Cambria Math" panose="02040503050406030204" pitchFamily="18" charset="0"/>
                            </a:rPr>
                          </m:ctrlPr>
                        </m:naryPr>
                        <m:sub/>
                        <m:sup/>
                        <m:e>
                          <m:func>
                            <m:funcPr>
                              <m:ctrlPr>
                                <a:rPr lang="en-GB" i="1">
                                  <a:latin typeface="Cambria Math" panose="02040503050406030204" pitchFamily="18" charset="0"/>
                                </a:rPr>
                              </m:ctrlPr>
                            </m:funcPr>
                            <m:fName>
                              <m:r>
                                <m:rPr>
                                  <m:sty m:val="p"/>
                                </m:rPr>
                                <a:rPr lang="en-GB">
                                  <a:latin typeface="Cambria Math" panose="02040503050406030204" pitchFamily="18" charset="0"/>
                                </a:rPr>
                                <m:t>sin</m:t>
                              </m:r>
                            </m:fName>
                            <m:e>
                              <m:r>
                                <a:rPr lang="en-GB" i="1">
                                  <a:latin typeface="Cambria Math" panose="02040503050406030204" pitchFamily="18" charset="0"/>
                                </a:rPr>
                                <m:t>3</m:t>
                              </m:r>
                              <m:r>
                                <a:rPr lang="en-GB" i="1">
                                  <a:latin typeface="Cambria Math" panose="02040503050406030204" pitchFamily="18" charset="0"/>
                                </a:rPr>
                                <m:t>𝑥</m:t>
                              </m:r>
                            </m:e>
                          </m:func>
                          <m:func>
                            <m:funcPr>
                              <m:ctrlPr>
                                <a:rPr lang="en-GB" i="1">
                                  <a:latin typeface="Cambria Math" panose="02040503050406030204" pitchFamily="18" charset="0"/>
                                </a:rPr>
                              </m:ctrlPr>
                            </m:funcPr>
                            <m:fName>
                              <m:r>
                                <m:rPr>
                                  <m:sty m:val="p"/>
                                </m:rPr>
                                <a:rPr lang="en-GB">
                                  <a:latin typeface="Cambria Math" panose="02040503050406030204" pitchFamily="18" charset="0"/>
                                </a:rPr>
                                <m:t>cos</m:t>
                              </m:r>
                            </m:fName>
                            <m:e>
                              <m:r>
                                <a:rPr lang="en-GB" i="1">
                                  <a:latin typeface="Cambria Math" panose="02040503050406030204" pitchFamily="18" charset="0"/>
                                </a:rPr>
                                <m:t>3</m:t>
                              </m:r>
                              <m:r>
                                <a:rPr lang="en-GB" i="1">
                                  <a:latin typeface="Cambria Math" panose="02040503050406030204" pitchFamily="18" charset="0"/>
                                </a:rPr>
                                <m:t>𝑥</m:t>
                              </m:r>
                            </m:e>
                          </m:func>
                          <m:r>
                            <a:rPr lang="en-GB" i="1">
                              <a:latin typeface="Cambria Math" panose="02040503050406030204" pitchFamily="18" charset="0"/>
                            </a:rPr>
                            <m:t> </m:t>
                          </m:r>
                          <m:r>
                            <a:rPr lang="en-GB" i="1">
                              <a:latin typeface="Cambria Math" panose="02040503050406030204" pitchFamily="18" charset="0"/>
                            </a:rPr>
                            <m:t>𝑑𝑥</m:t>
                          </m:r>
                        </m:e>
                      </m:nary>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12</m:t>
                          </m:r>
                        </m:den>
                      </m:f>
                      <m:func>
                        <m:funcPr>
                          <m:ctrlPr>
                            <a:rPr lang="en-GB" b="0" i="1" smtClean="0">
                              <a:latin typeface="Cambria Math" panose="02040503050406030204" pitchFamily="18" charset="0"/>
                            </a:rPr>
                          </m:ctrlPr>
                        </m:funcPr>
                        <m:fName>
                          <m:r>
                            <m:rPr>
                              <m:sty m:val="p"/>
                            </m:rPr>
                            <a:rPr lang="en-GB" b="0" i="0" smtClean="0">
                              <a:latin typeface="Cambria Math" panose="02040503050406030204" pitchFamily="18" charset="0"/>
                            </a:rPr>
                            <m:t>cos</m:t>
                          </m:r>
                        </m:fName>
                        <m:e>
                          <m:r>
                            <a:rPr lang="en-GB" b="0" i="1" smtClean="0">
                              <a:latin typeface="Cambria Math" panose="02040503050406030204" pitchFamily="18" charset="0"/>
                            </a:rPr>
                            <m:t>6</m:t>
                          </m:r>
                          <m:r>
                            <a:rPr lang="en-GB" b="0" i="1" smtClean="0">
                              <a:latin typeface="Cambria Math" panose="02040503050406030204" pitchFamily="18" charset="0"/>
                            </a:rPr>
                            <m:t>𝑥</m:t>
                          </m:r>
                        </m:e>
                      </m:func>
                      <m:r>
                        <a:rPr lang="en-GB" b="0" i="1" smtClean="0">
                          <a:latin typeface="Cambria Math" panose="02040503050406030204" pitchFamily="18" charset="0"/>
                        </a:rPr>
                        <m:t>+</m:t>
                      </m:r>
                      <m:r>
                        <a:rPr lang="en-GB" b="0" i="1" smtClean="0">
                          <a:latin typeface="Cambria Math" panose="02040503050406030204" pitchFamily="18" charset="0"/>
                        </a:rPr>
                        <m:t>𝐶</m:t>
                      </m:r>
                    </m:oMath>
                  </m:oMathPara>
                </a14:m>
                <a:endParaRPr lang="en-GB" dirty="0"/>
              </a:p>
            </p:txBody>
          </p:sp>
        </mc:Choice>
        <mc:Fallback xmlns="">
          <p:sp>
            <p:nvSpPr>
              <p:cNvPr id="16" name="TextBox 15"/>
              <p:cNvSpPr txBox="1">
                <a:spLocks noRot="1" noChangeAspect="1" noMove="1" noResize="1" noEditPoints="1" noAdjustHandles="1" noChangeArrowheads="1" noChangeShapeType="1" noTextEdit="1"/>
              </p:cNvSpPr>
              <p:nvPr/>
            </p:nvSpPr>
            <p:spPr>
              <a:xfrm>
                <a:off x="5220072" y="2132856"/>
                <a:ext cx="3923710" cy="1470659"/>
              </a:xfrm>
              <a:prstGeom prst="rect">
                <a:avLst/>
              </a:prstGeom>
              <a:blipFill rotWithShape="0">
                <a:blip r:embed="rId11"/>
                <a:stretch>
                  <a:fillRect/>
                </a:stretch>
              </a:blipFill>
            </p:spPr>
            <p:txBody>
              <a:bodyPr/>
              <a:lstStyle/>
              <a:p>
                <a:r>
                  <a:rPr lang="en-GB">
                    <a:noFill/>
                  </a:rPr>
                  <a:t> </a:t>
                </a:r>
              </a:p>
            </p:txBody>
          </p:sp>
        </mc:Fallback>
      </mc:AlternateContent>
      <p:sp>
        <p:nvSpPr>
          <p:cNvPr id="20" name="Rectangle 19"/>
          <p:cNvSpPr/>
          <p:nvPr/>
        </p:nvSpPr>
        <p:spPr>
          <a:xfrm>
            <a:off x="395536" y="2024340"/>
            <a:ext cx="4198498" cy="229427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21" name="Rectangle 20"/>
          <p:cNvSpPr/>
          <p:nvPr/>
        </p:nvSpPr>
        <p:spPr>
          <a:xfrm>
            <a:off x="5025889" y="1983252"/>
            <a:ext cx="3963875" cy="183960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22" name="Rectangle 21"/>
          <p:cNvSpPr/>
          <p:nvPr/>
        </p:nvSpPr>
        <p:spPr>
          <a:xfrm>
            <a:off x="395536" y="4822483"/>
            <a:ext cx="4176355" cy="183960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0B515A79-1FAD-446A-A16B-6E5BE7D1B6F5}"/>
                  </a:ext>
                </a:extLst>
              </p:cNvPr>
              <p:cNvSpPr txBox="1"/>
              <p:nvPr/>
            </p:nvSpPr>
            <p:spPr>
              <a:xfrm>
                <a:off x="5219083" y="4355264"/>
                <a:ext cx="3744416" cy="412164"/>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dirty="0"/>
                  <a:t>Find </a:t>
                </a:r>
                <a14:m>
                  <m:oMath xmlns:m="http://schemas.openxmlformats.org/officeDocument/2006/math">
                    <m:nary>
                      <m:naryPr>
                        <m:subHide m:val="on"/>
                        <m:supHide m:val="on"/>
                        <m:ctrlPr>
                          <a:rPr lang="en-GB" b="0" i="1" smtClean="0">
                            <a:latin typeface="Cambria Math" panose="02040503050406030204" pitchFamily="18" charset="0"/>
                          </a:rPr>
                        </m:ctrlPr>
                      </m:naryPr>
                      <m:sub/>
                      <m:sup/>
                      <m:e>
                        <m:func>
                          <m:funcPr>
                            <m:ctrlPr>
                              <a:rPr lang="en-GB" b="0" i="1" smtClean="0">
                                <a:latin typeface="Cambria Math" panose="02040503050406030204" pitchFamily="18" charset="0"/>
                              </a:rPr>
                            </m:ctrlPr>
                          </m:funcPr>
                          <m:fName>
                            <m:sSup>
                              <m:sSupPr>
                                <m:ctrlPr>
                                  <a:rPr lang="en-GB" b="0" i="1" smtClean="0">
                                    <a:latin typeface="Cambria Math" panose="02040503050406030204" pitchFamily="18" charset="0"/>
                                  </a:rPr>
                                </m:ctrlPr>
                              </m:sSupPr>
                              <m:e>
                                <m:r>
                                  <m:rPr>
                                    <m:sty m:val="p"/>
                                  </m:rPr>
                                  <a:rPr lang="en-GB" b="0" i="0" smtClean="0">
                                    <a:latin typeface="Cambria Math" panose="02040503050406030204" pitchFamily="18" charset="0"/>
                                  </a:rPr>
                                  <m:t>tan</m:t>
                                </m:r>
                              </m:e>
                              <m:sup>
                                <m:r>
                                  <a:rPr lang="en-GB" b="0" i="0" smtClean="0">
                                    <a:latin typeface="Cambria Math" panose="02040503050406030204" pitchFamily="18" charset="0"/>
                                  </a:rPr>
                                  <m:t>2</m:t>
                                </m:r>
                              </m:sup>
                            </m:sSup>
                          </m:fName>
                          <m:e>
                            <m:r>
                              <a:rPr lang="en-GB" b="0" i="1" smtClean="0">
                                <a:latin typeface="Cambria Math" panose="02040503050406030204" pitchFamily="18" charset="0"/>
                              </a:rPr>
                              <m:t>𝑥</m:t>
                            </m:r>
                          </m:e>
                        </m:func>
                        <m:r>
                          <a:rPr lang="en-GB" b="0" i="1" smtClean="0">
                            <a:latin typeface="Cambria Math" panose="02040503050406030204" pitchFamily="18" charset="0"/>
                          </a:rPr>
                          <m:t> </m:t>
                        </m:r>
                        <m:r>
                          <a:rPr lang="en-GB" b="0" i="1" smtClean="0">
                            <a:latin typeface="Cambria Math" panose="02040503050406030204" pitchFamily="18" charset="0"/>
                          </a:rPr>
                          <m:t>𝑑𝑥</m:t>
                        </m:r>
                      </m:e>
                    </m:nary>
                  </m:oMath>
                </a14:m>
                <a:endParaRPr lang="en-GB" dirty="0"/>
              </a:p>
            </p:txBody>
          </p:sp>
        </mc:Choice>
        <mc:Fallback xmlns="">
          <p:sp>
            <p:nvSpPr>
              <p:cNvPr id="24" name="TextBox 23">
                <a:extLst>
                  <a:ext uri="{FF2B5EF4-FFF2-40B4-BE49-F238E27FC236}">
                    <a16:creationId xmlns:a16="http://schemas.microsoft.com/office/drawing/2014/main" id="{0B515A79-1FAD-446A-A16B-6E5BE7D1B6F5}"/>
                  </a:ext>
                </a:extLst>
              </p:cNvPr>
              <p:cNvSpPr txBox="1">
                <a:spLocks noRot="1" noChangeAspect="1" noMove="1" noResize="1" noEditPoints="1" noAdjustHandles="1" noChangeArrowheads="1" noChangeShapeType="1" noTextEdit="1"/>
              </p:cNvSpPr>
              <p:nvPr/>
            </p:nvSpPr>
            <p:spPr>
              <a:xfrm>
                <a:off x="5219083" y="4355264"/>
                <a:ext cx="3744416" cy="412164"/>
              </a:xfrm>
              <a:prstGeom prst="rect">
                <a:avLst/>
              </a:prstGeom>
              <a:blipFill>
                <a:blip r:embed="rId16"/>
                <a:stretch>
                  <a:fillRect t="-83696" b="-129348"/>
                </a:stretch>
              </a:blipFill>
              <a:effectLst>
                <a:outerShdw blurRad="63500" sx="102000" sy="102000" algn="ctr" rotWithShape="0">
                  <a:prstClr val="black">
                    <a:alpha val="40000"/>
                  </a:prstClr>
                </a:outerShdw>
              </a:effectLst>
            </p:spPr>
            <p:txBody>
              <a:bodyPr/>
              <a:lstStyle/>
              <a:p>
                <a:r>
                  <a:rPr lang="en-GB">
                    <a:noFill/>
                  </a:rPr>
                  <a:t> </a:t>
                </a:r>
              </a:p>
            </p:txBody>
          </p:sp>
        </mc:Fallback>
      </mc:AlternateContent>
      <p:sp>
        <p:nvSpPr>
          <p:cNvPr id="25" name="Rectangle 24">
            <a:extLst>
              <a:ext uri="{FF2B5EF4-FFF2-40B4-BE49-F238E27FC236}">
                <a16:creationId xmlns:a16="http://schemas.microsoft.com/office/drawing/2014/main" id="{D5793C42-9350-4B05-B508-0E838A7BA06E}"/>
              </a:ext>
            </a:extLst>
          </p:cNvPr>
          <p:cNvSpPr/>
          <p:nvPr/>
        </p:nvSpPr>
        <p:spPr>
          <a:xfrm>
            <a:off x="4787035" y="4355264"/>
            <a:ext cx="432048" cy="412164"/>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Q</a:t>
            </a:r>
          </a:p>
        </p:txBody>
      </p:sp>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id="{6C8F9B4A-A9AB-4C8B-B969-5156760DA269}"/>
                  </a:ext>
                </a:extLst>
              </p:cNvPr>
              <p:cNvSpPr txBox="1"/>
              <p:nvPr/>
            </p:nvSpPr>
            <p:spPr>
              <a:xfrm>
                <a:off x="5241913" y="4767428"/>
                <a:ext cx="3960440" cy="1212768"/>
              </a:xfrm>
              <a:prstGeom prst="rect">
                <a:avLst/>
              </a:prstGeom>
              <a:noFill/>
            </p:spPr>
            <p:txBody>
              <a:bodyPr wrap="square" rtlCol="0">
                <a:spAutoFit/>
              </a:bodyPr>
              <a:lstStyle/>
              <a:p>
                <a:r>
                  <a:rPr lang="en-GB" dirty="0"/>
                  <a:t>Recall that </a:t>
                </a:r>
                <a14:m>
                  <m:oMath xmlns:m="http://schemas.openxmlformats.org/officeDocument/2006/math">
                    <m:r>
                      <a:rPr lang="en-GB" b="0" i="1" smtClean="0">
                        <a:latin typeface="Cambria Math" panose="02040503050406030204" pitchFamily="18" charset="0"/>
                      </a:rPr>
                      <m:t>1+</m:t>
                    </m:r>
                    <m:func>
                      <m:funcPr>
                        <m:ctrlPr>
                          <a:rPr lang="en-GB" b="0" i="1" smtClean="0">
                            <a:latin typeface="Cambria Math" panose="02040503050406030204" pitchFamily="18" charset="0"/>
                          </a:rPr>
                        </m:ctrlPr>
                      </m:funcPr>
                      <m:fName>
                        <m:sSup>
                          <m:sSupPr>
                            <m:ctrlPr>
                              <a:rPr lang="en-GB" b="0" i="1" smtClean="0">
                                <a:latin typeface="Cambria Math" panose="02040503050406030204" pitchFamily="18" charset="0"/>
                              </a:rPr>
                            </m:ctrlPr>
                          </m:sSupPr>
                          <m:e>
                            <m:r>
                              <m:rPr>
                                <m:sty m:val="p"/>
                              </m:rPr>
                              <a:rPr lang="en-GB" b="0" i="0" smtClean="0">
                                <a:latin typeface="Cambria Math" panose="02040503050406030204" pitchFamily="18" charset="0"/>
                              </a:rPr>
                              <m:t>tan</m:t>
                            </m:r>
                          </m:e>
                          <m:sup>
                            <m:r>
                              <a:rPr lang="en-GB" b="0" i="1" smtClean="0">
                                <a:latin typeface="Cambria Math" panose="02040503050406030204" pitchFamily="18" charset="0"/>
                              </a:rPr>
                              <m:t>2</m:t>
                            </m:r>
                          </m:sup>
                        </m:sSup>
                      </m:fName>
                      <m:e>
                        <m:r>
                          <a:rPr lang="en-GB" b="0" i="1" smtClean="0">
                            <a:latin typeface="Cambria Math" panose="02040503050406030204" pitchFamily="18" charset="0"/>
                          </a:rPr>
                          <m:t>𝑥</m:t>
                        </m:r>
                      </m:e>
                    </m:func>
                    <m:r>
                      <a:rPr lang="en-GB" b="0" i="1" smtClean="0">
                        <a:latin typeface="Cambria Math" panose="02040503050406030204" pitchFamily="18" charset="0"/>
                      </a:rPr>
                      <m:t>≡</m:t>
                    </m:r>
                    <m:func>
                      <m:funcPr>
                        <m:ctrlPr>
                          <a:rPr lang="en-GB" b="0" i="1" smtClean="0">
                            <a:latin typeface="Cambria Math" panose="02040503050406030204" pitchFamily="18" charset="0"/>
                          </a:rPr>
                        </m:ctrlPr>
                      </m:funcPr>
                      <m:fName>
                        <m:sSup>
                          <m:sSupPr>
                            <m:ctrlPr>
                              <a:rPr lang="en-GB" b="0" i="1" smtClean="0">
                                <a:latin typeface="Cambria Math" panose="02040503050406030204" pitchFamily="18" charset="0"/>
                              </a:rPr>
                            </m:ctrlPr>
                          </m:sSupPr>
                          <m:e>
                            <m:r>
                              <m:rPr>
                                <m:sty m:val="p"/>
                              </m:rPr>
                              <a:rPr lang="en-GB" b="0" i="0" smtClean="0">
                                <a:latin typeface="Cambria Math" panose="02040503050406030204" pitchFamily="18" charset="0"/>
                              </a:rPr>
                              <m:t>sec</m:t>
                            </m:r>
                          </m:e>
                          <m:sup>
                            <m:r>
                              <a:rPr lang="en-GB" b="0" i="1" smtClean="0">
                                <a:latin typeface="Cambria Math" panose="02040503050406030204" pitchFamily="18" charset="0"/>
                              </a:rPr>
                              <m:t>2</m:t>
                            </m:r>
                          </m:sup>
                        </m:sSup>
                      </m:fName>
                      <m:e>
                        <m:r>
                          <a:rPr lang="en-GB" b="0" i="1" smtClean="0">
                            <a:latin typeface="Cambria Math" panose="02040503050406030204" pitchFamily="18" charset="0"/>
                          </a:rPr>
                          <m:t>𝑥</m:t>
                        </m:r>
                      </m:e>
                    </m:func>
                  </m:oMath>
                </a14:m>
                <a:endParaRPr lang="en-GB" dirty="0"/>
              </a:p>
              <a:p>
                <a:pPr/>
                <a14:m>
                  <m:oMathPara xmlns:m="http://schemas.openxmlformats.org/officeDocument/2006/math">
                    <m:oMathParaPr>
                      <m:jc m:val="centerGroup"/>
                    </m:oMathParaPr>
                    <m:oMath xmlns:m="http://schemas.openxmlformats.org/officeDocument/2006/math">
                      <m:nary>
                        <m:naryPr>
                          <m:subHide m:val="on"/>
                          <m:supHide m:val="on"/>
                          <m:ctrlPr>
                            <a:rPr lang="en-GB" i="1">
                              <a:latin typeface="Cambria Math" panose="02040503050406030204" pitchFamily="18" charset="0"/>
                            </a:rPr>
                          </m:ctrlPr>
                        </m:naryPr>
                        <m:sub/>
                        <m:sup/>
                        <m:e>
                          <m:func>
                            <m:funcPr>
                              <m:ctrlPr>
                                <a:rPr lang="en-GB" i="1">
                                  <a:latin typeface="Cambria Math" panose="02040503050406030204" pitchFamily="18" charset="0"/>
                                </a:rPr>
                              </m:ctrlPr>
                            </m:funcPr>
                            <m:fName>
                              <m:sSup>
                                <m:sSupPr>
                                  <m:ctrlPr>
                                    <a:rPr lang="en-GB" i="1">
                                      <a:latin typeface="Cambria Math" panose="02040503050406030204" pitchFamily="18" charset="0"/>
                                    </a:rPr>
                                  </m:ctrlPr>
                                </m:sSupPr>
                                <m:e>
                                  <m:r>
                                    <m:rPr>
                                      <m:sty m:val="p"/>
                                    </m:rPr>
                                    <a:rPr lang="en-GB">
                                      <a:latin typeface="Cambria Math" panose="02040503050406030204" pitchFamily="18" charset="0"/>
                                    </a:rPr>
                                    <m:t>tan</m:t>
                                  </m:r>
                                </m:e>
                                <m:sup>
                                  <m:r>
                                    <a:rPr lang="en-GB">
                                      <a:latin typeface="Cambria Math" panose="02040503050406030204" pitchFamily="18" charset="0"/>
                                    </a:rPr>
                                    <m:t>2</m:t>
                                  </m:r>
                                </m:sup>
                              </m:sSup>
                            </m:fName>
                            <m:e>
                              <m:r>
                                <a:rPr lang="en-GB" i="1">
                                  <a:latin typeface="Cambria Math" panose="02040503050406030204" pitchFamily="18" charset="0"/>
                                </a:rPr>
                                <m:t>𝑥</m:t>
                              </m:r>
                            </m:e>
                          </m:func>
                          <m:r>
                            <a:rPr lang="en-GB" i="1">
                              <a:latin typeface="Cambria Math" panose="02040503050406030204" pitchFamily="18" charset="0"/>
                            </a:rPr>
                            <m:t> </m:t>
                          </m:r>
                          <m:r>
                            <a:rPr lang="en-GB" i="1">
                              <a:latin typeface="Cambria Math" panose="02040503050406030204" pitchFamily="18" charset="0"/>
                            </a:rPr>
                            <m:t>𝑑𝑥</m:t>
                          </m:r>
                        </m:e>
                      </m:nary>
                      <m:r>
                        <a:rPr lang="en-GB" b="0" i="1" smtClean="0">
                          <a:latin typeface="Cambria Math" panose="02040503050406030204" pitchFamily="18" charset="0"/>
                        </a:rPr>
                        <m:t>=</m:t>
                      </m:r>
                      <m:nary>
                        <m:naryPr>
                          <m:subHide m:val="on"/>
                          <m:supHide m:val="on"/>
                          <m:ctrlPr>
                            <a:rPr lang="en-GB" b="0" i="1" smtClean="0">
                              <a:latin typeface="Cambria Math" panose="02040503050406030204" pitchFamily="18" charset="0"/>
                            </a:rPr>
                          </m:ctrlPr>
                        </m:naryPr>
                        <m:sub/>
                        <m:sup/>
                        <m:e>
                          <m:func>
                            <m:funcPr>
                              <m:ctrlPr>
                                <a:rPr lang="en-GB" b="0" i="1" smtClean="0">
                                  <a:latin typeface="Cambria Math" panose="02040503050406030204" pitchFamily="18" charset="0"/>
                                </a:rPr>
                              </m:ctrlPr>
                            </m:funcPr>
                            <m:fName>
                              <m:sSup>
                                <m:sSupPr>
                                  <m:ctrlPr>
                                    <a:rPr lang="en-GB" b="0" i="1" smtClean="0">
                                      <a:latin typeface="Cambria Math" panose="02040503050406030204" pitchFamily="18" charset="0"/>
                                    </a:rPr>
                                  </m:ctrlPr>
                                </m:sSupPr>
                                <m:e>
                                  <m:r>
                                    <m:rPr>
                                      <m:sty m:val="p"/>
                                    </m:rPr>
                                    <a:rPr lang="en-GB" b="0" i="0" smtClean="0">
                                      <a:latin typeface="Cambria Math" panose="02040503050406030204" pitchFamily="18" charset="0"/>
                                    </a:rPr>
                                    <m:t>sec</m:t>
                                  </m:r>
                                </m:e>
                                <m:sup>
                                  <m:r>
                                    <a:rPr lang="en-GB" b="0" i="1" smtClean="0">
                                      <a:latin typeface="Cambria Math" panose="02040503050406030204" pitchFamily="18" charset="0"/>
                                    </a:rPr>
                                    <m:t>2</m:t>
                                  </m:r>
                                </m:sup>
                              </m:sSup>
                            </m:fName>
                            <m:e>
                              <m:r>
                                <a:rPr lang="en-GB" b="0" i="1" smtClean="0">
                                  <a:latin typeface="Cambria Math" panose="02040503050406030204" pitchFamily="18" charset="0"/>
                                </a:rPr>
                                <m:t>𝑥</m:t>
                              </m:r>
                            </m:e>
                          </m:func>
                          <m:r>
                            <a:rPr lang="en-GB" b="0" i="1" smtClean="0">
                              <a:latin typeface="Cambria Math" panose="02040503050406030204" pitchFamily="18" charset="0"/>
                            </a:rPr>
                            <m:t>−1</m:t>
                          </m:r>
                        </m:e>
                      </m:nary>
                      <m:r>
                        <a:rPr lang="en-GB" b="0" i="1" smtClean="0">
                          <a:latin typeface="Cambria Math" panose="02040503050406030204" pitchFamily="18" charset="0"/>
                        </a:rPr>
                        <m:t> </m:t>
                      </m:r>
                      <m:r>
                        <a:rPr lang="en-GB" b="0" i="1" smtClean="0">
                          <a:latin typeface="Cambria Math" panose="02040503050406030204" pitchFamily="18" charset="0"/>
                        </a:rPr>
                        <m:t>𝑑𝑥</m:t>
                      </m:r>
                    </m:oMath>
                    <m:oMath xmlns:m="http://schemas.openxmlformats.org/officeDocument/2006/math">
                      <m:r>
                        <a:rPr lang="en-GB" b="0" i="1" smtClean="0">
                          <a:latin typeface="Cambria Math" panose="02040503050406030204" pitchFamily="18" charset="0"/>
                        </a:rPr>
                        <m:t>=</m:t>
                      </m:r>
                      <m:func>
                        <m:funcPr>
                          <m:ctrlPr>
                            <a:rPr lang="en-GB" b="0" i="1" smtClean="0">
                              <a:latin typeface="Cambria Math" panose="02040503050406030204" pitchFamily="18" charset="0"/>
                            </a:rPr>
                          </m:ctrlPr>
                        </m:funcPr>
                        <m:fName>
                          <m:r>
                            <m:rPr>
                              <m:sty m:val="p"/>
                            </m:rPr>
                            <a:rPr lang="en-GB" b="0" i="0" smtClean="0">
                              <a:latin typeface="Cambria Math" panose="02040503050406030204" pitchFamily="18" charset="0"/>
                            </a:rPr>
                            <m:t>tan</m:t>
                          </m:r>
                        </m:fName>
                        <m:e>
                          <m:r>
                            <a:rPr lang="en-GB" b="0" i="1" smtClean="0">
                              <a:latin typeface="Cambria Math" panose="02040503050406030204" pitchFamily="18" charset="0"/>
                            </a:rPr>
                            <m:t>𝑥</m:t>
                          </m:r>
                        </m:e>
                      </m:func>
                      <m:r>
                        <a:rPr lang="en-GB" b="0" i="1" smtClean="0">
                          <a:latin typeface="Cambria Math" panose="02040503050406030204" pitchFamily="18" charset="0"/>
                        </a:rPr>
                        <m:t>−</m:t>
                      </m:r>
                      <m:r>
                        <a:rPr lang="en-GB" b="0" i="1" smtClean="0">
                          <a:latin typeface="Cambria Math" panose="02040503050406030204" pitchFamily="18" charset="0"/>
                        </a:rPr>
                        <m:t>𝑥</m:t>
                      </m:r>
                      <m:r>
                        <a:rPr lang="en-GB" b="0" i="1" smtClean="0">
                          <a:latin typeface="Cambria Math" panose="02040503050406030204" pitchFamily="18" charset="0"/>
                        </a:rPr>
                        <m:t>+</m:t>
                      </m:r>
                      <m:r>
                        <a:rPr lang="en-GB" b="0" i="1" smtClean="0">
                          <a:latin typeface="Cambria Math" panose="02040503050406030204" pitchFamily="18" charset="0"/>
                        </a:rPr>
                        <m:t>𝐶</m:t>
                      </m:r>
                    </m:oMath>
                  </m:oMathPara>
                </a14:m>
                <a:endParaRPr lang="en-GB" dirty="0"/>
              </a:p>
            </p:txBody>
          </p:sp>
        </mc:Choice>
        <mc:Fallback xmlns="">
          <p:sp>
            <p:nvSpPr>
              <p:cNvPr id="26" name="TextBox 25">
                <a:extLst>
                  <a:ext uri="{FF2B5EF4-FFF2-40B4-BE49-F238E27FC236}">
                    <a16:creationId xmlns:a16="http://schemas.microsoft.com/office/drawing/2014/main" id="{6C8F9B4A-A9AB-4C8B-B969-5156760DA269}"/>
                  </a:ext>
                </a:extLst>
              </p:cNvPr>
              <p:cNvSpPr txBox="1">
                <a:spLocks noRot="1" noChangeAspect="1" noMove="1" noResize="1" noEditPoints="1" noAdjustHandles="1" noChangeArrowheads="1" noChangeShapeType="1" noTextEdit="1"/>
              </p:cNvSpPr>
              <p:nvPr/>
            </p:nvSpPr>
            <p:spPr>
              <a:xfrm>
                <a:off x="5241913" y="4767428"/>
                <a:ext cx="3960440" cy="1212768"/>
              </a:xfrm>
              <a:prstGeom prst="rect">
                <a:avLst/>
              </a:prstGeom>
              <a:blipFill>
                <a:blip r:embed="rId17"/>
                <a:stretch>
                  <a:fillRect l="-1385" t="-2513"/>
                </a:stretch>
              </a:blipFill>
            </p:spPr>
            <p:txBody>
              <a:bodyPr/>
              <a:lstStyle/>
              <a:p>
                <a:r>
                  <a:rPr lang="en-GB">
                    <a:noFill/>
                  </a:rPr>
                  <a:t> </a:t>
                </a:r>
              </a:p>
            </p:txBody>
          </p:sp>
        </mc:Fallback>
      </mc:AlternateContent>
      <p:sp>
        <p:nvSpPr>
          <p:cNvPr id="27" name="Rectangle 26">
            <a:extLst>
              <a:ext uri="{FF2B5EF4-FFF2-40B4-BE49-F238E27FC236}">
                <a16:creationId xmlns:a16="http://schemas.microsoft.com/office/drawing/2014/main" id="{7E284429-1FD6-42E2-B67D-CDC3E991496A}"/>
              </a:ext>
            </a:extLst>
          </p:cNvPr>
          <p:cNvSpPr/>
          <p:nvPr/>
        </p:nvSpPr>
        <p:spPr>
          <a:xfrm>
            <a:off x="5218974" y="4767429"/>
            <a:ext cx="3767355" cy="121276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145814359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0"/>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20"/>
                                        </p:tgtEl>
                                      </p:cBhvr>
                                    </p:animEffect>
                                    <p:set>
                                      <p:cBhvr>
                                        <p:cTn id="7" dur="1" fill="hold">
                                          <p:stCondLst>
                                            <p:cond delay="499"/>
                                          </p:stCondLst>
                                        </p:cTn>
                                        <p:tgtEl>
                                          <p:spTgt spid="20"/>
                                        </p:tgtEl>
                                        <p:attrNameLst>
                                          <p:attrName>style.visibility</p:attrName>
                                        </p:attrNameLst>
                                      </p:cBhvr>
                                      <p:to>
                                        <p:strVal val="hidden"/>
                                      </p:to>
                                    </p:set>
                                  </p:childTnLst>
                                </p:cTn>
                              </p:par>
                            </p:childTnLst>
                          </p:cTn>
                        </p:par>
                      </p:childTnLst>
                    </p:cTn>
                  </p:par>
                </p:childTnLst>
              </p:cTn>
              <p:nextCondLst>
                <p:cond evt="onClick" delay="0">
                  <p:tgtEl>
                    <p:spTgt spid="20"/>
                  </p:tgtEl>
                </p:cond>
              </p:nextCondLst>
            </p:seq>
            <p:seq concurrent="1" nextAc="seek">
              <p:cTn id="8" restart="whenNotActive" fill="hold" evtFilter="cancelBubble" nodeType="interactiveSeq">
                <p:stCondLst>
                  <p:cond evt="onClick" delay="0">
                    <p:tgtEl>
                      <p:spTgt spid="21"/>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21"/>
                                        </p:tgtEl>
                                      </p:cBhvr>
                                    </p:animEffect>
                                    <p:set>
                                      <p:cBhvr>
                                        <p:cTn id="13" dur="1" fill="hold">
                                          <p:stCondLst>
                                            <p:cond delay="499"/>
                                          </p:stCondLst>
                                        </p:cTn>
                                        <p:tgtEl>
                                          <p:spTgt spid="21"/>
                                        </p:tgtEl>
                                        <p:attrNameLst>
                                          <p:attrName>style.visibility</p:attrName>
                                        </p:attrNameLst>
                                      </p:cBhvr>
                                      <p:to>
                                        <p:strVal val="hidden"/>
                                      </p:to>
                                    </p:set>
                                  </p:childTnLst>
                                </p:cTn>
                              </p:par>
                            </p:childTnLst>
                          </p:cTn>
                        </p:par>
                      </p:childTnLst>
                    </p:cTn>
                  </p:par>
                </p:childTnLst>
              </p:cTn>
              <p:nextCondLst>
                <p:cond evt="onClick" delay="0">
                  <p:tgtEl>
                    <p:spTgt spid="21"/>
                  </p:tgtEl>
                </p:cond>
              </p:nextCondLst>
            </p:seq>
            <p:seq concurrent="1" nextAc="seek">
              <p:cTn id="14" restart="whenNotActive" fill="hold" evtFilter="cancelBubble" nodeType="interactiveSeq">
                <p:stCondLst>
                  <p:cond evt="onClick" delay="0">
                    <p:tgtEl>
                      <p:spTgt spid="22"/>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22"/>
                                        </p:tgtEl>
                                      </p:cBhvr>
                                    </p:animEffect>
                                    <p:set>
                                      <p:cBhvr>
                                        <p:cTn id="19" dur="1" fill="hold">
                                          <p:stCondLst>
                                            <p:cond delay="499"/>
                                          </p:stCondLst>
                                        </p:cTn>
                                        <p:tgtEl>
                                          <p:spTgt spid="22"/>
                                        </p:tgtEl>
                                        <p:attrNameLst>
                                          <p:attrName>style.visibility</p:attrName>
                                        </p:attrNameLst>
                                      </p:cBhvr>
                                      <p:to>
                                        <p:strVal val="hidden"/>
                                      </p:to>
                                    </p:set>
                                  </p:childTnLst>
                                </p:cTn>
                              </p:par>
                            </p:childTnLst>
                          </p:cTn>
                        </p:par>
                      </p:childTnLst>
                    </p:cTn>
                  </p:par>
                </p:childTnLst>
              </p:cTn>
              <p:nextCondLst>
                <p:cond evt="onClick" delay="0">
                  <p:tgtEl>
                    <p:spTgt spid="22"/>
                  </p:tgtEl>
                </p:cond>
              </p:nextCondLst>
            </p:seq>
            <p:seq concurrent="1" nextAc="seek">
              <p:cTn id="20" restart="whenNotActive" fill="hold" evtFilter="cancelBubble" nodeType="interactiveSeq">
                <p:stCondLst>
                  <p:cond evt="onClick" delay="0">
                    <p:tgtEl>
                      <p:spTgt spid="27"/>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grpId="0" nodeType="clickEffect">
                                  <p:stCondLst>
                                    <p:cond delay="0"/>
                                  </p:stCondLst>
                                  <p:childTnLst>
                                    <p:animEffect transition="out" filter="fade">
                                      <p:cBhvr>
                                        <p:cTn id="24" dur="500"/>
                                        <p:tgtEl>
                                          <p:spTgt spid="27"/>
                                        </p:tgtEl>
                                      </p:cBhvr>
                                    </p:animEffect>
                                    <p:set>
                                      <p:cBhvr>
                                        <p:cTn id="25" dur="1" fill="hold">
                                          <p:stCondLst>
                                            <p:cond delay="499"/>
                                          </p:stCondLst>
                                        </p:cTn>
                                        <p:tgtEl>
                                          <p:spTgt spid="27"/>
                                        </p:tgtEl>
                                        <p:attrNameLst>
                                          <p:attrName>style.visibility</p:attrName>
                                        </p:attrNameLst>
                                      </p:cBhvr>
                                      <p:to>
                                        <p:strVal val="hidden"/>
                                      </p:to>
                                    </p:set>
                                  </p:childTnLst>
                                </p:cTn>
                              </p:par>
                            </p:childTnLst>
                          </p:cTn>
                        </p:par>
                      </p:childTnLst>
                    </p:cTn>
                  </p:par>
                </p:childTnLst>
              </p:cTn>
              <p:nextCondLst>
                <p:cond evt="onClick" delay="0">
                  <p:tgtEl>
                    <p:spTgt spid="27"/>
                  </p:tgtEl>
                </p:cond>
              </p:nextCondLst>
            </p:seq>
          </p:childTnLst>
        </p:cTn>
      </p:par>
    </p:tnLst>
    <p:bldLst>
      <p:bldP spid="20" grpId="0" animBg="1"/>
      <p:bldP spid="21" grpId="0" animBg="1"/>
      <p:bldP spid="22" grpId="0" animBg="1"/>
      <p:bldP spid="2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4000"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Check Your Understanding</a:t>
              </a:r>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5" name="TextBox 4"/>
              <p:cNvSpPr txBox="1"/>
              <p:nvPr/>
            </p:nvSpPr>
            <p:spPr>
              <a:xfrm>
                <a:off x="575556" y="1203574"/>
                <a:ext cx="3888432" cy="412164"/>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dirty="0"/>
                  <a:t>Find </a:t>
                </a:r>
                <a14:m>
                  <m:oMath xmlns:m="http://schemas.openxmlformats.org/officeDocument/2006/math">
                    <m:nary>
                      <m:naryPr>
                        <m:subHide m:val="on"/>
                        <m:supHide m:val="on"/>
                        <m:ctrlPr>
                          <a:rPr lang="en-GB" b="0" i="1" smtClean="0">
                            <a:latin typeface="Cambria Math" panose="02040503050406030204" pitchFamily="18" charset="0"/>
                          </a:rPr>
                        </m:ctrlPr>
                      </m:naryPr>
                      <m:sub/>
                      <m:sup/>
                      <m:e>
                        <m:sSup>
                          <m:sSupPr>
                            <m:ctrlPr>
                              <a:rPr lang="en-GB" b="0" i="1" smtClean="0">
                                <a:latin typeface="Cambria Math" panose="02040503050406030204" pitchFamily="18" charset="0"/>
                              </a:rPr>
                            </m:ctrlPr>
                          </m:sSupPr>
                          <m:e>
                            <m:d>
                              <m:dPr>
                                <m:ctrlPr>
                                  <a:rPr lang="en-GB" b="0" i="1" smtClean="0">
                                    <a:latin typeface="Cambria Math" panose="02040503050406030204" pitchFamily="18" charset="0"/>
                                  </a:rPr>
                                </m:ctrlPr>
                              </m:dPr>
                              <m:e>
                                <m:func>
                                  <m:funcPr>
                                    <m:ctrlPr>
                                      <a:rPr lang="en-GB" b="0" i="1" smtClean="0">
                                        <a:latin typeface="Cambria Math" panose="02040503050406030204" pitchFamily="18" charset="0"/>
                                      </a:rPr>
                                    </m:ctrlPr>
                                  </m:funcPr>
                                  <m:fName>
                                    <m:r>
                                      <m:rPr>
                                        <m:sty m:val="p"/>
                                      </m:rPr>
                                      <a:rPr lang="en-GB" b="0" i="0" smtClean="0">
                                        <a:latin typeface="Cambria Math" panose="02040503050406030204" pitchFamily="18" charset="0"/>
                                      </a:rPr>
                                      <m:t>sec</m:t>
                                    </m:r>
                                  </m:fName>
                                  <m:e>
                                    <m:r>
                                      <a:rPr lang="en-GB" b="0" i="1" smtClean="0">
                                        <a:latin typeface="Cambria Math" panose="02040503050406030204" pitchFamily="18" charset="0"/>
                                      </a:rPr>
                                      <m:t>𝑥</m:t>
                                    </m:r>
                                  </m:e>
                                </m:func>
                                <m:r>
                                  <a:rPr lang="en-GB" b="0" i="1" smtClean="0">
                                    <a:latin typeface="Cambria Math" panose="02040503050406030204" pitchFamily="18" charset="0"/>
                                  </a:rPr>
                                  <m:t>+</m:t>
                                </m:r>
                                <m:func>
                                  <m:funcPr>
                                    <m:ctrlPr>
                                      <a:rPr lang="en-GB" b="0" i="1" smtClean="0">
                                        <a:latin typeface="Cambria Math" panose="02040503050406030204" pitchFamily="18" charset="0"/>
                                      </a:rPr>
                                    </m:ctrlPr>
                                  </m:funcPr>
                                  <m:fName>
                                    <m:r>
                                      <m:rPr>
                                        <m:sty m:val="p"/>
                                      </m:rPr>
                                      <a:rPr lang="en-GB" b="0" i="0" smtClean="0">
                                        <a:latin typeface="Cambria Math" panose="02040503050406030204" pitchFamily="18" charset="0"/>
                                      </a:rPr>
                                      <m:t>tan</m:t>
                                    </m:r>
                                  </m:fName>
                                  <m:e>
                                    <m:r>
                                      <a:rPr lang="en-GB" b="0" i="1" smtClean="0">
                                        <a:latin typeface="Cambria Math" panose="02040503050406030204" pitchFamily="18" charset="0"/>
                                      </a:rPr>
                                      <m:t>𝑥</m:t>
                                    </m:r>
                                  </m:e>
                                </m:func>
                              </m:e>
                            </m:d>
                          </m:e>
                          <m:sup>
                            <m:r>
                              <a:rPr lang="en-GB" b="0" i="1" smtClean="0">
                                <a:latin typeface="Cambria Math" panose="02040503050406030204" pitchFamily="18" charset="0"/>
                              </a:rPr>
                              <m:t>2</m:t>
                            </m:r>
                          </m:sup>
                        </m:sSup>
                        <m:r>
                          <a:rPr lang="en-GB" b="0" i="1" smtClean="0">
                            <a:latin typeface="Cambria Math" panose="02040503050406030204" pitchFamily="18" charset="0"/>
                          </a:rPr>
                          <m:t> </m:t>
                        </m:r>
                        <m:r>
                          <a:rPr lang="en-GB" b="0" i="1" smtClean="0">
                            <a:latin typeface="Cambria Math" panose="02040503050406030204" pitchFamily="18" charset="0"/>
                          </a:rPr>
                          <m:t>𝑑𝑥</m:t>
                        </m:r>
                      </m:e>
                    </m:nary>
                  </m:oMath>
                </a14:m>
                <a:endParaRPr lang="en-GB" dirty="0"/>
              </a:p>
            </p:txBody>
          </p:sp>
        </mc:Choice>
        <mc:Fallback xmlns="">
          <p:sp>
            <p:nvSpPr>
              <p:cNvPr id="5" name="TextBox 4"/>
              <p:cNvSpPr txBox="1">
                <a:spLocks noRot="1" noChangeAspect="1" noMove="1" noResize="1" noEditPoints="1" noAdjustHandles="1" noChangeArrowheads="1" noChangeShapeType="1" noTextEdit="1"/>
              </p:cNvSpPr>
              <p:nvPr/>
            </p:nvSpPr>
            <p:spPr>
              <a:xfrm>
                <a:off x="575556" y="1203574"/>
                <a:ext cx="3888432" cy="412164"/>
              </a:xfrm>
              <a:prstGeom prst="rect">
                <a:avLst/>
              </a:prstGeom>
              <a:blipFill>
                <a:blip r:embed="rId2"/>
                <a:stretch>
                  <a:fillRect t="-83696" b="-129348"/>
                </a:stretch>
              </a:blipFill>
              <a:effectLst>
                <a:outerShdw blurRad="63500" sx="102000" sy="102000" algn="ctr" rotWithShape="0">
                  <a:prstClr val="black">
                    <a:alpha val="40000"/>
                  </a:prstClr>
                </a:outerShdw>
              </a:effectLst>
            </p:spPr>
            <p:txBody>
              <a:bodyPr/>
              <a:lstStyle/>
              <a:p>
                <a:r>
                  <a:rPr lang="en-GB">
                    <a:noFill/>
                  </a:rPr>
                  <a:t> </a:t>
                </a:r>
              </a:p>
            </p:txBody>
          </p:sp>
        </mc:Fallback>
      </mc:AlternateContent>
      <p:sp>
        <p:nvSpPr>
          <p:cNvPr id="6" name="Rectangle 5"/>
          <p:cNvSpPr/>
          <p:nvPr/>
        </p:nvSpPr>
        <p:spPr>
          <a:xfrm>
            <a:off x="143508" y="1203574"/>
            <a:ext cx="432048" cy="412164"/>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Q</a:t>
            </a:r>
          </a:p>
        </p:txBody>
      </p:sp>
      <mc:AlternateContent xmlns:mc="http://schemas.openxmlformats.org/markup-compatibility/2006" xmlns:a14="http://schemas.microsoft.com/office/drawing/2010/main">
        <mc:Choice Requires="a14">
          <p:sp>
            <p:nvSpPr>
              <p:cNvPr id="8" name="TextBox 7"/>
              <p:cNvSpPr txBox="1"/>
              <p:nvPr/>
            </p:nvSpPr>
            <p:spPr>
              <a:xfrm>
                <a:off x="575556" y="1742997"/>
                <a:ext cx="3960440" cy="177920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nary>
                        <m:naryPr>
                          <m:subHide m:val="on"/>
                          <m:supHide m:val="on"/>
                          <m:ctrlPr>
                            <a:rPr lang="en-GB" i="1" smtClean="0">
                              <a:latin typeface="Cambria Math" panose="02040503050406030204" pitchFamily="18" charset="0"/>
                            </a:rPr>
                          </m:ctrlPr>
                        </m:naryPr>
                        <m:sub/>
                        <m:sup/>
                        <m:e>
                          <m:sSup>
                            <m:sSupPr>
                              <m:ctrlPr>
                                <a:rPr lang="en-GB" i="1">
                                  <a:latin typeface="Cambria Math" panose="02040503050406030204" pitchFamily="18" charset="0"/>
                                </a:rPr>
                              </m:ctrlPr>
                            </m:sSupPr>
                            <m:e>
                              <m:d>
                                <m:dPr>
                                  <m:ctrlPr>
                                    <a:rPr lang="en-GB" i="1">
                                      <a:latin typeface="Cambria Math" panose="02040503050406030204" pitchFamily="18" charset="0"/>
                                    </a:rPr>
                                  </m:ctrlPr>
                                </m:dPr>
                                <m:e>
                                  <m:func>
                                    <m:funcPr>
                                      <m:ctrlPr>
                                        <a:rPr lang="en-GB" i="1">
                                          <a:latin typeface="Cambria Math" panose="02040503050406030204" pitchFamily="18" charset="0"/>
                                        </a:rPr>
                                      </m:ctrlPr>
                                    </m:funcPr>
                                    <m:fName>
                                      <m:r>
                                        <m:rPr>
                                          <m:sty m:val="p"/>
                                        </m:rPr>
                                        <a:rPr lang="en-GB">
                                          <a:latin typeface="Cambria Math" panose="02040503050406030204" pitchFamily="18" charset="0"/>
                                        </a:rPr>
                                        <m:t>sec</m:t>
                                      </m:r>
                                    </m:fName>
                                    <m:e>
                                      <m:r>
                                        <a:rPr lang="en-GB" i="1">
                                          <a:latin typeface="Cambria Math" panose="02040503050406030204" pitchFamily="18" charset="0"/>
                                        </a:rPr>
                                        <m:t>𝑥</m:t>
                                      </m:r>
                                    </m:e>
                                  </m:func>
                                  <m:r>
                                    <a:rPr lang="en-GB" i="1">
                                      <a:latin typeface="Cambria Math" panose="02040503050406030204" pitchFamily="18" charset="0"/>
                                    </a:rPr>
                                    <m:t>+</m:t>
                                  </m:r>
                                  <m:func>
                                    <m:funcPr>
                                      <m:ctrlPr>
                                        <a:rPr lang="en-GB" i="1">
                                          <a:latin typeface="Cambria Math" panose="02040503050406030204" pitchFamily="18" charset="0"/>
                                        </a:rPr>
                                      </m:ctrlPr>
                                    </m:funcPr>
                                    <m:fName>
                                      <m:r>
                                        <m:rPr>
                                          <m:sty m:val="p"/>
                                        </m:rPr>
                                        <a:rPr lang="en-GB">
                                          <a:latin typeface="Cambria Math" panose="02040503050406030204" pitchFamily="18" charset="0"/>
                                        </a:rPr>
                                        <m:t>tan</m:t>
                                      </m:r>
                                    </m:fName>
                                    <m:e>
                                      <m:r>
                                        <a:rPr lang="en-GB" i="1">
                                          <a:latin typeface="Cambria Math" panose="02040503050406030204" pitchFamily="18" charset="0"/>
                                        </a:rPr>
                                        <m:t>𝑥</m:t>
                                      </m:r>
                                    </m:e>
                                  </m:func>
                                </m:e>
                              </m:d>
                            </m:e>
                            <m:sup>
                              <m:r>
                                <a:rPr lang="en-GB" i="1">
                                  <a:latin typeface="Cambria Math" panose="02040503050406030204" pitchFamily="18" charset="0"/>
                                </a:rPr>
                                <m:t>2</m:t>
                              </m:r>
                            </m:sup>
                          </m:sSup>
                          <m:r>
                            <a:rPr lang="en-GB" i="1">
                              <a:latin typeface="Cambria Math" panose="02040503050406030204" pitchFamily="18" charset="0"/>
                            </a:rPr>
                            <m:t> </m:t>
                          </m:r>
                          <m:r>
                            <a:rPr lang="en-GB" i="1">
                              <a:latin typeface="Cambria Math" panose="02040503050406030204" pitchFamily="18" charset="0"/>
                            </a:rPr>
                            <m:t>𝑑𝑥</m:t>
                          </m:r>
                        </m:e>
                      </m:nary>
                    </m:oMath>
                    <m:oMath xmlns:m="http://schemas.openxmlformats.org/officeDocument/2006/math">
                      <m:r>
                        <a:rPr lang="en-GB" b="0" i="1" smtClean="0">
                          <a:latin typeface="Cambria Math" panose="02040503050406030204" pitchFamily="18" charset="0"/>
                        </a:rPr>
                        <m:t>=</m:t>
                      </m:r>
                      <m:nary>
                        <m:naryPr>
                          <m:subHide m:val="on"/>
                          <m:supHide m:val="on"/>
                          <m:ctrlPr>
                            <a:rPr lang="en-GB" i="1">
                              <a:latin typeface="Cambria Math" panose="02040503050406030204" pitchFamily="18" charset="0"/>
                            </a:rPr>
                          </m:ctrlPr>
                        </m:naryPr>
                        <m:sub/>
                        <m:sup/>
                        <m:e>
                          <m:func>
                            <m:funcPr>
                              <m:ctrlPr>
                                <a:rPr lang="en-GB" b="0" i="1" smtClean="0">
                                  <a:latin typeface="Cambria Math" panose="02040503050406030204" pitchFamily="18" charset="0"/>
                                </a:rPr>
                              </m:ctrlPr>
                            </m:funcPr>
                            <m:fName>
                              <m:sSup>
                                <m:sSupPr>
                                  <m:ctrlPr>
                                    <a:rPr lang="en-GB" b="0" i="1" smtClean="0">
                                      <a:latin typeface="Cambria Math" panose="02040503050406030204" pitchFamily="18" charset="0"/>
                                    </a:rPr>
                                  </m:ctrlPr>
                                </m:sSupPr>
                                <m:e>
                                  <m:r>
                                    <m:rPr>
                                      <m:sty m:val="p"/>
                                    </m:rPr>
                                    <a:rPr lang="en-GB" b="0" i="0" smtClean="0">
                                      <a:latin typeface="Cambria Math" panose="02040503050406030204" pitchFamily="18" charset="0"/>
                                    </a:rPr>
                                    <m:t>sec</m:t>
                                  </m:r>
                                </m:e>
                                <m:sup>
                                  <m:r>
                                    <a:rPr lang="en-GB" b="0" i="1" smtClean="0">
                                      <a:latin typeface="Cambria Math" panose="02040503050406030204" pitchFamily="18" charset="0"/>
                                    </a:rPr>
                                    <m:t>2</m:t>
                                  </m:r>
                                </m:sup>
                              </m:sSup>
                            </m:fName>
                            <m:e>
                              <m:r>
                                <a:rPr lang="en-GB" b="0" i="1" smtClean="0">
                                  <a:latin typeface="Cambria Math" panose="02040503050406030204" pitchFamily="18" charset="0"/>
                                </a:rPr>
                                <m:t>𝑥</m:t>
                              </m:r>
                            </m:e>
                          </m:func>
                          <m:r>
                            <a:rPr lang="en-GB" b="0" i="1" smtClean="0">
                              <a:latin typeface="Cambria Math" panose="02040503050406030204" pitchFamily="18" charset="0"/>
                            </a:rPr>
                            <m:t>+2</m:t>
                          </m:r>
                          <m:func>
                            <m:funcPr>
                              <m:ctrlPr>
                                <a:rPr lang="en-GB" b="0" i="1" smtClean="0">
                                  <a:latin typeface="Cambria Math" panose="02040503050406030204" pitchFamily="18" charset="0"/>
                                </a:rPr>
                              </m:ctrlPr>
                            </m:funcPr>
                            <m:fName>
                              <m:r>
                                <m:rPr>
                                  <m:sty m:val="p"/>
                                </m:rPr>
                                <a:rPr lang="en-GB" b="0" i="0" smtClean="0">
                                  <a:latin typeface="Cambria Math" panose="02040503050406030204" pitchFamily="18" charset="0"/>
                                </a:rPr>
                                <m:t>sec</m:t>
                              </m:r>
                            </m:fName>
                            <m:e>
                              <m:r>
                                <a:rPr lang="en-GB" b="0" i="1" smtClean="0">
                                  <a:latin typeface="Cambria Math" panose="02040503050406030204" pitchFamily="18" charset="0"/>
                                </a:rPr>
                                <m:t>𝑥</m:t>
                              </m:r>
                            </m:e>
                          </m:func>
                          <m:func>
                            <m:funcPr>
                              <m:ctrlPr>
                                <a:rPr lang="en-GB" b="0" i="1" smtClean="0">
                                  <a:latin typeface="Cambria Math" panose="02040503050406030204" pitchFamily="18" charset="0"/>
                                </a:rPr>
                              </m:ctrlPr>
                            </m:funcPr>
                            <m:fName>
                              <m:r>
                                <m:rPr>
                                  <m:sty m:val="p"/>
                                </m:rPr>
                                <a:rPr lang="en-GB" b="0" i="0" smtClean="0">
                                  <a:latin typeface="Cambria Math" panose="02040503050406030204" pitchFamily="18" charset="0"/>
                                </a:rPr>
                                <m:t>tan</m:t>
                              </m:r>
                            </m:fName>
                            <m:e>
                              <m:r>
                                <a:rPr lang="en-GB" b="0" i="1" smtClean="0">
                                  <a:latin typeface="Cambria Math" panose="02040503050406030204" pitchFamily="18" charset="0"/>
                                </a:rPr>
                                <m:t>𝑥</m:t>
                              </m:r>
                            </m:e>
                          </m:func>
                          <m:r>
                            <a:rPr lang="en-GB" b="0" i="1" smtClean="0">
                              <a:latin typeface="Cambria Math" panose="02040503050406030204" pitchFamily="18" charset="0"/>
                            </a:rPr>
                            <m:t>+</m:t>
                          </m:r>
                          <m:func>
                            <m:funcPr>
                              <m:ctrlPr>
                                <a:rPr lang="en-GB" b="0" i="1" smtClean="0">
                                  <a:latin typeface="Cambria Math" panose="02040503050406030204" pitchFamily="18" charset="0"/>
                                </a:rPr>
                              </m:ctrlPr>
                            </m:funcPr>
                            <m:fName>
                              <m:sSup>
                                <m:sSupPr>
                                  <m:ctrlPr>
                                    <a:rPr lang="en-GB" b="0" i="1" smtClean="0">
                                      <a:latin typeface="Cambria Math" panose="02040503050406030204" pitchFamily="18" charset="0"/>
                                    </a:rPr>
                                  </m:ctrlPr>
                                </m:sSupPr>
                                <m:e>
                                  <m:r>
                                    <m:rPr>
                                      <m:sty m:val="p"/>
                                    </m:rPr>
                                    <a:rPr lang="en-GB" b="0" i="0" smtClean="0">
                                      <a:latin typeface="Cambria Math" panose="02040503050406030204" pitchFamily="18" charset="0"/>
                                    </a:rPr>
                                    <m:t>tan</m:t>
                                  </m:r>
                                </m:e>
                                <m:sup>
                                  <m:r>
                                    <a:rPr lang="en-GB" b="0" i="1" smtClean="0">
                                      <a:latin typeface="Cambria Math" panose="02040503050406030204" pitchFamily="18" charset="0"/>
                                    </a:rPr>
                                    <m:t>2</m:t>
                                  </m:r>
                                </m:sup>
                              </m:sSup>
                            </m:fName>
                            <m:e>
                              <m:r>
                                <a:rPr lang="en-GB" b="0" i="1" smtClean="0">
                                  <a:latin typeface="Cambria Math" panose="02040503050406030204" pitchFamily="18" charset="0"/>
                                </a:rPr>
                                <m:t>𝑥</m:t>
                              </m:r>
                            </m:e>
                          </m:func>
                          <m:r>
                            <a:rPr lang="en-GB" i="1">
                              <a:latin typeface="Cambria Math" panose="02040503050406030204" pitchFamily="18" charset="0"/>
                            </a:rPr>
                            <m:t> </m:t>
                          </m:r>
                          <m:r>
                            <a:rPr lang="en-GB" i="1">
                              <a:latin typeface="Cambria Math" panose="02040503050406030204" pitchFamily="18" charset="0"/>
                            </a:rPr>
                            <m:t>𝑑𝑥</m:t>
                          </m:r>
                        </m:e>
                      </m:nary>
                    </m:oMath>
                    <m:oMath xmlns:m="http://schemas.openxmlformats.org/officeDocument/2006/math">
                      <m:r>
                        <a:rPr lang="en-GB" b="0" i="1" smtClean="0">
                          <a:latin typeface="Cambria Math" panose="02040503050406030204" pitchFamily="18" charset="0"/>
                        </a:rPr>
                        <m:t>=</m:t>
                      </m:r>
                      <m:func>
                        <m:funcPr>
                          <m:ctrlPr>
                            <a:rPr lang="en-GB" b="0" i="1" smtClean="0">
                              <a:latin typeface="Cambria Math" panose="02040503050406030204" pitchFamily="18" charset="0"/>
                            </a:rPr>
                          </m:ctrlPr>
                        </m:funcPr>
                        <m:fName>
                          <m:r>
                            <m:rPr>
                              <m:sty m:val="p"/>
                            </m:rPr>
                            <a:rPr lang="en-GB" b="0" i="0" smtClean="0">
                              <a:latin typeface="Cambria Math" panose="02040503050406030204" pitchFamily="18" charset="0"/>
                            </a:rPr>
                            <m:t>tan</m:t>
                          </m:r>
                        </m:fName>
                        <m:e>
                          <m:r>
                            <a:rPr lang="en-GB" b="0" i="1" smtClean="0">
                              <a:latin typeface="Cambria Math" panose="02040503050406030204" pitchFamily="18" charset="0"/>
                            </a:rPr>
                            <m:t>𝑥</m:t>
                          </m:r>
                        </m:e>
                      </m:func>
                      <m:r>
                        <a:rPr lang="en-GB" b="0" i="1" smtClean="0">
                          <a:latin typeface="Cambria Math" panose="02040503050406030204" pitchFamily="18" charset="0"/>
                        </a:rPr>
                        <m:t>+2</m:t>
                      </m:r>
                      <m:func>
                        <m:funcPr>
                          <m:ctrlPr>
                            <a:rPr lang="en-GB" b="0" i="1" smtClean="0">
                              <a:latin typeface="Cambria Math" panose="02040503050406030204" pitchFamily="18" charset="0"/>
                            </a:rPr>
                          </m:ctrlPr>
                        </m:funcPr>
                        <m:fName>
                          <m:r>
                            <m:rPr>
                              <m:sty m:val="p"/>
                            </m:rPr>
                            <a:rPr lang="en-GB" b="0" i="0" smtClean="0">
                              <a:latin typeface="Cambria Math" panose="02040503050406030204" pitchFamily="18" charset="0"/>
                            </a:rPr>
                            <m:t>sec</m:t>
                          </m:r>
                        </m:fName>
                        <m:e>
                          <m:r>
                            <a:rPr lang="en-GB" b="0" i="1" smtClean="0">
                              <a:latin typeface="Cambria Math" panose="02040503050406030204" pitchFamily="18" charset="0"/>
                            </a:rPr>
                            <m:t>𝑥</m:t>
                          </m:r>
                        </m:e>
                      </m:func>
                      <m:r>
                        <a:rPr lang="en-GB" b="0" i="1" smtClean="0">
                          <a:latin typeface="Cambria Math" panose="02040503050406030204" pitchFamily="18" charset="0"/>
                        </a:rPr>
                        <m:t>+</m:t>
                      </m:r>
                      <m:func>
                        <m:funcPr>
                          <m:ctrlPr>
                            <a:rPr lang="en-GB" b="0" i="1" smtClean="0">
                              <a:latin typeface="Cambria Math" panose="02040503050406030204" pitchFamily="18" charset="0"/>
                            </a:rPr>
                          </m:ctrlPr>
                        </m:funcPr>
                        <m:fName>
                          <m:r>
                            <m:rPr>
                              <m:sty m:val="p"/>
                            </m:rPr>
                            <a:rPr lang="en-GB" b="0" i="0" smtClean="0">
                              <a:latin typeface="Cambria Math" panose="02040503050406030204" pitchFamily="18" charset="0"/>
                            </a:rPr>
                            <m:t>tan</m:t>
                          </m:r>
                        </m:fName>
                        <m:e>
                          <m:r>
                            <a:rPr lang="en-GB" b="0" i="1" smtClean="0">
                              <a:latin typeface="Cambria Math" panose="02040503050406030204" pitchFamily="18" charset="0"/>
                            </a:rPr>
                            <m:t>𝑥</m:t>
                          </m:r>
                        </m:e>
                      </m:func>
                      <m:r>
                        <a:rPr lang="en-GB" b="0" i="1" smtClean="0">
                          <a:latin typeface="Cambria Math" panose="02040503050406030204" pitchFamily="18" charset="0"/>
                        </a:rPr>
                        <m:t>−</m:t>
                      </m:r>
                      <m:r>
                        <a:rPr lang="en-GB" b="0" i="1" smtClean="0">
                          <a:latin typeface="Cambria Math" panose="02040503050406030204" pitchFamily="18" charset="0"/>
                        </a:rPr>
                        <m:t>𝑥</m:t>
                      </m:r>
                      <m:r>
                        <a:rPr lang="en-GB" b="0" i="1" smtClean="0">
                          <a:latin typeface="Cambria Math" panose="02040503050406030204" pitchFamily="18" charset="0"/>
                        </a:rPr>
                        <m:t>+</m:t>
                      </m:r>
                      <m:r>
                        <a:rPr lang="en-GB" b="0" i="1" smtClean="0">
                          <a:latin typeface="Cambria Math" panose="02040503050406030204" pitchFamily="18" charset="0"/>
                        </a:rPr>
                        <m:t>𝐶</m:t>
                      </m:r>
                    </m:oMath>
                    <m:oMath xmlns:m="http://schemas.openxmlformats.org/officeDocument/2006/math">
                      <m:r>
                        <a:rPr lang="en-GB" b="0" i="1" smtClean="0">
                          <a:latin typeface="Cambria Math" panose="02040503050406030204" pitchFamily="18" charset="0"/>
                        </a:rPr>
                        <m:t>=</m:t>
                      </m:r>
                      <m:r>
                        <a:rPr lang="en-GB" i="1">
                          <a:latin typeface="Cambria Math" panose="02040503050406030204" pitchFamily="18" charset="0"/>
                        </a:rPr>
                        <m:t>2</m:t>
                      </m:r>
                      <m:func>
                        <m:funcPr>
                          <m:ctrlPr>
                            <a:rPr lang="en-GB" i="1">
                              <a:latin typeface="Cambria Math" panose="02040503050406030204" pitchFamily="18" charset="0"/>
                            </a:rPr>
                          </m:ctrlPr>
                        </m:funcPr>
                        <m:fName>
                          <m:r>
                            <m:rPr>
                              <m:sty m:val="p"/>
                            </m:rPr>
                            <a:rPr lang="en-GB">
                              <a:latin typeface="Cambria Math" panose="02040503050406030204" pitchFamily="18" charset="0"/>
                            </a:rPr>
                            <m:t>tan</m:t>
                          </m:r>
                        </m:fName>
                        <m:e>
                          <m:r>
                            <a:rPr lang="en-GB" i="1">
                              <a:latin typeface="Cambria Math" panose="02040503050406030204" pitchFamily="18" charset="0"/>
                            </a:rPr>
                            <m:t>𝑥</m:t>
                          </m:r>
                        </m:e>
                      </m:func>
                      <m:r>
                        <a:rPr lang="en-GB" i="1">
                          <a:latin typeface="Cambria Math" panose="02040503050406030204" pitchFamily="18" charset="0"/>
                        </a:rPr>
                        <m:t>−2</m:t>
                      </m:r>
                      <m:func>
                        <m:funcPr>
                          <m:ctrlPr>
                            <a:rPr lang="en-GB" i="1">
                              <a:latin typeface="Cambria Math" panose="02040503050406030204" pitchFamily="18" charset="0"/>
                            </a:rPr>
                          </m:ctrlPr>
                        </m:funcPr>
                        <m:fName>
                          <m:r>
                            <m:rPr>
                              <m:sty m:val="p"/>
                            </m:rPr>
                            <a:rPr lang="en-GB">
                              <a:latin typeface="Cambria Math" panose="02040503050406030204" pitchFamily="18" charset="0"/>
                            </a:rPr>
                            <m:t>sec</m:t>
                          </m:r>
                        </m:fName>
                        <m:e>
                          <m:r>
                            <a:rPr lang="en-GB" i="1">
                              <a:latin typeface="Cambria Math" panose="02040503050406030204" pitchFamily="18" charset="0"/>
                            </a:rPr>
                            <m:t>𝑥</m:t>
                          </m:r>
                        </m:e>
                      </m:func>
                      <m:r>
                        <a:rPr lang="en-GB" i="1">
                          <a:latin typeface="Cambria Math" panose="02040503050406030204" pitchFamily="18" charset="0"/>
                        </a:rPr>
                        <m:t>−</m:t>
                      </m:r>
                      <m:r>
                        <a:rPr lang="en-GB" i="1">
                          <a:latin typeface="Cambria Math" panose="02040503050406030204" pitchFamily="18" charset="0"/>
                        </a:rPr>
                        <m:t>𝑥</m:t>
                      </m:r>
                      <m:r>
                        <a:rPr lang="en-GB" b="0" i="1" smtClean="0">
                          <a:latin typeface="Cambria Math" panose="02040503050406030204" pitchFamily="18" charset="0"/>
                        </a:rPr>
                        <m:t>+</m:t>
                      </m:r>
                      <m:r>
                        <a:rPr lang="en-GB" b="0" i="1" smtClean="0">
                          <a:latin typeface="Cambria Math" panose="02040503050406030204" pitchFamily="18" charset="0"/>
                        </a:rPr>
                        <m:t>𝐶</m:t>
                      </m:r>
                    </m:oMath>
                  </m:oMathPara>
                </a14:m>
                <a:endParaRPr lang="en-GB" dirty="0"/>
              </a:p>
            </p:txBody>
          </p:sp>
        </mc:Choice>
        <mc:Fallback xmlns="">
          <p:sp>
            <p:nvSpPr>
              <p:cNvPr id="8" name="TextBox 7"/>
              <p:cNvSpPr txBox="1">
                <a:spLocks noRot="1" noChangeAspect="1" noMove="1" noResize="1" noEditPoints="1" noAdjustHandles="1" noChangeArrowheads="1" noChangeShapeType="1" noTextEdit="1"/>
              </p:cNvSpPr>
              <p:nvPr/>
            </p:nvSpPr>
            <p:spPr>
              <a:xfrm>
                <a:off x="575556" y="1742997"/>
                <a:ext cx="3960440" cy="1779205"/>
              </a:xfrm>
              <a:prstGeom prst="rect">
                <a:avLst/>
              </a:prstGeom>
              <a:blipFill>
                <a:blip r:embed="rId3"/>
                <a:stretch>
                  <a:fillRect/>
                </a:stretch>
              </a:blipFill>
            </p:spPr>
            <p:txBody>
              <a:bodyPr/>
              <a:lstStyle/>
              <a:p>
                <a:r>
                  <a:rPr lang="en-GB">
                    <a:noFill/>
                  </a:rPr>
                  <a:t> </a:t>
                </a:r>
              </a:p>
            </p:txBody>
          </p:sp>
        </mc:Fallback>
      </mc:AlternateContent>
      <p:sp>
        <p:nvSpPr>
          <p:cNvPr id="14" name="Rectangle 13"/>
          <p:cNvSpPr/>
          <p:nvPr/>
        </p:nvSpPr>
        <p:spPr>
          <a:xfrm>
            <a:off x="575556" y="1615738"/>
            <a:ext cx="3888432" cy="190646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mc:AlternateContent xmlns:mc="http://schemas.openxmlformats.org/markup-compatibility/2006" xmlns:a14="http://schemas.microsoft.com/office/drawing/2010/main">
        <mc:Choice Requires="a14">
          <p:sp>
            <p:nvSpPr>
              <p:cNvPr id="19" name="TextBox 18"/>
              <p:cNvSpPr txBox="1"/>
              <p:nvPr/>
            </p:nvSpPr>
            <p:spPr>
              <a:xfrm>
                <a:off x="5099453" y="2228275"/>
                <a:ext cx="3888432" cy="673967"/>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dirty="0"/>
                  <a:t>Find </a:t>
                </a:r>
                <a14:m>
                  <m:oMath xmlns:m="http://schemas.openxmlformats.org/officeDocument/2006/math">
                    <m:nary>
                      <m:naryPr>
                        <m:ctrlPr>
                          <a:rPr lang="en-GB" b="0" i="1" smtClean="0">
                            <a:latin typeface="Cambria Math" panose="02040503050406030204" pitchFamily="18" charset="0"/>
                          </a:rPr>
                        </m:ctrlPr>
                      </m:naryPr>
                      <m:sub>
                        <m:f>
                          <m:fPr>
                            <m:ctrlPr>
                              <a:rPr lang="en-GB" b="0" i="1" smtClean="0">
                                <a:latin typeface="Cambria Math" panose="02040503050406030204" pitchFamily="18" charset="0"/>
                              </a:rPr>
                            </m:ctrlPr>
                          </m:fPr>
                          <m:num>
                            <m:r>
                              <a:rPr lang="en-GB" b="0" i="1" smtClean="0">
                                <a:latin typeface="Cambria Math" panose="02040503050406030204" pitchFamily="18" charset="0"/>
                              </a:rPr>
                              <m:t>𝜋</m:t>
                            </m:r>
                          </m:num>
                          <m:den>
                            <m:r>
                              <a:rPr lang="en-GB" b="0" i="1" smtClean="0">
                                <a:latin typeface="Cambria Math" panose="02040503050406030204" pitchFamily="18" charset="0"/>
                              </a:rPr>
                              <m:t>6</m:t>
                            </m:r>
                          </m:den>
                        </m:f>
                      </m:sub>
                      <m:sup>
                        <m:f>
                          <m:fPr>
                            <m:ctrlPr>
                              <a:rPr lang="en-GB" b="0" i="1" smtClean="0">
                                <a:latin typeface="Cambria Math" panose="02040503050406030204" pitchFamily="18" charset="0"/>
                              </a:rPr>
                            </m:ctrlPr>
                          </m:fPr>
                          <m:num>
                            <m:r>
                              <a:rPr lang="en-GB" b="0" i="1" smtClean="0">
                                <a:latin typeface="Cambria Math" panose="02040503050406030204" pitchFamily="18" charset="0"/>
                              </a:rPr>
                              <m:t>𝜋</m:t>
                            </m:r>
                          </m:num>
                          <m:den>
                            <m:r>
                              <a:rPr lang="en-GB" b="0" i="1" smtClean="0">
                                <a:latin typeface="Cambria Math" panose="02040503050406030204" pitchFamily="18" charset="0"/>
                              </a:rPr>
                              <m:t>3</m:t>
                            </m:r>
                          </m:den>
                        </m:f>
                      </m:sup>
                      <m:e>
                        <m:func>
                          <m:funcPr>
                            <m:ctrlPr>
                              <a:rPr lang="en-GB" b="0" i="1" smtClean="0">
                                <a:latin typeface="Cambria Math" panose="02040503050406030204" pitchFamily="18" charset="0"/>
                              </a:rPr>
                            </m:ctrlPr>
                          </m:funcPr>
                          <m:fName>
                            <m:sSup>
                              <m:sSupPr>
                                <m:ctrlPr>
                                  <a:rPr lang="en-GB" b="0" i="1" smtClean="0">
                                    <a:latin typeface="Cambria Math" panose="02040503050406030204" pitchFamily="18" charset="0"/>
                                  </a:rPr>
                                </m:ctrlPr>
                              </m:sSupPr>
                              <m:e>
                                <m:r>
                                  <m:rPr>
                                    <m:sty m:val="p"/>
                                  </m:rPr>
                                  <a:rPr lang="en-GB" b="0" i="0" smtClean="0">
                                    <a:latin typeface="Cambria Math" panose="02040503050406030204" pitchFamily="18" charset="0"/>
                                  </a:rPr>
                                  <m:t>sin</m:t>
                                </m:r>
                              </m:e>
                              <m:sup>
                                <m:r>
                                  <a:rPr lang="en-GB" b="0" i="1" smtClean="0">
                                    <a:latin typeface="Cambria Math" panose="02040503050406030204" pitchFamily="18" charset="0"/>
                                  </a:rPr>
                                  <m:t>2</m:t>
                                </m:r>
                              </m:sup>
                            </m:sSup>
                          </m:fName>
                          <m:e>
                            <m:r>
                              <a:rPr lang="en-GB" b="0" i="1" smtClean="0">
                                <a:latin typeface="Cambria Math" panose="02040503050406030204" pitchFamily="18" charset="0"/>
                              </a:rPr>
                              <m:t>3</m:t>
                            </m:r>
                            <m:r>
                              <a:rPr lang="en-GB" b="0" i="1" smtClean="0">
                                <a:latin typeface="Cambria Math" panose="02040503050406030204" pitchFamily="18" charset="0"/>
                              </a:rPr>
                              <m:t>𝑥</m:t>
                            </m:r>
                          </m:e>
                        </m:func>
                      </m:e>
                    </m:nary>
                    <m:r>
                      <a:rPr lang="en-GB" b="0" i="1" smtClean="0">
                        <a:latin typeface="Cambria Math" panose="02040503050406030204" pitchFamily="18" charset="0"/>
                      </a:rPr>
                      <m:t> </m:t>
                    </m:r>
                    <m:r>
                      <a:rPr lang="en-GB" b="0" i="1" smtClean="0">
                        <a:latin typeface="Cambria Math" panose="02040503050406030204" pitchFamily="18" charset="0"/>
                      </a:rPr>
                      <m:t>𝑑𝑥</m:t>
                    </m:r>
                  </m:oMath>
                </a14:m>
                <a:endParaRPr lang="en-GB" dirty="0"/>
              </a:p>
            </p:txBody>
          </p:sp>
        </mc:Choice>
        <mc:Fallback xmlns="">
          <p:sp>
            <p:nvSpPr>
              <p:cNvPr id="19" name="TextBox 18"/>
              <p:cNvSpPr txBox="1">
                <a:spLocks noRot="1" noChangeAspect="1" noMove="1" noResize="1" noEditPoints="1" noAdjustHandles="1" noChangeArrowheads="1" noChangeShapeType="1" noTextEdit="1"/>
              </p:cNvSpPr>
              <p:nvPr/>
            </p:nvSpPr>
            <p:spPr>
              <a:xfrm>
                <a:off x="5099453" y="2228275"/>
                <a:ext cx="3888432" cy="673967"/>
              </a:xfrm>
              <a:prstGeom prst="rect">
                <a:avLst/>
              </a:prstGeom>
              <a:blipFill>
                <a:blip r:embed="rId4"/>
                <a:stretch>
                  <a:fillRect/>
                </a:stretch>
              </a:blipFill>
              <a:effectLst>
                <a:outerShdw blurRad="63500" sx="102000" sy="102000" algn="ctr" rotWithShape="0">
                  <a:prstClr val="black">
                    <a:alpha val="40000"/>
                  </a:prstClr>
                </a:outerShdw>
              </a:effectLst>
            </p:spPr>
            <p:txBody>
              <a:bodyPr/>
              <a:lstStyle/>
              <a:p>
                <a:r>
                  <a:rPr lang="en-GB">
                    <a:noFill/>
                  </a:rPr>
                  <a:t> </a:t>
                </a:r>
              </a:p>
            </p:txBody>
          </p:sp>
        </mc:Fallback>
      </mc:AlternateContent>
      <p:sp>
        <p:nvSpPr>
          <p:cNvPr id="20" name="Rectangle 19"/>
          <p:cNvSpPr/>
          <p:nvPr/>
        </p:nvSpPr>
        <p:spPr>
          <a:xfrm>
            <a:off x="4667405" y="2224068"/>
            <a:ext cx="432048" cy="678174"/>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Q</a:t>
            </a:r>
          </a:p>
        </p:txBody>
      </p:sp>
      <mc:AlternateContent xmlns:mc="http://schemas.openxmlformats.org/markup-compatibility/2006" xmlns:a14="http://schemas.microsoft.com/office/drawing/2010/main">
        <mc:Choice Requires="a14">
          <p:sp>
            <p:nvSpPr>
              <p:cNvPr id="21" name="TextBox 20"/>
              <p:cNvSpPr txBox="1"/>
              <p:nvPr/>
            </p:nvSpPr>
            <p:spPr>
              <a:xfrm>
                <a:off x="4667405" y="3029501"/>
                <a:ext cx="4392488" cy="354141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unc>
                        <m:funcPr>
                          <m:ctrlPr>
                            <a:rPr lang="en-GB" b="0" i="1" smtClean="0">
                              <a:latin typeface="Cambria Math" panose="02040503050406030204" pitchFamily="18" charset="0"/>
                            </a:rPr>
                          </m:ctrlPr>
                        </m:funcPr>
                        <m:fName>
                          <m:r>
                            <m:rPr>
                              <m:sty m:val="p"/>
                            </m:rPr>
                            <a:rPr lang="en-GB" b="0" i="0" smtClean="0">
                              <a:latin typeface="Cambria Math" panose="02040503050406030204" pitchFamily="18" charset="0"/>
                            </a:rPr>
                            <m:t>cos</m:t>
                          </m:r>
                        </m:fName>
                        <m:e>
                          <m:r>
                            <a:rPr lang="en-GB" b="0" i="1" smtClean="0">
                              <a:latin typeface="Cambria Math" panose="02040503050406030204" pitchFamily="18" charset="0"/>
                            </a:rPr>
                            <m:t>6</m:t>
                          </m:r>
                          <m:r>
                            <a:rPr lang="en-GB" b="0" i="1" smtClean="0">
                              <a:latin typeface="Cambria Math" panose="02040503050406030204" pitchFamily="18" charset="0"/>
                            </a:rPr>
                            <m:t>𝑥</m:t>
                          </m:r>
                        </m:e>
                      </m:func>
                      <m:r>
                        <a:rPr lang="en-GB" b="0" i="1" smtClean="0">
                          <a:latin typeface="Cambria Math" panose="02040503050406030204" pitchFamily="18" charset="0"/>
                        </a:rPr>
                        <m:t>=1−2</m:t>
                      </m:r>
                      <m:func>
                        <m:funcPr>
                          <m:ctrlPr>
                            <a:rPr lang="en-GB" b="0" i="1" smtClean="0">
                              <a:latin typeface="Cambria Math" panose="02040503050406030204" pitchFamily="18" charset="0"/>
                            </a:rPr>
                          </m:ctrlPr>
                        </m:funcPr>
                        <m:fName>
                          <m:sSup>
                            <m:sSupPr>
                              <m:ctrlPr>
                                <a:rPr lang="en-GB" b="0" i="1" smtClean="0">
                                  <a:latin typeface="Cambria Math" panose="02040503050406030204" pitchFamily="18" charset="0"/>
                                </a:rPr>
                              </m:ctrlPr>
                            </m:sSupPr>
                            <m:e>
                              <m:r>
                                <m:rPr>
                                  <m:sty m:val="p"/>
                                </m:rPr>
                                <a:rPr lang="en-GB" b="0" i="0" smtClean="0">
                                  <a:latin typeface="Cambria Math" panose="02040503050406030204" pitchFamily="18" charset="0"/>
                                </a:rPr>
                                <m:t>sin</m:t>
                              </m:r>
                            </m:e>
                            <m:sup>
                              <m:r>
                                <a:rPr lang="en-GB" b="0" i="1" smtClean="0">
                                  <a:latin typeface="Cambria Math" panose="02040503050406030204" pitchFamily="18" charset="0"/>
                                </a:rPr>
                                <m:t>2</m:t>
                              </m:r>
                            </m:sup>
                          </m:sSup>
                        </m:fName>
                        <m:e>
                          <m:r>
                            <a:rPr lang="en-GB" b="0" i="1" smtClean="0">
                              <a:latin typeface="Cambria Math" panose="02040503050406030204" pitchFamily="18" charset="0"/>
                            </a:rPr>
                            <m:t>3</m:t>
                          </m:r>
                          <m:r>
                            <a:rPr lang="en-GB" b="0" i="1" smtClean="0">
                              <a:latin typeface="Cambria Math" panose="02040503050406030204" pitchFamily="18" charset="0"/>
                            </a:rPr>
                            <m:t>𝑥</m:t>
                          </m:r>
                        </m:e>
                      </m:func>
                    </m:oMath>
                    <m:oMath xmlns:m="http://schemas.openxmlformats.org/officeDocument/2006/math">
                      <m:r>
                        <a:rPr lang="en-GB" b="0" i="1" smtClean="0">
                          <a:latin typeface="Cambria Math" panose="02040503050406030204" pitchFamily="18" charset="0"/>
                        </a:rPr>
                        <m:t>∴</m:t>
                      </m:r>
                      <m:func>
                        <m:funcPr>
                          <m:ctrlPr>
                            <a:rPr lang="en-GB" b="0" i="1" smtClean="0">
                              <a:latin typeface="Cambria Math" panose="02040503050406030204" pitchFamily="18" charset="0"/>
                            </a:rPr>
                          </m:ctrlPr>
                        </m:funcPr>
                        <m:fName>
                          <m:sSup>
                            <m:sSupPr>
                              <m:ctrlPr>
                                <a:rPr lang="en-GB" b="0" i="1" smtClean="0">
                                  <a:latin typeface="Cambria Math" panose="02040503050406030204" pitchFamily="18" charset="0"/>
                                </a:rPr>
                              </m:ctrlPr>
                            </m:sSupPr>
                            <m:e>
                              <m:r>
                                <m:rPr>
                                  <m:sty m:val="p"/>
                                </m:rPr>
                                <a:rPr lang="en-GB" b="0" i="0" smtClean="0">
                                  <a:latin typeface="Cambria Math" panose="02040503050406030204" pitchFamily="18" charset="0"/>
                                </a:rPr>
                                <m:t>sin</m:t>
                              </m:r>
                            </m:e>
                            <m:sup>
                              <m:r>
                                <a:rPr lang="en-GB" b="0" i="1" smtClean="0">
                                  <a:latin typeface="Cambria Math" panose="02040503050406030204" pitchFamily="18" charset="0"/>
                                </a:rPr>
                                <m:t>2</m:t>
                              </m:r>
                            </m:sup>
                          </m:sSup>
                        </m:fName>
                        <m:e>
                          <m:r>
                            <a:rPr lang="en-GB" b="0" i="1" smtClean="0">
                              <a:latin typeface="Cambria Math" panose="02040503050406030204" pitchFamily="18" charset="0"/>
                            </a:rPr>
                            <m:t>3</m:t>
                          </m:r>
                          <m:r>
                            <a:rPr lang="en-GB" b="0" i="1" smtClean="0">
                              <a:latin typeface="Cambria Math" panose="02040503050406030204" pitchFamily="18" charset="0"/>
                            </a:rPr>
                            <m:t>𝑥</m:t>
                          </m:r>
                        </m:e>
                      </m:func>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2</m:t>
                          </m:r>
                        </m:den>
                      </m:f>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2</m:t>
                          </m:r>
                        </m:den>
                      </m:f>
                      <m:func>
                        <m:funcPr>
                          <m:ctrlPr>
                            <a:rPr lang="en-GB" b="0" i="1" smtClean="0">
                              <a:latin typeface="Cambria Math" panose="02040503050406030204" pitchFamily="18" charset="0"/>
                            </a:rPr>
                          </m:ctrlPr>
                        </m:funcPr>
                        <m:fName>
                          <m:r>
                            <m:rPr>
                              <m:sty m:val="p"/>
                            </m:rPr>
                            <a:rPr lang="en-GB" b="0" i="0" smtClean="0">
                              <a:latin typeface="Cambria Math" panose="02040503050406030204" pitchFamily="18" charset="0"/>
                            </a:rPr>
                            <m:t>cos</m:t>
                          </m:r>
                        </m:fName>
                        <m:e>
                          <m:r>
                            <a:rPr lang="en-GB" b="0" i="1" smtClean="0">
                              <a:latin typeface="Cambria Math" panose="02040503050406030204" pitchFamily="18" charset="0"/>
                            </a:rPr>
                            <m:t>6</m:t>
                          </m:r>
                          <m:r>
                            <a:rPr lang="en-GB" b="0" i="1" smtClean="0">
                              <a:latin typeface="Cambria Math" panose="02040503050406030204" pitchFamily="18" charset="0"/>
                            </a:rPr>
                            <m:t>𝑥</m:t>
                          </m:r>
                        </m:e>
                      </m:func>
                    </m:oMath>
                  </m:oMathPara>
                </a14:m>
                <a:endParaRPr lang="en-GB" dirty="0"/>
              </a:p>
              <a:p>
                <a:pPr/>
                <a14:m>
                  <m:oMathPara xmlns:m="http://schemas.openxmlformats.org/officeDocument/2006/math">
                    <m:oMathParaPr>
                      <m:jc m:val="centerGroup"/>
                    </m:oMathParaPr>
                    <m:oMath xmlns:m="http://schemas.openxmlformats.org/officeDocument/2006/math">
                      <m:nary>
                        <m:naryPr>
                          <m:ctrlPr>
                            <a:rPr lang="en-GB" i="1">
                              <a:latin typeface="Cambria Math" panose="02040503050406030204" pitchFamily="18" charset="0"/>
                            </a:rPr>
                          </m:ctrlPr>
                        </m:naryPr>
                        <m:sub>
                          <m:f>
                            <m:fPr>
                              <m:ctrlPr>
                                <a:rPr lang="en-GB" i="1">
                                  <a:latin typeface="Cambria Math" panose="02040503050406030204" pitchFamily="18" charset="0"/>
                                </a:rPr>
                              </m:ctrlPr>
                            </m:fPr>
                            <m:num>
                              <m:r>
                                <a:rPr lang="en-GB" i="1">
                                  <a:latin typeface="Cambria Math" panose="02040503050406030204" pitchFamily="18" charset="0"/>
                                </a:rPr>
                                <m:t>𝜋</m:t>
                              </m:r>
                            </m:num>
                            <m:den>
                              <m:r>
                                <a:rPr lang="en-GB" i="1">
                                  <a:latin typeface="Cambria Math" panose="02040503050406030204" pitchFamily="18" charset="0"/>
                                </a:rPr>
                                <m:t>6</m:t>
                              </m:r>
                            </m:den>
                          </m:f>
                        </m:sub>
                        <m:sup>
                          <m:f>
                            <m:fPr>
                              <m:ctrlPr>
                                <a:rPr lang="en-GB" i="1">
                                  <a:latin typeface="Cambria Math" panose="02040503050406030204" pitchFamily="18" charset="0"/>
                                </a:rPr>
                              </m:ctrlPr>
                            </m:fPr>
                            <m:num>
                              <m:r>
                                <a:rPr lang="en-GB" i="1">
                                  <a:latin typeface="Cambria Math" panose="02040503050406030204" pitchFamily="18" charset="0"/>
                                </a:rPr>
                                <m:t>𝜋</m:t>
                              </m:r>
                            </m:num>
                            <m:den>
                              <m:r>
                                <a:rPr lang="en-GB" i="1">
                                  <a:latin typeface="Cambria Math" panose="02040503050406030204" pitchFamily="18" charset="0"/>
                                </a:rPr>
                                <m:t>3</m:t>
                              </m:r>
                            </m:den>
                          </m:f>
                        </m:sup>
                        <m:e>
                          <m:func>
                            <m:funcPr>
                              <m:ctrlPr>
                                <a:rPr lang="en-GB" i="1">
                                  <a:latin typeface="Cambria Math" panose="02040503050406030204" pitchFamily="18" charset="0"/>
                                </a:rPr>
                              </m:ctrlPr>
                            </m:funcPr>
                            <m:fName>
                              <m:sSup>
                                <m:sSupPr>
                                  <m:ctrlPr>
                                    <a:rPr lang="en-GB" i="1">
                                      <a:latin typeface="Cambria Math" panose="02040503050406030204" pitchFamily="18" charset="0"/>
                                    </a:rPr>
                                  </m:ctrlPr>
                                </m:sSupPr>
                                <m:e>
                                  <m:r>
                                    <m:rPr>
                                      <m:sty m:val="p"/>
                                    </m:rPr>
                                    <a:rPr lang="en-GB">
                                      <a:latin typeface="Cambria Math" panose="02040503050406030204" pitchFamily="18" charset="0"/>
                                    </a:rPr>
                                    <m:t>sin</m:t>
                                  </m:r>
                                </m:e>
                                <m:sup>
                                  <m:r>
                                    <a:rPr lang="en-GB" i="1">
                                      <a:latin typeface="Cambria Math" panose="02040503050406030204" pitchFamily="18" charset="0"/>
                                    </a:rPr>
                                    <m:t>2</m:t>
                                  </m:r>
                                </m:sup>
                              </m:sSup>
                            </m:fName>
                            <m:e>
                              <m:r>
                                <a:rPr lang="en-GB" i="1">
                                  <a:latin typeface="Cambria Math" panose="02040503050406030204" pitchFamily="18" charset="0"/>
                                </a:rPr>
                                <m:t>3</m:t>
                              </m:r>
                              <m:r>
                                <a:rPr lang="en-GB" i="1">
                                  <a:latin typeface="Cambria Math" panose="02040503050406030204" pitchFamily="18" charset="0"/>
                                </a:rPr>
                                <m:t>𝑥</m:t>
                              </m:r>
                            </m:e>
                          </m:func>
                        </m:e>
                      </m:nary>
                      <m:r>
                        <a:rPr lang="en-GB" b="0" i="1" smtClean="0">
                          <a:latin typeface="Cambria Math" panose="02040503050406030204" pitchFamily="18" charset="0"/>
                        </a:rPr>
                        <m:t> </m:t>
                      </m:r>
                      <m:r>
                        <a:rPr lang="en-GB" b="0" i="1" smtClean="0">
                          <a:latin typeface="Cambria Math" panose="02040503050406030204" pitchFamily="18" charset="0"/>
                        </a:rPr>
                        <m:t>𝑑𝑥</m:t>
                      </m:r>
                      <m:r>
                        <a:rPr lang="en-GB" b="0" i="1" smtClean="0">
                          <a:latin typeface="Cambria Math" panose="02040503050406030204" pitchFamily="18" charset="0"/>
                        </a:rPr>
                        <m:t>=</m:t>
                      </m:r>
                      <m:nary>
                        <m:naryPr>
                          <m:ctrlPr>
                            <a:rPr lang="en-GB" i="1">
                              <a:latin typeface="Cambria Math" panose="02040503050406030204" pitchFamily="18" charset="0"/>
                            </a:rPr>
                          </m:ctrlPr>
                        </m:naryPr>
                        <m:sub>
                          <m:f>
                            <m:fPr>
                              <m:ctrlPr>
                                <a:rPr lang="en-GB" i="1">
                                  <a:latin typeface="Cambria Math" panose="02040503050406030204" pitchFamily="18" charset="0"/>
                                </a:rPr>
                              </m:ctrlPr>
                            </m:fPr>
                            <m:num>
                              <m:r>
                                <a:rPr lang="en-GB" i="1">
                                  <a:latin typeface="Cambria Math" panose="02040503050406030204" pitchFamily="18" charset="0"/>
                                </a:rPr>
                                <m:t>𝜋</m:t>
                              </m:r>
                            </m:num>
                            <m:den>
                              <m:r>
                                <a:rPr lang="en-GB" i="1">
                                  <a:latin typeface="Cambria Math" panose="02040503050406030204" pitchFamily="18" charset="0"/>
                                </a:rPr>
                                <m:t>6</m:t>
                              </m:r>
                            </m:den>
                          </m:f>
                        </m:sub>
                        <m:sup>
                          <m:f>
                            <m:fPr>
                              <m:ctrlPr>
                                <a:rPr lang="en-GB" i="1">
                                  <a:latin typeface="Cambria Math" panose="02040503050406030204" pitchFamily="18" charset="0"/>
                                </a:rPr>
                              </m:ctrlPr>
                            </m:fPr>
                            <m:num>
                              <m:r>
                                <a:rPr lang="en-GB" i="1">
                                  <a:latin typeface="Cambria Math" panose="02040503050406030204" pitchFamily="18" charset="0"/>
                                </a:rPr>
                                <m:t>𝜋</m:t>
                              </m:r>
                            </m:num>
                            <m:den>
                              <m:r>
                                <a:rPr lang="en-GB" i="1">
                                  <a:latin typeface="Cambria Math" panose="02040503050406030204" pitchFamily="18" charset="0"/>
                                </a:rPr>
                                <m:t>3</m:t>
                              </m:r>
                            </m:den>
                          </m:f>
                        </m:sup>
                        <m:e>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2</m:t>
                              </m:r>
                            </m:den>
                          </m:f>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2</m:t>
                              </m:r>
                            </m:den>
                          </m:f>
                          <m:r>
                            <a:rPr lang="en-GB" b="0" i="1" smtClean="0">
                              <a:latin typeface="Cambria Math" panose="02040503050406030204" pitchFamily="18" charset="0"/>
                            </a:rPr>
                            <m:t>𝑐𝑜𝑠</m:t>
                          </m:r>
                          <m:r>
                            <a:rPr lang="en-GB" b="0" i="1" smtClean="0">
                              <a:latin typeface="Cambria Math" panose="02040503050406030204" pitchFamily="18" charset="0"/>
                            </a:rPr>
                            <m:t>6</m:t>
                          </m:r>
                          <m:r>
                            <a:rPr lang="en-GB" b="0" i="1" smtClean="0">
                              <a:latin typeface="Cambria Math" panose="02040503050406030204" pitchFamily="18" charset="0"/>
                            </a:rPr>
                            <m:t>𝑥</m:t>
                          </m:r>
                        </m:e>
                      </m:nary>
                      <m:r>
                        <a:rPr lang="en-GB" b="0" i="1" smtClean="0">
                          <a:latin typeface="Cambria Math" panose="02040503050406030204" pitchFamily="18" charset="0"/>
                        </a:rPr>
                        <m:t> </m:t>
                      </m:r>
                      <m:r>
                        <a:rPr lang="en-GB" b="0" i="1" smtClean="0">
                          <a:latin typeface="Cambria Math" panose="02040503050406030204" pitchFamily="18" charset="0"/>
                        </a:rPr>
                        <m:t>𝑑𝑥</m:t>
                      </m:r>
                    </m:oMath>
                    <m:oMath xmlns:m="http://schemas.openxmlformats.org/officeDocument/2006/math">
                      <m:r>
                        <a:rPr lang="en-GB" b="0" i="1" smtClean="0">
                          <a:latin typeface="Cambria Math" panose="02040503050406030204" pitchFamily="18" charset="0"/>
                        </a:rPr>
                        <m:t>=</m:t>
                      </m:r>
                      <m:sSubSup>
                        <m:sSubSupPr>
                          <m:ctrlPr>
                            <a:rPr lang="en-GB" b="0" i="1" smtClean="0">
                              <a:latin typeface="Cambria Math" panose="02040503050406030204" pitchFamily="18" charset="0"/>
                            </a:rPr>
                          </m:ctrlPr>
                        </m:sSubSupPr>
                        <m:e>
                          <m:d>
                            <m:dPr>
                              <m:begChr m:val="["/>
                              <m:endChr m:val="]"/>
                              <m:ctrlPr>
                                <a:rPr lang="en-GB" b="0" i="1" smtClean="0">
                                  <a:latin typeface="Cambria Math" panose="02040503050406030204" pitchFamily="18" charset="0"/>
                                </a:rPr>
                              </m:ctrlPr>
                            </m:dPr>
                            <m:e>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2</m:t>
                                  </m:r>
                                </m:den>
                              </m:f>
                              <m:r>
                                <a:rPr lang="en-GB" b="0" i="1" smtClean="0">
                                  <a:latin typeface="Cambria Math" panose="02040503050406030204" pitchFamily="18" charset="0"/>
                                </a:rPr>
                                <m:t>𝑥</m:t>
                              </m:r>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12</m:t>
                                  </m:r>
                                </m:den>
                              </m:f>
                              <m:r>
                                <a:rPr lang="en-GB" b="0" i="1" smtClean="0">
                                  <a:latin typeface="Cambria Math" panose="02040503050406030204" pitchFamily="18" charset="0"/>
                                </a:rPr>
                                <m:t>𝑠𝑖𝑛</m:t>
                              </m:r>
                              <m:r>
                                <a:rPr lang="en-GB" b="0" i="1" smtClean="0">
                                  <a:latin typeface="Cambria Math" panose="02040503050406030204" pitchFamily="18" charset="0"/>
                                </a:rPr>
                                <m:t>6</m:t>
                              </m:r>
                              <m:r>
                                <a:rPr lang="en-GB" b="0" i="1" smtClean="0">
                                  <a:latin typeface="Cambria Math" panose="02040503050406030204" pitchFamily="18" charset="0"/>
                                </a:rPr>
                                <m:t>𝑥</m:t>
                              </m:r>
                            </m:e>
                          </m:d>
                        </m:e>
                        <m:sub>
                          <m:f>
                            <m:fPr>
                              <m:ctrlPr>
                                <a:rPr lang="en-GB" b="0" i="1" smtClean="0">
                                  <a:latin typeface="Cambria Math" panose="02040503050406030204" pitchFamily="18" charset="0"/>
                                </a:rPr>
                              </m:ctrlPr>
                            </m:fPr>
                            <m:num>
                              <m:r>
                                <a:rPr lang="en-GB" b="0" i="1" smtClean="0">
                                  <a:latin typeface="Cambria Math" panose="02040503050406030204" pitchFamily="18" charset="0"/>
                                </a:rPr>
                                <m:t>𝜋</m:t>
                              </m:r>
                            </m:num>
                            <m:den>
                              <m:r>
                                <a:rPr lang="en-GB" b="0" i="1" smtClean="0">
                                  <a:latin typeface="Cambria Math" panose="02040503050406030204" pitchFamily="18" charset="0"/>
                                </a:rPr>
                                <m:t>6</m:t>
                              </m:r>
                            </m:den>
                          </m:f>
                        </m:sub>
                        <m:sup>
                          <m:f>
                            <m:fPr>
                              <m:ctrlPr>
                                <a:rPr lang="en-GB" b="0" i="1" smtClean="0">
                                  <a:latin typeface="Cambria Math" panose="02040503050406030204" pitchFamily="18" charset="0"/>
                                </a:rPr>
                              </m:ctrlPr>
                            </m:fPr>
                            <m:num>
                              <m:r>
                                <a:rPr lang="en-GB" b="0" i="1" smtClean="0">
                                  <a:latin typeface="Cambria Math" panose="02040503050406030204" pitchFamily="18" charset="0"/>
                                </a:rPr>
                                <m:t>𝜋</m:t>
                              </m:r>
                            </m:num>
                            <m:den>
                              <m:r>
                                <a:rPr lang="en-GB" b="0" i="1" smtClean="0">
                                  <a:latin typeface="Cambria Math" panose="02040503050406030204" pitchFamily="18" charset="0"/>
                                </a:rPr>
                                <m:t>3</m:t>
                              </m:r>
                            </m:den>
                          </m:f>
                        </m:sup>
                      </m:sSubSup>
                    </m:oMath>
                    <m:oMath xmlns:m="http://schemas.openxmlformats.org/officeDocument/2006/math">
                      <m:r>
                        <a:rPr lang="en-GB" b="0" i="1" smtClean="0">
                          <a:latin typeface="Cambria Math" panose="02040503050406030204" pitchFamily="18" charset="0"/>
                        </a:rPr>
                        <m:t>=</m:t>
                      </m:r>
                      <m:d>
                        <m:dPr>
                          <m:ctrlPr>
                            <a:rPr lang="en-GB" b="0" i="1" smtClean="0">
                              <a:latin typeface="Cambria Math" panose="02040503050406030204" pitchFamily="18" charset="0"/>
                            </a:rPr>
                          </m:ctrlPr>
                        </m:dPr>
                        <m:e>
                          <m:f>
                            <m:fPr>
                              <m:ctrlPr>
                                <a:rPr lang="en-GB" b="0" i="1" smtClean="0">
                                  <a:latin typeface="Cambria Math" panose="02040503050406030204" pitchFamily="18" charset="0"/>
                                </a:rPr>
                              </m:ctrlPr>
                            </m:fPr>
                            <m:num>
                              <m:r>
                                <a:rPr lang="en-GB" b="0" i="1" smtClean="0">
                                  <a:latin typeface="Cambria Math" panose="02040503050406030204" pitchFamily="18" charset="0"/>
                                </a:rPr>
                                <m:t>𝜋</m:t>
                              </m:r>
                            </m:num>
                            <m:den>
                              <m:r>
                                <a:rPr lang="en-GB" b="0" i="1" smtClean="0">
                                  <a:latin typeface="Cambria Math" panose="02040503050406030204" pitchFamily="18" charset="0"/>
                                </a:rPr>
                                <m:t>6</m:t>
                              </m:r>
                            </m:den>
                          </m:f>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12</m:t>
                              </m:r>
                            </m:den>
                          </m:f>
                          <m:func>
                            <m:funcPr>
                              <m:ctrlPr>
                                <a:rPr lang="en-GB" b="0" i="1" smtClean="0">
                                  <a:latin typeface="Cambria Math" panose="02040503050406030204" pitchFamily="18" charset="0"/>
                                </a:rPr>
                              </m:ctrlPr>
                            </m:funcPr>
                            <m:fName>
                              <m:r>
                                <m:rPr>
                                  <m:sty m:val="p"/>
                                </m:rPr>
                                <a:rPr lang="en-GB" b="0" i="0" smtClean="0">
                                  <a:latin typeface="Cambria Math" panose="02040503050406030204" pitchFamily="18" charset="0"/>
                                </a:rPr>
                                <m:t>sin</m:t>
                              </m:r>
                            </m:fName>
                            <m:e>
                              <m:r>
                                <a:rPr lang="en-GB" b="0" i="1" smtClean="0">
                                  <a:latin typeface="Cambria Math" panose="02040503050406030204" pitchFamily="18" charset="0"/>
                                </a:rPr>
                                <m:t>2</m:t>
                              </m:r>
                              <m:r>
                                <a:rPr lang="en-GB" b="0" i="1" smtClean="0">
                                  <a:latin typeface="Cambria Math" panose="02040503050406030204" pitchFamily="18" charset="0"/>
                                </a:rPr>
                                <m:t>𝜋</m:t>
                              </m:r>
                            </m:e>
                          </m:func>
                        </m:e>
                      </m:d>
                      <m:r>
                        <a:rPr lang="en-GB" b="0" i="1" smtClean="0">
                          <a:latin typeface="Cambria Math" panose="02040503050406030204" pitchFamily="18" charset="0"/>
                        </a:rPr>
                        <m:t>−</m:t>
                      </m:r>
                      <m:d>
                        <m:dPr>
                          <m:ctrlPr>
                            <a:rPr lang="en-GB" b="0" i="1" smtClean="0">
                              <a:latin typeface="Cambria Math" panose="02040503050406030204" pitchFamily="18" charset="0"/>
                            </a:rPr>
                          </m:ctrlPr>
                        </m:dPr>
                        <m:e>
                          <m:f>
                            <m:fPr>
                              <m:ctrlPr>
                                <a:rPr lang="en-GB" b="0" i="1" smtClean="0">
                                  <a:latin typeface="Cambria Math" panose="02040503050406030204" pitchFamily="18" charset="0"/>
                                </a:rPr>
                              </m:ctrlPr>
                            </m:fPr>
                            <m:num>
                              <m:r>
                                <a:rPr lang="en-GB" b="0" i="1" smtClean="0">
                                  <a:latin typeface="Cambria Math" panose="02040503050406030204" pitchFamily="18" charset="0"/>
                                </a:rPr>
                                <m:t>𝜋</m:t>
                              </m:r>
                            </m:num>
                            <m:den>
                              <m:r>
                                <a:rPr lang="en-GB" b="0" i="1" smtClean="0">
                                  <a:latin typeface="Cambria Math" panose="02040503050406030204" pitchFamily="18" charset="0"/>
                                </a:rPr>
                                <m:t>12</m:t>
                              </m:r>
                            </m:den>
                          </m:f>
                          <m:r>
                            <a:rPr lang="en-GB" b="0" i="1" smtClean="0">
                              <a:latin typeface="Cambria Math" panose="02040503050406030204" pitchFamily="18" charset="0"/>
                            </a:rPr>
                            <m:t>−</m:t>
                          </m:r>
                          <m:func>
                            <m:funcPr>
                              <m:ctrlPr>
                                <a:rPr lang="en-GB" b="0" i="1" smtClean="0">
                                  <a:latin typeface="Cambria Math" panose="02040503050406030204" pitchFamily="18" charset="0"/>
                                </a:rPr>
                              </m:ctrlPr>
                            </m:funcPr>
                            <m:fName>
                              <m:r>
                                <m:rPr>
                                  <m:sty m:val="p"/>
                                </m:rPr>
                                <a:rPr lang="en-GB" b="0" i="0" smtClean="0">
                                  <a:latin typeface="Cambria Math" panose="02040503050406030204" pitchFamily="18" charset="0"/>
                                </a:rPr>
                                <m:t>sin</m:t>
                              </m:r>
                            </m:fName>
                            <m:e>
                              <m:r>
                                <a:rPr lang="en-GB" b="0" i="1" smtClean="0">
                                  <a:latin typeface="Cambria Math" panose="02040503050406030204" pitchFamily="18" charset="0"/>
                                </a:rPr>
                                <m:t>𝜋</m:t>
                              </m:r>
                            </m:e>
                          </m:func>
                        </m:e>
                      </m:d>
                    </m:oMath>
                    <m:oMath xmlns:m="http://schemas.openxmlformats.org/officeDocument/2006/math">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𝜋</m:t>
                          </m:r>
                        </m:num>
                        <m:den>
                          <m:r>
                            <a:rPr lang="en-GB" b="0" i="1" smtClean="0">
                              <a:latin typeface="Cambria Math" panose="02040503050406030204" pitchFamily="18" charset="0"/>
                            </a:rPr>
                            <m:t>12</m:t>
                          </m:r>
                        </m:den>
                      </m:f>
                    </m:oMath>
                  </m:oMathPara>
                </a14:m>
                <a:endParaRPr lang="en-GB" dirty="0"/>
              </a:p>
            </p:txBody>
          </p:sp>
        </mc:Choice>
        <mc:Fallback xmlns="">
          <p:sp>
            <p:nvSpPr>
              <p:cNvPr id="21" name="TextBox 20"/>
              <p:cNvSpPr txBox="1">
                <a:spLocks noRot="1" noChangeAspect="1" noMove="1" noResize="1" noEditPoints="1" noAdjustHandles="1" noChangeArrowheads="1" noChangeShapeType="1" noTextEdit="1"/>
              </p:cNvSpPr>
              <p:nvPr/>
            </p:nvSpPr>
            <p:spPr>
              <a:xfrm>
                <a:off x="4667405" y="3029501"/>
                <a:ext cx="4392488" cy="3541419"/>
              </a:xfrm>
              <a:prstGeom prst="rect">
                <a:avLst/>
              </a:prstGeom>
              <a:blipFill>
                <a:blip r:embed="rId5"/>
                <a:stretch>
                  <a:fillRect/>
                </a:stretch>
              </a:blipFill>
            </p:spPr>
            <p:txBody>
              <a:bodyPr/>
              <a:lstStyle/>
              <a:p>
                <a:r>
                  <a:rPr lang="en-GB">
                    <a:noFill/>
                  </a:rPr>
                  <a:t> </a:t>
                </a:r>
              </a:p>
            </p:txBody>
          </p:sp>
        </mc:Fallback>
      </mc:AlternateContent>
      <p:sp>
        <p:nvSpPr>
          <p:cNvPr id="22" name="Rectangle 21"/>
          <p:cNvSpPr/>
          <p:nvPr/>
        </p:nvSpPr>
        <p:spPr>
          <a:xfrm>
            <a:off x="5121503" y="2902242"/>
            <a:ext cx="3857397" cy="365095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214042388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4"/>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4"/>
                                        </p:tgtEl>
                                      </p:cBhvr>
                                    </p:animEffect>
                                    <p:set>
                                      <p:cBhvr>
                                        <p:cTn id="7" dur="1" fill="hold">
                                          <p:stCondLst>
                                            <p:cond delay="4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4"/>
                  </p:tgtEl>
                </p:cond>
              </p:nextCondLst>
            </p:seq>
            <p:seq concurrent="1" nextAc="seek">
              <p:cTn id="8" restart="whenNotActive" fill="hold" evtFilter="cancelBubble" nodeType="interactiveSeq">
                <p:stCondLst>
                  <p:cond evt="onClick" delay="0">
                    <p:tgtEl>
                      <p:spTgt spid="22"/>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22"/>
                                        </p:tgtEl>
                                      </p:cBhvr>
                                    </p:animEffect>
                                    <p:set>
                                      <p:cBhvr>
                                        <p:cTn id="13" dur="1" fill="hold">
                                          <p:stCondLst>
                                            <p:cond delay="499"/>
                                          </p:stCondLst>
                                        </p:cTn>
                                        <p:tgtEl>
                                          <p:spTgt spid="22"/>
                                        </p:tgtEl>
                                        <p:attrNameLst>
                                          <p:attrName>style.visibility</p:attrName>
                                        </p:attrNameLst>
                                      </p:cBhvr>
                                      <p:to>
                                        <p:strVal val="hidden"/>
                                      </p:to>
                                    </p:set>
                                  </p:childTnLst>
                                </p:cTn>
                              </p:par>
                            </p:childTnLst>
                          </p:cTn>
                        </p:par>
                      </p:childTnLst>
                    </p:cTn>
                  </p:par>
                </p:childTnLst>
              </p:cTn>
              <p:nextCondLst>
                <p:cond evt="onClick" delay="0">
                  <p:tgtEl>
                    <p:spTgt spid="22"/>
                  </p:tgtEl>
                </p:cond>
              </p:nextCondLst>
            </p:seq>
          </p:childTnLst>
        </p:cTn>
      </p:par>
    </p:tnLst>
    <p:bldLst>
      <p:bldP spid="14" grpId="0" animBg="1"/>
      <p:bldP spid="2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4000"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Exercise 11C</a:t>
              </a:r>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28" name="TextBox 27">
            <a:extLst>
              <a:ext uri="{FF2B5EF4-FFF2-40B4-BE49-F238E27FC236}">
                <a16:creationId xmlns:a16="http://schemas.microsoft.com/office/drawing/2014/main" id="{AB409FA8-34C4-4FDD-966B-EFA5D58ECFF6}"/>
              </a:ext>
            </a:extLst>
          </p:cNvPr>
          <p:cNvSpPr txBox="1"/>
          <p:nvPr/>
        </p:nvSpPr>
        <p:spPr>
          <a:xfrm>
            <a:off x="395536" y="725840"/>
            <a:ext cx="7920880" cy="830997"/>
          </a:xfrm>
          <a:prstGeom prst="rect">
            <a:avLst/>
          </a:prstGeom>
          <a:noFill/>
        </p:spPr>
        <p:txBody>
          <a:bodyPr wrap="square" rtlCol="0">
            <a:spAutoFit/>
          </a:bodyPr>
          <a:lstStyle/>
          <a:p>
            <a:r>
              <a:rPr lang="en-GB" sz="2400" dirty="0"/>
              <a:t>Pearson Pure Mathematics Year 2/AS</a:t>
            </a:r>
          </a:p>
          <a:p>
            <a:r>
              <a:rPr lang="en-GB" sz="2400" dirty="0"/>
              <a:t>Page 300</a:t>
            </a:r>
          </a:p>
        </p:txBody>
      </p:sp>
      <p:cxnSp>
        <p:nvCxnSpPr>
          <p:cNvPr id="29" name="Straight Connector 28">
            <a:extLst>
              <a:ext uri="{FF2B5EF4-FFF2-40B4-BE49-F238E27FC236}">
                <a16:creationId xmlns:a16="http://schemas.microsoft.com/office/drawing/2014/main" id="{07B3D4EB-D2A9-4BCC-B402-8AAEDE7CB1A1}"/>
              </a:ext>
            </a:extLst>
          </p:cNvPr>
          <p:cNvCxnSpPr/>
          <p:nvPr/>
        </p:nvCxnSpPr>
        <p:spPr>
          <a:xfrm>
            <a:off x="0" y="1739717"/>
            <a:ext cx="9144000" cy="0"/>
          </a:xfrm>
          <a:prstGeom prst="line">
            <a:avLst/>
          </a:prstGeom>
        </p:spPr>
        <p:style>
          <a:lnRef idx="1">
            <a:schemeClr val="dk1"/>
          </a:lnRef>
          <a:fillRef idx="0">
            <a:schemeClr val="dk1"/>
          </a:fillRef>
          <a:effectRef idx="0">
            <a:schemeClr val="dk1"/>
          </a:effectRef>
          <a:fontRef idx="minor">
            <a:schemeClr val="tx1"/>
          </a:fontRef>
        </p:style>
      </p:cxnSp>
      <p:sp>
        <p:nvSpPr>
          <p:cNvPr id="8" name="TextBox 7">
            <a:extLst>
              <a:ext uri="{FF2B5EF4-FFF2-40B4-BE49-F238E27FC236}">
                <a16:creationId xmlns:a16="http://schemas.microsoft.com/office/drawing/2014/main" id="{A135C3E3-3618-0D47-AC34-73E05636975A}"/>
              </a:ext>
            </a:extLst>
          </p:cNvPr>
          <p:cNvSpPr txBox="1"/>
          <p:nvPr/>
        </p:nvSpPr>
        <p:spPr>
          <a:xfrm>
            <a:off x="188144" y="2407528"/>
            <a:ext cx="5607991" cy="2677656"/>
          </a:xfrm>
          <a:prstGeom prst="rect">
            <a:avLst/>
          </a:prstGeom>
          <a:noFill/>
        </p:spPr>
        <p:txBody>
          <a:bodyPr wrap="square" rtlCol="0">
            <a:spAutoFit/>
          </a:bodyPr>
          <a:lstStyle/>
          <a:p>
            <a:r>
              <a:rPr lang="en-US" sz="2400" dirty="0"/>
              <a:t>Complete before the lesson Q1-2</a:t>
            </a:r>
          </a:p>
          <a:p>
            <a:endParaRPr lang="en-US" sz="2400" dirty="0"/>
          </a:p>
          <a:p>
            <a:r>
              <a:rPr lang="en-US" sz="2400" dirty="0"/>
              <a:t>In Class:			</a:t>
            </a:r>
          </a:p>
          <a:p>
            <a:r>
              <a:rPr lang="en-US" sz="2400" dirty="0">
                <a:solidFill>
                  <a:schemeClr val="accent3"/>
                </a:solidFill>
              </a:rPr>
              <a:t>Green		</a:t>
            </a:r>
            <a:r>
              <a:rPr lang="en-US" sz="2400" dirty="0"/>
              <a:t>Q3</a:t>
            </a:r>
          </a:p>
          <a:p>
            <a:r>
              <a:rPr lang="en-US" sz="2400" dirty="0">
                <a:solidFill>
                  <a:schemeClr val="accent6"/>
                </a:solidFill>
              </a:rPr>
              <a:t>Amber</a:t>
            </a:r>
            <a:r>
              <a:rPr lang="en-US" sz="2400" dirty="0"/>
              <a:t> 		Q4-5</a:t>
            </a:r>
          </a:p>
          <a:p>
            <a:r>
              <a:rPr lang="en-US" sz="2400" dirty="0">
                <a:solidFill>
                  <a:srgbClr val="FF0000"/>
                </a:solidFill>
              </a:rPr>
              <a:t>Red</a:t>
            </a:r>
            <a:r>
              <a:rPr lang="en-US" sz="2400" dirty="0"/>
              <a:t>		Q6-7 </a:t>
            </a:r>
          </a:p>
          <a:p>
            <a:endParaRPr lang="en-US" sz="2400" dirty="0"/>
          </a:p>
        </p:txBody>
      </p:sp>
    </p:spTree>
    <p:extLst>
      <p:ext uri="{BB962C8B-B14F-4D97-AF65-F5344CB8AC3E}">
        <p14:creationId xmlns:p14="http://schemas.microsoft.com/office/powerpoint/2010/main" val="22183108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4000"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b="1" dirty="0"/>
                <a:t>SKILL #4</a:t>
              </a:r>
              <a:r>
                <a:rPr lang="en-GB" sz="3200" dirty="0"/>
                <a:t>: Reverse Chain Rule</a:t>
              </a:r>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5" name="TextBox 4"/>
          <p:cNvSpPr txBox="1"/>
          <p:nvPr/>
        </p:nvSpPr>
        <p:spPr>
          <a:xfrm>
            <a:off x="323528" y="908720"/>
            <a:ext cx="8424936" cy="1200329"/>
          </a:xfrm>
          <a:prstGeom prst="rect">
            <a:avLst/>
          </a:prstGeom>
          <a:noFill/>
        </p:spPr>
        <p:txBody>
          <a:bodyPr wrap="square" rtlCol="0">
            <a:spAutoFit/>
          </a:bodyPr>
          <a:lstStyle/>
          <a:p>
            <a:r>
              <a:rPr lang="en-GB" dirty="0"/>
              <a:t>There’s certain more complicated expressions which look like the result of having applied the chain rule. I call this process ‘</a:t>
            </a:r>
            <a:r>
              <a:rPr lang="en-GB" b="1" u="sng" dirty="0"/>
              <a:t>consider then scale</a:t>
            </a:r>
            <a:r>
              <a:rPr lang="en-GB" dirty="0"/>
              <a:t>’:</a:t>
            </a:r>
          </a:p>
          <a:p>
            <a:pPr marL="342900" indent="-342900">
              <a:buAutoNum type="arabicPeriod"/>
            </a:pPr>
            <a:r>
              <a:rPr lang="en-GB" b="1" u="sng" dirty="0"/>
              <a:t>Consider</a:t>
            </a:r>
            <a:r>
              <a:rPr lang="en-GB" b="1" dirty="0"/>
              <a:t> some expression that will differentiate to something similar to it.</a:t>
            </a:r>
          </a:p>
          <a:p>
            <a:pPr marL="342900" indent="-342900">
              <a:buAutoNum type="arabicPeriod"/>
            </a:pPr>
            <a:r>
              <a:rPr lang="en-GB" b="1" dirty="0"/>
              <a:t>Differentiate, and adjust for any </a:t>
            </a:r>
            <a:r>
              <a:rPr lang="en-GB" b="1" u="sng" dirty="0"/>
              <a:t>scale</a:t>
            </a:r>
            <a:r>
              <a:rPr lang="en-GB" b="1" dirty="0"/>
              <a:t> difference.</a:t>
            </a:r>
          </a:p>
        </p:txBody>
      </p:sp>
      <mc:AlternateContent xmlns:mc="http://schemas.openxmlformats.org/markup-compatibility/2006" xmlns:a14="http://schemas.microsoft.com/office/drawing/2010/main">
        <mc:Choice Requires="a14">
          <p:sp>
            <p:nvSpPr>
              <p:cNvPr id="7" name="TextBox 6"/>
              <p:cNvSpPr txBox="1"/>
              <p:nvPr/>
            </p:nvSpPr>
            <p:spPr>
              <a:xfrm>
                <a:off x="467544" y="2394582"/>
                <a:ext cx="2736304" cy="876715"/>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pPr/>
                <a14:m>
                  <m:oMathPara xmlns:m="http://schemas.openxmlformats.org/officeDocument/2006/math">
                    <m:oMathParaPr>
                      <m:jc m:val="centerGroup"/>
                    </m:oMathParaPr>
                    <m:oMath xmlns:m="http://schemas.openxmlformats.org/officeDocument/2006/math">
                      <m:nary>
                        <m:naryPr>
                          <m:subHide m:val="on"/>
                          <m:supHide m:val="on"/>
                          <m:ctrlPr>
                            <a:rPr lang="en-GB" sz="2400" b="0" i="1" smtClean="0">
                              <a:latin typeface="Cambria Math" panose="02040503050406030204" pitchFamily="18" charset="0"/>
                            </a:rPr>
                          </m:ctrlPr>
                        </m:naryPr>
                        <m:sub/>
                        <m:sup/>
                        <m:e>
                          <m:r>
                            <a:rPr lang="en-GB" sz="2400" b="0" i="1" smtClean="0">
                              <a:latin typeface="Cambria Math" panose="02040503050406030204" pitchFamily="18" charset="0"/>
                            </a:rPr>
                            <m:t>𝑥</m:t>
                          </m:r>
                          <m:sSup>
                            <m:sSupPr>
                              <m:ctrlPr>
                                <a:rPr lang="en-GB" sz="2400" b="0" i="1" smtClean="0">
                                  <a:latin typeface="Cambria Math" panose="02040503050406030204" pitchFamily="18" charset="0"/>
                                </a:rPr>
                              </m:ctrlPr>
                            </m:sSupPr>
                            <m:e>
                              <m:d>
                                <m:dPr>
                                  <m:ctrlPr>
                                    <a:rPr lang="en-GB" sz="2400" b="0" i="1" smtClean="0">
                                      <a:latin typeface="Cambria Math" panose="02040503050406030204" pitchFamily="18" charset="0"/>
                                    </a:rPr>
                                  </m:ctrlPr>
                                </m:dPr>
                                <m:e>
                                  <m:sSup>
                                    <m:sSupPr>
                                      <m:ctrlPr>
                                        <a:rPr lang="en-GB" sz="2400" b="0" i="1" smtClean="0">
                                          <a:latin typeface="Cambria Math" panose="02040503050406030204" pitchFamily="18" charset="0"/>
                                        </a:rPr>
                                      </m:ctrlPr>
                                    </m:sSupPr>
                                    <m:e>
                                      <m:r>
                                        <a:rPr lang="en-GB" sz="2400" b="0" i="1" smtClean="0">
                                          <a:latin typeface="Cambria Math" panose="02040503050406030204" pitchFamily="18" charset="0"/>
                                        </a:rPr>
                                        <m:t>𝑥</m:t>
                                      </m:r>
                                    </m:e>
                                    <m:sup>
                                      <m:r>
                                        <a:rPr lang="en-GB" sz="2400" b="0" i="1" smtClean="0">
                                          <a:latin typeface="Cambria Math" panose="02040503050406030204" pitchFamily="18" charset="0"/>
                                        </a:rPr>
                                        <m:t>2</m:t>
                                      </m:r>
                                    </m:sup>
                                  </m:sSup>
                                  <m:r>
                                    <a:rPr lang="en-GB" sz="2400" b="0" i="1" smtClean="0">
                                      <a:latin typeface="Cambria Math" panose="02040503050406030204" pitchFamily="18" charset="0"/>
                                    </a:rPr>
                                    <m:t>+5</m:t>
                                  </m:r>
                                </m:e>
                              </m:d>
                            </m:e>
                            <m:sup>
                              <m:r>
                                <a:rPr lang="en-GB" sz="2400" b="0" i="1" smtClean="0">
                                  <a:latin typeface="Cambria Math" panose="02040503050406030204" pitchFamily="18" charset="0"/>
                                </a:rPr>
                                <m:t>3</m:t>
                              </m:r>
                            </m:sup>
                          </m:sSup>
                          <m:r>
                            <a:rPr lang="en-GB" sz="2400" b="0" i="1" smtClean="0">
                              <a:latin typeface="Cambria Math" panose="02040503050406030204" pitchFamily="18" charset="0"/>
                            </a:rPr>
                            <m:t> </m:t>
                          </m:r>
                          <m:r>
                            <a:rPr lang="en-GB" sz="2400" b="0" i="1" smtClean="0">
                              <a:latin typeface="Cambria Math" panose="02040503050406030204" pitchFamily="18" charset="0"/>
                            </a:rPr>
                            <m:t>𝑑𝑥</m:t>
                          </m:r>
                        </m:e>
                      </m:nary>
                    </m:oMath>
                  </m:oMathPara>
                </a14:m>
                <a:endParaRPr lang="en-GB" sz="2400" dirty="0"/>
              </a:p>
            </p:txBody>
          </p:sp>
        </mc:Choice>
        <mc:Fallback xmlns="">
          <p:sp>
            <p:nvSpPr>
              <p:cNvPr id="7" name="TextBox 6"/>
              <p:cNvSpPr txBox="1">
                <a:spLocks noRot="1" noChangeAspect="1" noMove="1" noResize="1" noEditPoints="1" noAdjustHandles="1" noChangeArrowheads="1" noChangeShapeType="1" noTextEdit="1"/>
              </p:cNvSpPr>
              <p:nvPr/>
            </p:nvSpPr>
            <p:spPr>
              <a:xfrm>
                <a:off x="467544" y="2394582"/>
                <a:ext cx="2736304" cy="876715"/>
              </a:xfrm>
              <a:prstGeom prst="rect">
                <a:avLst/>
              </a:prstGeom>
              <a:blipFill rotWithShape="0">
                <a:blip r:embed="rId2"/>
                <a:stretch>
                  <a:fillRect/>
                </a:stretch>
              </a:blipFill>
              <a:effectLst>
                <a:outerShdw blurRad="63500" sx="102000" sy="102000" algn="ctr" rotWithShape="0">
                  <a:prstClr val="black">
                    <a:alpha val="40000"/>
                  </a:prstClr>
                </a:outerShdw>
              </a:effectLst>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467544" y="3429000"/>
                <a:ext cx="2672263" cy="3271024"/>
              </a:xfrm>
              <a:prstGeom prst="rect">
                <a:avLst/>
              </a:prstGeom>
              <a:noFill/>
            </p:spPr>
            <p:txBody>
              <a:bodyPr wrap="square" rtlCol="0">
                <a:spAutoFit/>
              </a:bodyPr>
              <a:lstStyle/>
              <a:p>
                <a:r>
                  <a:rPr lang="en-GB" sz="1600" dirty="0"/>
                  <a:t>The first </a:t>
                </a:r>
                <a14:m>
                  <m:oMath xmlns:m="http://schemas.openxmlformats.org/officeDocument/2006/math">
                    <m:r>
                      <a:rPr lang="en-GB" sz="1600" b="0" i="1" smtClean="0">
                        <a:latin typeface="Cambria Math" panose="02040503050406030204" pitchFamily="18" charset="0"/>
                      </a:rPr>
                      <m:t>𝑥</m:t>
                    </m:r>
                  </m:oMath>
                </a14:m>
                <a:r>
                  <a:rPr lang="en-GB" sz="1600" dirty="0"/>
                  <a:t> looks like it arose from differentiating the </a:t>
                </a:r>
                <a14:m>
                  <m:oMath xmlns:m="http://schemas.openxmlformats.org/officeDocument/2006/math">
                    <m:sSup>
                      <m:sSupPr>
                        <m:ctrlPr>
                          <a:rPr lang="en-GB" sz="1600" b="0" i="1" smtClean="0">
                            <a:latin typeface="Cambria Math" panose="02040503050406030204" pitchFamily="18" charset="0"/>
                          </a:rPr>
                        </m:ctrlPr>
                      </m:sSupPr>
                      <m:e>
                        <m:r>
                          <a:rPr lang="en-GB" sz="1600" b="0" i="1" smtClean="0">
                            <a:latin typeface="Cambria Math" panose="02040503050406030204" pitchFamily="18" charset="0"/>
                          </a:rPr>
                          <m:t>𝑥</m:t>
                        </m:r>
                      </m:e>
                      <m:sup>
                        <m:r>
                          <a:rPr lang="en-GB" sz="1600" b="0" i="1" smtClean="0">
                            <a:latin typeface="Cambria Math" panose="02040503050406030204" pitchFamily="18" charset="0"/>
                          </a:rPr>
                          <m:t>2</m:t>
                        </m:r>
                      </m:sup>
                    </m:sSup>
                  </m:oMath>
                </a14:m>
                <a:r>
                  <a:rPr lang="en-GB" sz="1600" dirty="0"/>
                  <a:t> inside the brackets.</a:t>
                </a:r>
              </a:p>
              <a:p>
                <a:endParaRPr lang="en-GB" sz="1600" dirty="0"/>
              </a:p>
              <a:p>
                <a:r>
                  <a:rPr lang="en-GB" sz="1600" b="1" dirty="0"/>
                  <a:t>Consider </a:t>
                </a:r>
                <a14:m>
                  <m:oMath xmlns:m="http://schemas.openxmlformats.org/officeDocument/2006/math">
                    <m:r>
                      <a:rPr lang="en-GB" sz="1600" b="1" i="1" smtClean="0">
                        <a:latin typeface="Cambria Math" panose="02040503050406030204" pitchFamily="18" charset="0"/>
                      </a:rPr>
                      <m:t>𝒚</m:t>
                    </m:r>
                    <m:r>
                      <a:rPr lang="en-GB" sz="1600" b="1" i="1" smtClean="0">
                        <a:latin typeface="Cambria Math" panose="02040503050406030204" pitchFamily="18" charset="0"/>
                      </a:rPr>
                      <m:t>=</m:t>
                    </m:r>
                    <m:sSup>
                      <m:sSupPr>
                        <m:ctrlPr>
                          <a:rPr lang="en-GB" sz="1600" b="1" i="1" smtClean="0">
                            <a:latin typeface="Cambria Math" panose="02040503050406030204" pitchFamily="18" charset="0"/>
                          </a:rPr>
                        </m:ctrlPr>
                      </m:sSupPr>
                      <m:e>
                        <m:d>
                          <m:dPr>
                            <m:ctrlPr>
                              <a:rPr lang="en-GB" sz="1600" b="1" i="1" smtClean="0">
                                <a:latin typeface="Cambria Math" panose="02040503050406030204" pitchFamily="18" charset="0"/>
                              </a:rPr>
                            </m:ctrlPr>
                          </m:dPr>
                          <m:e>
                            <m:sSup>
                              <m:sSupPr>
                                <m:ctrlPr>
                                  <a:rPr lang="en-GB" sz="1600" b="1" i="1" smtClean="0">
                                    <a:latin typeface="Cambria Math" panose="02040503050406030204" pitchFamily="18" charset="0"/>
                                  </a:rPr>
                                </m:ctrlPr>
                              </m:sSupPr>
                              <m:e>
                                <m:r>
                                  <a:rPr lang="en-GB" sz="1600" b="1" i="1" smtClean="0">
                                    <a:latin typeface="Cambria Math" panose="02040503050406030204" pitchFamily="18" charset="0"/>
                                  </a:rPr>
                                  <m:t>𝒙</m:t>
                                </m:r>
                              </m:e>
                              <m:sup>
                                <m:r>
                                  <a:rPr lang="en-GB" sz="1600" b="1" i="1" smtClean="0">
                                    <a:latin typeface="Cambria Math" panose="02040503050406030204" pitchFamily="18" charset="0"/>
                                  </a:rPr>
                                  <m:t>𝟐</m:t>
                                </m:r>
                              </m:sup>
                            </m:sSup>
                            <m:r>
                              <a:rPr lang="en-GB" sz="1600" b="1" i="1" smtClean="0">
                                <a:latin typeface="Cambria Math" panose="02040503050406030204" pitchFamily="18" charset="0"/>
                              </a:rPr>
                              <m:t>+</m:t>
                            </m:r>
                            <m:r>
                              <a:rPr lang="en-GB" sz="1600" b="1" i="1" smtClean="0">
                                <a:latin typeface="Cambria Math" panose="02040503050406030204" pitchFamily="18" charset="0"/>
                              </a:rPr>
                              <m:t>𝟓</m:t>
                            </m:r>
                          </m:e>
                        </m:d>
                      </m:e>
                      <m:sup>
                        <m:r>
                          <a:rPr lang="en-GB" sz="1600" b="1" i="1" smtClean="0">
                            <a:latin typeface="Cambria Math" panose="02040503050406030204" pitchFamily="18" charset="0"/>
                          </a:rPr>
                          <m:t>𝟒</m:t>
                        </m:r>
                      </m:sup>
                    </m:sSup>
                  </m:oMath>
                </a14:m>
                <a:endParaRPr lang="en-GB" sz="1600" b="1" dirty="0"/>
              </a:p>
              <a:p>
                <a:pPr/>
                <a14:m>
                  <m:oMathPara xmlns:m="http://schemas.openxmlformats.org/officeDocument/2006/math">
                    <m:oMathParaPr>
                      <m:jc m:val="centerGroup"/>
                    </m:oMathParaPr>
                    <m:oMath xmlns:m="http://schemas.openxmlformats.org/officeDocument/2006/math">
                      <m:f>
                        <m:fPr>
                          <m:ctrlPr>
                            <a:rPr lang="en-GB" sz="1600" b="1" i="1" smtClean="0">
                              <a:latin typeface="Cambria Math" panose="02040503050406030204" pitchFamily="18" charset="0"/>
                            </a:rPr>
                          </m:ctrlPr>
                        </m:fPr>
                        <m:num>
                          <m:r>
                            <a:rPr lang="en-GB" sz="1600" b="1" i="1" smtClean="0">
                              <a:latin typeface="Cambria Math" panose="02040503050406030204" pitchFamily="18" charset="0"/>
                            </a:rPr>
                            <m:t>𝒅𝒚</m:t>
                          </m:r>
                        </m:num>
                        <m:den>
                          <m:r>
                            <a:rPr lang="en-GB" sz="1600" b="1" i="1" smtClean="0">
                              <a:latin typeface="Cambria Math" panose="02040503050406030204" pitchFamily="18" charset="0"/>
                            </a:rPr>
                            <m:t>𝒅𝒙</m:t>
                          </m:r>
                        </m:den>
                      </m:f>
                      <m:r>
                        <a:rPr lang="en-GB" sz="1600" b="1" i="1" smtClean="0">
                          <a:latin typeface="Cambria Math" panose="02040503050406030204" pitchFamily="18" charset="0"/>
                        </a:rPr>
                        <m:t>=</m:t>
                      </m:r>
                      <m:r>
                        <a:rPr lang="en-GB" sz="1600" b="1" i="1" smtClean="0">
                          <a:latin typeface="Cambria Math" panose="02040503050406030204" pitchFamily="18" charset="0"/>
                        </a:rPr>
                        <m:t>𝟒</m:t>
                      </m:r>
                      <m:sSup>
                        <m:sSupPr>
                          <m:ctrlPr>
                            <a:rPr lang="en-GB" sz="1600" b="1" i="1" smtClean="0">
                              <a:latin typeface="Cambria Math" panose="02040503050406030204" pitchFamily="18" charset="0"/>
                            </a:rPr>
                          </m:ctrlPr>
                        </m:sSupPr>
                        <m:e>
                          <m:d>
                            <m:dPr>
                              <m:ctrlPr>
                                <a:rPr lang="en-GB" sz="1600" b="1" i="1" smtClean="0">
                                  <a:latin typeface="Cambria Math" panose="02040503050406030204" pitchFamily="18" charset="0"/>
                                </a:rPr>
                              </m:ctrlPr>
                            </m:dPr>
                            <m:e>
                              <m:sSup>
                                <m:sSupPr>
                                  <m:ctrlPr>
                                    <a:rPr lang="en-GB" sz="1600" b="1" i="1" smtClean="0">
                                      <a:latin typeface="Cambria Math" panose="02040503050406030204" pitchFamily="18" charset="0"/>
                                    </a:rPr>
                                  </m:ctrlPr>
                                </m:sSupPr>
                                <m:e>
                                  <m:r>
                                    <a:rPr lang="en-GB" sz="1600" b="1" i="1" smtClean="0">
                                      <a:latin typeface="Cambria Math" panose="02040503050406030204" pitchFamily="18" charset="0"/>
                                    </a:rPr>
                                    <m:t>𝒙</m:t>
                                  </m:r>
                                </m:e>
                                <m:sup>
                                  <m:r>
                                    <a:rPr lang="en-GB" sz="1600" b="1" i="1" smtClean="0">
                                      <a:latin typeface="Cambria Math" panose="02040503050406030204" pitchFamily="18" charset="0"/>
                                    </a:rPr>
                                    <m:t>𝟐</m:t>
                                  </m:r>
                                </m:sup>
                              </m:sSup>
                              <m:r>
                                <a:rPr lang="en-GB" sz="1600" b="1" i="1" smtClean="0">
                                  <a:latin typeface="Cambria Math" panose="02040503050406030204" pitchFamily="18" charset="0"/>
                                </a:rPr>
                                <m:t>+</m:t>
                              </m:r>
                              <m:r>
                                <a:rPr lang="en-GB" sz="1600" b="1" i="1" smtClean="0">
                                  <a:latin typeface="Cambria Math" panose="02040503050406030204" pitchFamily="18" charset="0"/>
                                </a:rPr>
                                <m:t>𝟓</m:t>
                              </m:r>
                            </m:e>
                          </m:d>
                        </m:e>
                        <m:sup>
                          <m:r>
                            <a:rPr lang="en-GB" sz="1600" b="1" i="1" smtClean="0">
                              <a:latin typeface="Cambria Math" panose="02040503050406030204" pitchFamily="18" charset="0"/>
                            </a:rPr>
                            <m:t>𝟑</m:t>
                          </m:r>
                        </m:sup>
                      </m:sSup>
                      <m:r>
                        <a:rPr lang="en-GB" sz="1600" b="1" i="1" smtClean="0">
                          <a:latin typeface="Cambria Math" panose="02040503050406030204" pitchFamily="18" charset="0"/>
                        </a:rPr>
                        <m:t>×</m:t>
                      </m:r>
                      <m:r>
                        <a:rPr lang="en-GB" sz="1600" b="1" i="1" smtClean="0">
                          <a:latin typeface="Cambria Math" panose="02040503050406030204" pitchFamily="18" charset="0"/>
                        </a:rPr>
                        <m:t>𝟐</m:t>
                      </m:r>
                      <m:r>
                        <a:rPr lang="en-GB" sz="1600" b="1" i="1" smtClean="0">
                          <a:latin typeface="Cambria Math" panose="02040503050406030204" pitchFamily="18" charset="0"/>
                        </a:rPr>
                        <m:t>𝒙</m:t>
                      </m:r>
                    </m:oMath>
                    <m:oMath xmlns:m="http://schemas.openxmlformats.org/officeDocument/2006/math">
                      <m:r>
                        <a:rPr lang="en-GB" sz="1600" b="1" i="1" smtClean="0">
                          <a:latin typeface="Cambria Math" panose="02040503050406030204" pitchFamily="18" charset="0"/>
                        </a:rPr>
                        <m:t>=</m:t>
                      </m:r>
                      <m:r>
                        <a:rPr lang="en-GB" sz="1600" b="1" i="1" smtClean="0">
                          <a:latin typeface="Cambria Math" panose="02040503050406030204" pitchFamily="18" charset="0"/>
                        </a:rPr>
                        <m:t>𝟖</m:t>
                      </m:r>
                      <m:r>
                        <a:rPr lang="en-GB" sz="1600" b="1" i="1" smtClean="0">
                          <a:latin typeface="Cambria Math" panose="02040503050406030204" pitchFamily="18" charset="0"/>
                        </a:rPr>
                        <m:t>𝒙</m:t>
                      </m:r>
                      <m:sSup>
                        <m:sSupPr>
                          <m:ctrlPr>
                            <a:rPr lang="en-GB" sz="1600" b="1" i="1" smtClean="0">
                              <a:latin typeface="Cambria Math" panose="02040503050406030204" pitchFamily="18" charset="0"/>
                            </a:rPr>
                          </m:ctrlPr>
                        </m:sSupPr>
                        <m:e>
                          <m:d>
                            <m:dPr>
                              <m:ctrlPr>
                                <a:rPr lang="en-GB" sz="1600" b="1" i="1" smtClean="0">
                                  <a:latin typeface="Cambria Math" panose="02040503050406030204" pitchFamily="18" charset="0"/>
                                </a:rPr>
                              </m:ctrlPr>
                            </m:dPr>
                            <m:e>
                              <m:sSup>
                                <m:sSupPr>
                                  <m:ctrlPr>
                                    <a:rPr lang="en-GB" sz="1600" b="1" i="1" smtClean="0">
                                      <a:latin typeface="Cambria Math" panose="02040503050406030204" pitchFamily="18" charset="0"/>
                                    </a:rPr>
                                  </m:ctrlPr>
                                </m:sSupPr>
                                <m:e>
                                  <m:r>
                                    <a:rPr lang="en-GB" sz="1600" b="1" i="1" smtClean="0">
                                      <a:latin typeface="Cambria Math" panose="02040503050406030204" pitchFamily="18" charset="0"/>
                                    </a:rPr>
                                    <m:t>𝒙</m:t>
                                  </m:r>
                                </m:e>
                                <m:sup>
                                  <m:r>
                                    <a:rPr lang="en-GB" sz="1600" b="1" i="1" smtClean="0">
                                      <a:latin typeface="Cambria Math" panose="02040503050406030204" pitchFamily="18" charset="0"/>
                                    </a:rPr>
                                    <m:t>𝟐</m:t>
                                  </m:r>
                                </m:sup>
                              </m:sSup>
                              <m:r>
                                <a:rPr lang="en-GB" sz="1600" b="1" i="1" smtClean="0">
                                  <a:latin typeface="Cambria Math" panose="02040503050406030204" pitchFamily="18" charset="0"/>
                                </a:rPr>
                                <m:t>+</m:t>
                              </m:r>
                              <m:r>
                                <a:rPr lang="en-GB" sz="1600" b="1" i="1" smtClean="0">
                                  <a:latin typeface="Cambria Math" panose="02040503050406030204" pitchFamily="18" charset="0"/>
                                </a:rPr>
                                <m:t>𝟓</m:t>
                              </m:r>
                            </m:e>
                          </m:d>
                        </m:e>
                        <m:sup>
                          <m:r>
                            <a:rPr lang="en-GB" sz="1600" b="1" i="1" smtClean="0">
                              <a:latin typeface="Cambria Math" panose="02040503050406030204" pitchFamily="18" charset="0"/>
                            </a:rPr>
                            <m:t>𝟑</m:t>
                          </m:r>
                        </m:sup>
                      </m:sSup>
                    </m:oMath>
                  </m:oMathPara>
                </a14:m>
                <a:endParaRPr lang="en-GB" sz="1600" b="1" dirty="0"/>
              </a:p>
              <a:p>
                <a:endParaRPr lang="en-GB" sz="1600" b="1" dirty="0"/>
              </a:p>
              <a:p>
                <a:pPr/>
                <a:r>
                  <a:rPr lang="en-GB" sz="1600" b="1" dirty="0"/>
                  <a:t>Thus </a:t>
                </a:r>
                <a14:m>
                  <m:oMath xmlns:m="http://schemas.openxmlformats.org/officeDocument/2006/math">
                    <m:nary>
                      <m:naryPr>
                        <m:subHide m:val="on"/>
                        <m:supHide m:val="on"/>
                        <m:ctrlPr>
                          <a:rPr lang="en-GB" sz="1600" b="1" i="1">
                            <a:latin typeface="Cambria Math" panose="02040503050406030204" pitchFamily="18" charset="0"/>
                          </a:rPr>
                        </m:ctrlPr>
                      </m:naryPr>
                      <m:sub/>
                      <m:sup/>
                      <m:e>
                        <m:r>
                          <a:rPr lang="en-GB" sz="1600" b="1" i="1">
                            <a:latin typeface="Cambria Math" panose="02040503050406030204" pitchFamily="18" charset="0"/>
                          </a:rPr>
                          <m:t>𝒙</m:t>
                        </m:r>
                        <m:sSup>
                          <m:sSupPr>
                            <m:ctrlPr>
                              <a:rPr lang="en-GB" sz="1600" b="1" i="1">
                                <a:latin typeface="Cambria Math" panose="02040503050406030204" pitchFamily="18" charset="0"/>
                              </a:rPr>
                            </m:ctrlPr>
                          </m:sSupPr>
                          <m:e>
                            <m:d>
                              <m:dPr>
                                <m:ctrlPr>
                                  <a:rPr lang="en-GB" sz="1600" b="1" i="1">
                                    <a:latin typeface="Cambria Math" panose="02040503050406030204" pitchFamily="18" charset="0"/>
                                  </a:rPr>
                                </m:ctrlPr>
                              </m:dPr>
                              <m:e>
                                <m:sSup>
                                  <m:sSupPr>
                                    <m:ctrlPr>
                                      <a:rPr lang="en-GB" sz="1600" b="1" i="1">
                                        <a:latin typeface="Cambria Math" panose="02040503050406030204" pitchFamily="18" charset="0"/>
                                      </a:rPr>
                                    </m:ctrlPr>
                                  </m:sSupPr>
                                  <m:e>
                                    <m:r>
                                      <a:rPr lang="en-GB" sz="1600" b="1" i="1">
                                        <a:latin typeface="Cambria Math" panose="02040503050406030204" pitchFamily="18" charset="0"/>
                                      </a:rPr>
                                      <m:t>𝒙</m:t>
                                    </m:r>
                                  </m:e>
                                  <m:sup>
                                    <m:r>
                                      <a:rPr lang="en-GB" sz="1600" b="1" i="1">
                                        <a:latin typeface="Cambria Math" panose="02040503050406030204" pitchFamily="18" charset="0"/>
                                      </a:rPr>
                                      <m:t>𝟐</m:t>
                                    </m:r>
                                  </m:sup>
                                </m:sSup>
                                <m:r>
                                  <a:rPr lang="en-GB" sz="1600" b="1" i="1">
                                    <a:latin typeface="Cambria Math" panose="02040503050406030204" pitchFamily="18" charset="0"/>
                                  </a:rPr>
                                  <m:t>+</m:t>
                                </m:r>
                                <m:r>
                                  <a:rPr lang="en-GB" sz="1600" b="1" i="1">
                                    <a:latin typeface="Cambria Math" panose="02040503050406030204" pitchFamily="18" charset="0"/>
                                  </a:rPr>
                                  <m:t>𝟓</m:t>
                                </m:r>
                              </m:e>
                            </m:d>
                          </m:e>
                          <m:sup>
                            <m:r>
                              <a:rPr lang="en-GB" sz="1600" b="1" i="1">
                                <a:latin typeface="Cambria Math" panose="02040503050406030204" pitchFamily="18" charset="0"/>
                              </a:rPr>
                              <m:t>𝟑</m:t>
                            </m:r>
                          </m:sup>
                        </m:sSup>
                        <m:r>
                          <a:rPr lang="en-GB" sz="1600" b="1" i="1">
                            <a:latin typeface="Cambria Math" panose="02040503050406030204" pitchFamily="18" charset="0"/>
                          </a:rPr>
                          <m:t> </m:t>
                        </m:r>
                        <m:r>
                          <a:rPr lang="en-GB" sz="1600" b="1" i="1">
                            <a:latin typeface="Cambria Math" panose="02040503050406030204" pitchFamily="18" charset="0"/>
                          </a:rPr>
                          <m:t>𝒅𝒙</m:t>
                        </m:r>
                      </m:e>
                    </m:nary>
                  </m:oMath>
                </a14:m>
                <a:r>
                  <a:rPr lang="en-GB" sz="1600" b="1" i="1" dirty="0">
                    <a:latin typeface="Cambria Math" panose="02040503050406030204" pitchFamily="18" charset="0"/>
                  </a:rPr>
                  <a:t/>
                </a:r>
                <a:br>
                  <a:rPr lang="en-GB" sz="1600" b="1" i="1" dirty="0">
                    <a:latin typeface="Cambria Math" panose="02040503050406030204" pitchFamily="18" charset="0"/>
                  </a:rPr>
                </a:br>
                <a14:m>
                  <m:oMathPara xmlns:m="http://schemas.openxmlformats.org/officeDocument/2006/math">
                    <m:oMathParaPr>
                      <m:jc m:val="centerGroup"/>
                    </m:oMathParaPr>
                    <m:oMath xmlns:m="http://schemas.openxmlformats.org/officeDocument/2006/math">
                      <m:r>
                        <a:rPr lang="en-GB" sz="1600" b="1" i="0" smtClean="0">
                          <a:latin typeface="Cambria Math" panose="02040503050406030204" pitchFamily="18" charset="0"/>
                        </a:rPr>
                        <m:t>=</m:t>
                      </m:r>
                      <m:f>
                        <m:fPr>
                          <m:ctrlPr>
                            <a:rPr lang="en-GB" sz="1600" b="1" i="1" smtClean="0">
                              <a:latin typeface="Cambria Math" panose="02040503050406030204" pitchFamily="18" charset="0"/>
                            </a:rPr>
                          </m:ctrlPr>
                        </m:fPr>
                        <m:num>
                          <m:r>
                            <a:rPr lang="en-GB" sz="1600" b="1" i="1" smtClean="0">
                              <a:latin typeface="Cambria Math" panose="02040503050406030204" pitchFamily="18" charset="0"/>
                            </a:rPr>
                            <m:t>𝟏</m:t>
                          </m:r>
                        </m:num>
                        <m:den>
                          <m:r>
                            <a:rPr lang="en-GB" sz="1600" b="1" i="1" smtClean="0">
                              <a:latin typeface="Cambria Math" panose="02040503050406030204" pitchFamily="18" charset="0"/>
                            </a:rPr>
                            <m:t>𝟖</m:t>
                          </m:r>
                        </m:den>
                      </m:f>
                      <m:sSup>
                        <m:sSupPr>
                          <m:ctrlPr>
                            <a:rPr lang="en-GB" sz="1600" b="1" i="1" smtClean="0">
                              <a:latin typeface="Cambria Math" panose="02040503050406030204" pitchFamily="18" charset="0"/>
                            </a:rPr>
                          </m:ctrlPr>
                        </m:sSupPr>
                        <m:e>
                          <m:d>
                            <m:dPr>
                              <m:ctrlPr>
                                <a:rPr lang="en-GB" sz="1600" b="1" i="1" smtClean="0">
                                  <a:latin typeface="Cambria Math" panose="02040503050406030204" pitchFamily="18" charset="0"/>
                                </a:rPr>
                              </m:ctrlPr>
                            </m:dPr>
                            <m:e>
                              <m:sSup>
                                <m:sSupPr>
                                  <m:ctrlPr>
                                    <a:rPr lang="en-GB" sz="1600" b="1" i="1" smtClean="0">
                                      <a:latin typeface="Cambria Math" panose="02040503050406030204" pitchFamily="18" charset="0"/>
                                    </a:rPr>
                                  </m:ctrlPr>
                                </m:sSupPr>
                                <m:e>
                                  <m:r>
                                    <a:rPr lang="en-GB" sz="1600" b="1" i="1" smtClean="0">
                                      <a:latin typeface="Cambria Math" panose="02040503050406030204" pitchFamily="18" charset="0"/>
                                    </a:rPr>
                                    <m:t>𝒙</m:t>
                                  </m:r>
                                </m:e>
                                <m:sup>
                                  <m:r>
                                    <a:rPr lang="en-GB" sz="1600" b="1" i="1" smtClean="0">
                                      <a:latin typeface="Cambria Math" panose="02040503050406030204" pitchFamily="18" charset="0"/>
                                    </a:rPr>
                                    <m:t>𝟐</m:t>
                                  </m:r>
                                </m:sup>
                              </m:sSup>
                              <m:r>
                                <a:rPr lang="en-GB" sz="1600" b="1" i="1" smtClean="0">
                                  <a:latin typeface="Cambria Math" panose="02040503050406030204" pitchFamily="18" charset="0"/>
                                </a:rPr>
                                <m:t>+</m:t>
                              </m:r>
                              <m:r>
                                <a:rPr lang="en-GB" sz="1600" b="1" i="1" smtClean="0">
                                  <a:latin typeface="Cambria Math" panose="02040503050406030204" pitchFamily="18" charset="0"/>
                                </a:rPr>
                                <m:t>𝟓</m:t>
                              </m:r>
                            </m:e>
                          </m:d>
                        </m:e>
                        <m:sup>
                          <m:r>
                            <a:rPr lang="en-GB" sz="1600" b="1" i="1" smtClean="0">
                              <a:latin typeface="Cambria Math" panose="02040503050406030204" pitchFamily="18" charset="0"/>
                            </a:rPr>
                            <m:t>𝟒</m:t>
                          </m:r>
                        </m:sup>
                      </m:sSup>
                      <m:r>
                        <a:rPr lang="en-GB" sz="1600" b="1" i="1" smtClean="0">
                          <a:latin typeface="Cambria Math" panose="02040503050406030204" pitchFamily="18" charset="0"/>
                        </a:rPr>
                        <m:t>+</m:t>
                      </m:r>
                      <m:r>
                        <a:rPr lang="en-GB" sz="1600" b="1" i="1" smtClean="0">
                          <a:latin typeface="Cambria Math" panose="02040503050406030204" pitchFamily="18" charset="0"/>
                        </a:rPr>
                        <m:t>𝑪</m:t>
                      </m:r>
                    </m:oMath>
                  </m:oMathPara>
                </a14:m>
                <a:endParaRPr lang="en-GB" sz="1600" b="1" i="1" dirty="0"/>
              </a:p>
            </p:txBody>
          </p:sp>
        </mc:Choice>
        <mc:Fallback xmlns="">
          <p:sp>
            <p:nvSpPr>
              <p:cNvPr id="8" name="TextBox 7"/>
              <p:cNvSpPr txBox="1">
                <a:spLocks noRot="1" noChangeAspect="1" noMove="1" noResize="1" noEditPoints="1" noAdjustHandles="1" noChangeArrowheads="1" noChangeShapeType="1" noTextEdit="1"/>
              </p:cNvSpPr>
              <p:nvPr/>
            </p:nvSpPr>
            <p:spPr>
              <a:xfrm>
                <a:off x="467544" y="3429000"/>
                <a:ext cx="2672263" cy="3271024"/>
              </a:xfrm>
              <a:prstGeom prst="rect">
                <a:avLst/>
              </a:prstGeom>
              <a:blipFill rotWithShape="0">
                <a:blip r:embed="rId8"/>
                <a:stretch>
                  <a:fillRect l="-1370" t="-560" b="-615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3275856" y="2427997"/>
                <a:ext cx="2736304" cy="876715"/>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pPr/>
                <a14:m>
                  <m:oMathPara xmlns:m="http://schemas.openxmlformats.org/officeDocument/2006/math">
                    <m:oMathParaPr>
                      <m:jc m:val="centerGroup"/>
                    </m:oMathParaPr>
                    <m:oMath xmlns:m="http://schemas.openxmlformats.org/officeDocument/2006/math">
                      <m:nary>
                        <m:naryPr>
                          <m:subHide m:val="on"/>
                          <m:supHide m:val="on"/>
                          <m:ctrlPr>
                            <a:rPr lang="en-GB" sz="2400" b="0" i="1" smtClean="0">
                              <a:latin typeface="Cambria Math" panose="02040503050406030204" pitchFamily="18" charset="0"/>
                            </a:rPr>
                          </m:ctrlPr>
                        </m:naryPr>
                        <m:sub/>
                        <m:sup/>
                        <m:e>
                          <m:func>
                            <m:funcPr>
                              <m:ctrlPr>
                                <a:rPr lang="en-GB" sz="2400" b="0" i="1" smtClean="0">
                                  <a:latin typeface="Cambria Math" panose="02040503050406030204" pitchFamily="18" charset="0"/>
                                </a:rPr>
                              </m:ctrlPr>
                            </m:funcPr>
                            <m:fName>
                              <m:r>
                                <m:rPr>
                                  <m:sty m:val="p"/>
                                </m:rPr>
                                <a:rPr lang="en-GB" sz="2400" b="0" i="0" smtClean="0">
                                  <a:latin typeface="Cambria Math" panose="02040503050406030204" pitchFamily="18" charset="0"/>
                                </a:rPr>
                                <m:t>cos</m:t>
                              </m:r>
                            </m:fName>
                            <m:e>
                              <m:r>
                                <a:rPr lang="en-GB" sz="2400" b="0" i="1" smtClean="0">
                                  <a:latin typeface="Cambria Math" panose="02040503050406030204" pitchFamily="18" charset="0"/>
                                </a:rPr>
                                <m:t>𝑥</m:t>
                              </m:r>
                            </m:e>
                          </m:func>
                          <m:func>
                            <m:funcPr>
                              <m:ctrlPr>
                                <a:rPr lang="en-GB" sz="2400" b="0" i="1" smtClean="0">
                                  <a:latin typeface="Cambria Math" panose="02040503050406030204" pitchFamily="18" charset="0"/>
                                </a:rPr>
                              </m:ctrlPr>
                            </m:funcPr>
                            <m:fName>
                              <m:sSup>
                                <m:sSupPr>
                                  <m:ctrlPr>
                                    <a:rPr lang="en-GB" sz="2400" b="0" i="1" smtClean="0">
                                      <a:latin typeface="Cambria Math" panose="02040503050406030204" pitchFamily="18" charset="0"/>
                                    </a:rPr>
                                  </m:ctrlPr>
                                </m:sSupPr>
                                <m:e>
                                  <m:r>
                                    <m:rPr>
                                      <m:sty m:val="p"/>
                                    </m:rPr>
                                    <a:rPr lang="en-GB" sz="2400" b="0" i="0" smtClean="0">
                                      <a:latin typeface="Cambria Math" panose="02040503050406030204" pitchFamily="18" charset="0"/>
                                    </a:rPr>
                                    <m:t>sin</m:t>
                                  </m:r>
                                </m:e>
                                <m:sup>
                                  <m:r>
                                    <a:rPr lang="en-GB" sz="2400" b="0" i="1" smtClean="0">
                                      <a:latin typeface="Cambria Math" panose="02040503050406030204" pitchFamily="18" charset="0"/>
                                    </a:rPr>
                                    <m:t>2</m:t>
                                  </m:r>
                                </m:sup>
                              </m:sSup>
                            </m:fName>
                            <m:e>
                              <m:r>
                                <a:rPr lang="en-GB" sz="2400" b="0" i="1" smtClean="0">
                                  <a:latin typeface="Cambria Math" panose="02040503050406030204" pitchFamily="18" charset="0"/>
                                </a:rPr>
                                <m:t>𝑥</m:t>
                              </m:r>
                            </m:e>
                          </m:func>
                          <m:r>
                            <a:rPr lang="en-GB" sz="2400" b="0" i="1" smtClean="0">
                              <a:latin typeface="Cambria Math" panose="02040503050406030204" pitchFamily="18" charset="0"/>
                            </a:rPr>
                            <m:t> </m:t>
                          </m:r>
                          <m:r>
                            <a:rPr lang="en-GB" sz="2400" b="0" i="1" smtClean="0">
                              <a:latin typeface="Cambria Math" panose="02040503050406030204" pitchFamily="18" charset="0"/>
                            </a:rPr>
                            <m:t>𝑑𝑥</m:t>
                          </m:r>
                        </m:e>
                      </m:nary>
                    </m:oMath>
                  </m:oMathPara>
                </a14:m>
                <a:endParaRPr lang="en-GB" sz="2400" dirty="0"/>
              </a:p>
            </p:txBody>
          </p:sp>
        </mc:Choice>
        <mc:Fallback xmlns="">
          <p:sp>
            <p:nvSpPr>
              <p:cNvPr id="9" name="TextBox 8"/>
              <p:cNvSpPr txBox="1">
                <a:spLocks noRot="1" noChangeAspect="1" noMove="1" noResize="1" noEditPoints="1" noAdjustHandles="1" noChangeArrowheads="1" noChangeShapeType="1" noTextEdit="1"/>
              </p:cNvSpPr>
              <p:nvPr/>
            </p:nvSpPr>
            <p:spPr>
              <a:xfrm>
                <a:off x="3275856" y="2427997"/>
                <a:ext cx="2736304" cy="876715"/>
              </a:xfrm>
              <a:prstGeom prst="rect">
                <a:avLst/>
              </a:prstGeom>
              <a:blipFill rotWithShape="0">
                <a:blip r:embed="rId4"/>
                <a:stretch>
                  <a:fillRect/>
                </a:stretch>
              </a:blipFill>
              <a:effectLst>
                <a:outerShdw blurRad="63500" sx="102000" sy="102000" algn="ctr" rotWithShape="0">
                  <a:prstClr val="black">
                    <a:alpha val="40000"/>
                  </a:prstClr>
                </a:outerShdw>
              </a:effectLst>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3419872" y="3428999"/>
                <a:ext cx="2736304" cy="2550185"/>
              </a:xfrm>
              <a:prstGeom prst="rect">
                <a:avLst/>
              </a:prstGeom>
              <a:noFill/>
            </p:spPr>
            <p:txBody>
              <a:bodyPr wrap="square" rtlCol="0">
                <a:spAutoFit/>
              </a:bodyPr>
              <a:lstStyle/>
              <a:p>
                <a:r>
                  <a:rPr lang="en-GB" sz="1600" dirty="0"/>
                  <a:t>The </a:t>
                </a:r>
                <a14:m>
                  <m:oMath xmlns:m="http://schemas.openxmlformats.org/officeDocument/2006/math">
                    <m:func>
                      <m:funcPr>
                        <m:ctrlPr>
                          <a:rPr lang="en-GB" sz="1600" b="0" i="1" smtClean="0">
                            <a:latin typeface="Cambria Math" panose="02040503050406030204" pitchFamily="18" charset="0"/>
                          </a:rPr>
                        </m:ctrlPr>
                      </m:funcPr>
                      <m:fName>
                        <m:r>
                          <m:rPr>
                            <m:sty m:val="p"/>
                          </m:rPr>
                          <a:rPr lang="en-GB" sz="1600" b="0" i="0" smtClean="0">
                            <a:latin typeface="Cambria Math" panose="02040503050406030204" pitchFamily="18" charset="0"/>
                          </a:rPr>
                          <m:t>cos</m:t>
                        </m:r>
                      </m:fName>
                      <m:e>
                        <m:r>
                          <a:rPr lang="en-GB" sz="1600" b="0" i="1" smtClean="0">
                            <a:latin typeface="Cambria Math" panose="02040503050406030204" pitchFamily="18" charset="0"/>
                          </a:rPr>
                          <m:t>𝑥</m:t>
                        </m:r>
                      </m:e>
                    </m:func>
                  </m:oMath>
                </a14:m>
                <a:r>
                  <a:rPr lang="en-GB" sz="1600" dirty="0"/>
                  <a:t> probably arose from differentiating the </a:t>
                </a:r>
                <a14:m>
                  <m:oMath xmlns:m="http://schemas.openxmlformats.org/officeDocument/2006/math">
                    <m:r>
                      <a:rPr lang="en-GB" sz="1600" b="0" i="1" smtClean="0">
                        <a:latin typeface="Cambria Math" panose="02040503050406030204" pitchFamily="18" charset="0"/>
                      </a:rPr>
                      <m:t>𝑠𝑖𝑛</m:t>
                    </m:r>
                  </m:oMath>
                </a14:m>
                <a:r>
                  <a:rPr lang="en-GB" sz="1600" dirty="0"/>
                  <a:t>.</a:t>
                </a:r>
              </a:p>
              <a:p>
                <a:endParaRPr lang="en-GB" sz="1600" dirty="0"/>
              </a:p>
              <a:p>
                <a:r>
                  <a:rPr lang="en-GB" sz="1600" b="1" dirty="0"/>
                  <a:t>Consider </a:t>
                </a:r>
                <a14:m>
                  <m:oMath xmlns:m="http://schemas.openxmlformats.org/officeDocument/2006/math">
                    <m:r>
                      <a:rPr lang="en-GB" sz="1600" b="1" i="1" smtClean="0">
                        <a:latin typeface="Cambria Math" panose="02040503050406030204" pitchFamily="18" charset="0"/>
                      </a:rPr>
                      <m:t>𝒚</m:t>
                    </m:r>
                    <m:r>
                      <a:rPr lang="en-GB" sz="1600" b="1" i="1" smtClean="0">
                        <a:latin typeface="Cambria Math" panose="02040503050406030204" pitchFamily="18" charset="0"/>
                      </a:rPr>
                      <m:t>=</m:t>
                    </m:r>
                    <m:func>
                      <m:funcPr>
                        <m:ctrlPr>
                          <a:rPr lang="en-GB" sz="1600" b="1" i="1" smtClean="0">
                            <a:latin typeface="Cambria Math" panose="02040503050406030204" pitchFamily="18" charset="0"/>
                          </a:rPr>
                        </m:ctrlPr>
                      </m:funcPr>
                      <m:fName>
                        <m:sSup>
                          <m:sSupPr>
                            <m:ctrlPr>
                              <a:rPr lang="en-GB" sz="1600" b="1" i="1" smtClean="0">
                                <a:latin typeface="Cambria Math" panose="02040503050406030204" pitchFamily="18" charset="0"/>
                              </a:rPr>
                            </m:ctrlPr>
                          </m:sSupPr>
                          <m:e>
                            <m:r>
                              <a:rPr lang="en-GB" sz="1600" b="1" i="0" smtClean="0">
                                <a:latin typeface="Cambria Math" panose="02040503050406030204" pitchFamily="18" charset="0"/>
                              </a:rPr>
                              <m:t>𝐬𝐢𝐧</m:t>
                            </m:r>
                          </m:e>
                          <m:sup>
                            <m:r>
                              <a:rPr lang="en-GB" sz="1600" b="1" i="1" smtClean="0">
                                <a:latin typeface="Cambria Math" panose="02040503050406030204" pitchFamily="18" charset="0"/>
                              </a:rPr>
                              <m:t>𝟑</m:t>
                            </m:r>
                          </m:sup>
                        </m:sSup>
                      </m:fName>
                      <m:e>
                        <m:r>
                          <a:rPr lang="en-GB" sz="1600" b="1" i="1" smtClean="0">
                            <a:latin typeface="Cambria Math" panose="02040503050406030204" pitchFamily="18" charset="0"/>
                          </a:rPr>
                          <m:t>𝒙</m:t>
                        </m:r>
                      </m:e>
                    </m:func>
                  </m:oMath>
                </a14:m>
                <a:endParaRPr lang="en-GB" sz="1600" b="1" dirty="0"/>
              </a:p>
              <a:p>
                <a:pPr/>
                <a14:m>
                  <m:oMathPara xmlns:m="http://schemas.openxmlformats.org/officeDocument/2006/math">
                    <m:oMathParaPr>
                      <m:jc m:val="centerGroup"/>
                    </m:oMathParaPr>
                    <m:oMath xmlns:m="http://schemas.openxmlformats.org/officeDocument/2006/math">
                      <m:f>
                        <m:fPr>
                          <m:ctrlPr>
                            <a:rPr lang="en-GB" sz="1600" b="1" i="1" smtClean="0">
                              <a:latin typeface="Cambria Math" panose="02040503050406030204" pitchFamily="18" charset="0"/>
                            </a:rPr>
                          </m:ctrlPr>
                        </m:fPr>
                        <m:num>
                          <m:r>
                            <a:rPr lang="en-GB" sz="1600" b="1" i="1" smtClean="0">
                              <a:latin typeface="Cambria Math" panose="02040503050406030204" pitchFamily="18" charset="0"/>
                            </a:rPr>
                            <m:t>𝒅𝒚</m:t>
                          </m:r>
                        </m:num>
                        <m:den>
                          <m:r>
                            <a:rPr lang="en-GB" sz="1600" b="1" i="1" smtClean="0">
                              <a:latin typeface="Cambria Math" panose="02040503050406030204" pitchFamily="18" charset="0"/>
                            </a:rPr>
                            <m:t>𝒅𝒙</m:t>
                          </m:r>
                        </m:den>
                      </m:f>
                      <m:r>
                        <a:rPr lang="en-GB" sz="1600" b="1" i="1" smtClean="0">
                          <a:latin typeface="Cambria Math" panose="02040503050406030204" pitchFamily="18" charset="0"/>
                        </a:rPr>
                        <m:t>=</m:t>
                      </m:r>
                      <m:r>
                        <a:rPr lang="en-GB" sz="1600" b="1" i="1" smtClean="0">
                          <a:latin typeface="Cambria Math" panose="02040503050406030204" pitchFamily="18" charset="0"/>
                        </a:rPr>
                        <m:t>𝟑</m:t>
                      </m:r>
                      <m:func>
                        <m:funcPr>
                          <m:ctrlPr>
                            <a:rPr lang="en-GB" sz="1600" b="1" i="1" smtClean="0">
                              <a:latin typeface="Cambria Math" panose="02040503050406030204" pitchFamily="18" charset="0"/>
                            </a:rPr>
                          </m:ctrlPr>
                        </m:funcPr>
                        <m:fName>
                          <m:sSup>
                            <m:sSupPr>
                              <m:ctrlPr>
                                <a:rPr lang="en-GB" sz="1600" b="1" i="1" smtClean="0">
                                  <a:latin typeface="Cambria Math" panose="02040503050406030204" pitchFamily="18" charset="0"/>
                                </a:rPr>
                              </m:ctrlPr>
                            </m:sSupPr>
                            <m:e>
                              <m:r>
                                <a:rPr lang="en-GB" sz="1600" b="1" i="0" smtClean="0">
                                  <a:latin typeface="Cambria Math" panose="02040503050406030204" pitchFamily="18" charset="0"/>
                                </a:rPr>
                                <m:t>𝐬𝐢𝐧</m:t>
                              </m:r>
                            </m:e>
                            <m:sup>
                              <m:r>
                                <a:rPr lang="en-GB" sz="1600" b="1" i="1" smtClean="0">
                                  <a:latin typeface="Cambria Math" panose="02040503050406030204" pitchFamily="18" charset="0"/>
                                </a:rPr>
                                <m:t>𝟐</m:t>
                              </m:r>
                            </m:sup>
                          </m:sSup>
                        </m:fName>
                        <m:e>
                          <m:r>
                            <a:rPr lang="en-GB" sz="1600" b="1" i="1" smtClean="0">
                              <a:latin typeface="Cambria Math" panose="02040503050406030204" pitchFamily="18" charset="0"/>
                            </a:rPr>
                            <m:t>𝒙</m:t>
                          </m:r>
                        </m:e>
                      </m:func>
                      <m:func>
                        <m:funcPr>
                          <m:ctrlPr>
                            <a:rPr lang="en-GB" sz="1600" b="1" i="1" smtClean="0">
                              <a:latin typeface="Cambria Math" panose="02040503050406030204" pitchFamily="18" charset="0"/>
                            </a:rPr>
                          </m:ctrlPr>
                        </m:funcPr>
                        <m:fName>
                          <m:r>
                            <a:rPr lang="en-GB" sz="1600" b="1" i="0" smtClean="0">
                              <a:latin typeface="Cambria Math" panose="02040503050406030204" pitchFamily="18" charset="0"/>
                            </a:rPr>
                            <m:t>𝐜𝐨𝐬</m:t>
                          </m:r>
                        </m:fName>
                        <m:e>
                          <m:r>
                            <a:rPr lang="en-GB" sz="1600" b="1" i="1" smtClean="0">
                              <a:latin typeface="Cambria Math" panose="02040503050406030204" pitchFamily="18" charset="0"/>
                            </a:rPr>
                            <m:t>𝒙</m:t>
                          </m:r>
                        </m:e>
                      </m:func>
                    </m:oMath>
                  </m:oMathPara>
                </a14:m>
                <a:endParaRPr lang="en-GB" sz="1600" b="1" dirty="0"/>
              </a:p>
              <a:p>
                <a:endParaRPr lang="en-GB" sz="1600" b="1" dirty="0"/>
              </a:p>
              <a:p>
                <a:pPr/>
                <a:r>
                  <a:rPr lang="en-GB" sz="1600" b="1" dirty="0"/>
                  <a:t>Thus </a:t>
                </a:r>
                <a14:m>
                  <m:oMath xmlns:m="http://schemas.openxmlformats.org/officeDocument/2006/math">
                    <m:nary>
                      <m:naryPr>
                        <m:subHide m:val="on"/>
                        <m:supHide m:val="on"/>
                        <m:ctrlPr>
                          <a:rPr lang="en-GB" sz="1600" b="1" i="1">
                            <a:latin typeface="Cambria Math" panose="02040503050406030204" pitchFamily="18" charset="0"/>
                          </a:rPr>
                        </m:ctrlPr>
                      </m:naryPr>
                      <m:sub/>
                      <m:sup/>
                      <m:e>
                        <m:func>
                          <m:funcPr>
                            <m:ctrlPr>
                              <a:rPr lang="en-GB" sz="1600" b="1" i="1">
                                <a:latin typeface="Cambria Math" panose="02040503050406030204" pitchFamily="18" charset="0"/>
                              </a:rPr>
                            </m:ctrlPr>
                          </m:funcPr>
                          <m:fName>
                            <m:r>
                              <a:rPr lang="en-GB" sz="1600" b="1" i="1">
                                <a:latin typeface="Cambria Math" panose="02040503050406030204" pitchFamily="18" charset="0"/>
                              </a:rPr>
                              <m:t>𝒄𝒐𝒔</m:t>
                            </m:r>
                          </m:fName>
                          <m:e>
                            <m:r>
                              <a:rPr lang="en-GB" sz="1600" b="1" i="1">
                                <a:latin typeface="Cambria Math" panose="02040503050406030204" pitchFamily="18" charset="0"/>
                              </a:rPr>
                              <m:t>𝒙</m:t>
                            </m:r>
                          </m:e>
                        </m:func>
                        <m:func>
                          <m:funcPr>
                            <m:ctrlPr>
                              <a:rPr lang="en-GB" sz="1600" b="1" i="1">
                                <a:latin typeface="Cambria Math" panose="02040503050406030204" pitchFamily="18" charset="0"/>
                              </a:rPr>
                            </m:ctrlPr>
                          </m:funcPr>
                          <m:fName>
                            <m:sSup>
                              <m:sSupPr>
                                <m:ctrlPr>
                                  <a:rPr lang="en-GB" sz="1600" b="1" i="1">
                                    <a:latin typeface="Cambria Math" panose="02040503050406030204" pitchFamily="18" charset="0"/>
                                  </a:rPr>
                                </m:ctrlPr>
                              </m:sSupPr>
                              <m:e>
                                <m:r>
                                  <a:rPr lang="en-GB" sz="1600" b="1" i="1">
                                    <a:latin typeface="Cambria Math" panose="02040503050406030204" pitchFamily="18" charset="0"/>
                                  </a:rPr>
                                  <m:t>𝒔𝒊𝒏</m:t>
                                </m:r>
                              </m:e>
                              <m:sup>
                                <m:r>
                                  <a:rPr lang="en-GB" sz="1600" b="1" i="1">
                                    <a:latin typeface="Cambria Math" panose="02040503050406030204" pitchFamily="18" charset="0"/>
                                  </a:rPr>
                                  <m:t>𝟐</m:t>
                                </m:r>
                              </m:sup>
                            </m:sSup>
                          </m:fName>
                          <m:e>
                            <m:r>
                              <a:rPr lang="en-GB" sz="1600" b="1" i="1">
                                <a:latin typeface="Cambria Math" panose="02040503050406030204" pitchFamily="18" charset="0"/>
                              </a:rPr>
                              <m:t>𝒙</m:t>
                            </m:r>
                          </m:e>
                        </m:func>
                        <m:r>
                          <a:rPr lang="en-GB" sz="1600" b="1" i="1">
                            <a:latin typeface="Cambria Math" panose="02040503050406030204" pitchFamily="18" charset="0"/>
                          </a:rPr>
                          <m:t> </m:t>
                        </m:r>
                        <m:r>
                          <a:rPr lang="en-GB" sz="1600" b="1" i="1">
                            <a:latin typeface="Cambria Math" panose="02040503050406030204" pitchFamily="18" charset="0"/>
                          </a:rPr>
                          <m:t>𝒅𝒙</m:t>
                        </m:r>
                      </m:e>
                    </m:nary>
                  </m:oMath>
                </a14:m>
                <a:r>
                  <a:rPr lang="en-GB" sz="1600" b="1" i="1" dirty="0">
                    <a:latin typeface="Cambria Math" panose="02040503050406030204" pitchFamily="18" charset="0"/>
                  </a:rPr>
                  <a:t/>
                </a:r>
                <a:br>
                  <a:rPr lang="en-GB" sz="1600" b="1" i="1" dirty="0">
                    <a:latin typeface="Cambria Math" panose="02040503050406030204" pitchFamily="18" charset="0"/>
                  </a:rPr>
                </a:br>
                <a14:m>
                  <m:oMathPara xmlns:m="http://schemas.openxmlformats.org/officeDocument/2006/math">
                    <m:oMathParaPr>
                      <m:jc m:val="centerGroup"/>
                    </m:oMathParaPr>
                    <m:oMath xmlns:m="http://schemas.openxmlformats.org/officeDocument/2006/math">
                      <m:r>
                        <a:rPr lang="en-GB" sz="1600" b="1" i="1" smtClean="0">
                          <a:latin typeface="Cambria Math" panose="02040503050406030204" pitchFamily="18" charset="0"/>
                        </a:rPr>
                        <m:t>=</m:t>
                      </m:r>
                      <m:f>
                        <m:fPr>
                          <m:ctrlPr>
                            <a:rPr lang="en-GB" sz="1600" b="1" i="1" smtClean="0">
                              <a:latin typeface="Cambria Math" panose="02040503050406030204" pitchFamily="18" charset="0"/>
                            </a:rPr>
                          </m:ctrlPr>
                        </m:fPr>
                        <m:num>
                          <m:r>
                            <a:rPr lang="en-GB" sz="1600" b="1" i="1" smtClean="0">
                              <a:latin typeface="Cambria Math" panose="02040503050406030204" pitchFamily="18" charset="0"/>
                            </a:rPr>
                            <m:t>𝟏</m:t>
                          </m:r>
                        </m:num>
                        <m:den>
                          <m:r>
                            <a:rPr lang="en-GB" sz="1600" b="1" i="1" smtClean="0">
                              <a:latin typeface="Cambria Math" panose="02040503050406030204" pitchFamily="18" charset="0"/>
                            </a:rPr>
                            <m:t>𝟑</m:t>
                          </m:r>
                        </m:den>
                      </m:f>
                      <m:func>
                        <m:funcPr>
                          <m:ctrlPr>
                            <a:rPr lang="en-GB" sz="1600" b="1" i="1" smtClean="0">
                              <a:latin typeface="Cambria Math" panose="02040503050406030204" pitchFamily="18" charset="0"/>
                            </a:rPr>
                          </m:ctrlPr>
                        </m:funcPr>
                        <m:fName>
                          <m:sSup>
                            <m:sSupPr>
                              <m:ctrlPr>
                                <a:rPr lang="en-GB" sz="1600" b="1" i="1" smtClean="0">
                                  <a:latin typeface="Cambria Math" panose="02040503050406030204" pitchFamily="18" charset="0"/>
                                </a:rPr>
                              </m:ctrlPr>
                            </m:sSupPr>
                            <m:e>
                              <m:r>
                                <a:rPr lang="en-GB" sz="1600" b="1" i="0" smtClean="0">
                                  <a:latin typeface="Cambria Math" panose="02040503050406030204" pitchFamily="18" charset="0"/>
                                </a:rPr>
                                <m:t>𝐬𝐢𝐧</m:t>
                              </m:r>
                            </m:e>
                            <m:sup>
                              <m:r>
                                <a:rPr lang="en-GB" sz="1600" b="1" i="1" smtClean="0">
                                  <a:latin typeface="Cambria Math" panose="02040503050406030204" pitchFamily="18" charset="0"/>
                                </a:rPr>
                                <m:t>𝟑</m:t>
                              </m:r>
                            </m:sup>
                          </m:sSup>
                        </m:fName>
                        <m:e>
                          <m:r>
                            <a:rPr lang="en-GB" sz="1600" b="1" i="1" smtClean="0">
                              <a:latin typeface="Cambria Math" panose="02040503050406030204" pitchFamily="18" charset="0"/>
                            </a:rPr>
                            <m:t>𝒙</m:t>
                          </m:r>
                          <m:r>
                            <a:rPr lang="en-GB" sz="1600" b="1" i="1" smtClean="0">
                              <a:latin typeface="Cambria Math" panose="02040503050406030204" pitchFamily="18" charset="0"/>
                            </a:rPr>
                            <m:t>+</m:t>
                          </m:r>
                          <m:r>
                            <a:rPr lang="en-GB" sz="1600" b="1" i="1" smtClean="0">
                              <a:latin typeface="Cambria Math" panose="02040503050406030204" pitchFamily="18" charset="0"/>
                            </a:rPr>
                            <m:t>𝑪</m:t>
                          </m:r>
                        </m:e>
                      </m:func>
                    </m:oMath>
                  </m:oMathPara>
                </a14:m>
                <a:endParaRPr lang="en-GB" sz="1600" b="1" dirty="0"/>
              </a:p>
            </p:txBody>
          </p:sp>
        </mc:Choice>
        <mc:Fallback xmlns="">
          <p:sp>
            <p:nvSpPr>
              <p:cNvPr id="10" name="TextBox 9"/>
              <p:cNvSpPr txBox="1">
                <a:spLocks noRot="1" noChangeAspect="1" noMove="1" noResize="1" noEditPoints="1" noAdjustHandles="1" noChangeArrowheads="1" noChangeShapeType="1" noTextEdit="1"/>
              </p:cNvSpPr>
              <p:nvPr/>
            </p:nvSpPr>
            <p:spPr>
              <a:xfrm>
                <a:off x="3419872" y="3428999"/>
                <a:ext cx="2736304" cy="2550185"/>
              </a:xfrm>
              <a:prstGeom prst="rect">
                <a:avLst/>
              </a:prstGeom>
              <a:blipFill rotWithShape="0">
                <a:blip r:embed="rId9"/>
                <a:stretch>
                  <a:fillRect l="-1114" t="-477" r="-1336" b="-8115"/>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6156176" y="2449318"/>
                <a:ext cx="2736304" cy="876715"/>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pPr/>
                <a14:m>
                  <m:oMathPara xmlns:m="http://schemas.openxmlformats.org/officeDocument/2006/math">
                    <m:oMathParaPr>
                      <m:jc m:val="centerGroup"/>
                    </m:oMathParaPr>
                    <m:oMath xmlns:m="http://schemas.openxmlformats.org/officeDocument/2006/math">
                      <m:nary>
                        <m:naryPr>
                          <m:subHide m:val="on"/>
                          <m:supHide m:val="on"/>
                          <m:ctrlPr>
                            <a:rPr lang="en-GB" sz="2400" b="0" i="1" smtClean="0">
                              <a:latin typeface="Cambria Math" panose="02040503050406030204" pitchFamily="18" charset="0"/>
                            </a:rPr>
                          </m:ctrlPr>
                        </m:naryPr>
                        <m:sub/>
                        <m:sup/>
                        <m:e>
                          <m:f>
                            <m:fPr>
                              <m:ctrlPr>
                                <a:rPr lang="en-GB" sz="2400" b="0" i="1" smtClean="0">
                                  <a:latin typeface="Cambria Math" panose="02040503050406030204" pitchFamily="18" charset="0"/>
                                </a:rPr>
                              </m:ctrlPr>
                            </m:fPr>
                            <m:num>
                              <m:r>
                                <a:rPr lang="en-GB" sz="2400" b="0" i="1" smtClean="0">
                                  <a:latin typeface="Cambria Math" panose="02040503050406030204" pitchFamily="18" charset="0"/>
                                </a:rPr>
                                <m:t>2</m:t>
                              </m:r>
                              <m:r>
                                <a:rPr lang="en-GB" sz="2400" b="0" i="1" smtClean="0">
                                  <a:latin typeface="Cambria Math" panose="02040503050406030204" pitchFamily="18" charset="0"/>
                                </a:rPr>
                                <m:t>𝑥</m:t>
                              </m:r>
                            </m:num>
                            <m:den>
                              <m:sSup>
                                <m:sSupPr>
                                  <m:ctrlPr>
                                    <a:rPr lang="en-GB" sz="2400" b="0" i="1" smtClean="0">
                                      <a:latin typeface="Cambria Math" panose="02040503050406030204" pitchFamily="18" charset="0"/>
                                    </a:rPr>
                                  </m:ctrlPr>
                                </m:sSupPr>
                                <m:e>
                                  <m:r>
                                    <a:rPr lang="en-GB" sz="2400" b="0" i="1" smtClean="0">
                                      <a:latin typeface="Cambria Math" panose="02040503050406030204" pitchFamily="18" charset="0"/>
                                    </a:rPr>
                                    <m:t>𝑥</m:t>
                                  </m:r>
                                </m:e>
                                <m:sup>
                                  <m:r>
                                    <a:rPr lang="en-GB" sz="2400" b="0" i="1" smtClean="0">
                                      <a:latin typeface="Cambria Math" panose="02040503050406030204" pitchFamily="18" charset="0"/>
                                    </a:rPr>
                                    <m:t>2</m:t>
                                  </m:r>
                                </m:sup>
                              </m:sSup>
                              <m:r>
                                <a:rPr lang="en-GB" sz="2400" b="0" i="1" smtClean="0">
                                  <a:latin typeface="Cambria Math" panose="02040503050406030204" pitchFamily="18" charset="0"/>
                                </a:rPr>
                                <m:t>+1</m:t>
                              </m:r>
                            </m:den>
                          </m:f>
                          <m:r>
                            <a:rPr lang="en-GB" sz="2400" b="0" i="1" smtClean="0">
                              <a:latin typeface="Cambria Math" panose="02040503050406030204" pitchFamily="18" charset="0"/>
                            </a:rPr>
                            <m:t> </m:t>
                          </m:r>
                          <m:r>
                            <a:rPr lang="en-GB" sz="2400" b="0" i="1" smtClean="0">
                              <a:latin typeface="Cambria Math" panose="02040503050406030204" pitchFamily="18" charset="0"/>
                            </a:rPr>
                            <m:t>𝑑𝑥</m:t>
                          </m:r>
                        </m:e>
                      </m:nary>
                    </m:oMath>
                  </m:oMathPara>
                </a14:m>
                <a:endParaRPr lang="en-GB" sz="2400" dirty="0"/>
              </a:p>
            </p:txBody>
          </p:sp>
        </mc:Choice>
        <mc:Fallback xmlns="">
          <p:sp>
            <p:nvSpPr>
              <p:cNvPr id="11" name="TextBox 10"/>
              <p:cNvSpPr txBox="1">
                <a:spLocks noRot="1" noChangeAspect="1" noMove="1" noResize="1" noEditPoints="1" noAdjustHandles="1" noChangeArrowheads="1" noChangeShapeType="1" noTextEdit="1"/>
              </p:cNvSpPr>
              <p:nvPr/>
            </p:nvSpPr>
            <p:spPr>
              <a:xfrm>
                <a:off x="6156176" y="2449318"/>
                <a:ext cx="2736304" cy="876715"/>
              </a:xfrm>
              <a:prstGeom prst="rect">
                <a:avLst/>
              </a:prstGeom>
              <a:blipFill rotWithShape="0">
                <a:blip r:embed="rId6"/>
                <a:stretch>
                  <a:fillRect/>
                </a:stretch>
              </a:blipFill>
              <a:effectLst>
                <a:outerShdw blurRad="63500" sx="102000" sy="102000" algn="ctr" rotWithShape="0">
                  <a:prstClr val="black">
                    <a:alpha val="40000"/>
                  </a:prstClr>
                </a:outerShdw>
              </a:effectLst>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2" name="TextBox 11"/>
              <p:cNvSpPr txBox="1"/>
              <p:nvPr/>
            </p:nvSpPr>
            <p:spPr>
              <a:xfrm>
                <a:off x="6156176" y="3431039"/>
                <a:ext cx="2965790" cy="2434513"/>
              </a:xfrm>
              <a:prstGeom prst="rect">
                <a:avLst/>
              </a:prstGeom>
              <a:noFill/>
            </p:spPr>
            <p:txBody>
              <a:bodyPr wrap="square" rtlCol="0">
                <a:spAutoFit/>
              </a:bodyPr>
              <a:lstStyle/>
              <a:p>
                <a:r>
                  <a:rPr lang="en-GB" sz="1600" dirty="0"/>
                  <a:t>The </a:t>
                </a:r>
                <a14:m>
                  <m:oMath xmlns:m="http://schemas.openxmlformats.org/officeDocument/2006/math">
                    <m:r>
                      <a:rPr lang="en-GB" sz="1600" b="0" i="1" smtClean="0">
                        <a:latin typeface="Cambria Math" panose="02040503050406030204" pitchFamily="18" charset="0"/>
                      </a:rPr>
                      <m:t>2</m:t>
                    </m:r>
                    <m:r>
                      <a:rPr lang="en-GB" sz="1600" b="0" i="1" smtClean="0">
                        <a:latin typeface="Cambria Math" panose="02040503050406030204" pitchFamily="18" charset="0"/>
                      </a:rPr>
                      <m:t>𝑥</m:t>
                    </m:r>
                  </m:oMath>
                </a14:m>
                <a:r>
                  <a:rPr lang="en-GB" sz="1600" dirty="0"/>
                  <a:t> probably arose from differentiating the </a:t>
                </a:r>
                <a14:m>
                  <m:oMath xmlns:m="http://schemas.openxmlformats.org/officeDocument/2006/math">
                    <m:sSup>
                      <m:sSupPr>
                        <m:ctrlPr>
                          <a:rPr lang="en-GB" sz="1600" i="1" smtClean="0">
                            <a:latin typeface="Cambria Math" panose="02040503050406030204" pitchFamily="18" charset="0"/>
                          </a:rPr>
                        </m:ctrlPr>
                      </m:sSupPr>
                      <m:e>
                        <m:r>
                          <a:rPr lang="en-GB" sz="1600" b="0" i="1" smtClean="0">
                            <a:latin typeface="Cambria Math" panose="02040503050406030204" pitchFamily="18" charset="0"/>
                          </a:rPr>
                          <m:t>𝑥</m:t>
                        </m:r>
                      </m:e>
                      <m:sup>
                        <m:r>
                          <a:rPr lang="en-GB" sz="1600" b="0" i="1" smtClean="0">
                            <a:latin typeface="Cambria Math" panose="02040503050406030204" pitchFamily="18" charset="0"/>
                          </a:rPr>
                          <m:t>2</m:t>
                        </m:r>
                      </m:sup>
                    </m:sSup>
                  </m:oMath>
                </a14:m>
                <a:r>
                  <a:rPr lang="en-GB" sz="1600" dirty="0"/>
                  <a:t>.</a:t>
                </a:r>
              </a:p>
              <a:p>
                <a:endParaRPr lang="en-GB" sz="1600" b="1" dirty="0"/>
              </a:p>
              <a:p>
                <a:r>
                  <a:rPr lang="en-GB" sz="1600" b="1" dirty="0"/>
                  <a:t>Consider </a:t>
                </a:r>
                <a14:m>
                  <m:oMath xmlns:m="http://schemas.openxmlformats.org/officeDocument/2006/math">
                    <m:r>
                      <a:rPr lang="en-GB" sz="1600" b="1" i="1" smtClean="0">
                        <a:latin typeface="Cambria Math" panose="02040503050406030204" pitchFamily="18" charset="0"/>
                      </a:rPr>
                      <m:t>𝒚</m:t>
                    </m:r>
                    <m:r>
                      <a:rPr lang="en-GB" sz="1600" b="1" i="1" smtClean="0">
                        <a:latin typeface="Cambria Math" panose="02040503050406030204" pitchFamily="18" charset="0"/>
                      </a:rPr>
                      <m:t>=</m:t>
                    </m:r>
                    <m:r>
                      <a:rPr lang="en-GB" sz="1600" b="1" i="1" smtClean="0">
                        <a:latin typeface="Cambria Math" panose="02040503050406030204" pitchFamily="18" charset="0"/>
                      </a:rPr>
                      <m:t>𝒍𝒏</m:t>
                    </m:r>
                    <m:r>
                      <a:rPr lang="en-GB" sz="1600" b="1" i="1" smtClean="0">
                        <a:latin typeface="Cambria Math" panose="02040503050406030204" pitchFamily="18" charset="0"/>
                      </a:rPr>
                      <m:t>|</m:t>
                    </m:r>
                    <m:sSup>
                      <m:sSupPr>
                        <m:ctrlPr>
                          <a:rPr lang="en-GB" sz="1600" b="1" i="1" smtClean="0">
                            <a:latin typeface="Cambria Math" panose="02040503050406030204" pitchFamily="18" charset="0"/>
                          </a:rPr>
                        </m:ctrlPr>
                      </m:sSupPr>
                      <m:e>
                        <m:r>
                          <a:rPr lang="en-GB" sz="1600" b="1" i="1" smtClean="0">
                            <a:latin typeface="Cambria Math" panose="02040503050406030204" pitchFamily="18" charset="0"/>
                          </a:rPr>
                          <m:t>𝒙</m:t>
                        </m:r>
                      </m:e>
                      <m:sup>
                        <m:r>
                          <a:rPr lang="en-GB" sz="1600" b="1" i="1" smtClean="0">
                            <a:latin typeface="Cambria Math" panose="02040503050406030204" pitchFamily="18" charset="0"/>
                          </a:rPr>
                          <m:t>𝟐</m:t>
                        </m:r>
                      </m:sup>
                    </m:sSup>
                    <m:r>
                      <a:rPr lang="en-GB" sz="1600" b="1" i="1" smtClean="0">
                        <a:latin typeface="Cambria Math" panose="02040503050406030204" pitchFamily="18" charset="0"/>
                      </a:rPr>
                      <m:t>+</m:t>
                    </m:r>
                    <m:r>
                      <a:rPr lang="en-GB" sz="1600" b="1" i="1" smtClean="0">
                        <a:latin typeface="Cambria Math" panose="02040503050406030204" pitchFamily="18" charset="0"/>
                      </a:rPr>
                      <m:t>𝟏</m:t>
                    </m:r>
                    <m:r>
                      <a:rPr lang="en-GB" sz="1600" b="1" i="1" smtClean="0">
                        <a:latin typeface="Cambria Math" panose="02040503050406030204" pitchFamily="18" charset="0"/>
                      </a:rPr>
                      <m:t>|</m:t>
                    </m:r>
                  </m:oMath>
                </a14:m>
                <a:endParaRPr lang="en-GB" sz="1600" b="1" dirty="0"/>
              </a:p>
              <a:p>
                <a:pPr/>
                <a14:m>
                  <m:oMathPara xmlns:m="http://schemas.openxmlformats.org/officeDocument/2006/math">
                    <m:oMathParaPr>
                      <m:jc m:val="centerGroup"/>
                    </m:oMathParaPr>
                    <m:oMath xmlns:m="http://schemas.openxmlformats.org/officeDocument/2006/math">
                      <m:f>
                        <m:fPr>
                          <m:ctrlPr>
                            <a:rPr lang="en-GB" sz="1600" b="1" i="1" smtClean="0">
                              <a:latin typeface="Cambria Math" panose="02040503050406030204" pitchFamily="18" charset="0"/>
                            </a:rPr>
                          </m:ctrlPr>
                        </m:fPr>
                        <m:num>
                          <m:r>
                            <a:rPr lang="en-GB" sz="1600" b="1" i="1" smtClean="0">
                              <a:latin typeface="Cambria Math" panose="02040503050406030204" pitchFamily="18" charset="0"/>
                            </a:rPr>
                            <m:t>𝒅𝒚</m:t>
                          </m:r>
                        </m:num>
                        <m:den>
                          <m:r>
                            <a:rPr lang="en-GB" sz="1600" b="1" i="1" smtClean="0">
                              <a:latin typeface="Cambria Math" panose="02040503050406030204" pitchFamily="18" charset="0"/>
                            </a:rPr>
                            <m:t>𝒅𝒙</m:t>
                          </m:r>
                        </m:den>
                      </m:f>
                      <m:r>
                        <a:rPr lang="en-GB" sz="1600" b="1" i="1" smtClean="0">
                          <a:latin typeface="Cambria Math" panose="02040503050406030204" pitchFamily="18" charset="0"/>
                        </a:rPr>
                        <m:t>=</m:t>
                      </m:r>
                      <m:f>
                        <m:fPr>
                          <m:ctrlPr>
                            <a:rPr lang="en-GB" sz="1600" b="1" i="1" smtClean="0">
                              <a:latin typeface="Cambria Math" panose="02040503050406030204" pitchFamily="18" charset="0"/>
                            </a:rPr>
                          </m:ctrlPr>
                        </m:fPr>
                        <m:num>
                          <m:r>
                            <a:rPr lang="en-GB" sz="1600" b="1" i="1" smtClean="0">
                              <a:latin typeface="Cambria Math" panose="02040503050406030204" pitchFamily="18" charset="0"/>
                            </a:rPr>
                            <m:t>𝟐</m:t>
                          </m:r>
                          <m:r>
                            <a:rPr lang="en-GB" sz="1600" b="1" i="1" smtClean="0">
                              <a:latin typeface="Cambria Math" panose="02040503050406030204" pitchFamily="18" charset="0"/>
                            </a:rPr>
                            <m:t>𝒙</m:t>
                          </m:r>
                        </m:num>
                        <m:den>
                          <m:sSup>
                            <m:sSupPr>
                              <m:ctrlPr>
                                <a:rPr lang="en-GB" sz="1600" b="1" i="1" smtClean="0">
                                  <a:latin typeface="Cambria Math" panose="02040503050406030204" pitchFamily="18" charset="0"/>
                                </a:rPr>
                              </m:ctrlPr>
                            </m:sSupPr>
                            <m:e>
                              <m:r>
                                <a:rPr lang="en-GB" sz="1600" b="1" i="1" smtClean="0">
                                  <a:latin typeface="Cambria Math" panose="02040503050406030204" pitchFamily="18" charset="0"/>
                                </a:rPr>
                                <m:t>𝒙</m:t>
                              </m:r>
                            </m:e>
                            <m:sup>
                              <m:r>
                                <a:rPr lang="en-GB" sz="1600" b="1" i="1" smtClean="0">
                                  <a:latin typeface="Cambria Math" panose="02040503050406030204" pitchFamily="18" charset="0"/>
                                </a:rPr>
                                <m:t>𝟐</m:t>
                              </m:r>
                            </m:sup>
                          </m:sSup>
                          <m:r>
                            <a:rPr lang="en-GB" sz="1600" b="1" i="1" smtClean="0">
                              <a:latin typeface="Cambria Math" panose="02040503050406030204" pitchFamily="18" charset="0"/>
                            </a:rPr>
                            <m:t>+</m:t>
                          </m:r>
                          <m:r>
                            <a:rPr lang="en-GB" sz="1600" b="1" i="1" smtClean="0">
                              <a:latin typeface="Cambria Math" panose="02040503050406030204" pitchFamily="18" charset="0"/>
                            </a:rPr>
                            <m:t>𝟏</m:t>
                          </m:r>
                        </m:den>
                      </m:f>
                    </m:oMath>
                  </m:oMathPara>
                </a14:m>
                <a:endParaRPr lang="en-GB" sz="1600" b="1" dirty="0"/>
              </a:p>
              <a:p>
                <a:endParaRPr lang="en-GB" sz="1600" b="1" dirty="0"/>
              </a:p>
              <a:p>
                <a:pPr/>
                <a:r>
                  <a:rPr lang="en-GB" sz="1600" b="1" dirty="0"/>
                  <a:t>Thus </a:t>
                </a:r>
                <a14:m>
                  <m:oMath xmlns:m="http://schemas.openxmlformats.org/officeDocument/2006/math">
                    <m:nary>
                      <m:naryPr>
                        <m:subHide m:val="on"/>
                        <m:supHide m:val="on"/>
                        <m:ctrlPr>
                          <a:rPr lang="en-GB" sz="1600" b="1" i="1">
                            <a:latin typeface="Cambria Math" panose="02040503050406030204" pitchFamily="18" charset="0"/>
                          </a:rPr>
                        </m:ctrlPr>
                      </m:naryPr>
                      <m:sub/>
                      <m:sup/>
                      <m:e>
                        <m:f>
                          <m:fPr>
                            <m:ctrlPr>
                              <a:rPr lang="en-GB" sz="1600" b="1" i="1" smtClean="0">
                                <a:latin typeface="Cambria Math" panose="02040503050406030204" pitchFamily="18" charset="0"/>
                              </a:rPr>
                            </m:ctrlPr>
                          </m:fPr>
                          <m:num>
                            <m:r>
                              <a:rPr lang="en-GB" sz="1600" b="1" i="1" smtClean="0">
                                <a:latin typeface="Cambria Math" panose="02040503050406030204" pitchFamily="18" charset="0"/>
                              </a:rPr>
                              <m:t>𝟐</m:t>
                            </m:r>
                            <m:r>
                              <a:rPr lang="en-GB" sz="1600" b="1" i="1" smtClean="0">
                                <a:latin typeface="Cambria Math" panose="02040503050406030204" pitchFamily="18" charset="0"/>
                              </a:rPr>
                              <m:t>𝒙</m:t>
                            </m:r>
                          </m:num>
                          <m:den>
                            <m:sSup>
                              <m:sSupPr>
                                <m:ctrlPr>
                                  <a:rPr lang="en-GB" sz="1600" b="1" i="1" smtClean="0">
                                    <a:latin typeface="Cambria Math" panose="02040503050406030204" pitchFamily="18" charset="0"/>
                                  </a:rPr>
                                </m:ctrlPr>
                              </m:sSupPr>
                              <m:e>
                                <m:r>
                                  <a:rPr lang="en-GB" sz="1600" b="1" i="1" smtClean="0">
                                    <a:latin typeface="Cambria Math" panose="02040503050406030204" pitchFamily="18" charset="0"/>
                                  </a:rPr>
                                  <m:t>𝒙</m:t>
                                </m:r>
                              </m:e>
                              <m:sup>
                                <m:r>
                                  <a:rPr lang="en-GB" sz="1600" b="1" i="1" smtClean="0">
                                    <a:latin typeface="Cambria Math" panose="02040503050406030204" pitchFamily="18" charset="0"/>
                                  </a:rPr>
                                  <m:t>𝟐</m:t>
                                </m:r>
                              </m:sup>
                            </m:sSup>
                            <m:r>
                              <a:rPr lang="en-GB" sz="1600" b="1" i="1" smtClean="0">
                                <a:latin typeface="Cambria Math" panose="02040503050406030204" pitchFamily="18" charset="0"/>
                              </a:rPr>
                              <m:t>+</m:t>
                            </m:r>
                            <m:r>
                              <a:rPr lang="en-GB" sz="1600" b="1" i="1" smtClean="0">
                                <a:latin typeface="Cambria Math" panose="02040503050406030204" pitchFamily="18" charset="0"/>
                              </a:rPr>
                              <m:t>𝟏</m:t>
                            </m:r>
                          </m:den>
                        </m:f>
                        <m:r>
                          <a:rPr lang="en-GB" sz="1600" b="1" i="1">
                            <a:latin typeface="Cambria Math" panose="02040503050406030204" pitchFamily="18" charset="0"/>
                          </a:rPr>
                          <m:t> </m:t>
                        </m:r>
                        <m:r>
                          <a:rPr lang="en-GB" sz="1600" b="1" i="1">
                            <a:latin typeface="Cambria Math" panose="02040503050406030204" pitchFamily="18" charset="0"/>
                          </a:rPr>
                          <m:t>𝒅𝒙</m:t>
                        </m:r>
                      </m:e>
                    </m:nary>
                  </m:oMath>
                </a14:m>
                <a:r>
                  <a:rPr lang="en-GB" sz="1600" b="1" i="1" dirty="0">
                    <a:latin typeface="Cambria Math" panose="02040503050406030204" pitchFamily="18" charset="0"/>
                  </a:rPr>
                  <a:t/>
                </a:r>
                <a:br>
                  <a:rPr lang="en-GB" sz="1600" b="1" i="1" dirty="0">
                    <a:latin typeface="Cambria Math" panose="02040503050406030204" pitchFamily="18" charset="0"/>
                  </a:rPr>
                </a:br>
                <a14:m>
                  <m:oMathPara xmlns:m="http://schemas.openxmlformats.org/officeDocument/2006/math">
                    <m:oMathParaPr>
                      <m:jc m:val="centerGroup"/>
                    </m:oMathParaPr>
                    <m:oMath xmlns:m="http://schemas.openxmlformats.org/officeDocument/2006/math">
                      <m:r>
                        <a:rPr lang="en-GB" sz="1600" b="1" i="1" smtClean="0">
                          <a:latin typeface="Cambria Math" panose="02040503050406030204" pitchFamily="18" charset="0"/>
                        </a:rPr>
                        <m:t>=</m:t>
                      </m:r>
                      <m:r>
                        <a:rPr lang="en-GB" sz="1600" b="1" i="1">
                          <a:latin typeface="Cambria Math" panose="02040503050406030204" pitchFamily="18" charset="0"/>
                        </a:rPr>
                        <m:t>𝒍𝒏</m:t>
                      </m:r>
                      <m:d>
                        <m:dPr>
                          <m:begChr m:val="|"/>
                          <m:endChr m:val="|"/>
                          <m:ctrlPr>
                            <a:rPr lang="en-GB" sz="1600" b="1" i="1">
                              <a:latin typeface="Cambria Math" panose="02040503050406030204" pitchFamily="18" charset="0"/>
                            </a:rPr>
                          </m:ctrlPr>
                        </m:dPr>
                        <m:e>
                          <m:sSup>
                            <m:sSupPr>
                              <m:ctrlPr>
                                <a:rPr lang="en-GB" sz="1600" b="1" i="1">
                                  <a:latin typeface="Cambria Math" panose="02040503050406030204" pitchFamily="18" charset="0"/>
                                </a:rPr>
                              </m:ctrlPr>
                            </m:sSupPr>
                            <m:e>
                              <m:r>
                                <a:rPr lang="en-GB" sz="1600" b="1" i="1">
                                  <a:latin typeface="Cambria Math" panose="02040503050406030204" pitchFamily="18" charset="0"/>
                                </a:rPr>
                                <m:t>𝒙</m:t>
                              </m:r>
                            </m:e>
                            <m:sup>
                              <m:r>
                                <a:rPr lang="en-GB" sz="1600" b="1" i="1">
                                  <a:latin typeface="Cambria Math" panose="02040503050406030204" pitchFamily="18" charset="0"/>
                                </a:rPr>
                                <m:t>𝟐</m:t>
                              </m:r>
                            </m:sup>
                          </m:sSup>
                          <m:r>
                            <a:rPr lang="en-GB" sz="1600" b="1" i="1">
                              <a:latin typeface="Cambria Math" panose="02040503050406030204" pitchFamily="18" charset="0"/>
                            </a:rPr>
                            <m:t>+</m:t>
                          </m:r>
                          <m:r>
                            <a:rPr lang="en-GB" sz="1600" b="1" i="1">
                              <a:latin typeface="Cambria Math" panose="02040503050406030204" pitchFamily="18" charset="0"/>
                            </a:rPr>
                            <m:t>𝟏</m:t>
                          </m:r>
                        </m:e>
                      </m:d>
                      <m:r>
                        <a:rPr lang="en-GB" sz="1600" b="1" i="1" smtClean="0">
                          <a:latin typeface="Cambria Math" panose="02040503050406030204" pitchFamily="18" charset="0"/>
                        </a:rPr>
                        <m:t>+</m:t>
                      </m:r>
                      <m:r>
                        <a:rPr lang="en-GB" sz="1600" b="1" i="1" smtClean="0">
                          <a:latin typeface="Cambria Math" panose="02040503050406030204" pitchFamily="18" charset="0"/>
                        </a:rPr>
                        <m:t>𝑪</m:t>
                      </m:r>
                    </m:oMath>
                  </m:oMathPara>
                </a14:m>
                <a:endParaRPr lang="en-GB" sz="1600" b="1" dirty="0"/>
              </a:p>
            </p:txBody>
          </p:sp>
        </mc:Choice>
        <mc:Fallback xmlns="">
          <p:sp>
            <p:nvSpPr>
              <p:cNvPr id="12" name="TextBox 11"/>
              <p:cNvSpPr txBox="1">
                <a:spLocks noRot="1" noChangeAspect="1" noMove="1" noResize="1" noEditPoints="1" noAdjustHandles="1" noChangeArrowheads="1" noChangeShapeType="1" noTextEdit="1"/>
              </p:cNvSpPr>
              <p:nvPr/>
            </p:nvSpPr>
            <p:spPr>
              <a:xfrm>
                <a:off x="6156176" y="3431039"/>
                <a:ext cx="2965790" cy="2434513"/>
              </a:xfrm>
              <a:prstGeom prst="rect">
                <a:avLst/>
              </a:prstGeom>
              <a:blipFill rotWithShape="0">
                <a:blip r:embed="rId10"/>
                <a:stretch>
                  <a:fillRect l="-1235" t="-752" b="-15539"/>
                </a:stretch>
              </a:blipFill>
            </p:spPr>
            <p:txBody>
              <a:bodyPr/>
              <a:lstStyle/>
              <a:p>
                <a:r>
                  <a:rPr lang="en-GB">
                    <a:noFill/>
                  </a:rPr>
                  <a:t> </a:t>
                </a:r>
              </a:p>
            </p:txBody>
          </p:sp>
        </mc:Fallback>
      </mc:AlternateContent>
      <p:sp>
        <p:nvSpPr>
          <p:cNvPr id="13" name="Rectangle 12"/>
          <p:cNvSpPr/>
          <p:nvPr/>
        </p:nvSpPr>
        <p:spPr>
          <a:xfrm>
            <a:off x="467544" y="4293096"/>
            <a:ext cx="2808312" cy="240692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4" name="Rectangle 13"/>
          <p:cNvSpPr/>
          <p:nvPr/>
        </p:nvSpPr>
        <p:spPr>
          <a:xfrm>
            <a:off x="3401492" y="4149080"/>
            <a:ext cx="2610668" cy="2550943"/>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5" name="Rectangle 14"/>
          <p:cNvSpPr/>
          <p:nvPr/>
        </p:nvSpPr>
        <p:spPr>
          <a:xfrm>
            <a:off x="6139656" y="4149079"/>
            <a:ext cx="2610668" cy="2550943"/>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247378835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3"/>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3"/>
                                        </p:tgtEl>
                                      </p:cBhvr>
                                    </p:animEffect>
                                    <p:set>
                                      <p:cBhvr>
                                        <p:cTn id="7" dur="1" fill="hold">
                                          <p:stCondLst>
                                            <p:cond delay="4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3"/>
                  </p:tgtEl>
                </p:cond>
              </p:nextCondLst>
            </p:seq>
            <p:seq concurrent="1" nextAc="seek">
              <p:cTn id="8" restart="whenNotActive" fill="hold" evtFilter="cancelBubble" nodeType="interactiveSeq">
                <p:stCondLst>
                  <p:cond evt="onClick" delay="0">
                    <p:tgtEl>
                      <p:spTgt spid="14"/>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14"/>
                                        </p:tgtEl>
                                      </p:cBhvr>
                                    </p:animEffect>
                                    <p:set>
                                      <p:cBhvr>
                                        <p:cTn id="13" dur="1" fill="hold">
                                          <p:stCondLst>
                                            <p:cond delay="4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4"/>
                  </p:tgtEl>
                </p:cond>
              </p:nextCondLst>
            </p:seq>
            <p:seq concurrent="1" nextAc="seek">
              <p:cTn id="14" restart="whenNotActive" fill="hold" evtFilter="cancelBubble" nodeType="interactiveSeq">
                <p:stCondLst>
                  <p:cond evt="onClick" delay="0">
                    <p:tgtEl>
                      <p:spTgt spid="15"/>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15"/>
                                        </p:tgtEl>
                                      </p:cBhvr>
                                    </p:animEffect>
                                    <p:set>
                                      <p:cBhvr>
                                        <p:cTn id="19" dur="1" fill="hold">
                                          <p:stCondLst>
                                            <p:cond delay="4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5"/>
                  </p:tgtEl>
                </p:cond>
              </p:nextCondLst>
            </p:seq>
          </p:childTnLst>
        </p:cTn>
      </p:par>
    </p:tnLst>
    <p:bldLst>
      <p:bldP spid="13" grpId="0" animBg="1"/>
      <p:bldP spid="14" grpId="0" animBg="1"/>
      <p:bldP spid="1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4000"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b="1" dirty="0"/>
                <a:t>SKILL #4</a:t>
              </a:r>
              <a:r>
                <a:rPr lang="en-GB" sz="3200" dirty="0"/>
                <a:t>: Reverse Chain Rule</a:t>
              </a:r>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5" name="TextBox 4"/>
              <p:cNvSpPr txBox="1"/>
              <p:nvPr/>
            </p:nvSpPr>
            <p:spPr>
              <a:xfrm>
                <a:off x="467544" y="836712"/>
                <a:ext cx="8333556" cy="1810688"/>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dirty="0">
                    <a:latin typeface="Wingdings" panose="05000000000000000000" pitchFamily="2" charset="2"/>
                  </a:rPr>
                  <a:t>!</a:t>
                </a:r>
                <a:r>
                  <a:rPr lang="en-GB" dirty="0"/>
                  <a:t> </a:t>
                </a:r>
                <a:r>
                  <a:rPr lang="en-GB" b="1" dirty="0"/>
                  <a:t>Integration by Inspection/Reverse Chain Rule</a:t>
                </a:r>
                <a:r>
                  <a:rPr lang="en-GB" dirty="0"/>
                  <a:t>: Use common sense to </a:t>
                </a:r>
                <a:r>
                  <a:rPr lang="en-GB" b="1" dirty="0"/>
                  <a:t>consider some expression </a:t>
                </a:r>
                <a:r>
                  <a:rPr lang="en-GB" dirty="0"/>
                  <a:t>that would differentiate to the expression given. Then </a:t>
                </a:r>
                <a:r>
                  <a:rPr lang="en-GB" b="1" dirty="0"/>
                  <a:t>scale</a:t>
                </a:r>
                <a:r>
                  <a:rPr lang="en-GB" dirty="0"/>
                  <a:t> appropriately.</a:t>
                </a:r>
              </a:p>
              <a:p>
                <a:r>
                  <a:rPr lang="en-GB" dirty="0"/>
                  <a:t>Common patterns:</a:t>
                </a:r>
              </a:p>
              <a:p>
                <a:pPr/>
                <a14:m>
                  <m:oMathPara xmlns:m="http://schemas.openxmlformats.org/officeDocument/2006/math">
                    <m:oMathParaPr>
                      <m:jc m:val="centerGroup"/>
                    </m:oMathParaPr>
                    <m:oMath xmlns:m="http://schemas.openxmlformats.org/officeDocument/2006/math">
                      <m:nary>
                        <m:naryPr>
                          <m:subHide m:val="on"/>
                          <m:supHide m:val="on"/>
                          <m:ctrlPr>
                            <a:rPr lang="en-GB" b="0" i="1" smtClean="0">
                              <a:latin typeface="Cambria Math" panose="02040503050406030204" pitchFamily="18" charset="0"/>
                            </a:rPr>
                          </m:ctrlPr>
                        </m:naryPr>
                        <m:sub/>
                        <m:sup/>
                        <m:e>
                          <m:r>
                            <a:rPr lang="en-GB" b="0" i="1" smtClean="0">
                              <a:latin typeface="Cambria Math" panose="02040503050406030204" pitchFamily="18" charset="0"/>
                            </a:rPr>
                            <m:t>𝑘</m:t>
                          </m:r>
                          <m:f>
                            <m:fPr>
                              <m:ctrlPr>
                                <a:rPr lang="en-GB" b="0" i="1" smtClean="0">
                                  <a:latin typeface="Cambria Math" panose="02040503050406030204" pitchFamily="18" charset="0"/>
                                </a:rPr>
                              </m:ctrlPr>
                            </m:fPr>
                            <m:num>
                              <m:sSup>
                                <m:sSupPr>
                                  <m:ctrlPr>
                                    <a:rPr lang="en-GB" b="0" i="1" smtClean="0">
                                      <a:latin typeface="Cambria Math" panose="02040503050406030204" pitchFamily="18" charset="0"/>
                                    </a:rPr>
                                  </m:ctrlPr>
                                </m:sSupPr>
                                <m:e>
                                  <m:r>
                                    <a:rPr lang="en-GB" b="0" i="1" smtClean="0">
                                      <a:latin typeface="Cambria Math" panose="02040503050406030204" pitchFamily="18" charset="0"/>
                                    </a:rPr>
                                    <m:t>𝑓</m:t>
                                  </m:r>
                                </m:e>
                                <m:sup>
                                  <m:r>
                                    <a:rPr lang="en-GB" b="0" i="1" smtClean="0">
                                      <a:latin typeface="Cambria Math" panose="02040503050406030204" pitchFamily="18" charset="0"/>
                                    </a:rPr>
                                    <m:t>′</m:t>
                                  </m:r>
                                </m:sup>
                              </m:sSup>
                              <m:d>
                                <m:dPr>
                                  <m:ctrlPr>
                                    <a:rPr lang="en-GB" b="0" i="1" smtClean="0">
                                      <a:latin typeface="Cambria Math" panose="02040503050406030204" pitchFamily="18" charset="0"/>
                                    </a:rPr>
                                  </m:ctrlPr>
                                </m:dPr>
                                <m:e>
                                  <m:r>
                                    <a:rPr lang="en-GB" b="0" i="1" smtClean="0">
                                      <a:latin typeface="Cambria Math" panose="02040503050406030204" pitchFamily="18" charset="0"/>
                                    </a:rPr>
                                    <m:t>𝑥</m:t>
                                  </m:r>
                                </m:e>
                              </m:d>
                            </m:num>
                            <m:den>
                              <m:r>
                                <a:rPr lang="en-GB" b="0" i="1" smtClean="0">
                                  <a:latin typeface="Cambria Math" panose="02040503050406030204" pitchFamily="18" charset="0"/>
                                </a:rPr>
                                <m:t>𝑓</m:t>
                              </m:r>
                              <m:d>
                                <m:dPr>
                                  <m:ctrlPr>
                                    <a:rPr lang="en-GB" b="0" i="1" smtClean="0">
                                      <a:latin typeface="Cambria Math" panose="02040503050406030204" pitchFamily="18" charset="0"/>
                                    </a:rPr>
                                  </m:ctrlPr>
                                </m:dPr>
                                <m:e>
                                  <m:r>
                                    <a:rPr lang="en-GB" b="0" i="1" smtClean="0">
                                      <a:latin typeface="Cambria Math" panose="02040503050406030204" pitchFamily="18" charset="0"/>
                                    </a:rPr>
                                    <m:t>𝑥</m:t>
                                  </m:r>
                                </m:e>
                              </m:d>
                            </m:den>
                          </m:f>
                          <m:r>
                            <a:rPr lang="en-GB" b="0" i="1" smtClean="0">
                              <a:latin typeface="Cambria Math" panose="02040503050406030204" pitchFamily="18" charset="0"/>
                            </a:rPr>
                            <m:t>𝑑𝑥</m:t>
                          </m:r>
                        </m:e>
                      </m:nary>
                      <m:r>
                        <a:rPr lang="en-GB" b="0" i="1" smtClean="0">
                          <a:latin typeface="Cambria Math" panose="02040503050406030204" pitchFamily="18" charset="0"/>
                        </a:rPr>
                        <m:t>→     </m:t>
                      </m:r>
                      <m:r>
                        <a:rPr lang="en-GB" b="0" i="1" smtClean="0">
                          <a:latin typeface="Cambria Math" panose="02040503050406030204" pitchFamily="18" charset="0"/>
                        </a:rPr>
                        <m:t>𝑇𝑟𝑦</m:t>
                      </m:r>
                      <m:r>
                        <a:rPr lang="en-GB" b="0" i="1" smtClean="0">
                          <a:latin typeface="Cambria Math" panose="02040503050406030204" pitchFamily="18" charset="0"/>
                        </a:rPr>
                        <m:t> </m:t>
                      </m:r>
                      <m:func>
                        <m:funcPr>
                          <m:ctrlPr>
                            <a:rPr lang="en-GB" b="0" i="1" smtClean="0">
                              <a:latin typeface="Cambria Math" panose="02040503050406030204" pitchFamily="18" charset="0"/>
                            </a:rPr>
                          </m:ctrlPr>
                        </m:funcPr>
                        <m:fName>
                          <m:r>
                            <m:rPr>
                              <m:sty m:val="p"/>
                            </m:rPr>
                            <a:rPr lang="en-GB" b="0" i="0" smtClean="0">
                              <a:latin typeface="Cambria Math" panose="02040503050406030204" pitchFamily="18" charset="0"/>
                            </a:rPr>
                            <m:t>ln</m:t>
                          </m:r>
                        </m:fName>
                        <m:e>
                          <m:d>
                            <m:dPr>
                              <m:begChr m:val="|"/>
                              <m:endChr m:val="|"/>
                              <m:ctrlPr>
                                <a:rPr lang="en-GB" b="0" i="1" smtClean="0">
                                  <a:latin typeface="Cambria Math" panose="02040503050406030204" pitchFamily="18" charset="0"/>
                                </a:rPr>
                              </m:ctrlPr>
                            </m:dPr>
                            <m:e>
                              <m:r>
                                <a:rPr lang="en-GB" b="0" i="1" smtClean="0">
                                  <a:latin typeface="Cambria Math" panose="02040503050406030204" pitchFamily="18" charset="0"/>
                                </a:rPr>
                                <m:t>𝑓</m:t>
                              </m:r>
                              <m:d>
                                <m:dPr>
                                  <m:ctrlPr>
                                    <a:rPr lang="en-GB" b="0" i="1" smtClean="0">
                                      <a:latin typeface="Cambria Math" panose="02040503050406030204" pitchFamily="18" charset="0"/>
                                    </a:rPr>
                                  </m:ctrlPr>
                                </m:dPr>
                                <m:e>
                                  <m:r>
                                    <a:rPr lang="en-GB" b="0" i="1" smtClean="0">
                                      <a:latin typeface="Cambria Math" panose="02040503050406030204" pitchFamily="18" charset="0"/>
                                    </a:rPr>
                                    <m:t>𝑥</m:t>
                                  </m:r>
                                </m:e>
                              </m:d>
                            </m:e>
                          </m:d>
                        </m:e>
                      </m:func>
                    </m:oMath>
                    <m:oMath xmlns:m="http://schemas.openxmlformats.org/officeDocument/2006/math">
                      <m:r>
                        <a:rPr lang="en-GB" b="0" i="1" smtClean="0">
                          <a:latin typeface="Cambria Math" panose="02040503050406030204" pitchFamily="18" charset="0"/>
                        </a:rPr>
                        <m:t>∫</m:t>
                      </m:r>
                      <m:r>
                        <a:rPr lang="en-GB" b="0" i="1" smtClean="0">
                          <a:latin typeface="Cambria Math" panose="02040503050406030204" pitchFamily="18" charset="0"/>
                        </a:rPr>
                        <m:t>𝑘</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𝑓</m:t>
                          </m:r>
                        </m:e>
                        <m:sup>
                          <m:r>
                            <a:rPr lang="en-GB" b="0" i="1" smtClean="0">
                              <a:latin typeface="Cambria Math" panose="02040503050406030204" pitchFamily="18" charset="0"/>
                            </a:rPr>
                            <m:t>′</m:t>
                          </m:r>
                        </m:sup>
                      </m:sSup>
                      <m:d>
                        <m:dPr>
                          <m:ctrlPr>
                            <a:rPr lang="en-GB" b="0" i="1" smtClean="0">
                              <a:latin typeface="Cambria Math" panose="02040503050406030204" pitchFamily="18" charset="0"/>
                            </a:rPr>
                          </m:ctrlPr>
                        </m:dPr>
                        <m:e>
                          <m:r>
                            <a:rPr lang="en-GB" b="0" i="1" smtClean="0">
                              <a:latin typeface="Cambria Math" panose="02040503050406030204" pitchFamily="18" charset="0"/>
                            </a:rPr>
                            <m:t>𝑥</m:t>
                          </m:r>
                        </m:e>
                      </m:d>
                      <m:sSup>
                        <m:sSupPr>
                          <m:ctrlPr>
                            <a:rPr lang="en-GB" b="0" i="1" smtClean="0">
                              <a:latin typeface="Cambria Math" panose="02040503050406030204" pitchFamily="18" charset="0"/>
                            </a:rPr>
                          </m:ctrlPr>
                        </m:sSupPr>
                        <m:e>
                          <m:d>
                            <m:dPr>
                              <m:begChr m:val="["/>
                              <m:endChr m:val="]"/>
                              <m:ctrlPr>
                                <a:rPr lang="en-GB" b="0" i="1" smtClean="0">
                                  <a:latin typeface="Cambria Math" panose="02040503050406030204" pitchFamily="18" charset="0"/>
                                </a:rPr>
                              </m:ctrlPr>
                            </m:dPr>
                            <m:e>
                              <m:r>
                                <a:rPr lang="en-GB" b="0" i="1" smtClean="0">
                                  <a:latin typeface="Cambria Math" panose="02040503050406030204" pitchFamily="18" charset="0"/>
                                </a:rPr>
                                <m:t>𝑓</m:t>
                              </m:r>
                              <m:d>
                                <m:dPr>
                                  <m:ctrlPr>
                                    <a:rPr lang="en-GB" b="0" i="1" smtClean="0">
                                      <a:latin typeface="Cambria Math" panose="02040503050406030204" pitchFamily="18" charset="0"/>
                                    </a:rPr>
                                  </m:ctrlPr>
                                </m:dPr>
                                <m:e>
                                  <m:r>
                                    <a:rPr lang="en-GB" b="0" i="1" smtClean="0">
                                      <a:latin typeface="Cambria Math" panose="02040503050406030204" pitchFamily="18" charset="0"/>
                                    </a:rPr>
                                    <m:t>𝑥</m:t>
                                  </m:r>
                                </m:e>
                              </m:d>
                            </m:e>
                          </m:d>
                        </m:e>
                        <m:sup>
                          <m:r>
                            <a:rPr lang="en-GB" b="0" i="1" smtClean="0">
                              <a:latin typeface="Cambria Math" panose="02040503050406030204" pitchFamily="18" charset="0"/>
                            </a:rPr>
                            <m:t>𝑛</m:t>
                          </m:r>
                        </m:sup>
                      </m:sSup>
                      <m:r>
                        <a:rPr lang="en-GB" b="0" i="1" smtClean="0">
                          <a:latin typeface="Cambria Math" panose="02040503050406030204" pitchFamily="18" charset="0"/>
                        </a:rPr>
                        <m:t>→     </m:t>
                      </m:r>
                      <m:r>
                        <a:rPr lang="en-GB" b="0" i="1" smtClean="0">
                          <a:latin typeface="Cambria Math" panose="02040503050406030204" pitchFamily="18" charset="0"/>
                        </a:rPr>
                        <m:t>𝑇𝑟𝑦</m:t>
                      </m:r>
                      <m:r>
                        <a:rPr lang="en-GB" b="0" i="1" smtClean="0">
                          <a:latin typeface="Cambria Math" panose="02040503050406030204" pitchFamily="18" charset="0"/>
                        </a:rPr>
                        <m:t> </m:t>
                      </m:r>
                      <m:sSup>
                        <m:sSupPr>
                          <m:ctrlPr>
                            <a:rPr lang="en-GB" b="0" i="1" smtClean="0">
                              <a:latin typeface="Cambria Math" panose="02040503050406030204" pitchFamily="18" charset="0"/>
                            </a:rPr>
                          </m:ctrlPr>
                        </m:sSupPr>
                        <m:e>
                          <m:d>
                            <m:dPr>
                              <m:begChr m:val="["/>
                              <m:endChr m:val="]"/>
                              <m:ctrlPr>
                                <a:rPr lang="en-GB" b="0" i="1" smtClean="0">
                                  <a:latin typeface="Cambria Math" panose="02040503050406030204" pitchFamily="18" charset="0"/>
                                </a:rPr>
                              </m:ctrlPr>
                            </m:dPr>
                            <m:e>
                              <m:r>
                                <a:rPr lang="en-GB" b="0" i="1" smtClean="0">
                                  <a:latin typeface="Cambria Math" panose="02040503050406030204" pitchFamily="18" charset="0"/>
                                </a:rPr>
                                <m:t>𝑓</m:t>
                              </m:r>
                              <m:d>
                                <m:dPr>
                                  <m:ctrlPr>
                                    <a:rPr lang="en-GB" b="0" i="1" smtClean="0">
                                      <a:latin typeface="Cambria Math" panose="02040503050406030204" pitchFamily="18" charset="0"/>
                                    </a:rPr>
                                  </m:ctrlPr>
                                </m:dPr>
                                <m:e>
                                  <m:r>
                                    <a:rPr lang="en-GB" b="0" i="1" smtClean="0">
                                      <a:latin typeface="Cambria Math" panose="02040503050406030204" pitchFamily="18" charset="0"/>
                                    </a:rPr>
                                    <m:t>𝑥</m:t>
                                  </m:r>
                                </m:e>
                              </m:d>
                            </m:e>
                          </m:d>
                        </m:e>
                        <m:sup>
                          <m:r>
                            <a:rPr lang="en-GB" b="0" i="1" smtClean="0">
                              <a:latin typeface="Cambria Math" panose="02040503050406030204" pitchFamily="18" charset="0"/>
                            </a:rPr>
                            <m:t>𝑛</m:t>
                          </m:r>
                          <m:r>
                            <a:rPr lang="en-GB" b="0" i="1" smtClean="0">
                              <a:latin typeface="Cambria Math" panose="02040503050406030204" pitchFamily="18" charset="0"/>
                            </a:rPr>
                            <m:t>+1</m:t>
                          </m:r>
                        </m:sup>
                      </m:sSup>
                    </m:oMath>
                  </m:oMathPara>
                </a14:m>
                <a:endParaRPr lang="en-GB" dirty="0"/>
              </a:p>
            </p:txBody>
          </p:sp>
        </mc:Choice>
        <mc:Fallback xmlns="">
          <p:sp>
            <p:nvSpPr>
              <p:cNvPr id="5" name="TextBox 4"/>
              <p:cNvSpPr txBox="1">
                <a:spLocks noRot="1" noChangeAspect="1" noMove="1" noResize="1" noEditPoints="1" noAdjustHandles="1" noChangeArrowheads="1" noChangeShapeType="1" noTextEdit="1"/>
              </p:cNvSpPr>
              <p:nvPr/>
            </p:nvSpPr>
            <p:spPr>
              <a:xfrm>
                <a:off x="467544" y="836712"/>
                <a:ext cx="8333556" cy="1810688"/>
              </a:xfrm>
              <a:prstGeom prst="rect">
                <a:avLst/>
              </a:prstGeom>
              <a:blipFill>
                <a:blip r:embed="rId2"/>
                <a:stretch>
                  <a:fillRect l="-511" t="-1329" r="-875" b="-2658"/>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467544" y="3068960"/>
                <a:ext cx="2880320" cy="916469"/>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pPr/>
                <a14:m>
                  <m:oMathPara xmlns:m="http://schemas.openxmlformats.org/officeDocument/2006/math">
                    <m:oMathParaPr>
                      <m:jc m:val="centerGroup"/>
                    </m:oMathParaPr>
                    <m:oMath xmlns:m="http://schemas.openxmlformats.org/officeDocument/2006/math">
                      <m:nary>
                        <m:naryPr>
                          <m:subHide m:val="on"/>
                          <m:supHide m:val="on"/>
                          <m:ctrlPr>
                            <a:rPr lang="en-GB" sz="2400" b="0" i="1" smtClean="0">
                              <a:latin typeface="Cambria Math" panose="02040503050406030204" pitchFamily="18" charset="0"/>
                            </a:rPr>
                          </m:ctrlPr>
                        </m:naryPr>
                        <m:sub/>
                        <m:sup/>
                        <m:e>
                          <m:f>
                            <m:fPr>
                              <m:ctrlPr>
                                <a:rPr lang="en-GB" sz="2400" b="0" i="1" smtClean="0">
                                  <a:latin typeface="Cambria Math" panose="02040503050406030204" pitchFamily="18" charset="0"/>
                                </a:rPr>
                              </m:ctrlPr>
                            </m:fPr>
                            <m:num>
                              <m:sSup>
                                <m:sSupPr>
                                  <m:ctrlPr>
                                    <a:rPr lang="en-GB" sz="2400" b="0" i="1" smtClean="0">
                                      <a:latin typeface="Cambria Math" panose="02040503050406030204" pitchFamily="18" charset="0"/>
                                    </a:rPr>
                                  </m:ctrlPr>
                                </m:sSupPr>
                                <m:e>
                                  <m:r>
                                    <a:rPr lang="en-GB" sz="2400" b="0" i="1" smtClean="0">
                                      <a:latin typeface="Cambria Math" panose="02040503050406030204" pitchFamily="18" charset="0"/>
                                    </a:rPr>
                                    <m:t>𝑥</m:t>
                                  </m:r>
                                </m:e>
                                <m:sup>
                                  <m:r>
                                    <a:rPr lang="en-GB" sz="2400" b="0" i="1" smtClean="0">
                                      <a:latin typeface="Cambria Math" panose="02040503050406030204" pitchFamily="18" charset="0"/>
                                    </a:rPr>
                                    <m:t>2</m:t>
                                  </m:r>
                                </m:sup>
                              </m:sSup>
                            </m:num>
                            <m:den>
                              <m:sSup>
                                <m:sSupPr>
                                  <m:ctrlPr>
                                    <a:rPr lang="en-GB" sz="2400" b="0" i="1" smtClean="0">
                                      <a:latin typeface="Cambria Math" panose="02040503050406030204" pitchFamily="18" charset="0"/>
                                    </a:rPr>
                                  </m:ctrlPr>
                                </m:sSupPr>
                                <m:e>
                                  <m:r>
                                    <a:rPr lang="en-GB" sz="2400" b="0" i="1" smtClean="0">
                                      <a:latin typeface="Cambria Math" panose="02040503050406030204" pitchFamily="18" charset="0"/>
                                    </a:rPr>
                                    <m:t>𝑥</m:t>
                                  </m:r>
                                </m:e>
                                <m:sup>
                                  <m:r>
                                    <a:rPr lang="en-GB" sz="2400" b="0" i="1" smtClean="0">
                                      <a:latin typeface="Cambria Math" panose="02040503050406030204" pitchFamily="18" charset="0"/>
                                    </a:rPr>
                                    <m:t>3</m:t>
                                  </m:r>
                                </m:sup>
                              </m:sSup>
                              <m:r>
                                <a:rPr lang="en-GB" sz="2400" b="0" i="1" smtClean="0">
                                  <a:latin typeface="Cambria Math" panose="02040503050406030204" pitchFamily="18" charset="0"/>
                                </a:rPr>
                                <m:t>+1</m:t>
                              </m:r>
                            </m:den>
                          </m:f>
                          <m:r>
                            <a:rPr lang="en-GB" sz="2400" b="0" i="1" smtClean="0">
                              <a:latin typeface="Cambria Math" panose="02040503050406030204" pitchFamily="18" charset="0"/>
                            </a:rPr>
                            <m:t> </m:t>
                          </m:r>
                          <m:r>
                            <a:rPr lang="en-GB" sz="2400" b="0" i="1" smtClean="0">
                              <a:latin typeface="Cambria Math" panose="02040503050406030204" pitchFamily="18" charset="0"/>
                            </a:rPr>
                            <m:t>𝑑𝑥</m:t>
                          </m:r>
                        </m:e>
                      </m:nary>
                    </m:oMath>
                  </m:oMathPara>
                </a14:m>
                <a:endParaRPr lang="en-GB" sz="2400" dirty="0"/>
              </a:p>
            </p:txBody>
          </p:sp>
        </mc:Choice>
        <mc:Fallback xmlns="">
          <p:sp>
            <p:nvSpPr>
              <p:cNvPr id="6" name="TextBox 5"/>
              <p:cNvSpPr txBox="1">
                <a:spLocks noRot="1" noChangeAspect="1" noMove="1" noResize="1" noEditPoints="1" noAdjustHandles="1" noChangeArrowheads="1" noChangeShapeType="1" noTextEdit="1"/>
              </p:cNvSpPr>
              <p:nvPr/>
            </p:nvSpPr>
            <p:spPr>
              <a:xfrm>
                <a:off x="467544" y="3068960"/>
                <a:ext cx="2880320" cy="916469"/>
              </a:xfrm>
              <a:prstGeom prst="rect">
                <a:avLst/>
              </a:prstGeom>
              <a:blipFill rotWithShape="0">
                <a:blip r:embed="rId5"/>
                <a:stretch>
                  <a:fillRect/>
                </a:stretch>
              </a:blipFill>
              <a:effectLst>
                <a:outerShdw blurRad="63500" sx="102000" sy="102000" algn="ctr" rotWithShape="0">
                  <a:prstClr val="black">
                    <a:alpha val="40000"/>
                  </a:prstClr>
                </a:outerShdw>
              </a:effectLst>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467544" y="4221088"/>
                <a:ext cx="2880320" cy="2345257"/>
              </a:xfrm>
              <a:prstGeom prst="rect">
                <a:avLst/>
              </a:prstGeom>
              <a:noFill/>
            </p:spPr>
            <p:txBody>
              <a:bodyPr wrap="square" rtlCol="0">
                <a:spAutoFit/>
              </a:bodyPr>
              <a:lstStyle/>
              <a:p>
                <a:r>
                  <a:rPr lang="en-GB" dirty="0"/>
                  <a:t>Consider </a:t>
                </a:r>
                <a14:m>
                  <m:oMath xmlns:m="http://schemas.openxmlformats.org/officeDocument/2006/math">
                    <m:r>
                      <a:rPr lang="en-GB" b="0" i="1" smtClean="0">
                        <a:latin typeface="Cambria Math" panose="02040503050406030204" pitchFamily="18" charset="0"/>
                      </a:rPr>
                      <m:t>𝑦</m:t>
                    </m:r>
                    <m:r>
                      <a:rPr lang="en-GB" b="0" i="1" smtClean="0">
                        <a:latin typeface="Cambria Math" panose="02040503050406030204" pitchFamily="18" charset="0"/>
                      </a:rPr>
                      <m:t>=</m:t>
                    </m:r>
                    <m:r>
                      <m:rPr>
                        <m:sty m:val="p"/>
                      </m:rPr>
                      <a:rPr lang="en-GB" b="0" i="0" smtClean="0">
                        <a:latin typeface="Cambria Math" panose="02040503050406030204" pitchFamily="18" charset="0"/>
                      </a:rPr>
                      <m:t>ln</m:t>
                    </m:r>
                    <m:r>
                      <a:rPr lang="en-GB" b="0" i="1" smtClean="0">
                        <a:latin typeface="Cambria Math" panose="02040503050406030204" pitchFamily="18" charset="0"/>
                      </a:rPr>
                      <m:t>⁡|</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𝑥</m:t>
                        </m:r>
                      </m:e>
                      <m:sup>
                        <m:r>
                          <a:rPr lang="en-GB" b="0" i="1" smtClean="0">
                            <a:latin typeface="Cambria Math" panose="02040503050406030204" pitchFamily="18" charset="0"/>
                          </a:rPr>
                          <m:t>3</m:t>
                        </m:r>
                      </m:sup>
                    </m:sSup>
                    <m:r>
                      <a:rPr lang="en-GB" b="0" i="1" smtClean="0">
                        <a:latin typeface="Cambria Math" panose="02040503050406030204" pitchFamily="18" charset="0"/>
                      </a:rPr>
                      <m:t>+1|</m:t>
                    </m:r>
                  </m:oMath>
                </a14:m>
                <a:endParaRPr lang="en-GB" dirty="0"/>
              </a:p>
              <a:p>
                <a:pPr/>
                <a14:m>
                  <m:oMathPara xmlns:m="http://schemas.openxmlformats.org/officeDocument/2006/math">
                    <m:oMathParaPr>
                      <m:jc m:val="centerGroup"/>
                    </m:oMathParaPr>
                    <m:oMath xmlns:m="http://schemas.openxmlformats.org/officeDocument/2006/math">
                      <m:f>
                        <m:fPr>
                          <m:ctrlPr>
                            <a:rPr lang="en-GB" b="0" i="1" smtClean="0">
                              <a:latin typeface="Cambria Math" panose="02040503050406030204" pitchFamily="18" charset="0"/>
                            </a:rPr>
                          </m:ctrlPr>
                        </m:fPr>
                        <m:num>
                          <m:r>
                            <a:rPr lang="en-GB" b="0" i="1" smtClean="0">
                              <a:latin typeface="Cambria Math" panose="02040503050406030204" pitchFamily="18" charset="0"/>
                            </a:rPr>
                            <m:t>𝑑𝑦</m:t>
                          </m:r>
                        </m:num>
                        <m:den>
                          <m:r>
                            <a:rPr lang="en-GB" b="0" i="1" smtClean="0">
                              <a:latin typeface="Cambria Math" panose="02040503050406030204" pitchFamily="18" charset="0"/>
                            </a:rPr>
                            <m:t>𝑑𝑥</m:t>
                          </m:r>
                        </m:den>
                      </m:f>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3</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𝑥</m:t>
                              </m:r>
                            </m:e>
                            <m:sup>
                              <m:r>
                                <a:rPr lang="en-GB" b="0" i="1" smtClean="0">
                                  <a:latin typeface="Cambria Math" panose="02040503050406030204" pitchFamily="18" charset="0"/>
                                </a:rPr>
                                <m:t>2</m:t>
                              </m:r>
                            </m:sup>
                          </m:sSup>
                        </m:num>
                        <m:den>
                          <m:sSup>
                            <m:sSupPr>
                              <m:ctrlPr>
                                <a:rPr lang="en-GB" b="0" i="1" smtClean="0">
                                  <a:latin typeface="Cambria Math" panose="02040503050406030204" pitchFamily="18" charset="0"/>
                                </a:rPr>
                              </m:ctrlPr>
                            </m:sSupPr>
                            <m:e>
                              <m:r>
                                <a:rPr lang="en-GB" b="0" i="1" smtClean="0">
                                  <a:latin typeface="Cambria Math" panose="02040503050406030204" pitchFamily="18" charset="0"/>
                                </a:rPr>
                                <m:t>𝑥</m:t>
                              </m:r>
                            </m:e>
                            <m:sup>
                              <m:r>
                                <a:rPr lang="en-GB" b="0" i="1" smtClean="0">
                                  <a:latin typeface="Cambria Math" panose="02040503050406030204" pitchFamily="18" charset="0"/>
                                </a:rPr>
                                <m:t>3</m:t>
                              </m:r>
                            </m:sup>
                          </m:sSup>
                          <m:r>
                            <a:rPr lang="en-GB" b="0" i="1" smtClean="0">
                              <a:latin typeface="Cambria Math" panose="02040503050406030204" pitchFamily="18" charset="0"/>
                            </a:rPr>
                            <m:t>+1</m:t>
                          </m:r>
                        </m:den>
                      </m:f>
                    </m:oMath>
                  </m:oMathPara>
                </a14:m>
                <a:endParaRPr lang="en-GB" dirty="0"/>
              </a:p>
              <a:p>
                <a:r>
                  <a:rPr lang="en-GB" dirty="0"/>
                  <a:t>Therefore:</a:t>
                </a:r>
              </a:p>
              <a:p>
                <a:pPr/>
                <a14:m>
                  <m:oMathPara xmlns:m="http://schemas.openxmlformats.org/officeDocument/2006/math">
                    <m:oMathParaPr>
                      <m:jc m:val="centerGroup"/>
                    </m:oMathParaPr>
                    <m:oMath xmlns:m="http://schemas.openxmlformats.org/officeDocument/2006/math">
                      <m:nary>
                        <m:naryPr>
                          <m:subHide m:val="on"/>
                          <m:supHide m:val="on"/>
                          <m:ctrlPr>
                            <a:rPr lang="en-GB" i="1">
                              <a:latin typeface="Cambria Math" panose="02040503050406030204" pitchFamily="18" charset="0"/>
                            </a:rPr>
                          </m:ctrlPr>
                        </m:naryPr>
                        <m:sub/>
                        <m:sup/>
                        <m:e>
                          <m:f>
                            <m:fPr>
                              <m:ctrlPr>
                                <a:rPr lang="en-GB" i="1">
                                  <a:latin typeface="Cambria Math" panose="02040503050406030204" pitchFamily="18" charset="0"/>
                                </a:rPr>
                              </m:ctrlPr>
                            </m:fPr>
                            <m:num>
                              <m:sSup>
                                <m:sSupPr>
                                  <m:ctrlPr>
                                    <a:rPr lang="en-GB" i="1">
                                      <a:latin typeface="Cambria Math" panose="02040503050406030204" pitchFamily="18" charset="0"/>
                                    </a:rPr>
                                  </m:ctrlPr>
                                </m:sSupPr>
                                <m:e>
                                  <m:r>
                                    <a:rPr lang="en-GB" i="1">
                                      <a:latin typeface="Cambria Math" panose="02040503050406030204" pitchFamily="18" charset="0"/>
                                    </a:rPr>
                                    <m:t>𝑥</m:t>
                                  </m:r>
                                </m:e>
                                <m:sup>
                                  <m:r>
                                    <a:rPr lang="en-GB" i="1">
                                      <a:latin typeface="Cambria Math" panose="02040503050406030204" pitchFamily="18" charset="0"/>
                                    </a:rPr>
                                    <m:t>2</m:t>
                                  </m:r>
                                </m:sup>
                              </m:sSup>
                            </m:num>
                            <m:den>
                              <m:sSup>
                                <m:sSupPr>
                                  <m:ctrlPr>
                                    <a:rPr lang="en-GB" i="1">
                                      <a:latin typeface="Cambria Math" panose="02040503050406030204" pitchFamily="18" charset="0"/>
                                    </a:rPr>
                                  </m:ctrlPr>
                                </m:sSupPr>
                                <m:e>
                                  <m:r>
                                    <a:rPr lang="en-GB" i="1">
                                      <a:latin typeface="Cambria Math" panose="02040503050406030204" pitchFamily="18" charset="0"/>
                                    </a:rPr>
                                    <m:t>𝑥</m:t>
                                  </m:r>
                                </m:e>
                                <m:sup>
                                  <m:r>
                                    <a:rPr lang="en-GB" i="1">
                                      <a:latin typeface="Cambria Math" panose="02040503050406030204" pitchFamily="18" charset="0"/>
                                    </a:rPr>
                                    <m:t>3</m:t>
                                  </m:r>
                                </m:sup>
                              </m:sSup>
                              <m:r>
                                <a:rPr lang="en-GB" i="1">
                                  <a:latin typeface="Cambria Math" panose="02040503050406030204" pitchFamily="18" charset="0"/>
                                </a:rPr>
                                <m:t>+1</m:t>
                              </m:r>
                            </m:den>
                          </m:f>
                          <m:r>
                            <a:rPr lang="en-GB" i="1">
                              <a:latin typeface="Cambria Math" panose="02040503050406030204" pitchFamily="18" charset="0"/>
                            </a:rPr>
                            <m:t> </m:t>
                          </m:r>
                          <m:r>
                            <a:rPr lang="en-GB" i="1">
                              <a:latin typeface="Cambria Math" panose="02040503050406030204" pitchFamily="18" charset="0"/>
                            </a:rPr>
                            <m:t>𝑑𝑥</m:t>
                          </m:r>
                        </m:e>
                      </m:nary>
                    </m:oMath>
                    <m:oMath xmlns:m="http://schemas.openxmlformats.org/officeDocument/2006/math">
                      <m:r>
                        <a:rPr lang="en-GB" b="0" i="0"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3</m:t>
                          </m:r>
                        </m:den>
                      </m:f>
                      <m:r>
                        <a:rPr lang="en-GB" b="0" i="1" smtClean="0">
                          <a:latin typeface="Cambria Math" panose="02040503050406030204" pitchFamily="18" charset="0"/>
                        </a:rPr>
                        <m:t>𝑙𝑛</m:t>
                      </m:r>
                      <m:d>
                        <m:dPr>
                          <m:begChr m:val="|"/>
                          <m:endChr m:val="|"/>
                          <m:ctrlPr>
                            <a:rPr lang="en-GB" b="0" i="1" smtClean="0">
                              <a:latin typeface="Cambria Math" panose="02040503050406030204" pitchFamily="18" charset="0"/>
                            </a:rPr>
                          </m:ctrlPr>
                        </m:dPr>
                        <m:e>
                          <m:sSup>
                            <m:sSupPr>
                              <m:ctrlPr>
                                <a:rPr lang="en-GB" b="0" i="1" smtClean="0">
                                  <a:latin typeface="Cambria Math" panose="02040503050406030204" pitchFamily="18" charset="0"/>
                                </a:rPr>
                              </m:ctrlPr>
                            </m:sSupPr>
                            <m:e>
                              <m:r>
                                <a:rPr lang="en-GB" b="0" i="1" smtClean="0">
                                  <a:latin typeface="Cambria Math" panose="02040503050406030204" pitchFamily="18" charset="0"/>
                                </a:rPr>
                                <m:t>𝑥</m:t>
                              </m:r>
                            </m:e>
                            <m:sup>
                              <m:r>
                                <a:rPr lang="en-GB" b="0" i="1" smtClean="0">
                                  <a:latin typeface="Cambria Math" panose="02040503050406030204" pitchFamily="18" charset="0"/>
                                </a:rPr>
                                <m:t>3</m:t>
                              </m:r>
                            </m:sup>
                          </m:sSup>
                          <m:r>
                            <a:rPr lang="en-GB" b="0" i="1" smtClean="0">
                              <a:latin typeface="Cambria Math" panose="02040503050406030204" pitchFamily="18" charset="0"/>
                            </a:rPr>
                            <m:t>+1</m:t>
                          </m:r>
                        </m:e>
                      </m:d>
                      <m:r>
                        <a:rPr lang="en-GB" b="0" i="1" smtClean="0">
                          <a:latin typeface="Cambria Math" panose="02040503050406030204" pitchFamily="18" charset="0"/>
                        </a:rPr>
                        <m:t>+</m:t>
                      </m:r>
                      <m:r>
                        <a:rPr lang="en-GB" b="0" i="1" smtClean="0">
                          <a:latin typeface="Cambria Math" panose="02040503050406030204" pitchFamily="18" charset="0"/>
                        </a:rPr>
                        <m:t>𝐶</m:t>
                      </m:r>
                    </m:oMath>
                  </m:oMathPara>
                </a14:m>
                <a:endParaRPr lang="en-GB" i="1" dirty="0"/>
              </a:p>
            </p:txBody>
          </p:sp>
        </mc:Choice>
        <mc:Fallback xmlns="">
          <p:sp>
            <p:nvSpPr>
              <p:cNvPr id="7" name="TextBox 6"/>
              <p:cNvSpPr txBox="1">
                <a:spLocks noRot="1" noChangeAspect="1" noMove="1" noResize="1" noEditPoints="1" noAdjustHandles="1" noChangeArrowheads="1" noChangeShapeType="1" noTextEdit="1"/>
              </p:cNvSpPr>
              <p:nvPr/>
            </p:nvSpPr>
            <p:spPr>
              <a:xfrm>
                <a:off x="467544" y="4221088"/>
                <a:ext cx="2880320" cy="2345257"/>
              </a:xfrm>
              <a:prstGeom prst="rect">
                <a:avLst/>
              </a:prstGeom>
              <a:blipFill rotWithShape="0">
                <a:blip r:embed="rId6"/>
                <a:stretch>
                  <a:fillRect l="-1907" t="-1299"/>
                </a:stretch>
              </a:blipFill>
            </p:spPr>
            <p:txBody>
              <a:bodyPr/>
              <a:lstStyle/>
              <a:p>
                <a:r>
                  <a:rPr lang="en-GB">
                    <a:noFill/>
                  </a:rPr>
                  <a:t> </a:t>
                </a:r>
              </a:p>
            </p:txBody>
          </p:sp>
        </mc:Fallback>
      </mc:AlternateContent>
      <p:sp>
        <p:nvSpPr>
          <p:cNvPr id="8" name="TextBox 7"/>
          <p:cNvSpPr txBox="1"/>
          <p:nvPr/>
        </p:nvSpPr>
        <p:spPr>
          <a:xfrm>
            <a:off x="6300192" y="1476267"/>
            <a:ext cx="2304256" cy="830997"/>
          </a:xfrm>
          <a:prstGeom prst="rect">
            <a:avLst/>
          </a:prstGeom>
          <a:noFill/>
        </p:spPr>
        <p:txBody>
          <a:bodyPr wrap="square" rtlCol="0">
            <a:spAutoFit/>
          </a:bodyPr>
          <a:lstStyle/>
          <a:p>
            <a:r>
              <a:rPr lang="en-GB" sz="1200" dirty="0">
                <a:solidFill>
                  <a:schemeClr val="bg1"/>
                </a:solidFill>
              </a:rPr>
              <a:t>In words: “If the bottom of a fraction differentiates to give the top (forgetting scaling), try ln of the bottom”.</a:t>
            </a:r>
          </a:p>
        </p:txBody>
      </p:sp>
      <p:cxnSp>
        <p:nvCxnSpPr>
          <p:cNvPr id="10" name="Straight Arrow Connector 9"/>
          <p:cNvCxnSpPr>
            <a:stCxn id="8" idx="1"/>
          </p:cNvCxnSpPr>
          <p:nvPr/>
        </p:nvCxnSpPr>
        <p:spPr>
          <a:xfrm flipH="1">
            <a:off x="5940152" y="1891766"/>
            <a:ext cx="360040" cy="169082"/>
          </a:xfrm>
          <a:prstGeom prst="straightConnector1">
            <a:avLst/>
          </a:prstGeom>
          <a:ln>
            <a:solidFill>
              <a:schemeClr val="bg1"/>
            </a:solidFill>
            <a:tailEnd type="triangle"/>
          </a:ln>
        </p:spPr>
        <p:style>
          <a:lnRef idx="3">
            <a:schemeClr val="accent1"/>
          </a:lnRef>
          <a:fillRef idx="0">
            <a:schemeClr val="accent1"/>
          </a:fillRef>
          <a:effectRef idx="2">
            <a:schemeClr val="accent1"/>
          </a:effectRef>
          <a:fontRef idx="minor">
            <a:schemeClr val="tx1"/>
          </a:fontRef>
        </p:style>
      </p:cxnSp>
      <mc:AlternateContent xmlns:mc="http://schemas.openxmlformats.org/markup-compatibility/2006" xmlns:a14="http://schemas.microsoft.com/office/drawing/2010/main">
        <mc:Choice Requires="a14">
          <p:sp>
            <p:nvSpPr>
              <p:cNvPr id="11" name="TextBox 10"/>
              <p:cNvSpPr txBox="1"/>
              <p:nvPr/>
            </p:nvSpPr>
            <p:spPr>
              <a:xfrm>
                <a:off x="3444159" y="3068960"/>
                <a:ext cx="2976614" cy="847604"/>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pPr/>
                <a14:m>
                  <m:oMathPara xmlns:m="http://schemas.openxmlformats.org/officeDocument/2006/math">
                    <m:oMathParaPr>
                      <m:jc m:val="centerGroup"/>
                    </m:oMathParaPr>
                    <m:oMath xmlns:m="http://schemas.openxmlformats.org/officeDocument/2006/math">
                      <m:nary>
                        <m:naryPr>
                          <m:subHide m:val="on"/>
                          <m:supHide m:val="on"/>
                          <m:ctrlPr>
                            <a:rPr lang="en-GB" sz="2400" b="0" i="1" smtClean="0">
                              <a:latin typeface="Cambria Math" panose="02040503050406030204" pitchFamily="18" charset="0"/>
                            </a:rPr>
                          </m:ctrlPr>
                        </m:naryPr>
                        <m:sub/>
                        <m:sup/>
                        <m:e>
                          <m:r>
                            <a:rPr lang="en-GB" sz="2400" b="0" i="1" smtClean="0">
                              <a:latin typeface="Cambria Math" panose="02040503050406030204" pitchFamily="18" charset="0"/>
                            </a:rPr>
                            <m:t>𝑥</m:t>
                          </m:r>
                          <m:r>
                            <a:rPr lang="en-GB" sz="2400" b="0" i="1" smtClean="0">
                              <a:latin typeface="Cambria Math" panose="02040503050406030204" pitchFamily="18" charset="0"/>
                            </a:rPr>
                            <m:t> </m:t>
                          </m:r>
                          <m:sSup>
                            <m:sSupPr>
                              <m:ctrlPr>
                                <a:rPr lang="en-GB" sz="2400" b="0" i="1" smtClean="0">
                                  <a:latin typeface="Cambria Math" panose="02040503050406030204" pitchFamily="18" charset="0"/>
                                </a:rPr>
                              </m:ctrlPr>
                            </m:sSupPr>
                            <m:e>
                              <m:r>
                                <a:rPr lang="en-GB" sz="2400" b="0" i="1" smtClean="0">
                                  <a:latin typeface="Cambria Math" panose="02040503050406030204" pitchFamily="18" charset="0"/>
                                </a:rPr>
                                <m:t>𝑒</m:t>
                              </m:r>
                            </m:e>
                            <m:sup>
                              <m:sSup>
                                <m:sSupPr>
                                  <m:ctrlPr>
                                    <a:rPr lang="en-GB" sz="2400" b="0" i="1" smtClean="0">
                                      <a:latin typeface="Cambria Math" panose="02040503050406030204" pitchFamily="18" charset="0"/>
                                    </a:rPr>
                                  </m:ctrlPr>
                                </m:sSupPr>
                                <m:e>
                                  <m:r>
                                    <a:rPr lang="en-GB" sz="2400" b="0" i="1" smtClean="0">
                                      <a:latin typeface="Cambria Math" panose="02040503050406030204" pitchFamily="18" charset="0"/>
                                    </a:rPr>
                                    <m:t>𝑥</m:t>
                                  </m:r>
                                </m:e>
                                <m:sup>
                                  <m:r>
                                    <a:rPr lang="en-GB" sz="2400" b="0" i="1" smtClean="0">
                                      <a:latin typeface="Cambria Math" panose="02040503050406030204" pitchFamily="18" charset="0"/>
                                    </a:rPr>
                                    <m:t>2</m:t>
                                  </m:r>
                                </m:sup>
                              </m:sSup>
                              <m:r>
                                <a:rPr lang="en-GB" sz="2400" b="0" i="1" smtClean="0">
                                  <a:latin typeface="Cambria Math" panose="02040503050406030204" pitchFamily="18" charset="0"/>
                                </a:rPr>
                                <m:t>+1</m:t>
                              </m:r>
                            </m:sup>
                          </m:sSup>
                          <m:r>
                            <a:rPr lang="en-GB" sz="2400" b="0" i="1" smtClean="0">
                              <a:latin typeface="Cambria Math" panose="02040503050406030204" pitchFamily="18" charset="0"/>
                            </a:rPr>
                            <m:t> </m:t>
                          </m:r>
                          <m:r>
                            <a:rPr lang="en-GB" sz="2400" b="0" i="1" smtClean="0">
                              <a:latin typeface="Cambria Math" panose="02040503050406030204" pitchFamily="18" charset="0"/>
                            </a:rPr>
                            <m:t>𝑑𝑥</m:t>
                          </m:r>
                        </m:e>
                      </m:nary>
                    </m:oMath>
                  </m:oMathPara>
                </a14:m>
                <a:endParaRPr lang="en-GB" sz="2400" dirty="0"/>
              </a:p>
            </p:txBody>
          </p:sp>
        </mc:Choice>
        <mc:Fallback xmlns="">
          <p:sp>
            <p:nvSpPr>
              <p:cNvPr id="11" name="TextBox 10"/>
              <p:cNvSpPr txBox="1">
                <a:spLocks noRot="1" noChangeAspect="1" noMove="1" noResize="1" noEditPoints="1" noAdjustHandles="1" noChangeArrowheads="1" noChangeShapeType="1" noTextEdit="1"/>
              </p:cNvSpPr>
              <p:nvPr/>
            </p:nvSpPr>
            <p:spPr>
              <a:xfrm>
                <a:off x="3444159" y="3068960"/>
                <a:ext cx="2976614" cy="847604"/>
              </a:xfrm>
              <a:prstGeom prst="rect">
                <a:avLst/>
              </a:prstGeom>
              <a:blipFill rotWithShape="0">
                <a:blip r:embed="rId7"/>
                <a:stretch>
                  <a:fillRect/>
                </a:stretch>
              </a:blipFill>
              <a:effectLst>
                <a:outerShdw blurRad="63500" sx="102000" sy="102000" algn="ctr" rotWithShape="0">
                  <a:prstClr val="black">
                    <a:alpha val="40000"/>
                  </a:prstClr>
                </a:outerShdw>
              </a:effectLst>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2" name="TextBox 11"/>
              <p:cNvSpPr txBox="1"/>
              <p:nvPr/>
            </p:nvSpPr>
            <p:spPr>
              <a:xfrm>
                <a:off x="3707904" y="4221087"/>
                <a:ext cx="2880320" cy="1792798"/>
              </a:xfrm>
              <a:prstGeom prst="rect">
                <a:avLst/>
              </a:prstGeom>
              <a:noFill/>
            </p:spPr>
            <p:txBody>
              <a:bodyPr wrap="square" rtlCol="0">
                <a:spAutoFit/>
              </a:bodyPr>
              <a:lstStyle/>
              <a:p>
                <a:r>
                  <a:rPr lang="en-GB" dirty="0"/>
                  <a:t>Consider </a:t>
                </a:r>
                <a14:m>
                  <m:oMath xmlns:m="http://schemas.openxmlformats.org/officeDocument/2006/math">
                    <m:r>
                      <a:rPr lang="en-GB" b="0" i="1" smtClean="0">
                        <a:latin typeface="Cambria Math" panose="02040503050406030204" pitchFamily="18" charset="0"/>
                      </a:rPr>
                      <m:t>𝑦</m:t>
                    </m:r>
                    <m:r>
                      <a:rPr lang="en-GB" b="0" i="1" smtClean="0">
                        <a:latin typeface="Cambria Math" panose="02040503050406030204" pitchFamily="18" charset="0"/>
                      </a:rPr>
                      <m:t>=</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𝑒</m:t>
                        </m:r>
                      </m:e>
                      <m:sup>
                        <m:sSup>
                          <m:sSupPr>
                            <m:ctrlPr>
                              <a:rPr lang="en-GB" b="0" i="1" smtClean="0">
                                <a:latin typeface="Cambria Math" panose="02040503050406030204" pitchFamily="18" charset="0"/>
                              </a:rPr>
                            </m:ctrlPr>
                          </m:sSupPr>
                          <m:e>
                            <m:r>
                              <a:rPr lang="en-GB" b="0" i="1" smtClean="0">
                                <a:latin typeface="Cambria Math" panose="02040503050406030204" pitchFamily="18" charset="0"/>
                              </a:rPr>
                              <m:t>𝑥</m:t>
                            </m:r>
                          </m:e>
                          <m:sup>
                            <m:r>
                              <a:rPr lang="en-GB" b="0" i="1" smtClean="0">
                                <a:latin typeface="Cambria Math" panose="02040503050406030204" pitchFamily="18" charset="0"/>
                              </a:rPr>
                              <m:t>2</m:t>
                            </m:r>
                          </m:sup>
                        </m:sSup>
                        <m:r>
                          <a:rPr lang="en-GB" b="0" i="1" smtClean="0">
                            <a:latin typeface="Cambria Math" panose="02040503050406030204" pitchFamily="18" charset="0"/>
                          </a:rPr>
                          <m:t>+1</m:t>
                        </m:r>
                      </m:sup>
                    </m:sSup>
                  </m:oMath>
                </a14:m>
                <a:endParaRPr lang="en-GB" b="0" i="1" dirty="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f>
                        <m:fPr>
                          <m:ctrlPr>
                            <a:rPr lang="en-GB" b="0" i="1" smtClean="0">
                              <a:latin typeface="Cambria Math" panose="02040503050406030204" pitchFamily="18" charset="0"/>
                            </a:rPr>
                          </m:ctrlPr>
                        </m:fPr>
                        <m:num>
                          <m:r>
                            <a:rPr lang="en-GB" b="0" i="1" smtClean="0">
                              <a:latin typeface="Cambria Math" panose="02040503050406030204" pitchFamily="18" charset="0"/>
                            </a:rPr>
                            <m:t>𝑑𝑦</m:t>
                          </m:r>
                        </m:num>
                        <m:den>
                          <m:r>
                            <a:rPr lang="en-GB" b="0" i="1" smtClean="0">
                              <a:latin typeface="Cambria Math" panose="02040503050406030204" pitchFamily="18" charset="0"/>
                            </a:rPr>
                            <m:t>𝑑𝑥</m:t>
                          </m:r>
                        </m:den>
                      </m:f>
                      <m:r>
                        <a:rPr lang="en-GB" b="0" i="1" smtClean="0">
                          <a:latin typeface="Cambria Math" panose="02040503050406030204" pitchFamily="18" charset="0"/>
                        </a:rPr>
                        <m:t>=2</m:t>
                      </m:r>
                      <m:r>
                        <a:rPr lang="en-GB" b="0" i="1" smtClean="0">
                          <a:latin typeface="Cambria Math" panose="02040503050406030204" pitchFamily="18" charset="0"/>
                        </a:rPr>
                        <m:t>𝑥</m:t>
                      </m:r>
                      <m:r>
                        <a:rPr lang="en-GB" b="0" i="1" smtClean="0">
                          <a:latin typeface="Cambria Math" panose="02040503050406030204" pitchFamily="18" charset="0"/>
                        </a:rPr>
                        <m:t> </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𝑒</m:t>
                          </m:r>
                        </m:e>
                        <m:sup>
                          <m:sSup>
                            <m:sSupPr>
                              <m:ctrlPr>
                                <a:rPr lang="en-GB" b="0" i="1" smtClean="0">
                                  <a:latin typeface="Cambria Math" panose="02040503050406030204" pitchFamily="18" charset="0"/>
                                </a:rPr>
                              </m:ctrlPr>
                            </m:sSupPr>
                            <m:e>
                              <m:r>
                                <a:rPr lang="en-GB" b="0" i="1" smtClean="0">
                                  <a:latin typeface="Cambria Math" panose="02040503050406030204" pitchFamily="18" charset="0"/>
                                </a:rPr>
                                <m:t>𝑥</m:t>
                              </m:r>
                            </m:e>
                            <m:sup>
                              <m:r>
                                <a:rPr lang="en-GB" b="0" i="1" smtClean="0">
                                  <a:latin typeface="Cambria Math" panose="02040503050406030204" pitchFamily="18" charset="0"/>
                                </a:rPr>
                                <m:t>2</m:t>
                              </m:r>
                            </m:sup>
                          </m:sSup>
                          <m:r>
                            <a:rPr lang="en-GB" b="0" i="1" smtClean="0">
                              <a:latin typeface="Cambria Math" panose="02040503050406030204" pitchFamily="18" charset="0"/>
                            </a:rPr>
                            <m:t>+1</m:t>
                          </m:r>
                        </m:sup>
                      </m:sSup>
                    </m:oMath>
                  </m:oMathPara>
                </a14:m>
                <a:endParaRPr lang="en-GB" dirty="0"/>
              </a:p>
              <a:p>
                <a:r>
                  <a:rPr lang="en-GB" dirty="0"/>
                  <a:t>Therefore:</a:t>
                </a:r>
              </a:p>
              <a:p>
                <a:pPr/>
                <a14:m>
                  <m:oMathPara xmlns:m="http://schemas.openxmlformats.org/officeDocument/2006/math">
                    <m:oMathParaPr>
                      <m:jc m:val="centerGroup"/>
                    </m:oMathParaPr>
                    <m:oMath xmlns:m="http://schemas.openxmlformats.org/officeDocument/2006/math">
                      <m:nary>
                        <m:naryPr>
                          <m:subHide m:val="on"/>
                          <m:supHide m:val="on"/>
                          <m:ctrlPr>
                            <a:rPr lang="en-GB" i="1">
                              <a:latin typeface="Cambria Math" panose="02040503050406030204" pitchFamily="18" charset="0"/>
                            </a:rPr>
                          </m:ctrlPr>
                        </m:naryPr>
                        <m:sub/>
                        <m:sup/>
                        <m:e>
                          <m:r>
                            <a:rPr lang="en-GB" i="1">
                              <a:latin typeface="Cambria Math" panose="02040503050406030204" pitchFamily="18" charset="0"/>
                            </a:rPr>
                            <m:t>𝑥</m:t>
                          </m:r>
                          <m:r>
                            <a:rPr lang="en-GB" i="1">
                              <a:latin typeface="Cambria Math" panose="02040503050406030204" pitchFamily="18" charset="0"/>
                            </a:rPr>
                            <m:t> </m:t>
                          </m:r>
                          <m:sSup>
                            <m:sSupPr>
                              <m:ctrlPr>
                                <a:rPr lang="en-GB" i="1">
                                  <a:latin typeface="Cambria Math" panose="02040503050406030204" pitchFamily="18" charset="0"/>
                                </a:rPr>
                              </m:ctrlPr>
                            </m:sSupPr>
                            <m:e>
                              <m:r>
                                <a:rPr lang="en-GB" i="1">
                                  <a:latin typeface="Cambria Math" panose="02040503050406030204" pitchFamily="18" charset="0"/>
                                </a:rPr>
                                <m:t>𝑒</m:t>
                              </m:r>
                            </m:e>
                            <m:sup>
                              <m:sSup>
                                <m:sSupPr>
                                  <m:ctrlPr>
                                    <a:rPr lang="en-GB" i="1">
                                      <a:latin typeface="Cambria Math" panose="02040503050406030204" pitchFamily="18" charset="0"/>
                                    </a:rPr>
                                  </m:ctrlPr>
                                </m:sSupPr>
                                <m:e>
                                  <m:r>
                                    <a:rPr lang="en-GB" i="1">
                                      <a:latin typeface="Cambria Math" panose="02040503050406030204" pitchFamily="18" charset="0"/>
                                    </a:rPr>
                                    <m:t>𝑥</m:t>
                                  </m:r>
                                </m:e>
                                <m:sup>
                                  <m:r>
                                    <a:rPr lang="en-GB" i="1">
                                      <a:latin typeface="Cambria Math" panose="02040503050406030204" pitchFamily="18" charset="0"/>
                                    </a:rPr>
                                    <m:t>2</m:t>
                                  </m:r>
                                </m:sup>
                              </m:sSup>
                              <m:r>
                                <a:rPr lang="en-GB" i="1">
                                  <a:latin typeface="Cambria Math" panose="02040503050406030204" pitchFamily="18" charset="0"/>
                                </a:rPr>
                                <m:t>+1</m:t>
                              </m:r>
                            </m:sup>
                          </m:sSup>
                          <m:r>
                            <a:rPr lang="en-GB" i="1">
                              <a:latin typeface="Cambria Math" panose="02040503050406030204" pitchFamily="18" charset="0"/>
                            </a:rPr>
                            <m:t>𝑑𝑥</m:t>
                          </m:r>
                        </m:e>
                      </m:nary>
                      <m:r>
                        <a:rPr lang="en-GB" b="0" i="0"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2</m:t>
                          </m:r>
                        </m:den>
                      </m:f>
                      <m:sSup>
                        <m:sSupPr>
                          <m:ctrlPr>
                            <a:rPr lang="en-GB" b="0" i="1" smtClean="0">
                              <a:latin typeface="Cambria Math" panose="02040503050406030204" pitchFamily="18" charset="0"/>
                            </a:rPr>
                          </m:ctrlPr>
                        </m:sSupPr>
                        <m:e>
                          <m:r>
                            <a:rPr lang="en-GB" b="0" i="1" smtClean="0">
                              <a:latin typeface="Cambria Math" panose="02040503050406030204" pitchFamily="18" charset="0"/>
                            </a:rPr>
                            <m:t>𝑒</m:t>
                          </m:r>
                        </m:e>
                        <m:sup>
                          <m:sSup>
                            <m:sSupPr>
                              <m:ctrlPr>
                                <a:rPr lang="en-GB" b="0" i="1" smtClean="0">
                                  <a:latin typeface="Cambria Math" panose="02040503050406030204" pitchFamily="18" charset="0"/>
                                </a:rPr>
                              </m:ctrlPr>
                            </m:sSupPr>
                            <m:e>
                              <m:r>
                                <a:rPr lang="en-GB" b="0" i="1" smtClean="0">
                                  <a:latin typeface="Cambria Math" panose="02040503050406030204" pitchFamily="18" charset="0"/>
                                </a:rPr>
                                <m:t>𝑥</m:t>
                              </m:r>
                            </m:e>
                            <m:sup>
                              <m:r>
                                <a:rPr lang="en-GB" b="0" i="1" smtClean="0">
                                  <a:latin typeface="Cambria Math" panose="02040503050406030204" pitchFamily="18" charset="0"/>
                                </a:rPr>
                                <m:t>2</m:t>
                              </m:r>
                            </m:sup>
                          </m:sSup>
                          <m:r>
                            <a:rPr lang="en-GB" b="0" i="1" smtClean="0">
                              <a:latin typeface="Cambria Math" panose="02040503050406030204" pitchFamily="18" charset="0"/>
                            </a:rPr>
                            <m:t>+1</m:t>
                          </m:r>
                        </m:sup>
                      </m:sSup>
                      <m:r>
                        <a:rPr lang="en-GB" b="0" i="1" smtClean="0">
                          <a:latin typeface="Cambria Math" panose="02040503050406030204" pitchFamily="18" charset="0"/>
                        </a:rPr>
                        <m:t>+</m:t>
                      </m:r>
                      <m:r>
                        <a:rPr lang="en-GB" b="0" i="1" smtClean="0">
                          <a:latin typeface="Cambria Math" panose="02040503050406030204" pitchFamily="18" charset="0"/>
                        </a:rPr>
                        <m:t>𝐶</m:t>
                      </m:r>
                    </m:oMath>
                  </m:oMathPara>
                </a14:m>
                <a:endParaRPr lang="en-GB" dirty="0"/>
              </a:p>
            </p:txBody>
          </p:sp>
        </mc:Choice>
        <mc:Fallback xmlns="">
          <p:sp>
            <p:nvSpPr>
              <p:cNvPr id="12" name="TextBox 11"/>
              <p:cNvSpPr txBox="1">
                <a:spLocks noRot="1" noChangeAspect="1" noMove="1" noResize="1" noEditPoints="1" noAdjustHandles="1" noChangeArrowheads="1" noChangeShapeType="1" noTextEdit="1"/>
              </p:cNvSpPr>
              <p:nvPr/>
            </p:nvSpPr>
            <p:spPr>
              <a:xfrm>
                <a:off x="3707904" y="4221087"/>
                <a:ext cx="2880320" cy="1792798"/>
              </a:xfrm>
              <a:prstGeom prst="rect">
                <a:avLst/>
              </a:prstGeom>
              <a:blipFill rotWithShape="0">
                <a:blip r:embed="rId8"/>
                <a:stretch>
                  <a:fillRect l="-1691"/>
                </a:stretch>
              </a:blipFill>
            </p:spPr>
            <p:txBody>
              <a:bodyPr/>
              <a:lstStyle/>
              <a:p>
                <a:r>
                  <a:rPr lang="en-GB">
                    <a:noFill/>
                  </a:rPr>
                  <a:t> </a:t>
                </a:r>
              </a:p>
            </p:txBody>
          </p:sp>
        </mc:Fallback>
      </mc:AlternateContent>
      <p:sp>
        <p:nvSpPr>
          <p:cNvPr id="13" name="Rectangle 12"/>
          <p:cNvSpPr/>
          <p:nvPr/>
        </p:nvSpPr>
        <p:spPr>
          <a:xfrm>
            <a:off x="436836" y="4015402"/>
            <a:ext cx="2880320" cy="2550943"/>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4" name="Rectangle 13"/>
          <p:cNvSpPr/>
          <p:nvPr/>
        </p:nvSpPr>
        <p:spPr>
          <a:xfrm>
            <a:off x="3444158" y="3916564"/>
            <a:ext cx="2976615" cy="264978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236092251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3"/>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3"/>
                                        </p:tgtEl>
                                      </p:cBhvr>
                                    </p:animEffect>
                                    <p:set>
                                      <p:cBhvr>
                                        <p:cTn id="7" dur="1" fill="hold">
                                          <p:stCondLst>
                                            <p:cond delay="4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3"/>
                  </p:tgtEl>
                </p:cond>
              </p:nextCondLst>
            </p:seq>
            <p:seq concurrent="1" nextAc="seek">
              <p:cTn id="8" restart="whenNotActive" fill="hold" evtFilter="cancelBubble" nodeType="interactiveSeq">
                <p:stCondLst>
                  <p:cond evt="onClick" delay="0">
                    <p:tgtEl>
                      <p:spTgt spid="14"/>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14"/>
                                        </p:tgtEl>
                                      </p:cBhvr>
                                    </p:animEffect>
                                    <p:set>
                                      <p:cBhvr>
                                        <p:cTn id="13" dur="1" fill="hold">
                                          <p:stCondLst>
                                            <p:cond delay="4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4"/>
                  </p:tgtEl>
                </p:cond>
              </p:nextCondLst>
            </p:seq>
          </p:childTnLst>
        </p:cTn>
      </p:par>
    </p:tnLst>
    <p:bldLst>
      <p:bldP spid="13" grpId="0" animBg="1"/>
      <p:bldP spid="1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714CB21-18A3-41C1-8C98-8DE389B33C51}"/>
              </a:ext>
            </a:extLst>
          </p:cNvPr>
          <p:cNvSpPr/>
          <p:nvPr/>
        </p:nvSpPr>
        <p:spPr>
          <a:xfrm>
            <a:off x="12919" y="0"/>
            <a:ext cx="9142856" cy="6858000"/>
          </a:xfrm>
          <a:prstGeom prst="rect">
            <a:avLst/>
          </a:prstGeom>
          <a:pattFill prst="wdDnDiag">
            <a:fgClr>
              <a:schemeClr val="bg2"/>
            </a:fgClr>
            <a:bgClr>
              <a:schemeClr val="bg1"/>
            </a:bgClr>
          </a:patt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10" name="Rectangle 9">
            <a:extLst>
              <a:ext uri="{FF2B5EF4-FFF2-40B4-BE49-F238E27FC236}">
                <a16:creationId xmlns:a16="http://schemas.microsoft.com/office/drawing/2014/main" id="{058741C1-22D1-4D32-BD74-1D551192F37D}"/>
              </a:ext>
            </a:extLst>
          </p:cNvPr>
          <p:cNvSpPr/>
          <p:nvPr/>
        </p:nvSpPr>
        <p:spPr>
          <a:xfrm>
            <a:off x="0" y="0"/>
            <a:ext cx="9155775" cy="1422050"/>
          </a:xfrm>
          <a:prstGeom prst="rect">
            <a:avLst/>
          </a:prstGeom>
          <a:solidFill>
            <a:schemeClr val="tx1">
              <a:alpha val="76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p:cNvSpPr txBox="1"/>
          <p:nvPr/>
        </p:nvSpPr>
        <p:spPr>
          <a:xfrm>
            <a:off x="323148" y="217786"/>
            <a:ext cx="3816424" cy="954107"/>
          </a:xfrm>
          <a:prstGeom prst="rect">
            <a:avLst/>
          </a:prstGeom>
          <a:noFill/>
          <a:ln>
            <a:noFill/>
          </a:ln>
        </p:spPr>
        <p:txBody>
          <a:bodyPr wrap="square" rtlCol="0">
            <a:spAutoFit/>
          </a:bodyPr>
          <a:lstStyle/>
          <a:p>
            <a:r>
              <a:rPr lang="en-GB" sz="2400" b="1" dirty="0">
                <a:solidFill>
                  <a:schemeClr val="bg1"/>
                </a:solidFill>
              </a:rPr>
              <a:t>www.drfrostmaths.com</a:t>
            </a:r>
          </a:p>
          <a:p>
            <a:r>
              <a:rPr lang="en-GB" sz="1600" dirty="0">
                <a:solidFill>
                  <a:schemeClr val="bg1"/>
                </a:solidFill>
              </a:rPr>
              <a:t>Everything is </a:t>
            </a:r>
            <a:r>
              <a:rPr lang="en-GB" sz="1600" b="1" dirty="0">
                <a:solidFill>
                  <a:schemeClr val="bg1"/>
                </a:solidFill>
              </a:rPr>
              <a:t>completely free</a:t>
            </a:r>
            <a:r>
              <a:rPr lang="en-GB" sz="1600" dirty="0">
                <a:solidFill>
                  <a:schemeClr val="bg1"/>
                </a:solidFill>
              </a:rPr>
              <a:t>.</a:t>
            </a:r>
          </a:p>
          <a:p>
            <a:r>
              <a:rPr lang="en-GB" sz="1600" dirty="0">
                <a:solidFill>
                  <a:schemeClr val="bg1"/>
                </a:solidFill>
              </a:rPr>
              <a:t>Why not register?</a:t>
            </a:r>
          </a:p>
        </p:txBody>
      </p:sp>
      <p:pic>
        <p:nvPicPr>
          <p:cNvPr id="2" name="Picture 1">
            <a:extLst>
              <a:ext uri="{FF2B5EF4-FFF2-40B4-BE49-F238E27FC236}">
                <a16:creationId xmlns:a16="http://schemas.microsoft.com/office/drawing/2014/main" id="{0B6719D9-C52A-40F5-8E8A-C5418B569F61}"/>
              </a:ext>
            </a:extLst>
          </p:cNvPr>
          <p:cNvPicPr>
            <a:picLocks noChangeAspect="1"/>
          </p:cNvPicPr>
          <p:nvPr/>
        </p:nvPicPr>
        <p:blipFill>
          <a:blip r:embed="rId2"/>
          <a:stretch>
            <a:fillRect/>
          </a:stretch>
        </p:blipFill>
        <p:spPr>
          <a:xfrm>
            <a:off x="552499" y="1806461"/>
            <a:ext cx="5829955" cy="3383987"/>
          </a:xfrm>
          <a:prstGeom prst="rect">
            <a:avLst/>
          </a:prstGeom>
        </p:spPr>
      </p:pic>
      <p:pic>
        <p:nvPicPr>
          <p:cNvPr id="5" name="Picture 4">
            <a:extLst>
              <a:ext uri="{FF2B5EF4-FFF2-40B4-BE49-F238E27FC236}">
                <a16:creationId xmlns:a16="http://schemas.microsoft.com/office/drawing/2014/main" id="{24318D00-FABF-4754-8685-0247F6106EC4}"/>
              </a:ext>
            </a:extLst>
          </p:cNvPr>
          <p:cNvPicPr>
            <a:picLocks noChangeAspect="1"/>
          </p:cNvPicPr>
          <p:nvPr/>
        </p:nvPicPr>
        <p:blipFill>
          <a:blip r:embed="rId3"/>
          <a:stretch>
            <a:fillRect/>
          </a:stretch>
        </p:blipFill>
        <p:spPr>
          <a:xfrm>
            <a:off x="6124575" y="2827488"/>
            <a:ext cx="2458051" cy="1528359"/>
          </a:xfrm>
          <a:prstGeom prst="rect">
            <a:avLst/>
          </a:prstGeom>
        </p:spPr>
      </p:pic>
      <p:pic>
        <p:nvPicPr>
          <p:cNvPr id="6" name="Picture 5">
            <a:extLst>
              <a:ext uri="{FF2B5EF4-FFF2-40B4-BE49-F238E27FC236}">
                <a16:creationId xmlns:a16="http://schemas.microsoft.com/office/drawing/2014/main" id="{A3F790D7-2484-4BF2-B8CB-B653B6FDC8E6}"/>
              </a:ext>
            </a:extLst>
          </p:cNvPr>
          <p:cNvPicPr>
            <a:picLocks noChangeAspect="1"/>
          </p:cNvPicPr>
          <p:nvPr/>
        </p:nvPicPr>
        <p:blipFill>
          <a:blip r:embed="rId4"/>
          <a:stretch>
            <a:fillRect/>
          </a:stretch>
        </p:blipFill>
        <p:spPr>
          <a:xfrm>
            <a:off x="1602129" y="4873621"/>
            <a:ext cx="2946634" cy="1817923"/>
          </a:xfrm>
          <a:prstGeom prst="rect">
            <a:avLst/>
          </a:prstGeom>
        </p:spPr>
      </p:pic>
      <p:sp>
        <p:nvSpPr>
          <p:cNvPr id="4" name="TextBox 3">
            <a:extLst>
              <a:ext uri="{FF2B5EF4-FFF2-40B4-BE49-F238E27FC236}">
                <a16:creationId xmlns:a16="http://schemas.microsoft.com/office/drawing/2014/main" id="{427AEBDF-0ABA-43C2-BCF9-1A0DD8627790}"/>
              </a:ext>
            </a:extLst>
          </p:cNvPr>
          <p:cNvSpPr txBox="1"/>
          <p:nvPr/>
        </p:nvSpPr>
        <p:spPr>
          <a:xfrm>
            <a:off x="743444" y="6239336"/>
            <a:ext cx="1769021" cy="400110"/>
          </a:xfrm>
          <a:prstGeom prst="rect">
            <a:avLst/>
          </a:prstGeom>
          <a:solidFill>
            <a:schemeClr val="dk1">
              <a:alpha val="86000"/>
            </a:schemeClr>
          </a:solidFill>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000" dirty="0"/>
              <a:t>Teaching videos with topic tests to check understanding.</a:t>
            </a:r>
          </a:p>
        </p:txBody>
      </p:sp>
      <p:sp>
        <p:nvSpPr>
          <p:cNvPr id="9" name="TextBox 8"/>
          <p:cNvSpPr txBox="1"/>
          <p:nvPr/>
        </p:nvSpPr>
        <p:spPr>
          <a:xfrm>
            <a:off x="4191000" y="288231"/>
            <a:ext cx="4686300" cy="830997"/>
          </a:xfrm>
          <a:prstGeom prst="rect">
            <a:avLst/>
          </a:prstGeom>
          <a:noFill/>
          <a:ln>
            <a:noFill/>
          </a:ln>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200" dirty="0"/>
              <a:t>Register now to interactively practise questions on this topic, including past paper questions and extension questions (including MAT + UKMT).</a:t>
            </a:r>
          </a:p>
          <a:p>
            <a:r>
              <a:rPr lang="en-GB" sz="1200" dirty="0"/>
              <a:t>Teachers: you can create student accounts (or students can register themselves), to set work, monitor progress and even create worksheets.</a:t>
            </a:r>
          </a:p>
        </p:txBody>
      </p:sp>
      <p:sp>
        <p:nvSpPr>
          <p:cNvPr id="16" name="TextBox 15">
            <a:extLst>
              <a:ext uri="{FF2B5EF4-FFF2-40B4-BE49-F238E27FC236}">
                <a16:creationId xmlns:a16="http://schemas.microsoft.com/office/drawing/2014/main" id="{56D5D0BA-13D4-476F-BDD0-C9E26216F30E}"/>
              </a:ext>
            </a:extLst>
          </p:cNvPr>
          <p:cNvSpPr txBox="1"/>
          <p:nvPr/>
        </p:nvSpPr>
        <p:spPr>
          <a:xfrm>
            <a:off x="7639050" y="3953334"/>
            <a:ext cx="1419225" cy="553998"/>
          </a:xfrm>
          <a:prstGeom prst="rect">
            <a:avLst/>
          </a:prstGeom>
          <a:solidFill>
            <a:schemeClr val="dk1">
              <a:alpha val="86000"/>
            </a:schemeClr>
          </a:solidFill>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000" dirty="0"/>
              <a:t>Dashboard with points, trophies, notifications and student progress.</a:t>
            </a:r>
          </a:p>
        </p:txBody>
      </p:sp>
      <p:pic>
        <p:nvPicPr>
          <p:cNvPr id="1028" name="Picture 4" descr="Image result for ocr">
            <a:extLst>
              <a:ext uri="{FF2B5EF4-FFF2-40B4-BE49-F238E27FC236}">
                <a16:creationId xmlns:a16="http://schemas.microsoft.com/office/drawing/2014/main" id="{FAB8D00B-6123-425F-9992-C49EDB512181}"/>
              </a:ext>
            </a:extLst>
          </p:cNvPr>
          <p:cNvPicPr>
            <a:picLocks noChangeAspect="1" noChangeArrowheads="1"/>
          </p:cNvPicPr>
          <p:nvPr/>
        </p:nvPicPr>
        <p:blipFill>
          <a:blip r:embed="rId5" cstate="print">
            <a:extLst>
              <a:ext uri="{BEBA8EAE-BF5A-486C-A8C5-ECC9F3942E4B}">
                <a14:imgProps xmlns:a14="http://schemas.microsoft.com/office/drawing/2010/main">
                  <a14:imgLayer r:embed="rId6">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8137247" y="1970180"/>
            <a:ext cx="682729" cy="277720"/>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7">
            <a:extLst>
              <a:ext uri="{FF2B5EF4-FFF2-40B4-BE49-F238E27FC236}">
                <a16:creationId xmlns:a16="http://schemas.microsoft.com/office/drawing/2014/main" id="{541D39E7-8923-484F-914A-F735BCCFF805}"/>
              </a:ext>
            </a:extLst>
          </p:cNvPr>
          <p:cNvPicPr>
            <a:picLocks noChangeAspect="1"/>
          </p:cNvPicPr>
          <p:nvPr/>
        </p:nvPicPr>
        <p:blipFill>
          <a:blip r:embed="rId7">
            <a:extLst>
              <a:ext uri="{BEBA8EAE-BF5A-486C-A8C5-ECC9F3942E4B}">
                <a14:imgProps xmlns:a14="http://schemas.microsoft.com/office/drawing/2010/main">
                  <a14:imgLayer r:embed="rId8">
                    <a14:imgEffect>
                      <a14:backgroundRemoval t="9524" b="94048" l="6356" r="97458">
                        <a14:foregroundMark x1="17373" y1="50000" x2="19068" y2="59524"/>
                        <a14:foregroundMark x1="8051" y1="61905" x2="6356" y2="76190"/>
                        <a14:foregroundMark x1="86441" y1="55952" x2="91102" y2="55952"/>
                        <a14:foregroundMark x1="94068" y1="53571" x2="96186" y2="41667"/>
                        <a14:foregroundMark x1="97034" y1="41667" x2="97458" y2="20238"/>
                        <a14:foregroundMark x1="96186" y1="9524" x2="79237" y2="36905"/>
                        <a14:foregroundMark x1="69915" y1="83333" x2="62712" y2="35714"/>
                        <a14:foregroundMark x1="44492" y1="88095" x2="45763" y2="94048"/>
                      </a14:backgroundRemoval>
                    </a14:imgEffect>
                    <a14:imgEffect>
                      <a14:saturation sat="0"/>
                    </a14:imgEffect>
                  </a14:imgLayer>
                </a14:imgProps>
              </a:ext>
            </a:extLst>
          </a:blip>
          <a:stretch>
            <a:fillRect/>
          </a:stretch>
        </p:blipFill>
        <p:spPr>
          <a:xfrm>
            <a:off x="6860710" y="2309414"/>
            <a:ext cx="808401" cy="287736"/>
          </a:xfrm>
          <a:prstGeom prst="rect">
            <a:avLst/>
          </a:prstGeom>
        </p:spPr>
      </p:pic>
      <p:pic>
        <p:nvPicPr>
          <p:cNvPr id="19" name="Picture 18">
            <a:extLst>
              <a:ext uri="{FF2B5EF4-FFF2-40B4-BE49-F238E27FC236}">
                <a16:creationId xmlns:a16="http://schemas.microsoft.com/office/drawing/2014/main" id="{C1F8849A-C314-440F-BFBC-F885AF1FCB60}"/>
              </a:ext>
            </a:extLst>
          </p:cNvPr>
          <p:cNvPicPr>
            <a:picLocks noChangeAspect="1"/>
          </p:cNvPicPr>
          <p:nvPr/>
        </p:nvPicPr>
        <p:blipFill>
          <a:blip r:embed="rId9">
            <a:extLst>
              <a:ext uri="{BEBA8EAE-BF5A-486C-A8C5-ECC9F3942E4B}">
                <a14:imgProps xmlns:a14="http://schemas.microsoft.com/office/drawing/2010/main">
                  <a14:imgLayer r:embed="rId10">
                    <a14:imgEffect>
                      <a14:saturation sat="0"/>
                    </a14:imgEffect>
                  </a14:imgLayer>
                </a14:imgProps>
              </a:ext>
            </a:extLst>
          </a:blip>
          <a:stretch>
            <a:fillRect/>
          </a:stretch>
        </p:blipFill>
        <p:spPr>
          <a:xfrm>
            <a:off x="8108726" y="2328005"/>
            <a:ext cx="471556" cy="432260"/>
          </a:xfrm>
          <a:prstGeom prst="rect">
            <a:avLst/>
          </a:prstGeom>
        </p:spPr>
      </p:pic>
      <p:pic>
        <p:nvPicPr>
          <p:cNvPr id="20" name="Picture 19">
            <a:extLst>
              <a:ext uri="{FF2B5EF4-FFF2-40B4-BE49-F238E27FC236}">
                <a16:creationId xmlns:a16="http://schemas.microsoft.com/office/drawing/2014/main" id="{5D3902F9-D3E5-4D6E-AC01-218BC9FD7465}"/>
              </a:ext>
            </a:extLst>
          </p:cNvPr>
          <p:cNvPicPr>
            <a:picLocks noChangeAspect="1"/>
          </p:cNvPicPr>
          <p:nvPr/>
        </p:nvPicPr>
        <p:blipFill>
          <a:blip r:embed="rId11">
            <a:extLst>
              <a:ext uri="{BEBA8EAE-BF5A-486C-A8C5-ECC9F3942E4B}">
                <a14:imgProps xmlns:a14="http://schemas.microsoft.com/office/drawing/2010/main">
                  <a14:imgLayer r:embed="rId12">
                    <a14:imgEffect>
                      <a14:backgroundRemoval t="7463" b="88060" l="2649" r="96358">
                        <a14:foregroundMark x1="11921" y1="50746" x2="8940" y2="34328"/>
                        <a14:foregroundMark x1="5298" y1="56716" x2="3642" y2="56716"/>
                        <a14:foregroundMark x1="23841" y1="68657" x2="23179" y2="41791"/>
                        <a14:foregroundMark x1="27483" y1="58209" x2="34437" y2="58209"/>
                        <a14:foregroundMark x1="40728" y1="73134" x2="44371" y2="49254"/>
                        <a14:foregroundMark x1="54967" y1="37313" x2="54967" y2="37313"/>
                        <a14:foregroundMark x1="61258" y1="59701" x2="61258" y2="59701"/>
                        <a14:foregroundMark x1="73510" y1="59701" x2="73510" y2="59701"/>
                        <a14:foregroundMark x1="83444" y1="80597" x2="83444" y2="80597"/>
                        <a14:foregroundMark x1="89735" y1="80597" x2="89735" y2="80597"/>
                        <a14:foregroundMark x1="94371" y1="82090" x2="94371" y2="82090"/>
                        <a14:foregroundMark x1="96358" y1="59701" x2="96358" y2="59701"/>
                        <a14:foregroundMark x1="95695" y1="26866" x2="95695" y2="26866"/>
                        <a14:foregroundMark x1="87417" y1="23881" x2="87417" y2="23881"/>
                        <a14:foregroundMark x1="88742" y1="58209" x2="88742" y2="58209"/>
                        <a14:foregroundMark x1="82781" y1="55224" x2="82781" y2="55224"/>
                        <a14:foregroundMark x1="82119" y1="20896" x2="82119" y2="20896"/>
                      </a14:backgroundRemoval>
                    </a14:imgEffect>
                  </a14:imgLayer>
                </a14:imgProps>
              </a:ext>
            </a:extLst>
          </a:blip>
          <a:stretch>
            <a:fillRect/>
          </a:stretch>
        </p:blipFill>
        <p:spPr>
          <a:xfrm>
            <a:off x="6838323" y="1974048"/>
            <a:ext cx="1061077" cy="235405"/>
          </a:xfrm>
          <a:prstGeom prst="rect">
            <a:avLst/>
          </a:prstGeom>
        </p:spPr>
      </p:pic>
      <p:sp>
        <p:nvSpPr>
          <p:cNvPr id="21" name="TextBox 20">
            <a:extLst>
              <a:ext uri="{FF2B5EF4-FFF2-40B4-BE49-F238E27FC236}">
                <a16:creationId xmlns:a16="http://schemas.microsoft.com/office/drawing/2014/main" id="{5EF2AC65-A3C9-4F2E-AA66-BAB10D3B590C}"/>
              </a:ext>
            </a:extLst>
          </p:cNvPr>
          <p:cNvSpPr txBox="1"/>
          <p:nvPr/>
        </p:nvSpPr>
        <p:spPr>
          <a:xfrm>
            <a:off x="6790698" y="1653183"/>
            <a:ext cx="1478093" cy="261610"/>
          </a:xfrm>
          <a:prstGeom prst="rect">
            <a:avLst/>
          </a:prstGeom>
          <a:noFill/>
        </p:spPr>
        <p:txBody>
          <a:bodyPr wrap="square" rtlCol="0">
            <a:spAutoFit/>
          </a:bodyPr>
          <a:lstStyle/>
          <a:p>
            <a:r>
              <a:rPr lang="en-GB" sz="1050" dirty="0"/>
              <a:t>With questions by:</a:t>
            </a:r>
          </a:p>
        </p:txBody>
      </p:sp>
      <p:cxnSp>
        <p:nvCxnSpPr>
          <p:cNvPr id="22" name="Straight Connector 21">
            <a:extLst>
              <a:ext uri="{FF2B5EF4-FFF2-40B4-BE49-F238E27FC236}">
                <a16:creationId xmlns:a16="http://schemas.microsoft.com/office/drawing/2014/main" id="{0436529C-3AB4-47D0-84AE-8CCA7A93F56D}"/>
              </a:ext>
            </a:extLst>
          </p:cNvPr>
          <p:cNvCxnSpPr>
            <a:cxnSpLocks/>
          </p:cNvCxnSpPr>
          <p:nvPr/>
        </p:nvCxnSpPr>
        <p:spPr>
          <a:xfrm flipV="1">
            <a:off x="0" y="1416050"/>
            <a:ext cx="9156700" cy="3176"/>
          </a:xfrm>
          <a:prstGeom prst="line">
            <a:avLst/>
          </a:prstGeom>
          <a:ln w="76200">
            <a:solidFill>
              <a:schemeClr val="accent3"/>
            </a:solidFill>
          </a:ln>
        </p:spPr>
        <p:style>
          <a:lnRef idx="1">
            <a:schemeClr val="accent1"/>
          </a:lnRef>
          <a:fillRef idx="0">
            <a:schemeClr val="accent1"/>
          </a:fillRef>
          <a:effectRef idx="0">
            <a:schemeClr val="accent1"/>
          </a:effectRef>
          <a:fontRef idx="minor">
            <a:schemeClr val="tx1"/>
          </a:fontRef>
        </p:style>
      </p:cxnSp>
      <p:pic>
        <p:nvPicPr>
          <p:cNvPr id="23" name="Picture 22">
            <a:extLst>
              <a:ext uri="{FF2B5EF4-FFF2-40B4-BE49-F238E27FC236}">
                <a16:creationId xmlns:a16="http://schemas.microsoft.com/office/drawing/2014/main" id="{0DC24947-2898-4E6F-A105-6294769340C4}"/>
              </a:ext>
            </a:extLst>
          </p:cNvPr>
          <p:cNvPicPr>
            <a:picLocks noChangeAspect="1"/>
          </p:cNvPicPr>
          <p:nvPr/>
        </p:nvPicPr>
        <p:blipFill>
          <a:blip r:embed="rId13"/>
          <a:stretch>
            <a:fillRect/>
          </a:stretch>
        </p:blipFill>
        <p:spPr>
          <a:xfrm>
            <a:off x="5635827" y="4851044"/>
            <a:ext cx="2572414" cy="1316119"/>
          </a:xfrm>
          <a:prstGeom prst="rect">
            <a:avLst/>
          </a:prstGeom>
          <a:effectLst>
            <a:outerShdw blurRad="50800" dist="38100" dir="2700000" algn="tl" rotWithShape="0">
              <a:prstClr val="black">
                <a:alpha val="40000"/>
              </a:prstClr>
            </a:outerShdw>
          </a:effectLst>
        </p:spPr>
      </p:pic>
      <p:sp>
        <p:nvSpPr>
          <p:cNvPr id="12" name="TextBox 11">
            <a:extLst>
              <a:ext uri="{FF2B5EF4-FFF2-40B4-BE49-F238E27FC236}">
                <a16:creationId xmlns:a16="http://schemas.microsoft.com/office/drawing/2014/main" id="{5FC0DF13-8218-4DFF-AC94-2ABA505101F5}"/>
              </a:ext>
            </a:extLst>
          </p:cNvPr>
          <p:cNvSpPr txBox="1"/>
          <p:nvPr/>
        </p:nvSpPr>
        <p:spPr>
          <a:xfrm>
            <a:off x="7014889" y="5861226"/>
            <a:ext cx="1769021" cy="400110"/>
          </a:xfrm>
          <a:prstGeom prst="rect">
            <a:avLst/>
          </a:prstGeom>
          <a:solidFill>
            <a:schemeClr val="dk1">
              <a:alpha val="86000"/>
            </a:schemeClr>
          </a:solidFill>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000" dirty="0"/>
              <a:t>Questions organised by topic, difficulty and past paper.</a:t>
            </a:r>
          </a:p>
        </p:txBody>
      </p:sp>
    </p:spTree>
    <p:extLst>
      <p:ext uri="{BB962C8B-B14F-4D97-AF65-F5344CB8AC3E}">
        <p14:creationId xmlns:p14="http://schemas.microsoft.com/office/powerpoint/2010/main" val="16387762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4000"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err="1"/>
                <a:t>Quickfire</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5" name="TextBox 4"/>
              <p:cNvSpPr txBox="1"/>
              <p:nvPr/>
            </p:nvSpPr>
            <p:spPr>
              <a:xfrm>
                <a:off x="323528" y="1186871"/>
                <a:ext cx="6048672" cy="3332451"/>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nary>
                        <m:naryPr>
                          <m:subHide m:val="on"/>
                          <m:supHide m:val="on"/>
                          <m:ctrlPr>
                            <a:rPr lang="en-GB" sz="2000" b="0" i="1" smtClean="0">
                              <a:latin typeface="Cambria Math" panose="02040503050406030204" pitchFamily="18" charset="0"/>
                            </a:rPr>
                          </m:ctrlPr>
                        </m:naryPr>
                        <m:sub/>
                        <m:sup/>
                        <m:e>
                          <m:f>
                            <m:fPr>
                              <m:ctrlPr>
                                <a:rPr lang="en-GB" sz="2000" b="0" i="1" smtClean="0">
                                  <a:latin typeface="Cambria Math" panose="02040503050406030204" pitchFamily="18" charset="0"/>
                                </a:rPr>
                              </m:ctrlPr>
                            </m:fPr>
                            <m:num>
                              <m:r>
                                <a:rPr lang="en-GB" sz="2000" b="0" i="1" smtClean="0">
                                  <a:latin typeface="Cambria Math" panose="02040503050406030204" pitchFamily="18" charset="0"/>
                                </a:rPr>
                                <m:t>4</m:t>
                              </m:r>
                              <m:sSup>
                                <m:sSupPr>
                                  <m:ctrlPr>
                                    <a:rPr lang="en-GB" sz="2000" b="0" i="1" smtClean="0">
                                      <a:latin typeface="Cambria Math" panose="02040503050406030204" pitchFamily="18" charset="0"/>
                                    </a:rPr>
                                  </m:ctrlPr>
                                </m:sSupPr>
                                <m:e>
                                  <m:r>
                                    <a:rPr lang="en-GB" sz="2000" b="0" i="1" smtClean="0">
                                      <a:latin typeface="Cambria Math" panose="02040503050406030204" pitchFamily="18" charset="0"/>
                                    </a:rPr>
                                    <m:t>𝑥</m:t>
                                  </m:r>
                                </m:e>
                                <m:sup>
                                  <m:r>
                                    <a:rPr lang="en-GB" sz="2000" b="0" i="1" smtClean="0">
                                      <a:latin typeface="Cambria Math" panose="02040503050406030204" pitchFamily="18" charset="0"/>
                                    </a:rPr>
                                    <m:t>3</m:t>
                                  </m:r>
                                </m:sup>
                              </m:sSup>
                            </m:num>
                            <m:den>
                              <m:sSup>
                                <m:sSupPr>
                                  <m:ctrlPr>
                                    <a:rPr lang="en-GB" sz="2000" b="0" i="1" smtClean="0">
                                      <a:latin typeface="Cambria Math" panose="02040503050406030204" pitchFamily="18" charset="0"/>
                                    </a:rPr>
                                  </m:ctrlPr>
                                </m:sSupPr>
                                <m:e>
                                  <m:r>
                                    <a:rPr lang="en-GB" sz="2000" b="0" i="1" smtClean="0">
                                      <a:latin typeface="Cambria Math" panose="02040503050406030204" pitchFamily="18" charset="0"/>
                                    </a:rPr>
                                    <m:t>𝑥</m:t>
                                  </m:r>
                                </m:e>
                                <m:sup>
                                  <m:r>
                                    <a:rPr lang="en-GB" sz="2000" b="0" i="1" smtClean="0">
                                      <a:latin typeface="Cambria Math" panose="02040503050406030204" pitchFamily="18" charset="0"/>
                                    </a:rPr>
                                    <m:t>4</m:t>
                                  </m:r>
                                </m:sup>
                              </m:sSup>
                              <m:r>
                                <a:rPr lang="en-GB" sz="2000" b="0" i="1" smtClean="0">
                                  <a:latin typeface="Cambria Math" panose="02040503050406030204" pitchFamily="18" charset="0"/>
                                </a:rPr>
                                <m:t>−1</m:t>
                              </m:r>
                            </m:den>
                          </m:f>
                          <m:r>
                            <a:rPr lang="en-GB" sz="2000" b="0" i="1" smtClean="0">
                              <a:latin typeface="Cambria Math" panose="02040503050406030204" pitchFamily="18" charset="0"/>
                            </a:rPr>
                            <m:t>𝑑𝑥</m:t>
                          </m:r>
                        </m:e>
                      </m:nary>
                      <m:r>
                        <a:rPr lang="en-GB" sz="2000" b="0" i="1" smtClean="0">
                          <a:latin typeface="Cambria Math" panose="02040503050406030204" pitchFamily="18" charset="0"/>
                        </a:rPr>
                        <m:t>=</m:t>
                      </m:r>
                      <m:func>
                        <m:funcPr>
                          <m:ctrlPr>
                            <a:rPr lang="en-GB" sz="2000" b="1" i="1" smtClean="0">
                              <a:latin typeface="Cambria Math" panose="02040503050406030204" pitchFamily="18" charset="0"/>
                            </a:rPr>
                          </m:ctrlPr>
                        </m:funcPr>
                        <m:fName>
                          <m:r>
                            <a:rPr lang="en-GB" sz="2000" b="1" i="0" smtClean="0">
                              <a:latin typeface="Cambria Math" panose="02040503050406030204" pitchFamily="18" charset="0"/>
                            </a:rPr>
                            <m:t>𝐥𝐧</m:t>
                          </m:r>
                        </m:fName>
                        <m:e>
                          <m:d>
                            <m:dPr>
                              <m:begChr m:val="|"/>
                              <m:endChr m:val="|"/>
                              <m:ctrlPr>
                                <a:rPr lang="en-GB" sz="2000" b="1" i="1" smtClean="0">
                                  <a:latin typeface="Cambria Math" panose="02040503050406030204" pitchFamily="18" charset="0"/>
                                </a:rPr>
                              </m:ctrlPr>
                            </m:dPr>
                            <m:e>
                              <m:sSup>
                                <m:sSupPr>
                                  <m:ctrlPr>
                                    <a:rPr lang="en-GB" sz="2000" b="1" i="1" smtClean="0">
                                      <a:latin typeface="Cambria Math" panose="02040503050406030204" pitchFamily="18" charset="0"/>
                                    </a:rPr>
                                  </m:ctrlPr>
                                </m:sSupPr>
                                <m:e>
                                  <m:r>
                                    <a:rPr lang="en-GB" sz="2000" b="1" i="1" smtClean="0">
                                      <a:latin typeface="Cambria Math" panose="02040503050406030204" pitchFamily="18" charset="0"/>
                                    </a:rPr>
                                    <m:t>𝒙</m:t>
                                  </m:r>
                                </m:e>
                                <m:sup>
                                  <m:r>
                                    <a:rPr lang="en-GB" sz="2000" b="1" i="1" smtClean="0">
                                      <a:latin typeface="Cambria Math" panose="02040503050406030204" pitchFamily="18" charset="0"/>
                                    </a:rPr>
                                    <m:t>𝟒</m:t>
                                  </m:r>
                                </m:sup>
                              </m:sSup>
                              <m:r>
                                <a:rPr lang="en-GB" sz="2000" b="1" i="1" smtClean="0">
                                  <a:latin typeface="Cambria Math" panose="02040503050406030204" pitchFamily="18" charset="0"/>
                                </a:rPr>
                                <m:t>−</m:t>
                              </m:r>
                              <m:r>
                                <a:rPr lang="en-GB" sz="2000" b="1" i="1" smtClean="0">
                                  <a:latin typeface="Cambria Math" panose="02040503050406030204" pitchFamily="18" charset="0"/>
                                </a:rPr>
                                <m:t>𝟏</m:t>
                              </m:r>
                            </m:e>
                          </m:d>
                        </m:e>
                      </m:func>
                      <m:r>
                        <a:rPr lang="en-GB" sz="2000" b="1" i="1" smtClean="0">
                          <a:latin typeface="Cambria Math" panose="02040503050406030204" pitchFamily="18" charset="0"/>
                        </a:rPr>
                        <m:t>+</m:t>
                      </m:r>
                      <m:r>
                        <a:rPr lang="en-GB" sz="2000" b="1" i="1" smtClean="0">
                          <a:latin typeface="Cambria Math" panose="02040503050406030204" pitchFamily="18" charset="0"/>
                        </a:rPr>
                        <m:t>𝑪</m:t>
                      </m:r>
                    </m:oMath>
                    <m:oMath xmlns:m="http://schemas.openxmlformats.org/officeDocument/2006/math">
                      <m:nary>
                        <m:naryPr>
                          <m:subHide m:val="on"/>
                          <m:supHide m:val="on"/>
                          <m:ctrlPr>
                            <a:rPr lang="en-GB" sz="2000" i="1">
                              <a:latin typeface="Cambria Math" panose="02040503050406030204" pitchFamily="18" charset="0"/>
                            </a:rPr>
                          </m:ctrlPr>
                        </m:naryPr>
                        <m:sub/>
                        <m:sup/>
                        <m:e>
                          <m:f>
                            <m:fPr>
                              <m:ctrlPr>
                                <a:rPr lang="en-GB" sz="2000" i="1">
                                  <a:latin typeface="Cambria Math" panose="02040503050406030204" pitchFamily="18" charset="0"/>
                                </a:rPr>
                              </m:ctrlPr>
                            </m:fPr>
                            <m:num>
                              <m:func>
                                <m:funcPr>
                                  <m:ctrlPr>
                                    <a:rPr lang="en-GB" sz="2000" b="0" i="1" smtClean="0">
                                      <a:latin typeface="Cambria Math" panose="02040503050406030204" pitchFamily="18" charset="0"/>
                                    </a:rPr>
                                  </m:ctrlPr>
                                </m:funcPr>
                                <m:fName>
                                  <m:r>
                                    <m:rPr>
                                      <m:sty m:val="p"/>
                                    </m:rPr>
                                    <a:rPr lang="en-GB" sz="2000" b="0" i="0" smtClean="0">
                                      <a:latin typeface="Cambria Math" panose="02040503050406030204" pitchFamily="18" charset="0"/>
                                    </a:rPr>
                                    <m:t>cos</m:t>
                                  </m:r>
                                </m:fName>
                                <m:e>
                                  <m:r>
                                    <a:rPr lang="en-GB" sz="2000" b="0" i="1" smtClean="0">
                                      <a:latin typeface="Cambria Math" panose="02040503050406030204" pitchFamily="18" charset="0"/>
                                    </a:rPr>
                                    <m:t>𝑥</m:t>
                                  </m:r>
                                </m:e>
                              </m:func>
                            </m:num>
                            <m:den>
                              <m:func>
                                <m:funcPr>
                                  <m:ctrlPr>
                                    <a:rPr lang="en-GB" sz="2000" b="0" i="1" smtClean="0">
                                      <a:latin typeface="Cambria Math" panose="02040503050406030204" pitchFamily="18" charset="0"/>
                                    </a:rPr>
                                  </m:ctrlPr>
                                </m:funcPr>
                                <m:fName>
                                  <m:r>
                                    <m:rPr>
                                      <m:sty m:val="p"/>
                                    </m:rPr>
                                    <a:rPr lang="en-GB" sz="2000" b="0" i="0" smtClean="0">
                                      <a:latin typeface="Cambria Math" panose="02040503050406030204" pitchFamily="18" charset="0"/>
                                    </a:rPr>
                                    <m:t>sin</m:t>
                                  </m:r>
                                </m:fName>
                                <m:e>
                                  <m:r>
                                    <a:rPr lang="en-GB" sz="2000" b="0" i="1" smtClean="0">
                                      <a:latin typeface="Cambria Math" panose="02040503050406030204" pitchFamily="18" charset="0"/>
                                    </a:rPr>
                                    <m:t>𝑥</m:t>
                                  </m:r>
                                </m:e>
                              </m:func>
                              <m:r>
                                <a:rPr lang="en-GB" sz="2000" b="0" i="1" smtClean="0">
                                  <a:latin typeface="Cambria Math" panose="02040503050406030204" pitchFamily="18" charset="0"/>
                                </a:rPr>
                                <m:t>+2</m:t>
                              </m:r>
                            </m:den>
                          </m:f>
                          <m:r>
                            <a:rPr lang="en-GB" sz="2000" i="1">
                              <a:latin typeface="Cambria Math" panose="02040503050406030204" pitchFamily="18" charset="0"/>
                            </a:rPr>
                            <m:t>𝑑𝑥</m:t>
                          </m:r>
                        </m:e>
                      </m:nary>
                      <m:r>
                        <a:rPr lang="en-GB" sz="2000" i="1">
                          <a:latin typeface="Cambria Math" panose="02040503050406030204" pitchFamily="18" charset="0"/>
                        </a:rPr>
                        <m:t>=</m:t>
                      </m:r>
                      <m:func>
                        <m:funcPr>
                          <m:ctrlPr>
                            <a:rPr lang="en-GB" sz="2000" b="1" i="1">
                              <a:latin typeface="Cambria Math" panose="02040503050406030204" pitchFamily="18" charset="0"/>
                            </a:rPr>
                          </m:ctrlPr>
                        </m:funcPr>
                        <m:fName>
                          <m:r>
                            <a:rPr lang="en-GB" sz="2000" b="1" i="1">
                              <a:latin typeface="Cambria Math" panose="02040503050406030204" pitchFamily="18" charset="0"/>
                            </a:rPr>
                            <m:t>𝒍𝒏</m:t>
                          </m:r>
                        </m:fName>
                        <m:e>
                          <m:d>
                            <m:dPr>
                              <m:begChr m:val="|"/>
                              <m:endChr m:val="|"/>
                              <m:ctrlPr>
                                <a:rPr lang="en-GB" sz="2000" b="1" i="1">
                                  <a:latin typeface="Cambria Math" panose="02040503050406030204" pitchFamily="18" charset="0"/>
                                </a:rPr>
                              </m:ctrlPr>
                            </m:dPr>
                            <m:e>
                              <m:func>
                                <m:funcPr>
                                  <m:ctrlPr>
                                    <a:rPr lang="en-GB" sz="2000" b="1" i="1" smtClean="0">
                                      <a:latin typeface="Cambria Math" panose="02040503050406030204" pitchFamily="18" charset="0"/>
                                    </a:rPr>
                                  </m:ctrlPr>
                                </m:funcPr>
                                <m:fName>
                                  <m:r>
                                    <a:rPr lang="en-GB" sz="2000" b="1" i="0" smtClean="0">
                                      <a:latin typeface="Cambria Math" panose="02040503050406030204" pitchFamily="18" charset="0"/>
                                    </a:rPr>
                                    <m:t>𝐬𝐢𝐧</m:t>
                                  </m:r>
                                </m:fName>
                                <m:e>
                                  <m:r>
                                    <a:rPr lang="en-GB" sz="2000" b="1" i="1" smtClean="0">
                                      <a:latin typeface="Cambria Math" panose="02040503050406030204" pitchFamily="18" charset="0"/>
                                    </a:rPr>
                                    <m:t>𝒙</m:t>
                                  </m:r>
                                </m:e>
                              </m:func>
                              <m:r>
                                <a:rPr lang="en-GB" sz="2000" b="1" i="1" smtClean="0">
                                  <a:latin typeface="Cambria Math" panose="02040503050406030204" pitchFamily="18" charset="0"/>
                                </a:rPr>
                                <m:t>+</m:t>
                              </m:r>
                              <m:r>
                                <a:rPr lang="en-GB" sz="2000" b="1" i="1" smtClean="0">
                                  <a:latin typeface="Cambria Math" panose="02040503050406030204" pitchFamily="18" charset="0"/>
                                </a:rPr>
                                <m:t>𝟐</m:t>
                              </m:r>
                            </m:e>
                          </m:d>
                        </m:e>
                      </m:func>
                      <m:r>
                        <a:rPr lang="en-GB" sz="2000" b="1" i="1">
                          <a:latin typeface="Cambria Math" panose="02040503050406030204" pitchFamily="18" charset="0"/>
                        </a:rPr>
                        <m:t>+</m:t>
                      </m:r>
                      <m:r>
                        <a:rPr lang="en-GB" sz="2000" b="1" i="1">
                          <a:latin typeface="Cambria Math" panose="02040503050406030204" pitchFamily="18" charset="0"/>
                        </a:rPr>
                        <m:t>𝑪</m:t>
                      </m:r>
                    </m:oMath>
                    <m:oMath xmlns:m="http://schemas.openxmlformats.org/officeDocument/2006/math">
                      <m:nary>
                        <m:naryPr>
                          <m:subHide m:val="on"/>
                          <m:supHide m:val="on"/>
                          <m:ctrlPr>
                            <a:rPr lang="en-GB" sz="2000" b="0" i="1" smtClean="0">
                              <a:latin typeface="Cambria Math" panose="02040503050406030204" pitchFamily="18" charset="0"/>
                            </a:rPr>
                          </m:ctrlPr>
                        </m:naryPr>
                        <m:sub/>
                        <m:sup/>
                        <m:e>
                          <m:func>
                            <m:funcPr>
                              <m:ctrlPr>
                                <a:rPr lang="en-GB" sz="2000" b="0" i="1" smtClean="0">
                                  <a:latin typeface="Cambria Math" panose="02040503050406030204" pitchFamily="18" charset="0"/>
                                </a:rPr>
                              </m:ctrlPr>
                            </m:funcPr>
                            <m:fName>
                              <m:r>
                                <m:rPr>
                                  <m:sty m:val="p"/>
                                </m:rPr>
                                <a:rPr lang="en-GB" sz="2000" b="0" i="0" smtClean="0">
                                  <a:latin typeface="Cambria Math" panose="02040503050406030204" pitchFamily="18" charset="0"/>
                                </a:rPr>
                                <m:t>cos</m:t>
                              </m:r>
                            </m:fName>
                            <m:e>
                              <m:r>
                                <a:rPr lang="en-GB" sz="2000" b="0" i="1" smtClean="0">
                                  <a:latin typeface="Cambria Math" panose="02040503050406030204" pitchFamily="18" charset="0"/>
                                </a:rPr>
                                <m:t>𝑥</m:t>
                              </m:r>
                            </m:e>
                          </m:func>
                          <m:r>
                            <a:rPr lang="en-GB" sz="2000" b="0" i="1" smtClean="0">
                              <a:latin typeface="Cambria Math" panose="02040503050406030204" pitchFamily="18" charset="0"/>
                            </a:rPr>
                            <m:t> </m:t>
                          </m:r>
                          <m:sSup>
                            <m:sSupPr>
                              <m:ctrlPr>
                                <a:rPr lang="en-GB" sz="2000" b="0" i="1" smtClean="0">
                                  <a:latin typeface="Cambria Math" panose="02040503050406030204" pitchFamily="18" charset="0"/>
                                </a:rPr>
                              </m:ctrlPr>
                            </m:sSupPr>
                            <m:e>
                              <m:r>
                                <a:rPr lang="en-GB" sz="2000" b="0" i="1" smtClean="0">
                                  <a:latin typeface="Cambria Math" panose="02040503050406030204" pitchFamily="18" charset="0"/>
                                </a:rPr>
                                <m:t>𝑒</m:t>
                              </m:r>
                            </m:e>
                            <m:sup>
                              <m:func>
                                <m:funcPr>
                                  <m:ctrlPr>
                                    <a:rPr lang="en-GB" sz="2000" b="0" i="1" smtClean="0">
                                      <a:latin typeface="Cambria Math" panose="02040503050406030204" pitchFamily="18" charset="0"/>
                                    </a:rPr>
                                  </m:ctrlPr>
                                </m:funcPr>
                                <m:fName>
                                  <m:r>
                                    <m:rPr>
                                      <m:sty m:val="p"/>
                                    </m:rPr>
                                    <a:rPr lang="en-GB" sz="2000" b="0" i="0" smtClean="0">
                                      <a:latin typeface="Cambria Math" panose="02040503050406030204" pitchFamily="18" charset="0"/>
                                    </a:rPr>
                                    <m:t>sin</m:t>
                                  </m:r>
                                </m:fName>
                                <m:e>
                                  <m:r>
                                    <a:rPr lang="en-GB" sz="2000" b="0" i="1" smtClean="0">
                                      <a:latin typeface="Cambria Math" panose="02040503050406030204" pitchFamily="18" charset="0"/>
                                    </a:rPr>
                                    <m:t>𝑥</m:t>
                                  </m:r>
                                </m:e>
                              </m:func>
                            </m:sup>
                          </m:sSup>
                        </m:e>
                      </m:nary>
                      <m:r>
                        <a:rPr lang="en-GB" sz="2000" b="0" i="1" smtClean="0">
                          <a:latin typeface="Cambria Math" panose="02040503050406030204" pitchFamily="18" charset="0"/>
                        </a:rPr>
                        <m:t>𝑑𝑥</m:t>
                      </m:r>
                      <m:r>
                        <a:rPr lang="en-GB" sz="2000" b="0" i="1" smtClean="0">
                          <a:latin typeface="Cambria Math" panose="02040503050406030204" pitchFamily="18" charset="0"/>
                        </a:rPr>
                        <m:t>=</m:t>
                      </m:r>
                      <m:sSup>
                        <m:sSupPr>
                          <m:ctrlPr>
                            <a:rPr lang="en-GB" sz="2000" b="1" i="1" smtClean="0">
                              <a:latin typeface="Cambria Math" panose="02040503050406030204" pitchFamily="18" charset="0"/>
                            </a:rPr>
                          </m:ctrlPr>
                        </m:sSupPr>
                        <m:e>
                          <m:r>
                            <a:rPr lang="en-GB" sz="2000" b="1" i="1" smtClean="0">
                              <a:latin typeface="Cambria Math" panose="02040503050406030204" pitchFamily="18" charset="0"/>
                            </a:rPr>
                            <m:t>𝒆</m:t>
                          </m:r>
                        </m:e>
                        <m:sup>
                          <m:func>
                            <m:funcPr>
                              <m:ctrlPr>
                                <a:rPr lang="en-GB" sz="2000" b="1" i="1" smtClean="0">
                                  <a:latin typeface="Cambria Math" panose="02040503050406030204" pitchFamily="18" charset="0"/>
                                </a:rPr>
                              </m:ctrlPr>
                            </m:funcPr>
                            <m:fName>
                              <m:r>
                                <a:rPr lang="en-GB" sz="2000" b="1" i="0" smtClean="0">
                                  <a:latin typeface="Cambria Math" panose="02040503050406030204" pitchFamily="18" charset="0"/>
                                </a:rPr>
                                <m:t>𝐬𝐢𝐧</m:t>
                              </m:r>
                            </m:fName>
                            <m:e>
                              <m:r>
                                <a:rPr lang="en-GB" sz="2000" b="1" i="1" smtClean="0">
                                  <a:latin typeface="Cambria Math" panose="02040503050406030204" pitchFamily="18" charset="0"/>
                                </a:rPr>
                                <m:t>𝒙</m:t>
                              </m:r>
                            </m:e>
                          </m:func>
                        </m:sup>
                      </m:sSup>
                      <m:r>
                        <a:rPr lang="en-GB" sz="2000" b="1" i="1" smtClean="0">
                          <a:latin typeface="Cambria Math" panose="02040503050406030204" pitchFamily="18" charset="0"/>
                        </a:rPr>
                        <m:t>+</m:t>
                      </m:r>
                      <m:r>
                        <a:rPr lang="en-GB" sz="2000" b="1" i="1" smtClean="0">
                          <a:latin typeface="Cambria Math" panose="02040503050406030204" pitchFamily="18" charset="0"/>
                        </a:rPr>
                        <m:t>𝑪</m:t>
                      </m:r>
                    </m:oMath>
                    <m:oMath xmlns:m="http://schemas.openxmlformats.org/officeDocument/2006/math">
                      <m:nary>
                        <m:naryPr>
                          <m:subHide m:val="on"/>
                          <m:supHide m:val="on"/>
                          <m:ctrlPr>
                            <a:rPr lang="en-GB" sz="2000" b="0" i="1" smtClean="0">
                              <a:latin typeface="Cambria Math" panose="02040503050406030204" pitchFamily="18" charset="0"/>
                            </a:rPr>
                          </m:ctrlPr>
                        </m:naryPr>
                        <m:sub/>
                        <m:sup/>
                        <m:e>
                          <m:func>
                            <m:funcPr>
                              <m:ctrlPr>
                                <a:rPr lang="en-GB" sz="2000" b="0" i="1" smtClean="0">
                                  <a:latin typeface="Cambria Math" panose="02040503050406030204" pitchFamily="18" charset="0"/>
                                </a:rPr>
                              </m:ctrlPr>
                            </m:funcPr>
                            <m:fName>
                              <m:r>
                                <m:rPr>
                                  <m:sty m:val="p"/>
                                </m:rPr>
                                <a:rPr lang="en-GB" sz="2000" b="0" i="0" smtClean="0">
                                  <a:latin typeface="Cambria Math" panose="02040503050406030204" pitchFamily="18" charset="0"/>
                                </a:rPr>
                                <m:t>cos</m:t>
                              </m:r>
                            </m:fName>
                            <m:e>
                              <m:r>
                                <a:rPr lang="en-GB" sz="2000" b="0" i="1" smtClean="0">
                                  <a:latin typeface="Cambria Math" panose="02040503050406030204" pitchFamily="18" charset="0"/>
                                </a:rPr>
                                <m:t>𝑥</m:t>
                              </m:r>
                            </m:e>
                          </m:func>
                          <m:sSup>
                            <m:sSupPr>
                              <m:ctrlPr>
                                <a:rPr lang="en-GB" sz="2000" b="0" i="1" smtClean="0">
                                  <a:latin typeface="Cambria Math" panose="02040503050406030204" pitchFamily="18" charset="0"/>
                                </a:rPr>
                              </m:ctrlPr>
                            </m:sSupPr>
                            <m:e>
                              <m:d>
                                <m:dPr>
                                  <m:ctrlPr>
                                    <a:rPr lang="en-GB" sz="2000" b="0" i="1" smtClean="0">
                                      <a:latin typeface="Cambria Math" panose="02040503050406030204" pitchFamily="18" charset="0"/>
                                    </a:rPr>
                                  </m:ctrlPr>
                                </m:dPr>
                                <m:e>
                                  <m:func>
                                    <m:funcPr>
                                      <m:ctrlPr>
                                        <a:rPr lang="en-GB" sz="2000" b="0" i="1" smtClean="0">
                                          <a:latin typeface="Cambria Math" panose="02040503050406030204" pitchFamily="18" charset="0"/>
                                        </a:rPr>
                                      </m:ctrlPr>
                                    </m:funcPr>
                                    <m:fName>
                                      <m:r>
                                        <m:rPr>
                                          <m:sty m:val="p"/>
                                        </m:rPr>
                                        <a:rPr lang="en-GB" sz="2000" b="0" i="0" smtClean="0">
                                          <a:latin typeface="Cambria Math" panose="02040503050406030204" pitchFamily="18" charset="0"/>
                                        </a:rPr>
                                        <m:t>sin</m:t>
                                      </m:r>
                                    </m:fName>
                                    <m:e>
                                      <m:r>
                                        <a:rPr lang="en-GB" sz="2000" b="0" i="1" smtClean="0">
                                          <a:latin typeface="Cambria Math" panose="02040503050406030204" pitchFamily="18" charset="0"/>
                                        </a:rPr>
                                        <m:t>𝑥</m:t>
                                      </m:r>
                                    </m:e>
                                  </m:func>
                                  <m:r>
                                    <a:rPr lang="en-GB" sz="2000" b="0" i="1" smtClean="0">
                                      <a:latin typeface="Cambria Math" panose="02040503050406030204" pitchFamily="18" charset="0"/>
                                    </a:rPr>
                                    <m:t>−5</m:t>
                                  </m:r>
                                </m:e>
                              </m:d>
                            </m:e>
                            <m:sup>
                              <m:r>
                                <a:rPr lang="en-GB" sz="2000" b="0" i="1" smtClean="0">
                                  <a:latin typeface="Cambria Math" panose="02040503050406030204" pitchFamily="18" charset="0"/>
                                </a:rPr>
                                <m:t>7</m:t>
                              </m:r>
                            </m:sup>
                          </m:sSup>
                          <m:r>
                            <a:rPr lang="en-GB" sz="2000" b="0" i="1" smtClean="0">
                              <a:latin typeface="Cambria Math" panose="02040503050406030204" pitchFamily="18" charset="0"/>
                            </a:rPr>
                            <m:t> </m:t>
                          </m:r>
                          <m:r>
                            <a:rPr lang="en-GB" sz="2000" b="0" i="1" smtClean="0">
                              <a:latin typeface="Cambria Math" panose="02040503050406030204" pitchFamily="18" charset="0"/>
                            </a:rPr>
                            <m:t>𝑑𝑥</m:t>
                          </m:r>
                        </m:e>
                      </m:nary>
                      <m:r>
                        <a:rPr lang="en-GB" sz="2000" b="0" i="1" smtClean="0">
                          <a:latin typeface="Cambria Math" panose="02040503050406030204" pitchFamily="18" charset="0"/>
                        </a:rPr>
                        <m:t>=</m:t>
                      </m:r>
                      <m:f>
                        <m:fPr>
                          <m:ctrlPr>
                            <a:rPr lang="en-GB" sz="2000" b="1" i="1" smtClean="0">
                              <a:latin typeface="Cambria Math" panose="02040503050406030204" pitchFamily="18" charset="0"/>
                            </a:rPr>
                          </m:ctrlPr>
                        </m:fPr>
                        <m:num>
                          <m:r>
                            <a:rPr lang="en-GB" sz="2000" b="1" i="1" smtClean="0">
                              <a:latin typeface="Cambria Math" panose="02040503050406030204" pitchFamily="18" charset="0"/>
                            </a:rPr>
                            <m:t>𝟏</m:t>
                          </m:r>
                        </m:num>
                        <m:den>
                          <m:r>
                            <a:rPr lang="en-GB" sz="2000" b="1" i="1" smtClean="0">
                              <a:latin typeface="Cambria Math" panose="02040503050406030204" pitchFamily="18" charset="0"/>
                            </a:rPr>
                            <m:t>𝟖</m:t>
                          </m:r>
                        </m:den>
                      </m:f>
                      <m:sSup>
                        <m:sSupPr>
                          <m:ctrlPr>
                            <a:rPr lang="en-GB" sz="2000" b="1" i="1" smtClean="0">
                              <a:latin typeface="Cambria Math" panose="02040503050406030204" pitchFamily="18" charset="0"/>
                            </a:rPr>
                          </m:ctrlPr>
                        </m:sSupPr>
                        <m:e>
                          <m:d>
                            <m:dPr>
                              <m:ctrlPr>
                                <a:rPr lang="en-GB" sz="2000" b="1" i="1" smtClean="0">
                                  <a:latin typeface="Cambria Math" panose="02040503050406030204" pitchFamily="18" charset="0"/>
                                </a:rPr>
                              </m:ctrlPr>
                            </m:dPr>
                            <m:e>
                              <m:func>
                                <m:funcPr>
                                  <m:ctrlPr>
                                    <a:rPr lang="en-GB" sz="2000" b="1" i="1" smtClean="0">
                                      <a:latin typeface="Cambria Math" panose="02040503050406030204" pitchFamily="18" charset="0"/>
                                    </a:rPr>
                                  </m:ctrlPr>
                                </m:funcPr>
                                <m:fName>
                                  <m:r>
                                    <a:rPr lang="en-GB" sz="2000" b="1" i="0" smtClean="0">
                                      <a:latin typeface="Cambria Math" panose="02040503050406030204" pitchFamily="18" charset="0"/>
                                    </a:rPr>
                                    <m:t>𝐬𝐢𝐧</m:t>
                                  </m:r>
                                </m:fName>
                                <m:e>
                                  <m:r>
                                    <a:rPr lang="en-GB" sz="2000" b="1" i="1" smtClean="0">
                                      <a:latin typeface="Cambria Math" panose="02040503050406030204" pitchFamily="18" charset="0"/>
                                    </a:rPr>
                                    <m:t>𝒙</m:t>
                                  </m:r>
                                </m:e>
                              </m:func>
                              <m:r>
                                <a:rPr lang="en-GB" sz="2000" b="1" i="1" smtClean="0">
                                  <a:latin typeface="Cambria Math" panose="02040503050406030204" pitchFamily="18" charset="0"/>
                                </a:rPr>
                                <m:t>−</m:t>
                              </m:r>
                              <m:r>
                                <a:rPr lang="en-GB" sz="2000" b="1" i="1" smtClean="0">
                                  <a:latin typeface="Cambria Math" panose="02040503050406030204" pitchFamily="18" charset="0"/>
                                </a:rPr>
                                <m:t>𝟓</m:t>
                              </m:r>
                            </m:e>
                          </m:d>
                        </m:e>
                        <m:sup>
                          <m:r>
                            <a:rPr lang="en-GB" sz="2000" b="1" i="1" smtClean="0">
                              <a:latin typeface="Cambria Math" panose="02040503050406030204" pitchFamily="18" charset="0"/>
                            </a:rPr>
                            <m:t>𝟖</m:t>
                          </m:r>
                        </m:sup>
                      </m:sSup>
                      <m:r>
                        <a:rPr lang="en-GB" sz="2000" b="1" i="1" smtClean="0">
                          <a:latin typeface="Cambria Math" panose="02040503050406030204" pitchFamily="18" charset="0"/>
                        </a:rPr>
                        <m:t>+</m:t>
                      </m:r>
                      <m:r>
                        <a:rPr lang="en-GB" sz="2000" b="1" i="1" smtClean="0">
                          <a:latin typeface="Cambria Math" panose="02040503050406030204" pitchFamily="18" charset="0"/>
                        </a:rPr>
                        <m:t>𝑪</m:t>
                      </m:r>
                    </m:oMath>
                    <m:oMath xmlns:m="http://schemas.openxmlformats.org/officeDocument/2006/math">
                      <m:nary>
                        <m:naryPr>
                          <m:subHide m:val="on"/>
                          <m:supHide m:val="on"/>
                          <m:ctrlPr>
                            <a:rPr lang="en-GB" sz="2000" b="0" i="1" smtClean="0">
                              <a:latin typeface="Cambria Math" panose="02040503050406030204" pitchFamily="18" charset="0"/>
                            </a:rPr>
                          </m:ctrlPr>
                        </m:naryPr>
                        <m:sub/>
                        <m:sup/>
                        <m:e>
                          <m:sSup>
                            <m:sSupPr>
                              <m:ctrlPr>
                                <a:rPr lang="en-GB" sz="2000" b="0" i="1" smtClean="0">
                                  <a:latin typeface="Cambria Math" panose="02040503050406030204" pitchFamily="18" charset="0"/>
                                </a:rPr>
                              </m:ctrlPr>
                            </m:sSupPr>
                            <m:e>
                              <m:r>
                                <a:rPr lang="en-GB" sz="2000" b="0" i="1" smtClean="0">
                                  <a:latin typeface="Cambria Math" panose="02040503050406030204" pitchFamily="18" charset="0"/>
                                </a:rPr>
                                <m:t>𝑥</m:t>
                              </m:r>
                            </m:e>
                            <m:sup>
                              <m:r>
                                <a:rPr lang="en-GB" sz="2000" b="0" i="1" smtClean="0">
                                  <a:latin typeface="Cambria Math" panose="02040503050406030204" pitchFamily="18" charset="0"/>
                                </a:rPr>
                                <m:t>2</m:t>
                              </m:r>
                            </m:sup>
                          </m:sSup>
                          <m:sSup>
                            <m:sSupPr>
                              <m:ctrlPr>
                                <a:rPr lang="en-GB" sz="2000" b="0" i="1" smtClean="0">
                                  <a:latin typeface="Cambria Math" panose="02040503050406030204" pitchFamily="18" charset="0"/>
                                </a:rPr>
                              </m:ctrlPr>
                            </m:sSupPr>
                            <m:e>
                              <m:d>
                                <m:dPr>
                                  <m:ctrlPr>
                                    <a:rPr lang="en-GB" sz="2000" b="0" i="1" smtClean="0">
                                      <a:latin typeface="Cambria Math" panose="02040503050406030204" pitchFamily="18" charset="0"/>
                                    </a:rPr>
                                  </m:ctrlPr>
                                </m:dPr>
                                <m:e>
                                  <m:sSup>
                                    <m:sSupPr>
                                      <m:ctrlPr>
                                        <a:rPr lang="en-GB" sz="2000" b="0" i="1" smtClean="0">
                                          <a:latin typeface="Cambria Math" panose="02040503050406030204" pitchFamily="18" charset="0"/>
                                        </a:rPr>
                                      </m:ctrlPr>
                                    </m:sSupPr>
                                    <m:e>
                                      <m:r>
                                        <a:rPr lang="en-GB" sz="2000" b="0" i="1" smtClean="0">
                                          <a:latin typeface="Cambria Math" panose="02040503050406030204" pitchFamily="18" charset="0"/>
                                        </a:rPr>
                                        <m:t>𝑥</m:t>
                                      </m:r>
                                    </m:e>
                                    <m:sup>
                                      <m:r>
                                        <a:rPr lang="en-GB" sz="2000" b="0" i="1" smtClean="0">
                                          <a:latin typeface="Cambria Math" panose="02040503050406030204" pitchFamily="18" charset="0"/>
                                        </a:rPr>
                                        <m:t>3</m:t>
                                      </m:r>
                                    </m:sup>
                                  </m:sSup>
                                  <m:r>
                                    <a:rPr lang="en-GB" sz="2000" b="0" i="1" smtClean="0">
                                      <a:latin typeface="Cambria Math" panose="02040503050406030204" pitchFamily="18" charset="0"/>
                                    </a:rPr>
                                    <m:t>+5</m:t>
                                  </m:r>
                                </m:e>
                              </m:d>
                            </m:e>
                            <m:sup>
                              <m:r>
                                <a:rPr lang="en-GB" sz="2000" b="0" i="1" smtClean="0">
                                  <a:latin typeface="Cambria Math" panose="02040503050406030204" pitchFamily="18" charset="0"/>
                                </a:rPr>
                                <m:t>7</m:t>
                              </m:r>
                            </m:sup>
                          </m:sSup>
                        </m:e>
                      </m:nary>
                      <m:r>
                        <a:rPr lang="en-GB" sz="2000" b="0" i="1" smtClean="0">
                          <a:latin typeface="Cambria Math" panose="02040503050406030204" pitchFamily="18" charset="0"/>
                        </a:rPr>
                        <m:t>=</m:t>
                      </m:r>
                      <m:f>
                        <m:fPr>
                          <m:ctrlPr>
                            <a:rPr lang="en-GB" sz="2000" b="1" i="1" smtClean="0">
                              <a:latin typeface="Cambria Math" panose="02040503050406030204" pitchFamily="18" charset="0"/>
                            </a:rPr>
                          </m:ctrlPr>
                        </m:fPr>
                        <m:num>
                          <m:r>
                            <a:rPr lang="en-GB" sz="2000" b="1" i="1" smtClean="0">
                              <a:latin typeface="Cambria Math" panose="02040503050406030204" pitchFamily="18" charset="0"/>
                            </a:rPr>
                            <m:t>𝟏</m:t>
                          </m:r>
                        </m:num>
                        <m:den>
                          <m:r>
                            <a:rPr lang="en-GB" sz="2000" b="1" i="1" smtClean="0">
                              <a:latin typeface="Cambria Math" panose="02040503050406030204" pitchFamily="18" charset="0"/>
                            </a:rPr>
                            <m:t>𝟐𝟒</m:t>
                          </m:r>
                        </m:den>
                      </m:f>
                      <m:sSup>
                        <m:sSupPr>
                          <m:ctrlPr>
                            <a:rPr lang="en-GB" sz="2000" b="1" i="1" smtClean="0">
                              <a:latin typeface="Cambria Math" panose="02040503050406030204" pitchFamily="18" charset="0"/>
                            </a:rPr>
                          </m:ctrlPr>
                        </m:sSupPr>
                        <m:e>
                          <m:d>
                            <m:dPr>
                              <m:ctrlPr>
                                <a:rPr lang="en-GB" sz="2000" b="1" i="1" smtClean="0">
                                  <a:latin typeface="Cambria Math" panose="02040503050406030204" pitchFamily="18" charset="0"/>
                                </a:rPr>
                              </m:ctrlPr>
                            </m:dPr>
                            <m:e>
                              <m:sSup>
                                <m:sSupPr>
                                  <m:ctrlPr>
                                    <a:rPr lang="en-GB" sz="2000" b="1" i="1" smtClean="0">
                                      <a:latin typeface="Cambria Math" panose="02040503050406030204" pitchFamily="18" charset="0"/>
                                    </a:rPr>
                                  </m:ctrlPr>
                                </m:sSupPr>
                                <m:e>
                                  <m:r>
                                    <a:rPr lang="en-GB" sz="2000" b="1" i="1" smtClean="0">
                                      <a:latin typeface="Cambria Math" panose="02040503050406030204" pitchFamily="18" charset="0"/>
                                    </a:rPr>
                                    <m:t>𝒙</m:t>
                                  </m:r>
                                </m:e>
                                <m:sup>
                                  <m:r>
                                    <a:rPr lang="en-GB" sz="2000" b="1" i="1" smtClean="0">
                                      <a:latin typeface="Cambria Math" panose="02040503050406030204" pitchFamily="18" charset="0"/>
                                    </a:rPr>
                                    <m:t>𝟑</m:t>
                                  </m:r>
                                </m:sup>
                              </m:sSup>
                              <m:r>
                                <a:rPr lang="en-GB" sz="2000" b="1" i="1" smtClean="0">
                                  <a:latin typeface="Cambria Math" panose="02040503050406030204" pitchFamily="18" charset="0"/>
                                </a:rPr>
                                <m:t>+</m:t>
                              </m:r>
                              <m:r>
                                <a:rPr lang="en-GB" sz="2000" b="1" i="1" smtClean="0">
                                  <a:latin typeface="Cambria Math" panose="02040503050406030204" pitchFamily="18" charset="0"/>
                                </a:rPr>
                                <m:t>𝟓</m:t>
                              </m:r>
                            </m:e>
                          </m:d>
                        </m:e>
                        <m:sup>
                          <m:r>
                            <a:rPr lang="en-GB" sz="2000" b="1" i="1" smtClean="0">
                              <a:latin typeface="Cambria Math" panose="02040503050406030204" pitchFamily="18" charset="0"/>
                            </a:rPr>
                            <m:t>𝟖</m:t>
                          </m:r>
                        </m:sup>
                      </m:sSup>
                      <m:r>
                        <a:rPr lang="en-GB" sz="2000" b="1" i="1" smtClean="0">
                          <a:latin typeface="Cambria Math" panose="02040503050406030204" pitchFamily="18" charset="0"/>
                        </a:rPr>
                        <m:t>+</m:t>
                      </m:r>
                      <m:r>
                        <a:rPr lang="en-GB" sz="2000" b="1" i="1" smtClean="0">
                          <a:latin typeface="Cambria Math" panose="02040503050406030204" pitchFamily="18" charset="0"/>
                        </a:rPr>
                        <m:t>𝑪</m:t>
                      </m:r>
                    </m:oMath>
                  </m:oMathPara>
                </a14:m>
                <a:r>
                  <a:rPr lang="en-GB" b="1" dirty="0"/>
                  <a:t/>
                </a:r>
                <a:br>
                  <a:rPr lang="en-GB" b="1" dirty="0"/>
                </a:br>
                <a:endParaRPr lang="en-GB" b="1" dirty="0"/>
              </a:p>
            </p:txBody>
          </p:sp>
        </mc:Choice>
        <mc:Fallback xmlns="">
          <p:sp>
            <p:nvSpPr>
              <p:cNvPr id="5" name="TextBox 4"/>
              <p:cNvSpPr txBox="1">
                <a:spLocks noRot="1" noChangeAspect="1" noMove="1" noResize="1" noEditPoints="1" noAdjustHandles="1" noChangeArrowheads="1" noChangeShapeType="1" noTextEdit="1"/>
              </p:cNvSpPr>
              <p:nvPr/>
            </p:nvSpPr>
            <p:spPr>
              <a:xfrm>
                <a:off x="323528" y="1186871"/>
                <a:ext cx="6048672" cy="3332451"/>
              </a:xfrm>
              <a:prstGeom prst="rect">
                <a:avLst/>
              </a:prstGeom>
              <a:blipFill>
                <a:blip r:embed="rId2"/>
                <a:stretch>
                  <a:fillRect/>
                </a:stretch>
              </a:blipFill>
            </p:spPr>
            <p:txBody>
              <a:bodyPr/>
              <a:lstStyle/>
              <a:p>
                <a:r>
                  <a:rPr lang="en-GB">
                    <a:noFill/>
                  </a:rPr>
                  <a:t> </a:t>
                </a:r>
              </a:p>
            </p:txBody>
          </p:sp>
        </mc:Fallback>
      </mc:AlternateContent>
      <p:sp>
        <p:nvSpPr>
          <p:cNvPr id="6" name="TextBox 5"/>
          <p:cNvSpPr txBox="1"/>
          <p:nvPr/>
        </p:nvSpPr>
        <p:spPr>
          <a:xfrm>
            <a:off x="323528" y="708627"/>
            <a:ext cx="2016224" cy="369332"/>
          </a:xfrm>
          <a:prstGeom prst="rect">
            <a:avLst/>
          </a:prstGeom>
          <a:noFill/>
        </p:spPr>
        <p:txBody>
          <a:bodyPr wrap="square" rtlCol="0">
            <a:spAutoFit/>
          </a:bodyPr>
          <a:lstStyle/>
          <a:p>
            <a:r>
              <a:rPr lang="en-GB" dirty="0"/>
              <a:t>In your head!</a:t>
            </a:r>
          </a:p>
        </p:txBody>
      </p:sp>
      <p:sp>
        <p:nvSpPr>
          <p:cNvPr id="7" name="TextBox 6"/>
          <p:cNvSpPr txBox="1"/>
          <p:nvPr/>
        </p:nvSpPr>
        <p:spPr>
          <a:xfrm>
            <a:off x="323528" y="4628234"/>
            <a:ext cx="2016224" cy="369332"/>
          </a:xfrm>
          <a:prstGeom prst="rect">
            <a:avLst/>
          </a:prstGeom>
          <a:noFill/>
        </p:spPr>
        <p:txBody>
          <a:bodyPr wrap="square" rtlCol="0">
            <a:spAutoFit/>
          </a:bodyPr>
          <a:lstStyle/>
          <a:p>
            <a:r>
              <a:rPr lang="en-GB" dirty="0"/>
              <a:t>Not in your head…</a:t>
            </a:r>
          </a:p>
        </p:txBody>
      </p:sp>
      <mc:AlternateContent xmlns:mc="http://schemas.openxmlformats.org/markup-compatibility/2006" xmlns:a14="http://schemas.microsoft.com/office/drawing/2010/main">
        <mc:Choice Requires="a14">
          <p:sp>
            <p:nvSpPr>
              <p:cNvPr id="8" name="TextBox 7"/>
              <p:cNvSpPr txBox="1"/>
              <p:nvPr/>
            </p:nvSpPr>
            <p:spPr>
              <a:xfrm>
                <a:off x="323528" y="5107470"/>
                <a:ext cx="4104456" cy="117737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nary>
                        <m:naryPr>
                          <m:subHide m:val="on"/>
                          <m:supHide m:val="on"/>
                          <m:ctrlPr>
                            <a:rPr lang="en-GB" b="0" i="1" smtClean="0">
                              <a:latin typeface="Cambria Math" panose="02040503050406030204" pitchFamily="18" charset="0"/>
                            </a:rPr>
                          </m:ctrlPr>
                        </m:naryPr>
                        <m:sub/>
                        <m:sup/>
                        <m:e>
                          <m:f>
                            <m:fPr>
                              <m:ctrlPr>
                                <a:rPr lang="en-GB" b="0" i="1" smtClean="0">
                                  <a:latin typeface="Cambria Math" panose="02040503050406030204" pitchFamily="18" charset="0"/>
                                </a:rPr>
                              </m:ctrlPr>
                            </m:fPr>
                            <m:num>
                              <m:r>
                                <a:rPr lang="en-GB" b="0" i="1" smtClean="0">
                                  <a:latin typeface="Cambria Math" panose="02040503050406030204" pitchFamily="18" charset="0"/>
                                </a:rPr>
                                <m:t>𝑥</m:t>
                              </m:r>
                            </m:num>
                            <m:den>
                              <m:sSup>
                                <m:sSupPr>
                                  <m:ctrlPr>
                                    <a:rPr lang="en-GB" b="0" i="1" smtClean="0">
                                      <a:latin typeface="Cambria Math" panose="02040503050406030204" pitchFamily="18" charset="0"/>
                                    </a:rPr>
                                  </m:ctrlPr>
                                </m:sSupPr>
                                <m:e>
                                  <m:d>
                                    <m:dPr>
                                      <m:ctrlPr>
                                        <a:rPr lang="en-GB" b="0" i="1" smtClean="0">
                                          <a:latin typeface="Cambria Math" panose="02040503050406030204" pitchFamily="18" charset="0"/>
                                        </a:rPr>
                                      </m:ctrlPr>
                                    </m:dPr>
                                    <m:e>
                                      <m:sSup>
                                        <m:sSupPr>
                                          <m:ctrlPr>
                                            <a:rPr lang="en-GB" b="0" i="1" smtClean="0">
                                              <a:latin typeface="Cambria Math" panose="02040503050406030204" pitchFamily="18" charset="0"/>
                                            </a:rPr>
                                          </m:ctrlPr>
                                        </m:sSupPr>
                                        <m:e>
                                          <m:r>
                                            <a:rPr lang="en-GB" b="0" i="1" smtClean="0">
                                              <a:latin typeface="Cambria Math" panose="02040503050406030204" pitchFamily="18" charset="0"/>
                                            </a:rPr>
                                            <m:t>𝑥</m:t>
                                          </m:r>
                                        </m:e>
                                        <m:sup>
                                          <m:r>
                                            <a:rPr lang="en-GB" b="0" i="1" smtClean="0">
                                              <a:latin typeface="Cambria Math" panose="02040503050406030204" pitchFamily="18" charset="0"/>
                                            </a:rPr>
                                            <m:t>2</m:t>
                                          </m:r>
                                        </m:sup>
                                      </m:sSup>
                                      <m:r>
                                        <a:rPr lang="en-GB" b="0" i="1" smtClean="0">
                                          <a:latin typeface="Cambria Math" panose="02040503050406030204" pitchFamily="18" charset="0"/>
                                        </a:rPr>
                                        <m:t>+5</m:t>
                                      </m:r>
                                    </m:e>
                                  </m:d>
                                </m:e>
                                <m:sup>
                                  <m:r>
                                    <a:rPr lang="en-GB" b="0" i="1" smtClean="0">
                                      <a:latin typeface="Cambria Math" panose="02040503050406030204" pitchFamily="18" charset="0"/>
                                    </a:rPr>
                                    <m:t>3</m:t>
                                  </m:r>
                                </m:sup>
                              </m:sSup>
                            </m:den>
                          </m:f>
                          <m:r>
                            <a:rPr lang="en-GB" b="0" i="1" smtClean="0">
                              <a:latin typeface="Cambria Math" panose="02040503050406030204" pitchFamily="18" charset="0"/>
                            </a:rPr>
                            <m:t>𝑑𝑥</m:t>
                          </m:r>
                        </m:e>
                      </m:nary>
                      <m:r>
                        <a:rPr lang="en-GB" b="0" i="1" smtClean="0">
                          <a:latin typeface="Cambria Math" panose="02040503050406030204" pitchFamily="18" charset="0"/>
                        </a:rPr>
                        <m:t>=</m:t>
                      </m:r>
                      <m:r>
                        <a:rPr lang="en-GB" b="1" i="1" smtClean="0">
                          <a:latin typeface="Cambria Math" panose="02040503050406030204" pitchFamily="18" charset="0"/>
                        </a:rPr>
                        <m:t>∫</m:t>
                      </m:r>
                      <m:r>
                        <a:rPr lang="en-GB" b="1" i="1" smtClean="0">
                          <a:latin typeface="Cambria Math" panose="02040503050406030204" pitchFamily="18" charset="0"/>
                        </a:rPr>
                        <m:t>𝒙</m:t>
                      </m:r>
                      <m:sSup>
                        <m:sSupPr>
                          <m:ctrlPr>
                            <a:rPr lang="en-GB" b="1" i="1" smtClean="0">
                              <a:latin typeface="Cambria Math" panose="02040503050406030204" pitchFamily="18" charset="0"/>
                            </a:rPr>
                          </m:ctrlPr>
                        </m:sSupPr>
                        <m:e>
                          <m:d>
                            <m:dPr>
                              <m:ctrlPr>
                                <a:rPr lang="en-GB" b="1" i="1" smtClean="0">
                                  <a:latin typeface="Cambria Math" panose="02040503050406030204" pitchFamily="18" charset="0"/>
                                </a:rPr>
                              </m:ctrlPr>
                            </m:dPr>
                            <m:e>
                              <m:sSup>
                                <m:sSupPr>
                                  <m:ctrlPr>
                                    <a:rPr lang="en-GB" b="1" i="1" smtClean="0">
                                      <a:latin typeface="Cambria Math" panose="02040503050406030204" pitchFamily="18" charset="0"/>
                                    </a:rPr>
                                  </m:ctrlPr>
                                </m:sSupPr>
                                <m:e>
                                  <m:r>
                                    <a:rPr lang="en-GB" b="1" i="1" smtClean="0">
                                      <a:latin typeface="Cambria Math" panose="02040503050406030204" pitchFamily="18" charset="0"/>
                                    </a:rPr>
                                    <m:t>𝒙</m:t>
                                  </m:r>
                                </m:e>
                                <m:sup>
                                  <m:r>
                                    <a:rPr lang="en-GB" b="1" i="1" smtClean="0">
                                      <a:latin typeface="Cambria Math" panose="02040503050406030204" pitchFamily="18" charset="0"/>
                                    </a:rPr>
                                    <m:t>𝟐</m:t>
                                  </m:r>
                                </m:sup>
                              </m:sSup>
                              <m:r>
                                <a:rPr lang="en-GB" b="1" i="1" smtClean="0">
                                  <a:latin typeface="Cambria Math" panose="02040503050406030204" pitchFamily="18" charset="0"/>
                                </a:rPr>
                                <m:t>+</m:t>
                              </m:r>
                              <m:r>
                                <a:rPr lang="en-GB" b="1" i="1" smtClean="0">
                                  <a:latin typeface="Cambria Math" panose="02040503050406030204" pitchFamily="18" charset="0"/>
                                </a:rPr>
                                <m:t>𝟓</m:t>
                              </m:r>
                            </m:e>
                          </m:d>
                        </m:e>
                        <m:sup>
                          <m:r>
                            <a:rPr lang="en-GB" b="1" i="1" smtClean="0">
                              <a:latin typeface="Cambria Math" panose="02040503050406030204" pitchFamily="18" charset="0"/>
                            </a:rPr>
                            <m:t>−</m:t>
                          </m:r>
                          <m:r>
                            <a:rPr lang="en-GB" b="1" i="1" smtClean="0">
                              <a:latin typeface="Cambria Math" panose="02040503050406030204" pitchFamily="18" charset="0"/>
                            </a:rPr>
                            <m:t>𝟑</m:t>
                          </m:r>
                        </m:sup>
                      </m:sSup>
                      <m:r>
                        <a:rPr lang="en-GB" b="1" i="1" smtClean="0">
                          <a:latin typeface="Cambria Math" panose="02040503050406030204" pitchFamily="18" charset="0"/>
                        </a:rPr>
                        <m:t>𝒅𝒙</m:t>
                      </m:r>
                    </m:oMath>
                    <m:oMath xmlns:m="http://schemas.openxmlformats.org/officeDocument/2006/math">
                      <m:r>
                        <a:rPr lang="en-GB" b="0" i="1" smtClean="0">
                          <a:latin typeface="Cambria Math" panose="02040503050406030204" pitchFamily="18" charset="0"/>
                        </a:rPr>
                        <m:t>                               </m:t>
                      </m:r>
                      <m:r>
                        <a:rPr lang="en-GB" b="1" i="1" smtClean="0">
                          <a:latin typeface="Cambria Math" panose="02040503050406030204" pitchFamily="18" charset="0"/>
                        </a:rPr>
                        <m:t>   −</m:t>
                      </m:r>
                      <m:f>
                        <m:fPr>
                          <m:ctrlPr>
                            <a:rPr lang="en-GB" b="1" i="1" smtClean="0">
                              <a:latin typeface="Cambria Math" panose="02040503050406030204" pitchFamily="18" charset="0"/>
                            </a:rPr>
                          </m:ctrlPr>
                        </m:fPr>
                        <m:num>
                          <m:r>
                            <a:rPr lang="en-GB" b="1" i="1" smtClean="0">
                              <a:latin typeface="Cambria Math" panose="02040503050406030204" pitchFamily="18" charset="0"/>
                            </a:rPr>
                            <m:t>𝟏</m:t>
                          </m:r>
                        </m:num>
                        <m:den>
                          <m:r>
                            <a:rPr lang="en-GB" b="1" i="1" smtClean="0">
                              <a:latin typeface="Cambria Math" panose="02040503050406030204" pitchFamily="18" charset="0"/>
                            </a:rPr>
                            <m:t>𝟒</m:t>
                          </m:r>
                        </m:den>
                      </m:f>
                      <m:sSup>
                        <m:sSupPr>
                          <m:ctrlPr>
                            <a:rPr lang="en-GB" b="1" i="1" smtClean="0">
                              <a:latin typeface="Cambria Math" panose="02040503050406030204" pitchFamily="18" charset="0"/>
                            </a:rPr>
                          </m:ctrlPr>
                        </m:sSupPr>
                        <m:e>
                          <m:d>
                            <m:dPr>
                              <m:ctrlPr>
                                <a:rPr lang="en-GB" b="1" i="1" smtClean="0">
                                  <a:latin typeface="Cambria Math" panose="02040503050406030204" pitchFamily="18" charset="0"/>
                                </a:rPr>
                              </m:ctrlPr>
                            </m:dPr>
                            <m:e>
                              <m:sSup>
                                <m:sSupPr>
                                  <m:ctrlPr>
                                    <a:rPr lang="en-GB" b="1" i="1" smtClean="0">
                                      <a:latin typeface="Cambria Math" panose="02040503050406030204" pitchFamily="18" charset="0"/>
                                    </a:rPr>
                                  </m:ctrlPr>
                                </m:sSupPr>
                                <m:e>
                                  <m:r>
                                    <a:rPr lang="en-GB" b="1" i="1" smtClean="0">
                                      <a:latin typeface="Cambria Math" panose="02040503050406030204" pitchFamily="18" charset="0"/>
                                    </a:rPr>
                                    <m:t>𝒙</m:t>
                                  </m:r>
                                </m:e>
                                <m:sup>
                                  <m:r>
                                    <a:rPr lang="en-GB" b="1" i="1" smtClean="0">
                                      <a:latin typeface="Cambria Math" panose="02040503050406030204" pitchFamily="18" charset="0"/>
                                    </a:rPr>
                                    <m:t>𝟐</m:t>
                                  </m:r>
                                </m:sup>
                              </m:sSup>
                              <m:r>
                                <a:rPr lang="en-GB" b="1" i="1" smtClean="0">
                                  <a:latin typeface="Cambria Math" panose="02040503050406030204" pitchFamily="18" charset="0"/>
                                </a:rPr>
                                <m:t>+</m:t>
                              </m:r>
                              <m:r>
                                <a:rPr lang="en-GB" b="1" i="1" smtClean="0">
                                  <a:latin typeface="Cambria Math" panose="02040503050406030204" pitchFamily="18" charset="0"/>
                                </a:rPr>
                                <m:t>𝟓</m:t>
                              </m:r>
                            </m:e>
                          </m:d>
                        </m:e>
                        <m:sup>
                          <m:r>
                            <a:rPr lang="en-GB" b="1" i="1" smtClean="0">
                              <a:latin typeface="Cambria Math" panose="02040503050406030204" pitchFamily="18" charset="0"/>
                            </a:rPr>
                            <m:t>−</m:t>
                          </m:r>
                          <m:r>
                            <a:rPr lang="en-GB" b="1" i="1" smtClean="0">
                              <a:latin typeface="Cambria Math" panose="02040503050406030204" pitchFamily="18" charset="0"/>
                            </a:rPr>
                            <m:t>𝟐</m:t>
                          </m:r>
                        </m:sup>
                      </m:sSup>
                      <m:r>
                        <a:rPr lang="en-GB" b="1" i="1" smtClean="0">
                          <a:latin typeface="Cambria Math"/>
                        </a:rPr>
                        <m:t>+</m:t>
                      </m:r>
                      <m:r>
                        <a:rPr lang="en-GB" b="1" i="1" smtClean="0">
                          <a:latin typeface="Cambria Math"/>
                        </a:rPr>
                        <m:t>𝑪</m:t>
                      </m:r>
                    </m:oMath>
                  </m:oMathPara>
                </a14:m>
                <a:endParaRPr lang="en-GB" b="1" dirty="0"/>
              </a:p>
            </p:txBody>
          </p:sp>
        </mc:Choice>
        <mc:Fallback xmlns="">
          <p:sp>
            <p:nvSpPr>
              <p:cNvPr id="8" name="TextBox 7"/>
              <p:cNvSpPr txBox="1">
                <a:spLocks noRot="1" noChangeAspect="1" noMove="1" noResize="1" noEditPoints="1" noAdjustHandles="1" noChangeArrowheads="1" noChangeShapeType="1" noTextEdit="1"/>
              </p:cNvSpPr>
              <p:nvPr/>
            </p:nvSpPr>
            <p:spPr>
              <a:xfrm>
                <a:off x="323528" y="5107470"/>
                <a:ext cx="4104456" cy="1177374"/>
              </a:xfrm>
              <a:prstGeom prst="rect">
                <a:avLst/>
              </a:prstGeom>
              <a:blipFill>
                <a:blip r:embed="rId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4788024" y="4860222"/>
                <a:ext cx="3960440" cy="1169551"/>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b="1" dirty="0" err="1"/>
                  <a:t>Fro</a:t>
                </a:r>
                <a:r>
                  <a:rPr lang="en-GB" b="1" dirty="0"/>
                  <a:t> Tip: </a:t>
                </a:r>
                <a:r>
                  <a:rPr lang="en-GB" dirty="0"/>
                  <a:t>If there’s as power around the whole denominator, DON’T use </a:t>
                </a:r>
                <a14:m>
                  <m:oMath xmlns:m="http://schemas.openxmlformats.org/officeDocument/2006/math">
                    <m:r>
                      <a:rPr lang="en-GB" b="0" i="1" smtClean="0">
                        <a:latin typeface="Cambria Math" panose="02040503050406030204" pitchFamily="18" charset="0"/>
                      </a:rPr>
                      <m:t>𝑙𝑛</m:t>
                    </m:r>
                  </m:oMath>
                </a14:m>
                <a:r>
                  <a:rPr lang="en-GB" dirty="0"/>
                  <a:t>: </a:t>
                </a:r>
                <a:r>
                  <a:rPr lang="en-GB" dirty="0" err="1"/>
                  <a:t>reexpress</a:t>
                </a:r>
                <a:r>
                  <a:rPr lang="en-GB" dirty="0"/>
                  <a:t> the expression as a product. </a:t>
                </a:r>
              </a:p>
              <a:p>
                <a:r>
                  <a:rPr lang="en-GB" sz="1600" dirty="0"/>
                  <a:t>e.g. </a:t>
                </a:r>
                <a14:m>
                  <m:oMath xmlns:m="http://schemas.openxmlformats.org/officeDocument/2006/math">
                    <m:r>
                      <a:rPr lang="en-GB" sz="1600" b="0" i="1" smtClean="0">
                        <a:latin typeface="Cambria Math" panose="02040503050406030204" pitchFamily="18" charset="0"/>
                      </a:rPr>
                      <m:t>𝑥</m:t>
                    </m:r>
                    <m:sSup>
                      <m:sSupPr>
                        <m:ctrlPr>
                          <a:rPr lang="en-GB" sz="1600" b="0" i="1" smtClean="0">
                            <a:latin typeface="Cambria Math" panose="02040503050406030204" pitchFamily="18" charset="0"/>
                          </a:rPr>
                        </m:ctrlPr>
                      </m:sSupPr>
                      <m:e>
                        <m:d>
                          <m:dPr>
                            <m:ctrlPr>
                              <a:rPr lang="en-GB" sz="1600" b="0" i="1" smtClean="0">
                                <a:latin typeface="Cambria Math" panose="02040503050406030204" pitchFamily="18" charset="0"/>
                              </a:rPr>
                            </m:ctrlPr>
                          </m:dPr>
                          <m:e>
                            <m:sSup>
                              <m:sSupPr>
                                <m:ctrlPr>
                                  <a:rPr lang="en-GB" sz="1600" b="0" i="1" smtClean="0">
                                    <a:latin typeface="Cambria Math" panose="02040503050406030204" pitchFamily="18" charset="0"/>
                                  </a:rPr>
                                </m:ctrlPr>
                              </m:sSupPr>
                              <m:e>
                                <m:r>
                                  <a:rPr lang="en-GB" sz="1600" b="0" i="1" smtClean="0">
                                    <a:latin typeface="Cambria Math" panose="02040503050406030204" pitchFamily="18" charset="0"/>
                                  </a:rPr>
                                  <m:t>𝑥</m:t>
                                </m:r>
                              </m:e>
                              <m:sup>
                                <m:r>
                                  <a:rPr lang="en-GB" sz="1600" b="0" i="1" smtClean="0">
                                    <a:latin typeface="Cambria Math" panose="02040503050406030204" pitchFamily="18" charset="0"/>
                                  </a:rPr>
                                  <m:t>2</m:t>
                                </m:r>
                              </m:sup>
                            </m:sSup>
                            <m:r>
                              <a:rPr lang="en-GB" sz="1600" b="0" i="1" smtClean="0">
                                <a:latin typeface="Cambria Math" panose="02040503050406030204" pitchFamily="18" charset="0"/>
                              </a:rPr>
                              <m:t>+5</m:t>
                            </m:r>
                          </m:e>
                        </m:d>
                      </m:e>
                      <m:sup>
                        <m:r>
                          <a:rPr lang="en-GB" sz="1600" b="0" i="1" smtClean="0">
                            <a:latin typeface="Cambria Math" panose="02040503050406030204" pitchFamily="18" charset="0"/>
                          </a:rPr>
                          <m:t>−3</m:t>
                        </m:r>
                      </m:sup>
                    </m:sSup>
                  </m:oMath>
                </a14:m>
                <a:endParaRPr lang="en-GB" dirty="0"/>
              </a:p>
            </p:txBody>
          </p:sp>
        </mc:Choice>
        <mc:Fallback xmlns="">
          <p:sp>
            <p:nvSpPr>
              <p:cNvPr id="9" name="TextBox 8"/>
              <p:cNvSpPr txBox="1">
                <a:spLocks noRot="1" noChangeAspect="1" noMove="1" noResize="1" noEditPoints="1" noAdjustHandles="1" noChangeArrowheads="1" noChangeShapeType="1" noTextEdit="1"/>
              </p:cNvSpPr>
              <p:nvPr/>
            </p:nvSpPr>
            <p:spPr>
              <a:xfrm>
                <a:off x="4788024" y="4860222"/>
                <a:ext cx="3960440" cy="1169551"/>
              </a:xfrm>
              <a:prstGeom prst="rect">
                <a:avLst/>
              </a:prstGeom>
              <a:blipFill>
                <a:blip r:embed="rId4"/>
                <a:stretch>
                  <a:fillRect l="-917" t="-1531" b="-4592"/>
                </a:stretch>
              </a:blipFill>
            </p:spPr>
            <p:txBody>
              <a:bodyPr/>
              <a:lstStyle/>
              <a:p>
                <a:r>
                  <a:rPr lang="en-GB">
                    <a:noFill/>
                  </a:rPr>
                  <a:t> </a:t>
                </a:r>
              </a:p>
            </p:txBody>
          </p:sp>
        </mc:Fallback>
      </mc:AlternateContent>
      <p:sp>
        <p:nvSpPr>
          <p:cNvPr id="10" name="Rectangle 9"/>
          <p:cNvSpPr/>
          <p:nvPr/>
        </p:nvSpPr>
        <p:spPr>
          <a:xfrm>
            <a:off x="2051720" y="1226105"/>
            <a:ext cx="1872208" cy="54671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1" name="Rectangle 10"/>
          <p:cNvSpPr/>
          <p:nvPr/>
        </p:nvSpPr>
        <p:spPr>
          <a:xfrm>
            <a:off x="2243944" y="1921832"/>
            <a:ext cx="2256048" cy="54671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2" name="Rectangle 11"/>
          <p:cNvSpPr/>
          <p:nvPr/>
        </p:nvSpPr>
        <p:spPr>
          <a:xfrm>
            <a:off x="2493628" y="2545314"/>
            <a:ext cx="2256048" cy="54671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3" name="Rectangle 12"/>
          <p:cNvSpPr/>
          <p:nvPr/>
        </p:nvSpPr>
        <p:spPr>
          <a:xfrm>
            <a:off x="3138089" y="3168769"/>
            <a:ext cx="2514566" cy="54671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4" name="Rectangle 13"/>
          <p:cNvSpPr/>
          <p:nvPr/>
        </p:nvSpPr>
        <p:spPr>
          <a:xfrm>
            <a:off x="2243944" y="3843879"/>
            <a:ext cx="2256048" cy="54671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5" name="Rectangle 14"/>
          <p:cNvSpPr/>
          <p:nvPr/>
        </p:nvSpPr>
        <p:spPr>
          <a:xfrm>
            <a:off x="2293020" y="5142888"/>
            <a:ext cx="2151980" cy="119441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115973927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0"/>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8" restart="whenNotActive" fill="hold" evtFilter="cancelBubble" nodeType="interactiveSeq">
                <p:stCondLst>
                  <p:cond evt="onClick" delay="0">
                    <p:tgtEl>
                      <p:spTgt spid="11"/>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11"/>
                                        </p:tgtEl>
                                      </p:cBhvr>
                                    </p:animEffect>
                                    <p:set>
                                      <p:cBhvr>
                                        <p:cTn id="13" dur="1" fill="hold">
                                          <p:stCondLst>
                                            <p:cond delay="4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1"/>
                  </p:tgtEl>
                </p:cond>
              </p:nextCondLst>
            </p:seq>
            <p:seq concurrent="1" nextAc="seek">
              <p:cTn id="14" restart="whenNotActive" fill="hold" evtFilter="cancelBubble" nodeType="interactiveSeq">
                <p:stCondLst>
                  <p:cond evt="onClick" delay="0">
                    <p:tgtEl>
                      <p:spTgt spid="12"/>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12"/>
                                        </p:tgtEl>
                                      </p:cBhvr>
                                    </p:animEffect>
                                    <p:set>
                                      <p:cBhvr>
                                        <p:cTn id="19" dur="1" fill="hold">
                                          <p:stCondLst>
                                            <p:cond delay="4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20" restart="whenNotActive" fill="hold" evtFilter="cancelBubble" nodeType="interactiveSeq">
                <p:stCondLst>
                  <p:cond evt="onClick" delay="0">
                    <p:tgtEl>
                      <p:spTgt spid="13"/>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grpId="0" nodeType="clickEffect">
                                  <p:stCondLst>
                                    <p:cond delay="0"/>
                                  </p:stCondLst>
                                  <p:childTnLst>
                                    <p:animEffect transition="out" filter="fade">
                                      <p:cBhvr>
                                        <p:cTn id="24" dur="500"/>
                                        <p:tgtEl>
                                          <p:spTgt spid="13"/>
                                        </p:tgtEl>
                                      </p:cBhvr>
                                    </p:animEffect>
                                    <p:set>
                                      <p:cBhvr>
                                        <p:cTn id="25" dur="1" fill="hold">
                                          <p:stCondLst>
                                            <p:cond delay="4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3"/>
                  </p:tgtEl>
                </p:cond>
              </p:nextCondLst>
            </p:seq>
            <p:seq concurrent="1" nextAc="seek">
              <p:cTn id="26" restart="whenNotActive" fill="hold" evtFilter="cancelBubble" nodeType="interactiveSeq">
                <p:stCondLst>
                  <p:cond evt="onClick" delay="0">
                    <p:tgtEl>
                      <p:spTgt spid="14"/>
                    </p:tgtEl>
                  </p:cond>
                </p:stCondLst>
                <p:endSync evt="end" delay="0">
                  <p:rtn val="all"/>
                </p:endSync>
                <p:childTnLst>
                  <p:par>
                    <p:cTn id="27" fill="hold">
                      <p:stCondLst>
                        <p:cond delay="0"/>
                      </p:stCondLst>
                      <p:childTnLst>
                        <p:par>
                          <p:cTn id="28" fill="hold">
                            <p:stCondLst>
                              <p:cond delay="0"/>
                            </p:stCondLst>
                            <p:childTnLst>
                              <p:par>
                                <p:cTn id="29" presetID="10" presetClass="exit" presetSubtype="0" fill="hold" grpId="0" nodeType="clickEffect">
                                  <p:stCondLst>
                                    <p:cond delay="0"/>
                                  </p:stCondLst>
                                  <p:childTnLst>
                                    <p:animEffect transition="out" filter="fade">
                                      <p:cBhvr>
                                        <p:cTn id="30" dur="500"/>
                                        <p:tgtEl>
                                          <p:spTgt spid="14"/>
                                        </p:tgtEl>
                                      </p:cBhvr>
                                    </p:animEffect>
                                    <p:set>
                                      <p:cBhvr>
                                        <p:cTn id="31" dur="1" fill="hold">
                                          <p:stCondLst>
                                            <p:cond delay="4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4"/>
                  </p:tgtEl>
                </p:cond>
              </p:nextCondLst>
            </p:seq>
            <p:seq concurrent="1" nextAc="seek">
              <p:cTn id="32" restart="whenNotActive" fill="hold" evtFilter="cancelBubble" nodeType="interactiveSeq">
                <p:stCondLst>
                  <p:cond evt="onClick" delay="0">
                    <p:tgtEl>
                      <p:spTgt spid="15"/>
                    </p:tgtEl>
                  </p:cond>
                </p:stCondLst>
                <p:endSync evt="end" delay="0">
                  <p:rtn val="all"/>
                </p:endSync>
                <p:childTnLst>
                  <p:par>
                    <p:cTn id="33" fill="hold">
                      <p:stCondLst>
                        <p:cond delay="0"/>
                      </p:stCondLst>
                      <p:childTnLst>
                        <p:par>
                          <p:cTn id="34" fill="hold">
                            <p:stCondLst>
                              <p:cond delay="0"/>
                            </p:stCondLst>
                            <p:childTnLst>
                              <p:par>
                                <p:cTn id="35" presetID="10" presetClass="exit" presetSubtype="0" fill="hold" grpId="0" nodeType="clickEffect">
                                  <p:stCondLst>
                                    <p:cond delay="0"/>
                                  </p:stCondLst>
                                  <p:childTnLst>
                                    <p:animEffect transition="out" filter="fade">
                                      <p:cBhvr>
                                        <p:cTn id="36" dur="500"/>
                                        <p:tgtEl>
                                          <p:spTgt spid="15"/>
                                        </p:tgtEl>
                                      </p:cBhvr>
                                    </p:animEffect>
                                    <p:set>
                                      <p:cBhvr>
                                        <p:cTn id="37" dur="1" fill="hold">
                                          <p:stCondLst>
                                            <p:cond delay="499"/>
                                          </p:stCondLst>
                                        </p:cTn>
                                        <p:tgtEl>
                                          <p:spTgt spid="15"/>
                                        </p:tgtEl>
                                        <p:attrNameLst>
                                          <p:attrName>style.visibility</p:attrName>
                                        </p:attrNameLst>
                                      </p:cBhvr>
                                      <p:to>
                                        <p:strVal val="hidden"/>
                                      </p:to>
                                    </p:set>
                                  </p:childTnLst>
                                </p:cTn>
                              </p:par>
                              <p:par>
                                <p:cTn id="38" presetID="10" presetClass="entr" presetSubtype="0" fill="hold" grpId="0" nodeType="with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fade">
                                      <p:cBhvr>
                                        <p:cTn id="40" dur="500"/>
                                        <p:tgtEl>
                                          <p:spTgt spid="9"/>
                                        </p:tgtEl>
                                      </p:cBhvr>
                                    </p:animEffect>
                                  </p:childTnLst>
                                </p:cTn>
                              </p:par>
                            </p:childTnLst>
                          </p:cTn>
                        </p:par>
                      </p:childTnLst>
                    </p:cTn>
                  </p:par>
                </p:childTnLst>
              </p:cTn>
              <p:nextCondLst>
                <p:cond evt="onClick" delay="0">
                  <p:tgtEl>
                    <p:spTgt spid="15"/>
                  </p:tgtEl>
                </p:cond>
              </p:nextCondLst>
            </p:seq>
          </p:childTnLst>
        </p:cTn>
      </p:par>
    </p:tnLst>
    <p:bldLst>
      <p:bldP spid="9" grpId="0" animBg="1"/>
      <p:bldP spid="10" grpId="0" animBg="1"/>
      <p:bldP spid="11" grpId="0" animBg="1"/>
      <p:bldP spid="12" grpId="0" animBg="1"/>
      <p:bldP spid="13" grpId="0" animBg="1"/>
      <p:bldP spid="14" grpId="0" animBg="1"/>
      <p:bldP spid="1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4FAC665D-3778-46C3-A0C1-E1B4C4D11647}"/>
              </a:ext>
            </a:extLst>
          </p:cNvPr>
          <p:cNvGrpSpPr/>
          <p:nvPr/>
        </p:nvGrpSpPr>
        <p:grpSpPr>
          <a:xfrm>
            <a:off x="0" y="0"/>
            <a:ext cx="9144000" cy="587744"/>
            <a:chOff x="0" y="13335"/>
            <a:chExt cx="9144218" cy="587744"/>
          </a:xfrm>
        </p:grpSpPr>
        <mc:AlternateContent xmlns:mc="http://schemas.openxmlformats.org/markup-compatibility/2006" xmlns:a14="http://schemas.microsoft.com/office/drawing/2010/main">
          <mc:Choice Requires="a14">
            <p:sp>
              <p:nvSpPr>
                <p:cNvPr id="3" name="TextBox 32">
                  <a:extLst>
                    <a:ext uri="{FF2B5EF4-FFF2-40B4-BE49-F238E27FC236}">
                      <a16:creationId xmlns:a16="http://schemas.microsoft.com/office/drawing/2014/main" id="{FB2EC281-E28B-4C14-A70B-F884B83E3636}"/>
                    </a:ext>
                  </a:extLst>
                </p:cNvPr>
                <p:cNvSpPr txBox="1"/>
                <p:nvPr/>
              </p:nvSpPr>
              <p:spPr>
                <a:xfrm>
                  <a:off x="0" y="13335"/>
                  <a:ext cx="9144000" cy="584775"/>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14:m>
                    <m:oMath xmlns:m="http://schemas.openxmlformats.org/officeDocument/2006/math">
                      <m:func>
                        <m:funcPr>
                          <m:ctrlPr>
                            <a:rPr lang="en-GB" sz="3200" b="0" i="1" dirty="0" smtClean="0">
                              <a:latin typeface="Cambria Math" panose="02040503050406030204" pitchFamily="18" charset="0"/>
                            </a:rPr>
                          </m:ctrlPr>
                        </m:funcPr>
                        <m:fName>
                          <m:sSup>
                            <m:sSupPr>
                              <m:ctrlPr>
                                <a:rPr lang="en-GB" sz="3200" b="0" i="1" dirty="0" smtClean="0">
                                  <a:latin typeface="Cambria Math" panose="02040503050406030204" pitchFamily="18" charset="0"/>
                                </a:rPr>
                              </m:ctrlPr>
                            </m:sSupPr>
                            <m:e>
                              <m:r>
                                <m:rPr>
                                  <m:sty m:val="p"/>
                                </m:rPr>
                                <a:rPr lang="en-GB" sz="3200" b="0" i="0" dirty="0" smtClean="0">
                                  <a:latin typeface="Cambria Math" panose="02040503050406030204" pitchFamily="18" charset="0"/>
                                </a:rPr>
                                <m:t>sin</m:t>
                              </m:r>
                            </m:e>
                            <m:sup>
                              <m:r>
                                <a:rPr lang="en-GB" sz="3200" b="0" i="1" dirty="0" smtClean="0">
                                  <a:latin typeface="Cambria Math" panose="02040503050406030204" pitchFamily="18" charset="0"/>
                                </a:rPr>
                                <m:t>𝑛</m:t>
                              </m:r>
                            </m:sup>
                          </m:sSup>
                        </m:fName>
                        <m:e>
                          <m:r>
                            <a:rPr lang="en-GB" sz="3200" b="0" i="1" dirty="0" smtClean="0">
                              <a:latin typeface="Cambria Math" panose="02040503050406030204" pitchFamily="18" charset="0"/>
                            </a:rPr>
                            <m:t>𝑥</m:t>
                          </m:r>
                        </m:e>
                      </m:func>
                      <m:func>
                        <m:funcPr>
                          <m:ctrlPr>
                            <a:rPr lang="en-GB" sz="3200" b="0" i="1" dirty="0" smtClean="0">
                              <a:latin typeface="Cambria Math" panose="02040503050406030204" pitchFamily="18" charset="0"/>
                            </a:rPr>
                          </m:ctrlPr>
                        </m:funcPr>
                        <m:fName>
                          <m:r>
                            <m:rPr>
                              <m:sty m:val="p"/>
                            </m:rPr>
                            <a:rPr lang="en-GB" sz="3200" b="0" i="0" dirty="0" smtClean="0">
                              <a:latin typeface="Cambria Math" panose="02040503050406030204" pitchFamily="18" charset="0"/>
                            </a:rPr>
                            <m:t>cos</m:t>
                          </m:r>
                        </m:fName>
                        <m:e>
                          <m:r>
                            <a:rPr lang="en-GB" sz="3200" b="0" i="1" dirty="0" smtClean="0">
                              <a:latin typeface="Cambria Math" panose="02040503050406030204" pitchFamily="18" charset="0"/>
                            </a:rPr>
                            <m:t>𝑥</m:t>
                          </m:r>
                        </m:e>
                      </m:func>
                      <m:r>
                        <a:rPr lang="en-GB" sz="3200" b="0" i="1" dirty="0" smtClean="0">
                          <a:latin typeface="Cambria Math" panose="02040503050406030204" pitchFamily="18" charset="0"/>
                        </a:rPr>
                        <m:t> </m:t>
                      </m:r>
                    </m:oMath>
                  </a14:m>
                  <a:r>
                    <a:rPr lang="en-GB" sz="3200" dirty="0"/>
                    <a:t> vs  </a:t>
                  </a:r>
                  <a14:m>
                    <m:oMath xmlns:m="http://schemas.openxmlformats.org/officeDocument/2006/math">
                      <m:func>
                        <m:funcPr>
                          <m:ctrlPr>
                            <a:rPr lang="en-GB" sz="3200" b="0" i="1" smtClean="0">
                              <a:latin typeface="Cambria Math" panose="02040503050406030204" pitchFamily="18" charset="0"/>
                            </a:rPr>
                          </m:ctrlPr>
                        </m:funcPr>
                        <m:fName>
                          <m:sSup>
                            <m:sSupPr>
                              <m:ctrlPr>
                                <a:rPr lang="en-GB" sz="3200" b="0" i="1" smtClean="0">
                                  <a:latin typeface="Cambria Math" panose="02040503050406030204" pitchFamily="18" charset="0"/>
                                </a:rPr>
                              </m:ctrlPr>
                            </m:sSupPr>
                            <m:e>
                              <m:r>
                                <m:rPr>
                                  <m:sty m:val="p"/>
                                </m:rPr>
                                <a:rPr lang="en-GB" sz="3200" b="0" i="0" smtClean="0">
                                  <a:latin typeface="Cambria Math" panose="02040503050406030204" pitchFamily="18" charset="0"/>
                                </a:rPr>
                                <m:t>sec</m:t>
                              </m:r>
                            </m:e>
                            <m:sup>
                              <m:r>
                                <a:rPr lang="en-GB" sz="3200" b="0" i="1" smtClean="0">
                                  <a:latin typeface="Cambria Math" panose="02040503050406030204" pitchFamily="18" charset="0"/>
                                </a:rPr>
                                <m:t>𝑛</m:t>
                              </m:r>
                            </m:sup>
                          </m:sSup>
                        </m:fName>
                        <m:e>
                          <m:r>
                            <a:rPr lang="en-GB" sz="3200" b="0" i="1" smtClean="0">
                              <a:latin typeface="Cambria Math" panose="02040503050406030204" pitchFamily="18" charset="0"/>
                            </a:rPr>
                            <m:t>𝑥</m:t>
                          </m:r>
                        </m:e>
                      </m:func>
                      <m:func>
                        <m:funcPr>
                          <m:ctrlPr>
                            <a:rPr lang="en-GB" sz="3200" b="0" i="1" smtClean="0">
                              <a:latin typeface="Cambria Math" panose="02040503050406030204" pitchFamily="18" charset="0"/>
                            </a:rPr>
                          </m:ctrlPr>
                        </m:funcPr>
                        <m:fName>
                          <m:r>
                            <m:rPr>
                              <m:sty m:val="p"/>
                            </m:rPr>
                            <a:rPr lang="en-GB" sz="3200" b="0" i="0" smtClean="0">
                              <a:latin typeface="Cambria Math" panose="02040503050406030204" pitchFamily="18" charset="0"/>
                            </a:rPr>
                            <m:t>tan</m:t>
                          </m:r>
                        </m:fName>
                        <m:e>
                          <m:r>
                            <a:rPr lang="en-GB" sz="3200" b="0" i="1" smtClean="0">
                              <a:latin typeface="Cambria Math" panose="02040503050406030204" pitchFamily="18" charset="0"/>
                            </a:rPr>
                            <m:t>𝑥</m:t>
                          </m:r>
                        </m:e>
                      </m:func>
                    </m:oMath>
                  </a14:m>
                  <a:endParaRPr lang="en-GB" sz="3200" dirty="0"/>
                </a:p>
              </p:txBody>
            </p:sp>
          </mc:Choice>
          <mc:Fallback xmlns="">
            <p:sp>
              <p:nvSpPr>
                <p:cNvPr id="3" name="TextBox 32">
                  <a:extLst>
                    <a:ext uri="{FF2B5EF4-FFF2-40B4-BE49-F238E27FC236}">
                      <a16:creationId xmlns:a16="http://schemas.microsoft.com/office/drawing/2014/main" id="{FB2EC281-E28B-4C14-A70B-F884B83E3636}"/>
                    </a:ext>
                  </a:extLst>
                </p:cNvPr>
                <p:cNvSpPr txBox="1">
                  <a:spLocks noRot="1" noChangeAspect="1" noMove="1" noResize="1" noEditPoints="1" noAdjustHandles="1" noChangeArrowheads="1" noChangeShapeType="1" noTextEdit="1"/>
                </p:cNvSpPr>
                <p:nvPr/>
              </p:nvSpPr>
              <p:spPr>
                <a:xfrm>
                  <a:off x="0" y="13335"/>
                  <a:ext cx="9144000" cy="584775"/>
                </a:xfrm>
                <a:prstGeom prst="rect">
                  <a:avLst/>
                </a:prstGeom>
                <a:blipFill>
                  <a:blip r:embed="rId2"/>
                  <a:stretch>
                    <a:fillRect t="-12500" b="-34375"/>
                  </a:stretch>
                </a:blipFill>
                <a:ln>
                  <a:noFill/>
                </a:ln>
              </p:spPr>
              <p:txBody>
                <a:bodyPr/>
                <a:lstStyle/>
                <a:p>
                  <a:r>
                    <a:rPr lang="en-GB">
                      <a:noFill/>
                    </a:rPr>
                    <a:t> </a:t>
                  </a:r>
                </a:p>
              </p:txBody>
            </p:sp>
          </mc:Fallback>
        </mc:AlternateContent>
        <p:cxnSp>
          <p:nvCxnSpPr>
            <p:cNvPr id="4" name="Straight Connector 3">
              <a:extLst>
                <a:ext uri="{FF2B5EF4-FFF2-40B4-BE49-F238E27FC236}">
                  <a16:creationId xmlns:a16="http://schemas.microsoft.com/office/drawing/2014/main" id="{BB8342EA-54DA-4DE3-B3BD-10A0AB4F0D21}"/>
                </a:ext>
              </a:extLst>
            </p:cNvPr>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3514B11B-45F4-4306-94DD-2D662F08AE18}"/>
                  </a:ext>
                </a:extLst>
              </p:cNvPr>
              <p:cNvSpPr txBox="1"/>
              <p:nvPr/>
            </p:nvSpPr>
            <p:spPr>
              <a:xfrm>
                <a:off x="395536" y="1196752"/>
                <a:ext cx="7848872" cy="2258311"/>
              </a:xfrm>
              <a:prstGeom prst="rect">
                <a:avLst/>
              </a:prstGeom>
              <a:noFill/>
            </p:spPr>
            <p:txBody>
              <a:bodyPr wrap="square" rtlCol="0">
                <a:spAutoFit/>
              </a:bodyPr>
              <a:lstStyle/>
              <a:p>
                <a:r>
                  <a:rPr lang="en-GB" dirty="0"/>
                  <a:t>Notice when we differentiate </a:t>
                </a:r>
                <a14:m>
                  <m:oMath xmlns:m="http://schemas.openxmlformats.org/officeDocument/2006/math">
                    <m:func>
                      <m:funcPr>
                        <m:ctrlPr>
                          <a:rPr lang="en-GB" b="0" i="1" smtClean="0">
                            <a:latin typeface="Cambria Math" panose="02040503050406030204" pitchFamily="18" charset="0"/>
                          </a:rPr>
                        </m:ctrlPr>
                      </m:funcPr>
                      <m:fName>
                        <m:sSup>
                          <m:sSupPr>
                            <m:ctrlPr>
                              <a:rPr lang="en-GB" b="0" i="1" smtClean="0">
                                <a:latin typeface="Cambria Math" panose="02040503050406030204" pitchFamily="18" charset="0"/>
                              </a:rPr>
                            </m:ctrlPr>
                          </m:sSupPr>
                          <m:e>
                            <m:r>
                              <m:rPr>
                                <m:sty m:val="p"/>
                              </m:rPr>
                              <a:rPr lang="en-GB" b="0" i="0" smtClean="0">
                                <a:latin typeface="Cambria Math" panose="02040503050406030204" pitchFamily="18" charset="0"/>
                              </a:rPr>
                              <m:t>sin</m:t>
                            </m:r>
                          </m:e>
                          <m:sup>
                            <m:r>
                              <a:rPr lang="en-GB" b="0" i="1" smtClean="0">
                                <a:latin typeface="Cambria Math" panose="02040503050406030204" pitchFamily="18" charset="0"/>
                              </a:rPr>
                              <m:t>5</m:t>
                            </m:r>
                          </m:sup>
                        </m:sSup>
                      </m:fName>
                      <m:e>
                        <m:r>
                          <a:rPr lang="en-GB" b="0" i="1" smtClean="0">
                            <a:latin typeface="Cambria Math" panose="02040503050406030204" pitchFamily="18" charset="0"/>
                          </a:rPr>
                          <m:t>𝑥</m:t>
                        </m:r>
                      </m:e>
                    </m:func>
                  </m:oMath>
                </a14:m>
                <a:r>
                  <a:rPr lang="en-GB" dirty="0"/>
                  <a:t>, then power decreases:</a:t>
                </a:r>
              </a:p>
              <a:p>
                <a:pPr/>
                <a14:m>
                  <m:oMathPara xmlns:m="http://schemas.openxmlformats.org/officeDocument/2006/math">
                    <m:oMathParaPr>
                      <m:jc m:val="centerGroup"/>
                    </m:oMathParaPr>
                    <m:oMath xmlns:m="http://schemas.openxmlformats.org/officeDocument/2006/math">
                      <m:f>
                        <m:fPr>
                          <m:ctrlPr>
                            <a:rPr lang="en-GB" b="1" i="1" smtClean="0">
                              <a:latin typeface="Cambria Math" panose="02040503050406030204" pitchFamily="18" charset="0"/>
                            </a:rPr>
                          </m:ctrlPr>
                        </m:fPr>
                        <m:num>
                          <m:r>
                            <a:rPr lang="en-GB" b="1" i="1" smtClean="0">
                              <a:latin typeface="Cambria Math" panose="02040503050406030204" pitchFamily="18" charset="0"/>
                            </a:rPr>
                            <m:t>𝒅</m:t>
                          </m:r>
                        </m:num>
                        <m:den>
                          <m:r>
                            <a:rPr lang="en-GB" b="1" i="1" smtClean="0">
                              <a:latin typeface="Cambria Math" panose="02040503050406030204" pitchFamily="18" charset="0"/>
                            </a:rPr>
                            <m:t>𝒅𝒙</m:t>
                          </m:r>
                        </m:den>
                      </m:f>
                      <m:d>
                        <m:dPr>
                          <m:ctrlPr>
                            <a:rPr lang="en-GB" b="1" i="1" smtClean="0">
                              <a:latin typeface="Cambria Math" panose="02040503050406030204" pitchFamily="18" charset="0"/>
                            </a:rPr>
                          </m:ctrlPr>
                        </m:dPr>
                        <m:e>
                          <m:func>
                            <m:funcPr>
                              <m:ctrlPr>
                                <a:rPr lang="en-GB" b="1" i="1" smtClean="0">
                                  <a:latin typeface="Cambria Math" panose="02040503050406030204" pitchFamily="18" charset="0"/>
                                </a:rPr>
                              </m:ctrlPr>
                            </m:funcPr>
                            <m:fName>
                              <m:sSup>
                                <m:sSupPr>
                                  <m:ctrlPr>
                                    <a:rPr lang="en-GB" b="1" i="1" smtClean="0">
                                      <a:latin typeface="Cambria Math" panose="02040503050406030204" pitchFamily="18" charset="0"/>
                                    </a:rPr>
                                  </m:ctrlPr>
                                </m:sSupPr>
                                <m:e>
                                  <m:r>
                                    <a:rPr lang="en-GB" b="1" i="0" smtClean="0">
                                      <a:latin typeface="Cambria Math" panose="02040503050406030204" pitchFamily="18" charset="0"/>
                                    </a:rPr>
                                    <m:t>𝐬𝐢𝐧</m:t>
                                  </m:r>
                                </m:e>
                                <m:sup>
                                  <m:r>
                                    <a:rPr lang="en-GB" b="1" i="1" smtClean="0">
                                      <a:latin typeface="Cambria Math" panose="02040503050406030204" pitchFamily="18" charset="0"/>
                                    </a:rPr>
                                    <m:t>𝟓</m:t>
                                  </m:r>
                                </m:sup>
                              </m:sSup>
                            </m:fName>
                            <m:e>
                              <m:r>
                                <a:rPr lang="en-GB" b="1" i="1" smtClean="0">
                                  <a:latin typeface="Cambria Math" panose="02040503050406030204" pitchFamily="18" charset="0"/>
                                </a:rPr>
                                <m:t>𝒙</m:t>
                              </m:r>
                            </m:e>
                          </m:func>
                        </m:e>
                      </m:d>
                      <m:r>
                        <a:rPr lang="en-GB" b="1" i="1" smtClean="0">
                          <a:latin typeface="Cambria Math" panose="02040503050406030204" pitchFamily="18" charset="0"/>
                        </a:rPr>
                        <m:t>=</m:t>
                      </m:r>
                      <m:f>
                        <m:fPr>
                          <m:ctrlPr>
                            <a:rPr lang="en-GB" b="1" i="1" smtClean="0">
                              <a:latin typeface="Cambria Math" panose="02040503050406030204" pitchFamily="18" charset="0"/>
                            </a:rPr>
                          </m:ctrlPr>
                        </m:fPr>
                        <m:num>
                          <m:r>
                            <a:rPr lang="en-GB" b="1" i="1" smtClean="0">
                              <a:latin typeface="Cambria Math" panose="02040503050406030204" pitchFamily="18" charset="0"/>
                            </a:rPr>
                            <m:t>𝒅</m:t>
                          </m:r>
                        </m:num>
                        <m:den>
                          <m:r>
                            <a:rPr lang="en-GB" b="1" i="1" smtClean="0">
                              <a:latin typeface="Cambria Math" panose="02040503050406030204" pitchFamily="18" charset="0"/>
                            </a:rPr>
                            <m:t>𝒅𝒙</m:t>
                          </m:r>
                        </m:den>
                      </m:f>
                      <m:d>
                        <m:dPr>
                          <m:ctrlPr>
                            <a:rPr lang="en-GB" b="1" i="1" smtClean="0">
                              <a:latin typeface="Cambria Math" panose="02040503050406030204" pitchFamily="18" charset="0"/>
                            </a:rPr>
                          </m:ctrlPr>
                        </m:dPr>
                        <m:e>
                          <m:sSup>
                            <m:sSupPr>
                              <m:ctrlPr>
                                <a:rPr lang="en-GB" b="1" i="1" smtClean="0">
                                  <a:latin typeface="Cambria Math" panose="02040503050406030204" pitchFamily="18" charset="0"/>
                                </a:rPr>
                              </m:ctrlPr>
                            </m:sSupPr>
                            <m:e>
                              <m:d>
                                <m:dPr>
                                  <m:ctrlPr>
                                    <a:rPr lang="en-GB" b="1" i="1" smtClean="0">
                                      <a:latin typeface="Cambria Math" panose="02040503050406030204" pitchFamily="18" charset="0"/>
                                    </a:rPr>
                                  </m:ctrlPr>
                                </m:dPr>
                                <m:e>
                                  <m:func>
                                    <m:funcPr>
                                      <m:ctrlPr>
                                        <a:rPr lang="en-GB" b="1" i="1" smtClean="0">
                                          <a:latin typeface="Cambria Math" panose="02040503050406030204" pitchFamily="18" charset="0"/>
                                        </a:rPr>
                                      </m:ctrlPr>
                                    </m:funcPr>
                                    <m:fName>
                                      <m:r>
                                        <a:rPr lang="en-GB" b="1" i="0" smtClean="0">
                                          <a:latin typeface="Cambria Math" panose="02040503050406030204" pitchFamily="18" charset="0"/>
                                        </a:rPr>
                                        <m:t>𝐬𝐢𝐧</m:t>
                                      </m:r>
                                    </m:fName>
                                    <m:e>
                                      <m:r>
                                        <a:rPr lang="en-GB" b="1" i="1" smtClean="0">
                                          <a:latin typeface="Cambria Math" panose="02040503050406030204" pitchFamily="18" charset="0"/>
                                        </a:rPr>
                                        <m:t>𝒙</m:t>
                                      </m:r>
                                    </m:e>
                                  </m:func>
                                </m:e>
                              </m:d>
                            </m:e>
                            <m:sup>
                              <m:r>
                                <a:rPr lang="en-GB" b="1" i="1" smtClean="0">
                                  <a:latin typeface="Cambria Math" panose="02040503050406030204" pitchFamily="18" charset="0"/>
                                </a:rPr>
                                <m:t>𝟓</m:t>
                              </m:r>
                            </m:sup>
                          </m:sSup>
                        </m:e>
                      </m:d>
                      <m:r>
                        <a:rPr lang="en-GB" b="1" i="1" smtClean="0">
                          <a:latin typeface="Cambria Math" panose="02040503050406030204" pitchFamily="18" charset="0"/>
                        </a:rPr>
                        <m:t>=</m:t>
                      </m:r>
                      <m:r>
                        <a:rPr lang="en-GB" b="1" i="1" smtClean="0">
                          <a:latin typeface="Cambria Math" panose="02040503050406030204" pitchFamily="18" charset="0"/>
                        </a:rPr>
                        <m:t>𝟓</m:t>
                      </m:r>
                      <m:func>
                        <m:funcPr>
                          <m:ctrlPr>
                            <a:rPr lang="en-GB" b="1" i="1" smtClean="0">
                              <a:latin typeface="Cambria Math" panose="02040503050406030204" pitchFamily="18" charset="0"/>
                            </a:rPr>
                          </m:ctrlPr>
                        </m:funcPr>
                        <m:fName>
                          <m:sSup>
                            <m:sSupPr>
                              <m:ctrlPr>
                                <a:rPr lang="en-GB" b="1" i="1" smtClean="0">
                                  <a:latin typeface="Cambria Math" panose="02040503050406030204" pitchFamily="18" charset="0"/>
                                </a:rPr>
                              </m:ctrlPr>
                            </m:sSupPr>
                            <m:e>
                              <m:r>
                                <a:rPr lang="en-GB" b="1" i="0" smtClean="0">
                                  <a:latin typeface="Cambria Math" panose="02040503050406030204" pitchFamily="18" charset="0"/>
                                </a:rPr>
                                <m:t>𝐬𝐢𝐧</m:t>
                              </m:r>
                            </m:e>
                            <m:sup>
                              <m:r>
                                <a:rPr lang="en-GB" b="1" i="1" smtClean="0">
                                  <a:latin typeface="Cambria Math" panose="02040503050406030204" pitchFamily="18" charset="0"/>
                                </a:rPr>
                                <m:t>𝟒</m:t>
                              </m:r>
                            </m:sup>
                          </m:sSup>
                        </m:fName>
                        <m:e>
                          <m:r>
                            <a:rPr lang="en-GB" b="1" i="1" smtClean="0">
                              <a:latin typeface="Cambria Math" panose="02040503050406030204" pitchFamily="18" charset="0"/>
                            </a:rPr>
                            <m:t>𝒙</m:t>
                          </m:r>
                        </m:e>
                      </m:func>
                      <m:func>
                        <m:funcPr>
                          <m:ctrlPr>
                            <a:rPr lang="en-GB" b="1" i="1" smtClean="0">
                              <a:latin typeface="Cambria Math" panose="02040503050406030204" pitchFamily="18" charset="0"/>
                            </a:rPr>
                          </m:ctrlPr>
                        </m:funcPr>
                        <m:fName>
                          <m:r>
                            <a:rPr lang="en-GB" b="1" i="0" smtClean="0">
                              <a:latin typeface="Cambria Math" panose="02040503050406030204" pitchFamily="18" charset="0"/>
                            </a:rPr>
                            <m:t>𝐜𝐨𝐬</m:t>
                          </m:r>
                        </m:fName>
                        <m:e>
                          <m:r>
                            <a:rPr lang="en-GB" b="1" i="1" smtClean="0">
                              <a:latin typeface="Cambria Math" panose="02040503050406030204" pitchFamily="18" charset="0"/>
                            </a:rPr>
                            <m:t>𝒙</m:t>
                          </m:r>
                        </m:e>
                      </m:func>
                    </m:oMath>
                  </m:oMathPara>
                </a14:m>
                <a:endParaRPr lang="en-GB" b="1" dirty="0"/>
              </a:p>
              <a:p>
                <a:endParaRPr lang="en-GB" dirty="0"/>
              </a:p>
              <a:p>
                <a:r>
                  <a:rPr lang="en-GB" dirty="0"/>
                  <a:t>However, when we differentiate </a:t>
                </a:r>
                <a14:m>
                  <m:oMath xmlns:m="http://schemas.openxmlformats.org/officeDocument/2006/math">
                    <m:sSup>
                      <m:sSupPr>
                        <m:ctrlPr>
                          <a:rPr lang="en-GB" b="0" i="1" smtClean="0">
                            <a:latin typeface="Cambria Math" panose="02040503050406030204" pitchFamily="18" charset="0"/>
                          </a:rPr>
                        </m:ctrlPr>
                      </m:sSupPr>
                      <m:e>
                        <m:r>
                          <m:rPr>
                            <m:sty m:val="p"/>
                          </m:rPr>
                          <a:rPr lang="en-GB" b="0" i="0" smtClean="0">
                            <a:latin typeface="Cambria Math" panose="02040503050406030204" pitchFamily="18" charset="0"/>
                          </a:rPr>
                          <m:t>sec</m:t>
                        </m:r>
                      </m:e>
                      <m:sup>
                        <m:r>
                          <a:rPr lang="en-GB" b="0" i="0" smtClean="0">
                            <a:latin typeface="Cambria Math" panose="02040503050406030204" pitchFamily="18" charset="0"/>
                          </a:rPr>
                          <m:t>5</m:t>
                        </m:r>
                      </m:sup>
                    </m:sSup>
                    <m:r>
                      <a:rPr lang="en-GB" b="0" i="1" smtClean="0">
                        <a:latin typeface="Cambria Math" panose="02040503050406030204" pitchFamily="18" charset="0"/>
                      </a:rPr>
                      <m:t>𝑥</m:t>
                    </m:r>
                  </m:oMath>
                </a14:m>
                <a:r>
                  <a:rPr lang="en-GB" dirty="0"/>
                  <a:t>:</a:t>
                </a:r>
              </a:p>
              <a:p>
                <a:pPr/>
                <a14:m>
                  <m:oMathPara xmlns:m="http://schemas.openxmlformats.org/officeDocument/2006/math">
                    <m:oMathParaPr>
                      <m:jc m:val="centerGroup"/>
                    </m:oMathParaPr>
                    <m:oMath xmlns:m="http://schemas.openxmlformats.org/officeDocument/2006/math">
                      <m:f>
                        <m:fPr>
                          <m:ctrlPr>
                            <a:rPr lang="en-GB" b="1" i="1" smtClean="0">
                              <a:latin typeface="Cambria Math" panose="02040503050406030204" pitchFamily="18" charset="0"/>
                            </a:rPr>
                          </m:ctrlPr>
                        </m:fPr>
                        <m:num>
                          <m:r>
                            <a:rPr lang="en-GB" b="1" i="1" smtClean="0">
                              <a:latin typeface="Cambria Math" panose="02040503050406030204" pitchFamily="18" charset="0"/>
                            </a:rPr>
                            <m:t>𝒅</m:t>
                          </m:r>
                        </m:num>
                        <m:den>
                          <m:r>
                            <a:rPr lang="en-GB" b="1" i="1" smtClean="0">
                              <a:latin typeface="Cambria Math" panose="02040503050406030204" pitchFamily="18" charset="0"/>
                            </a:rPr>
                            <m:t>𝒅𝒙</m:t>
                          </m:r>
                        </m:den>
                      </m:f>
                      <m:d>
                        <m:dPr>
                          <m:ctrlPr>
                            <a:rPr lang="en-GB" b="1" i="1" smtClean="0">
                              <a:latin typeface="Cambria Math" panose="02040503050406030204" pitchFamily="18" charset="0"/>
                            </a:rPr>
                          </m:ctrlPr>
                        </m:dPr>
                        <m:e>
                          <m:sSup>
                            <m:sSupPr>
                              <m:ctrlPr>
                                <a:rPr lang="en-GB" b="1" i="1" smtClean="0">
                                  <a:latin typeface="Cambria Math" panose="02040503050406030204" pitchFamily="18" charset="0"/>
                                </a:rPr>
                              </m:ctrlPr>
                            </m:sSupPr>
                            <m:e>
                              <m:d>
                                <m:dPr>
                                  <m:ctrlPr>
                                    <a:rPr lang="en-GB" b="1" i="1" smtClean="0">
                                      <a:latin typeface="Cambria Math" panose="02040503050406030204" pitchFamily="18" charset="0"/>
                                    </a:rPr>
                                  </m:ctrlPr>
                                </m:dPr>
                                <m:e>
                                  <m:func>
                                    <m:funcPr>
                                      <m:ctrlPr>
                                        <a:rPr lang="en-GB" b="1" i="1" smtClean="0">
                                          <a:latin typeface="Cambria Math" panose="02040503050406030204" pitchFamily="18" charset="0"/>
                                        </a:rPr>
                                      </m:ctrlPr>
                                    </m:funcPr>
                                    <m:fName>
                                      <m:r>
                                        <a:rPr lang="en-GB" b="1" i="0" smtClean="0">
                                          <a:latin typeface="Cambria Math" panose="02040503050406030204" pitchFamily="18" charset="0"/>
                                        </a:rPr>
                                        <m:t>𝐬𝐞𝐜</m:t>
                                      </m:r>
                                    </m:fName>
                                    <m:e>
                                      <m:r>
                                        <a:rPr lang="en-GB" b="1" i="1" smtClean="0">
                                          <a:latin typeface="Cambria Math" panose="02040503050406030204" pitchFamily="18" charset="0"/>
                                        </a:rPr>
                                        <m:t>𝒙</m:t>
                                      </m:r>
                                    </m:e>
                                  </m:func>
                                </m:e>
                              </m:d>
                            </m:e>
                            <m:sup>
                              <m:r>
                                <a:rPr lang="en-GB" b="1" i="1" smtClean="0">
                                  <a:latin typeface="Cambria Math" panose="02040503050406030204" pitchFamily="18" charset="0"/>
                                </a:rPr>
                                <m:t>𝟓</m:t>
                              </m:r>
                            </m:sup>
                          </m:sSup>
                        </m:e>
                      </m:d>
                      <m:r>
                        <a:rPr lang="en-GB" b="1" i="1" smtClean="0">
                          <a:latin typeface="Cambria Math" panose="02040503050406030204" pitchFamily="18" charset="0"/>
                        </a:rPr>
                        <m:t>=</m:t>
                      </m:r>
                      <m:r>
                        <a:rPr lang="en-GB" b="1" i="1" smtClean="0">
                          <a:latin typeface="Cambria Math" panose="02040503050406030204" pitchFamily="18" charset="0"/>
                        </a:rPr>
                        <m:t>𝟓</m:t>
                      </m:r>
                      <m:func>
                        <m:funcPr>
                          <m:ctrlPr>
                            <a:rPr lang="en-GB" b="1" i="1" smtClean="0">
                              <a:latin typeface="Cambria Math" panose="02040503050406030204" pitchFamily="18" charset="0"/>
                            </a:rPr>
                          </m:ctrlPr>
                        </m:funcPr>
                        <m:fName>
                          <m:sSup>
                            <m:sSupPr>
                              <m:ctrlPr>
                                <a:rPr lang="en-GB" b="1" i="1" smtClean="0">
                                  <a:latin typeface="Cambria Math" panose="02040503050406030204" pitchFamily="18" charset="0"/>
                                </a:rPr>
                              </m:ctrlPr>
                            </m:sSupPr>
                            <m:e>
                              <m:r>
                                <a:rPr lang="en-GB" b="1" i="0" smtClean="0">
                                  <a:latin typeface="Cambria Math" panose="02040503050406030204" pitchFamily="18" charset="0"/>
                                </a:rPr>
                                <m:t>𝐬𝐞𝐜</m:t>
                              </m:r>
                            </m:e>
                            <m:sup>
                              <m:r>
                                <a:rPr lang="en-GB" b="1" i="1" smtClean="0">
                                  <a:latin typeface="Cambria Math" panose="02040503050406030204" pitchFamily="18" charset="0"/>
                                </a:rPr>
                                <m:t>𝟒</m:t>
                              </m:r>
                            </m:sup>
                          </m:sSup>
                        </m:fName>
                        <m:e>
                          <m:r>
                            <a:rPr lang="en-GB" b="1" i="1" smtClean="0">
                              <a:latin typeface="Cambria Math" panose="02040503050406030204" pitchFamily="18" charset="0"/>
                            </a:rPr>
                            <m:t>𝒙</m:t>
                          </m:r>
                        </m:e>
                      </m:func>
                      <m:r>
                        <a:rPr lang="en-GB" b="1" i="1" smtClean="0">
                          <a:latin typeface="Cambria Math" panose="02040503050406030204" pitchFamily="18" charset="0"/>
                        </a:rPr>
                        <m:t>×</m:t>
                      </m:r>
                      <m:func>
                        <m:funcPr>
                          <m:ctrlPr>
                            <a:rPr lang="en-GB" b="1" i="1" smtClean="0">
                              <a:latin typeface="Cambria Math" panose="02040503050406030204" pitchFamily="18" charset="0"/>
                            </a:rPr>
                          </m:ctrlPr>
                        </m:funcPr>
                        <m:fName>
                          <m:r>
                            <a:rPr lang="en-GB" b="1" i="0" smtClean="0">
                              <a:latin typeface="Cambria Math" panose="02040503050406030204" pitchFamily="18" charset="0"/>
                            </a:rPr>
                            <m:t>𝐬𝐞𝐜</m:t>
                          </m:r>
                        </m:fName>
                        <m:e>
                          <m:r>
                            <a:rPr lang="en-GB" b="1" i="1" smtClean="0">
                              <a:latin typeface="Cambria Math" panose="02040503050406030204" pitchFamily="18" charset="0"/>
                            </a:rPr>
                            <m:t>𝒙</m:t>
                          </m:r>
                        </m:e>
                      </m:func>
                      <m:func>
                        <m:funcPr>
                          <m:ctrlPr>
                            <a:rPr lang="en-GB" b="1" i="1" smtClean="0">
                              <a:latin typeface="Cambria Math" panose="02040503050406030204" pitchFamily="18" charset="0"/>
                            </a:rPr>
                          </m:ctrlPr>
                        </m:funcPr>
                        <m:fName>
                          <m:r>
                            <a:rPr lang="en-GB" b="1" i="0" smtClean="0">
                              <a:latin typeface="Cambria Math" panose="02040503050406030204" pitchFamily="18" charset="0"/>
                            </a:rPr>
                            <m:t>𝐭𝐚𝐧</m:t>
                          </m:r>
                        </m:fName>
                        <m:e>
                          <m:r>
                            <a:rPr lang="en-GB" b="1" i="1" smtClean="0">
                              <a:latin typeface="Cambria Math" panose="02040503050406030204" pitchFamily="18" charset="0"/>
                            </a:rPr>
                            <m:t>𝒙</m:t>
                          </m:r>
                        </m:e>
                      </m:func>
                      <m:r>
                        <a:rPr lang="en-GB" b="1" i="1" smtClean="0">
                          <a:latin typeface="Cambria Math" panose="02040503050406030204" pitchFamily="18" charset="0"/>
                        </a:rPr>
                        <m:t>=</m:t>
                      </m:r>
                      <m:r>
                        <a:rPr lang="en-GB" b="1" i="1" smtClean="0">
                          <a:latin typeface="Cambria Math" panose="02040503050406030204" pitchFamily="18" charset="0"/>
                        </a:rPr>
                        <m:t>𝟓</m:t>
                      </m:r>
                      <m:func>
                        <m:funcPr>
                          <m:ctrlPr>
                            <a:rPr lang="en-GB" b="1" i="1" smtClean="0">
                              <a:latin typeface="Cambria Math" panose="02040503050406030204" pitchFamily="18" charset="0"/>
                            </a:rPr>
                          </m:ctrlPr>
                        </m:funcPr>
                        <m:fName>
                          <m:sSup>
                            <m:sSupPr>
                              <m:ctrlPr>
                                <a:rPr lang="en-GB" b="1" i="1" smtClean="0">
                                  <a:latin typeface="Cambria Math" panose="02040503050406030204" pitchFamily="18" charset="0"/>
                                </a:rPr>
                              </m:ctrlPr>
                            </m:sSupPr>
                            <m:e>
                              <m:r>
                                <a:rPr lang="en-GB" b="1" i="0" smtClean="0">
                                  <a:latin typeface="Cambria Math" panose="02040503050406030204" pitchFamily="18" charset="0"/>
                                </a:rPr>
                                <m:t>𝐬𝐞𝐜</m:t>
                              </m:r>
                            </m:e>
                            <m:sup>
                              <m:r>
                                <a:rPr lang="en-GB" b="1" i="1" smtClean="0">
                                  <a:latin typeface="Cambria Math" panose="02040503050406030204" pitchFamily="18" charset="0"/>
                                </a:rPr>
                                <m:t>𝟓</m:t>
                              </m:r>
                            </m:sup>
                          </m:sSup>
                        </m:fName>
                        <m:e>
                          <m:r>
                            <a:rPr lang="en-GB" b="1" i="1" smtClean="0">
                              <a:latin typeface="Cambria Math" panose="02040503050406030204" pitchFamily="18" charset="0"/>
                            </a:rPr>
                            <m:t>𝒙</m:t>
                          </m:r>
                        </m:e>
                      </m:func>
                      <m:func>
                        <m:funcPr>
                          <m:ctrlPr>
                            <a:rPr lang="en-GB" b="1" i="1" smtClean="0">
                              <a:latin typeface="Cambria Math" panose="02040503050406030204" pitchFamily="18" charset="0"/>
                            </a:rPr>
                          </m:ctrlPr>
                        </m:funcPr>
                        <m:fName>
                          <m:r>
                            <a:rPr lang="en-GB" b="1" i="0" smtClean="0">
                              <a:latin typeface="Cambria Math" panose="02040503050406030204" pitchFamily="18" charset="0"/>
                            </a:rPr>
                            <m:t>𝐭𝐚𝐧</m:t>
                          </m:r>
                        </m:fName>
                        <m:e>
                          <m:r>
                            <a:rPr lang="en-GB" b="1" i="1" smtClean="0">
                              <a:latin typeface="Cambria Math" panose="02040503050406030204" pitchFamily="18" charset="0"/>
                            </a:rPr>
                            <m:t>𝒙</m:t>
                          </m:r>
                        </m:e>
                      </m:func>
                    </m:oMath>
                  </m:oMathPara>
                </a14:m>
                <a:endParaRPr lang="en-GB" b="1" dirty="0"/>
              </a:p>
              <a:p>
                <a:r>
                  <a:rPr lang="en-GB" dirty="0"/>
                  <a:t>Notice that the power of </a:t>
                </a:r>
                <a14:m>
                  <m:oMath xmlns:m="http://schemas.openxmlformats.org/officeDocument/2006/math">
                    <m:r>
                      <a:rPr lang="en-GB" b="0" i="1" smtClean="0">
                        <a:latin typeface="Cambria Math" panose="02040503050406030204" pitchFamily="18" charset="0"/>
                      </a:rPr>
                      <m:t>𝑠𝑒𝑐</m:t>
                    </m:r>
                  </m:oMath>
                </a14:m>
                <a:r>
                  <a:rPr lang="en-GB" dirty="0"/>
                  <a:t> didn’t go down. Keep this in mind when integrating.</a:t>
                </a:r>
              </a:p>
            </p:txBody>
          </p:sp>
        </mc:Choice>
        <mc:Fallback xmlns="">
          <p:sp>
            <p:nvSpPr>
              <p:cNvPr id="5" name="TextBox 4">
                <a:extLst>
                  <a:ext uri="{FF2B5EF4-FFF2-40B4-BE49-F238E27FC236}">
                    <a16:creationId xmlns:a16="http://schemas.microsoft.com/office/drawing/2014/main" id="{3514B11B-45F4-4306-94DD-2D662F08AE18}"/>
                  </a:ext>
                </a:extLst>
              </p:cNvPr>
              <p:cNvSpPr txBox="1">
                <a:spLocks noRot="1" noChangeAspect="1" noMove="1" noResize="1" noEditPoints="1" noAdjustHandles="1" noChangeArrowheads="1" noChangeShapeType="1" noTextEdit="1"/>
              </p:cNvSpPr>
              <p:nvPr/>
            </p:nvSpPr>
            <p:spPr>
              <a:xfrm>
                <a:off x="395536" y="1196752"/>
                <a:ext cx="7848872" cy="2258311"/>
              </a:xfrm>
              <a:prstGeom prst="rect">
                <a:avLst/>
              </a:prstGeom>
              <a:blipFill>
                <a:blip r:embed="rId3"/>
                <a:stretch>
                  <a:fillRect l="-699" t="-1078" b="-3235"/>
                </a:stretch>
              </a:blipFill>
            </p:spPr>
            <p:txBody>
              <a:bodyPr/>
              <a:lstStyle/>
              <a:p>
                <a:r>
                  <a:rPr lang="en-GB">
                    <a:noFill/>
                  </a:rPr>
                  <a:t> </a:t>
                </a:r>
              </a:p>
            </p:txBody>
          </p:sp>
        </mc:Fallback>
      </mc:AlternateContent>
      <p:sp>
        <p:nvSpPr>
          <p:cNvPr id="6" name="Rectangle 5">
            <a:extLst>
              <a:ext uri="{FF2B5EF4-FFF2-40B4-BE49-F238E27FC236}">
                <a16:creationId xmlns:a16="http://schemas.microsoft.com/office/drawing/2014/main" id="{B5CB73BA-F897-4939-ABB4-E16121EC54C9}"/>
              </a:ext>
            </a:extLst>
          </p:cNvPr>
          <p:cNvSpPr/>
          <p:nvPr/>
        </p:nvSpPr>
        <p:spPr>
          <a:xfrm>
            <a:off x="3537620" y="1518204"/>
            <a:ext cx="3053680" cy="62809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7" name="Rectangle 6">
            <a:extLst>
              <a:ext uri="{FF2B5EF4-FFF2-40B4-BE49-F238E27FC236}">
                <a16:creationId xmlns:a16="http://schemas.microsoft.com/office/drawing/2014/main" id="{1A134447-8266-4AC4-8A61-9319312DF7D7}"/>
              </a:ext>
            </a:extLst>
          </p:cNvPr>
          <p:cNvSpPr/>
          <p:nvPr/>
        </p:nvSpPr>
        <p:spPr>
          <a:xfrm>
            <a:off x="3254648" y="2600933"/>
            <a:ext cx="3908152" cy="49786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EDECC1FE-A48C-4CA1-8217-4A2C2820CB0B}"/>
                  </a:ext>
                </a:extLst>
              </p:cNvPr>
              <p:cNvSpPr txBox="1"/>
              <p:nvPr/>
            </p:nvSpPr>
            <p:spPr>
              <a:xfrm>
                <a:off x="1784896" y="3920480"/>
                <a:ext cx="5616624" cy="258211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nary>
                        <m:naryPr>
                          <m:subHide m:val="on"/>
                          <m:supHide m:val="on"/>
                          <m:ctrlPr>
                            <a:rPr lang="en-GB" b="0" i="1" smtClean="0">
                              <a:latin typeface="Cambria Math" panose="02040503050406030204" pitchFamily="18" charset="0"/>
                            </a:rPr>
                          </m:ctrlPr>
                        </m:naryPr>
                        <m:sub/>
                        <m:sup/>
                        <m:e>
                          <m:func>
                            <m:funcPr>
                              <m:ctrlPr>
                                <a:rPr lang="en-GB" b="0" i="1" smtClean="0">
                                  <a:latin typeface="Cambria Math" panose="02040503050406030204" pitchFamily="18" charset="0"/>
                                </a:rPr>
                              </m:ctrlPr>
                            </m:funcPr>
                            <m:fName>
                              <m:sSup>
                                <m:sSupPr>
                                  <m:ctrlPr>
                                    <a:rPr lang="en-GB" b="0" i="1" smtClean="0">
                                      <a:latin typeface="Cambria Math" panose="02040503050406030204" pitchFamily="18" charset="0"/>
                                    </a:rPr>
                                  </m:ctrlPr>
                                </m:sSupPr>
                                <m:e>
                                  <m:r>
                                    <m:rPr>
                                      <m:sty m:val="p"/>
                                    </m:rPr>
                                    <a:rPr lang="en-GB" b="0" i="0" smtClean="0">
                                      <a:latin typeface="Cambria Math" panose="02040503050406030204" pitchFamily="18" charset="0"/>
                                    </a:rPr>
                                    <m:t>sec</m:t>
                                  </m:r>
                                </m:e>
                                <m:sup>
                                  <m:r>
                                    <a:rPr lang="en-GB" b="0" i="1" smtClean="0">
                                      <a:latin typeface="Cambria Math" panose="02040503050406030204" pitchFamily="18" charset="0"/>
                                    </a:rPr>
                                    <m:t>4</m:t>
                                  </m:r>
                                </m:sup>
                              </m:sSup>
                            </m:fName>
                            <m:e>
                              <m:r>
                                <a:rPr lang="en-GB" b="0" i="1" smtClean="0">
                                  <a:latin typeface="Cambria Math" panose="02040503050406030204" pitchFamily="18" charset="0"/>
                                </a:rPr>
                                <m:t>𝑥</m:t>
                              </m:r>
                            </m:e>
                          </m:func>
                          <m:func>
                            <m:funcPr>
                              <m:ctrlPr>
                                <a:rPr lang="en-GB" b="0" i="1" smtClean="0">
                                  <a:latin typeface="Cambria Math" panose="02040503050406030204" pitchFamily="18" charset="0"/>
                                </a:rPr>
                              </m:ctrlPr>
                            </m:funcPr>
                            <m:fName>
                              <m:r>
                                <m:rPr>
                                  <m:sty m:val="p"/>
                                </m:rPr>
                                <a:rPr lang="en-GB" b="0" i="0" smtClean="0">
                                  <a:latin typeface="Cambria Math" panose="02040503050406030204" pitchFamily="18" charset="0"/>
                                </a:rPr>
                                <m:t>tan</m:t>
                              </m:r>
                            </m:fName>
                            <m:e>
                              <m:r>
                                <a:rPr lang="en-GB" b="0" i="1" smtClean="0">
                                  <a:latin typeface="Cambria Math" panose="02040503050406030204" pitchFamily="18" charset="0"/>
                                </a:rPr>
                                <m:t>𝑥</m:t>
                              </m:r>
                            </m:e>
                          </m:func>
                        </m:e>
                      </m:nary>
                      <m:r>
                        <a:rPr lang="en-GB" b="0" i="1" smtClean="0">
                          <a:latin typeface="Cambria Math" panose="02040503050406030204" pitchFamily="18" charset="0"/>
                        </a:rPr>
                        <m:t> </m:t>
                      </m:r>
                      <m:r>
                        <a:rPr lang="en-GB" b="0" i="1" smtClean="0">
                          <a:latin typeface="Cambria Math" panose="02040503050406030204" pitchFamily="18" charset="0"/>
                        </a:rPr>
                        <m:t>𝑑𝑥</m:t>
                      </m:r>
                    </m:oMath>
                  </m:oMathPara>
                </a14:m>
                <a:endParaRPr lang="en-GB" dirty="0"/>
              </a:p>
              <a:p>
                <a:endParaRPr lang="en-GB" dirty="0"/>
              </a:p>
              <a:p>
                <a:r>
                  <a:rPr lang="en-GB" b="1" dirty="0"/>
                  <a:t>Consider </a:t>
                </a:r>
                <a14:m>
                  <m:oMath xmlns:m="http://schemas.openxmlformats.org/officeDocument/2006/math">
                    <m:r>
                      <a:rPr lang="en-GB" b="1" i="1" smtClean="0">
                        <a:latin typeface="Cambria Math" panose="02040503050406030204" pitchFamily="18" charset="0"/>
                      </a:rPr>
                      <m:t>𝒚</m:t>
                    </m:r>
                    <m:r>
                      <a:rPr lang="en-GB" b="1" i="1" smtClean="0">
                        <a:latin typeface="Cambria Math" panose="02040503050406030204" pitchFamily="18" charset="0"/>
                      </a:rPr>
                      <m:t>=</m:t>
                    </m:r>
                    <m:func>
                      <m:funcPr>
                        <m:ctrlPr>
                          <a:rPr lang="en-GB" b="1" i="1" smtClean="0">
                            <a:latin typeface="Cambria Math" panose="02040503050406030204" pitchFamily="18" charset="0"/>
                          </a:rPr>
                        </m:ctrlPr>
                      </m:funcPr>
                      <m:fName>
                        <m:sSup>
                          <m:sSupPr>
                            <m:ctrlPr>
                              <a:rPr lang="en-GB" b="1" i="1" smtClean="0">
                                <a:latin typeface="Cambria Math" panose="02040503050406030204" pitchFamily="18" charset="0"/>
                              </a:rPr>
                            </m:ctrlPr>
                          </m:sSupPr>
                          <m:e>
                            <m:r>
                              <a:rPr lang="en-GB" b="1" i="0" smtClean="0">
                                <a:latin typeface="Cambria Math" panose="02040503050406030204" pitchFamily="18" charset="0"/>
                              </a:rPr>
                              <m:t>𝐬𝐞𝐜</m:t>
                            </m:r>
                          </m:e>
                          <m:sup>
                            <m:r>
                              <a:rPr lang="en-GB" b="1" i="1" smtClean="0">
                                <a:latin typeface="Cambria Math" panose="02040503050406030204" pitchFamily="18" charset="0"/>
                              </a:rPr>
                              <m:t>𝟒</m:t>
                            </m:r>
                          </m:sup>
                        </m:sSup>
                      </m:fName>
                      <m:e>
                        <m:r>
                          <a:rPr lang="en-GB" b="1" i="1" smtClean="0">
                            <a:latin typeface="Cambria Math" panose="02040503050406030204" pitchFamily="18" charset="0"/>
                          </a:rPr>
                          <m:t>𝒙</m:t>
                        </m:r>
                      </m:e>
                    </m:func>
                  </m:oMath>
                </a14:m>
                <a:endParaRPr lang="en-GB" b="1" dirty="0"/>
              </a:p>
              <a:p>
                <a:pPr/>
                <a14:m>
                  <m:oMathPara xmlns:m="http://schemas.openxmlformats.org/officeDocument/2006/math">
                    <m:oMathParaPr>
                      <m:jc m:val="left"/>
                    </m:oMathParaPr>
                    <m:oMath xmlns:m="http://schemas.openxmlformats.org/officeDocument/2006/math">
                      <m:f>
                        <m:fPr>
                          <m:ctrlPr>
                            <a:rPr lang="en-GB" b="1" i="1" smtClean="0">
                              <a:latin typeface="Cambria Math" panose="02040503050406030204" pitchFamily="18" charset="0"/>
                            </a:rPr>
                          </m:ctrlPr>
                        </m:fPr>
                        <m:num>
                          <m:r>
                            <a:rPr lang="en-GB" b="1" i="1" smtClean="0">
                              <a:latin typeface="Cambria Math" panose="02040503050406030204" pitchFamily="18" charset="0"/>
                            </a:rPr>
                            <m:t>𝒅𝒚</m:t>
                          </m:r>
                        </m:num>
                        <m:den>
                          <m:r>
                            <a:rPr lang="en-GB" b="1" i="1" smtClean="0">
                              <a:latin typeface="Cambria Math" panose="02040503050406030204" pitchFamily="18" charset="0"/>
                            </a:rPr>
                            <m:t>𝒅𝒙</m:t>
                          </m:r>
                        </m:den>
                      </m:f>
                      <m:r>
                        <a:rPr lang="en-GB" b="1" i="1" smtClean="0">
                          <a:latin typeface="Cambria Math" panose="02040503050406030204" pitchFamily="18" charset="0"/>
                        </a:rPr>
                        <m:t>=</m:t>
                      </m:r>
                      <m:r>
                        <a:rPr lang="en-GB" b="1" i="1" smtClean="0">
                          <a:latin typeface="Cambria Math" panose="02040503050406030204" pitchFamily="18" charset="0"/>
                        </a:rPr>
                        <m:t>𝟒</m:t>
                      </m:r>
                      <m:func>
                        <m:funcPr>
                          <m:ctrlPr>
                            <a:rPr lang="en-GB" b="1" i="1" smtClean="0">
                              <a:latin typeface="Cambria Math" panose="02040503050406030204" pitchFamily="18" charset="0"/>
                            </a:rPr>
                          </m:ctrlPr>
                        </m:funcPr>
                        <m:fName>
                          <m:sSup>
                            <m:sSupPr>
                              <m:ctrlPr>
                                <a:rPr lang="en-GB" b="1" i="1" smtClean="0">
                                  <a:latin typeface="Cambria Math" panose="02040503050406030204" pitchFamily="18" charset="0"/>
                                </a:rPr>
                              </m:ctrlPr>
                            </m:sSupPr>
                            <m:e>
                              <m:r>
                                <a:rPr lang="en-GB" b="1" i="0" smtClean="0">
                                  <a:latin typeface="Cambria Math" panose="02040503050406030204" pitchFamily="18" charset="0"/>
                                </a:rPr>
                                <m:t>𝐬𝐞𝐜</m:t>
                              </m:r>
                            </m:e>
                            <m:sup>
                              <m:r>
                                <a:rPr lang="en-GB" b="1" i="1" smtClean="0">
                                  <a:latin typeface="Cambria Math" panose="02040503050406030204" pitchFamily="18" charset="0"/>
                                </a:rPr>
                                <m:t>𝟑</m:t>
                              </m:r>
                            </m:sup>
                          </m:sSup>
                        </m:fName>
                        <m:e>
                          <m:r>
                            <a:rPr lang="en-GB" b="1" i="1" smtClean="0">
                              <a:latin typeface="Cambria Math" panose="02040503050406030204" pitchFamily="18" charset="0"/>
                            </a:rPr>
                            <m:t>𝒙</m:t>
                          </m:r>
                        </m:e>
                      </m:func>
                      <m:r>
                        <a:rPr lang="en-GB" b="1" i="1" smtClean="0">
                          <a:latin typeface="Cambria Math" panose="02040503050406030204" pitchFamily="18" charset="0"/>
                        </a:rPr>
                        <m:t>×</m:t>
                      </m:r>
                      <m:func>
                        <m:funcPr>
                          <m:ctrlPr>
                            <a:rPr lang="en-GB" b="1" i="1" smtClean="0">
                              <a:latin typeface="Cambria Math" panose="02040503050406030204" pitchFamily="18" charset="0"/>
                            </a:rPr>
                          </m:ctrlPr>
                        </m:funcPr>
                        <m:fName>
                          <m:r>
                            <a:rPr lang="en-GB" b="1" i="0" smtClean="0">
                              <a:latin typeface="Cambria Math" panose="02040503050406030204" pitchFamily="18" charset="0"/>
                            </a:rPr>
                            <m:t>𝐬𝐞𝐜</m:t>
                          </m:r>
                        </m:fName>
                        <m:e>
                          <m:r>
                            <a:rPr lang="en-GB" b="1" i="1" smtClean="0">
                              <a:latin typeface="Cambria Math" panose="02040503050406030204" pitchFamily="18" charset="0"/>
                            </a:rPr>
                            <m:t>𝒙</m:t>
                          </m:r>
                        </m:e>
                      </m:func>
                      <m:func>
                        <m:funcPr>
                          <m:ctrlPr>
                            <a:rPr lang="en-GB" b="1" i="1" smtClean="0">
                              <a:latin typeface="Cambria Math" panose="02040503050406030204" pitchFamily="18" charset="0"/>
                            </a:rPr>
                          </m:ctrlPr>
                        </m:funcPr>
                        <m:fName>
                          <m:r>
                            <a:rPr lang="en-GB" b="1" i="0" smtClean="0">
                              <a:latin typeface="Cambria Math" panose="02040503050406030204" pitchFamily="18" charset="0"/>
                            </a:rPr>
                            <m:t>𝐭𝐚𝐧</m:t>
                          </m:r>
                        </m:fName>
                        <m:e>
                          <m:r>
                            <a:rPr lang="en-GB" b="1" i="1" smtClean="0">
                              <a:latin typeface="Cambria Math" panose="02040503050406030204" pitchFamily="18" charset="0"/>
                            </a:rPr>
                            <m:t>𝒙</m:t>
                          </m:r>
                        </m:e>
                      </m:func>
                      <m:r>
                        <a:rPr lang="en-GB" b="1" i="1" smtClean="0">
                          <a:latin typeface="Cambria Math" panose="02040503050406030204" pitchFamily="18" charset="0"/>
                        </a:rPr>
                        <m:t>=</m:t>
                      </m:r>
                      <m:r>
                        <a:rPr lang="en-GB" b="1" i="1" smtClean="0">
                          <a:latin typeface="Cambria Math" panose="02040503050406030204" pitchFamily="18" charset="0"/>
                        </a:rPr>
                        <m:t>𝟒</m:t>
                      </m:r>
                      <m:func>
                        <m:funcPr>
                          <m:ctrlPr>
                            <a:rPr lang="en-GB" b="1" i="1" smtClean="0">
                              <a:latin typeface="Cambria Math" panose="02040503050406030204" pitchFamily="18" charset="0"/>
                            </a:rPr>
                          </m:ctrlPr>
                        </m:funcPr>
                        <m:fName>
                          <m:sSup>
                            <m:sSupPr>
                              <m:ctrlPr>
                                <a:rPr lang="en-GB" b="1" i="1" smtClean="0">
                                  <a:latin typeface="Cambria Math" panose="02040503050406030204" pitchFamily="18" charset="0"/>
                                </a:rPr>
                              </m:ctrlPr>
                            </m:sSupPr>
                            <m:e>
                              <m:r>
                                <a:rPr lang="en-GB" b="1" i="0" smtClean="0">
                                  <a:latin typeface="Cambria Math" panose="02040503050406030204" pitchFamily="18" charset="0"/>
                                </a:rPr>
                                <m:t>𝐬𝐞𝐜</m:t>
                              </m:r>
                            </m:e>
                            <m:sup>
                              <m:r>
                                <a:rPr lang="en-GB" b="1" i="1" smtClean="0">
                                  <a:latin typeface="Cambria Math" panose="02040503050406030204" pitchFamily="18" charset="0"/>
                                </a:rPr>
                                <m:t>𝟒</m:t>
                              </m:r>
                            </m:sup>
                          </m:sSup>
                        </m:fName>
                        <m:e>
                          <m:r>
                            <a:rPr lang="en-GB" b="1" i="1" smtClean="0">
                              <a:latin typeface="Cambria Math" panose="02040503050406030204" pitchFamily="18" charset="0"/>
                            </a:rPr>
                            <m:t>𝒙</m:t>
                          </m:r>
                        </m:e>
                      </m:func>
                      <m:func>
                        <m:funcPr>
                          <m:ctrlPr>
                            <a:rPr lang="en-GB" b="1" i="1" smtClean="0">
                              <a:latin typeface="Cambria Math" panose="02040503050406030204" pitchFamily="18" charset="0"/>
                            </a:rPr>
                          </m:ctrlPr>
                        </m:funcPr>
                        <m:fName>
                          <m:r>
                            <a:rPr lang="en-GB" b="1" i="0" smtClean="0">
                              <a:latin typeface="Cambria Math" panose="02040503050406030204" pitchFamily="18" charset="0"/>
                            </a:rPr>
                            <m:t>𝐭𝐚𝐧</m:t>
                          </m:r>
                        </m:fName>
                        <m:e>
                          <m:r>
                            <a:rPr lang="en-GB" b="1" i="1" smtClean="0">
                              <a:latin typeface="Cambria Math" panose="02040503050406030204" pitchFamily="18" charset="0"/>
                            </a:rPr>
                            <m:t>𝒙</m:t>
                          </m:r>
                        </m:e>
                      </m:func>
                    </m:oMath>
                  </m:oMathPara>
                </a14:m>
                <a:endParaRPr lang="en-GB" b="1" dirty="0"/>
              </a:p>
              <a:p>
                <a:pPr/>
                <a14:m>
                  <m:oMathPara xmlns:m="http://schemas.openxmlformats.org/officeDocument/2006/math">
                    <m:oMathParaPr>
                      <m:jc m:val="left"/>
                    </m:oMathParaPr>
                    <m:oMath xmlns:m="http://schemas.openxmlformats.org/officeDocument/2006/math">
                      <m:r>
                        <a:rPr lang="en-GB" b="1" i="1" smtClean="0">
                          <a:latin typeface="Cambria Math" panose="02040503050406030204" pitchFamily="18" charset="0"/>
                        </a:rPr>
                        <m:t>∴ </m:t>
                      </m:r>
                      <m:nary>
                        <m:naryPr>
                          <m:subHide m:val="on"/>
                          <m:supHide m:val="on"/>
                          <m:ctrlPr>
                            <a:rPr lang="en-GB" b="1" i="1">
                              <a:latin typeface="Cambria Math" panose="02040503050406030204" pitchFamily="18" charset="0"/>
                            </a:rPr>
                          </m:ctrlPr>
                        </m:naryPr>
                        <m:sub/>
                        <m:sup/>
                        <m:e>
                          <m:func>
                            <m:funcPr>
                              <m:ctrlPr>
                                <a:rPr lang="en-GB" b="1" i="1">
                                  <a:latin typeface="Cambria Math" panose="02040503050406030204" pitchFamily="18" charset="0"/>
                                </a:rPr>
                              </m:ctrlPr>
                            </m:funcPr>
                            <m:fName>
                              <m:sSup>
                                <m:sSupPr>
                                  <m:ctrlPr>
                                    <a:rPr lang="en-GB" b="1" i="1">
                                      <a:latin typeface="Cambria Math" panose="02040503050406030204" pitchFamily="18" charset="0"/>
                                    </a:rPr>
                                  </m:ctrlPr>
                                </m:sSupPr>
                                <m:e>
                                  <m:r>
                                    <a:rPr lang="en-GB" b="1" i="1">
                                      <a:latin typeface="Cambria Math" panose="02040503050406030204" pitchFamily="18" charset="0"/>
                                    </a:rPr>
                                    <m:t>𝒔𝒆𝒄</m:t>
                                  </m:r>
                                </m:e>
                                <m:sup>
                                  <m:r>
                                    <a:rPr lang="en-GB" b="1" i="1">
                                      <a:latin typeface="Cambria Math" panose="02040503050406030204" pitchFamily="18" charset="0"/>
                                    </a:rPr>
                                    <m:t>𝟒</m:t>
                                  </m:r>
                                </m:sup>
                              </m:sSup>
                            </m:fName>
                            <m:e>
                              <m:r>
                                <a:rPr lang="en-GB" b="1" i="1">
                                  <a:latin typeface="Cambria Math" panose="02040503050406030204" pitchFamily="18" charset="0"/>
                                </a:rPr>
                                <m:t>𝒙</m:t>
                              </m:r>
                            </m:e>
                          </m:func>
                          <m:func>
                            <m:funcPr>
                              <m:ctrlPr>
                                <a:rPr lang="en-GB" b="1" i="1">
                                  <a:latin typeface="Cambria Math" panose="02040503050406030204" pitchFamily="18" charset="0"/>
                                </a:rPr>
                              </m:ctrlPr>
                            </m:funcPr>
                            <m:fName>
                              <m:r>
                                <a:rPr lang="en-GB" b="1" i="1">
                                  <a:latin typeface="Cambria Math" panose="02040503050406030204" pitchFamily="18" charset="0"/>
                                </a:rPr>
                                <m:t>𝒕𝒂𝒏</m:t>
                              </m:r>
                            </m:fName>
                            <m:e>
                              <m:r>
                                <a:rPr lang="en-GB" b="1" i="1">
                                  <a:latin typeface="Cambria Math" panose="02040503050406030204" pitchFamily="18" charset="0"/>
                                </a:rPr>
                                <m:t>𝒙</m:t>
                              </m:r>
                            </m:e>
                          </m:func>
                        </m:e>
                      </m:nary>
                      <m:r>
                        <a:rPr lang="en-GB" b="1" i="1">
                          <a:latin typeface="Cambria Math" panose="02040503050406030204" pitchFamily="18" charset="0"/>
                        </a:rPr>
                        <m:t> </m:t>
                      </m:r>
                      <m:r>
                        <a:rPr lang="en-GB" b="1" i="1">
                          <a:latin typeface="Cambria Math" panose="02040503050406030204" pitchFamily="18" charset="0"/>
                        </a:rPr>
                        <m:t>𝒅𝒙</m:t>
                      </m:r>
                      <m:r>
                        <a:rPr lang="en-GB" b="1" i="1" smtClean="0">
                          <a:latin typeface="Cambria Math" panose="02040503050406030204" pitchFamily="18" charset="0"/>
                        </a:rPr>
                        <m:t>=</m:t>
                      </m:r>
                      <m:f>
                        <m:fPr>
                          <m:ctrlPr>
                            <a:rPr lang="en-GB" b="1" i="1" smtClean="0">
                              <a:latin typeface="Cambria Math" panose="02040503050406030204" pitchFamily="18" charset="0"/>
                            </a:rPr>
                          </m:ctrlPr>
                        </m:fPr>
                        <m:num>
                          <m:r>
                            <a:rPr lang="en-GB" b="1" i="1" smtClean="0">
                              <a:latin typeface="Cambria Math" panose="02040503050406030204" pitchFamily="18" charset="0"/>
                            </a:rPr>
                            <m:t>𝟏</m:t>
                          </m:r>
                        </m:num>
                        <m:den>
                          <m:r>
                            <a:rPr lang="en-GB" b="1" i="1" smtClean="0">
                              <a:latin typeface="Cambria Math" panose="02040503050406030204" pitchFamily="18" charset="0"/>
                            </a:rPr>
                            <m:t>𝟒</m:t>
                          </m:r>
                        </m:den>
                      </m:f>
                      <m:func>
                        <m:funcPr>
                          <m:ctrlPr>
                            <a:rPr lang="en-GB" b="1" i="1" smtClean="0">
                              <a:latin typeface="Cambria Math" panose="02040503050406030204" pitchFamily="18" charset="0"/>
                            </a:rPr>
                          </m:ctrlPr>
                        </m:funcPr>
                        <m:fName>
                          <m:sSup>
                            <m:sSupPr>
                              <m:ctrlPr>
                                <a:rPr lang="en-GB" b="1" i="1" smtClean="0">
                                  <a:latin typeface="Cambria Math" panose="02040503050406030204" pitchFamily="18" charset="0"/>
                                </a:rPr>
                              </m:ctrlPr>
                            </m:sSupPr>
                            <m:e>
                              <m:r>
                                <a:rPr lang="en-GB" b="1" i="0" smtClean="0">
                                  <a:latin typeface="Cambria Math" panose="02040503050406030204" pitchFamily="18" charset="0"/>
                                </a:rPr>
                                <m:t>𝐬𝐞𝐜</m:t>
                              </m:r>
                            </m:e>
                            <m:sup>
                              <m:r>
                                <a:rPr lang="en-GB" b="1" i="1" smtClean="0">
                                  <a:latin typeface="Cambria Math" panose="02040503050406030204" pitchFamily="18" charset="0"/>
                                </a:rPr>
                                <m:t>𝟒</m:t>
                              </m:r>
                            </m:sup>
                          </m:sSup>
                        </m:fName>
                        <m:e>
                          <m:r>
                            <a:rPr lang="en-GB" b="1" i="1" smtClean="0">
                              <a:latin typeface="Cambria Math" panose="02040503050406030204" pitchFamily="18" charset="0"/>
                            </a:rPr>
                            <m:t>𝒙</m:t>
                          </m:r>
                        </m:e>
                      </m:func>
                      <m:r>
                        <a:rPr lang="en-GB" b="1" i="1" smtClean="0">
                          <a:latin typeface="Cambria Math" panose="02040503050406030204" pitchFamily="18" charset="0"/>
                        </a:rPr>
                        <m:t>+</m:t>
                      </m:r>
                      <m:r>
                        <a:rPr lang="en-GB" b="1" i="1" smtClean="0">
                          <a:latin typeface="Cambria Math" panose="02040503050406030204" pitchFamily="18" charset="0"/>
                        </a:rPr>
                        <m:t>𝑪</m:t>
                      </m:r>
                    </m:oMath>
                  </m:oMathPara>
                </a14:m>
                <a:endParaRPr lang="en-GB" b="1" dirty="0"/>
              </a:p>
              <a:p>
                <a:endParaRPr lang="en-GB" dirty="0"/>
              </a:p>
            </p:txBody>
          </p:sp>
        </mc:Choice>
        <mc:Fallback xmlns="">
          <p:sp>
            <p:nvSpPr>
              <p:cNvPr id="8" name="TextBox 7">
                <a:extLst>
                  <a:ext uri="{FF2B5EF4-FFF2-40B4-BE49-F238E27FC236}">
                    <a16:creationId xmlns:a16="http://schemas.microsoft.com/office/drawing/2014/main" id="{EDECC1FE-A48C-4CA1-8217-4A2C2820CB0B}"/>
                  </a:ext>
                </a:extLst>
              </p:cNvPr>
              <p:cNvSpPr txBox="1">
                <a:spLocks noRot="1" noChangeAspect="1" noMove="1" noResize="1" noEditPoints="1" noAdjustHandles="1" noChangeArrowheads="1" noChangeShapeType="1" noTextEdit="1"/>
              </p:cNvSpPr>
              <p:nvPr/>
            </p:nvSpPr>
            <p:spPr>
              <a:xfrm>
                <a:off x="1784896" y="3920480"/>
                <a:ext cx="5616624" cy="2582117"/>
              </a:xfrm>
              <a:prstGeom prst="rect">
                <a:avLst/>
              </a:prstGeom>
              <a:blipFill>
                <a:blip r:embed="rId4"/>
                <a:stretch>
                  <a:fillRect l="-977"/>
                </a:stretch>
              </a:blipFill>
            </p:spPr>
            <p:txBody>
              <a:bodyPr/>
              <a:lstStyle/>
              <a:p>
                <a:r>
                  <a:rPr lang="en-GB">
                    <a:noFill/>
                  </a:rPr>
                  <a:t> </a:t>
                </a:r>
              </a:p>
            </p:txBody>
          </p:sp>
        </mc:Fallback>
      </mc:AlternateContent>
      <p:sp>
        <p:nvSpPr>
          <p:cNvPr id="9" name="Rectangle 8">
            <a:extLst>
              <a:ext uri="{FF2B5EF4-FFF2-40B4-BE49-F238E27FC236}">
                <a16:creationId xmlns:a16="http://schemas.microsoft.com/office/drawing/2014/main" id="{10B9D9FA-8C4A-43D7-96F8-A00394694D40}"/>
              </a:ext>
            </a:extLst>
          </p:cNvPr>
          <p:cNvSpPr/>
          <p:nvPr/>
        </p:nvSpPr>
        <p:spPr>
          <a:xfrm>
            <a:off x="1583544" y="4738699"/>
            <a:ext cx="5757056" cy="144620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2719980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3" end="3"/>
                                            </p:txEl>
                                          </p:spTgt>
                                        </p:tgtEl>
                                        <p:attrNameLst>
                                          <p:attrName>style.visibility</p:attrName>
                                        </p:attrNameLst>
                                      </p:cBhvr>
                                      <p:to>
                                        <p:strVal val="visible"/>
                                      </p:to>
                                    </p:set>
                                    <p:animEffect transition="in" filter="fade">
                                      <p:cBhvr>
                                        <p:cTn id="7" dur="500"/>
                                        <p:tgtEl>
                                          <p:spTgt spid="5">
                                            <p:txEl>
                                              <p:pRg st="3" end="3"/>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5">
                                            <p:txEl>
                                              <p:pRg st="4" end="4"/>
                                            </p:txEl>
                                          </p:spTgt>
                                        </p:tgtEl>
                                        <p:attrNameLst>
                                          <p:attrName>style.visibility</p:attrName>
                                        </p:attrNameLst>
                                      </p:cBhvr>
                                      <p:to>
                                        <p:strVal val="visible"/>
                                      </p:to>
                                    </p:set>
                                    <p:animEffect transition="in" filter="fade">
                                      <p:cBhvr>
                                        <p:cTn id="10" dur="500"/>
                                        <p:tgtEl>
                                          <p:spTgt spid="5">
                                            <p:txEl>
                                              <p:pRg st="4" end="4"/>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5">
                                            <p:txEl>
                                              <p:pRg st="5" end="5"/>
                                            </p:txEl>
                                          </p:spTgt>
                                        </p:tgtEl>
                                        <p:attrNameLst>
                                          <p:attrName>style.visibility</p:attrName>
                                        </p:attrNameLst>
                                      </p:cBhvr>
                                      <p:to>
                                        <p:strVal val="visible"/>
                                      </p:to>
                                    </p:set>
                                    <p:animEffect transition="in" filter="fade">
                                      <p:cBhvr>
                                        <p:cTn id="13" dur="500"/>
                                        <p:tgtEl>
                                          <p:spTgt spid="5">
                                            <p:txEl>
                                              <p:pRg st="5" end="5"/>
                                            </p:txEl>
                                          </p:spTgt>
                                        </p:tgtEl>
                                      </p:cBhvr>
                                    </p:animEffect>
                                  </p:childTnLst>
                                </p:cTn>
                              </p:par>
                              <p:par>
                                <p:cTn id="14" presetID="1" presetClass="entr" presetSubtype="0" fill="hold" grpId="1" nodeType="withEffect">
                                  <p:stCondLst>
                                    <p:cond delay="0"/>
                                  </p:stCondLst>
                                  <p:childTnLst>
                                    <p:set>
                                      <p:cBhvr>
                                        <p:cTn id="15" dur="1" fill="hold">
                                          <p:stCondLst>
                                            <p:cond delay="0"/>
                                          </p:stCondLst>
                                        </p:cTn>
                                        <p:tgtEl>
                                          <p:spTgt spid="7"/>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1" nodeType="clickEffect">
                                  <p:stCondLst>
                                    <p:cond delay="0"/>
                                  </p:stCondLst>
                                  <p:childTnLst>
                                    <p:set>
                                      <p:cBhvr>
                                        <p:cTn id="19" dur="1" fill="hold">
                                          <p:stCondLst>
                                            <p:cond delay="0"/>
                                          </p:stCondLst>
                                        </p:cTn>
                                        <p:tgtEl>
                                          <p:spTgt spid="9"/>
                                        </p:tgtEl>
                                        <p:attrNameLst>
                                          <p:attrName>style.visibility</p:attrName>
                                        </p:attrNameLst>
                                      </p:cBhvr>
                                      <p:to>
                                        <p:strVal val="visible"/>
                                      </p:to>
                                    </p:set>
                                  </p:childTnLst>
                                </p:cTn>
                              </p:par>
                              <p:par>
                                <p:cTn id="20" presetID="10" presetClass="entr" presetSubtype="0"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par>
                                <p:cTn id="23" presetID="1" presetClass="entr" presetSubtype="0" fill="hold" grpId="2" nodeType="withEffect">
                                  <p:stCondLst>
                                    <p:cond delay="0"/>
                                  </p:stCondLst>
                                  <p:childTnLst>
                                    <p:set>
                                      <p:cBhvr>
                                        <p:cTn id="2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5" restart="whenNotActive" fill="hold" evtFilter="cancelBubble" nodeType="interactiveSeq">
                <p:stCondLst>
                  <p:cond evt="onClick" delay="0">
                    <p:tgtEl>
                      <p:spTgt spid="6"/>
                    </p:tgtEl>
                  </p:cond>
                </p:stCondLst>
                <p:endSync evt="end" delay="0">
                  <p:rtn val="all"/>
                </p:endSync>
                <p:childTnLst>
                  <p:par>
                    <p:cTn id="26" fill="hold">
                      <p:stCondLst>
                        <p:cond delay="0"/>
                      </p:stCondLst>
                      <p:childTnLst>
                        <p:par>
                          <p:cTn id="27" fill="hold">
                            <p:stCondLst>
                              <p:cond delay="0"/>
                            </p:stCondLst>
                            <p:childTnLst>
                              <p:par>
                                <p:cTn id="28" presetID="10" presetClass="exit" presetSubtype="0" fill="hold" grpId="0" nodeType="clickEffect">
                                  <p:stCondLst>
                                    <p:cond delay="0"/>
                                  </p:stCondLst>
                                  <p:childTnLst>
                                    <p:animEffect transition="out" filter="fade">
                                      <p:cBhvr>
                                        <p:cTn id="29" dur="500"/>
                                        <p:tgtEl>
                                          <p:spTgt spid="6"/>
                                        </p:tgtEl>
                                      </p:cBhvr>
                                    </p:animEffect>
                                    <p:set>
                                      <p:cBhvr>
                                        <p:cTn id="30" dur="1" fill="hold">
                                          <p:stCondLst>
                                            <p:cond delay="499"/>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6"/>
                  </p:tgtEl>
                </p:cond>
              </p:nextCondLst>
            </p:seq>
            <p:seq concurrent="1" nextAc="seek">
              <p:cTn id="31" restart="whenNotActive" fill="hold" evtFilter="cancelBubble" nodeType="interactiveSeq">
                <p:stCondLst>
                  <p:cond evt="onClick" delay="0">
                    <p:tgtEl>
                      <p:spTgt spid="7"/>
                    </p:tgtEl>
                  </p:cond>
                </p:stCondLst>
                <p:endSync evt="end" delay="0">
                  <p:rtn val="all"/>
                </p:endSync>
                <p:childTnLst>
                  <p:par>
                    <p:cTn id="32" fill="hold">
                      <p:stCondLst>
                        <p:cond delay="0"/>
                      </p:stCondLst>
                      <p:childTnLst>
                        <p:par>
                          <p:cTn id="33" fill="hold">
                            <p:stCondLst>
                              <p:cond delay="0"/>
                            </p:stCondLst>
                            <p:childTnLst>
                              <p:par>
                                <p:cTn id="34" presetID="10" presetClass="exit" presetSubtype="0" fill="hold" grpId="0" nodeType="clickEffect">
                                  <p:stCondLst>
                                    <p:cond delay="0"/>
                                  </p:stCondLst>
                                  <p:childTnLst>
                                    <p:animEffect transition="out" filter="fade">
                                      <p:cBhvr>
                                        <p:cTn id="35" dur="500"/>
                                        <p:tgtEl>
                                          <p:spTgt spid="7"/>
                                        </p:tgtEl>
                                      </p:cBhvr>
                                    </p:animEffect>
                                    <p:set>
                                      <p:cBhvr>
                                        <p:cTn id="36" dur="1" fill="hold">
                                          <p:stCondLst>
                                            <p:cond delay="499"/>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7"/>
                  </p:tgtEl>
                </p:cond>
              </p:nextCondLst>
            </p:seq>
            <p:seq concurrent="1" nextAc="seek">
              <p:cTn id="37" restart="whenNotActive" fill="hold" evtFilter="cancelBubble" nodeType="interactiveSeq">
                <p:stCondLst>
                  <p:cond evt="onClick" delay="0">
                    <p:tgtEl>
                      <p:spTgt spid="9"/>
                    </p:tgtEl>
                  </p:cond>
                </p:stCondLst>
                <p:endSync evt="end" delay="0">
                  <p:rtn val="all"/>
                </p:endSync>
                <p:childTnLst>
                  <p:par>
                    <p:cTn id="38" fill="hold">
                      <p:stCondLst>
                        <p:cond delay="0"/>
                      </p:stCondLst>
                      <p:childTnLst>
                        <p:par>
                          <p:cTn id="39" fill="hold">
                            <p:stCondLst>
                              <p:cond delay="0"/>
                            </p:stCondLst>
                            <p:childTnLst>
                              <p:par>
                                <p:cTn id="40" presetID="10" presetClass="exit" presetSubtype="0" fill="hold" grpId="0" nodeType="clickEffect">
                                  <p:stCondLst>
                                    <p:cond delay="0"/>
                                  </p:stCondLst>
                                  <p:childTnLst>
                                    <p:animEffect transition="out" filter="fade">
                                      <p:cBhvr>
                                        <p:cTn id="41" dur="500"/>
                                        <p:tgtEl>
                                          <p:spTgt spid="9"/>
                                        </p:tgtEl>
                                      </p:cBhvr>
                                    </p:animEffect>
                                    <p:set>
                                      <p:cBhvr>
                                        <p:cTn id="42" dur="1" fill="hold">
                                          <p:stCondLst>
                                            <p:cond delay="4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9"/>
                  </p:tgtEl>
                </p:cond>
              </p:nextCondLst>
            </p:seq>
          </p:childTnLst>
        </p:cTn>
      </p:par>
    </p:tnLst>
    <p:bldLst>
      <p:bldP spid="6" grpId="0" animBg="1"/>
      <p:bldP spid="7" grpId="0" animBg="1"/>
      <p:bldP spid="7" grpId="1" animBg="1"/>
      <p:bldP spid="8" grpId="0"/>
      <p:bldP spid="9" grpId="0" animBg="1"/>
      <p:bldP spid="9" grpId="1" animBg="1"/>
      <p:bldP spid="9" grpId="2"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4000"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Test Your Understanding</a:t>
              </a:r>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5" name="TextBox 4"/>
              <p:cNvSpPr txBox="1"/>
              <p:nvPr/>
            </p:nvSpPr>
            <p:spPr>
              <a:xfrm>
                <a:off x="339188" y="861107"/>
                <a:ext cx="2880320" cy="658770"/>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pPr/>
                <a14:m>
                  <m:oMathPara xmlns:m="http://schemas.openxmlformats.org/officeDocument/2006/math">
                    <m:oMathParaPr>
                      <m:jc m:val="centerGroup"/>
                    </m:oMathParaPr>
                    <m:oMath xmlns:m="http://schemas.openxmlformats.org/officeDocument/2006/math">
                      <m:nary>
                        <m:naryPr>
                          <m:subHide m:val="on"/>
                          <m:supHide m:val="on"/>
                          <m:ctrlPr>
                            <a:rPr lang="en-GB" b="0" i="1" smtClean="0">
                              <a:latin typeface="Cambria Math" panose="02040503050406030204" pitchFamily="18" charset="0"/>
                            </a:rPr>
                          </m:ctrlPr>
                        </m:naryPr>
                        <m:sub/>
                        <m:sup/>
                        <m:e>
                          <m:func>
                            <m:funcPr>
                              <m:ctrlPr>
                                <a:rPr lang="en-GB" b="0" i="1" smtClean="0">
                                  <a:latin typeface="Cambria Math" panose="02040503050406030204" pitchFamily="18" charset="0"/>
                                </a:rPr>
                              </m:ctrlPr>
                            </m:funcPr>
                            <m:fName>
                              <m:r>
                                <m:rPr>
                                  <m:sty m:val="p"/>
                                </m:rPr>
                                <a:rPr lang="en-GB" b="0" i="0" smtClean="0">
                                  <a:latin typeface="Cambria Math" panose="02040503050406030204" pitchFamily="18" charset="0"/>
                                </a:rPr>
                                <m:t>sin</m:t>
                              </m:r>
                            </m:fName>
                            <m:e>
                              <m:r>
                                <a:rPr lang="en-GB" b="0" i="1" smtClean="0">
                                  <a:latin typeface="Cambria Math" panose="02040503050406030204" pitchFamily="18" charset="0"/>
                                </a:rPr>
                                <m:t>𝑥</m:t>
                              </m:r>
                            </m:e>
                          </m:func>
                          <m:sSup>
                            <m:sSupPr>
                              <m:ctrlPr>
                                <a:rPr lang="en-GB" b="0" i="1" smtClean="0">
                                  <a:latin typeface="Cambria Math" panose="02040503050406030204" pitchFamily="18" charset="0"/>
                                </a:rPr>
                              </m:ctrlPr>
                            </m:sSupPr>
                            <m:e>
                              <m:d>
                                <m:dPr>
                                  <m:ctrlPr>
                                    <a:rPr lang="en-GB" b="0" i="1" smtClean="0">
                                      <a:latin typeface="Cambria Math" panose="02040503050406030204" pitchFamily="18" charset="0"/>
                                    </a:rPr>
                                  </m:ctrlPr>
                                </m:dPr>
                                <m:e>
                                  <m:func>
                                    <m:funcPr>
                                      <m:ctrlPr>
                                        <a:rPr lang="en-GB" b="0" i="1" smtClean="0">
                                          <a:latin typeface="Cambria Math" panose="02040503050406030204" pitchFamily="18" charset="0"/>
                                        </a:rPr>
                                      </m:ctrlPr>
                                    </m:funcPr>
                                    <m:fName>
                                      <m:r>
                                        <m:rPr>
                                          <m:sty m:val="p"/>
                                        </m:rPr>
                                        <a:rPr lang="en-GB" b="0" i="0" smtClean="0">
                                          <a:latin typeface="Cambria Math" panose="02040503050406030204" pitchFamily="18" charset="0"/>
                                        </a:rPr>
                                        <m:t>cos</m:t>
                                      </m:r>
                                    </m:fName>
                                    <m:e>
                                      <m:r>
                                        <a:rPr lang="en-GB" b="0" i="1" smtClean="0">
                                          <a:latin typeface="Cambria Math" panose="02040503050406030204" pitchFamily="18" charset="0"/>
                                        </a:rPr>
                                        <m:t>𝑥</m:t>
                                      </m:r>
                                    </m:e>
                                  </m:func>
                                  <m:r>
                                    <a:rPr lang="en-GB" b="0" i="1" smtClean="0">
                                      <a:latin typeface="Cambria Math" panose="02040503050406030204" pitchFamily="18" charset="0"/>
                                    </a:rPr>
                                    <m:t>+1</m:t>
                                  </m:r>
                                </m:e>
                              </m:d>
                            </m:e>
                            <m:sup>
                              <m:r>
                                <a:rPr lang="en-GB" b="0" i="1" smtClean="0">
                                  <a:latin typeface="Cambria Math" panose="02040503050406030204" pitchFamily="18" charset="0"/>
                                </a:rPr>
                                <m:t>5</m:t>
                              </m:r>
                            </m:sup>
                          </m:sSup>
                          <m:r>
                            <a:rPr lang="en-GB" b="0" i="1" smtClean="0">
                              <a:latin typeface="Cambria Math" panose="02040503050406030204" pitchFamily="18" charset="0"/>
                            </a:rPr>
                            <m:t> </m:t>
                          </m:r>
                          <m:r>
                            <a:rPr lang="en-GB" b="0" i="1" smtClean="0">
                              <a:latin typeface="Cambria Math" panose="02040503050406030204" pitchFamily="18" charset="0"/>
                            </a:rPr>
                            <m:t>𝑑𝑥</m:t>
                          </m:r>
                        </m:e>
                      </m:nary>
                    </m:oMath>
                  </m:oMathPara>
                </a14:m>
                <a:endParaRPr lang="en-GB" sz="2400" dirty="0"/>
              </a:p>
            </p:txBody>
          </p:sp>
        </mc:Choice>
        <mc:Fallback xmlns="">
          <p:sp>
            <p:nvSpPr>
              <p:cNvPr id="5" name="TextBox 4"/>
              <p:cNvSpPr txBox="1">
                <a:spLocks noRot="1" noChangeAspect="1" noMove="1" noResize="1" noEditPoints="1" noAdjustHandles="1" noChangeArrowheads="1" noChangeShapeType="1" noTextEdit="1"/>
              </p:cNvSpPr>
              <p:nvPr/>
            </p:nvSpPr>
            <p:spPr>
              <a:xfrm>
                <a:off x="339188" y="861107"/>
                <a:ext cx="2880320" cy="658770"/>
              </a:xfrm>
              <a:prstGeom prst="rect">
                <a:avLst/>
              </a:prstGeom>
              <a:blipFill rotWithShape="0">
                <a:blip r:embed="rId2"/>
                <a:stretch>
                  <a:fillRect/>
                </a:stretch>
              </a:blipFill>
              <a:effectLst>
                <a:outerShdw blurRad="63500" sx="102000" sy="102000" algn="ctr" rotWithShape="0">
                  <a:prstClr val="black">
                    <a:alpha val="40000"/>
                  </a:prstClr>
                </a:outerShdw>
              </a:effectLst>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323528" y="1653195"/>
                <a:ext cx="3168352" cy="2259080"/>
              </a:xfrm>
              <a:prstGeom prst="rect">
                <a:avLst/>
              </a:prstGeom>
              <a:noFill/>
            </p:spPr>
            <p:txBody>
              <a:bodyPr wrap="square" rtlCol="0">
                <a:spAutoFit/>
              </a:bodyPr>
              <a:lstStyle/>
              <a:p>
                <a:r>
                  <a:rPr lang="en-GB" dirty="0"/>
                  <a:t>Consider </a:t>
                </a:r>
                <a14:m>
                  <m:oMath xmlns:m="http://schemas.openxmlformats.org/officeDocument/2006/math">
                    <m:r>
                      <a:rPr lang="en-GB" b="0" i="1" smtClean="0">
                        <a:latin typeface="Cambria Math" panose="02040503050406030204" pitchFamily="18" charset="0"/>
                      </a:rPr>
                      <m:t>𝑦</m:t>
                    </m:r>
                    <m:r>
                      <a:rPr lang="en-GB" b="0" i="1" smtClean="0">
                        <a:latin typeface="Cambria Math" panose="02040503050406030204" pitchFamily="18" charset="0"/>
                      </a:rPr>
                      <m:t>=</m:t>
                    </m:r>
                    <m:sSup>
                      <m:sSupPr>
                        <m:ctrlPr>
                          <a:rPr lang="en-GB" b="0" i="1" smtClean="0">
                            <a:latin typeface="Cambria Math" panose="02040503050406030204" pitchFamily="18" charset="0"/>
                          </a:rPr>
                        </m:ctrlPr>
                      </m:sSupPr>
                      <m:e>
                        <m:d>
                          <m:dPr>
                            <m:ctrlPr>
                              <a:rPr lang="en-GB" b="0" i="1" smtClean="0">
                                <a:latin typeface="Cambria Math" panose="02040503050406030204" pitchFamily="18" charset="0"/>
                              </a:rPr>
                            </m:ctrlPr>
                          </m:dPr>
                          <m:e>
                            <m:func>
                              <m:funcPr>
                                <m:ctrlPr>
                                  <a:rPr lang="en-GB" b="0" i="1" smtClean="0">
                                    <a:latin typeface="Cambria Math" panose="02040503050406030204" pitchFamily="18" charset="0"/>
                                  </a:rPr>
                                </m:ctrlPr>
                              </m:funcPr>
                              <m:fName>
                                <m:r>
                                  <m:rPr>
                                    <m:sty m:val="p"/>
                                  </m:rPr>
                                  <a:rPr lang="en-GB" b="0" i="0" smtClean="0">
                                    <a:latin typeface="Cambria Math" panose="02040503050406030204" pitchFamily="18" charset="0"/>
                                  </a:rPr>
                                  <m:t>cos</m:t>
                                </m:r>
                              </m:fName>
                              <m:e>
                                <m:r>
                                  <a:rPr lang="en-GB" b="0" i="1" smtClean="0">
                                    <a:latin typeface="Cambria Math" panose="02040503050406030204" pitchFamily="18" charset="0"/>
                                  </a:rPr>
                                  <m:t>𝑥</m:t>
                                </m:r>
                              </m:e>
                            </m:func>
                            <m:r>
                              <a:rPr lang="en-GB" b="0" i="1" smtClean="0">
                                <a:latin typeface="Cambria Math" panose="02040503050406030204" pitchFamily="18" charset="0"/>
                              </a:rPr>
                              <m:t>+1</m:t>
                            </m:r>
                          </m:e>
                        </m:d>
                      </m:e>
                      <m:sup>
                        <m:r>
                          <a:rPr lang="en-GB" b="0" i="1" smtClean="0">
                            <a:latin typeface="Cambria Math" panose="02040503050406030204" pitchFamily="18" charset="0"/>
                          </a:rPr>
                          <m:t>6</m:t>
                        </m:r>
                      </m:sup>
                    </m:sSup>
                  </m:oMath>
                </a14:m>
                <a:endParaRPr lang="en-GB" b="0" i="1" dirty="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f>
                        <m:fPr>
                          <m:ctrlPr>
                            <a:rPr lang="en-GB" b="0" i="1" smtClean="0">
                              <a:latin typeface="Cambria Math" panose="02040503050406030204" pitchFamily="18" charset="0"/>
                            </a:rPr>
                          </m:ctrlPr>
                        </m:fPr>
                        <m:num>
                          <m:r>
                            <a:rPr lang="en-GB" b="0" i="1" smtClean="0">
                              <a:latin typeface="Cambria Math" panose="02040503050406030204" pitchFamily="18" charset="0"/>
                            </a:rPr>
                            <m:t>𝑑𝑦</m:t>
                          </m:r>
                        </m:num>
                        <m:den>
                          <m:r>
                            <a:rPr lang="en-GB" b="0" i="1" smtClean="0">
                              <a:latin typeface="Cambria Math" panose="02040503050406030204" pitchFamily="18" charset="0"/>
                            </a:rPr>
                            <m:t>𝑑𝑥</m:t>
                          </m:r>
                        </m:den>
                      </m:f>
                      <m:r>
                        <a:rPr lang="en-GB" b="0" i="1" smtClean="0">
                          <a:latin typeface="Cambria Math" panose="02040503050406030204" pitchFamily="18" charset="0"/>
                        </a:rPr>
                        <m:t>=−6</m:t>
                      </m:r>
                      <m:func>
                        <m:funcPr>
                          <m:ctrlPr>
                            <a:rPr lang="en-GB" b="0" i="1" smtClean="0">
                              <a:latin typeface="Cambria Math" panose="02040503050406030204" pitchFamily="18" charset="0"/>
                            </a:rPr>
                          </m:ctrlPr>
                        </m:funcPr>
                        <m:fName>
                          <m:r>
                            <m:rPr>
                              <m:sty m:val="p"/>
                            </m:rPr>
                            <a:rPr lang="en-GB" b="0" i="0" smtClean="0">
                              <a:latin typeface="Cambria Math" panose="02040503050406030204" pitchFamily="18" charset="0"/>
                            </a:rPr>
                            <m:t>sin</m:t>
                          </m:r>
                        </m:fName>
                        <m:e>
                          <m:r>
                            <a:rPr lang="en-GB" b="0" i="1" smtClean="0">
                              <a:latin typeface="Cambria Math" panose="02040503050406030204" pitchFamily="18" charset="0"/>
                            </a:rPr>
                            <m:t>𝑥</m:t>
                          </m:r>
                        </m:e>
                      </m:func>
                      <m:sSup>
                        <m:sSupPr>
                          <m:ctrlPr>
                            <a:rPr lang="en-GB" b="0" i="1" smtClean="0">
                              <a:latin typeface="Cambria Math" panose="02040503050406030204" pitchFamily="18" charset="0"/>
                            </a:rPr>
                          </m:ctrlPr>
                        </m:sSupPr>
                        <m:e>
                          <m:d>
                            <m:dPr>
                              <m:ctrlPr>
                                <a:rPr lang="en-GB" b="0" i="1" smtClean="0">
                                  <a:latin typeface="Cambria Math" panose="02040503050406030204" pitchFamily="18" charset="0"/>
                                </a:rPr>
                              </m:ctrlPr>
                            </m:dPr>
                            <m:e>
                              <m:func>
                                <m:funcPr>
                                  <m:ctrlPr>
                                    <a:rPr lang="en-GB" b="0" i="1" smtClean="0">
                                      <a:latin typeface="Cambria Math" panose="02040503050406030204" pitchFamily="18" charset="0"/>
                                    </a:rPr>
                                  </m:ctrlPr>
                                </m:funcPr>
                                <m:fName>
                                  <m:r>
                                    <m:rPr>
                                      <m:sty m:val="p"/>
                                    </m:rPr>
                                    <a:rPr lang="en-GB" b="0" i="0" smtClean="0">
                                      <a:latin typeface="Cambria Math" panose="02040503050406030204" pitchFamily="18" charset="0"/>
                                    </a:rPr>
                                    <m:t>cos</m:t>
                                  </m:r>
                                </m:fName>
                                <m:e>
                                  <m:r>
                                    <a:rPr lang="en-GB" b="0" i="1" smtClean="0">
                                      <a:latin typeface="Cambria Math" panose="02040503050406030204" pitchFamily="18" charset="0"/>
                                    </a:rPr>
                                    <m:t>𝑥</m:t>
                                  </m:r>
                                </m:e>
                              </m:func>
                              <m:r>
                                <a:rPr lang="en-GB" b="0" i="1" smtClean="0">
                                  <a:latin typeface="Cambria Math" panose="02040503050406030204" pitchFamily="18" charset="0"/>
                                </a:rPr>
                                <m:t>+1</m:t>
                              </m:r>
                            </m:e>
                          </m:d>
                        </m:e>
                        <m:sup>
                          <m:r>
                            <a:rPr lang="en-GB" b="0" i="1" smtClean="0">
                              <a:latin typeface="Cambria Math" panose="02040503050406030204" pitchFamily="18" charset="0"/>
                            </a:rPr>
                            <m:t>5</m:t>
                          </m:r>
                        </m:sup>
                      </m:sSup>
                    </m:oMath>
                  </m:oMathPara>
                </a14:m>
                <a:endParaRPr lang="en-GB" dirty="0"/>
              </a:p>
              <a:p>
                <a:r>
                  <a:rPr lang="en-GB" dirty="0"/>
                  <a:t>Therefore:</a:t>
                </a:r>
              </a:p>
              <a:p>
                <a:pPr/>
                <a14:m>
                  <m:oMathPara xmlns:m="http://schemas.openxmlformats.org/officeDocument/2006/math">
                    <m:oMathParaPr>
                      <m:jc m:val="centerGroup"/>
                    </m:oMathParaPr>
                    <m:oMath xmlns:m="http://schemas.openxmlformats.org/officeDocument/2006/math">
                      <m:nary>
                        <m:naryPr>
                          <m:subHide m:val="on"/>
                          <m:supHide m:val="on"/>
                          <m:ctrlPr>
                            <a:rPr lang="en-GB" i="1">
                              <a:latin typeface="Cambria Math" panose="02040503050406030204" pitchFamily="18" charset="0"/>
                            </a:rPr>
                          </m:ctrlPr>
                        </m:naryPr>
                        <m:sub/>
                        <m:sup/>
                        <m:e>
                          <m:func>
                            <m:funcPr>
                              <m:ctrlPr>
                                <a:rPr lang="en-GB" i="1">
                                  <a:latin typeface="Cambria Math" panose="02040503050406030204" pitchFamily="18" charset="0"/>
                                </a:rPr>
                              </m:ctrlPr>
                            </m:funcPr>
                            <m:fName>
                              <m:r>
                                <m:rPr>
                                  <m:sty m:val="p"/>
                                </m:rPr>
                                <a:rPr lang="en-GB">
                                  <a:latin typeface="Cambria Math" panose="02040503050406030204" pitchFamily="18" charset="0"/>
                                </a:rPr>
                                <m:t>sin</m:t>
                              </m:r>
                            </m:fName>
                            <m:e>
                              <m:r>
                                <a:rPr lang="en-GB" i="1">
                                  <a:latin typeface="Cambria Math" panose="02040503050406030204" pitchFamily="18" charset="0"/>
                                </a:rPr>
                                <m:t>𝑥</m:t>
                              </m:r>
                            </m:e>
                          </m:func>
                          <m:sSup>
                            <m:sSupPr>
                              <m:ctrlPr>
                                <a:rPr lang="en-GB" i="1">
                                  <a:latin typeface="Cambria Math" panose="02040503050406030204" pitchFamily="18" charset="0"/>
                                </a:rPr>
                              </m:ctrlPr>
                            </m:sSupPr>
                            <m:e>
                              <m:d>
                                <m:dPr>
                                  <m:ctrlPr>
                                    <a:rPr lang="en-GB" i="1">
                                      <a:latin typeface="Cambria Math" panose="02040503050406030204" pitchFamily="18" charset="0"/>
                                    </a:rPr>
                                  </m:ctrlPr>
                                </m:dPr>
                                <m:e>
                                  <m:func>
                                    <m:funcPr>
                                      <m:ctrlPr>
                                        <a:rPr lang="en-GB" i="1">
                                          <a:latin typeface="Cambria Math" panose="02040503050406030204" pitchFamily="18" charset="0"/>
                                        </a:rPr>
                                      </m:ctrlPr>
                                    </m:funcPr>
                                    <m:fName>
                                      <m:r>
                                        <m:rPr>
                                          <m:sty m:val="p"/>
                                        </m:rPr>
                                        <a:rPr lang="en-GB">
                                          <a:latin typeface="Cambria Math" panose="02040503050406030204" pitchFamily="18" charset="0"/>
                                        </a:rPr>
                                        <m:t>cos</m:t>
                                      </m:r>
                                    </m:fName>
                                    <m:e>
                                      <m:r>
                                        <a:rPr lang="en-GB" i="1">
                                          <a:latin typeface="Cambria Math" panose="02040503050406030204" pitchFamily="18" charset="0"/>
                                        </a:rPr>
                                        <m:t>𝑥</m:t>
                                      </m:r>
                                    </m:e>
                                  </m:func>
                                  <m:r>
                                    <a:rPr lang="en-GB" i="1">
                                      <a:latin typeface="Cambria Math" panose="02040503050406030204" pitchFamily="18" charset="0"/>
                                    </a:rPr>
                                    <m:t>+1</m:t>
                                  </m:r>
                                </m:e>
                              </m:d>
                            </m:e>
                            <m:sup>
                              <m:r>
                                <a:rPr lang="en-GB" i="1">
                                  <a:latin typeface="Cambria Math" panose="02040503050406030204" pitchFamily="18" charset="0"/>
                                </a:rPr>
                                <m:t>5</m:t>
                              </m:r>
                            </m:sup>
                          </m:sSup>
                          <m:r>
                            <a:rPr lang="en-GB" i="1">
                              <a:latin typeface="Cambria Math" panose="02040503050406030204" pitchFamily="18" charset="0"/>
                            </a:rPr>
                            <m:t> </m:t>
                          </m:r>
                          <m:r>
                            <a:rPr lang="en-GB" i="1">
                              <a:latin typeface="Cambria Math" panose="02040503050406030204" pitchFamily="18" charset="0"/>
                            </a:rPr>
                            <m:t>𝑑𝑥</m:t>
                          </m:r>
                        </m:e>
                      </m:nary>
                    </m:oMath>
                    <m:oMath xmlns:m="http://schemas.openxmlformats.org/officeDocument/2006/math">
                      <m:r>
                        <a:rPr lang="en-GB" b="1" i="1" smtClean="0">
                          <a:latin typeface="Cambria Math" panose="02040503050406030204" pitchFamily="18" charset="0"/>
                        </a:rPr>
                        <m:t>=−</m:t>
                      </m:r>
                      <m:f>
                        <m:fPr>
                          <m:ctrlPr>
                            <a:rPr lang="en-GB" b="1" i="1" smtClean="0">
                              <a:latin typeface="Cambria Math" panose="02040503050406030204" pitchFamily="18" charset="0"/>
                            </a:rPr>
                          </m:ctrlPr>
                        </m:fPr>
                        <m:num>
                          <m:r>
                            <a:rPr lang="en-GB" b="1" i="1" smtClean="0">
                              <a:latin typeface="Cambria Math" panose="02040503050406030204" pitchFamily="18" charset="0"/>
                            </a:rPr>
                            <m:t>𝟏</m:t>
                          </m:r>
                        </m:num>
                        <m:den>
                          <m:r>
                            <a:rPr lang="en-GB" b="1" i="1" smtClean="0">
                              <a:latin typeface="Cambria Math" panose="02040503050406030204" pitchFamily="18" charset="0"/>
                            </a:rPr>
                            <m:t>𝟔</m:t>
                          </m:r>
                        </m:den>
                      </m:f>
                      <m:sSup>
                        <m:sSupPr>
                          <m:ctrlPr>
                            <a:rPr lang="en-GB" b="1" i="1" smtClean="0">
                              <a:latin typeface="Cambria Math" panose="02040503050406030204" pitchFamily="18" charset="0"/>
                            </a:rPr>
                          </m:ctrlPr>
                        </m:sSupPr>
                        <m:e>
                          <m:d>
                            <m:dPr>
                              <m:ctrlPr>
                                <a:rPr lang="en-GB" b="1" i="1" smtClean="0">
                                  <a:latin typeface="Cambria Math" panose="02040503050406030204" pitchFamily="18" charset="0"/>
                                </a:rPr>
                              </m:ctrlPr>
                            </m:dPr>
                            <m:e>
                              <m:func>
                                <m:funcPr>
                                  <m:ctrlPr>
                                    <a:rPr lang="en-GB" b="1" i="1" smtClean="0">
                                      <a:latin typeface="Cambria Math" panose="02040503050406030204" pitchFamily="18" charset="0"/>
                                    </a:rPr>
                                  </m:ctrlPr>
                                </m:funcPr>
                                <m:fName>
                                  <m:r>
                                    <a:rPr lang="en-GB" b="1" i="0" smtClean="0">
                                      <a:latin typeface="Cambria Math" panose="02040503050406030204" pitchFamily="18" charset="0"/>
                                    </a:rPr>
                                    <m:t>𝐜𝐨𝐬</m:t>
                                  </m:r>
                                </m:fName>
                                <m:e>
                                  <m:r>
                                    <a:rPr lang="en-GB" b="1" i="1" smtClean="0">
                                      <a:latin typeface="Cambria Math" panose="02040503050406030204" pitchFamily="18" charset="0"/>
                                    </a:rPr>
                                    <m:t>𝒙</m:t>
                                  </m:r>
                                </m:e>
                              </m:func>
                              <m:r>
                                <a:rPr lang="en-GB" b="1" i="1" smtClean="0">
                                  <a:latin typeface="Cambria Math" panose="02040503050406030204" pitchFamily="18" charset="0"/>
                                </a:rPr>
                                <m:t>+</m:t>
                              </m:r>
                              <m:r>
                                <a:rPr lang="en-GB" b="1" i="1" smtClean="0">
                                  <a:latin typeface="Cambria Math" panose="02040503050406030204" pitchFamily="18" charset="0"/>
                                </a:rPr>
                                <m:t>𝟏</m:t>
                              </m:r>
                            </m:e>
                          </m:d>
                        </m:e>
                        <m:sup>
                          <m:r>
                            <a:rPr lang="en-GB" b="1" i="1" smtClean="0">
                              <a:latin typeface="Cambria Math" panose="02040503050406030204" pitchFamily="18" charset="0"/>
                            </a:rPr>
                            <m:t>𝟔</m:t>
                          </m:r>
                        </m:sup>
                      </m:sSup>
                      <m:r>
                        <a:rPr lang="en-GB" b="1" i="1" smtClean="0">
                          <a:latin typeface="Cambria Math" panose="02040503050406030204" pitchFamily="18" charset="0"/>
                        </a:rPr>
                        <m:t>+</m:t>
                      </m:r>
                      <m:r>
                        <a:rPr lang="en-GB" b="1" i="1" smtClean="0">
                          <a:latin typeface="Cambria Math" panose="02040503050406030204" pitchFamily="18" charset="0"/>
                        </a:rPr>
                        <m:t>𝑪</m:t>
                      </m:r>
                    </m:oMath>
                  </m:oMathPara>
                </a14:m>
                <a:endParaRPr lang="en-GB" b="1" dirty="0"/>
              </a:p>
            </p:txBody>
          </p:sp>
        </mc:Choice>
        <mc:Fallback xmlns="">
          <p:sp>
            <p:nvSpPr>
              <p:cNvPr id="6" name="TextBox 5"/>
              <p:cNvSpPr txBox="1">
                <a:spLocks noRot="1" noChangeAspect="1" noMove="1" noResize="1" noEditPoints="1" noAdjustHandles="1" noChangeArrowheads="1" noChangeShapeType="1" noTextEdit="1"/>
              </p:cNvSpPr>
              <p:nvPr/>
            </p:nvSpPr>
            <p:spPr>
              <a:xfrm>
                <a:off x="323528" y="1653195"/>
                <a:ext cx="3168352" cy="2259080"/>
              </a:xfrm>
              <a:prstGeom prst="rect">
                <a:avLst/>
              </a:prstGeom>
              <a:blipFill rotWithShape="0">
                <a:blip r:embed="rId3"/>
                <a:stretch>
                  <a:fillRect l="-1538" t="-1348"/>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3347864" y="861107"/>
                <a:ext cx="4392488" cy="710451"/>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pPr/>
                <a14:m>
                  <m:oMathPara xmlns:m="http://schemas.openxmlformats.org/officeDocument/2006/math">
                    <m:oMathParaPr>
                      <m:jc m:val="centerGroup"/>
                    </m:oMathParaPr>
                    <m:oMath xmlns:m="http://schemas.openxmlformats.org/officeDocument/2006/math">
                      <m:nary>
                        <m:naryPr>
                          <m:subHide m:val="on"/>
                          <m:supHide m:val="on"/>
                          <m:ctrlPr>
                            <a:rPr lang="en-GB" i="1" smtClean="0">
                              <a:latin typeface="Cambria Math" panose="02040503050406030204" pitchFamily="18" charset="0"/>
                            </a:rPr>
                          </m:ctrlPr>
                        </m:naryPr>
                        <m:sub/>
                        <m:sup/>
                        <m:e>
                          <m:f>
                            <m:fPr>
                              <m:ctrlPr>
                                <a:rPr lang="en-GB" b="0" i="1" smtClean="0">
                                  <a:latin typeface="Cambria Math" panose="02040503050406030204" pitchFamily="18" charset="0"/>
                                </a:rPr>
                              </m:ctrlPr>
                            </m:fPr>
                            <m:num>
                              <m:r>
                                <a:rPr lang="en-GB" i="1">
                                  <a:latin typeface="Cambria Math" panose="02040503050406030204" pitchFamily="18" charset="0"/>
                                </a:rPr>
                                <m:t>𝑐𝑜𝑠𝑒</m:t>
                              </m:r>
                              <m:sSup>
                                <m:sSupPr>
                                  <m:ctrlPr>
                                    <a:rPr lang="en-GB" i="1">
                                      <a:latin typeface="Cambria Math" panose="02040503050406030204" pitchFamily="18" charset="0"/>
                                    </a:rPr>
                                  </m:ctrlPr>
                                </m:sSupPr>
                                <m:e>
                                  <m:r>
                                    <a:rPr lang="en-GB" i="1">
                                      <a:latin typeface="Cambria Math" panose="02040503050406030204" pitchFamily="18" charset="0"/>
                                    </a:rPr>
                                    <m:t>𝑐</m:t>
                                  </m:r>
                                </m:e>
                                <m:sup>
                                  <m:r>
                                    <a:rPr lang="en-GB" i="1">
                                      <a:latin typeface="Cambria Math" panose="02040503050406030204" pitchFamily="18" charset="0"/>
                                    </a:rPr>
                                    <m:t>2</m:t>
                                  </m:r>
                                </m:sup>
                              </m:sSup>
                              <m:r>
                                <a:rPr lang="en-GB" i="1">
                                  <a:latin typeface="Cambria Math" panose="02040503050406030204" pitchFamily="18" charset="0"/>
                                </a:rPr>
                                <m:t>𝑥</m:t>
                              </m:r>
                            </m:num>
                            <m:den>
                              <m:sSup>
                                <m:sSupPr>
                                  <m:ctrlPr>
                                    <a:rPr lang="en-GB" b="0" i="1" smtClean="0">
                                      <a:latin typeface="Cambria Math" panose="02040503050406030204" pitchFamily="18" charset="0"/>
                                    </a:rPr>
                                  </m:ctrlPr>
                                </m:sSupPr>
                                <m:e>
                                  <m:d>
                                    <m:dPr>
                                      <m:ctrlPr>
                                        <a:rPr lang="en-GB" b="0" i="1" smtClean="0">
                                          <a:latin typeface="Cambria Math" panose="02040503050406030204" pitchFamily="18" charset="0"/>
                                        </a:rPr>
                                      </m:ctrlPr>
                                    </m:dPr>
                                    <m:e>
                                      <m:r>
                                        <a:rPr lang="en-GB" b="0" i="1" smtClean="0">
                                          <a:latin typeface="Cambria Math" panose="02040503050406030204" pitchFamily="18" charset="0"/>
                                        </a:rPr>
                                        <m:t>2+</m:t>
                                      </m:r>
                                      <m:func>
                                        <m:funcPr>
                                          <m:ctrlPr>
                                            <a:rPr lang="en-GB" b="0" i="1" smtClean="0">
                                              <a:latin typeface="Cambria Math" panose="02040503050406030204" pitchFamily="18" charset="0"/>
                                            </a:rPr>
                                          </m:ctrlPr>
                                        </m:funcPr>
                                        <m:fName>
                                          <m:r>
                                            <m:rPr>
                                              <m:sty m:val="p"/>
                                            </m:rPr>
                                            <a:rPr lang="en-GB" b="0" i="0" smtClean="0">
                                              <a:latin typeface="Cambria Math" panose="02040503050406030204" pitchFamily="18" charset="0"/>
                                            </a:rPr>
                                            <m:t>cot</m:t>
                                          </m:r>
                                        </m:fName>
                                        <m:e>
                                          <m:r>
                                            <a:rPr lang="en-GB" b="0" i="1" smtClean="0">
                                              <a:latin typeface="Cambria Math" panose="02040503050406030204" pitchFamily="18" charset="0"/>
                                            </a:rPr>
                                            <m:t>𝑥</m:t>
                                          </m:r>
                                        </m:e>
                                      </m:func>
                                    </m:e>
                                  </m:d>
                                </m:e>
                                <m:sup>
                                  <m:r>
                                    <a:rPr lang="en-GB" b="0" i="1" smtClean="0">
                                      <a:latin typeface="Cambria Math" panose="02040503050406030204" pitchFamily="18" charset="0"/>
                                    </a:rPr>
                                    <m:t>3</m:t>
                                  </m:r>
                                </m:sup>
                              </m:sSup>
                            </m:den>
                          </m:f>
                          <m:r>
                            <a:rPr lang="en-GB" i="1">
                              <a:latin typeface="Cambria Math" panose="02040503050406030204" pitchFamily="18" charset="0"/>
                            </a:rPr>
                            <m:t>𝑑𝑥</m:t>
                          </m:r>
                        </m:e>
                      </m:nary>
                    </m:oMath>
                  </m:oMathPara>
                </a14:m>
                <a:endParaRPr lang="en-GB" sz="2400" dirty="0"/>
              </a:p>
            </p:txBody>
          </p:sp>
        </mc:Choice>
        <mc:Fallback xmlns="">
          <p:sp>
            <p:nvSpPr>
              <p:cNvPr id="7" name="TextBox 6"/>
              <p:cNvSpPr txBox="1">
                <a:spLocks noRot="1" noChangeAspect="1" noMove="1" noResize="1" noEditPoints="1" noAdjustHandles="1" noChangeArrowheads="1" noChangeShapeType="1" noTextEdit="1"/>
              </p:cNvSpPr>
              <p:nvPr/>
            </p:nvSpPr>
            <p:spPr>
              <a:xfrm>
                <a:off x="3347864" y="861107"/>
                <a:ext cx="4392488" cy="710451"/>
              </a:xfrm>
              <a:prstGeom prst="rect">
                <a:avLst/>
              </a:prstGeom>
              <a:blipFill rotWithShape="0">
                <a:blip r:embed="rId4"/>
                <a:stretch>
                  <a:fillRect/>
                </a:stretch>
              </a:blipFill>
              <a:effectLst>
                <a:outerShdw blurRad="63500" sx="102000" sy="102000" algn="ctr" rotWithShape="0">
                  <a:prstClr val="black">
                    <a:alpha val="40000"/>
                  </a:prstClr>
                </a:outerShdw>
              </a:effectLst>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3491880" y="1797211"/>
                <a:ext cx="4248472" cy="1909690"/>
              </a:xfrm>
              <a:prstGeom prst="rect">
                <a:avLst/>
              </a:prstGeom>
              <a:noFill/>
            </p:spPr>
            <p:txBody>
              <a:bodyPr wrap="square" rtlCol="0">
                <a:spAutoFit/>
              </a:bodyPr>
              <a:lstStyle/>
              <a:p>
                <a:r>
                  <a:rPr lang="en-GB" dirty="0"/>
                  <a:t>Consider </a:t>
                </a:r>
                <a14:m>
                  <m:oMath xmlns:m="http://schemas.openxmlformats.org/officeDocument/2006/math">
                    <m:r>
                      <a:rPr lang="en-GB" b="0" i="1" smtClean="0">
                        <a:latin typeface="Cambria Math" panose="02040503050406030204" pitchFamily="18" charset="0"/>
                      </a:rPr>
                      <m:t>𝑦</m:t>
                    </m:r>
                    <m:r>
                      <a:rPr lang="en-GB" b="0" i="1" smtClean="0">
                        <a:latin typeface="Cambria Math" panose="02040503050406030204" pitchFamily="18" charset="0"/>
                      </a:rPr>
                      <m:t>=</m:t>
                    </m:r>
                    <m:sSup>
                      <m:sSupPr>
                        <m:ctrlPr>
                          <a:rPr lang="en-GB" b="0" i="1" smtClean="0">
                            <a:latin typeface="Cambria Math" panose="02040503050406030204" pitchFamily="18" charset="0"/>
                          </a:rPr>
                        </m:ctrlPr>
                      </m:sSupPr>
                      <m:e>
                        <m:d>
                          <m:dPr>
                            <m:ctrlPr>
                              <a:rPr lang="en-GB" b="0" i="1" smtClean="0">
                                <a:latin typeface="Cambria Math" panose="02040503050406030204" pitchFamily="18" charset="0"/>
                              </a:rPr>
                            </m:ctrlPr>
                          </m:dPr>
                          <m:e>
                            <m:r>
                              <a:rPr lang="en-GB" b="0" i="1" smtClean="0">
                                <a:latin typeface="Cambria Math" panose="02040503050406030204" pitchFamily="18" charset="0"/>
                              </a:rPr>
                              <m:t>2+</m:t>
                            </m:r>
                            <m:func>
                              <m:funcPr>
                                <m:ctrlPr>
                                  <a:rPr lang="en-GB" b="0" i="1" smtClean="0">
                                    <a:latin typeface="Cambria Math" panose="02040503050406030204" pitchFamily="18" charset="0"/>
                                  </a:rPr>
                                </m:ctrlPr>
                              </m:funcPr>
                              <m:fName>
                                <m:r>
                                  <m:rPr>
                                    <m:sty m:val="p"/>
                                  </m:rPr>
                                  <a:rPr lang="en-GB" b="0" i="0" smtClean="0">
                                    <a:latin typeface="Cambria Math" panose="02040503050406030204" pitchFamily="18" charset="0"/>
                                  </a:rPr>
                                  <m:t>cot</m:t>
                                </m:r>
                              </m:fName>
                              <m:e>
                                <m:r>
                                  <a:rPr lang="en-GB" b="0" i="1" smtClean="0">
                                    <a:latin typeface="Cambria Math" panose="02040503050406030204" pitchFamily="18" charset="0"/>
                                  </a:rPr>
                                  <m:t>𝑥</m:t>
                                </m:r>
                              </m:e>
                            </m:func>
                          </m:e>
                        </m:d>
                      </m:e>
                      <m:sup>
                        <m:r>
                          <a:rPr lang="en-GB" b="0" i="1" smtClean="0">
                            <a:latin typeface="Cambria Math" panose="02040503050406030204" pitchFamily="18" charset="0"/>
                          </a:rPr>
                          <m:t>−2</m:t>
                        </m:r>
                      </m:sup>
                    </m:sSup>
                  </m:oMath>
                </a14:m>
                <a:endParaRPr lang="en-GB" dirty="0"/>
              </a:p>
              <a:p>
                <a:pPr/>
                <a14:m>
                  <m:oMathPara xmlns:m="http://schemas.openxmlformats.org/officeDocument/2006/math">
                    <m:oMathParaPr>
                      <m:jc m:val="centerGroup"/>
                    </m:oMathParaPr>
                    <m:oMath xmlns:m="http://schemas.openxmlformats.org/officeDocument/2006/math">
                      <m:f>
                        <m:fPr>
                          <m:ctrlPr>
                            <a:rPr lang="en-GB" b="0" i="1" smtClean="0">
                              <a:latin typeface="Cambria Math" panose="02040503050406030204" pitchFamily="18" charset="0"/>
                            </a:rPr>
                          </m:ctrlPr>
                        </m:fPr>
                        <m:num>
                          <m:r>
                            <a:rPr lang="en-GB" b="0" i="1" smtClean="0">
                              <a:latin typeface="Cambria Math" panose="02040503050406030204" pitchFamily="18" charset="0"/>
                            </a:rPr>
                            <m:t>𝑑𝑦</m:t>
                          </m:r>
                        </m:num>
                        <m:den>
                          <m:r>
                            <a:rPr lang="en-GB" b="0" i="1" smtClean="0">
                              <a:latin typeface="Cambria Math" panose="02040503050406030204" pitchFamily="18" charset="0"/>
                            </a:rPr>
                            <m:t>𝑑𝑥</m:t>
                          </m:r>
                        </m:den>
                      </m:f>
                      <m:r>
                        <a:rPr lang="en-GB" b="0" i="1" smtClean="0">
                          <a:latin typeface="Cambria Math" panose="02040503050406030204" pitchFamily="18" charset="0"/>
                        </a:rPr>
                        <m:t>=−2</m:t>
                      </m:r>
                      <m:sSup>
                        <m:sSupPr>
                          <m:ctrlPr>
                            <a:rPr lang="en-GB" b="0" i="1" smtClean="0">
                              <a:latin typeface="Cambria Math" panose="02040503050406030204" pitchFamily="18" charset="0"/>
                            </a:rPr>
                          </m:ctrlPr>
                        </m:sSupPr>
                        <m:e>
                          <m:d>
                            <m:dPr>
                              <m:ctrlPr>
                                <a:rPr lang="en-GB" b="0" i="1" smtClean="0">
                                  <a:latin typeface="Cambria Math" panose="02040503050406030204" pitchFamily="18" charset="0"/>
                                </a:rPr>
                              </m:ctrlPr>
                            </m:dPr>
                            <m:e>
                              <m:r>
                                <a:rPr lang="en-GB" b="0" i="1" smtClean="0">
                                  <a:latin typeface="Cambria Math" panose="02040503050406030204" pitchFamily="18" charset="0"/>
                                </a:rPr>
                                <m:t>2+</m:t>
                              </m:r>
                              <m:func>
                                <m:funcPr>
                                  <m:ctrlPr>
                                    <a:rPr lang="en-GB" b="0" i="1" smtClean="0">
                                      <a:latin typeface="Cambria Math" panose="02040503050406030204" pitchFamily="18" charset="0"/>
                                    </a:rPr>
                                  </m:ctrlPr>
                                </m:funcPr>
                                <m:fName>
                                  <m:r>
                                    <m:rPr>
                                      <m:sty m:val="p"/>
                                    </m:rPr>
                                    <a:rPr lang="en-GB" b="0" i="0" smtClean="0">
                                      <a:latin typeface="Cambria Math" panose="02040503050406030204" pitchFamily="18" charset="0"/>
                                    </a:rPr>
                                    <m:t>cot</m:t>
                                  </m:r>
                                </m:fName>
                                <m:e>
                                  <m:r>
                                    <a:rPr lang="en-GB" b="0" i="1" smtClean="0">
                                      <a:latin typeface="Cambria Math" panose="02040503050406030204" pitchFamily="18" charset="0"/>
                                    </a:rPr>
                                    <m:t>𝑥</m:t>
                                  </m:r>
                                </m:e>
                              </m:func>
                            </m:e>
                          </m:d>
                        </m:e>
                        <m:sup>
                          <m:r>
                            <a:rPr lang="en-GB" b="0" i="1" smtClean="0">
                              <a:latin typeface="Cambria Math" panose="02040503050406030204" pitchFamily="18" charset="0"/>
                            </a:rPr>
                            <m:t>−3</m:t>
                          </m:r>
                        </m:sup>
                      </m:sSup>
                      <m:r>
                        <a:rPr lang="en-GB" b="0" i="1" smtClean="0">
                          <a:latin typeface="Cambria Math" panose="02040503050406030204" pitchFamily="18" charset="0"/>
                        </a:rPr>
                        <m:t>×−</m:t>
                      </m:r>
                      <m:r>
                        <a:rPr lang="en-GB" b="0" i="1" smtClean="0">
                          <a:latin typeface="Cambria Math" panose="02040503050406030204" pitchFamily="18" charset="0"/>
                        </a:rPr>
                        <m:t>𝑐𝑜𝑠𝑒</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𝑐</m:t>
                          </m:r>
                        </m:e>
                        <m:sup>
                          <m:r>
                            <a:rPr lang="en-GB" b="0" i="1" smtClean="0">
                              <a:latin typeface="Cambria Math" panose="02040503050406030204" pitchFamily="18" charset="0"/>
                            </a:rPr>
                            <m:t>2</m:t>
                          </m:r>
                        </m:sup>
                      </m:sSup>
                      <m:r>
                        <a:rPr lang="en-GB" b="0" i="1" smtClean="0">
                          <a:latin typeface="Cambria Math" panose="02040503050406030204" pitchFamily="18" charset="0"/>
                        </a:rPr>
                        <m:t>𝑥</m:t>
                      </m:r>
                    </m:oMath>
                    <m:oMath xmlns:m="http://schemas.openxmlformats.org/officeDocument/2006/math">
                      <m:r>
                        <a:rPr lang="en-GB" b="0" i="1" smtClean="0">
                          <a:latin typeface="Cambria Math" panose="02040503050406030204" pitchFamily="18" charset="0"/>
                        </a:rPr>
                        <m:t>=2</m:t>
                      </m:r>
                      <m:r>
                        <a:rPr lang="en-GB" b="0" i="1" smtClean="0">
                          <a:latin typeface="Cambria Math" panose="02040503050406030204" pitchFamily="18" charset="0"/>
                        </a:rPr>
                        <m:t>𝑐𝑜𝑠𝑒</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𝑐</m:t>
                          </m:r>
                        </m:e>
                        <m:sup>
                          <m:r>
                            <a:rPr lang="en-GB" b="0" i="1" smtClean="0">
                              <a:latin typeface="Cambria Math" panose="02040503050406030204" pitchFamily="18" charset="0"/>
                            </a:rPr>
                            <m:t>2</m:t>
                          </m:r>
                        </m:sup>
                      </m:sSup>
                      <m:r>
                        <a:rPr lang="en-GB" b="0" i="1" smtClean="0">
                          <a:latin typeface="Cambria Math" panose="02040503050406030204" pitchFamily="18" charset="0"/>
                        </a:rPr>
                        <m:t>𝑥</m:t>
                      </m:r>
                      <m:sSup>
                        <m:sSupPr>
                          <m:ctrlPr>
                            <a:rPr lang="en-GB" b="0" i="1" smtClean="0">
                              <a:latin typeface="Cambria Math" panose="02040503050406030204" pitchFamily="18" charset="0"/>
                            </a:rPr>
                          </m:ctrlPr>
                        </m:sSupPr>
                        <m:e>
                          <m:d>
                            <m:dPr>
                              <m:ctrlPr>
                                <a:rPr lang="en-GB" b="0" i="1" smtClean="0">
                                  <a:latin typeface="Cambria Math" panose="02040503050406030204" pitchFamily="18" charset="0"/>
                                </a:rPr>
                              </m:ctrlPr>
                            </m:dPr>
                            <m:e>
                              <m:r>
                                <a:rPr lang="en-GB" b="0" i="1" smtClean="0">
                                  <a:latin typeface="Cambria Math" panose="02040503050406030204" pitchFamily="18" charset="0"/>
                                </a:rPr>
                                <m:t>2+</m:t>
                              </m:r>
                              <m:func>
                                <m:funcPr>
                                  <m:ctrlPr>
                                    <a:rPr lang="en-GB" b="0" i="1" smtClean="0">
                                      <a:latin typeface="Cambria Math" panose="02040503050406030204" pitchFamily="18" charset="0"/>
                                    </a:rPr>
                                  </m:ctrlPr>
                                </m:funcPr>
                                <m:fName>
                                  <m:r>
                                    <m:rPr>
                                      <m:sty m:val="p"/>
                                    </m:rPr>
                                    <a:rPr lang="en-GB" b="0" i="0" smtClean="0">
                                      <a:latin typeface="Cambria Math" panose="02040503050406030204" pitchFamily="18" charset="0"/>
                                    </a:rPr>
                                    <m:t>cot</m:t>
                                  </m:r>
                                </m:fName>
                                <m:e>
                                  <m:r>
                                    <a:rPr lang="en-GB" b="0" i="1" smtClean="0">
                                      <a:latin typeface="Cambria Math" panose="02040503050406030204" pitchFamily="18" charset="0"/>
                                    </a:rPr>
                                    <m:t>𝑥</m:t>
                                  </m:r>
                                </m:e>
                              </m:func>
                            </m:e>
                          </m:d>
                        </m:e>
                        <m:sup>
                          <m:r>
                            <a:rPr lang="en-GB" b="0" i="1" smtClean="0">
                              <a:latin typeface="Cambria Math" panose="02040503050406030204" pitchFamily="18" charset="0"/>
                            </a:rPr>
                            <m:t>−3</m:t>
                          </m:r>
                        </m:sup>
                      </m:sSup>
                    </m:oMath>
                  </m:oMathPara>
                </a14:m>
                <a:endParaRPr lang="en-GB" dirty="0"/>
              </a:p>
              <a:p>
                <a:endParaRPr lang="en-GB" dirty="0"/>
              </a:p>
              <a:p>
                <a:r>
                  <a:rPr lang="en-GB" dirty="0"/>
                  <a:t>Thus </a:t>
                </a:r>
                <a14:m>
                  <m:oMath xmlns:m="http://schemas.openxmlformats.org/officeDocument/2006/math">
                    <m:nary>
                      <m:naryPr>
                        <m:subHide m:val="on"/>
                        <m:supHide m:val="on"/>
                        <m:ctrlPr>
                          <a:rPr lang="en-GB" i="1">
                            <a:latin typeface="Cambria Math" panose="02040503050406030204" pitchFamily="18" charset="0"/>
                          </a:rPr>
                        </m:ctrlPr>
                      </m:naryPr>
                      <m:sub/>
                      <m:sup/>
                      <m:e>
                        <m:f>
                          <m:fPr>
                            <m:ctrlPr>
                              <a:rPr lang="en-GB" i="1">
                                <a:latin typeface="Cambria Math" panose="02040503050406030204" pitchFamily="18" charset="0"/>
                              </a:rPr>
                            </m:ctrlPr>
                          </m:fPr>
                          <m:num>
                            <m:r>
                              <a:rPr lang="en-GB" i="1">
                                <a:latin typeface="Cambria Math" panose="02040503050406030204" pitchFamily="18" charset="0"/>
                              </a:rPr>
                              <m:t>𝑐𝑜𝑠𝑒</m:t>
                            </m:r>
                            <m:sSup>
                              <m:sSupPr>
                                <m:ctrlPr>
                                  <a:rPr lang="en-GB" i="1">
                                    <a:latin typeface="Cambria Math" panose="02040503050406030204" pitchFamily="18" charset="0"/>
                                  </a:rPr>
                                </m:ctrlPr>
                              </m:sSupPr>
                              <m:e>
                                <m:r>
                                  <a:rPr lang="en-GB" i="1">
                                    <a:latin typeface="Cambria Math" panose="02040503050406030204" pitchFamily="18" charset="0"/>
                                  </a:rPr>
                                  <m:t>𝑐</m:t>
                                </m:r>
                              </m:e>
                              <m:sup>
                                <m:r>
                                  <a:rPr lang="en-GB" i="1">
                                    <a:latin typeface="Cambria Math" panose="02040503050406030204" pitchFamily="18" charset="0"/>
                                  </a:rPr>
                                  <m:t>2</m:t>
                                </m:r>
                              </m:sup>
                            </m:sSup>
                            <m:r>
                              <a:rPr lang="en-GB" i="1">
                                <a:latin typeface="Cambria Math" panose="02040503050406030204" pitchFamily="18" charset="0"/>
                              </a:rPr>
                              <m:t>𝑥</m:t>
                            </m:r>
                          </m:num>
                          <m:den>
                            <m:sSup>
                              <m:sSupPr>
                                <m:ctrlPr>
                                  <a:rPr lang="en-GB" i="1">
                                    <a:latin typeface="Cambria Math" panose="02040503050406030204" pitchFamily="18" charset="0"/>
                                  </a:rPr>
                                </m:ctrlPr>
                              </m:sSupPr>
                              <m:e>
                                <m:d>
                                  <m:dPr>
                                    <m:ctrlPr>
                                      <a:rPr lang="en-GB" i="1">
                                        <a:latin typeface="Cambria Math" panose="02040503050406030204" pitchFamily="18" charset="0"/>
                                      </a:rPr>
                                    </m:ctrlPr>
                                  </m:dPr>
                                  <m:e>
                                    <m:r>
                                      <a:rPr lang="en-GB" i="1">
                                        <a:latin typeface="Cambria Math" panose="02040503050406030204" pitchFamily="18" charset="0"/>
                                      </a:rPr>
                                      <m:t>2+</m:t>
                                    </m:r>
                                    <m:func>
                                      <m:funcPr>
                                        <m:ctrlPr>
                                          <a:rPr lang="en-GB" i="1">
                                            <a:latin typeface="Cambria Math" panose="02040503050406030204" pitchFamily="18" charset="0"/>
                                          </a:rPr>
                                        </m:ctrlPr>
                                      </m:funcPr>
                                      <m:fName>
                                        <m:r>
                                          <m:rPr>
                                            <m:sty m:val="p"/>
                                          </m:rPr>
                                          <a:rPr lang="en-GB">
                                            <a:latin typeface="Cambria Math" panose="02040503050406030204" pitchFamily="18" charset="0"/>
                                          </a:rPr>
                                          <m:t>cot</m:t>
                                        </m:r>
                                      </m:fName>
                                      <m:e>
                                        <m:r>
                                          <a:rPr lang="en-GB" i="1">
                                            <a:latin typeface="Cambria Math" panose="02040503050406030204" pitchFamily="18" charset="0"/>
                                          </a:rPr>
                                          <m:t>𝑥</m:t>
                                        </m:r>
                                      </m:e>
                                    </m:func>
                                  </m:e>
                                </m:d>
                              </m:e>
                              <m:sup>
                                <m:r>
                                  <a:rPr lang="en-GB" i="1">
                                    <a:latin typeface="Cambria Math" panose="02040503050406030204" pitchFamily="18" charset="0"/>
                                  </a:rPr>
                                  <m:t>3</m:t>
                                </m:r>
                              </m:sup>
                            </m:sSup>
                          </m:den>
                        </m:f>
                        <m:r>
                          <a:rPr lang="en-GB" i="1">
                            <a:latin typeface="Cambria Math" panose="02040503050406030204" pitchFamily="18" charset="0"/>
                          </a:rPr>
                          <m:t>𝑑𝑥</m:t>
                        </m:r>
                      </m:e>
                    </m:nary>
                    <m:r>
                      <a:rPr lang="en-GB" b="1" i="1" smtClean="0">
                        <a:latin typeface="Cambria Math" panose="02040503050406030204" pitchFamily="18" charset="0"/>
                      </a:rPr>
                      <m:t>=</m:t>
                    </m:r>
                    <m:f>
                      <m:fPr>
                        <m:ctrlPr>
                          <a:rPr lang="en-GB" b="1" i="1" smtClean="0">
                            <a:latin typeface="Cambria Math" panose="02040503050406030204" pitchFamily="18" charset="0"/>
                          </a:rPr>
                        </m:ctrlPr>
                      </m:fPr>
                      <m:num>
                        <m:r>
                          <a:rPr lang="en-GB" b="1" i="1" smtClean="0">
                            <a:latin typeface="Cambria Math" panose="02040503050406030204" pitchFamily="18" charset="0"/>
                          </a:rPr>
                          <m:t>𝟏</m:t>
                        </m:r>
                      </m:num>
                      <m:den>
                        <m:r>
                          <a:rPr lang="en-GB" b="1" i="1" smtClean="0">
                            <a:latin typeface="Cambria Math" panose="02040503050406030204" pitchFamily="18" charset="0"/>
                          </a:rPr>
                          <m:t>𝟐</m:t>
                        </m:r>
                      </m:den>
                    </m:f>
                    <m:sSup>
                      <m:sSupPr>
                        <m:ctrlPr>
                          <a:rPr lang="en-GB" b="1" i="1" smtClean="0">
                            <a:latin typeface="Cambria Math" panose="02040503050406030204" pitchFamily="18" charset="0"/>
                          </a:rPr>
                        </m:ctrlPr>
                      </m:sSupPr>
                      <m:e>
                        <m:d>
                          <m:dPr>
                            <m:ctrlPr>
                              <a:rPr lang="en-GB" b="1" i="1" smtClean="0">
                                <a:latin typeface="Cambria Math" panose="02040503050406030204" pitchFamily="18" charset="0"/>
                              </a:rPr>
                            </m:ctrlPr>
                          </m:dPr>
                          <m:e>
                            <m:r>
                              <a:rPr lang="en-GB" b="1" i="1" smtClean="0">
                                <a:latin typeface="Cambria Math" panose="02040503050406030204" pitchFamily="18" charset="0"/>
                              </a:rPr>
                              <m:t>𝟐</m:t>
                            </m:r>
                            <m:r>
                              <a:rPr lang="en-GB" b="1" i="1" smtClean="0">
                                <a:latin typeface="Cambria Math" panose="02040503050406030204" pitchFamily="18" charset="0"/>
                              </a:rPr>
                              <m:t>+</m:t>
                            </m:r>
                            <m:func>
                              <m:funcPr>
                                <m:ctrlPr>
                                  <a:rPr lang="en-GB" b="1" i="1" smtClean="0">
                                    <a:latin typeface="Cambria Math" panose="02040503050406030204" pitchFamily="18" charset="0"/>
                                  </a:rPr>
                                </m:ctrlPr>
                              </m:funcPr>
                              <m:fName>
                                <m:r>
                                  <a:rPr lang="en-GB" b="1" i="0" smtClean="0">
                                    <a:latin typeface="Cambria Math" panose="02040503050406030204" pitchFamily="18" charset="0"/>
                                  </a:rPr>
                                  <m:t>𝐜𝐨𝐭</m:t>
                                </m:r>
                              </m:fName>
                              <m:e>
                                <m:r>
                                  <a:rPr lang="en-GB" b="1" i="1" smtClean="0">
                                    <a:latin typeface="Cambria Math" panose="02040503050406030204" pitchFamily="18" charset="0"/>
                                  </a:rPr>
                                  <m:t>𝒙</m:t>
                                </m:r>
                              </m:e>
                            </m:func>
                          </m:e>
                        </m:d>
                      </m:e>
                      <m:sup>
                        <m:r>
                          <a:rPr lang="en-GB" b="1" i="1" smtClean="0">
                            <a:latin typeface="Cambria Math" panose="02040503050406030204" pitchFamily="18" charset="0"/>
                          </a:rPr>
                          <m:t>−</m:t>
                        </m:r>
                        <m:r>
                          <a:rPr lang="en-GB" b="1" i="1" smtClean="0">
                            <a:latin typeface="Cambria Math" panose="02040503050406030204" pitchFamily="18" charset="0"/>
                          </a:rPr>
                          <m:t>𝟐</m:t>
                        </m:r>
                      </m:sup>
                    </m:sSup>
                    <m:r>
                      <a:rPr lang="en-GB" b="1" i="1" smtClean="0">
                        <a:latin typeface="Cambria Math" panose="02040503050406030204" pitchFamily="18" charset="0"/>
                      </a:rPr>
                      <m:t>+</m:t>
                    </m:r>
                    <m:r>
                      <a:rPr lang="en-GB" b="1" i="1" smtClean="0">
                        <a:latin typeface="Cambria Math" panose="02040503050406030204" pitchFamily="18" charset="0"/>
                      </a:rPr>
                      <m:t>𝑪</m:t>
                    </m:r>
                  </m:oMath>
                </a14:m>
                <a:endParaRPr lang="en-GB" b="1" dirty="0"/>
              </a:p>
            </p:txBody>
          </p:sp>
        </mc:Choice>
        <mc:Fallback xmlns="">
          <p:sp>
            <p:nvSpPr>
              <p:cNvPr id="8" name="TextBox 7"/>
              <p:cNvSpPr txBox="1">
                <a:spLocks noRot="1" noChangeAspect="1" noMove="1" noResize="1" noEditPoints="1" noAdjustHandles="1" noChangeArrowheads="1" noChangeShapeType="1" noTextEdit="1"/>
              </p:cNvSpPr>
              <p:nvPr/>
            </p:nvSpPr>
            <p:spPr>
              <a:xfrm>
                <a:off x="3491880" y="1797211"/>
                <a:ext cx="4248472" cy="1909690"/>
              </a:xfrm>
              <a:prstGeom prst="rect">
                <a:avLst/>
              </a:prstGeom>
              <a:blipFill rotWithShape="0">
                <a:blip r:embed="rId5"/>
                <a:stretch>
                  <a:fillRect l="-1291" t="-191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5271730" y="4042350"/>
                <a:ext cx="3759454" cy="658770"/>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pPr/>
                <a14:m>
                  <m:oMathPara xmlns:m="http://schemas.openxmlformats.org/officeDocument/2006/math">
                    <m:oMathParaPr>
                      <m:jc m:val="centerGroup"/>
                    </m:oMathParaPr>
                    <m:oMath xmlns:m="http://schemas.openxmlformats.org/officeDocument/2006/math">
                      <m:nary>
                        <m:naryPr>
                          <m:subHide m:val="on"/>
                          <m:supHide m:val="on"/>
                          <m:ctrlPr>
                            <a:rPr lang="en-GB" b="0" i="1" smtClean="0">
                              <a:latin typeface="Cambria Math" panose="02040503050406030204" pitchFamily="18" charset="0"/>
                            </a:rPr>
                          </m:ctrlPr>
                        </m:naryPr>
                        <m:sub/>
                        <m:sup/>
                        <m:e>
                          <m:r>
                            <a:rPr lang="en-GB" b="0" i="1" smtClean="0">
                              <a:latin typeface="Cambria Math" panose="02040503050406030204" pitchFamily="18" charset="0"/>
                            </a:rPr>
                            <m:t>5</m:t>
                          </m:r>
                          <m:func>
                            <m:funcPr>
                              <m:ctrlPr>
                                <a:rPr lang="en-GB" b="0" i="1" smtClean="0">
                                  <a:latin typeface="Cambria Math" panose="02040503050406030204" pitchFamily="18" charset="0"/>
                                </a:rPr>
                              </m:ctrlPr>
                            </m:funcPr>
                            <m:fName>
                              <m:r>
                                <m:rPr>
                                  <m:sty m:val="p"/>
                                </m:rPr>
                                <a:rPr lang="en-GB" b="0" i="0" smtClean="0">
                                  <a:latin typeface="Cambria Math" panose="02040503050406030204" pitchFamily="18" charset="0"/>
                                </a:rPr>
                                <m:t>tan</m:t>
                              </m:r>
                            </m:fName>
                            <m:e>
                              <m:r>
                                <a:rPr lang="en-GB" b="0" i="1" smtClean="0">
                                  <a:latin typeface="Cambria Math" panose="02040503050406030204" pitchFamily="18" charset="0"/>
                                </a:rPr>
                                <m:t>𝑥</m:t>
                              </m:r>
                            </m:e>
                          </m:func>
                          <m:func>
                            <m:funcPr>
                              <m:ctrlPr>
                                <a:rPr lang="en-GB" b="0" i="1" smtClean="0">
                                  <a:latin typeface="Cambria Math" panose="02040503050406030204" pitchFamily="18" charset="0"/>
                                </a:rPr>
                              </m:ctrlPr>
                            </m:funcPr>
                            <m:fName>
                              <m:sSup>
                                <m:sSupPr>
                                  <m:ctrlPr>
                                    <a:rPr lang="en-GB" b="0" i="1" smtClean="0">
                                      <a:latin typeface="Cambria Math" panose="02040503050406030204" pitchFamily="18" charset="0"/>
                                    </a:rPr>
                                  </m:ctrlPr>
                                </m:sSupPr>
                                <m:e>
                                  <m:r>
                                    <m:rPr>
                                      <m:sty m:val="p"/>
                                    </m:rPr>
                                    <a:rPr lang="en-GB" b="0" i="0" smtClean="0">
                                      <a:latin typeface="Cambria Math" panose="02040503050406030204" pitchFamily="18" charset="0"/>
                                    </a:rPr>
                                    <m:t>sec</m:t>
                                  </m:r>
                                </m:e>
                                <m:sup>
                                  <m:r>
                                    <a:rPr lang="en-GB" b="0" i="1" smtClean="0">
                                      <a:latin typeface="Cambria Math" panose="02040503050406030204" pitchFamily="18" charset="0"/>
                                    </a:rPr>
                                    <m:t>2</m:t>
                                  </m:r>
                                </m:sup>
                              </m:sSup>
                            </m:fName>
                            <m:e>
                              <m:r>
                                <a:rPr lang="en-GB" b="0" i="1" smtClean="0">
                                  <a:latin typeface="Cambria Math" panose="02040503050406030204" pitchFamily="18" charset="0"/>
                                </a:rPr>
                                <m:t>𝑥</m:t>
                              </m:r>
                            </m:e>
                          </m:func>
                          <m:r>
                            <a:rPr lang="en-GB" b="0" i="1" smtClean="0">
                              <a:latin typeface="Cambria Math" panose="02040503050406030204" pitchFamily="18" charset="0"/>
                            </a:rPr>
                            <m:t> </m:t>
                          </m:r>
                          <m:r>
                            <a:rPr lang="en-GB" b="0" i="1" smtClean="0">
                              <a:latin typeface="Cambria Math" panose="02040503050406030204" pitchFamily="18" charset="0"/>
                            </a:rPr>
                            <m:t>𝑑𝑥</m:t>
                          </m:r>
                        </m:e>
                      </m:nary>
                    </m:oMath>
                  </m:oMathPara>
                </a14:m>
                <a:endParaRPr lang="en-GB" sz="2400" dirty="0"/>
              </a:p>
            </p:txBody>
          </p:sp>
        </mc:Choice>
        <mc:Fallback xmlns="">
          <p:sp>
            <p:nvSpPr>
              <p:cNvPr id="9" name="TextBox 8"/>
              <p:cNvSpPr txBox="1">
                <a:spLocks noRot="1" noChangeAspect="1" noMove="1" noResize="1" noEditPoints="1" noAdjustHandles="1" noChangeArrowheads="1" noChangeShapeType="1" noTextEdit="1"/>
              </p:cNvSpPr>
              <p:nvPr/>
            </p:nvSpPr>
            <p:spPr>
              <a:xfrm>
                <a:off x="5271730" y="4042350"/>
                <a:ext cx="3759454" cy="658770"/>
              </a:xfrm>
              <a:prstGeom prst="rect">
                <a:avLst/>
              </a:prstGeom>
              <a:blipFill>
                <a:blip r:embed="rId6"/>
                <a:stretch>
                  <a:fillRect/>
                </a:stretch>
              </a:blipFill>
              <a:effectLst>
                <a:outerShdw blurRad="63500" sx="102000" sy="102000" algn="ctr" rotWithShape="0">
                  <a:prstClr val="black">
                    <a:alpha val="40000"/>
                  </a:prstClr>
                </a:outerShdw>
              </a:effectLst>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5197089" y="4773856"/>
                <a:ext cx="3845312" cy="1760547"/>
              </a:xfrm>
              <a:prstGeom prst="rect">
                <a:avLst/>
              </a:prstGeom>
              <a:noFill/>
            </p:spPr>
            <p:txBody>
              <a:bodyPr wrap="square" rtlCol="0">
                <a:spAutoFit/>
              </a:bodyPr>
              <a:lstStyle/>
              <a:p>
                <a:r>
                  <a:rPr lang="en-GB" dirty="0"/>
                  <a:t>Try </a:t>
                </a:r>
                <a14:m>
                  <m:oMath xmlns:m="http://schemas.openxmlformats.org/officeDocument/2006/math">
                    <m:r>
                      <a:rPr lang="en-GB" b="0" i="1" smtClean="0">
                        <a:latin typeface="Cambria Math" panose="02040503050406030204" pitchFamily="18" charset="0"/>
                      </a:rPr>
                      <m:t>𝑦</m:t>
                    </m:r>
                    <m:r>
                      <a:rPr lang="en-GB" b="0" i="1" smtClean="0">
                        <a:latin typeface="Cambria Math" panose="02040503050406030204" pitchFamily="18" charset="0"/>
                      </a:rPr>
                      <m:t>=</m:t>
                    </m:r>
                    <m:func>
                      <m:funcPr>
                        <m:ctrlPr>
                          <a:rPr lang="en-GB" b="0" i="1" smtClean="0">
                            <a:latin typeface="Cambria Math" panose="02040503050406030204" pitchFamily="18" charset="0"/>
                          </a:rPr>
                        </m:ctrlPr>
                      </m:funcPr>
                      <m:fName>
                        <m:sSup>
                          <m:sSupPr>
                            <m:ctrlPr>
                              <a:rPr lang="en-GB" b="0" i="1" smtClean="0">
                                <a:latin typeface="Cambria Math" panose="02040503050406030204" pitchFamily="18" charset="0"/>
                              </a:rPr>
                            </m:ctrlPr>
                          </m:sSupPr>
                          <m:e>
                            <m:r>
                              <m:rPr>
                                <m:sty m:val="p"/>
                              </m:rPr>
                              <a:rPr lang="en-GB" b="0" i="0" smtClean="0">
                                <a:latin typeface="Cambria Math" panose="02040503050406030204" pitchFamily="18" charset="0"/>
                              </a:rPr>
                              <m:t>sec</m:t>
                            </m:r>
                          </m:e>
                          <m:sup>
                            <m:r>
                              <a:rPr lang="en-GB" b="0" i="1" smtClean="0">
                                <a:latin typeface="Cambria Math" panose="02040503050406030204" pitchFamily="18" charset="0"/>
                              </a:rPr>
                              <m:t>2</m:t>
                            </m:r>
                          </m:sup>
                        </m:sSup>
                      </m:fName>
                      <m:e>
                        <m:r>
                          <a:rPr lang="en-GB" b="0" i="1" smtClean="0">
                            <a:latin typeface="Cambria Math" panose="02040503050406030204" pitchFamily="18" charset="0"/>
                          </a:rPr>
                          <m:t>𝑥</m:t>
                        </m:r>
                      </m:e>
                    </m:func>
                  </m:oMath>
                </a14:m>
                <a:endParaRPr lang="en-GB" b="0" dirty="0"/>
              </a:p>
              <a:p>
                <a:pPr/>
                <a14:m>
                  <m:oMathPara xmlns:m="http://schemas.openxmlformats.org/officeDocument/2006/math">
                    <m:oMathParaPr>
                      <m:jc m:val="left"/>
                    </m:oMathParaPr>
                    <m:oMath xmlns:m="http://schemas.openxmlformats.org/officeDocument/2006/math">
                      <m:f>
                        <m:fPr>
                          <m:ctrlPr>
                            <a:rPr lang="en-GB" b="0" i="1" smtClean="0">
                              <a:latin typeface="Cambria Math" panose="02040503050406030204" pitchFamily="18" charset="0"/>
                            </a:rPr>
                          </m:ctrlPr>
                        </m:fPr>
                        <m:num>
                          <m:r>
                            <a:rPr lang="en-GB" b="0" i="1" smtClean="0">
                              <a:latin typeface="Cambria Math" panose="02040503050406030204" pitchFamily="18" charset="0"/>
                            </a:rPr>
                            <m:t>𝑑𝑦</m:t>
                          </m:r>
                        </m:num>
                        <m:den>
                          <m:r>
                            <a:rPr lang="en-GB" b="0" i="1" smtClean="0">
                              <a:latin typeface="Cambria Math" panose="02040503050406030204" pitchFamily="18" charset="0"/>
                            </a:rPr>
                            <m:t>𝑑𝑥</m:t>
                          </m:r>
                        </m:den>
                      </m:f>
                      <m:r>
                        <a:rPr lang="en-GB" b="0" i="1" smtClean="0">
                          <a:latin typeface="Cambria Math" panose="02040503050406030204" pitchFamily="18" charset="0"/>
                        </a:rPr>
                        <m:t>=2</m:t>
                      </m:r>
                      <m:func>
                        <m:funcPr>
                          <m:ctrlPr>
                            <a:rPr lang="en-GB" b="0" i="1" smtClean="0">
                              <a:latin typeface="Cambria Math" panose="02040503050406030204" pitchFamily="18" charset="0"/>
                            </a:rPr>
                          </m:ctrlPr>
                        </m:funcPr>
                        <m:fName>
                          <m:r>
                            <m:rPr>
                              <m:sty m:val="p"/>
                            </m:rPr>
                            <a:rPr lang="en-GB" b="0" i="0" smtClean="0">
                              <a:latin typeface="Cambria Math" panose="02040503050406030204" pitchFamily="18" charset="0"/>
                            </a:rPr>
                            <m:t>sec</m:t>
                          </m:r>
                        </m:fName>
                        <m:e>
                          <m:r>
                            <a:rPr lang="en-GB" b="0" i="1" smtClean="0">
                              <a:latin typeface="Cambria Math" panose="02040503050406030204" pitchFamily="18" charset="0"/>
                            </a:rPr>
                            <m:t>𝑥</m:t>
                          </m:r>
                        </m:e>
                      </m:func>
                      <m:r>
                        <a:rPr lang="en-GB" b="0" i="1" smtClean="0">
                          <a:latin typeface="Cambria Math" panose="02040503050406030204" pitchFamily="18" charset="0"/>
                        </a:rPr>
                        <m:t>×</m:t>
                      </m:r>
                      <m:func>
                        <m:funcPr>
                          <m:ctrlPr>
                            <a:rPr lang="en-GB" b="0" i="1" smtClean="0">
                              <a:latin typeface="Cambria Math" panose="02040503050406030204" pitchFamily="18" charset="0"/>
                            </a:rPr>
                          </m:ctrlPr>
                        </m:funcPr>
                        <m:fName>
                          <m:r>
                            <m:rPr>
                              <m:sty m:val="p"/>
                            </m:rPr>
                            <a:rPr lang="en-GB" b="0" i="0" smtClean="0">
                              <a:latin typeface="Cambria Math" panose="02040503050406030204" pitchFamily="18" charset="0"/>
                            </a:rPr>
                            <m:t>sec</m:t>
                          </m:r>
                        </m:fName>
                        <m:e>
                          <m:r>
                            <a:rPr lang="en-GB" b="0" i="1" smtClean="0">
                              <a:latin typeface="Cambria Math" panose="02040503050406030204" pitchFamily="18" charset="0"/>
                            </a:rPr>
                            <m:t>𝑥</m:t>
                          </m:r>
                        </m:e>
                      </m:func>
                      <m:func>
                        <m:funcPr>
                          <m:ctrlPr>
                            <a:rPr lang="en-GB" b="0" i="1" smtClean="0">
                              <a:latin typeface="Cambria Math" panose="02040503050406030204" pitchFamily="18" charset="0"/>
                            </a:rPr>
                          </m:ctrlPr>
                        </m:funcPr>
                        <m:fName>
                          <m:r>
                            <m:rPr>
                              <m:sty m:val="p"/>
                            </m:rPr>
                            <a:rPr lang="en-GB" b="0" i="0" smtClean="0">
                              <a:latin typeface="Cambria Math" panose="02040503050406030204" pitchFamily="18" charset="0"/>
                            </a:rPr>
                            <m:t>tan</m:t>
                          </m:r>
                        </m:fName>
                        <m:e>
                          <m:r>
                            <a:rPr lang="en-GB" b="0" i="1" smtClean="0">
                              <a:latin typeface="Cambria Math" panose="02040503050406030204" pitchFamily="18" charset="0"/>
                            </a:rPr>
                            <m:t>𝑥</m:t>
                          </m:r>
                        </m:e>
                      </m:func>
                    </m:oMath>
                    <m:oMath xmlns:m="http://schemas.openxmlformats.org/officeDocument/2006/math">
                      <m:r>
                        <a:rPr lang="en-GB" b="0" i="1" smtClean="0">
                          <a:latin typeface="Cambria Math" panose="02040503050406030204" pitchFamily="18" charset="0"/>
                        </a:rPr>
                        <m:t>=2</m:t>
                      </m:r>
                      <m:func>
                        <m:funcPr>
                          <m:ctrlPr>
                            <a:rPr lang="en-GB" b="0" i="1" smtClean="0">
                              <a:latin typeface="Cambria Math" panose="02040503050406030204" pitchFamily="18" charset="0"/>
                            </a:rPr>
                          </m:ctrlPr>
                        </m:funcPr>
                        <m:fName>
                          <m:sSup>
                            <m:sSupPr>
                              <m:ctrlPr>
                                <a:rPr lang="en-GB" b="0" i="1" smtClean="0">
                                  <a:latin typeface="Cambria Math" panose="02040503050406030204" pitchFamily="18" charset="0"/>
                                </a:rPr>
                              </m:ctrlPr>
                            </m:sSupPr>
                            <m:e>
                              <m:r>
                                <m:rPr>
                                  <m:sty m:val="p"/>
                                </m:rPr>
                                <a:rPr lang="en-GB" b="0" i="0" smtClean="0">
                                  <a:latin typeface="Cambria Math" panose="02040503050406030204" pitchFamily="18" charset="0"/>
                                </a:rPr>
                                <m:t>sec</m:t>
                              </m:r>
                            </m:e>
                            <m:sup>
                              <m:r>
                                <a:rPr lang="en-GB" b="0" i="1" smtClean="0">
                                  <a:latin typeface="Cambria Math" panose="02040503050406030204" pitchFamily="18" charset="0"/>
                                </a:rPr>
                                <m:t>2</m:t>
                              </m:r>
                            </m:sup>
                          </m:sSup>
                        </m:fName>
                        <m:e>
                          <m:r>
                            <a:rPr lang="en-GB" b="0" i="1" smtClean="0">
                              <a:latin typeface="Cambria Math" panose="02040503050406030204" pitchFamily="18" charset="0"/>
                            </a:rPr>
                            <m:t>𝑥</m:t>
                          </m:r>
                        </m:e>
                      </m:func>
                      <m:func>
                        <m:funcPr>
                          <m:ctrlPr>
                            <a:rPr lang="en-GB" b="0" i="1" smtClean="0">
                              <a:latin typeface="Cambria Math" panose="02040503050406030204" pitchFamily="18" charset="0"/>
                            </a:rPr>
                          </m:ctrlPr>
                        </m:funcPr>
                        <m:fName>
                          <m:r>
                            <m:rPr>
                              <m:sty m:val="p"/>
                            </m:rPr>
                            <a:rPr lang="en-GB" b="0" i="0" smtClean="0">
                              <a:latin typeface="Cambria Math" panose="02040503050406030204" pitchFamily="18" charset="0"/>
                            </a:rPr>
                            <m:t>tan</m:t>
                          </m:r>
                        </m:fName>
                        <m:e>
                          <m:r>
                            <a:rPr lang="en-GB" b="0" i="1" smtClean="0">
                              <a:latin typeface="Cambria Math" panose="02040503050406030204" pitchFamily="18" charset="0"/>
                            </a:rPr>
                            <m:t>𝑥</m:t>
                          </m:r>
                        </m:e>
                      </m:func>
                    </m:oMath>
                  </m:oMathPara>
                </a14:m>
                <a:endParaRPr lang="en-GB" dirty="0"/>
              </a:p>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m:t>
                      </m:r>
                      <m:nary>
                        <m:naryPr>
                          <m:subHide m:val="on"/>
                          <m:supHide m:val="on"/>
                          <m:ctrlPr>
                            <a:rPr lang="en-GB" i="1">
                              <a:latin typeface="Cambria Math" panose="02040503050406030204" pitchFamily="18" charset="0"/>
                            </a:rPr>
                          </m:ctrlPr>
                        </m:naryPr>
                        <m:sub/>
                        <m:sup/>
                        <m:e>
                          <m:r>
                            <a:rPr lang="en-GB" i="1">
                              <a:latin typeface="Cambria Math" panose="02040503050406030204" pitchFamily="18" charset="0"/>
                            </a:rPr>
                            <m:t>5</m:t>
                          </m:r>
                          <m:func>
                            <m:funcPr>
                              <m:ctrlPr>
                                <a:rPr lang="en-GB" i="1">
                                  <a:latin typeface="Cambria Math" panose="02040503050406030204" pitchFamily="18" charset="0"/>
                                </a:rPr>
                              </m:ctrlPr>
                            </m:funcPr>
                            <m:fName>
                              <m:r>
                                <m:rPr>
                                  <m:sty m:val="p"/>
                                </m:rPr>
                                <a:rPr lang="en-GB">
                                  <a:latin typeface="Cambria Math" panose="02040503050406030204" pitchFamily="18" charset="0"/>
                                </a:rPr>
                                <m:t>tan</m:t>
                              </m:r>
                            </m:fName>
                            <m:e>
                              <m:r>
                                <a:rPr lang="en-GB" i="1">
                                  <a:latin typeface="Cambria Math" panose="02040503050406030204" pitchFamily="18" charset="0"/>
                                </a:rPr>
                                <m:t>𝑥</m:t>
                              </m:r>
                            </m:e>
                          </m:func>
                          <m:func>
                            <m:funcPr>
                              <m:ctrlPr>
                                <a:rPr lang="en-GB" i="1">
                                  <a:latin typeface="Cambria Math" panose="02040503050406030204" pitchFamily="18" charset="0"/>
                                </a:rPr>
                              </m:ctrlPr>
                            </m:funcPr>
                            <m:fName>
                              <m:sSup>
                                <m:sSupPr>
                                  <m:ctrlPr>
                                    <a:rPr lang="en-GB" i="1">
                                      <a:latin typeface="Cambria Math" panose="02040503050406030204" pitchFamily="18" charset="0"/>
                                    </a:rPr>
                                  </m:ctrlPr>
                                </m:sSupPr>
                                <m:e>
                                  <m:r>
                                    <m:rPr>
                                      <m:sty m:val="p"/>
                                    </m:rPr>
                                    <a:rPr lang="en-GB">
                                      <a:latin typeface="Cambria Math" panose="02040503050406030204" pitchFamily="18" charset="0"/>
                                    </a:rPr>
                                    <m:t>sec</m:t>
                                  </m:r>
                                </m:e>
                                <m:sup>
                                  <m:r>
                                    <a:rPr lang="en-GB" i="1">
                                      <a:latin typeface="Cambria Math" panose="02040503050406030204" pitchFamily="18" charset="0"/>
                                    </a:rPr>
                                    <m:t>2</m:t>
                                  </m:r>
                                </m:sup>
                              </m:sSup>
                            </m:fName>
                            <m:e>
                              <m:r>
                                <a:rPr lang="en-GB" i="1">
                                  <a:latin typeface="Cambria Math" panose="02040503050406030204" pitchFamily="18" charset="0"/>
                                </a:rPr>
                                <m:t>𝑥</m:t>
                              </m:r>
                            </m:e>
                          </m:func>
                          <m:r>
                            <a:rPr lang="en-GB" i="1">
                              <a:latin typeface="Cambria Math" panose="02040503050406030204" pitchFamily="18" charset="0"/>
                            </a:rPr>
                            <m:t> </m:t>
                          </m:r>
                          <m:r>
                            <a:rPr lang="en-GB" i="1">
                              <a:latin typeface="Cambria Math" panose="02040503050406030204" pitchFamily="18" charset="0"/>
                            </a:rPr>
                            <m:t>𝑑𝑥</m:t>
                          </m:r>
                        </m:e>
                      </m:nary>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5</m:t>
                          </m:r>
                        </m:num>
                        <m:den>
                          <m:r>
                            <a:rPr lang="en-GB" b="0" i="1" smtClean="0">
                              <a:latin typeface="Cambria Math" panose="02040503050406030204" pitchFamily="18" charset="0"/>
                            </a:rPr>
                            <m:t>2</m:t>
                          </m:r>
                        </m:den>
                      </m:f>
                      <m:func>
                        <m:funcPr>
                          <m:ctrlPr>
                            <a:rPr lang="en-GB" b="0" i="1" smtClean="0">
                              <a:latin typeface="Cambria Math" panose="02040503050406030204" pitchFamily="18" charset="0"/>
                            </a:rPr>
                          </m:ctrlPr>
                        </m:funcPr>
                        <m:fName>
                          <m:sSup>
                            <m:sSupPr>
                              <m:ctrlPr>
                                <a:rPr lang="en-GB" b="0" i="1" smtClean="0">
                                  <a:latin typeface="Cambria Math" panose="02040503050406030204" pitchFamily="18" charset="0"/>
                                </a:rPr>
                              </m:ctrlPr>
                            </m:sSupPr>
                            <m:e>
                              <m:r>
                                <m:rPr>
                                  <m:sty m:val="p"/>
                                </m:rPr>
                                <a:rPr lang="en-GB" b="0" i="0" smtClean="0">
                                  <a:latin typeface="Cambria Math" panose="02040503050406030204" pitchFamily="18" charset="0"/>
                                </a:rPr>
                                <m:t>sec</m:t>
                              </m:r>
                            </m:e>
                            <m:sup>
                              <m:r>
                                <a:rPr lang="en-GB" b="0" i="1" smtClean="0">
                                  <a:latin typeface="Cambria Math" panose="02040503050406030204" pitchFamily="18" charset="0"/>
                                </a:rPr>
                                <m:t>2</m:t>
                              </m:r>
                            </m:sup>
                          </m:sSup>
                        </m:fName>
                        <m:e>
                          <m:r>
                            <a:rPr lang="en-GB" b="0" i="1" smtClean="0">
                              <a:latin typeface="Cambria Math" panose="02040503050406030204" pitchFamily="18" charset="0"/>
                            </a:rPr>
                            <m:t>𝑥</m:t>
                          </m:r>
                        </m:e>
                      </m:func>
                      <m:r>
                        <a:rPr lang="en-GB" b="0" i="1" smtClean="0">
                          <a:latin typeface="Cambria Math" panose="02040503050406030204" pitchFamily="18" charset="0"/>
                        </a:rPr>
                        <m:t>+</m:t>
                      </m:r>
                      <m:r>
                        <a:rPr lang="en-GB" b="0" i="1" smtClean="0">
                          <a:latin typeface="Cambria Math" panose="02040503050406030204" pitchFamily="18" charset="0"/>
                        </a:rPr>
                        <m:t>𝐶</m:t>
                      </m:r>
                    </m:oMath>
                  </m:oMathPara>
                </a14:m>
                <a:endParaRPr lang="en-GB" dirty="0"/>
              </a:p>
            </p:txBody>
          </p:sp>
        </mc:Choice>
        <mc:Fallback xmlns="">
          <p:sp>
            <p:nvSpPr>
              <p:cNvPr id="10" name="TextBox 9"/>
              <p:cNvSpPr txBox="1">
                <a:spLocks noRot="1" noChangeAspect="1" noMove="1" noResize="1" noEditPoints="1" noAdjustHandles="1" noChangeArrowheads="1" noChangeShapeType="1" noTextEdit="1"/>
              </p:cNvSpPr>
              <p:nvPr/>
            </p:nvSpPr>
            <p:spPr>
              <a:xfrm>
                <a:off x="5197089" y="4773856"/>
                <a:ext cx="3845312" cy="1760547"/>
              </a:xfrm>
              <a:prstGeom prst="rect">
                <a:avLst/>
              </a:prstGeom>
              <a:blipFill>
                <a:blip r:embed="rId7"/>
                <a:stretch>
                  <a:fillRect l="-1429" t="-1730"/>
                </a:stretch>
              </a:blipFill>
            </p:spPr>
            <p:txBody>
              <a:bodyPr/>
              <a:lstStyle/>
              <a:p>
                <a:r>
                  <a:rPr lang="en-GB">
                    <a:noFill/>
                  </a:rPr>
                  <a:t> </a:t>
                </a:r>
              </a:p>
            </p:txBody>
          </p:sp>
        </mc:Fallback>
      </mc:AlternateContent>
      <p:sp>
        <p:nvSpPr>
          <p:cNvPr id="11" name="Rectangle 10"/>
          <p:cNvSpPr/>
          <p:nvPr/>
        </p:nvSpPr>
        <p:spPr>
          <a:xfrm>
            <a:off x="345271" y="1534314"/>
            <a:ext cx="2874237" cy="237796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2" name="Rectangle 11"/>
          <p:cNvSpPr/>
          <p:nvPr/>
        </p:nvSpPr>
        <p:spPr>
          <a:xfrm>
            <a:off x="3347864" y="1571557"/>
            <a:ext cx="4392488" cy="232628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3" name="Rectangle 12"/>
          <p:cNvSpPr/>
          <p:nvPr/>
        </p:nvSpPr>
        <p:spPr>
          <a:xfrm>
            <a:off x="5271730" y="4704494"/>
            <a:ext cx="3759454" cy="182991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mc:AlternateContent xmlns:mc="http://schemas.openxmlformats.org/markup-compatibility/2006" xmlns:a14="http://schemas.microsoft.com/office/drawing/2010/main">
        <mc:Choice Requires="a14">
          <p:sp>
            <p:nvSpPr>
              <p:cNvPr id="14" name="TextBox 13"/>
              <p:cNvSpPr txBox="1"/>
              <p:nvPr/>
            </p:nvSpPr>
            <p:spPr>
              <a:xfrm>
                <a:off x="107504" y="4055050"/>
                <a:ext cx="2419796" cy="710451"/>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pPr/>
                <a14:m>
                  <m:oMathPara xmlns:m="http://schemas.openxmlformats.org/officeDocument/2006/math">
                    <m:oMathParaPr>
                      <m:jc m:val="centerGroup"/>
                    </m:oMathParaPr>
                    <m:oMath xmlns:m="http://schemas.openxmlformats.org/officeDocument/2006/math">
                      <m:nary>
                        <m:naryPr>
                          <m:subHide m:val="on"/>
                          <m:supHide m:val="on"/>
                          <m:ctrlPr>
                            <a:rPr lang="en-GB" b="0" i="1" smtClean="0">
                              <a:latin typeface="Cambria Math" panose="02040503050406030204" pitchFamily="18" charset="0"/>
                            </a:rPr>
                          </m:ctrlPr>
                        </m:naryPr>
                        <m:sub/>
                        <m:sup/>
                        <m:e>
                          <m:f>
                            <m:fPr>
                              <m:ctrlPr>
                                <a:rPr lang="en-GB" b="0" i="1" smtClean="0">
                                  <a:latin typeface="Cambria Math" panose="02040503050406030204" pitchFamily="18" charset="0"/>
                                </a:rPr>
                              </m:ctrlPr>
                            </m:fPr>
                            <m:num>
                              <m:func>
                                <m:funcPr>
                                  <m:ctrlPr>
                                    <a:rPr lang="en-GB" b="0" i="1" smtClean="0">
                                      <a:latin typeface="Cambria Math" panose="02040503050406030204" pitchFamily="18" charset="0"/>
                                    </a:rPr>
                                  </m:ctrlPr>
                                </m:funcPr>
                                <m:fName>
                                  <m:sSup>
                                    <m:sSupPr>
                                      <m:ctrlPr>
                                        <a:rPr lang="en-GB" b="0" i="1" smtClean="0">
                                          <a:latin typeface="Cambria Math" panose="02040503050406030204" pitchFamily="18" charset="0"/>
                                        </a:rPr>
                                      </m:ctrlPr>
                                    </m:sSupPr>
                                    <m:e>
                                      <m:r>
                                        <m:rPr>
                                          <m:sty m:val="p"/>
                                        </m:rPr>
                                        <a:rPr lang="en-GB" b="0" i="0" smtClean="0">
                                          <a:latin typeface="Cambria Math" panose="02040503050406030204" pitchFamily="18" charset="0"/>
                                        </a:rPr>
                                        <m:t>sec</m:t>
                                      </m:r>
                                    </m:e>
                                    <m:sup>
                                      <m:r>
                                        <a:rPr lang="en-GB" b="0" i="1" smtClean="0">
                                          <a:latin typeface="Cambria Math" panose="02040503050406030204" pitchFamily="18" charset="0"/>
                                        </a:rPr>
                                        <m:t>2</m:t>
                                      </m:r>
                                    </m:sup>
                                  </m:sSup>
                                </m:fName>
                                <m:e>
                                  <m:r>
                                    <a:rPr lang="en-GB" b="0" i="1" smtClean="0">
                                      <a:latin typeface="Cambria Math" panose="02040503050406030204" pitchFamily="18" charset="0"/>
                                    </a:rPr>
                                    <m:t>2</m:t>
                                  </m:r>
                                  <m:r>
                                    <a:rPr lang="en-GB" b="0" i="1" smtClean="0">
                                      <a:latin typeface="Cambria Math" panose="02040503050406030204" pitchFamily="18" charset="0"/>
                                    </a:rPr>
                                    <m:t>𝑥</m:t>
                                  </m:r>
                                </m:e>
                              </m:func>
                            </m:num>
                            <m:den>
                              <m:func>
                                <m:funcPr>
                                  <m:ctrlPr>
                                    <a:rPr lang="en-GB" b="0" i="1" smtClean="0">
                                      <a:latin typeface="Cambria Math" panose="02040503050406030204" pitchFamily="18" charset="0"/>
                                    </a:rPr>
                                  </m:ctrlPr>
                                </m:funcPr>
                                <m:fName>
                                  <m:r>
                                    <m:rPr>
                                      <m:sty m:val="p"/>
                                    </m:rPr>
                                    <a:rPr lang="en-GB" b="0" i="0" smtClean="0">
                                      <a:latin typeface="Cambria Math" panose="02040503050406030204" pitchFamily="18" charset="0"/>
                                    </a:rPr>
                                    <m:t>tan</m:t>
                                  </m:r>
                                </m:fName>
                                <m:e>
                                  <m:r>
                                    <a:rPr lang="en-GB" b="0" i="1" smtClean="0">
                                      <a:latin typeface="Cambria Math" panose="02040503050406030204" pitchFamily="18" charset="0"/>
                                    </a:rPr>
                                    <m:t>2</m:t>
                                  </m:r>
                                  <m:r>
                                    <a:rPr lang="en-GB" b="0" i="1" smtClean="0">
                                      <a:latin typeface="Cambria Math" panose="02040503050406030204" pitchFamily="18" charset="0"/>
                                    </a:rPr>
                                    <m:t>𝑥</m:t>
                                  </m:r>
                                </m:e>
                              </m:func>
                              <m:r>
                                <a:rPr lang="en-GB" b="0" i="1" smtClean="0">
                                  <a:latin typeface="Cambria Math" panose="02040503050406030204" pitchFamily="18" charset="0"/>
                                </a:rPr>
                                <m:t>+1</m:t>
                              </m:r>
                            </m:den>
                          </m:f>
                          <m:r>
                            <a:rPr lang="en-GB" b="0" i="1" smtClean="0">
                              <a:latin typeface="Cambria Math" panose="02040503050406030204" pitchFamily="18" charset="0"/>
                            </a:rPr>
                            <m:t> </m:t>
                          </m:r>
                          <m:r>
                            <a:rPr lang="en-GB" b="0" i="1" smtClean="0">
                              <a:latin typeface="Cambria Math" panose="02040503050406030204" pitchFamily="18" charset="0"/>
                            </a:rPr>
                            <m:t>𝑑𝑥</m:t>
                          </m:r>
                        </m:e>
                      </m:nary>
                    </m:oMath>
                  </m:oMathPara>
                </a14:m>
                <a:endParaRPr lang="en-GB" sz="2400" dirty="0"/>
              </a:p>
            </p:txBody>
          </p:sp>
        </mc:Choice>
        <mc:Fallback xmlns="">
          <p:sp>
            <p:nvSpPr>
              <p:cNvPr id="14" name="TextBox 13"/>
              <p:cNvSpPr txBox="1">
                <a:spLocks noRot="1" noChangeAspect="1" noMove="1" noResize="1" noEditPoints="1" noAdjustHandles="1" noChangeArrowheads="1" noChangeShapeType="1" noTextEdit="1"/>
              </p:cNvSpPr>
              <p:nvPr/>
            </p:nvSpPr>
            <p:spPr>
              <a:xfrm>
                <a:off x="107504" y="4055050"/>
                <a:ext cx="2419796" cy="710451"/>
              </a:xfrm>
              <a:prstGeom prst="rect">
                <a:avLst/>
              </a:prstGeom>
              <a:blipFill>
                <a:blip r:embed="rId8"/>
                <a:stretch>
                  <a:fillRect/>
                </a:stretch>
              </a:blipFill>
              <a:effectLst>
                <a:outerShdw blurRad="63500" sx="102000" sy="102000" algn="ctr" rotWithShape="0">
                  <a:prstClr val="black">
                    <a:alpha val="40000"/>
                  </a:prstClr>
                </a:outerShdw>
              </a:effectLst>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5" name="TextBox 14"/>
              <p:cNvSpPr txBox="1"/>
              <p:nvPr/>
            </p:nvSpPr>
            <p:spPr>
              <a:xfrm>
                <a:off x="107628" y="5119092"/>
                <a:ext cx="2448272" cy="61093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m:t>
                      </m:r>
                      <m:func>
                        <m:funcPr>
                          <m:ctrlPr>
                            <a:rPr lang="en-GB" b="0" i="1" smtClean="0">
                              <a:latin typeface="Cambria Math" panose="02040503050406030204" pitchFamily="18" charset="0"/>
                            </a:rPr>
                          </m:ctrlPr>
                        </m:funcPr>
                        <m:fName>
                          <m:f>
                            <m:fPr>
                              <m:ctrlPr>
                                <a:rPr lang="en-GB" b="0" i="1" smtClean="0">
                                  <a:latin typeface="Cambria Math" panose="02040503050406030204" pitchFamily="18" charset="0"/>
                                </a:rPr>
                              </m:ctrlPr>
                            </m:fPr>
                            <m:num>
                              <m:r>
                                <a:rPr lang="en-GB" b="0" i="0" smtClean="0">
                                  <a:latin typeface="Cambria Math" panose="02040503050406030204" pitchFamily="18" charset="0"/>
                                </a:rPr>
                                <m:t>1</m:t>
                              </m:r>
                            </m:num>
                            <m:den>
                              <m:r>
                                <a:rPr lang="en-GB" b="0" i="0" smtClean="0">
                                  <a:latin typeface="Cambria Math" panose="02040503050406030204" pitchFamily="18" charset="0"/>
                                </a:rPr>
                                <m:t>2</m:t>
                              </m:r>
                            </m:den>
                          </m:f>
                          <m:r>
                            <m:rPr>
                              <m:sty m:val="p"/>
                            </m:rPr>
                            <a:rPr lang="en-GB" b="0" i="0" smtClean="0">
                              <a:latin typeface="Cambria Math" panose="02040503050406030204" pitchFamily="18" charset="0"/>
                            </a:rPr>
                            <m:t>ln</m:t>
                          </m:r>
                        </m:fName>
                        <m:e>
                          <m:r>
                            <a:rPr lang="en-GB" b="0" i="1" smtClean="0">
                              <a:latin typeface="Cambria Math" panose="02040503050406030204" pitchFamily="18" charset="0"/>
                            </a:rPr>
                            <m:t>|</m:t>
                          </m:r>
                          <m:func>
                            <m:funcPr>
                              <m:ctrlPr>
                                <a:rPr lang="en-GB" b="0" i="1" smtClean="0">
                                  <a:latin typeface="Cambria Math" panose="02040503050406030204" pitchFamily="18" charset="0"/>
                                </a:rPr>
                              </m:ctrlPr>
                            </m:funcPr>
                            <m:fName>
                              <m:r>
                                <m:rPr>
                                  <m:sty m:val="p"/>
                                </m:rPr>
                                <a:rPr lang="en-GB" b="0" i="0" smtClean="0">
                                  <a:latin typeface="Cambria Math" panose="02040503050406030204" pitchFamily="18" charset="0"/>
                                </a:rPr>
                                <m:t>tan</m:t>
                              </m:r>
                            </m:fName>
                            <m:e>
                              <m:r>
                                <a:rPr lang="en-GB" b="0" i="1" smtClean="0">
                                  <a:latin typeface="Cambria Math" panose="02040503050406030204" pitchFamily="18" charset="0"/>
                                </a:rPr>
                                <m:t>2</m:t>
                              </m:r>
                              <m:r>
                                <a:rPr lang="en-GB" b="0" i="1" smtClean="0">
                                  <a:latin typeface="Cambria Math" panose="02040503050406030204" pitchFamily="18" charset="0"/>
                                </a:rPr>
                                <m:t>𝑥</m:t>
                              </m:r>
                            </m:e>
                          </m:func>
                          <m:r>
                            <a:rPr lang="en-GB" b="0" i="1" smtClean="0">
                              <a:latin typeface="Cambria Math" panose="02040503050406030204" pitchFamily="18" charset="0"/>
                            </a:rPr>
                            <m:t>+1|</m:t>
                          </m:r>
                        </m:e>
                      </m:func>
                      <m:r>
                        <a:rPr lang="en-GB" b="0" i="1" smtClean="0">
                          <a:latin typeface="Cambria Math" panose="02040503050406030204" pitchFamily="18" charset="0"/>
                        </a:rPr>
                        <m:t>+</m:t>
                      </m:r>
                      <m:r>
                        <a:rPr lang="en-GB" b="0" i="1" smtClean="0">
                          <a:latin typeface="Cambria Math" panose="02040503050406030204" pitchFamily="18" charset="0"/>
                        </a:rPr>
                        <m:t>𝐶</m:t>
                      </m:r>
                    </m:oMath>
                  </m:oMathPara>
                </a14:m>
                <a:endParaRPr lang="en-GB" dirty="0"/>
              </a:p>
            </p:txBody>
          </p:sp>
        </mc:Choice>
        <mc:Fallback xmlns="">
          <p:sp>
            <p:nvSpPr>
              <p:cNvPr id="15" name="TextBox 14"/>
              <p:cNvSpPr txBox="1">
                <a:spLocks noRot="1" noChangeAspect="1" noMove="1" noResize="1" noEditPoints="1" noAdjustHandles="1" noChangeArrowheads="1" noChangeShapeType="1" noTextEdit="1"/>
              </p:cNvSpPr>
              <p:nvPr/>
            </p:nvSpPr>
            <p:spPr>
              <a:xfrm>
                <a:off x="107628" y="5119092"/>
                <a:ext cx="2448272" cy="610936"/>
              </a:xfrm>
              <a:prstGeom prst="rect">
                <a:avLst/>
              </a:prstGeom>
              <a:blipFill>
                <a:blip r:embed="rId9"/>
                <a:stretch>
                  <a:fillRect/>
                </a:stretch>
              </a:blipFill>
            </p:spPr>
            <p:txBody>
              <a:bodyPr/>
              <a:lstStyle/>
              <a:p>
                <a:r>
                  <a:rPr lang="en-GB">
                    <a:noFill/>
                  </a:rPr>
                  <a:t> </a:t>
                </a:r>
              </a:p>
            </p:txBody>
          </p:sp>
        </mc:Fallback>
      </mc:AlternateContent>
      <p:sp>
        <p:nvSpPr>
          <p:cNvPr id="16" name="Rectangle 15"/>
          <p:cNvSpPr/>
          <p:nvPr/>
        </p:nvSpPr>
        <p:spPr>
          <a:xfrm>
            <a:off x="107504" y="4763417"/>
            <a:ext cx="2419796" cy="125787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C3565A4C-21DB-4060-8C07-578DFFF22B5D}"/>
                  </a:ext>
                </a:extLst>
              </p:cNvPr>
              <p:cNvSpPr txBox="1"/>
              <p:nvPr/>
            </p:nvSpPr>
            <p:spPr>
              <a:xfrm>
                <a:off x="2699792" y="4055049"/>
                <a:ext cx="2354808" cy="658770"/>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pPr/>
                <a14:m>
                  <m:oMathPara xmlns:m="http://schemas.openxmlformats.org/officeDocument/2006/math">
                    <m:oMathParaPr>
                      <m:jc m:val="centerGroup"/>
                    </m:oMathParaPr>
                    <m:oMath xmlns:m="http://schemas.openxmlformats.org/officeDocument/2006/math">
                      <m:nary>
                        <m:naryPr>
                          <m:subHide m:val="on"/>
                          <m:supHide m:val="on"/>
                          <m:ctrlPr>
                            <a:rPr lang="en-GB" b="0" i="1" smtClean="0">
                              <a:latin typeface="Cambria Math" panose="02040503050406030204" pitchFamily="18" charset="0"/>
                            </a:rPr>
                          </m:ctrlPr>
                        </m:naryPr>
                        <m:sub/>
                        <m:sup/>
                        <m:e>
                          <m:r>
                            <a:rPr lang="en-GB" b="0" i="1" smtClean="0">
                              <a:latin typeface="Cambria Math" panose="02040503050406030204" pitchFamily="18" charset="0"/>
                            </a:rPr>
                            <m:t>𝑥</m:t>
                          </m:r>
                          <m:sSup>
                            <m:sSupPr>
                              <m:ctrlPr>
                                <a:rPr lang="en-GB" b="0" i="1" smtClean="0">
                                  <a:latin typeface="Cambria Math" panose="02040503050406030204" pitchFamily="18" charset="0"/>
                                </a:rPr>
                              </m:ctrlPr>
                            </m:sSupPr>
                            <m:e>
                              <m:d>
                                <m:dPr>
                                  <m:ctrlPr>
                                    <a:rPr lang="en-GB" b="0" i="1" smtClean="0">
                                      <a:latin typeface="Cambria Math" panose="02040503050406030204" pitchFamily="18" charset="0"/>
                                    </a:rPr>
                                  </m:ctrlPr>
                                </m:dPr>
                                <m:e>
                                  <m:sSup>
                                    <m:sSupPr>
                                      <m:ctrlPr>
                                        <a:rPr lang="en-GB" b="0" i="1" smtClean="0">
                                          <a:latin typeface="Cambria Math" panose="02040503050406030204" pitchFamily="18" charset="0"/>
                                        </a:rPr>
                                      </m:ctrlPr>
                                    </m:sSupPr>
                                    <m:e>
                                      <m:r>
                                        <a:rPr lang="en-GB" b="0" i="1" smtClean="0">
                                          <a:latin typeface="Cambria Math" panose="02040503050406030204" pitchFamily="18" charset="0"/>
                                        </a:rPr>
                                        <m:t>𝑥</m:t>
                                      </m:r>
                                    </m:e>
                                    <m:sup>
                                      <m:r>
                                        <a:rPr lang="en-GB" b="0" i="1" smtClean="0">
                                          <a:latin typeface="Cambria Math" panose="02040503050406030204" pitchFamily="18" charset="0"/>
                                        </a:rPr>
                                        <m:t>2</m:t>
                                      </m:r>
                                    </m:sup>
                                  </m:sSup>
                                  <m:r>
                                    <a:rPr lang="en-GB" b="0" i="1" smtClean="0">
                                      <a:latin typeface="Cambria Math" panose="02040503050406030204" pitchFamily="18" charset="0"/>
                                    </a:rPr>
                                    <m:t>+2</m:t>
                                  </m:r>
                                </m:e>
                              </m:d>
                            </m:e>
                            <m:sup>
                              <m:r>
                                <a:rPr lang="en-GB" b="0" i="1" smtClean="0">
                                  <a:latin typeface="Cambria Math" panose="02040503050406030204" pitchFamily="18" charset="0"/>
                                </a:rPr>
                                <m:t>3</m:t>
                              </m:r>
                            </m:sup>
                          </m:sSup>
                          <m:r>
                            <a:rPr lang="en-GB" b="0" i="1" smtClean="0">
                              <a:latin typeface="Cambria Math" panose="02040503050406030204" pitchFamily="18" charset="0"/>
                            </a:rPr>
                            <m:t> </m:t>
                          </m:r>
                          <m:r>
                            <a:rPr lang="en-GB" b="0" i="1" smtClean="0">
                              <a:latin typeface="Cambria Math" panose="02040503050406030204" pitchFamily="18" charset="0"/>
                            </a:rPr>
                            <m:t>𝑑𝑥</m:t>
                          </m:r>
                        </m:e>
                      </m:nary>
                    </m:oMath>
                  </m:oMathPara>
                </a14:m>
                <a:endParaRPr lang="en-GB" sz="2400" dirty="0"/>
              </a:p>
            </p:txBody>
          </p:sp>
        </mc:Choice>
        <mc:Fallback xmlns="">
          <p:sp>
            <p:nvSpPr>
              <p:cNvPr id="17" name="TextBox 16">
                <a:extLst>
                  <a:ext uri="{FF2B5EF4-FFF2-40B4-BE49-F238E27FC236}">
                    <a16:creationId xmlns:a16="http://schemas.microsoft.com/office/drawing/2014/main" id="{C3565A4C-21DB-4060-8C07-578DFFF22B5D}"/>
                  </a:ext>
                </a:extLst>
              </p:cNvPr>
              <p:cNvSpPr txBox="1">
                <a:spLocks noRot="1" noChangeAspect="1" noMove="1" noResize="1" noEditPoints="1" noAdjustHandles="1" noChangeArrowheads="1" noChangeShapeType="1" noTextEdit="1"/>
              </p:cNvSpPr>
              <p:nvPr/>
            </p:nvSpPr>
            <p:spPr>
              <a:xfrm>
                <a:off x="2699792" y="4055049"/>
                <a:ext cx="2354808" cy="658770"/>
              </a:xfrm>
              <a:prstGeom prst="rect">
                <a:avLst/>
              </a:prstGeom>
              <a:blipFill>
                <a:blip r:embed="rId10"/>
                <a:stretch>
                  <a:fillRect/>
                </a:stretch>
              </a:blipFill>
              <a:effectLst>
                <a:outerShdw blurRad="63500" sx="102000" sy="102000" algn="ctr" rotWithShape="0">
                  <a:prstClr val="black">
                    <a:alpha val="40000"/>
                  </a:prstClr>
                </a:outerShdw>
              </a:effectLst>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953A3090-60E6-4541-AD9C-3B3C04510862}"/>
                  </a:ext>
                </a:extLst>
              </p:cNvPr>
              <p:cNvSpPr txBox="1"/>
              <p:nvPr/>
            </p:nvSpPr>
            <p:spPr>
              <a:xfrm>
                <a:off x="2699792" y="4773856"/>
                <a:ext cx="2160240" cy="6127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m:t>
                      </m:r>
                      <m:sSup>
                        <m:sSupPr>
                          <m:ctrlPr>
                            <a:rPr lang="en-GB" b="0" i="1" smtClean="0">
                              <a:latin typeface="Cambria Math" panose="02040503050406030204" pitchFamily="18" charset="0"/>
                            </a:rPr>
                          </m:ctrlPr>
                        </m:sSupPr>
                        <m:e>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8</m:t>
                              </m:r>
                            </m:den>
                          </m:f>
                          <m:d>
                            <m:dPr>
                              <m:ctrlPr>
                                <a:rPr lang="en-GB" b="0" i="1" smtClean="0">
                                  <a:latin typeface="Cambria Math" panose="02040503050406030204" pitchFamily="18" charset="0"/>
                                </a:rPr>
                              </m:ctrlPr>
                            </m:dPr>
                            <m:e>
                              <m:sSup>
                                <m:sSupPr>
                                  <m:ctrlPr>
                                    <a:rPr lang="en-GB" b="0" i="1" smtClean="0">
                                      <a:latin typeface="Cambria Math" panose="02040503050406030204" pitchFamily="18" charset="0"/>
                                    </a:rPr>
                                  </m:ctrlPr>
                                </m:sSupPr>
                                <m:e>
                                  <m:r>
                                    <a:rPr lang="en-GB" b="0" i="1" smtClean="0">
                                      <a:latin typeface="Cambria Math" panose="02040503050406030204" pitchFamily="18" charset="0"/>
                                    </a:rPr>
                                    <m:t>𝑥</m:t>
                                  </m:r>
                                </m:e>
                                <m:sup>
                                  <m:r>
                                    <a:rPr lang="en-GB" b="0" i="1" smtClean="0">
                                      <a:latin typeface="Cambria Math" panose="02040503050406030204" pitchFamily="18" charset="0"/>
                                    </a:rPr>
                                    <m:t>2</m:t>
                                  </m:r>
                                </m:sup>
                              </m:sSup>
                              <m:r>
                                <a:rPr lang="en-GB" b="0" i="1" smtClean="0">
                                  <a:latin typeface="Cambria Math" panose="02040503050406030204" pitchFamily="18" charset="0"/>
                                </a:rPr>
                                <m:t>+2</m:t>
                              </m:r>
                            </m:e>
                          </m:d>
                        </m:e>
                        <m:sup>
                          <m:r>
                            <a:rPr lang="en-GB" b="0" i="1" smtClean="0">
                              <a:latin typeface="Cambria Math" panose="02040503050406030204" pitchFamily="18" charset="0"/>
                            </a:rPr>
                            <m:t>4</m:t>
                          </m:r>
                        </m:sup>
                      </m:sSup>
                      <m:r>
                        <a:rPr lang="en-GB" b="0" i="1" smtClean="0">
                          <a:latin typeface="Cambria Math" panose="02040503050406030204" pitchFamily="18" charset="0"/>
                        </a:rPr>
                        <m:t>+</m:t>
                      </m:r>
                      <m:r>
                        <a:rPr lang="en-GB" b="0" i="1" smtClean="0">
                          <a:latin typeface="Cambria Math" panose="02040503050406030204" pitchFamily="18" charset="0"/>
                        </a:rPr>
                        <m:t>𝐶</m:t>
                      </m:r>
                    </m:oMath>
                  </m:oMathPara>
                </a14:m>
                <a:endParaRPr lang="en-GB" dirty="0"/>
              </a:p>
            </p:txBody>
          </p:sp>
        </mc:Choice>
        <mc:Fallback xmlns="">
          <p:sp>
            <p:nvSpPr>
              <p:cNvPr id="18" name="TextBox 17">
                <a:extLst>
                  <a:ext uri="{FF2B5EF4-FFF2-40B4-BE49-F238E27FC236}">
                    <a16:creationId xmlns:a16="http://schemas.microsoft.com/office/drawing/2014/main" id="{953A3090-60E6-4541-AD9C-3B3C04510862}"/>
                  </a:ext>
                </a:extLst>
              </p:cNvPr>
              <p:cNvSpPr txBox="1">
                <a:spLocks noRot="1" noChangeAspect="1" noMove="1" noResize="1" noEditPoints="1" noAdjustHandles="1" noChangeArrowheads="1" noChangeShapeType="1" noTextEdit="1"/>
              </p:cNvSpPr>
              <p:nvPr/>
            </p:nvSpPr>
            <p:spPr>
              <a:xfrm>
                <a:off x="2699792" y="4773856"/>
                <a:ext cx="2160240" cy="612732"/>
              </a:xfrm>
              <a:prstGeom prst="rect">
                <a:avLst/>
              </a:prstGeom>
              <a:blipFill>
                <a:blip r:embed="rId11"/>
                <a:stretch>
                  <a:fillRect/>
                </a:stretch>
              </a:blipFill>
            </p:spPr>
            <p:txBody>
              <a:bodyPr/>
              <a:lstStyle/>
              <a:p>
                <a:r>
                  <a:rPr lang="en-GB">
                    <a:noFill/>
                  </a:rPr>
                  <a:t> </a:t>
                </a:r>
              </a:p>
            </p:txBody>
          </p:sp>
        </mc:Fallback>
      </mc:AlternateContent>
      <p:sp>
        <p:nvSpPr>
          <p:cNvPr id="19" name="Rectangle 18">
            <a:extLst>
              <a:ext uri="{FF2B5EF4-FFF2-40B4-BE49-F238E27FC236}">
                <a16:creationId xmlns:a16="http://schemas.microsoft.com/office/drawing/2014/main" id="{63BE9950-A34B-4632-9FC6-C459C98DFD49}"/>
              </a:ext>
            </a:extLst>
          </p:cNvPr>
          <p:cNvSpPr/>
          <p:nvPr/>
        </p:nvSpPr>
        <p:spPr>
          <a:xfrm>
            <a:off x="2699792" y="4740345"/>
            <a:ext cx="2354808" cy="125787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339755860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1"/>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1"/>
                                        </p:tgtEl>
                                      </p:cBhvr>
                                    </p:animEffect>
                                    <p:set>
                                      <p:cBhvr>
                                        <p:cTn id="7" dur="1" fill="hold">
                                          <p:stCondLst>
                                            <p:cond delay="4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1"/>
                  </p:tgtEl>
                </p:cond>
              </p:nextCondLst>
            </p:seq>
            <p:seq concurrent="1" nextAc="seek">
              <p:cTn id="8" restart="whenNotActive" fill="hold" evtFilter="cancelBubble" nodeType="interactiveSeq">
                <p:stCondLst>
                  <p:cond evt="onClick" delay="0">
                    <p:tgtEl>
                      <p:spTgt spid="12"/>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12"/>
                                        </p:tgtEl>
                                      </p:cBhvr>
                                    </p:animEffect>
                                    <p:set>
                                      <p:cBhvr>
                                        <p:cTn id="13" dur="1" fill="hold">
                                          <p:stCondLst>
                                            <p:cond delay="4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14" restart="whenNotActive" fill="hold" evtFilter="cancelBubble" nodeType="interactiveSeq">
                <p:stCondLst>
                  <p:cond evt="onClick" delay="0">
                    <p:tgtEl>
                      <p:spTgt spid="13"/>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13"/>
                                        </p:tgtEl>
                                      </p:cBhvr>
                                    </p:animEffect>
                                    <p:set>
                                      <p:cBhvr>
                                        <p:cTn id="19" dur="1" fill="hold">
                                          <p:stCondLst>
                                            <p:cond delay="4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3"/>
                  </p:tgtEl>
                </p:cond>
              </p:nextCondLst>
            </p:seq>
            <p:seq concurrent="1" nextAc="seek">
              <p:cTn id="20" restart="whenNotActive" fill="hold" evtFilter="cancelBubble" nodeType="interactiveSeq">
                <p:stCondLst>
                  <p:cond evt="onClick" delay="0">
                    <p:tgtEl>
                      <p:spTgt spid="16"/>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grpId="0" nodeType="clickEffect">
                                  <p:stCondLst>
                                    <p:cond delay="0"/>
                                  </p:stCondLst>
                                  <p:childTnLst>
                                    <p:animEffect transition="out" filter="fade">
                                      <p:cBhvr>
                                        <p:cTn id="24" dur="500"/>
                                        <p:tgtEl>
                                          <p:spTgt spid="16"/>
                                        </p:tgtEl>
                                      </p:cBhvr>
                                    </p:animEffect>
                                    <p:set>
                                      <p:cBhvr>
                                        <p:cTn id="25" dur="1" fill="hold">
                                          <p:stCondLst>
                                            <p:cond delay="4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16"/>
                  </p:tgtEl>
                </p:cond>
              </p:nextCondLst>
            </p:seq>
            <p:seq concurrent="1" nextAc="seek">
              <p:cTn id="26" restart="whenNotActive" fill="hold" evtFilter="cancelBubble" nodeType="interactiveSeq">
                <p:stCondLst>
                  <p:cond evt="onClick" delay="0">
                    <p:tgtEl>
                      <p:spTgt spid="19"/>
                    </p:tgtEl>
                  </p:cond>
                </p:stCondLst>
                <p:endSync evt="end" delay="0">
                  <p:rtn val="all"/>
                </p:endSync>
                <p:childTnLst>
                  <p:par>
                    <p:cTn id="27" fill="hold">
                      <p:stCondLst>
                        <p:cond delay="0"/>
                      </p:stCondLst>
                      <p:childTnLst>
                        <p:par>
                          <p:cTn id="28" fill="hold">
                            <p:stCondLst>
                              <p:cond delay="0"/>
                            </p:stCondLst>
                            <p:childTnLst>
                              <p:par>
                                <p:cTn id="29" presetID="10" presetClass="exit" presetSubtype="0" fill="hold" grpId="0" nodeType="clickEffect">
                                  <p:stCondLst>
                                    <p:cond delay="0"/>
                                  </p:stCondLst>
                                  <p:childTnLst>
                                    <p:animEffect transition="out" filter="fade">
                                      <p:cBhvr>
                                        <p:cTn id="30" dur="500"/>
                                        <p:tgtEl>
                                          <p:spTgt spid="19"/>
                                        </p:tgtEl>
                                      </p:cBhvr>
                                    </p:animEffect>
                                    <p:set>
                                      <p:cBhvr>
                                        <p:cTn id="31" dur="1" fill="hold">
                                          <p:stCondLst>
                                            <p:cond delay="499"/>
                                          </p:stCondLst>
                                        </p:cTn>
                                        <p:tgtEl>
                                          <p:spTgt spid="19"/>
                                        </p:tgtEl>
                                        <p:attrNameLst>
                                          <p:attrName>style.visibility</p:attrName>
                                        </p:attrNameLst>
                                      </p:cBhvr>
                                      <p:to>
                                        <p:strVal val="hidden"/>
                                      </p:to>
                                    </p:set>
                                  </p:childTnLst>
                                </p:cTn>
                              </p:par>
                            </p:childTnLst>
                          </p:cTn>
                        </p:par>
                      </p:childTnLst>
                    </p:cTn>
                  </p:par>
                </p:childTnLst>
              </p:cTn>
              <p:nextCondLst>
                <p:cond evt="onClick" delay="0">
                  <p:tgtEl>
                    <p:spTgt spid="19"/>
                  </p:tgtEl>
                </p:cond>
              </p:nextCondLst>
            </p:seq>
          </p:childTnLst>
        </p:cTn>
      </p:par>
    </p:tnLst>
    <p:bldLst>
      <p:bldP spid="11" grpId="0" animBg="1"/>
      <p:bldP spid="12" grpId="0" animBg="1"/>
      <p:bldP spid="13" grpId="0" animBg="1"/>
      <p:bldP spid="16" grpId="0" animBg="1"/>
      <p:bldP spid="1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0" y="0"/>
            <a:ext cx="9144000" cy="599127"/>
            <a:chOff x="0" y="13335"/>
            <a:chExt cx="9144218" cy="599127"/>
          </a:xfrm>
        </p:grpSpPr>
        <p:sp>
          <p:nvSpPr>
            <p:cNvPr id="11"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Exercise 11D</a:t>
              </a:r>
            </a:p>
          </p:txBody>
        </p:sp>
        <p:cxnSp>
          <p:nvCxnSpPr>
            <p:cNvPr id="12" name="Straight Connector 11"/>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13" name="TextBox 12">
            <a:extLst>
              <a:ext uri="{FF2B5EF4-FFF2-40B4-BE49-F238E27FC236}">
                <a16:creationId xmlns:a16="http://schemas.microsoft.com/office/drawing/2014/main" id="{AB409FA8-34C4-4FDD-966B-EFA5D58ECFF6}"/>
              </a:ext>
            </a:extLst>
          </p:cNvPr>
          <p:cNvSpPr txBox="1"/>
          <p:nvPr/>
        </p:nvSpPr>
        <p:spPr>
          <a:xfrm>
            <a:off x="395536" y="725840"/>
            <a:ext cx="7920880" cy="830997"/>
          </a:xfrm>
          <a:prstGeom prst="rect">
            <a:avLst/>
          </a:prstGeom>
          <a:noFill/>
        </p:spPr>
        <p:txBody>
          <a:bodyPr wrap="square" rtlCol="0">
            <a:spAutoFit/>
          </a:bodyPr>
          <a:lstStyle/>
          <a:p>
            <a:r>
              <a:rPr lang="en-GB" sz="2400" dirty="0"/>
              <a:t>Pearson Pure Mathematics Year 2/AS</a:t>
            </a:r>
          </a:p>
          <a:p>
            <a:r>
              <a:rPr lang="en-GB" sz="2400" dirty="0"/>
              <a:t>Page 302-303</a:t>
            </a:r>
          </a:p>
        </p:txBody>
      </p:sp>
      <p:cxnSp>
        <p:nvCxnSpPr>
          <p:cNvPr id="14" name="Straight Connector 13">
            <a:extLst>
              <a:ext uri="{FF2B5EF4-FFF2-40B4-BE49-F238E27FC236}">
                <a16:creationId xmlns:a16="http://schemas.microsoft.com/office/drawing/2014/main" id="{07B3D4EB-D2A9-4BCC-B402-8AAEDE7CB1A1}"/>
              </a:ext>
            </a:extLst>
          </p:cNvPr>
          <p:cNvCxnSpPr/>
          <p:nvPr/>
        </p:nvCxnSpPr>
        <p:spPr>
          <a:xfrm>
            <a:off x="0" y="1557778"/>
            <a:ext cx="9144000" cy="0"/>
          </a:xfrm>
          <a:prstGeom prst="line">
            <a:avLst/>
          </a:prstGeom>
        </p:spPr>
        <p:style>
          <a:lnRef idx="1">
            <a:schemeClr val="dk1"/>
          </a:lnRef>
          <a:fillRef idx="0">
            <a:schemeClr val="dk1"/>
          </a:fillRef>
          <a:effectRef idx="0">
            <a:schemeClr val="dk1"/>
          </a:effectRef>
          <a:fontRef idx="minor">
            <a:schemeClr val="tx1"/>
          </a:fontRef>
        </p:style>
      </p:cxnSp>
      <mc:AlternateContent xmlns:mc="http://schemas.openxmlformats.org/markup-compatibility/2006">
        <mc:Choice xmlns:a14="http://schemas.microsoft.com/office/drawing/2010/main" Requires="a14">
          <p:sp>
            <p:nvSpPr>
              <p:cNvPr id="15" name="TextBox 14">
                <a:extLst>
                  <a:ext uri="{FF2B5EF4-FFF2-40B4-BE49-F238E27FC236}">
                    <a16:creationId xmlns:a16="http://schemas.microsoft.com/office/drawing/2014/main" id="{83C0CE0B-6C3D-4B07-A812-C0AFE1FB9B34}"/>
                  </a:ext>
                </a:extLst>
              </p:cNvPr>
              <p:cNvSpPr txBox="1"/>
              <p:nvPr/>
            </p:nvSpPr>
            <p:spPr>
              <a:xfrm>
                <a:off x="408136" y="3490546"/>
                <a:ext cx="6840760" cy="3120854"/>
              </a:xfrm>
              <a:prstGeom prst="rect">
                <a:avLst/>
              </a:prstGeom>
              <a:noFill/>
            </p:spPr>
            <p:txBody>
              <a:bodyPr wrap="square" rtlCol="0">
                <a:spAutoFit/>
              </a:bodyPr>
              <a:lstStyle/>
              <a:p>
                <a:r>
                  <a:rPr lang="en-GB" b="1" dirty="0"/>
                  <a:t>Extension:</a:t>
                </a:r>
              </a:p>
              <a:p>
                <a:endParaRPr lang="en-GB" dirty="0"/>
              </a:p>
              <a:p>
                <a:r>
                  <a:rPr lang="en-GB" dirty="0"/>
                  <a:t>[STEP I 2013 Q4]</a:t>
                </a:r>
              </a:p>
              <a:p>
                <a:r>
                  <a:rPr lang="en-GB" dirty="0"/>
                  <a:t>(</a:t>
                </a:r>
                <a:r>
                  <a:rPr lang="en-GB" dirty="0" err="1"/>
                  <a:t>i</a:t>
                </a:r>
                <a:r>
                  <a:rPr lang="en-GB" dirty="0"/>
                  <a:t>) Show that, for </a:t>
                </a:r>
                <a14:m>
                  <m:oMath xmlns:m="http://schemas.openxmlformats.org/officeDocument/2006/math">
                    <m:r>
                      <a:rPr lang="en-GB" b="0" i="1" smtClean="0">
                        <a:latin typeface="Cambria Math" panose="02040503050406030204" pitchFamily="18" charset="0"/>
                      </a:rPr>
                      <m:t>𝑛</m:t>
                    </m:r>
                    <m:r>
                      <a:rPr lang="en-GB" b="0" i="1" smtClean="0">
                        <a:latin typeface="Cambria Math" panose="02040503050406030204" pitchFamily="18" charset="0"/>
                      </a:rPr>
                      <m:t>&gt;0</m:t>
                    </m:r>
                  </m:oMath>
                </a14:m>
                <a:r>
                  <a:rPr lang="en-GB" dirty="0"/>
                  <a:t>,</a:t>
                </a:r>
              </a:p>
              <a:p>
                <a14:m>
                  <m:oMath xmlns:m="http://schemas.openxmlformats.org/officeDocument/2006/math">
                    <m:nary>
                      <m:naryPr>
                        <m:ctrlPr>
                          <a:rPr lang="en-GB" b="0" i="1" smtClean="0">
                            <a:latin typeface="Cambria Math" panose="02040503050406030204" pitchFamily="18" charset="0"/>
                          </a:rPr>
                        </m:ctrlPr>
                      </m:naryPr>
                      <m:sub>
                        <m:r>
                          <a:rPr lang="en-GB" b="0" i="1" smtClean="0">
                            <a:latin typeface="Cambria Math" panose="02040503050406030204" pitchFamily="18" charset="0"/>
                          </a:rPr>
                          <m:t>0</m:t>
                        </m:r>
                      </m:sub>
                      <m:sup>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4</m:t>
                            </m:r>
                          </m:den>
                        </m:f>
                        <m:r>
                          <a:rPr lang="en-GB" b="0" i="1" smtClean="0">
                            <a:latin typeface="Cambria Math" panose="02040503050406030204" pitchFamily="18" charset="0"/>
                          </a:rPr>
                          <m:t>𝜋</m:t>
                        </m:r>
                      </m:sup>
                      <m:e>
                        <m:func>
                          <m:funcPr>
                            <m:ctrlPr>
                              <a:rPr lang="en-GB" b="0" i="1" smtClean="0">
                                <a:latin typeface="Cambria Math" panose="02040503050406030204" pitchFamily="18" charset="0"/>
                              </a:rPr>
                            </m:ctrlPr>
                          </m:funcPr>
                          <m:fName>
                            <m:sSup>
                              <m:sSupPr>
                                <m:ctrlPr>
                                  <a:rPr lang="en-GB" b="0" i="1" smtClean="0">
                                    <a:latin typeface="Cambria Math" panose="02040503050406030204" pitchFamily="18" charset="0"/>
                                  </a:rPr>
                                </m:ctrlPr>
                              </m:sSupPr>
                              <m:e>
                                <m:r>
                                  <m:rPr>
                                    <m:sty m:val="p"/>
                                  </m:rPr>
                                  <a:rPr lang="en-GB" b="0" i="0" smtClean="0">
                                    <a:latin typeface="Cambria Math" panose="02040503050406030204" pitchFamily="18" charset="0"/>
                                  </a:rPr>
                                  <m:t>tan</m:t>
                                </m:r>
                              </m:e>
                              <m:sup>
                                <m:r>
                                  <a:rPr lang="en-GB" b="0" i="1" smtClean="0">
                                    <a:latin typeface="Cambria Math" panose="02040503050406030204" pitchFamily="18" charset="0"/>
                                  </a:rPr>
                                  <m:t>𝑛</m:t>
                                </m:r>
                              </m:sup>
                            </m:sSup>
                          </m:fName>
                          <m:e>
                            <m:r>
                              <a:rPr lang="en-GB" b="0" i="1" smtClean="0">
                                <a:latin typeface="Cambria Math" panose="02040503050406030204" pitchFamily="18" charset="0"/>
                              </a:rPr>
                              <m:t>𝑥</m:t>
                            </m:r>
                          </m:e>
                        </m:func>
                        <m:func>
                          <m:funcPr>
                            <m:ctrlPr>
                              <a:rPr lang="en-GB" b="0" i="1" smtClean="0">
                                <a:latin typeface="Cambria Math" panose="02040503050406030204" pitchFamily="18" charset="0"/>
                              </a:rPr>
                            </m:ctrlPr>
                          </m:funcPr>
                          <m:fName>
                            <m:sSup>
                              <m:sSupPr>
                                <m:ctrlPr>
                                  <a:rPr lang="en-GB" b="0" i="1" smtClean="0">
                                    <a:latin typeface="Cambria Math" panose="02040503050406030204" pitchFamily="18" charset="0"/>
                                  </a:rPr>
                                </m:ctrlPr>
                              </m:sSupPr>
                              <m:e>
                                <m:r>
                                  <m:rPr>
                                    <m:sty m:val="p"/>
                                  </m:rPr>
                                  <a:rPr lang="en-GB" b="0" i="0" smtClean="0">
                                    <a:latin typeface="Cambria Math" panose="02040503050406030204" pitchFamily="18" charset="0"/>
                                  </a:rPr>
                                  <m:t>sec</m:t>
                                </m:r>
                              </m:e>
                              <m:sup>
                                <m:r>
                                  <a:rPr lang="en-GB" b="0" i="1" smtClean="0">
                                    <a:latin typeface="Cambria Math" panose="02040503050406030204" pitchFamily="18" charset="0"/>
                                  </a:rPr>
                                  <m:t>2</m:t>
                                </m:r>
                              </m:sup>
                            </m:sSup>
                          </m:fName>
                          <m:e>
                            <m:r>
                              <a:rPr lang="en-GB" b="0" i="1" smtClean="0">
                                <a:latin typeface="Cambria Math" panose="02040503050406030204" pitchFamily="18" charset="0"/>
                              </a:rPr>
                              <m:t>𝑥</m:t>
                            </m:r>
                          </m:e>
                        </m:func>
                        <m:r>
                          <a:rPr lang="en-GB" b="0" i="1" smtClean="0">
                            <a:latin typeface="Cambria Math" panose="02040503050406030204" pitchFamily="18" charset="0"/>
                          </a:rPr>
                          <m:t> </m:t>
                        </m:r>
                        <m:r>
                          <a:rPr lang="en-GB" b="0" i="1" smtClean="0">
                            <a:latin typeface="Cambria Math" panose="02040503050406030204" pitchFamily="18" charset="0"/>
                          </a:rPr>
                          <m:t>𝑑𝑥</m:t>
                        </m:r>
                      </m:e>
                    </m:nary>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𝑛</m:t>
                        </m:r>
                        <m:r>
                          <a:rPr lang="en-GB" b="0" i="1" smtClean="0">
                            <a:latin typeface="Cambria Math" panose="02040503050406030204" pitchFamily="18" charset="0"/>
                          </a:rPr>
                          <m:t>+1</m:t>
                        </m:r>
                      </m:den>
                    </m:f>
                  </m:oMath>
                </a14:m>
                <a:r>
                  <a:rPr lang="en-GB" dirty="0"/>
                  <a:t> and </a:t>
                </a:r>
                <a14:m>
                  <m:oMath xmlns:m="http://schemas.openxmlformats.org/officeDocument/2006/math">
                    <m:nary>
                      <m:naryPr>
                        <m:ctrlPr>
                          <a:rPr lang="en-GB" b="0" i="1" smtClean="0">
                            <a:latin typeface="Cambria Math" panose="02040503050406030204" pitchFamily="18" charset="0"/>
                          </a:rPr>
                        </m:ctrlPr>
                      </m:naryPr>
                      <m:sub>
                        <m:r>
                          <a:rPr lang="en-GB" b="0" i="1" smtClean="0">
                            <a:latin typeface="Cambria Math" panose="02040503050406030204" pitchFamily="18" charset="0"/>
                          </a:rPr>
                          <m:t>0</m:t>
                        </m:r>
                      </m:sub>
                      <m:sup>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4</m:t>
                            </m:r>
                          </m:den>
                        </m:f>
                        <m:r>
                          <a:rPr lang="en-GB" b="0" i="1" smtClean="0">
                            <a:latin typeface="Cambria Math" panose="02040503050406030204" pitchFamily="18" charset="0"/>
                          </a:rPr>
                          <m:t>𝜋</m:t>
                        </m:r>
                      </m:sup>
                      <m:e>
                        <m:func>
                          <m:funcPr>
                            <m:ctrlPr>
                              <a:rPr lang="en-GB" b="0" i="1" smtClean="0">
                                <a:latin typeface="Cambria Math" panose="02040503050406030204" pitchFamily="18" charset="0"/>
                              </a:rPr>
                            </m:ctrlPr>
                          </m:funcPr>
                          <m:fName>
                            <m:sSup>
                              <m:sSupPr>
                                <m:ctrlPr>
                                  <a:rPr lang="en-GB" b="0" i="1" smtClean="0">
                                    <a:latin typeface="Cambria Math" panose="02040503050406030204" pitchFamily="18" charset="0"/>
                                  </a:rPr>
                                </m:ctrlPr>
                              </m:sSupPr>
                              <m:e>
                                <m:r>
                                  <m:rPr>
                                    <m:sty m:val="p"/>
                                  </m:rPr>
                                  <a:rPr lang="en-GB" b="0" i="0" smtClean="0">
                                    <a:latin typeface="Cambria Math" panose="02040503050406030204" pitchFamily="18" charset="0"/>
                                  </a:rPr>
                                  <m:t>sec</m:t>
                                </m:r>
                              </m:e>
                              <m:sup>
                                <m:r>
                                  <a:rPr lang="en-GB" b="0" i="1" smtClean="0">
                                    <a:latin typeface="Cambria Math" panose="02040503050406030204" pitchFamily="18" charset="0"/>
                                  </a:rPr>
                                  <m:t>𝑛</m:t>
                                </m:r>
                              </m:sup>
                            </m:sSup>
                          </m:fName>
                          <m:e>
                            <m:r>
                              <a:rPr lang="en-GB" b="0" i="1" smtClean="0">
                                <a:latin typeface="Cambria Math" panose="02040503050406030204" pitchFamily="18" charset="0"/>
                              </a:rPr>
                              <m:t>𝑥</m:t>
                            </m:r>
                          </m:e>
                        </m:func>
                        <m:func>
                          <m:funcPr>
                            <m:ctrlPr>
                              <a:rPr lang="en-GB" b="0" i="1" smtClean="0">
                                <a:latin typeface="Cambria Math" panose="02040503050406030204" pitchFamily="18" charset="0"/>
                              </a:rPr>
                            </m:ctrlPr>
                          </m:funcPr>
                          <m:fName>
                            <m:r>
                              <m:rPr>
                                <m:sty m:val="p"/>
                              </m:rPr>
                              <a:rPr lang="en-GB" b="0" i="0" smtClean="0">
                                <a:latin typeface="Cambria Math" panose="02040503050406030204" pitchFamily="18" charset="0"/>
                              </a:rPr>
                              <m:t>tan</m:t>
                            </m:r>
                          </m:fName>
                          <m:e>
                            <m:r>
                              <a:rPr lang="en-GB" b="0" i="1" smtClean="0">
                                <a:latin typeface="Cambria Math" panose="02040503050406030204" pitchFamily="18" charset="0"/>
                              </a:rPr>
                              <m:t>𝑥</m:t>
                            </m:r>
                          </m:e>
                        </m:func>
                      </m:e>
                    </m:nary>
                    <m:r>
                      <a:rPr lang="en-GB" b="0" i="1" smtClean="0">
                        <a:latin typeface="Cambria Math" panose="02040503050406030204" pitchFamily="18" charset="0"/>
                      </a:rPr>
                      <m:t> </m:t>
                    </m:r>
                    <m:r>
                      <a:rPr lang="en-GB" b="0" i="1" smtClean="0">
                        <a:latin typeface="Cambria Math" panose="02040503050406030204" pitchFamily="18" charset="0"/>
                      </a:rPr>
                      <m:t>𝑑𝑥</m:t>
                    </m:r>
                    <m:r>
                      <a:rPr lang="en-GB" b="0" i="1" smtClean="0">
                        <a:latin typeface="Cambria Math" panose="02040503050406030204" pitchFamily="18" charset="0"/>
                      </a:rPr>
                      <m:t>=</m:t>
                    </m:r>
                    <m:f>
                      <m:fPr>
                        <m:ctrlPr>
                          <a:rPr lang="en-GB" b="0" i="1" smtClean="0">
                            <a:latin typeface="Cambria Math" panose="02040503050406030204" pitchFamily="18" charset="0"/>
                          </a:rPr>
                        </m:ctrlPr>
                      </m:fPr>
                      <m:num>
                        <m:sSup>
                          <m:sSupPr>
                            <m:ctrlPr>
                              <a:rPr lang="en-GB" b="0" i="1" smtClean="0">
                                <a:latin typeface="Cambria Math" panose="02040503050406030204" pitchFamily="18" charset="0"/>
                              </a:rPr>
                            </m:ctrlPr>
                          </m:sSupPr>
                          <m:e>
                            <m:d>
                              <m:dPr>
                                <m:ctrlPr>
                                  <a:rPr lang="en-GB" b="0" i="1" smtClean="0">
                                    <a:latin typeface="Cambria Math" panose="02040503050406030204" pitchFamily="18" charset="0"/>
                                  </a:rPr>
                                </m:ctrlPr>
                              </m:dPr>
                              <m:e>
                                <m:rad>
                                  <m:radPr>
                                    <m:degHide m:val="on"/>
                                    <m:ctrlPr>
                                      <a:rPr lang="en-GB" b="0" i="1" smtClean="0">
                                        <a:latin typeface="Cambria Math" panose="02040503050406030204" pitchFamily="18" charset="0"/>
                                      </a:rPr>
                                    </m:ctrlPr>
                                  </m:radPr>
                                  <m:deg/>
                                  <m:e>
                                    <m:r>
                                      <a:rPr lang="en-GB" b="0" i="1" smtClean="0">
                                        <a:latin typeface="Cambria Math" panose="02040503050406030204" pitchFamily="18" charset="0"/>
                                      </a:rPr>
                                      <m:t>2</m:t>
                                    </m:r>
                                  </m:e>
                                </m:rad>
                              </m:e>
                            </m:d>
                          </m:e>
                          <m:sup>
                            <m:r>
                              <a:rPr lang="en-GB" b="0" i="1" smtClean="0">
                                <a:latin typeface="Cambria Math" panose="02040503050406030204" pitchFamily="18" charset="0"/>
                              </a:rPr>
                              <m:t>𝑛</m:t>
                            </m:r>
                          </m:sup>
                        </m:sSup>
                        <m:r>
                          <a:rPr lang="en-GB" b="0" i="1" smtClean="0">
                            <a:latin typeface="Cambria Math" panose="02040503050406030204" pitchFamily="18" charset="0"/>
                          </a:rPr>
                          <m:t>−1</m:t>
                        </m:r>
                      </m:num>
                      <m:den>
                        <m:r>
                          <a:rPr lang="en-GB" b="0" i="1" smtClean="0">
                            <a:latin typeface="Cambria Math" panose="02040503050406030204" pitchFamily="18" charset="0"/>
                          </a:rPr>
                          <m:t>𝑛</m:t>
                        </m:r>
                      </m:den>
                    </m:f>
                  </m:oMath>
                </a14:m>
                <a:r>
                  <a:rPr lang="en-GB" dirty="0"/>
                  <a:t> </a:t>
                </a:r>
              </a:p>
              <a:p>
                <a:r>
                  <a:rPr lang="en-GB" dirty="0"/>
                  <a:t>(ii) Evaluate the following integrals:</a:t>
                </a:r>
              </a:p>
              <a:p>
                <a14:m>
                  <m:oMath xmlns:m="http://schemas.openxmlformats.org/officeDocument/2006/math">
                    <m:nary>
                      <m:naryPr>
                        <m:ctrlPr>
                          <a:rPr lang="en-GB" i="1">
                            <a:latin typeface="Cambria Math" panose="02040503050406030204" pitchFamily="18" charset="0"/>
                          </a:rPr>
                        </m:ctrlPr>
                      </m:naryPr>
                      <m:sub>
                        <m:r>
                          <a:rPr lang="en-GB" i="1">
                            <a:latin typeface="Cambria Math" panose="02040503050406030204" pitchFamily="18" charset="0"/>
                          </a:rPr>
                          <m:t>0</m:t>
                        </m:r>
                      </m:sub>
                      <m:sup>
                        <m:f>
                          <m:fPr>
                            <m:ctrlPr>
                              <a:rPr lang="en-GB" i="1">
                                <a:latin typeface="Cambria Math" panose="02040503050406030204" pitchFamily="18" charset="0"/>
                              </a:rPr>
                            </m:ctrlPr>
                          </m:fPr>
                          <m:num>
                            <m:r>
                              <a:rPr lang="en-GB" i="1">
                                <a:latin typeface="Cambria Math" panose="02040503050406030204" pitchFamily="18" charset="0"/>
                              </a:rPr>
                              <m:t>1</m:t>
                            </m:r>
                          </m:num>
                          <m:den>
                            <m:r>
                              <a:rPr lang="en-GB" i="1">
                                <a:latin typeface="Cambria Math" panose="02040503050406030204" pitchFamily="18" charset="0"/>
                              </a:rPr>
                              <m:t>4</m:t>
                            </m:r>
                          </m:den>
                        </m:f>
                        <m:r>
                          <a:rPr lang="en-GB" i="1">
                            <a:latin typeface="Cambria Math" panose="02040503050406030204" pitchFamily="18" charset="0"/>
                          </a:rPr>
                          <m:t>𝜋</m:t>
                        </m:r>
                      </m:sup>
                      <m:e>
                        <m:r>
                          <a:rPr lang="en-GB" b="0" i="1" smtClean="0">
                            <a:latin typeface="Cambria Math" panose="02040503050406030204" pitchFamily="18" charset="0"/>
                          </a:rPr>
                          <m:t>𝑥</m:t>
                        </m:r>
                        <m:func>
                          <m:funcPr>
                            <m:ctrlPr>
                              <a:rPr lang="en-GB" b="0" i="1" smtClean="0">
                                <a:latin typeface="Cambria Math" panose="02040503050406030204" pitchFamily="18" charset="0"/>
                              </a:rPr>
                            </m:ctrlPr>
                          </m:funcPr>
                          <m:fName>
                            <m:sSup>
                              <m:sSupPr>
                                <m:ctrlPr>
                                  <a:rPr lang="en-GB" b="0" i="1" smtClean="0">
                                    <a:latin typeface="Cambria Math" panose="02040503050406030204" pitchFamily="18" charset="0"/>
                                  </a:rPr>
                                </m:ctrlPr>
                              </m:sSupPr>
                              <m:e>
                                <m:r>
                                  <m:rPr>
                                    <m:sty m:val="p"/>
                                  </m:rPr>
                                  <a:rPr lang="en-GB" b="0" i="0" smtClean="0">
                                    <a:latin typeface="Cambria Math" panose="02040503050406030204" pitchFamily="18" charset="0"/>
                                  </a:rPr>
                                  <m:t>sec</m:t>
                                </m:r>
                              </m:e>
                              <m:sup>
                                <m:r>
                                  <a:rPr lang="en-GB" b="0" i="1" smtClean="0">
                                    <a:latin typeface="Cambria Math" panose="02040503050406030204" pitchFamily="18" charset="0"/>
                                  </a:rPr>
                                  <m:t>4</m:t>
                                </m:r>
                              </m:sup>
                            </m:sSup>
                          </m:fName>
                          <m:e>
                            <m:r>
                              <a:rPr lang="en-GB" b="0" i="1" smtClean="0">
                                <a:latin typeface="Cambria Math" panose="02040503050406030204" pitchFamily="18" charset="0"/>
                              </a:rPr>
                              <m:t>𝑥</m:t>
                            </m:r>
                          </m:e>
                        </m:func>
                        <m:func>
                          <m:funcPr>
                            <m:ctrlPr>
                              <a:rPr lang="en-GB" b="0" i="1" smtClean="0">
                                <a:latin typeface="Cambria Math" panose="02040503050406030204" pitchFamily="18" charset="0"/>
                              </a:rPr>
                            </m:ctrlPr>
                          </m:funcPr>
                          <m:fName>
                            <m:r>
                              <m:rPr>
                                <m:sty m:val="p"/>
                              </m:rPr>
                              <a:rPr lang="en-GB" b="0" i="0" smtClean="0">
                                <a:latin typeface="Cambria Math" panose="02040503050406030204" pitchFamily="18" charset="0"/>
                              </a:rPr>
                              <m:t>tan</m:t>
                            </m:r>
                          </m:fName>
                          <m:e>
                            <m:r>
                              <a:rPr lang="en-GB" b="0" i="1" smtClean="0">
                                <a:latin typeface="Cambria Math" panose="02040503050406030204" pitchFamily="18" charset="0"/>
                              </a:rPr>
                              <m:t>𝑥</m:t>
                            </m:r>
                          </m:e>
                        </m:func>
                        <m:r>
                          <a:rPr lang="en-GB" i="1">
                            <a:latin typeface="Cambria Math" panose="02040503050406030204" pitchFamily="18" charset="0"/>
                          </a:rPr>
                          <m:t> </m:t>
                        </m:r>
                        <m:r>
                          <a:rPr lang="en-GB" i="1">
                            <a:latin typeface="Cambria Math" panose="02040503050406030204" pitchFamily="18" charset="0"/>
                          </a:rPr>
                          <m:t>𝑑𝑥</m:t>
                        </m:r>
                      </m:e>
                    </m:nary>
                  </m:oMath>
                </a14:m>
                <a:r>
                  <a:rPr lang="en-GB" dirty="0"/>
                  <a:t> and </a:t>
                </a:r>
                <a14:m>
                  <m:oMath xmlns:m="http://schemas.openxmlformats.org/officeDocument/2006/math">
                    <m:nary>
                      <m:naryPr>
                        <m:ctrlPr>
                          <a:rPr lang="en-GB" i="1">
                            <a:latin typeface="Cambria Math" panose="02040503050406030204" pitchFamily="18" charset="0"/>
                          </a:rPr>
                        </m:ctrlPr>
                      </m:naryPr>
                      <m:sub>
                        <m:r>
                          <a:rPr lang="en-GB" i="1">
                            <a:latin typeface="Cambria Math" panose="02040503050406030204" pitchFamily="18" charset="0"/>
                          </a:rPr>
                          <m:t>0</m:t>
                        </m:r>
                      </m:sub>
                      <m:sup>
                        <m:f>
                          <m:fPr>
                            <m:ctrlPr>
                              <a:rPr lang="en-GB" i="1">
                                <a:latin typeface="Cambria Math" panose="02040503050406030204" pitchFamily="18" charset="0"/>
                              </a:rPr>
                            </m:ctrlPr>
                          </m:fPr>
                          <m:num>
                            <m:r>
                              <a:rPr lang="en-GB" i="1">
                                <a:latin typeface="Cambria Math" panose="02040503050406030204" pitchFamily="18" charset="0"/>
                              </a:rPr>
                              <m:t>1</m:t>
                            </m:r>
                          </m:num>
                          <m:den>
                            <m:r>
                              <a:rPr lang="en-GB" i="1">
                                <a:latin typeface="Cambria Math" panose="02040503050406030204" pitchFamily="18" charset="0"/>
                              </a:rPr>
                              <m:t>4</m:t>
                            </m:r>
                          </m:den>
                        </m:f>
                        <m:r>
                          <a:rPr lang="en-GB" i="1">
                            <a:latin typeface="Cambria Math" panose="02040503050406030204" pitchFamily="18" charset="0"/>
                          </a:rPr>
                          <m:t>𝜋</m:t>
                        </m:r>
                      </m:sup>
                      <m:e>
                        <m:sSup>
                          <m:sSupPr>
                            <m:ctrlPr>
                              <a:rPr lang="en-GB" b="0" i="1" smtClean="0">
                                <a:latin typeface="Cambria Math" panose="02040503050406030204" pitchFamily="18" charset="0"/>
                              </a:rPr>
                            </m:ctrlPr>
                          </m:sSupPr>
                          <m:e>
                            <m:r>
                              <a:rPr lang="en-GB" b="0" i="1" smtClean="0">
                                <a:latin typeface="Cambria Math" panose="02040503050406030204" pitchFamily="18" charset="0"/>
                              </a:rPr>
                              <m:t>𝑥</m:t>
                            </m:r>
                          </m:e>
                          <m:sup>
                            <m:r>
                              <a:rPr lang="en-GB" b="0" i="1" smtClean="0">
                                <a:latin typeface="Cambria Math" panose="02040503050406030204" pitchFamily="18" charset="0"/>
                              </a:rPr>
                              <m:t>2</m:t>
                            </m:r>
                          </m:sup>
                        </m:sSup>
                        <m:func>
                          <m:funcPr>
                            <m:ctrlPr>
                              <a:rPr lang="en-GB" b="0" i="1" smtClean="0">
                                <a:latin typeface="Cambria Math" panose="02040503050406030204" pitchFamily="18" charset="0"/>
                              </a:rPr>
                            </m:ctrlPr>
                          </m:funcPr>
                          <m:fName>
                            <m:sSup>
                              <m:sSupPr>
                                <m:ctrlPr>
                                  <a:rPr lang="en-GB" b="0" i="1" smtClean="0">
                                    <a:latin typeface="Cambria Math" panose="02040503050406030204" pitchFamily="18" charset="0"/>
                                  </a:rPr>
                                </m:ctrlPr>
                              </m:sSupPr>
                              <m:e>
                                <m:r>
                                  <m:rPr>
                                    <m:sty m:val="p"/>
                                  </m:rPr>
                                  <a:rPr lang="en-GB" b="0" i="0" smtClean="0">
                                    <a:latin typeface="Cambria Math" panose="02040503050406030204" pitchFamily="18" charset="0"/>
                                  </a:rPr>
                                  <m:t>sec</m:t>
                                </m:r>
                              </m:e>
                              <m:sup>
                                <m:r>
                                  <a:rPr lang="en-GB" b="0" i="1" smtClean="0">
                                    <a:latin typeface="Cambria Math" panose="02040503050406030204" pitchFamily="18" charset="0"/>
                                  </a:rPr>
                                  <m:t>2</m:t>
                                </m:r>
                              </m:sup>
                            </m:sSup>
                          </m:fName>
                          <m:e>
                            <m:r>
                              <a:rPr lang="en-GB" b="0" i="1" smtClean="0">
                                <a:latin typeface="Cambria Math" panose="02040503050406030204" pitchFamily="18" charset="0"/>
                              </a:rPr>
                              <m:t>𝑥</m:t>
                            </m:r>
                          </m:e>
                        </m:func>
                        <m:func>
                          <m:funcPr>
                            <m:ctrlPr>
                              <a:rPr lang="en-GB" b="0" i="1" smtClean="0">
                                <a:latin typeface="Cambria Math" panose="02040503050406030204" pitchFamily="18" charset="0"/>
                              </a:rPr>
                            </m:ctrlPr>
                          </m:funcPr>
                          <m:fName>
                            <m:r>
                              <m:rPr>
                                <m:sty m:val="p"/>
                              </m:rPr>
                              <a:rPr lang="en-GB" b="0" i="0" smtClean="0">
                                <a:latin typeface="Cambria Math" panose="02040503050406030204" pitchFamily="18" charset="0"/>
                              </a:rPr>
                              <m:t>tan</m:t>
                            </m:r>
                          </m:fName>
                          <m:e>
                            <m:r>
                              <a:rPr lang="en-GB" b="0" i="1" smtClean="0">
                                <a:latin typeface="Cambria Math" panose="02040503050406030204" pitchFamily="18" charset="0"/>
                              </a:rPr>
                              <m:t>𝑥</m:t>
                            </m:r>
                          </m:e>
                        </m:func>
                      </m:e>
                    </m:nary>
                    <m:r>
                      <a:rPr lang="en-GB" i="1">
                        <a:latin typeface="Cambria Math" panose="02040503050406030204" pitchFamily="18" charset="0"/>
                      </a:rPr>
                      <m:t> </m:t>
                    </m:r>
                    <m:r>
                      <a:rPr lang="en-GB" i="1">
                        <a:latin typeface="Cambria Math" panose="02040503050406030204" pitchFamily="18" charset="0"/>
                      </a:rPr>
                      <m:t>𝑑𝑥</m:t>
                    </m:r>
                  </m:oMath>
                </a14:m>
                <a:endParaRPr lang="en-GB" dirty="0"/>
              </a:p>
              <a:p>
                <a:endParaRPr lang="en-GB" dirty="0"/>
              </a:p>
              <a:p>
                <a:r>
                  <a:rPr lang="en-GB" b="1" dirty="0"/>
                  <a:t>Solutions: (ii) </a:t>
                </a:r>
                <a14:m>
                  <m:oMath xmlns:m="http://schemas.openxmlformats.org/officeDocument/2006/math">
                    <m:f>
                      <m:fPr>
                        <m:ctrlPr>
                          <a:rPr lang="en-GB" b="1" i="1" smtClean="0">
                            <a:latin typeface="Cambria Math" panose="02040503050406030204" pitchFamily="18" charset="0"/>
                          </a:rPr>
                        </m:ctrlPr>
                      </m:fPr>
                      <m:num>
                        <m:r>
                          <a:rPr lang="en-GB" b="1" i="1" smtClean="0">
                            <a:latin typeface="Cambria Math" panose="02040503050406030204" pitchFamily="18" charset="0"/>
                          </a:rPr>
                          <m:t>𝝅</m:t>
                        </m:r>
                      </m:num>
                      <m:den>
                        <m:r>
                          <a:rPr lang="en-GB" b="1" i="1" smtClean="0">
                            <a:latin typeface="Cambria Math" panose="02040503050406030204" pitchFamily="18" charset="0"/>
                          </a:rPr>
                          <m:t>𝟒</m:t>
                        </m:r>
                      </m:den>
                    </m:f>
                    <m:r>
                      <a:rPr lang="en-GB" b="1" i="1" smtClean="0">
                        <a:latin typeface="Cambria Math" panose="02040503050406030204" pitchFamily="18" charset="0"/>
                      </a:rPr>
                      <m:t>−</m:t>
                    </m:r>
                    <m:f>
                      <m:fPr>
                        <m:ctrlPr>
                          <a:rPr lang="en-GB" b="1" i="1" smtClean="0">
                            <a:latin typeface="Cambria Math" panose="02040503050406030204" pitchFamily="18" charset="0"/>
                          </a:rPr>
                        </m:ctrlPr>
                      </m:fPr>
                      <m:num>
                        <m:r>
                          <a:rPr lang="en-GB" b="1" i="1" smtClean="0">
                            <a:latin typeface="Cambria Math" panose="02040503050406030204" pitchFamily="18" charset="0"/>
                          </a:rPr>
                          <m:t>𝟏</m:t>
                        </m:r>
                      </m:num>
                      <m:den>
                        <m:r>
                          <a:rPr lang="en-GB" b="1" i="1" smtClean="0">
                            <a:latin typeface="Cambria Math" panose="02040503050406030204" pitchFamily="18" charset="0"/>
                          </a:rPr>
                          <m:t>𝟑</m:t>
                        </m:r>
                      </m:den>
                    </m:f>
                  </m:oMath>
                </a14:m>
                <a:r>
                  <a:rPr lang="en-GB" b="1" dirty="0"/>
                  <a:t> and </a:t>
                </a:r>
                <a14:m>
                  <m:oMath xmlns:m="http://schemas.openxmlformats.org/officeDocument/2006/math">
                    <m:f>
                      <m:fPr>
                        <m:ctrlPr>
                          <a:rPr lang="en-GB" b="1" i="1" smtClean="0">
                            <a:latin typeface="Cambria Math" panose="02040503050406030204" pitchFamily="18" charset="0"/>
                          </a:rPr>
                        </m:ctrlPr>
                      </m:fPr>
                      <m:num>
                        <m:sSup>
                          <m:sSupPr>
                            <m:ctrlPr>
                              <a:rPr lang="en-GB" b="1" i="1" smtClean="0">
                                <a:latin typeface="Cambria Math" panose="02040503050406030204" pitchFamily="18" charset="0"/>
                              </a:rPr>
                            </m:ctrlPr>
                          </m:sSupPr>
                          <m:e>
                            <m:r>
                              <a:rPr lang="en-GB" b="1" i="1" smtClean="0">
                                <a:latin typeface="Cambria Math" panose="02040503050406030204" pitchFamily="18" charset="0"/>
                              </a:rPr>
                              <m:t>𝝅</m:t>
                            </m:r>
                          </m:e>
                          <m:sup>
                            <m:r>
                              <a:rPr lang="en-GB" b="1" i="1" smtClean="0">
                                <a:latin typeface="Cambria Math" panose="02040503050406030204" pitchFamily="18" charset="0"/>
                              </a:rPr>
                              <m:t>𝟐</m:t>
                            </m:r>
                          </m:sup>
                        </m:sSup>
                      </m:num>
                      <m:den>
                        <m:r>
                          <a:rPr lang="en-GB" b="1" i="1" smtClean="0">
                            <a:latin typeface="Cambria Math" panose="02040503050406030204" pitchFamily="18" charset="0"/>
                          </a:rPr>
                          <m:t>𝟏𝟔</m:t>
                        </m:r>
                      </m:den>
                    </m:f>
                    <m:r>
                      <a:rPr lang="en-GB" b="1" i="1" smtClean="0">
                        <a:latin typeface="Cambria Math" panose="02040503050406030204" pitchFamily="18" charset="0"/>
                      </a:rPr>
                      <m:t>−</m:t>
                    </m:r>
                    <m:f>
                      <m:fPr>
                        <m:ctrlPr>
                          <a:rPr lang="en-GB" b="1" i="1" smtClean="0">
                            <a:latin typeface="Cambria Math" panose="02040503050406030204" pitchFamily="18" charset="0"/>
                          </a:rPr>
                        </m:ctrlPr>
                      </m:fPr>
                      <m:num>
                        <m:r>
                          <a:rPr lang="en-GB" b="1" i="1" smtClean="0">
                            <a:latin typeface="Cambria Math" panose="02040503050406030204" pitchFamily="18" charset="0"/>
                          </a:rPr>
                          <m:t>𝝅</m:t>
                        </m:r>
                      </m:num>
                      <m:den>
                        <m:r>
                          <a:rPr lang="en-GB" b="1" i="1" smtClean="0">
                            <a:latin typeface="Cambria Math" panose="02040503050406030204" pitchFamily="18" charset="0"/>
                          </a:rPr>
                          <m:t>𝟒</m:t>
                        </m:r>
                      </m:den>
                    </m:f>
                    <m:r>
                      <a:rPr lang="en-GB" b="1" i="1" smtClean="0">
                        <a:latin typeface="Cambria Math" panose="02040503050406030204" pitchFamily="18" charset="0"/>
                      </a:rPr>
                      <m:t>+</m:t>
                    </m:r>
                    <m:f>
                      <m:fPr>
                        <m:ctrlPr>
                          <a:rPr lang="en-GB" b="1" i="1" smtClean="0">
                            <a:latin typeface="Cambria Math" panose="02040503050406030204" pitchFamily="18" charset="0"/>
                          </a:rPr>
                        </m:ctrlPr>
                      </m:fPr>
                      <m:num>
                        <m:r>
                          <a:rPr lang="en-GB" b="1" i="1" smtClean="0">
                            <a:latin typeface="Cambria Math" panose="02040503050406030204" pitchFamily="18" charset="0"/>
                          </a:rPr>
                          <m:t>𝟏</m:t>
                        </m:r>
                      </m:num>
                      <m:den>
                        <m:r>
                          <a:rPr lang="en-GB" b="1" i="1" smtClean="0">
                            <a:latin typeface="Cambria Math" panose="02040503050406030204" pitchFamily="18" charset="0"/>
                          </a:rPr>
                          <m:t>𝟐</m:t>
                        </m:r>
                      </m:den>
                    </m:f>
                    <m:func>
                      <m:funcPr>
                        <m:ctrlPr>
                          <a:rPr lang="en-GB" b="1" i="1" smtClean="0">
                            <a:latin typeface="Cambria Math" panose="02040503050406030204" pitchFamily="18" charset="0"/>
                          </a:rPr>
                        </m:ctrlPr>
                      </m:funcPr>
                      <m:fName>
                        <m:r>
                          <a:rPr lang="en-GB" b="1" i="0" smtClean="0">
                            <a:latin typeface="Cambria Math" panose="02040503050406030204" pitchFamily="18" charset="0"/>
                          </a:rPr>
                          <m:t>𝐥𝐧</m:t>
                        </m:r>
                      </m:fName>
                      <m:e>
                        <m:r>
                          <a:rPr lang="en-GB" b="1" i="1" smtClean="0">
                            <a:latin typeface="Cambria Math" panose="02040503050406030204" pitchFamily="18" charset="0"/>
                          </a:rPr>
                          <m:t>𝟐</m:t>
                        </m:r>
                      </m:e>
                    </m:func>
                  </m:oMath>
                </a14:m>
                <a:endParaRPr lang="en-GB" b="1" dirty="0"/>
              </a:p>
            </p:txBody>
          </p:sp>
        </mc:Choice>
        <mc:Fallback>
          <p:sp>
            <p:nvSpPr>
              <p:cNvPr id="15" name="TextBox 14">
                <a:extLst>
                  <a:ext uri="{FF2B5EF4-FFF2-40B4-BE49-F238E27FC236}">
                    <a16:creationId xmlns:a16="http://schemas.microsoft.com/office/drawing/2014/main" id="{83C0CE0B-6C3D-4B07-A812-C0AFE1FB9B34}"/>
                  </a:ext>
                </a:extLst>
              </p:cNvPr>
              <p:cNvSpPr txBox="1">
                <a:spLocks noRot="1" noChangeAspect="1" noMove="1" noResize="1" noEditPoints="1" noAdjustHandles="1" noChangeArrowheads="1" noChangeShapeType="1" noTextEdit="1"/>
              </p:cNvSpPr>
              <p:nvPr/>
            </p:nvSpPr>
            <p:spPr>
              <a:xfrm>
                <a:off x="408136" y="3490546"/>
                <a:ext cx="6840760" cy="3120854"/>
              </a:xfrm>
              <a:prstGeom prst="rect">
                <a:avLst/>
              </a:prstGeom>
              <a:blipFill>
                <a:blip r:embed="rId2"/>
                <a:stretch>
                  <a:fillRect l="-802" t="-1172" b="-586"/>
                </a:stretch>
              </a:blipFill>
            </p:spPr>
            <p:txBody>
              <a:bodyPr/>
              <a:lstStyle/>
              <a:p>
                <a:r>
                  <a:rPr lang="en-US">
                    <a:noFill/>
                  </a:rPr>
                  <a:t> </a:t>
                </a:r>
              </a:p>
            </p:txBody>
          </p:sp>
        </mc:Fallback>
      </mc:AlternateContent>
      <p:sp>
        <p:nvSpPr>
          <p:cNvPr id="16" name="Rectangle 15">
            <a:extLst>
              <a:ext uri="{FF2B5EF4-FFF2-40B4-BE49-F238E27FC236}">
                <a16:creationId xmlns:a16="http://schemas.microsoft.com/office/drawing/2014/main" id="{6C7D0D53-9044-4CF7-B6D6-E7E3DA68CE23}"/>
              </a:ext>
            </a:extLst>
          </p:cNvPr>
          <p:cNvSpPr/>
          <p:nvPr/>
        </p:nvSpPr>
        <p:spPr>
          <a:xfrm>
            <a:off x="1547664" y="5955655"/>
            <a:ext cx="2552701" cy="65574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7" name="TextBox 16">
            <a:extLst>
              <a:ext uri="{FF2B5EF4-FFF2-40B4-BE49-F238E27FC236}">
                <a16:creationId xmlns:a16="http://schemas.microsoft.com/office/drawing/2014/main" id="{2A5F9C21-DAE7-8045-A5A7-8535C9557C85}"/>
              </a:ext>
            </a:extLst>
          </p:cNvPr>
          <p:cNvSpPr txBox="1"/>
          <p:nvPr/>
        </p:nvSpPr>
        <p:spPr>
          <a:xfrm>
            <a:off x="4386880" y="1683550"/>
            <a:ext cx="5607991" cy="2677656"/>
          </a:xfrm>
          <a:prstGeom prst="rect">
            <a:avLst/>
          </a:prstGeom>
          <a:noFill/>
        </p:spPr>
        <p:txBody>
          <a:bodyPr wrap="square" rtlCol="0">
            <a:spAutoFit/>
          </a:bodyPr>
          <a:lstStyle/>
          <a:p>
            <a:r>
              <a:rPr lang="en-US" sz="2400" dirty="0"/>
              <a:t>Complete before the lesson Q1-2</a:t>
            </a:r>
          </a:p>
          <a:p>
            <a:endParaRPr lang="en-US" sz="2400" dirty="0"/>
          </a:p>
          <a:p>
            <a:r>
              <a:rPr lang="en-US" sz="2400" dirty="0"/>
              <a:t>In Class:			</a:t>
            </a:r>
          </a:p>
          <a:p>
            <a:r>
              <a:rPr lang="en-US" sz="2400" dirty="0">
                <a:solidFill>
                  <a:schemeClr val="accent3"/>
                </a:solidFill>
              </a:rPr>
              <a:t>Green		</a:t>
            </a:r>
            <a:r>
              <a:rPr lang="en-US" sz="2400" dirty="0"/>
              <a:t>Q3</a:t>
            </a:r>
          </a:p>
          <a:p>
            <a:r>
              <a:rPr lang="en-US" sz="2400" dirty="0">
                <a:solidFill>
                  <a:schemeClr val="accent6"/>
                </a:solidFill>
              </a:rPr>
              <a:t>Amber</a:t>
            </a:r>
            <a:r>
              <a:rPr lang="en-US" sz="2400" dirty="0"/>
              <a:t> 		Q4</a:t>
            </a:r>
          </a:p>
          <a:p>
            <a:r>
              <a:rPr lang="en-US" sz="2400" dirty="0">
                <a:solidFill>
                  <a:srgbClr val="FF0000"/>
                </a:solidFill>
              </a:rPr>
              <a:t>Red</a:t>
            </a:r>
            <a:r>
              <a:rPr lang="en-US" sz="2400" dirty="0"/>
              <a:t>		Q5-6 &amp; Ext</a:t>
            </a:r>
          </a:p>
          <a:p>
            <a:endParaRPr lang="en-US" sz="2400" dirty="0"/>
          </a:p>
        </p:txBody>
      </p:sp>
    </p:spTree>
    <p:extLst>
      <p:ext uri="{BB962C8B-B14F-4D97-AF65-F5344CB8AC3E}">
        <p14:creationId xmlns:p14="http://schemas.microsoft.com/office/powerpoint/2010/main" val="325591565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6"/>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6"/>
                                        </p:tgtEl>
                                      </p:cBhvr>
                                    </p:animEffect>
                                    <p:set>
                                      <p:cBhvr>
                                        <p:cTn id="7" dur="1" fill="hold">
                                          <p:stCondLst>
                                            <p:cond delay="4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16"/>
                  </p:tgtEl>
                </p:cond>
              </p:nextCondLst>
            </p:seq>
          </p:childTnLst>
        </p:cTn>
      </p:par>
    </p:tnLst>
    <p:bldLst>
      <p:bldP spid="1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4000"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b="1" dirty="0"/>
                <a:t>SKILL #5</a:t>
              </a:r>
              <a:r>
                <a:rPr lang="en-GB" sz="3200" dirty="0"/>
                <a:t>: Integration by Substitution</a:t>
              </a:r>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6" name="TextBox 5"/>
          <p:cNvSpPr txBox="1"/>
          <p:nvPr/>
        </p:nvSpPr>
        <p:spPr>
          <a:xfrm>
            <a:off x="251520" y="764704"/>
            <a:ext cx="8280920" cy="923330"/>
          </a:xfrm>
          <a:prstGeom prst="rect">
            <a:avLst/>
          </a:prstGeom>
          <a:noFill/>
        </p:spPr>
        <p:txBody>
          <a:bodyPr wrap="square" rtlCol="0">
            <a:spAutoFit/>
          </a:bodyPr>
          <a:lstStyle/>
          <a:p>
            <a:r>
              <a:rPr lang="en-GB" dirty="0"/>
              <a:t>For some integrations involving a complicated expression, we can make a substitution to turn it into an equivalent integration that is simpler. We wouldn’t be able to use ‘reverse chain rule’ on the following:</a:t>
            </a:r>
          </a:p>
        </p:txBody>
      </p:sp>
      <mc:AlternateContent xmlns:mc="http://schemas.openxmlformats.org/markup-compatibility/2006" xmlns:a14="http://schemas.microsoft.com/office/drawing/2010/main">
        <mc:Choice Requires="a14">
          <p:sp>
            <p:nvSpPr>
              <p:cNvPr id="7" name="TextBox 6"/>
              <p:cNvSpPr txBox="1"/>
              <p:nvPr/>
            </p:nvSpPr>
            <p:spPr>
              <a:xfrm>
                <a:off x="759547" y="1853611"/>
                <a:ext cx="7560840" cy="478336"/>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sz="2000" dirty="0"/>
                  <a:t>Use the substitution </a:t>
                </a:r>
                <a14:m>
                  <m:oMath xmlns:m="http://schemas.openxmlformats.org/officeDocument/2006/math">
                    <m:r>
                      <a:rPr lang="en-GB" sz="2000" b="0" i="1" smtClean="0">
                        <a:latin typeface="Cambria Math" panose="02040503050406030204" pitchFamily="18" charset="0"/>
                      </a:rPr>
                      <m:t>𝑢</m:t>
                    </m:r>
                    <m:r>
                      <a:rPr lang="en-GB" sz="2000" b="0" i="1" smtClean="0">
                        <a:latin typeface="Cambria Math" panose="02040503050406030204" pitchFamily="18" charset="0"/>
                      </a:rPr>
                      <m:t>=2</m:t>
                    </m:r>
                    <m:r>
                      <a:rPr lang="en-GB" sz="2000" b="0" i="1" smtClean="0">
                        <a:latin typeface="Cambria Math" panose="02040503050406030204" pitchFamily="18" charset="0"/>
                      </a:rPr>
                      <m:t>𝑥</m:t>
                    </m:r>
                    <m:r>
                      <a:rPr lang="en-GB" sz="2000" b="0" i="1" smtClean="0">
                        <a:latin typeface="Cambria Math" panose="02040503050406030204" pitchFamily="18" charset="0"/>
                      </a:rPr>
                      <m:t>+5</m:t>
                    </m:r>
                  </m:oMath>
                </a14:m>
                <a:r>
                  <a:rPr lang="en-GB" sz="2000" dirty="0"/>
                  <a:t> to find </a:t>
                </a:r>
                <a14:m>
                  <m:oMath xmlns:m="http://schemas.openxmlformats.org/officeDocument/2006/math">
                    <m:nary>
                      <m:naryPr>
                        <m:subHide m:val="on"/>
                        <m:supHide m:val="on"/>
                        <m:ctrlPr>
                          <a:rPr lang="en-GB" sz="2000" b="0" i="1" smtClean="0">
                            <a:latin typeface="Cambria Math" panose="02040503050406030204" pitchFamily="18" charset="0"/>
                          </a:rPr>
                        </m:ctrlPr>
                      </m:naryPr>
                      <m:sub/>
                      <m:sup/>
                      <m:e>
                        <m:r>
                          <a:rPr lang="en-GB" sz="2000" b="0" i="1" smtClean="0">
                            <a:latin typeface="Cambria Math" panose="02040503050406030204" pitchFamily="18" charset="0"/>
                          </a:rPr>
                          <m:t>𝑥</m:t>
                        </m:r>
                        <m:rad>
                          <m:radPr>
                            <m:degHide m:val="on"/>
                            <m:ctrlPr>
                              <a:rPr lang="en-GB" sz="2000" b="0" i="1" smtClean="0">
                                <a:latin typeface="Cambria Math" panose="02040503050406030204" pitchFamily="18" charset="0"/>
                              </a:rPr>
                            </m:ctrlPr>
                          </m:radPr>
                          <m:deg/>
                          <m:e>
                            <m:r>
                              <a:rPr lang="en-GB" sz="2000" b="0" i="1" smtClean="0">
                                <a:latin typeface="Cambria Math" panose="02040503050406030204" pitchFamily="18" charset="0"/>
                              </a:rPr>
                              <m:t>2</m:t>
                            </m:r>
                            <m:r>
                              <a:rPr lang="en-GB" sz="2000" b="0" i="1" smtClean="0">
                                <a:latin typeface="Cambria Math" panose="02040503050406030204" pitchFamily="18" charset="0"/>
                              </a:rPr>
                              <m:t>𝑥</m:t>
                            </m:r>
                            <m:r>
                              <a:rPr lang="en-GB" sz="2000" b="0" i="1" smtClean="0">
                                <a:latin typeface="Cambria Math" panose="02040503050406030204" pitchFamily="18" charset="0"/>
                              </a:rPr>
                              <m:t>+5</m:t>
                            </m:r>
                          </m:e>
                        </m:rad>
                      </m:e>
                    </m:nary>
                    <m:r>
                      <a:rPr lang="en-GB" sz="2000" b="0" i="1" smtClean="0">
                        <a:latin typeface="Cambria Math" panose="02040503050406030204" pitchFamily="18" charset="0"/>
                      </a:rPr>
                      <m:t> </m:t>
                    </m:r>
                    <m:r>
                      <a:rPr lang="en-GB" sz="2000" b="0" i="1" smtClean="0">
                        <a:latin typeface="Cambria Math" panose="02040503050406030204" pitchFamily="18" charset="0"/>
                      </a:rPr>
                      <m:t>𝑑𝑥</m:t>
                    </m:r>
                  </m:oMath>
                </a14:m>
                <a:endParaRPr lang="en-GB" sz="2000" dirty="0"/>
              </a:p>
            </p:txBody>
          </p:sp>
        </mc:Choice>
        <mc:Fallback xmlns="">
          <p:sp>
            <p:nvSpPr>
              <p:cNvPr id="7" name="TextBox 6"/>
              <p:cNvSpPr txBox="1">
                <a:spLocks noRot="1" noChangeAspect="1" noMove="1" noResize="1" noEditPoints="1" noAdjustHandles="1" noChangeArrowheads="1" noChangeShapeType="1" noTextEdit="1"/>
              </p:cNvSpPr>
              <p:nvPr/>
            </p:nvSpPr>
            <p:spPr>
              <a:xfrm>
                <a:off x="759547" y="1853611"/>
                <a:ext cx="7560840" cy="478336"/>
              </a:xfrm>
              <a:prstGeom prst="rect">
                <a:avLst/>
              </a:prstGeom>
              <a:blipFill rotWithShape="0">
                <a:blip r:embed="rId2"/>
                <a:stretch>
                  <a:fillRect t="-83495" b="-130097"/>
                </a:stretch>
              </a:blipFill>
              <a:effectLst>
                <a:outerShdw blurRad="63500" sx="102000" sy="102000" algn="ctr" rotWithShape="0">
                  <a:prstClr val="black">
                    <a:alpha val="40000"/>
                  </a:prstClr>
                </a:outerShdw>
              </a:effectLst>
            </p:spPr>
            <p:txBody>
              <a:bodyPr/>
              <a:lstStyle/>
              <a:p>
                <a:r>
                  <a:rPr lang="en-GB">
                    <a:noFill/>
                  </a:rPr>
                  <a:t> </a:t>
                </a:r>
              </a:p>
            </p:txBody>
          </p:sp>
        </mc:Fallback>
      </mc:AlternateContent>
      <p:sp>
        <p:nvSpPr>
          <p:cNvPr id="8" name="Rectangle 7"/>
          <p:cNvSpPr/>
          <p:nvPr/>
        </p:nvSpPr>
        <p:spPr>
          <a:xfrm>
            <a:off x="327499" y="1841779"/>
            <a:ext cx="432048" cy="484236"/>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b="1" dirty="0"/>
              <a:t>Q</a:t>
            </a:r>
          </a:p>
        </p:txBody>
      </p:sp>
      <mc:AlternateContent xmlns:mc="http://schemas.openxmlformats.org/markup-compatibility/2006" xmlns:a14="http://schemas.microsoft.com/office/drawing/2010/main">
        <mc:Choice Requires="a14">
          <p:sp>
            <p:nvSpPr>
              <p:cNvPr id="9" name="TextBox 8"/>
              <p:cNvSpPr txBox="1"/>
              <p:nvPr/>
            </p:nvSpPr>
            <p:spPr>
              <a:xfrm>
                <a:off x="435402" y="2369135"/>
                <a:ext cx="7884985" cy="646331"/>
              </a:xfrm>
              <a:prstGeom prst="rect">
                <a:avLst/>
              </a:prstGeom>
              <a:noFill/>
            </p:spPr>
            <p:txBody>
              <a:bodyPr wrap="square" rtlCol="0">
                <a:spAutoFit/>
              </a:bodyPr>
              <a:lstStyle/>
              <a:p>
                <a:r>
                  <a:rPr lang="en-GB" dirty="0"/>
                  <a:t>The aim is to completely remove any reference to </a:t>
                </a:r>
                <a14:m>
                  <m:oMath xmlns:m="http://schemas.openxmlformats.org/officeDocument/2006/math">
                    <m:r>
                      <a:rPr lang="en-GB" b="0" i="1" smtClean="0">
                        <a:latin typeface="Cambria Math" panose="02040503050406030204" pitchFamily="18" charset="0"/>
                      </a:rPr>
                      <m:t>𝑥</m:t>
                    </m:r>
                  </m:oMath>
                </a14:m>
                <a:r>
                  <a:rPr lang="en-GB" dirty="0"/>
                  <a:t>, and replace it with </a:t>
                </a:r>
                <a14:m>
                  <m:oMath xmlns:m="http://schemas.openxmlformats.org/officeDocument/2006/math">
                    <m:r>
                      <a:rPr lang="en-GB" b="0" i="1" smtClean="0">
                        <a:latin typeface="Cambria Math" panose="02040503050406030204" pitchFamily="18" charset="0"/>
                      </a:rPr>
                      <m:t>𝑢</m:t>
                    </m:r>
                  </m:oMath>
                </a14:m>
                <a:r>
                  <a:rPr lang="en-GB" dirty="0"/>
                  <a:t>. We’ll have to work out </a:t>
                </a:r>
                <a14:m>
                  <m:oMath xmlns:m="http://schemas.openxmlformats.org/officeDocument/2006/math">
                    <m:r>
                      <a:rPr lang="en-GB" b="0" i="1" smtClean="0">
                        <a:latin typeface="Cambria Math" panose="02040503050406030204" pitchFamily="18" charset="0"/>
                      </a:rPr>
                      <m:t>𝑥</m:t>
                    </m:r>
                  </m:oMath>
                </a14:m>
                <a:r>
                  <a:rPr lang="en-GB" dirty="0"/>
                  <a:t> and </a:t>
                </a:r>
                <a14:m>
                  <m:oMath xmlns:m="http://schemas.openxmlformats.org/officeDocument/2006/math">
                    <m:r>
                      <a:rPr lang="en-GB" b="0" i="1" smtClean="0">
                        <a:latin typeface="Cambria Math" panose="02040503050406030204" pitchFamily="18" charset="0"/>
                      </a:rPr>
                      <m:t>𝑑𝑥</m:t>
                    </m:r>
                  </m:oMath>
                </a14:m>
                <a:r>
                  <a:rPr lang="en-GB" dirty="0"/>
                  <a:t> so that we can replace them.</a:t>
                </a:r>
              </a:p>
            </p:txBody>
          </p:sp>
        </mc:Choice>
        <mc:Fallback xmlns="">
          <p:sp>
            <p:nvSpPr>
              <p:cNvPr id="9" name="TextBox 8"/>
              <p:cNvSpPr txBox="1">
                <a:spLocks noRot="1" noChangeAspect="1" noMove="1" noResize="1" noEditPoints="1" noAdjustHandles="1" noChangeArrowheads="1" noChangeShapeType="1" noTextEdit="1"/>
              </p:cNvSpPr>
              <p:nvPr/>
            </p:nvSpPr>
            <p:spPr>
              <a:xfrm>
                <a:off x="435402" y="2369135"/>
                <a:ext cx="7884985" cy="646331"/>
              </a:xfrm>
              <a:prstGeom prst="rect">
                <a:avLst/>
              </a:prstGeom>
              <a:blipFill rotWithShape="0">
                <a:blip r:embed="rId3"/>
                <a:stretch>
                  <a:fillRect l="-618" t="-5660" b="-14151"/>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394719" y="3058210"/>
                <a:ext cx="2252558" cy="923330"/>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b="1" dirty="0"/>
                  <a:t>STEP 1: </a:t>
                </a:r>
                <a:r>
                  <a:rPr lang="en-GB" dirty="0"/>
                  <a:t>Using substitution, work out </a:t>
                </a:r>
                <a14:m>
                  <m:oMath xmlns:m="http://schemas.openxmlformats.org/officeDocument/2006/math">
                    <m:r>
                      <a:rPr lang="en-GB" b="0" i="1" smtClean="0">
                        <a:latin typeface="Cambria Math" panose="02040503050406030204" pitchFamily="18" charset="0"/>
                      </a:rPr>
                      <m:t>𝑥</m:t>
                    </m:r>
                  </m:oMath>
                </a14:m>
                <a:r>
                  <a:rPr lang="en-GB" dirty="0"/>
                  <a:t> and </a:t>
                </a:r>
                <a14:m>
                  <m:oMath xmlns:m="http://schemas.openxmlformats.org/officeDocument/2006/math">
                    <m:r>
                      <a:rPr lang="en-GB" b="0" i="1" smtClean="0">
                        <a:latin typeface="Cambria Math" panose="02040503050406030204" pitchFamily="18" charset="0"/>
                      </a:rPr>
                      <m:t>𝑑𝑥</m:t>
                    </m:r>
                  </m:oMath>
                </a14:m>
                <a:r>
                  <a:rPr lang="en-GB" dirty="0"/>
                  <a:t> (or variant)</a:t>
                </a:r>
              </a:p>
            </p:txBody>
          </p:sp>
        </mc:Choice>
        <mc:Fallback xmlns="">
          <p:sp>
            <p:nvSpPr>
              <p:cNvPr id="10" name="TextBox 9"/>
              <p:cNvSpPr txBox="1">
                <a:spLocks noRot="1" noChangeAspect="1" noMove="1" noResize="1" noEditPoints="1" noAdjustHandles="1" noChangeArrowheads="1" noChangeShapeType="1" noTextEdit="1"/>
              </p:cNvSpPr>
              <p:nvPr/>
            </p:nvSpPr>
            <p:spPr>
              <a:xfrm>
                <a:off x="394719" y="3058210"/>
                <a:ext cx="2252558" cy="923330"/>
              </a:xfrm>
              <a:prstGeom prst="rect">
                <a:avLst/>
              </a:prstGeom>
              <a:blipFill rotWithShape="0">
                <a:blip r:embed="rId4"/>
                <a:stretch>
                  <a:fillRect l="-1877" t="-2581" r="-3485" b="-8387"/>
                </a:stretch>
              </a:blipFill>
            </p:spPr>
            <p:txBody>
              <a:bodyPr/>
              <a:lstStyle/>
              <a:p>
                <a:r>
                  <a:rPr lang="en-GB">
                    <a:noFill/>
                  </a:rPr>
                  <a:t> </a:t>
                </a:r>
              </a:p>
            </p:txBody>
          </p:sp>
        </mc:Fallback>
      </mc:AlternateContent>
      <p:sp>
        <p:nvSpPr>
          <p:cNvPr id="11" name="TextBox 10"/>
          <p:cNvSpPr txBox="1"/>
          <p:nvPr/>
        </p:nvSpPr>
        <p:spPr>
          <a:xfrm>
            <a:off x="389039" y="4393387"/>
            <a:ext cx="2258238" cy="646331"/>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b="1" dirty="0"/>
              <a:t>STEP 2: </a:t>
            </a:r>
            <a:r>
              <a:rPr lang="en-GB" dirty="0"/>
              <a:t>Substitute these into expression.</a:t>
            </a:r>
          </a:p>
        </p:txBody>
      </p:sp>
      <mc:AlternateContent xmlns:mc="http://schemas.openxmlformats.org/markup-compatibility/2006" xmlns:a14="http://schemas.microsoft.com/office/drawing/2010/main">
        <mc:Choice Requires="a14">
          <p:sp>
            <p:nvSpPr>
              <p:cNvPr id="12" name="TextBox 11"/>
              <p:cNvSpPr txBox="1"/>
              <p:nvPr/>
            </p:nvSpPr>
            <p:spPr>
              <a:xfrm>
                <a:off x="2699193" y="3058570"/>
                <a:ext cx="2952328" cy="618246"/>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f>
                        <m:fPr>
                          <m:ctrlPr>
                            <a:rPr lang="en-GB" b="0" i="1" smtClean="0">
                              <a:latin typeface="Cambria Math" panose="02040503050406030204" pitchFamily="18" charset="0"/>
                            </a:rPr>
                          </m:ctrlPr>
                        </m:fPr>
                        <m:num>
                          <m:r>
                            <a:rPr lang="en-GB" b="0" i="1" smtClean="0">
                              <a:latin typeface="Cambria Math" panose="02040503050406030204" pitchFamily="18" charset="0"/>
                            </a:rPr>
                            <m:t>𝑑𝑢</m:t>
                          </m:r>
                        </m:num>
                        <m:den>
                          <m:r>
                            <a:rPr lang="en-GB" b="0" i="1" smtClean="0">
                              <a:latin typeface="Cambria Math" panose="02040503050406030204" pitchFamily="18" charset="0"/>
                            </a:rPr>
                            <m:t>𝑑𝑥</m:t>
                          </m:r>
                        </m:den>
                      </m:f>
                      <m:r>
                        <a:rPr lang="en-GB" b="0" i="1" smtClean="0">
                          <a:latin typeface="Cambria Math" panose="02040503050406030204" pitchFamily="18" charset="0"/>
                        </a:rPr>
                        <m:t>=2     →    </m:t>
                      </m:r>
                      <m:r>
                        <a:rPr lang="en-GB" b="0" i="1" smtClean="0">
                          <a:latin typeface="Cambria Math" panose="02040503050406030204" pitchFamily="18" charset="0"/>
                        </a:rPr>
                        <m:t>𝑑𝑥</m:t>
                      </m:r>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2</m:t>
                          </m:r>
                        </m:den>
                      </m:f>
                      <m:r>
                        <a:rPr lang="en-GB" b="0" i="1" smtClean="0">
                          <a:latin typeface="Cambria Math" panose="02040503050406030204" pitchFamily="18" charset="0"/>
                        </a:rPr>
                        <m:t>𝑑𝑢</m:t>
                      </m:r>
                    </m:oMath>
                  </m:oMathPara>
                </a14:m>
                <a:endParaRPr lang="en-GB" dirty="0"/>
              </a:p>
            </p:txBody>
          </p:sp>
        </mc:Choice>
        <mc:Fallback xmlns="">
          <p:sp>
            <p:nvSpPr>
              <p:cNvPr id="12" name="TextBox 11"/>
              <p:cNvSpPr txBox="1">
                <a:spLocks noRot="1" noChangeAspect="1" noMove="1" noResize="1" noEditPoints="1" noAdjustHandles="1" noChangeArrowheads="1" noChangeShapeType="1" noTextEdit="1"/>
              </p:cNvSpPr>
              <p:nvPr/>
            </p:nvSpPr>
            <p:spPr>
              <a:xfrm>
                <a:off x="2699193" y="3058570"/>
                <a:ext cx="2952328" cy="618246"/>
              </a:xfrm>
              <a:prstGeom prst="rect">
                <a:avLst/>
              </a:prstGeom>
              <a:blipFill rotWithShape="0">
                <a:blip r:embed="rId5"/>
                <a:stretch>
                  <a:fillRect/>
                </a:stretch>
              </a:blipFill>
            </p:spPr>
            <p:txBody>
              <a:bodyPr/>
              <a:lstStyle/>
              <a:p>
                <a:r>
                  <a:rPr lang="en-GB">
                    <a:noFill/>
                  </a:rPr>
                  <a:t> </a:t>
                </a:r>
              </a:p>
            </p:txBody>
          </p:sp>
        </mc:Fallback>
      </mc:AlternateContent>
      <p:sp>
        <p:nvSpPr>
          <p:cNvPr id="13" name="TextBox 12"/>
          <p:cNvSpPr txBox="1"/>
          <p:nvPr/>
        </p:nvSpPr>
        <p:spPr>
          <a:xfrm>
            <a:off x="5867545" y="3095849"/>
            <a:ext cx="2592288" cy="830997"/>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r>
              <a:rPr lang="en-GB" sz="1600" b="1" dirty="0" err="1"/>
              <a:t>Fro</a:t>
            </a:r>
            <a:r>
              <a:rPr lang="en-GB" sz="1600" b="1" dirty="0"/>
              <a:t> Tip</a:t>
            </a:r>
            <a:r>
              <a:rPr lang="en-GB" sz="1600" dirty="0"/>
              <a:t>: Be careful about ensuring you reciprocate when rearranging.</a:t>
            </a:r>
          </a:p>
        </p:txBody>
      </p:sp>
      <mc:AlternateContent xmlns:mc="http://schemas.openxmlformats.org/markup-compatibility/2006" xmlns:a14="http://schemas.microsoft.com/office/drawing/2010/main">
        <mc:Choice Requires="a14">
          <p:sp>
            <p:nvSpPr>
              <p:cNvPr id="14" name="TextBox 13"/>
              <p:cNvSpPr txBox="1"/>
              <p:nvPr/>
            </p:nvSpPr>
            <p:spPr>
              <a:xfrm>
                <a:off x="2677365" y="3618588"/>
                <a:ext cx="2952328" cy="616515"/>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r>
                        <a:rPr lang="en-GB" b="0" i="1" smtClean="0">
                          <a:latin typeface="Cambria Math" panose="02040503050406030204" pitchFamily="18" charset="0"/>
                        </a:rPr>
                        <m:t>𝑥</m:t>
                      </m:r>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𝑢</m:t>
                          </m:r>
                          <m:r>
                            <a:rPr lang="en-GB" b="0" i="1" smtClean="0">
                              <a:latin typeface="Cambria Math" panose="02040503050406030204" pitchFamily="18" charset="0"/>
                            </a:rPr>
                            <m:t>−5</m:t>
                          </m:r>
                        </m:num>
                        <m:den>
                          <m:r>
                            <a:rPr lang="en-GB" b="0" i="1" smtClean="0">
                              <a:latin typeface="Cambria Math" panose="02040503050406030204" pitchFamily="18" charset="0"/>
                            </a:rPr>
                            <m:t>2</m:t>
                          </m:r>
                        </m:den>
                      </m:f>
                    </m:oMath>
                  </m:oMathPara>
                </a14:m>
                <a:endParaRPr lang="en-GB" dirty="0"/>
              </a:p>
            </p:txBody>
          </p:sp>
        </mc:Choice>
        <mc:Fallback xmlns="">
          <p:sp>
            <p:nvSpPr>
              <p:cNvPr id="14" name="TextBox 13"/>
              <p:cNvSpPr txBox="1">
                <a:spLocks noRot="1" noChangeAspect="1" noMove="1" noResize="1" noEditPoints="1" noAdjustHandles="1" noChangeArrowheads="1" noChangeShapeType="1" noTextEdit="1"/>
              </p:cNvSpPr>
              <p:nvPr/>
            </p:nvSpPr>
            <p:spPr>
              <a:xfrm>
                <a:off x="2677365" y="3618588"/>
                <a:ext cx="2952328" cy="616515"/>
              </a:xfrm>
              <a:prstGeom prst="rect">
                <a:avLst/>
              </a:prstGeom>
              <a:blipFill rotWithShape="0">
                <a:blip r:embed="rId6"/>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5" name="TextBox 14"/>
              <p:cNvSpPr txBox="1"/>
              <p:nvPr/>
            </p:nvSpPr>
            <p:spPr>
              <a:xfrm>
                <a:off x="2647277" y="4139189"/>
                <a:ext cx="5548188" cy="2728439"/>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nary>
                        <m:naryPr>
                          <m:subHide m:val="on"/>
                          <m:supHide m:val="on"/>
                          <m:ctrlPr>
                            <a:rPr lang="en-GB" i="1" smtClean="0">
                              <a:latin typeface="Cambria Math" panose="02040503050406030204" pitchFamily="18" charset="0"/>
                            </a:rPr>
                          </m:ctrlPr>
                        </m:naryPr>
                        <m:sub/>
                        <m:sup/>
                        <m:e>
                          <m:r>
                            <a:rPr lang="en-GB" i="1">
                              <a:latin typeface="Cambria Math" panose="02040503050406030204" pitchFamily="18" charset="0"/>
                            </a:rPr>
                            <m:t>𝑥</m:t>
                          </m:r>
                          <m:rad>
                            <m:radPr>
                              <m:degHide m:val="on"/>
                              <m:ctrlPr>
                                <a:rPr lang="en-GB" i="1">
                                  <a:latin typeface="Cambria Math" panose="02040503050406030204" pitchFamily="18" charset="0"/>
                                </a:rPr>
                              </m:ctrlPr>
                            </m:radPr>
                            <m:deg/>
                            <m:e>
                              <m:r>
                                <a:rPr lang="en-GB" i="1">
                                  <a:latin typeface="Cambria Math" panose="02040503050406030204" pitchFamily="18" charset="0"/>
                                </a:rPr>
                                <m:t>2</m:t>
                              </m:r>
                              <m:r>
                                <a:rPr lang="en-GB" i="1">
                                  <a:latin typeface="Cambria Math" panose="02040503050406030204" pitchFamily="18" charset="0"/>
                                </a:rPr>
                                <m:t>𝑥</m:t>
                              </m:r>
                              <m:r>
                                <a:rPr lang="en-GB" i="1">
                                  <a:latin typeface="Cambria Math" panose="02040503050406030204" pitchFamily="18" charset="0"/>
                                </a:rPr>
                                <m:t>+5</m:t>
                              </m:r>
                            </m:e>
                          </m:rad>
                        </m:e>
                      </m:nary>
                      <m:r>
                        <a:rPr lang="en-GB" i="1">
                          <a:latin typeface="Cambria Math" panose="02040503050406030204" pitchFamily="18" charset="0"/>
                        </a:rPr>
                        <m:t> </m:t>
                      </m:r>
                      <m:r>
                        <a:rPr lang="en-GB" i="1">
                          <a:latin typeface="Cambria Math" panose="02040503050406030204" pitchFamily="18" charset="0"/>
                        </a:rPr>
                        <m:t>𝑑𝑥</m:t>
                      </m:r>
                      <m:r>
                        <a:rPr lang="en-GB" b="0" i="1" smtClean="0">
                          <a:latin typeface="Cambria Math" panose="02040503050406030204" pitchFamily="18" charset="0"/>
                        </a:rPr>
                        <m:t>=</m:t>
                      </m:r>
                      <m:nary>
                        <m:naryPr>
                          <m:subHide m:val="on"/>
                          <m:supHide m:val="on"/>
                          <m:ctrlPr>
                            <a:rPr lang="en-GB" b="0" i="1" smtClean="0">
                              <a:latin typeface="Cambria Math" panose="02040503050406030204" pitchFamily="18" charset="0"/>
                            </a:rPr>
                          </m:ctrlPr>
                        </m:naryPr>
                        <m:sub/>
                        <m:sup/>
                        <m:e>
                          <m:f>
                            <m:fPr>
                              <m:ctrlPr>
                                <a:rPr lang="en-GB" b="0" i="1" smtClean="0">
                                  <a:latin typeface="Cambria Math" panose="02040503050406030204" pitchFamily="18" charset="0"/>
                                </a:rPr>
                              </m:ctrlPr>
                            </m:fPr>
                            <m:num>
                              <m:r>
                                <a:rPr lang="en-GB" b="0" i="1" smtClean="0">
                                  <a:latin typeface="Cambria Math" panose="02040503050406030204" pitchFamily="18" charset="0"/>
                                </a:rPr>
                                <m:t>𝑢</m:t>
                              </m:r>
                              <m:r>
                                <a:rPr lang="en-GB" b="0" i="1" smtClean="0">
                                  <a:latin typeface="Cambria Math" panose="02040503050406030204" pitchFamily="18" charset="0"/>
                                </a:rPr>
                                <m:t>−5</m:t>
                              </m:r>
                            </m:num>
                            <m:den>
                              <m:r>
                                <a:rPr lang="en-GB" b="0" i="1" smtClean="0">
                                  <a:latin typeface="Cambria Math" panose="02040503050406030204" pitchFamily="18" charset="0"/>
                                </a:rPr>
                                <m:t>2</m:t>
                              </m:r>
                            </m:den>
                          </m:f>
                          <m:rad>
                            <m:radPr>
                              <m:degHide m:val="on"/>
                              <m:ctrlPr>
                                <a:rPr lang="en-GB" b="0" i="1" smtClean="0">
                                  <a:latin typeface="Cambria Math" panose="02040503050406030204" pitchFamily="18" charset="0"/>
                                </a:rPr>
                              </m:ctrlPr>
                            </m:radPr>
                            <m:deg/>
                            <m:e>
                              <m:r>
                                <a:rPr lang="en-GB" b="0" i="1" smtClean="0">
                                  <a:latin typeface="Cambria Math" panose="02040503050406030204" pitchFamily="18" charset="0"/>
                                </a:rPr>
                                <m:t>𝑢</m:t>
                              </m:r>
                            </m:e>
                          </m:rad>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2</m:t>
                              </m:r>
                            </m:den>
                          </m:f>
                          <m:r>
                            <a:rPr lang="en-GB" b="0" i="1" smtClean="0">
                              <a:latin typeface="Cambria Math" panose="02040503050406030204" pitchFamily="18" charset="0"/>
                            </a:rPr>
                            <m:t>𝑑𝑢</m:t>
                          </m:r>
                        </m:e>
                      </m:nary>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4</m:t>
                          </m:r>
                        </m:den>
                      </m:f>
                      <m:nary>
                        <m:naryPr>
                          <m:subHide m:val="on"/>
                          <m:supHide m:val="on"/>
                          <m:ctrlPr>
                            <a:rPr lang="en-GB" b="0" i="1" smtClean="0">
                              <a:latin typeface="Cambria Math" panose="02040503050406030204" pitchFamily="18" charset="0"/>
                            </a:rPr>
                          </m:ctrlPr>
                        </m:naryPr>
                        <m:sub/>
                        <m:sup/>
                        <m:e>
                          <m:rad>
                            <m:radPr>
                              <m:degHide m:val="on"/>
                              <m:ctrlPr>
                                <a:rPr lang="en-GB" b="0" i="1" smtClean="0">
                                  <a:latin typeface="Cambria Math" panose="02040503050406030204" pitchFamily="18" charset="0"/>
                                </a:rPr>
                              </m:ctrlPr>
                            </m:radPr>
                            <m:deg/>
                            <m:e>
                              <m:r>
                                <a:rPr lang="en-GB" b="0" i="1" smtClean="0">
                                  <a:latin typeface="Cambria Math" panose="02040503050406030204" pitchFamily="18" charset="0"/>
                                </a:rPr>
                                <m:t>𝑢</m:t>
                              </m:r>
                            </m:e>
                          </m:rad>
                          <m:d>
                            <m:dPr>
                              <m:ctrlPr>
                                <a:rPr lang="en-GB" b="0" i="1" smtClean="0">
                                  <a:latin typeface="Cambria Math" panose="02040503050406030204" pitchFamily="18" charset="0"/>
                                </a:rPr>
                              </m:ctrlPr>
                            </m:dPr>
                            <m:e>
                              <m:r>
                                <a:rPr lang="en-GB" b="0" i="1" smtClean="0">
                                  <a:latin typeface="Cambria Math" panose="02040503050406030204" pitchFamily="18" charset="0"/>
                                </a:rPr>
                                <m:t>𝑢</m:t>
                              </m:r>
                              <m:r>
                                <a:rPr lang="en-GB" b="0" i="1" smtClean="0">
                                  <a:latin typeface="Cambria Math" panose="02040503050406030204" pitchFamily="18" charset="0"/>
                                </a:rPr>
                                <m:t>−5</m:t>
                              </m:r>
                            </m:e>
                          </m:d>
                          <m:r>
                            <a:rPr lang="en-GB" b="0" i="1" smtClean="0">
                              <a:latin typeface="Cambria Math" panose="02040503050406030204" pitchFamily="18" charset="0"/>
                            </a:rPr>
                            <m:t> </m:t>
                          </m:r>
                          <m:r>
                            <a:rPr lang="en-GB" b="0" i="1" smtClean="0">
                              <a:latin typeface="Cambria Math" panose="02040503050406030204" pitchFamily="18" charset="0"/>
                            </a:rPr>
                            <m:t>𝑑𝑢</m:t>
                          </m:r>
                        </m:e>
                      </m:nary>
                    </m:oMath>
                    <m:oMath xmlns:m="http://schemas.openxmlformats.org/officeDocument/2006/math">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4</m:t>
                          </m:r>
                        </m:den>
                      </m:f>
                      <m:nary>
                        <m:naryPr>
                          <m:subHide m:val="on"/>
                          <m:supHide m:val="on"/>
                          <m:ctrlPr>
                            <a:rPr lang="en-GB" b="0" i="1" smtClean="0">
                              <a:latin typeface="Cambria Math" panose="02040503050406030204" pitchFamily="18" charset="0"/>
                            </a:rPr>
                          </m:ctrlPr>
                        </m:naryPr>
                        <m:sub/>
                        <m:sup/>
                        <m:e>
                          <m:sSup>
                            <m:sSupPr>
                              <m:ctrlPr>
                                <a:rPr lang="en-GB" b="0" i="1" smtClean="0">
                                  <a:latin typeface="Cambria Math" panose="02040503050406030204" pitchFamily="18" charset="0"/>
                                </a:rPr>
                              </m:ctrlPr>
                            </m:sSupPr>
                            <m:e>
                              <m:r>
                                <a:rPr lang="en-GB" b="0" i="1" smtClean="0">
                                  <a:latin typeface="Cambria Math" panose="02040503050406030204" pitchFamily="18" charset="0"/>
                                </a:rPr>
                                <m:t>𝑢</m:t>
                              </m:r>
                            </m:e>
                            <m:sup>
                              <m:f>
                                <m:fPr>
                                  <m:ctrlPr>
                                    <a:rPr lang="en-GB" b="0" i="1" smtClean="0">
                                      <a:latin typeface="Cambria Math" panose="02040503050406030204" pitchFamily="18" charset="0"/>
                                    </a:rPr>
                                  </m:ctrlPr>
                                </m:fPr>
                                <m:num>
                                  <m:r>
                                    <a:rPr lang="en-GB" b="0" i="1" smtClean="0">
                                      <a:latin typeface="Cambria Math" panose="02040503050406030204" pitchFamily="18" charset="0"/>
                                    </a:rPr>
                                    <m:t>3</m:t>
                                  </m:r>
                                </m:num>
                                <m:den>
                                  <m:r>
                                    <a:rPr lang="en-GB" b="0" i="1" smtClean="0">
                                      <a:latin typeface="Cambria Math" panose="02040503050406030204" pitchFamily="18" charset="0"/>
                                    </a:rPr>
                                    <m:t>2</m:t>
                                  </m:r>
                                </m:den>
                              </m:f>
                            </m:sup>
                          </m:sSup>
                          <m:r>
                            <a:rPr lang="en-GB" b="0" i="1" smtClean="0">
                              <a:latin typeface="Cambria Math" panose="02040503050406030204" pitchFamily="18" charset="0"/>
                            </a:rPr>
                            <m:t>−5</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𝑢</m:t>
                              </m:r>
                            </m:e>
                            <m:sup>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2</m:t>
                                  </m:r>
                                </m:den>
                              </m:f>
                            </m:sup>
                          </m:sSup>
                        </m:e>
                      </m:nary>
                    </m:oMath>
                  </m:oMathPara>
                </a14:m>
                <a:endParaRPr lang="en-GB" dirty="0"/>
              </a:p>
              <a:p>
                <a:endParaRPr lang="en-GB" sz="1050" dirty="0"/>
              </a:p>
              <a:p>
                <a:pPr/>
                <a14:m>
                  <m:oMathPara xmlns:m="http://schemas.openxmlformats.org/officeDocument/2006/math">
                    <m:oMathParaPr>
                      <m:jc m:val="left"/>
                    </m:oMathParaPr>
                    <m:oMath xmlns:m="http://schemas.openxmlformats.org/officeDocument/2006/math">
                      <m:r>
                        <a:rPr lang="en-GB" b="0" i="1" smtClean="0">
                          <a:latin typeface="Cambria Math" panose="02040503050406030204" pitchFamily="18" charset="0"/>
                        </a:rPr>
                        <m:t>=</m:t>
                      </m:r>
                      <m:f>
                        <m:fPr>
                          <m:ctrlPr>
                            <a:rPr lang="en-GB"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4</m:t>
                          </m:r>
                        </m:den>
                      </m:f>
                      <m:d>
                        <m:dPr>
                          <m:ctrlPr>
                            <a:rPr lang="en-GB" i="1" smtClean="0">
                              <a:latin typeface="Cambria Math" panose="02040503050406030204" pitchFamily="18" charset="0"/>
                            </a:rPr>
                          </m:ctrlPr>
                        </m:dPr>
                        <m:e>
                          <m:f>
                            <m:fPr>
                              <m:ctrlPr>
                                <a:rPr lang="en-GB" i="1" smtClean="0">
                                  <a:latin typeface="Cambria Math" panose="02040503050406030204" pitchFamily="18" charset="0"/>
                                </a:rPr>
                              </m:ctrlPr>
                            </m:fPr>
                            <m:num>
                              <m:r>
                                <a:rPr lang="en-GB" b="0" i="1" smtClean="0">
                                  <a:latin typeface="Cambria Math" panose="02040503050406030204" pitchFamily="18" charset="0"/>
                                </a:rPr>
                                <m:t>2</m:t>
                              </m:r>
                            </m:num>
                            <m:den>
                              <m:r>
                                <a:rPr lang="en-GB" b="0" i="1" smtClean="0">
                                  <a:latin typeface="Cambria Math" panose="02040503050406030204" pitchFamily="18" charset="0"/>
                                </a:rPr>
                                <m:t>5</m:t>
                              </m:r>
                            </m:den>
                          </m:f>
                          <m:sSup>
                            <m:sSupPr>
                              <m:ctrlPr>
                                <a:rPr lang="en-GB" i="1" smtClean="0">
                                  <a:latin typeface="Cambria Math" panose="02040503050406030204" pitchFamily="18" charset="0"/>
                                </a:rPr>
                              </m:ctrlPr>
                            </m:sSupPr>
                            <m:e>
                              <m:r>
                                <a:rPr lang="en-GB" b="0" i="1" smtClean="0">
                                  <a:latin typeface="Cambria Math" panose="02040503050406030204" pitchFamily="18" charset="0"/>
                                </a:rPr>
                                <m:t>𝑢</m:t>
                              </m:r>
                            </m:e>
                            <m:sup>
                              <m:f>
                                <m:fPr>
                                  <m:ctrlPr>
                                    <a:rPr lang="en-GB" i="1" smtClean="0">
                                      <a:latin typeface="Cambria Math" panose="02040503050406030204" pitchFamily="18" charset="0"/>
                                    </a:rPr>
                                  </m:ctrlPr>
                                </m:fPr>
                                <m:num>
                                  <m:r>
                                    <a:rPr lang="en-GB" b="0" i="1" smtClean="0">
                                      <a:latin typeface="Cambria Math" panose="02040503050406030204" pitchFamily="18" charset="0"/>
                                    </a:rPr>
                                    <m:t>5</m:t>
                                  </m:r>
                                </m:num>
                                <m:den>
                                  <m:r>
                                    <a:rPr lang="en-GB" b="0" i="1" smtClean="0">
                                      <a:latin typeface="Cambria Math" panose="02040503050406030204" pitchFamily="18" charset="0"/>
                                    </a:rPr>
                                    <m:t>2</m:t>
                                  </m:r>
                                </m:den>
                              </m:f>
                            </m:sup>
                          </m:sSup>
                          <m:r>
                            <a:rPr lang="en-GB" b="0" i="1" smtClean="0">
                              <a:latin typeface="Cambria Math" panose="02040503050406030204" pitchFamily="18" charset="0"/>
                            </a:rPr>
                            <m:t>−</m:t>
                          </m:r>
                          <m:f>
                            <m:fPr>
                              <m:ctrlPr>
                                <a:rPr lang="en-GB" i="1" smtClean="0">
                                  <a:latin typeface="Cambria Math" panose="02040503050406030204" pitchFamily="18" charset="0"/>
                                </a:rPr>
                              </m:ctrlPr>
                            </m:fPr>
                            <m:num>
                              <m:r>
                                <a:rPr lang="en-GB" b="0" i="1" smtClean="0">
                                  <a:latin typeface="Cambria Math" panose="02040503050406030204" pitchFamily="18" charset="0"/>
                                </a:rPr>
                                <m:t>10</m:t>
                              </m:r>
                            </m:num>
                            <m:den>
                              <m:r>
                                <a:rPr lang="en-GB" b="0" i="1" smtClean="0">
                                  <a:latin typeface="Cambria Math" panose="02040503050406030204" pitchFamily="18" charset="0"/>
                                </a:rPr>
                                <m:t>3</m:t>
                              </m:r>
                            </m:den>
                          </m:f>
                          <m:sSup>
                            <m:sSupPr>
                              <m:ctrlPr>
                                <a:rPr lang="en-GB" i="1" smtClean="0">
                                  <a:latin typeface="Cambria Math" panose="02040503050406030204" pitchFamily="18" charset="0"/>
                                </a:rPr>
                              </m:ctrlPr>
                            </m:sSupPr>
                            <m:e>
                              <m:r>
                                <a:rPr lang="en-GB" b="0" i="1" smtClean="0">
                                  <a:latin typeface="Cambria Math" panose="02040503050406030204" pitchFamily="18" charset="0"/>
                                </a:rPr>
                                <m:t>𝑢</m:t>
                              </m:r>
                            </m:e>
                            <m:sup>
                              <m:f>
                                <m:fPr>
                                  <m:ctrlPr>
                                    <a:rPr lang="en-GB" i="1" smtClean="0">
                                      <a:latin typeface="Cambria Math" panose="02040503050406030204" pitchFamily="18" charset="0"/>
                                    </a:rPr>
                                  </m:ctrlPr>
                                </m:fPr>
                                <m:num>
                                  <m:r>
                                    <a:rPr lang="en-GB" b="0" i="1" smtClean="0">
                                      <a:latin typeface="Cambria Math" panose="02040503050406030204" pitchFamily="18" charset="0"/>
                                    </a:rPr>
                                    <m:t>3</m:t>
                                  </m:r>
                                </m:num>
                                <m:den>
                                  <m:r>
                                    <a:rPr lang="en-GB" b="0" i="1" smtClean="0">
                                      <a:latin typeface="Cambria Math" panose="02040503050406030204" pitchFamily="18" charset="0"/>
                                    </a:rPr>
                                    <m:t>2</m:t>
                                  </m:r>
                                </m:den>
                              </m:f>
                            </m:sup>
                          </m:sSup>
                        </m:e>
                      </m:d>
                      <m:r>
                        <a:rPr lang="en-GB" b="0" i="1" smtClean="0">
                          <a:latin typeface="Cambria Math" panose="02040503050406030204" pitchFamily="18" charset="0"/>
                        </a:rPr>
                        <m:t>+</m:t>
                      </m:r>
                      <m:r>
                        <a:rPr lang="en-GB" b="0" i="1" smtClean="0">
                          <a:latin typeface="Cambria Math" panose="02040503050406030204" pitchFamily="18" charset="0"/>
                        </a:rPr>
                        <m:t>𝐶</m:t>
                      </m:r>
                    </m:oMath>
                  </m:oMathPara>
                </a14:m>
                <a:endParaRPr lang="en-GB" dirty="0"/>
              </a:p>
              <a:p>
                <a:pPr/>
                <a14:m>
                  <m:oMathPara xmlns:m="http://schemas.openxmlformats.org/officeDocument/2006/math">
                    <m:oMathParaPr>
                      <m:jc m:val="left"/>
                    </m:oMathParaPr>
                    <m:oMath xmlns:m="http://schemas.openxmlformats.org/officeDocument/2006/math">
                      <m:r>
                        <a:rPr lang="en-GB" b="0" i="1" smtClean="0">
                          <a:latin typeface="Cambria Math" panose="02040503050406030204" pitchFamily="18" charset="0"/>
                        </a:rPr>
                        <m:t>=</m:t>
                      </m:r>
                      <m:f>
                        <m:fPr>
                          <m:ctrlPr>
                            <a:rPr lang="en-GB" b="0" i="1" smtClean="0">
                              <a:latin typeface="Cambria Math" panose="02040503050406030204" pitchFamily="18" charset="0"/>
                            </a:rPr>
                          </m:ctrlPr>
                        </m:fPr>
                        <m:num>
                          <m:sSup>
                            <m:sSupPr>
                              <m:ctrlPr>
                                <a:rPr lang="en-GB" b="0" i="1" smtClean="0">
                                  <a:latin typeface="Cambria Math" panose="02040503050406030204" pitchFamily="18" charset="0"/>
                                </a:rPr>
                              </m:ctrlPr>
                            </m:sSupPr>
                            <m:e>
                              <m:d>
                                <m:dPr>
                                  <m:ctrlPr>
                                    <a:rPr lang="en-GB" b="0" i="1" smtClean="0">
                                      <a:latin typeface="Cambria Math" panose="02040503050406030204" pitchFamily="18" charset="0"/>
                                    </a:rPr>
                                  </m:ctrlPr>
                                </m:dPr>
                                <m:e>
                                  <m:r>
                                    <a:rPr lang="en-GB" b="0" i="1" smtClean="0">
                                      <a:latin typeface="Cambria Math" panose="02040503050406030204" pitchFamily="18" charset="0"/>
                                    </a:rPr>
                                    <m:t>2</m:t>
                                  </m:r>
                                  <m:r>
                                    <a:rPr lang="en-GB" b="0" i="1" smtClean="0">
                                      <a:latin typeface="Cambria Math" panose="02040503050406030204" pitchFamily="18" charset="0"/>
                                    </a:rPr>
                                    <m:t>𝑥</m:t>
                                  </m:r>
                                  <m:r>
                                    <a:rPr lang="en-GB" b="0" i="1" smtClean="0">
                                      <a:latin typeface="Cambria Math" panose="02040503050406030204" pitchFamily="18" charset="0"/>
                                    </a:rPr>
                                    <m:t>+5</m:t>
                                  </m:r>
                                </m:e>
                              </m:d>
                            </m:e>
                            <m:sup>
                              <m:f>
                                <m:fPr>
                                  <m:ctrlPr>
                                    <a:rPr lang="en-GB" b="0" i="1" smtClean="0">
                                      <a:latin typeface="Cambria Math" panose="02040503050406030204" pitchFamily="18" charset="0"/>
                                    </a:rPr>
                                  </m:ctrlPr>
                                </m:fPr>
                                <m:num>
                                  <m:r>
                                    <a:rPr lang="en-GB" b="0" i="1" smtClean="0">
                                      <a:latin typeface="Cambria Math" panose="02040503050406030204" pitchFamily="18" charset="0"/>
                                    </a:rPr>
                                    <m:t>5</m:t>
                                  </m:r>
                                </m:num>
                                <m:den>
                                  <m:r>
                                    <a:rPr lang="en-GB" b="0" i="1" smtClean="0">
                                      <a:latin typeface="Cambria Math" panose="02040503050406030204" pitchFamily="18" charset="0"/>
                                    </a:rPr>
                                    <m:t>2</m:t>
                                  </m:r>
                                </m:den>
                              </m:f>
                            </m:sup>
                          </m:sSup>
                        </m:num>
                        <m:den>
                          <m:r>
                            <a:rPr lang="en-GB" b="0" i="1" smtClean="0">
                              <a:latin typeface="Cambria Math" panose="02040503050406030204" pitchFamily="18" charset="0"/>
                            </a:rPr>
                            <m:t>10</m:t>
                          </m:r>
                        </m:den>
                      </m:f>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5</m:t>
                          </m:r>
                          <m:sSup>
                            <m:sSupPr>
                              <m:ctrlPr>
                                <a:rPr lang="en-GB" b="0" i="1" smtClean="0">
                                  <a:latin typeface="Cambria Math" panose="02040503050406030204" pitchFamily="18" charset="0"/>
                                </a:rPr>
                              </m:ctrlPr>
                            </m:sSupPr>
                            <m:e>
                              <m:d>
                                <m:dPr>
                                  <m:ctrlPr>
                                    <a:rPr lang="en-GB" b="0" i="1" smtClean="0">
                                      <a:latin typeface="Cambria Math" panose="02040503050406030204" pitchFamily="18" charset="0"/>
                                    </a:rPr>
                                  </m:ctrlPr>
                                </m:dPr>
                                <m:e>
                                  <m:r>
                                    <a:rPr lang="en-GB" b="0" i="1" smtClean="0">
                                      <a:latin typeface="Cambria Math" panose="02040503050406030204" pitchFamily="18" charset="0"/>
                                    </a:rPr>
                                    <m:t>2</m:t>
                                  </m:r>
                                  <m:r>
                                    <a:rPr lang="en-GB" b="0" i="1" smtClean="0">
                                      <a:latin typeface="Cambria Math" panose="02040503050406030204" pitchFamily="18" charset="0"/>
                                    </a:rPr>
                                    <m:t>𝑥</m:t>
                                  </m:r>
                                  <m:r>
                                    <a:rPr lang="en-GB" b="0" i="1" smtClean="0">
                                      <a:latin typeface="Cambria Math" panose="02040503050406030204" pitchFamily="18" charset="0"/>
                                    </a:rPr>
                                    <m:t>+5</m:t>
                                  </m:r>
                                </m:e>
                              </m:d>
                            </m:e>
                            <m:sup>
                              <m:f>
                                <m:fPr>
                                  <m:ctrlPr>
                                    <a:rPr lang="en-GB" b="0" i="1" smtClean="0">
                                      <a:latin typeface="Cambria Math" panose="02040503050406030204" pitchFamily="18" charset="0"/>
                                    </a:rPr>
                                  </m:ctrlPr>
                                </m:fPr>
                                <m:num>
                                  <m:r>
                                    <a:rPr lang="en-GB" b="0" i="1" smtClean="0">
                                      <a:latin typeface="Cambria Math" panose="02040503050406030204" pitchFamily="18" charset="0"/>
                                    </a:rPr>
                                    <m:t>3</m:t>
                                  </m:r>
                                </m:num>
                                <m:den>
                                  <m:r>
                                    <a:rPr lang="en-GB" b="0" i="1" smtClean="0">
                                      <a:latin typeface="Cambria Math" panose="02040503050406030204" pitchFamily="18" charset="0"/>
                                    </a:rPr>
                                    <m:t>2</m:t>
                                  </m:r>
                                </m:den>
                              </m:f>
                            </m:sup>
                          </m:sSup>
                        </m:num>
                        <m:den>
                          <m:r>
                            <a:rPr lang="en-GB" b="0" i="1" smtClean="0">
                              <a:latin typeface="Cambria Math" panose="02040503050406030204" pitchFamily="18" charset="0"/>
                            </a:rPr>
                            <m:t>6</m:t>
                          </m:r>
                        </m:den>
                      </m:f>
                      <m:r>
                        <a:rPr lang="en-GB" b="0" i="1" smtClean="0">
                          <a:latin typeface="Cambria Math" panose="02040503050406030204" pitchFamily="18" charset="0"/>
                        </a:rPr>
                        <m:t>+</m:t>
                      </m:r>
                      <m:r>
                        <a:rPr lang="en-GB" b="0" i="1" smtClean="0">
                          <a:latin typeface="Cambria Math" panose="02040503050406030204" pitchFamily="18" charset="0"/>
                        </a:rPr>
                        <m:t>𝐶</m:t>
                      </m:r>
                    </m:oMath>
                  </m:oMathPara>
                </a14:m>
                <a:endParaRPr lang="en-GB" dirty="0"/>
              </a:p>
            </p:txBody>
          </p:sp>
        </mc:Choice>
        <mc:Fallback xmlns="">
          <p:sp>
            <p:nvSpPr>
              <p:cNvPr id="15" name="TextBox 14"/>
              <p:cNvSpPr txBox="1">
                <a:spLocks noRot="1" noChangeAspect="1" noMove="1" noResize="1" noEditPoints="1" noAdjustHandles="1" noChangeArrowheads="1" noChangeShapeType="1" noTextEdit="1"/>
              </p:cNvSpPr>
              <p:nvPr/>
            </p:nvSpPr>
            <p:spPr>
              <a:xfrm>
                <a:off x="2647277" y="4139189"/>
                <a:ext cx="5548188" cy="2728439"/>
              </a:xfrm>
              <a:prstGeom prst="rect">
                <a:avLst/>
              </a:prstGeom>
              <a:blipFill rotWithShape="0">
                <a:blip r:embed="rId7"/>
                <a:stretch>
                  <a:fillRect/>
                </a:stretch>
              </a:blipFill>
            </p:spPr>
            <p:txBody>
              <a:bodyPr/>
              <a:lstStyle/>
              <a:p>
                <a:r>
                  <a:rPr lang="en-GB">
                    <a:noFill/>
                  </a:rPr>
                  <a:t> </a:t>
                </a:r>
              </a:p>
            </p:txBody>
          </p:sp>
        </mc:Fallback>
      </mc:AlternateContent>
      <p:sp>
        <p:nvSpPr>
          <p:cNvPr id="16" name="TextBox 15"/>
          <p:cNvSpPr txBox="1"/>
          <p:nvPr/>
        </p:nvSpPr>
        <p:spPr>
          <a:xfrm>
            <a:off x="5220071" y="4698472"/>
            <a:ext cx="3100315" cy="584775"/>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r>
              <a:rPr lang="en-GB" sz="1600" b="1" dirty="0" err="1"/>
              <a:t>Fro</a:t>
            </a:r>
            <a:r>
              <a:rPr lang="en-GB" sz="1600" b="1" dirty="0"/>
              <a:t> Tip</a:t>
            </a:r>
            <a:r>
              <a:rPr lang="en-GB" sz="1600" dirty="0"/>
              <a:t>: If you have a constant factor, factor it out of the integral.</a:t>
            </a:r>
          </a:p>
        </p:txBody>
      </p:sp>
      <p:sp>
        <p:nvSpPr>
          <p:cNvPr id="17" name="TextBox 16"/>
          <p:cNvSpPr txBox="1"/>
          <p:nvPr/>
        </p:nvSpPr>
        <p:spPr>
          <a:xfrm>
            <a:off x="389039" y="5424423"/>
            <a:ext cx="2258238" cy="646331"/>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b="1" dirty="0"/>
              <a:t>STEP 3: </a:t>
            </a:r>
            <a:r>
              <a:rPr lang="en-GB" dirty="0"/>
              <a:t>Integrate simplified expression.</a:t>
            </a:r>
          </a:p>
        </p:txBody>
      </p:sp>
      <mc:AlternateContent xmlns:mc="http://schemas.openxmlformats.org/markup-compatibility/2006" xmlns:a14="http://schemas.microsoft.com/office/drawing/2010/main">
        <mc:Choice Requires="a14">
          <p:sp>
            <p:nvSpPr>
              <p:cNvPr id="18" name="TextBox 17"/>
              <p:cNvSpPr txBox="1"/>
              <p:nvPr/>
            </p:nvSpPr>
            <p:spPr>
              <a:xfrm>
                <a:off x="389039" y="6152454"/>
                <a:ext cx="2258238" cy="646331"/>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b="1" dirty="0"/>
                  <a:t>STEP 4: </a:t>
                </a:r>
                <a:r>
                  <a:rPr lang="en-GB" dirty="0"/>
                  <a:t>Write answer in terms of </a:t>
                </a:r>
                <a14:m>
                  <m:oMath xmlns:m="http://schemas.openxmlformats.org/officeDocument/2006/math">
                    <m:r>
                      <a:rPr lang="en-GB" b="0" i="1" smtClean="0">
                        <a:latin typeface="Cambria Math" panose="02040503050406030204" pitchFamily="18" charset="0"/>
                      </a:rPr>
                      <m:t>𝑥</m:t>
                    </m:r>
                  </m:oMath>
                </a14:m>
                <a:r>
                  <a:rPr lang="en-GB" dirty="0"/>
                  <a:t>.</a:t>
                </a:r>
              </a:p>
            </p:txBody>
          </p:sp>
        </mc:Choice>
        <mc:Fallback xmlns="">
          <p:sp>
            <p:nvSpPr>
              <p:cNvPr id="18" name="TextBox 17"/>
              <p:cNvSpPr txBox="1">
                <a:spLocks noRot="1" noChangeAspect="1" noMove="1" noResize="1" noEditPoints="1" noAdjustHandles="1" noChangeArrowheads="1" noChangeShapeType="1" noTextEdit="1"/>
              </p:cNvSpPr>
              <p:nvPr/>
            </p:nvSpPr>
            <p:spPr>
              <a:xfrm>
                <a:off x="389039" y="6152454"/>
                <a:ext cx="2258238" cy="646331"/>
              </a:xfrm>
              <a:prstGeom prst="rect">
                <a:avLst/>
              </a:prstGeom>
              <a:blipFill rotWithShape="0">
                <a:blip r:embed="rId8"/>
                <a:stretch>
                  <a:fillRect l="-1872" t="-2727" b="-11818"/>
                </a:stretch>
              </a:blipFill>
            </p:spPr>
            <p:txBody>
              <a:bodyPr/>
              <a:lstStyle/>
              <a:p>
                <a:r>
                  <a:rPr lang="en-GB">
                    <a:noFill/>
                  </a:rPr>
                  <a:t> </a:t>
                </a:r>
              </a:p>
            </p:txBody>
          </p:sp>
        </mc:Fallback>
      </mc:AlternateContent>
      <p:sp>
        <p:nvSpPr>
          <p:cNvPr id="19" name="Rectangle 18"/>
          <p:cNvSpPr/>
          <p:nvPr/>
        </p:nvSpPr>
        <p:spPr>
          <a:xfrm>
            <a:off x="2663300" y="3052655"/>
            <a:ext cx="5869139" cy="116374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20" name="Rectangle 19"/>
          <p:cNvSpPr/>
          <p:nvPr/>
        </p:nvSpPr>
        <p:spPr>
          <a:xfrm>
            <a:off x="2663300" y="4220705"/>
            <a:ext cx="5869139" cy="111329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21" name="Rectangle 20"/>
          <p:cNvSpPr/>
          <p:nvPr/>
        </p:nvSpPr>
        <p:spPr>
          <a:xfrm>
            <a:off x="2677365" y="5418945"/>
            <a:ext cx="5869139" cy="68975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22" name="Rectangle 21"/>
          <p:cNvSpPr/>
          <p:nvPr/>
        </p:nvSpPr>
        <p:spPr>
          <a:xfrm>
            <a:off x="2677365" y="6130741"/>
            <a:ext cx="5869139" cy="68975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354238354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9"/>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9"/>
                                        </p:tgtEl>
                                      </p:cBhvr>
                                    </p:animEffect>
                                    <p:set>
                                      <p:cBhvr>
                                        <p:cTn id="7" dur="1" fill="hold">
                                          <p:stCondLst>
                                            <p:cond delay="499"/>
                                          </p:stCondLst>
                                        </p:cTn>
                                        <p:tgtEl>
                                          <p:spTgt spid="19"/>
                                        </p:tgtEl>
                                        <p:attrNameLst>
                                          <p:attrName>style.visibility</p:attrName>
                                        </p:attrNameLst>
                                      </p:cBhvr>
                                      <p:to>
                                        <p:strVal val="hidden"/>
                                      </p:to>
                                    </p:set>
                                  </p:childTnLst>
                                </p:cTn>
                              </p:par>
                            </p:childTnLst>
                          </p:cTn>
                        </p:par>
                      </p:childTnLst>
                    </p:cTn>
                  </p:par>
                </p:childTnLst>
              </p:cTn>
              <p:nextCondLst>
                <p:cond evt="onClick" delay="0">
                  <p:tgtEl>
                    <p:spTgt spid="19"/>
                  </p:tgtEl>
                </p:cond>
              </p:nextCondLst>
            </p:seq>
            <p:seq concurrent="1" nextAc="seek">
              <p:cTn id="8" restart="whenNotActive" fill="hold" evtFilter="cancelBubble" nodeType="interactiveSeq">
                <p:stCondLst>
                  <p:cond evt="onClick" delay="0">
                    <p:tgtEl>
                      <p:spTgt spid="20"/>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20"/>
                                        </p:tgtEl>
                                      </p:cBhvr>
                                    </p:animEffect>
                                    <p:set>
                                      <p:cBhvr>
                                        <p:cTn id="13" dur="1" fill="hold">
                                          <p:stCondLst>
                                            <p:cond delay="499"/>
                                          </p:stCondLst>
                                        </p:cTn>
                                        <p:tgtEl>
                                          <p:spTgt spid="20"/>
                                        </p:tgtEl>
                                        <p:attrNameLst>
                                          <p:attrName>style.visibility</p:attrName>
                                        </p:attrNameLst>
                                      </p:cBhvr>
                                      <p:to>
                                        <p:strVal val="hidden"/>
                                      </p:to>
                                    </p:set>
                                  </p:childTnLst>
                                </p:cTn>
                              </p:par>
                            </p:childTnLst>
                          </p:cTn>
                        </p:par>
                      </p:childTnLst>
                    </p:cTn>
                  </p:par>
                </p:childTnLst>
              </p:cTn>
              <p:nextCondLst>
                <p:cond evt="onClick" delay="0">
                  <p:tgtEl>
                    <p:spTgt spid="20"/>
                  </p:tgtEl>
                </p:cond>
              </p:nextCondLst>
            </p:seq>
            <p:seq concurrent="1" nextAc="seek">
              <p:cTn id="14" restart="whenNotActive" fill="hold" evtFilter="cancelBubble" nodeType="interactiveSeq">
                <p:stCondLst>
                  <p:cond evt="onClick" delay="0">
                    <p:tgtEl>
                      <p:spTgt spid="21"/>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21"/>
                                        </p:tgtEl>
                                      </p:cBhvr>
                                    </p:animEffect>
                                    <p:set>
                                      <p:cBhvr>
                                        <p:cTn id="19" dur="1" fill="hold">
                                          <p:stCondLst>
                                            <p:cond delay="499"/>
                                          </p:stCondLst>
                                        </p:cTn>
                                        <p:tgtEl>
                                          <p:spTgt spid="21"/>
                                        </p:tgtEl>
                                        <p:attrNameLst>
                                          <p:attrName>style.visibility</p:attrName>
                                        </p:attrNameLst>
                                      </p:cBhvr>
                                      <p:to>
                                        <p:strVal val="hidden"/>
                                      </p:to>
                                    </p:set>
                                  </p:childTnLst>
                                </p:cTn>
                              </p:par>
                            </p:childTnLst>
                          </p:cTn>
                        </p:par>
                      </p:childTnLst>
                    </p:cTn>
                  </p:par>
                </p:childTnLst>
              </p:cTn>
              <p:nextCondLst>
                <p:cond evt="onClick" delay="0">
                  <p:tgtEl>
                    <p:spTgt spid="21"/>
                  </p:tgtEl>
                </p:cond>
              </p:nextCondLst>
            </p:seq>
            <p:seq concurrent="1" nextAc="seek">
              <p:cTn id="20" restart="whenNotActive" fill="hold" evtFilter="cancelBubble" nodeType="interactiveSeq">
                <p:stCondLst>
                  <p:cond evt="onClick" delay="0">
                    <p:tgtEl>
                      <p:spTgt spid="22"/>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grpId="0" nodeType="clickEffect">
                                  <p:stCondLst>
                                    <p:cond delay="0"/>
                                  </p:stCondLst>
                                  <p:childTnLst>
                                    <p:animEffect transition="out" filter="fade">
                                      <p:cBhvr>
                                        <p:cTn id="24" dur="500"/>
                                        <p:tgtEl>
                                          <p:spTgt spid="22"/>
                                        </p:tgtEl>
                                      </p:cBhvr>
                                    </p:animEffect>
                                    <p:set>
                                      <p:cBhvr>
                                        <p:cTn id="25" dur="1" fill="hold">
                                          <p:stCondLst>
                                            <p:cond delay="499"/>
                                          </p:stCondLst>
                                        </p:cTn>
                                        <p:tgtEl>
                                          <p:spTgt spid="22"/>
                                        </p:tgtEl>
                                        <p:attrNameLst>
                                          <p:attrName>style.visibility</p:attrName>
                                        </p:attrNameLst>
                                      </p:cBhvr>
                                      <p:to>
                                        <p:strVal val="hidden"/>
                                      </p:to>
                                    </p:set>
                                  </p:childTnLst>
                                </p:cTn>
                              </p:par>
                            </p:childTnLst>
                          </p:cTn>
                        </p:par>
                      </p:childTnLst>
                    </p:cTn>
                  </p:par>
                </p:childTnLst>
              </p:cTn>
              <p:nextCondLst>
                <p:cond evt="onClick" delay="0">
                  <p:tgtEl>
                    <p:spTgt spid="22"/>
                  </p:tgtEl>
                </p:cond>
              </p:nextCondLst>
            </p:seq>
          </p:childTnLst>
        </p:cTn>
      </p:par>
    </p:tnLst>
    <p:bldLst>
      <p:bldP spid="19" grpId="0" animBg="1"/>
      <p:bldP spid="20" grpId="0" animBg="1"/>
      <p:bldP spid="21" grpId="0" animBg="1"/>
      <p:bldP spid="22"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4000"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How can we tell what substitution to use?</a:t>
              </a:r>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5" name="TextBox 4"/>
          <p:cNvSpPr txBox="1"/>
          <p:nvPr/>
        </p:nvSpPr>
        <p:spPr>
          <a:xfrm>
            <a:off x="395536" y="908720"/>
            <a:ext cx="7920880" cy="1323439"/>
          </a:xfrm>
          <a:prstGeom prst="rect">
            <a:avLst/>
          </a:prstGeom>
          <a:noFill/>
        </p:spPr>
        <p:txBody>
          <a:bodyPr wrap="square" rtlCol="0">
            <a:spAutoFit/>
          </a:bodyPr>
          <a:lstStyle/>
          <a:p>
            <a:r>
              <a:rPr lang="en-GB" sz="2000" dirty="0"/>
              <a:t>In Edexcel you will usually be given the substitution!</a:t>
            </a:r>
          </a:p>
          <a:p>
            <a:r>
              <a:rPr lang="en-GB" sz="2000" dirty="0"/>
              <a:t>However in some other exam boards, and in STEP, you often aren’t.</a:t>
            </a:r>
          </a:p>
          <a:p>
            <a:r>
              <a:rPr lang="en-GB" sz="2000" b="1" dirty="0"/>
              <a:t>There’s no hard and fast rule, but it’s often helpful to replace to replace expressions inside roots, powers or the denominator of a fraction.</a:t>
            </a:r>
          </a:p>
        </p:txBody>
      </p:sp>
      <mc:AlternateContent xmlns:mc="http://schemas.openxmlformats.org/markup-compatibility/2006" xmlns:a14="http://schemas.microsoft.com/office/drawing/2010/main">
        <mc:Choice Requires="a14">
          <p:sp>
            <p:nvSpPr>
              <p:cNvPr id="6" name="TextBox 5"/>
              <p:cNvSpPr txBox="1"/>
              <p:nvPr/>
            </p:nvSpPr>
            <p:spPr>
              <a:xfrm>
                <a:off x="395536" y="3308038"/>
                <a:ext cx="3240360" cy="84760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nary>
                        <m:naryPr>
                          <m:subHide m:val="on"/>
                          <m:supHide m:val="on"/>
                          <m:ctrlPr>
                            <a:rPr lang="en-GB" sz="2400" b="0" i="1" smtClean="0">
                              <a:latin typeface="Cambria Math" panose="02040503050406030204" pitchFamily="18" charset="0"/>
                            </a:rPr>
                          </m:ctrlPr>
                        </m:naryPr>
                        <m:sub/>
                        <m:sup/>
                        <m:e>
                          <m:func>
                            <m:funcPr>
                              <m:ctrlPr>
                                <a:rPr lang="en-GB" sz="2400" b="0" i="1" smtClean="0">
                                  <a:latin typeface="Cambria Math" panose="02040503050406030204" pitchFamily="18" charset="0"/>
                                </a:rPr>
                              </m:ctrlPr>
                            </m:funcPr>
                            <m:fName>
                              <m:r>
                                <m:rPr>
                                  <m:sty m:val="p"/>
                                </m:rPr>
                                <a:rPr lang="en-GB" sz="2400" b="0" i="0" smtClean="0">
                                  <a:latin typeface="Cambria Math" panose="02040503050406030204" pitchFamily="18" charset="0"/>
                                </a:rPr>
                                <m:t>cos</m:t>
                              </m:r>
                            </m:fName>
                            <m:e>
                              <m:r>
                                <a:rPr lang="en-GB" sz="2400" b="0" i="1" smtClean="0">
                                  <a:latin typeface="Cambria Math" panose="02040503050406030204" pitchFamily="18" charset="0"/>
                                </a:rPr>
                                <m:t>𝑥</m:t>
                              </m:r>
                            </m:e>
                          </m:func>
                          <m:rad>
                            <m:radPr>
                              <m:degHide m:val="on"/>
                              <m:ctrlPr>
                                <a:rPr lang="en-GB" sz="2400" b="0" i="1" smtClean="0">
                                  <a:latin typeface="Cambria Math" panose="02040503050406030204" pitchFamily="18" charset="0"/>
                                </a:rPr>
                              </m:ctrlPr>
                            </m:radPr>
                            <m:deg/>
                            <m:e>
                              <m:r>
                                <a:rPr lang="en-GB" sz="2400" b="0" i="1" smtClean="0">
                                  <a:latin typeface="Cambria Math" panose="02040503050406030204" pitchFamily="18" charset="0"/>
                                </a:rPr>
                                <m:t>1+</m:t>
                              </m:r>
                              <m:func>
                                <m:funcPr>
                                  <m:ctrlPr>
                                    <a:rPr lang="en-GB" sz="2400" b="0" i="1" smtClean="0">
                                      <a:latin typeface="Cambria Math" panose="02040503050406030204" pitchFamily="18" charset="0"/>
                                    </a:rPr>
                                  </m:ctrlPr>
                                </m:funcPr>
                                <m:fName>
                                  <m:r>
                                    <m:rPr>
                                      <m:sty m:val="p"/>
                                    </m:rPr>
                                    <a:rPr lang="en-GB" sz="2400" b="0" i="0" smtClean="0">
                                      <a:latin typeface="Cambria Math" panose="02040503050406030204" pitchFamily="18" charset="0"/>
                                    </a:rPr>
                                    <m:t>sin</m:t>
                                  </m:r>
                                </m:fName>
                                <m:e>
                                  <m:r>
                                    <a:rPr lang="en-GB" sz="2400" b="0" i="1" smtClean="0">
                                      <a:latin typeface="Cambria Math" panose="02040503050406030204" pitchFamily="18" charset="0"/>
                                    </a:rPr>
                                    <m:t>𝑥</m:t>
                                  </m:r>
                                </m:e>
                              </m:func>
                            </m:e>
                          </m:rad>
                          <m:r>
                            <a:rPr lang="en-GB" sz="2400" b="0" i="1" smtClean="0">
                              <a:latin typeface="Cambria Math" panose="02040503050406030204" pitchFamily="18" charset="0"/>
                            </a:rPr>
                            <m:t>𝑑𝑥</m:t>
                          </m:r>
                        </m:e>
                      </m:nary>
                    </m:oMath>
                  </m:oMathPara>
                </a14:m>
                <a:endParaRPr lang="en-GB" sz="2400" dirty="0"/>
              </a:p>
            </p:txBody>
          </p:sp>
        </mc:Choice>
        <mc:Fallback xmlns="">
          <p:sp>
            <p:nvSpPr>
              <p:cNvPr id="6" name="TextBox 5"/>
              <p:cNvSpPr txBox="1">
                <a:spLocks noRot="1" noChangeAspect="1" noMove="1" noResize="1" noEditPoints="1" noAdjustHandles="1" noChangeArrowheads="1" noChangeShapeType="1" noTextEdit="1"/>
              </p:cNvSpPr>
              <p:nvPr/>
            </p:nvSpPr>
            <p:spPr>
              <a:xfrm>
                <a:off x="395536" y="3308038"/>
                <a:ext cx="3240360" cy="847604"/>
              </a:xfrm>
              <a:prstGeom prst="rect">
                <a:avLst/>
              </a:prstGeom>
              <a:blipFill rotWithShape="0">
                <a:blip r:embed="rId2"/>
                <a:stretch>
                  <a:fillRect/>
                </a:stretch>
              </a:blipFill>
            </p:spPr>
            <p:txBody>
              <a:bodyPr/>
              <a:lstStyle/>
              <a:p>
                <a:r>
                  <a:rPr lang="en-GB">
                    <a:noFill/>
                  </a:rPr>
                  <a:t> </a:t>
                </a:r>
              </a:p>
            </p:txBody>
          </p:sp>
        </mc:Fallback>
      </mc:AlternateContent>
      <p:sp>
        <p:nvSpPr>
          <p:cNvPr id="7" name="TextBox 6"/>
          <p:cNvSpPr txBox="1"/>
          <p:nvPr/>
        </p:nvSpPr>
        <p:spPr>
          <a:xfrm>
            <a:off x="4571891" y="2708920"/>
            <a:ext cx="3096454" cy="461665"/>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2400" dirty="0"/>
              <a:t>Sensible substitution:</a:t>
            </a:r>
          </a:p>
        </p:txBody>
      </p:sp>
      <mc:AlternateContent xmlns:mc="http://schemas.openxmlformats.org/markup-compatibility/2006" xmlns:a14="http://schemas.microsoft.com/office/drawing/2010/main">
        <mc:Choice Requires="a14">
          <p:sp>
            <p:nvSpPr>
              <p:cNvPr id="8" name="TextBox 7"/>
              <p:cNvSpPr txBox="1"/>
              <p:nvPr/>
            </p:nvSpPr>
            <p:spPr>
              <a:xfrm>
                <a:off x="4571891" y="3501008"/>
                <a:ext cx="2304365" cy="461665"/>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r>
                        <a:rPr lang="en-GB" sz="2400" b="1" i="1" smtClean="0">
                          <a:latin typeface="Cambria Math" panose="02040503050406030204" pitchFamily="18" charset="0"/>
                        </a:rPr>
                        <m:t>𝒖</m:t>
                      </m:r>
                      <m:r>
                        <a:rPr lang="en-GB" sz="2400" b="1" i="1" smtClean="0">
                          <a:latin typeface="Cambria Math" panose="02040503050406030204" pitchFamily="18" charset="0"/>
                        </a:rPr>
                        <m:t>=</m:t>
                      </m:r>
                      <m:r>
                        <a:rPr lang="en-GB" sz="2400" b="1" i="1" smtClean="0">
                          <a:latin typeface="Cambria Math" panose="02040503050406030204" pitchFamily="18" charset="0"/>
                        </a:rPr>
                        <m:t>𝟏</m:t>
                      </m:r>
                      <m:r>
                        <a:rPr lang="en-GB" sz="2400" b="1" i="1" smtClean="0">
                          <a:latin typeface="Cambria Math" panose="02040503050406030204" pitchFamily="18" charset="0"/>
                        </a:rPr>
                        <m:t>+</m:t>
                      </m:r>
                      <m:func>
                        <m:funcPr>
                          <m:ctrlPr>
                            <a:rPr lang="en-GB" sz="2400" b="1" i="1" smtClean="0">
                              <a:latin typeface="Cambria Math" panose="02040503050406030204" pitchFamily="18" charset="0"/>
                            </a:rPr>
                          </m:ctrlPr>
                        </m:funcPr>
                        <m:fName>
                          <m:r>
                            <a:rPr lang="en-GB" sz="2400" b="1" i="0" smtClean="0">
                              <a:latin typeface="Cambria Math" panose="02040503050406030204" pitchFamily="18" charset="0"/>
                            </a:rPr>
                            <m:t>𝐬𝐢𝐧</m:t>
                          </m:r>
                        </m:fName>
                        <m:e>
                          <m:r>
                            <a:rPr lang="en-GB" sz="2400" b="1" i="1" smtClean="0">
                              <a:latin typeface="Cambria Math" panose="02040503050406030204" pitchFamily="18" charset="0"/>
                            </a:rPr>
                            <m:t>𝒙</m:t>
                          </m:r>
                        </m:e>
                      </m:func>
                    </m:oMath>
                  </m:oMathPara>
                </a14:m>
                <a:endParaRPr lang="en-GB" sz="2400" b="1" dirty="0"/>
              </a:p>
            </p:txBody>
          </p:sp>
        </mc:Choice>
        <mc:Fallback xmlns="">
          <p:sp>
            <p:nvSpPr>
              <p:cNvPr id="8" name="TextBox 7"/>
              <p:cNvSpPr txBox="1">
                <a:spLocks noRot="1" noChangeAspect="1" noMove="1" noResize="1" noEditPoints="1" noAdjustHandles="1" noChangeArrowheads="1" noChangeShapeType="1" noTextEdit="1"/>
              </p:cNvSpPr>
              <p:nvPr/>
            </p:nvSpPr>
            <p:spPr>
              <a:xfrm>
                <a:off x="4571891" y="3501008"/>
                <a:ext cx="2304365" cy="461665"/>
              </a:xfrm>
              <a:prstGeom prst="rect">
                <a:avLst/>
              </a:prstGeom>
              <a:blipFill rotWithShape="0">
                <a:blip r:embed="rId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608832" y="4108532"/>
                <a:ext cx="3240360" cy="847604"/>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nary>
                        <m:naryPr>
                          <m:subHide m:val="on"/>
                          <m:supHide m:val="on"/>
                          <m:ctrlPr>
                            <a:rPr lang="en-GB" sz="2400" b="0" i="1" smtClean="0">
                              <a:latin typeface="Cambria Math" panose="02040503050406030204" pitchFamily="18" charset="0"/>
                            </a:rPr>
                          </m:ctrlPr>
                        </m:naryPr>
                        <m:sub/>
                        <m:sup/>
                        <m:e>
                          <m:r>
                            <a:rPr lang="en-GB" sz="2400" b="0" i="1" smtClean="0">
                              <a:latin typeface="Cambria Math" panose="02040503050406030204" pitchFamily="18" charset="0"/>
                            </a:rPr>
                            <m:t>6</m:t>
                          </m:r>
                          <m:r>
                            <a:rPr lang="en-GB" sz="2400" b="0" i="1" smtClean="0">
                              <a:latin typeface="Cambria Math" panose="02040503050406030204" pitchFamily="18" charset="0"/>
                            </a:rPr>
                            <m:t>𝑥</m:t>
                          </m:r>
                          <m:r>
                            <a:rPr lang="en-GB" sz="2400" b="0" i="1" smtClean="0">
                              <a:latin typeface="Cambria Math" panose="02040503050406030204" pitchFamily="18" charset="0"/>
                            </a:rPr>
                            <m:t> </m:t>
                          </m:r>
                          <m:sSup>
                            <m:sSupPr>
                              <m:ctrlPr>
                                <a:rPr lang="en-GB" sz="2400" b="0" i="1" smtClean="0">
                                  <a:latin typeface="Cambria Math" panose="02040503050406030204" pitchFamily="18" charset="0"/>
                                </a:rPr>
                              </m:ctrlPr>
                            </m:sSupPr>
                            <m:e>
                              <m:r>
                                <a:rPr lang="en-GB" sz="2400" b="0" i="1" smtClean="0">
                                  <a:latin typeface="Cambria Math" panose="02040503050406030204" pitchFamily="18" charset="0"/>
                                </a:rPr>
                                <m:t>𝑒</m:t>
                              </m:r>
                            </m:e>
                            <m:sup>
                              <m:sSup>
                                <m:sSupPr>
                                  <m:ctrlPr>
                                    <a:rPr lang="en-GB" sz="2400" b="0" i="1" smtClean="0">
                                      <a:latin typeface="Cambria Math" panose="02040503050406030204" pitchFamily="18" charset="0"/>
                                    </a:rPr>
                                  </m:ctrlPr>
                                </m:sSupPr>
                                <m:e>
                                  <m:r>
                                    <a:rPr lang="en-GB" sz="2400" b="0" i="1" smtClean="0">
                                      <a:latin typeface="Cambria Math" panose="02040503050406030204" pitchFamily="18" charset="0"/>
                                    </a:rPr>
                                    <m:t>𝑥</m:t>
                                  </m:r>
                                </m:e>
                                <m:sup>
                                  <m:r>
                                    <a:rPr lang="en-GB" sz="2400" b="0" i="1" smtClean="0">
                                      <a:latin typeface="Cambria Math" panose="02040503050406030204" pitchFamily="18" charset="0"/>
                                    </a:rPr>
                                    <m:t>2</m:t>
                                  </m:r>
                                </m:sup>
                              </m:sSup>
                            </m:sup>
                          </m:sSup>
                          <m:r>
                            <a:rPr lang="en-GB" sz="2400" b="0" i="1" smtClean="0">
                              <a:latin typeface="Cambria Math" panose="02040503050406030204" pitchFamily="18" charset="0"/>
                            </a:rPr>
                            <m:t>𝑑𝑥</m:t>
                          </m:r>
                        </m:e>
                      </m:nary>
                    </m:oMath>
                  </m:oMathPara>
                </a14:m>
                <a:endParaRPr lang="en-GB" sz="2400" dirty="0"/>
              </a:p>
            </p:txBody>
          </p:sp>
        </mc:Choice>
        <mc:Fallback xmlns="">
          <p:sp>
            <p:nvSpPr>
              <p:cNvPr id="9" name="TextBox 8"/>
              <p:cNvSpPr txBox="1">
                <a:spLocks noRot="1" noChangeAspect="1" noMove="1" noResize="1" noEditPoints="1" noAdjustHandles="1" noChangeArrowheads="1" noChangeShapeType="1" noTextEdit="1"/>
              </p:cNvSpPr>
              <p:nvPr/>
            </p:nvSpPr>
            <p:spPr>
              <a:xfrm>
                <a:off x="608832" y="4108532"/>
                <a:ext cx="3240360" cy="847604"/>
              </a:xfrm>
              <a:prstGeom prst="rect">
                <a:avLst/>
              </a:prstGeom>
              <a:blipFill rotWithShape="0">
                <a:blip r:embed="rId4"/>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4571889" y="4281252"/>
                <a:ext cx="2304365" cy="470000"/>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r>
                        <a:rPr lang="en-GB" sz="2400" b="1" i="1" smtClean="0">
                          <a:latin typeface="Cambria Math" panose="02040503050406030204" pitchFamily="18" charset="0"/>
                        </a:rPr>
                        <m:t>𝒖</m:t>
                      </m:r>
                      <m:r>
                        <a:rPr lang="en-GB" sz="2400" b="1" i="1" smtClean="0">
                          <a:latin typeface="Cambria Math" panose="02040503050406030204" pitchFamily="18" charset="0"/>
                        </a:rPr>
                        <m:t>=</m:t>
                      </m:r>
                      <m:sSup>
                        <m:sSupPr>
                          <m:ctrlPr>
                            <a:rPr lang="en-GB" sz="2400" b="1" i="1" smtClean="0">
                              <a:latin typeface="Cambria Math" panose="02040503050406030204" pitchFamily="18" charset="0"/>
                            </a:rPr>
                          </m:ctrlPr>
                        </m:sSupPr>
                        <m:e>
                          <m:r>
                            <a:rPr lang="en-GB" sz="2400" b="1" i="1" smtClean="0">
                              <a:latin typeface="Cambria Math" panose="02040503050406030204" pitchFamily="18" charset="0"/>
                            </a:rPr>
                            <m:t>𝒙</m:t>
                          </m:r>
                        </m:e>
                        <m:sup>
                          <m:r>
                            <a:rPr lang="en-GB" sz="2400" b="1" i="1" smtClean="0">
                              <a:latin typeface="Cambria Math" panose="02040503050406030204" pitchFamily="18" charset="0"/>
                            </a:rPr>
                            <m:t>𝟐</m:t>
                          </m:r>
                        </m:sup>
                      </m:sSup>
                    </m:oMath>
                  </m:oMathPara>
                </a14:m>
                <a:endParaRPr lang="en-GB" sz="2400" b="1" dirty="0"/>
              </a:p>
            </p:txBody>
          </p:sp>
        </mc:Choice>
        <mc:Fallback xmlns="">
          <p:sp>
            <p:nvSpPr>
              <p:cNvPr id="10" name="TextBox 9"/>
              <p:cNvSpPr txBox="1">
                <a:spLocks noRot="1" noChangeAspect="1" noMove="1" noResize="1" noEditPoints="1" noAdjustHandles="1" noChangeArrowheads="1" noChangeShapeType="1" noTextEdit="1"/>
              </p:cNvSpPr>
              <p:nvPr/>
            </p:nvSpPr>
            <p:spPr>
              <a:xfrm>
                <a:off x="4571889" y="4281252"/>
                <a:ext cx="2304365" cy="470000"/>
              </a:xfrm>
              <a:prstGeom prst="rect">
                <a:avLst/>
              </a:prstGeom>
              <a:blipFill rotWithShape="0">
                <a:blip r:embed="rId5"/>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636812" y="4891943"/>
                <a:ext cx="3240360" cy="886397"/>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nary>
                        <m:naryPr>
                          <m:subHide m:val="on"/>
                          <m:supHide m:val="on"/>
                          <m:ctrlPr>
                            <a:rPr lang="en-GB" sz="2400" b="0" i="1" smtClean="0">
                              <a:latin typeface="Cambria Math" panose="02040503050406030204" pitchFamily="18" charset="0"/>
                            </a:rPr>
                          </m:ctrlPr>
                        </m:naryPr>
                        <m:sub/>
                        <m:sup/>
                        <m:e>
                          <m:f>
                            <m:fPr>
                              <m:ctrlPr>
                                <a:rPr lang="en-GB" sz="2400" b="0" i="1" smtClean="0">
                                  <a:latin typeface="Cambria Math" panose="02040503050406030204" pitchFamily="18" charset="0"/>
                                </a:rPr>
                              </m:ctrlPr>
                            </m:fPr>
                            <m:num>
                              <m:r>
                                <a:rPr lang="en-GB" sz="2400" b="0" i="1" smtClean="0">
                                  <a:latin typeface="Cambria Math" panose="02040503050406030204" pitchFamily="18" charset="0"/>
                                </a:rPr>
                                <m:t>𝑥</m:t>
                              </m:r>
                              <m:sSup>
                                <m:sSupPr>
                                  <m:ctrlPr>
                                    <a:rPr lang="en-GB" sz="2400" b="0" i="1" smtClean="0">
                                      <a:latin typeface="Cambria Math" panose="02040503050406030204" pitchFamily="18" charset="0"/>
                                    </a:rPr>
                                  </m:ctrlPr>
                                </m:sSupPr>
                                <m:e>
                                  <m:r>
                                    <a:rPr lang="en-GB" sz="2400" b="0" i="1" smtClean="0">
                                      <a:latin typeface="Cambria Math" panose="02040503050406030204" pitchFamily="18" charset="0"/>
                                    </a:rPr>
                                    <m:t>𝑒</m:t>
                                  </m:r>
                                </m:e>
                                <m:sup>
                                  <m:r>
                                    <a:rPr lang="en-GB" sz="2400" b="0" i="1" smtClean="0">
                                      <a:latin typeface="Cambria Math" panose="02040503050406030204" pitchFamily="18" charset="0"/>
                                    </a:rPr>
                                    <m:t>𝑥</m:t>
                                  </m:r>
                                </m:sup>
                              </m:sSup>
                            </m:num>
                            <m:den>
                              <m:r>
                                <a:rPr lang="en-GB" sz="2400" b="0" i="1" smtClean="0">
                                  <a:latin typeface="Cambria Math" panose="02040503050406030204" pitchFamily="18" charset="0"/>
                                </a:rPr>
                                <m:t>1+</m:t>
                              </m:r>
                              <m:r>
                                <a:rPr lang="en-GB" sz="2400" b="0" i="1" smtClean="0">
                                  <a:latin typeface="Cambria Math" panose="02040503050406030204" pitchFamily="18" charset="0"/>
                                </a:rPr>
                                <m:t>𝑥</m:t>
                              </m:r>
                            </m:den>
                          </m:f>
                          <m:r>
                            <a:rPr lang="en-GB" sz="2400" b="0" i="1" smtClean="0">
                              <a:latin typeface="Cambria Math" panose="02040503050406030204" pitchFamily="18" charset="0"/>
                            </a:rPr>
                            <m:t>𝑑𝑥</m:t>
                          </m:r>
                        </m:e>
                      </m:nary>
                    </m:oMath>
                  </m:oMathPara>
                </a14:m>
                <a:endParaRPr lang="en-GB" sz="2400" dirty="0"/>
              </a:p>
            </p:txBody>
          </p:sp>
        </mc:Choice>
        <mc:Fallback xmlns="">
          <p:sp>
            <p:nvSpPr>
              <p:cNvPr id="11" name="TextBox 10"/>
              <p:cNvSpPr txBox="1">
                <a:spLocks noRot="1" noChangeAspect="1" noMove="1" noResize="1" noEditPoints="1" noAdjustHandles="1" noChangeArrowheads="1" noChangeShapeType="1" noTextEdit="1"/>
              </p:cNvSpPr>
              <p:nvPr/>
            </p:nvSpPr>
            <p:spPr>
              <a:xfrm>
                <a:off x="636812" y="4891943"/>
                <a:ext cx="3240360" cy="886397"/>
              </a:xfrm>
              <a:prstGeom prst="rect">
                <a:avLst/>
              </a:prstGeom>
              <a:blipFill rotWithShape="0">
                <a:blip r:embed="rId6"/>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2" name="TextBox 11"/>
              <p:cNvSpPr txBox="1"/>
              <p:nvPr/>
            </p:nvSpPr>
            <p:spPr>
              <a:xfrm>
                <a:off x="4571889" y="5121772"/>
                <a:ext cx="2304365" cy="470000"/>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r>
                        <a:rPr lang="en-GB" sz="2400" b="1" i="1" smtClean="0">
                          <a:latin typeface="Cambria Math" panose="02040503050406030204" pitchFamily="18" charset="0"/>
                        </a:rPr>
                        <m:t>𝒖</m:t>
                      </m:r>
                      <m:r>
                        <a:rPr lang="en-GB" sz="2400" b="1" i="1" smtClean="0">
                          <a:latin typeface="Cambria Math" panose="02040503050406030204" pitchFamily="18" charset="0"/>
                        </a:rPr>
                        <m:t>=</m:t>
                      </m:r>
                      <m:r>
                        <a:rPr lang="en-GB" sz="2400" b="1" i="1" smtClean="0">
                          <a:latin typeface="Cambria Math" panose="02040503050406030204" pitchFamily="18" charset="0"/>
                        </a:rPr>
                        <m:t>𝟏</m:t>
                      </m:r>
                      <m:r>
                        <a:rPr lang="en-GB" sz="2400" b="1" i="1" smtClean="0">
                          <a:latin typeface="Cambria Math" panose="02040503050406030204" pitchFamily="18" charset="0"/>
                        </a:rPr>
                        <m:t>+</m:t>
                      </m:r>
                      <m:r>
                        <a:rPr lang="en-GB" sz="2400" b="1" i="1" smtClean="0">
                          <a:latin typeface="Cambria Math" panose="02040503050406030204" pitchFamily="18" charset="0"/>
                        </a:rPr>
                        <m:t>𝒙</m:t>
                      </m:r>
                    </m:oMath>
                  </m:oMathPara>
                </a14:m>
                <a:endParaRPr lang="en-GB" sz="2400" b="1" dirty="0"/>
              </a:p>
            </p:txBody>
          </p:sp>
        </mc:Choice>
        <mc:Fallback xmlns="">
          <p:sp>
            <p:nvSpPr>
              <p:cNvPr id="12" name="TextBox 11"/>
              <p:cNvSpPr txBox="1">
                <a:spLocks noRot="1" noChangeAspect="1" noMove="1" noResize="1" noEditPoints="1" noAdjustHandles="1" noChangeArrowheads="1" noChangeShapeType="1" noTextEdit="1"/>
              </p:cNvSpPr>
              <p:nvPr/>
            </p:nvSpPr>
            <p:spPr>
              <a:xfrm>
                <a:off x="4571889" y="5121772"/>
                <a:ext cx="2304365" cy="470000"/>
              </a:xfrm>
              <a:prstGeom prst="rect">
                <a:avLst/>
              </a:prstGeom>
              <a:blipFill rotWithShape="0">
                <a:blip r:embed="rId7"/>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3" name="TextBox 12"/>
              <p:cNvSpPr txBox="1"/>
              <p:nvPr/>
            </p:nvSpPr>
            <p:spPr>
              <a:xfrm>
                <a:off x="628800" y="5778340"/>
                <a:ext cx="3240360" cy="852285"/>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nary>
                        <m:naryPr>
                          <m:subHide m:val="on"/>
                          <m:supHide m:val="on"/>
                          <m:ctrlPr>
                            <a:rPr lang="en-GB" sz="2400" b="0" i="1" smtClean="0">
                              <a:latin typeface="Cambria Math" panose="02040503050406030204" pitchFamily="18" charset="0"/>
                            </a:rPr>
                          </m:ctrlPr>
                        </m:naryPr>
                        <m:sub/>
                        <m:sup/>
                        <m:e>
                          <m:sSup>
                            <m:sSupPr>
                              <m:ctrlPr>
                                <a:rPr lang="en-GB" sz="2400" i="1">
                                  <a:latin typeface="Cambria Math" panose="02040503050406030204" pitchFamily="18" charset="0"/>
                                </a:rPr>
                              </m:ctrlPr>
                            </m:sSupPr>
                            <m:e>
                              <m:r>
                                <a:rPr lang="en-GB" sz="2400" i="1">
                                  <a:latin typeface="Cambria Math" panose="02040503050406030204" pitchFamily="18" charset="0"/>
                                </a:rPr>
                                <m:t>𝑒</m:t>
                              </m:r>
                            </m:e>
                            <m:sup>
                              <m:f>
                                <m:fPr>
                                  <m:ctrlPr>
                                    <a:rPr lang="en-GB" sz="2400" i="1">
                                      <a:latin typeface="Cambria Math" panose="02040503050406030204" pitchFamily="18" charset="0"/>
                                    </a:rPr>
                                  </m:ctrlPr>
                                </m:fPr>
                                <m:num>
                                  <m:r>
                                    <a:rPr lang="en-GB" sz="2400" i="1">
                                      <a:latin typeface="Cambria Math" panose="02040503050406030204" pitchFamily="18" charset="0"/>
                                    </a:rPr>
                                    <m:t>1−</m:t>
                                  </m:r>
                                  <m:r>
                                    <a:rPr lang="en-GB" sz="2400" i="1">
                                      <a:latin typeface="Cambria Math" panose="02040503050406030204" pitchFamily="18" charset="0"/>
                                    </a:rPr>
                                    <m:t>𝑥</m:t>
                                  </m:r>
                                </m:num>
                                <m:den>
                                  <m:r>
                                    <a:rPr lang="en-GB" sz="2400" i="1">
                                      <a:latin typeface="Cambria Math" panose="02040503050406030204" pitchFamily="18" charset="0"/>
                                    </a:rPr>
                                    <m:t>1+</m:t>
                                  </m:r>
                                  <m:r>
                                    <a:rPr lang="en-GB" sz="2400" i="1">
                                      <a:latin typeface="Cambria Math" panose="02040503050406030204" pitchFamily="18" charset="0"/>
                                    </a:rPr>
                                    <m:t>𝑥</m:t>
                                  </m:r>
                                </m:den>
                              </m:f>
                            </m:sup>
                          </m:sSup>
                          <m:r>
                            <a:rPr lang="en-GB" sz="2400" b="0" i="1" smtClean="0">
                              <a:latin typeface="Cambria Math" panose="02040503050406030204" pitchFamily="18" charset="0"/>
                            </a:rPr>
                            <m:t> </m:t>
                          </m:r>
                          <m:r>
                            <a:rPr lang="en-GB" sz="2400" b="0" i="1" smtClean="0">
                              <a:latin typeface="Cambria Math" panose="02040503050406030204" pitchFamily="18" charset="0"/>
                            </a:rPr>
                            <m:t>𝑑𝑥</m:t>
                          </m:r>
                        </m:e>
                      </m:nary>
                    </m:oMath>
                  </m:oMathPara>
                </a14:m>
                <a:endParaRPr lang="en-GB" sz="2400" dirty="0"/>
              </a:p>
            </p:txBody>
          </p:sp>
        </mc:Choice>
        <mc:Fallback xmlns="">
          <p:sp>
            <p:nvSpPr>
              <p:cNvPr id="13" name="TextBox 12"/>
              <p:cNvSpPr txBox="1">
                <a:spLocks noRot="1" noChangeAspect="1" noMove="1" noResize="1" noEditPoints="1" noAdjustHandles="1" noChangeArrowheads="1" noChangeShapeType="1" noTextEdit="1"/>
              </p:cNvSpPr>
              <p:nvPr/>
            </p:nvSpPr>
            <p:spPr>
              <a:xfrm>
                <a:off x="628800" y="5778340"/>
                <a:ext cx="3240360" cy="852285"/>
              </a:xfrm>
              <a:prstGeom prst="rect">
                <a:avLst/>
              </a:prstGeom>
              <a:blipFill rotWithShape="0">
                <a:blip r:embed="rId8"/>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4" name="TextBox 13"/>
              <p:cNvSpPr txBox="1"/>
              <p:nvPr/>
            </p:nvSpPr>
            <p:spPr>
              <a:xfrm>
                <a:off x="4571888" y="5778340"/>
                <a:ext cx="2304365" cy="792396"/>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r>
                        <a:rPr lang="en-GB" sz="2400" b="1" i="1" smtClean="0">
                          <a:latin typeface="Cambria Math" panose="02040503050406030204" pitchFamily="18" charset="0"/>
                        </a:rPr>
                        <m:t>𝒖</m:t>
                      </m:r>
                      <m:r>
                        <a:rPr lang="en-GB" sz="2400" b="1" i="1" smtClean="0">
                          <a:latin typeface="Cambria Math" panose="02040503050406030204" pitchFamily="18" charset="0"/>
                        </a:rPr>
                        <m:t>=</m:t>
                      </m:r>
                      <m:f>
                        <m:fPr>
                          <m:ctrlPr>
                            <a:rPr lang="en-GB" sz="2400" b="1" i="1" smtClean="0">
                              <a:latin typeface="Cambria Math" panose="02040503050406030204" pitchFamily="18" charset="0"/>
                            </a:rPr>
                          </m:ctrlPr>
                        </m:fPr>
                        <m:num>
                          <m:r>
                            <a:rPr lang="en-GB" sz="2400" b="1" i="1" smtClean="0">
                              <a:latin typeface="Cambria Math" panose="02040503050406030204" pitchFamily="18" charset="0"/>
                            </a:rPr>
                            <m:t>𝟏</m:t>
                          </m:r>
                          <m:r>
                            <a:rPr lang="en-GB" sz="2400" b="1" i="1" smtClean="0">
                              <a:latin typeface="Cambria Math" panose="02040503050406030204" pitchFamily="18" charset="0"/>
                            </a:rPr>
                            <m:t>−</m:t>
                          </m:r>
                          <m:r>
                            <a:rPr lang="en-GB" sz="2400" b="1" i="1" smtClean="0">
                              <a:latin typeface="Cambria Math" panose="02040503050406030204" pitchFamily="18" charset="0"/>
                            </a:rPr>
                            <m:t>𝒙</m:t>
                          </m:r>
                        </m:num>
                        <m:den>
                          <m:r>
                            <a:rPr lang="en-GB" sz="2400" b="1" i="1" smtClean="0">
                              <a:latin typeface="Cambria Math" panose="02040503050406030204" pitchFamily="18" charset="0"/>
                            </a:rPr>
                            <m:t>𝟏</m:t>
                          </m:r>
                          <m:r>
                            <a:rPr lang="en-GB" sz="2400" b="1" i="1" smtClean="0">
                              <a:latin typeface="Cambria Math" panose="02040503050406030204" pitchFamily="18" charset="0"/>
                            </a:rPr>
                            <m:t>+</m:t>
                          </m:r>
                          <m:r>
                            <a:rPr lang="en-GB" sz="2400" b="1" i="1" smtClean="0">
                              <a:latin typeface="Cambria Math" panose="02040503050406030204" pitchFamily="18" charset="0"/>
                            </a:rPr>
                            <m:t>𝒙</m:t>
                          </m:r>
                        </m:den>
                      </m:f>
                    </m:oMath>
                  </m:oMathPara>
                </a14:m>
                <a:endParaRPr lang="en-GB" sz="2400" b="1" dirty="0"/>
              </a:p>
            </p:txBody>
          </p:sp>
        </mc:Choice>
        <mc:Fallback xmlns="">
          <p:sp>
            <p:nvSpPr>
              <p:cNvPr id="14" name="TextBox 13"/>
              <p:cNvSpPr txBox="1">
                <a:spLocks noRot="1" noChangeAspect="1" noMove="1" noResize="1" noEditPoints="1" noAdjustHandles="1" noChangeArrowheads="1" noChangeShapeType="1" noTextEdit="1"/>
              </p:cNvSpPr>
              <p:nvPr/>
            </p:nvSpPr>
            <p:spPr>
              <a:xfrm>
                <a:off x="4571888" y="5778340"/>
                <a:ext cx="2304365" cy="792396"/>
              </a:xfrm>
              <a:prstGeom prst="rect">
                <a:avLst/>
              </a:prstGeom>
              <a:blipFill rotWithShape="0">
                <a:blip r:embed="rId9"/>
                <a:stretch>
                  <a:fillRect/>
                </a:stretch>
              </a:blipFill>
            </p:spPr>
            <p:txBody>
              <a:bodyPr/>
              <a:lstStyle/>
              <a:p>
                <a:r>
                  <a:rPr lang="en-GB">
                    <a:noFill/>
                  </a:rPr>
                  <a:t> </a:t>
                </a:r>
              </a:p>
            </p:txBody>
          </p:sp>
        </mc:Fallback>
      </mc:AlternateContent>
      <p:sp>
        <p:nvSpPr>
          <p:cNvPr id="15" name="Rectangle 14"/>
          <p:cNvSpPr/>
          <p:nvPr/>
        </p:nvSpPr>
        <p:spPr>
          <a:xfrm>
            <a:off x="5257799" y="3295586"/>
            <a:ext cx="2410545" cy="75224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7" name="Rectangle 16"/>
          <p:cNvSpPr/>
          <p:nvPr/>
        </p:nvSpPr>
        <p:spPr>
          <a:xfrm>
            <a:off x="5257799" y="5035549"/>
            <a:ext cx="2410545" cy="556223"/>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8" name="Rectangle 17"/>
          <p:cNvSpPr/>
          <p:nvPr/>
        </p:nvSpPr>
        <p:spPr>
          <a:xfrm>
            <a:off x="5242177" y="5778340"/>
            <a:ext cx="2410545" cy="85228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9" name="TextBox 18"/>
          <p:cNvSpPr txBox="1"/>
          <p:nvPr/>
        </p:nvSpPr>
        <p:spPr>
          <a:xfrm>
            <a:off x="5868144" y="4218522"/>
            <a:ext cx="2808312" cy="646331"/>
          </a:xfrm>
          <a:prstGeom prst="rect">
            <a:avLst/>
          </a:prstGeom>
          <a:noFill/>
        </p:spPr>
        <p:txBody>
          <a:bodyPr wrap="square" rtlCol="0">
            <a:spAutoFit/>
          </a:bodyPr>
          <a:lstStyle/>
          <a:p>
            <a:r>
              <a:rPr lang="en-GB" dirty="0"/>
              <a:t>But this can be integrated by inspection.</a:t>
            </a:r>
          </a:p>
        </p:txBody>
      </p:sp>
      <p:sp>
        <p:nvSpPr>
          <p:cNvPr id="16" name="Rectangle 15"/>
          <p:cNvSpPr/>
          <p:nvPr/>
        </p:nvSpPr>
        <p:spPr>
          <a:xfrm>
            <a:off x="5242176" y="4133369"/>
            <a:ext cx="3074240" cy="75224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170203236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5"/>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5"/>
                                        </p:tgtEl>
                                      </p:cBhvr>
                                    </p:animEffect>
                                    <p:set>
                                      <p:cBhvr>
                                        <p:cTn id="7" dur="1" fill="hold">
                                          <p:stCondLst>
                                            <p:cond delay="4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5"/>
                  </p:tgtEl>
                </p:cond>
              </p:nextCondLst>
            </p:seq>
            <p:seq concurrent="1" nextAc="seek">
              <p:cTn id="8" restart="whenNotActive" fill="hold" evtFilter="cancelBubble" nodeType="interactiveSeq">
                <p:stCondLst>
                  <p:cond evt="onClick" delay="0">
                    <p:tgtEl>
                      <p:spTgt spid="16"/>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16"/>
                                        </p:tgtEl>
                                      </p:cBhvr>
                                    </p:animEffect>
                                    <p:set>
                                      <p:cBhvr>
                                        <p:cTn id="13" dur="1" fill="hold">
                                          <p:stCondLst>
                                            <p:cond delay="4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16"/>
                  </p:tgtEl>
                </p:cond>
              </p:nextCondLst>
            </p:seq>
            <p:seq concurrent="1" nextAc="seek">
              <p:cTn id="14" restart="whenNotActive" fill="hold" evtFilter="cancelBubble" nodeType="interactiveSeq">
                <p:stCondLst>
                  <p:cond evt="onClick" delay="0">
                    <p:tgtEl>
                      <p:spTgt spid="17"/>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17"/>
                                        </p:tgtEl>
                                      </p:cBhvr>
                                    </p:animEffect>
                                    <p:set>
                                      <p:cBhvr>
                                        <p:cTn id="19" dur="1" fill="hold">
                                          <p:stCondLst>
                                            <p:cond delay="499"/>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7"/>
                  </p:tgtEl>
                </p:cond>
              </p:nextCondLst>
            </p:seq>
            <p:seq concurrent="1" nextAc="seek">
              <p:cTn id="20" restart="whenNotActive" fill="hold" evtFilter="cancelBubble" nodeType="interactiveSeq">
                <p:stCondLst>
                  <p:cond evt="onClick" delay="0">
                    <p:tgtEl>
                      <p:spTgt spid="18"/>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grpId="0" nodeType="clickEffect">
                                  <p:stCondLst>
                                    <p:cond delay="0"/>
                                  </p:stCondLst>
                                  <p:childTnLst>
                                    <p:animEffect transition="out" filter="fade">
                                      <p:cBhvr>
                                        <p:cTn id="24" dur="500"/>
                                        <p:tgtEl>
                                          <p:spTgt spid="18"/>
                                        </p:tgtEl>
                                      </p:cBhvr>
                                    </p:animEffect>
                                    <p:set>
                                      <p:cBhvr>
                                        <p:cTn id="25" dur="1" fill="hold">
                                          <p:stCondLst>
                                            <p:cond delay="499"/>
                                          </p:stCondLst>
                                        </p:cTn>
                                        <p:tgtEl>
                                          <p:spTgt spid="18"/>
                                        </p:tgtEl>
                                        <p:attrNameLst>
                                          <p:attrName>style.visibility</p:attrName>
                                        </p:attrNameLst>
                                      </p:cBhvr>
                                      <p:to>
                                        <p:strVal val="hidden"/>
                                      </p:to>
                                    </p:set>
                                  </p:childTnLst>
                                </p:cTn>
                              </p:par>
                            </p:childTnLst>
                          </p:cTn>
                        </p:par>
                      </p:childTnLst>
                    </p:cTn>
                  </p:par>
                </p:childTnLst>
              </p:cTn>
              <p:nextCondLst>
                <p:cond evt="onClick" delay="0">
                  <p:tgtEl>
                    <p:spTgt spid="18"/>
                  </p:tgtEl>
                </p:cond>
              </p:nextCondLst>
            </p:seq>
          </p:childTnLst>
        </p:cTn>
      </p:par>
    </p:tnLst>
    <p:bldLst>
      <p:bldP spid="15" grpId="0" animBg="1"/>
      <p:bldP spid="17" grpId="0" animBg="1"/>
      <p:bldP spid="18" grpId="0" animBg="1"/>
      <p:bldP spid="1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4000"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Another Example</a:t>
              </a:r>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5" name="TextBox 4"/>
              <p:cNvSpPr txBox="1"/>
              <p:nvPr/>
            </p:nvSpPr>
            <p:spPr>
              <a:xfrm>
                <a:off x="755576" y="936321"/>
                <a:ext cx="7560840" cy="447880"/>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sz="2000" dirty="0"/>
                  <a:t>Use the substitution </a:t>
                </a:r>
                <a14:m>
                  <m:oMath xmlns:m="http://schemas.openxmlformats.org/officeDocument/2006/math">
                    <m:r>
                      <a:rPr lang="en-GB" sz="2000" b="0" i="1" smtClean="0">
                        <a:latin typeface="Cambria Math" panose="02040503050406030204" pitchFamily="18" charset="0"/>
                      </a:rPr>
                      <m:t>𝑢</m:t>
                    </m:r>
                    <m:r>
                      <a:rPr lang="en-GB" sz="2000" b="0" i="1" smtClean="0">
                        <a:latin typeface="Cambria Math" panose="02040503050406030204" pitchFamily="18" charset="0"/>
                      </a:rPr>
                      <m:t>=</m:t>
                    </m:r>
                    <m:func>
                      <m:funcPr>
                        <m:ctrlPr>
                          <a:rPr lang="en-GB" sz="2000" b="0" i="1" smtClean="0">
                            <a:latin typeface="Cambria Math" panose="02040503050406030204" pitchFamily="18" charset="0"/>
                          </a:rPr>
                        </m:ctrlPr>
                      </m:funcPr>
                      <m:fName>
                        <m:r>
                          <m:rPr>
                            <m:sty m:val="p"/>
                          </m:rPr>
                          <a:rPr lang="en-GB" sz="2000" b="0" i="0" smtClean="0">
                            <a:latin typeface="Cambria Math" panose="02040503050406030204" pitchFamily="18" charset="0"/>
                          </a:rPr>
                          <m:t>sin</m:t>
                        </m:r>
                      </m:fName>
                      <m:e>
                        <m:r>
                          <a:rPr lang="en-GB" sz="2000" b="0" i="1" smtClean="0">
                            <a:latin typeface="Cambria Math" panose="02040503050406030204" pitchFamily="18" charset="0"/>
                          </a:rPr>
                          <m:t>𝑥</m:t>
                        </m:r>
                      </m:e>
                    </m:func>
                    <m:r>
                      <a:rPr lang="en-GB" sz="2000" b="0" i="1" smtClean="0">
                        <a:latin typeface="Cambria Math" panose="02040503050406030204" pitchFamily="18" charset="0"/>
                      </a:rPr>
                      <m:t>+1</m:t>
                    </m:r>
                  </m:oMath>
                </a14:m>
                <a:r>
                  <a:rPr lang="en-GB" sz="2000" dirty="0"/>
                  <a:t> to find </a:t>
                </a:r>
                <a14:m>
                  <m:oMath xmlns:m="http://schemas.openxmlformats.org/officeDocument/2006/math">
                    <m:nary>
                      <m:naryPr>
                        <m:subHide m:val="on"/>
                        <m:supHide m:val="on"/>
                        <m:ctrlPr>
                          <a:rPr lang="en-GB" sz="2000" b="0" i="1" smtClean="0">
                            <a:latin typeface="Cambria Math" panose="02040503050406030204" pitchFamily="18" charset="0"/>
                          </a:rPr>
                        </m:ctrlPr>
                      </m:naryPr>
                      <m:sub/>
                      <m:sup/>
                      <m:e>
                        <m:func>
                          <m:funcPr>
                            <m:ctrlPr>
                              <a:rPr lang="en-GB" sz="2000" b="0" i="1" smtClean="0">
                                <a:latin typeface="Cambria Math" panose="02040503050406030204" pitchFamily="18" charset="0"/>
                              </a:rPr>
                            </m:ctrlPr>
                          </m:funcPr>
                          <m:fName>
                            <m:r>
                              <m:rPr>
                                <m:sty m:val="p"/>
                              </m:rPr>
                              <a:rPr lang="en-GB" sz="2000" b="0" i="0" smtClean="0">
                                <a:latin typeface="Cambria Math" panose="02040503050406030204" pitchFamily="18" charset="0"/>
                              </a:rPr>
                              <m:t>cos</m:t>
                            </m:r>
                          </m:fName>
                          <m:e>
                            <m:r>
                              <a:rPr lang="en-GB" sz="2000" b="0" i="1" smtClean="0">
                                <a:latin typeface="Cambria Math" panose="02040503050406030204" pitchFamily="18" charset="0"/>
                              </a:rPr>
                              <m:t>𝑥</m:t>
                            </m:r>
                          </m:e>
                        </m:func>
                        <m:func>
                          <m:funcPr>
                            <m:ctrlPr>
                              <a:rPr lang="en-GB" sz="2000" b="0" i="1" smtClean="0">
                                <a:latin typeface="Cambria Math" panose="02040503050406030204" pitchFamily="18" charset="0"/>
                              </a:rPr>
                            </m:ctrlPr>
                          </m:funcPr>
                          <m:fName>
                            <m:r>
                              <m:rPr>
                                <m:sty m:val="p"/>
                              </m:rPr>
                              <a:rPr lang="en-GB" sz="2000" b="0" i="0" smtClean="0">
                                <a:latin typeface="Cambria Math" panose="02040503050406030204" pitchFamily="18" charset="0"/>
                              </a:rPr>
                              <m:t>sin</m:t>
                            </m:r>
                          </m:fName>
                          <m:e>
                            <m:r>
                              <a:rPr lang="en-GB" sz="2000" b="0" i="1" smtClean="0">
                                <a:latin typeface="Cambria Math" panose="02040503050406030204" pitchFamily="18" charset="0"/>
                              </a:rPr>
                              <m:t>𝑥</m:t>
                            </m:r>
                          </m:e>
                        </m:func>
                        <m:sSup>
                          <m:sSupPr>
                            <m:ctrlPr>
                              <a:rPr lang="en-GB" sz="2000" b="0" i="1" smtClean="0">
                                <a:latin typeface="Cambria Math" panose="02040503050406030204" pitchFamily="18" charset="0"/>
                              </a:rPr>
                            </m:ctrlPr>
                          </m:sSupPr>
                          <m:e>
                            <m:d>
                              <m:dPr>
                                <m:ctrlPr>
                                  <a:rPr lang="en-GB" sz="2000" b="0" i="1" smtClean="0">
                                    <a:latin typeface="Cambria Math" panose="02040503050406030204" pitchFamily="18" charset="0"/>
                                  </a:rPr>
                                </m:ctrlPr>
                              </m:dPr>
                              <m:e>
                                <m:r>
                                  <a:rPr lang="en-GB" sz="2000" b="0" i="1" smtClean="0">
                                    <a:latin typeface="Cambria Math" panose="02040503050406030204" pitchFamily="18" charset="0"/>
                                  </a:rPr>
                                  <m:t>1+</m:t>
                                </m:r>
                                <m:func>
                                  <m:funcPr>
                                    <m:ctrlPr>
                                      <a:rPr lang="en-GB" sz="2000" b="0" i="1" smtClean="0">
                                        <a:latin typeface="Cambria Math" panose="02040503050406030204" pitchFamily="18" charset="0"/>
                                      </a:rPr>
                                    </m:ctrlPr>
                                  </m:funcPr>
                                  <m:fName>
                                    <m:r>
                                      <m:rPr>
                                        <m:sty m:val="p"/>
                                      </m:rPr>
                                      <a:rPr lang="en-GB" sz="2000" b="0" i="0" smtClean="0">
                                        <a:latin typeface="Cambria Math" panose="02040503050406030204" pitchFamily="18" charset="0"/>
                                      </a:rPr>
                                      <m:t>sin</m:t>
                                    </m:r>
                                  </m:fName>
                                  <m:e>
                                    <m:r>
                                      <a:rPr lang="en-GB" sz="2000" b="0" i="1" smtClean="0">
                                        <a:latin typeface="Cambria Math" panose="02040503050406030204" pitchFamily="18" charset="0"/>
                                      </a:rPr>
                                      <m:t>𝑥</m:t>
                                    </m:r>
                                  </m:e>
                                </m:func>
                              </m:e>
                            </m:d>
                          </m:e>
                          <m:sup>
                            <m:r>
                              <a:rPr lang="en-GB" sz="2000" b="0" i="1" smtClean="0">
                                <a:latin typeface="Cambria Math" panose="02040503050406030204" pitchFamily="18" charset="0"/>
                              </a:rPr>
                              <m:t>3</m:t>
                            </m:r>
                          </m:sup>
                        </m:sSup>
                      </m:e>
                    </m:nary>
                    <m:r>
                      <a:rPr lang="en-GB" sz="2000" b="0" i="1" smtClean="0">
                        <a:latin typeface="Cambria Math" panose="02040503050406030204" pitchFamily="18" charset="0"/>
                      </a:rPr>
                      <m:t> </m:t>
                    </m:r>
                    <m:r>
                      <a:rPr lang="en-GB" sz="2000" b="0" i="1" smtClean="0">
                        <a:latin typeface="Cambria Math" panose="02040503050406030204" pitchFamily="18" charset="0"/>
                      </a:rPr>
                      <m:t>𝑑𝑥</m:t>
                    </m:r>
                  </m:oMath>
                </a14:m>
                <a:endParaRPr lang="en-GB" sz="2000" dirty="0"/>
              </a:p>
            </p:txBody>
          </p:sp>
        </mc:Choice>
        <mc:Fallback xmlns="">
          <p:sp>
            <p:nvSpPr>
              <p:cNvPr id="5" name="TextBox 4"/>
              <p:cNvSpPr txBox="1">
                <a:spLocks noRot="1" noChangeAspect="1" noMove="1" noResize="1" noEditPoints="1" noAdjustHandles="1" noChangeArrowheads="1" noChangeShapeType="1" noTextEdit="1"/>
              </p:cNvSpPr>
              <p:nvPr/>
            </p:nvSpPr>
            <p:spPr>
              <a:xfrm>
                <a:off x="755576" y="936321"/>
                <a:ext cx="7560840" cy="447880"/>
              </a:xfrm>
              <a:prstGeom prst="rect">
                <a:avLst/>
              </a:prstGeom>
              <a:blipFill rotWithShape="0">
                <a:blip r:embed="rId2"/>
                <a:stretch>
                  <a:fillRect t="-93814" b="-139175"/>
                </a:stretch>
              </a:blipFill>
              <a:effectLst>
                <a:outerShdw blurRad="63500" sx="102000" sy="102000" algn="ctr" rotWithShape="0">
                  <a:prstClr val="black">
                    <a:alpha val="40000"/>
                  </a:prstClr>
                </a:outerShdw>
              </a:effectLst>
            </p:spPr>
            <p:txBody>
              <a:bodyPr/>
              <a:lstStyle/>
              <a:p>
                <a:r>
                  <a:rPr lang="en-GB">
                    <a:noFill/>
                  </a:rPr>
                  <a:t> </a:t>
                </a:r>
              </a:p>
            </p:txBody>
          </p:sp>
        </mc:Fallback>
      </mc:AlternateContent>
      <p:sp>
        <p:nvSpPr>
          <p:cNvPr id="6" name="Rectangle 5"/>
          <p:cNvSpPr/>
          <p:nvPr/>
        </p:nvSpPr>
        <p:spPr>
          <a:xfrm>
            <a:off x="323528" y="924489"/>
            <a:ext cx="432048" cy="484236"/>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b="1" dirty="0"/>
              <a:t>Q</a:t>
            </a:r>
          </a:p>
        </p:txBody>
      </p:sp>
      <mc:AlternateContent xmlns:mc="http://schemas.openxmlformats.org/markup-compatibility/2006" xmlns:a14="http://schemas.microsoft.com/office/drawing/2010/main">
        <mc:Choice Requires="a14">
          <p:sp>
            <p:nvSpPr>
              <p:cNvPr id="7" name="TextBox 6"/>
              <p:cNvSpPr txBox="1"/>
              <p:nvPr/>
            </p:nvSpPr>
            <p:spPr>
              <a:xfrm>
                <a:off x="323528" y="1628800"/>
                <a:ext cx="2252558" cy="923330"/>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b="1" dirty="0"/>
                  <a:t>STEP 1: </a:t>
                </a:r>
                <a:r>
                  <a:rPr lang="en-GB" dirty="0"/>
                  <a:t>Using substitution, work out </a:t>
                </a:r>
                <a14:m>
                  <m:oMath xmlns:m="http://schemas.openxmlformats.org/officeDocument/2006/math">
                    <m:r>
                      <a:rPr lang="en-GB" b="0" i="1" smtClean="0">
                        <a:latin typeface="Cambria Math" panose="02040503050406030204" pitchFamily="18" charset="0"/>
                      </a:rPr>
                      <m:t>𝑥</m:t>
                    </m:r>
                  </m:oMath>
                </a14:m>
                <a:r>
                  <a:rPr lang="en-GB" dirty="0"/>
                  <a:t> and </a:t>
                </a:r>
                <a14:m>
                  <m:oMath xmlns:m="http://schemas.openxmlformats.org/officeDocument/2006/math">
                    <m:r>
                      <a:rPr lang="en-GB" b="0" i="1" smtClean="0">
                        <a:latin typeface="Cambria Math" panose="02040503050406030204" pitchFamily="18" charset="0"/>
                      </a:rPr>
                      <m:t>𝑑𝑥</m:t>
                    </m:r>
                  </m:oMath>
                </a14:m>
                <a:r>
                  <a:rPr lang="en-GB" dirty="0"/>
                  <a:t> (or variant)</a:t>
                </a:r>
              </a:p>
            </p:txBody>
          </p:sp>
        </mc:Choice>
        <mc:Fallback xmlns="">
          <p:sp>
            <p:nvSpPr>
              <p:cNvPr id="7" name="TextBox 6"/>
              <p:cNvSpPr txBox="1">
                <a:spLocks noRot="1" noChangeAspect="1" noMove="1" noResize="1" noEditPoints="1" noAdjustHandles="1" noChangeArrowheads="1" noChangeShapeType="1" noTextEdit="1"/>
              </p:cNvSpPr>
              <p:nvPr/>
            </p:nvSpPr>
            <p:spPr>
              <a:xfrm>
                <a:off x="323528" y="1628800"/>
                <a:ext cx="2252558" cy="923330"/>
              </a:xfrm>
              <a:prstGeom prst="rect">
                <a:avLst/>
              </a:prstGeom>
              <a:blipFill rotWithShape="0">
                <a:blip r:embed="rId3"/>
                <a:stretch>
                  <a:fillRect l="-1604" t="-1923" r="-3476" b="-7692"/>
                </a:stretch>
              </a:blipFill>
            </p:spPr>
            <p:txBody>
              <a:bodyPr/>
              <a:lstStyle/>
              <a:p>
                <a:r>
                  <a:rPr lang="en-GB">
                    <a:noFill/>
                  </a:rPr>
                  <a:t> </a:t>
                </a:r>
              </a:p>
            </p:txBody>
          </p:sp>
        </mc:Fallback>
      </mc:AlternateContent>
      <p:sp>
        <p:nvSpPr>
          <p:cNvPr id="8" name="TextBox 7"/>
          <p:cNvSpPr txBox="1"/>
          <p:nvPr/>
        </p:nvSpPr>
        <p:spPr>
          <a:xfrm>
            <a:off x="317848" y="3933056"/>
            <a:ext cx="2258238" cy="646331"/>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b="1" dirty="0"/>
              <a:t>STEP 2: </a:t>
            </a:r>
            <a:r>
              <a:rPr lang="en-GB" dirty="0"/>
              <a:t>Substitute these into expression.</a:t>
            </a:r>
          </a:p>
        </p:txBody>
      </p:sp>
      <p:sp>
        <p:nvSpPr>
          <p:cNvPr id="9" name="TextBox 8"/>
          <p:cNvSpPr txBox="1"/>
          <p:nvPr/>
        </p:nvSpPr>
        <p:spPr>
          <a:xfrm>
            <a:off x="317848" y="5041900"/>
            <a:ext cx="2258238" cy="646331"/>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b="1" dirty="0"/>
              <a:t>STEP 3: </a:t>
            </a:r>
            <a:r>
              <a:rPr lang="en-GB" dirty="0"/>
              <a:t>Integrate simplified expression.</a:t>
            </a:r>
          </a:p>
        </p:txBody>
      </p:sp>
      <mc:AlternateContent xmlns:mc="http://schemas.openxmlformats.org/markup-compatibility/2006" xmlns:a14="http://schemas.microsoft.com/office/drawing/2010/main">
        <mc:Choice Requires="a14">
          <p:sp>
            <p:nvSpPr>
              <p:cNvPr id="10" name="TextBox 9"/>
              <p:cNvSpPr txBox="1"/>
              <p:nvPr/>
            </p:nvSpPr>
            <p:spPr>
              <a:xfrm>
                <a:off x="317848" y="5769931"/>
                <a:ext cx="2258238" cy="646331"/>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b="1" dirty="0"/>
                  <a:t>STEP 4: </a:t>
                </a:r>
                <a:r>
                  <a:rPr lang="en-GB" dirty="0"/>
                  <a:t>Write answer in terms of </a:t>
                </a:r>
                <a14:m>
                  <m:oMath xmlns:m="http://schemas.openxmlformats.org/officeDocument/2006/math">
                    <m:r>
                      <a:rPr lang="en-GB" b="0" i="1" smtClean="0">
                        <a:latin typeface="Cambria Math" panose="02040503050406030204" pitchFamily="18" charset="0"/>
                      </a:rPr>
                      <m:t>𝑥</m:t>
                    </m:r>
                  </m:oMath>
                </a14:m>
                <a:r>
                  <a:rPr lang="en-GB" dirty="0"/>
                  <a:t>.</a:t>
                </a:r>
              </a:p>
            </p:txBody>
          </p:sp>
        </mc:Choice>
        <mc:Fallback xmlns="">
          <p:sp>
            <p:nvSpPr>
              <p:cNvPr id="10" name="TextBox 9"/>
              <p:cNvSpPr txBox="1">
                <a:spLocks noRot="1" noChangeAspect="1" noMove="1" noResize="1" noEditPoints="1" noAdjustHandles="1" noChangeArrowheads="1" noChangeShapeType="1" noTextEdit="1"/>
              </p:cNvSpPr>
              <p:nvPr/>
            </p:nvSpPr>
            <p:spPr>
              <a:xfrm>
                <a:off x="317848" y="5769931"/>
                <a:ext cx="2258238" cy="646331"/>
              </a:xfrm>
              <a:prstGeom prst="rect">
                <a:avLst/>
              </a:prstGeom>
              <a:blipFill rotWithShape="0">
                <a:blip r:embed="rId4"/>
                <a:stretch>
                  <a:fillRect l="-1600" t="-3636" b="-11818"/>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3059832" y="1628800"/>
                <a:ext cx="5256584" cy="228024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𝑢</m:t>
                      </m:r>
                      <m:r>
                        <a:rPr lang="en-GB" b="0" i="1" smtClean="0">
                          <a:latin typeface="Cambria Math" panose="02040503050406030204" pitchFamily="18" charset="0"/>
                        </a:rPr>
                        <m:t>=</m:t>
                      </m:r>
                      <m:func>
                        <m:funcPr>
                          <m:ctrlPr>
                            <a:rPr lang="en-GB" b="0" i="1" smtClean="0">
                              <a:latin typeface="Cambria Math" panose="02040503050406030204" pitchFamily="18" charset="0"/>
                            </a:rPr>
                          </m:ctrlPr>
                        </m:funcPr>
                        <m:fName>
                          <m:r>
                            <m:rPr>
                              <m:sty m:val="p"/>
                            </m:rPr>
                            <a:rPr lang="en-GB" b="0" i="0" smtClean="0">
                              <a:latin typeface="Cambria Math" panose="02040503050406030204" pitchFamily="18" charset="0"/>
                            </a:rPr>
                            <m:t>sin</m:t>
                          </m:r>
                        </m:fName>
                        <m:e>
                          <m:r>
                            <a:rPr lang="en-GB" b="0" i="1" smtClean="0">
                              <a:latin typeface="Cambria Math" panose="02040503050406030204" pitchFamily="18" charset="0"/>
                            </a:rPr>
                            <m:t>𝑥</m:t>
                          </m:r>
                        </m:e>
                      </m:func>
                      <m:r>
                        <a:rPr lang="en-GB" b="0" i="1" smtClean="0">
                          <a:latin typeface="Cambria Math" panose="02040503050406030204" pitchFamily="18" charset="0"/>
                        </a:rPr>
                        <m:t>+1</m:t>
                      </m:r>
                    </m:oMath>
                    <m:oMath xmlns:m="http://schemas.openxmlformats.org/officeDocument/2006/math">
                      <m:f>
                        <m:fPr>
                          <m:ctrlPr>
                            <a:rPr lang="en-GB" b="0" i="1" smtClean="0">
                              <a:latin typeface="Cambria Math" panose="02040503050406030204" pitchFamily="18" charset="0"/>
                            </a:rPr>
                          </m:ctrlPr>
                        </m:fPr>
                        <m:num>
                          <m:r>
                            <a:rPr lang="en-GB" b="0" i="1" smtClean="0">
                              <a:latin typeface="Cambria Math" panose="02040503050406030204" pitchFamily="18" charset="0"/>
                            </a:rPr>
                            <m:t>𝑑𝑢</m:t>
                          </m:r>
                        </m:num>
                        <m:den>
                          <m:r>
                            <a:rPr lang="en-GB" b="0" i="1" smtClean="0">
                              <a:latin typeface="Cambria Math" panose="02040503050406030204" pitchFamily="18" charset="0"/>
                            </a:rPr>
                            <m:t>𝑑𝑥</m:t>
                          </m:r>
                        </m:den>
                      </m:f>
                      <m:r>
                        <a:rPr lang="en-GB" b="0" i="1" smtClean="0">
                          <a:latin typeface="Cambria Math" panose="02040503050406030204" pitchFamily="18" charset="0"/>
                        </a:rPr>
                        <m:t>=</m:t>
                      </m:r>
                      <m:func>
                        <m:funcPr>
                          <m:ctrlPr>
                            <a:rPr lang="en-GB" b="0" i="1" smtClean="0">
                              <a:latin typeface="Cambria Math" panose="02040503050406030204" pitchFamily="18" charset="0"/>
                            </a:rPr>
                          </m:ctrlPr>
                        </m:funcPr>
                        <m:fName>
                          <m:r>
                            <m:rPr>
                              <m:sty m:val="p"/>
                            </m:rPr>
                            <a:rPr lang="en-GB" b="0" i="0" smtClean="0">
                              <a:latin typeface="Cambria Math" panose="02040503050406030204" pitchFamily="18" charset="0"/>
                            </a:rPr>
                            <m:t>cos</m:t>
                          </m:r>
                        </m:fName>
                        <m:e>
                          <m:r>
                            <a:rPr lang="en-GB" b="0" i="1" smtClean="0">
                              <a:latin typeface="Cambria Math" panose="02040503050406030204" pitchFamily="18" charset="0"/>
                            </a:rPr>
                            <m:t>𝑥</m:t>
                          </m:r>
                        </m:e>
                      </m:func>
                      <m:r>
                        <a:rPr lang="en-GB" b="0" i="1" smtClean="0">
                          <a:latin typeface="Cambria Math" panose="02040503050406030204" pitchFamily="18" charset="0"/>
                        </a:rPr>
                        <m:t>   →   </m:t>
                      </m:r>
                      <m:r>
                        <a:rPr lang="en-GB" b="0" i="1" smtClean="0">
                          <a:latin typeface="Cambria Math" panose="02040503050406030204" pitchFamily="18" charset="0"/>
                        </a:rPr>
                        <m:t>𝑑𝑢</m:t>
                      </m:r>
                      <m:r>
                        <a:rPr lang="en-GB" b="0" i="1" smtClean="0">
                          <a:latin typeface="Cambria Math" panose="02040503050406030204" pitchFamily="18" charset="0"/>
                        </a:rPr>
                        <m:t>=</m:t>
                      </m:r>
                      <m:func>
                        <m:funcPr>
                          <m:ctrlPr>
                            <a:rPr lang="en-GB" b="0" i="1" smtClean="0">
                              <a:latin typeface="Cambria Math" panose="02040503050406030204" pitchFamily="18" charset="0"/>
                            </a:rPr>
                          </m:ctrlPr>
                        </m:funcPr>
                        <m:fName>
                          <m:r>
                            <m:rPr>
                              <m:sty m:val="p"/>
                            </m:rPr>
                            <a:rPr lang="en-GB" b="0" i="0" smtClean="0">
                              <a:latin typeface="Cambria Math" panose="02040503050406030204" pitchFamily="18" charset="0"/>
                            </a:rPr>
                            <m:t>cos</m:t>
                          </m:r>
                        </m:fName>
                        <m:e>
                          <m:r>
                            <a:rPr lang="en-GB" b="0" i="1" smtClean="0">
                              <a:latin typeface="Cambria Math" panose="02040503050406030204" pitchFamily="18" charset="0"/>
                            </a:rPr>
                            <m:t>𝑥</m:t>
                          </m:r>
                        </m:e>
                      </m:func>
                      <m:r>
                        <a:rPr lang="en-GB" b="0" i="1" smtClean="0">
                          <a:latin typeface="Cambria Math" panose="02040503050406030204" pitchFamily="18" charset="0"/>
                        </a:rPr>
                        <m:t> </m:t>
                      </m:r>
                      <m:r>
                        <a:rPr lang="en-GB" b="0" i="1" smtClean="0">
                          <a:latin typeface="Cambria Math" panose="02040503050406030204" pitchFamily="18" charset="0"/>
                        </a:rPr>
                        <m:t>𝑑𝑥</m:t>
                      </m:r>
                    </m:oMath>
                    <m:oMath xmlns:m="http://schemas.openxmlformats.org/officeDocument/2006/math">
                      <m:func>
                        <m:funcPr>
                          <m:ctrlPr>
                            <a:rPr lang="en-GB" b="0" i="1" smtClean="0">
                              <a:latin typeface="Cambria Math" panose="02040503050406030204" pitchFamily="18" charset="0"/>
                            </a:rPr>
                          </m:ctrlPr>
                        </m:funcPr>
                        <m:fName>
                          <m:r>
                            <m:rPr>
                              <m:sty m:val="p"/>
                            </m:rPr>
                            <a:rPr lang="en-GB" b="0" i="0" smtClean="0">
                              <a:latin typeface="Cambria Math" panose="02040503050406030204" pitchFamily="18" charset="0"/>
                            </a:rPr>
                            <m:t>sin</m:t>
                          </m:r>
                        </m:fName>
                        <m:e>
                          <m:r>
                            <a:rPr lang="en-GB" b="0" i="1" smtClean="0">
                              <a:latin typeface="Cambria Math" panose="02040503050406030204" pitchFamily="18" charset="0"/>
                            </a:rPr>
                            <m:t>𝑥</m:t>
                          </m:r>
                        </m:e>
                      </m:func>
                      <m:r>
                        <a:rPr lang="en-GB" b="0" i="1" smtClean="0">
                          <a:latin typeface="Cambria Math" panose="02040503050406030204" pitchFamily="18" charset="0"/>
                        </a:rPr>
                        <m:t>=</m:t>
                      </m:r>
                      <m:r>
                        <a:rPr lang="en-GB" b="0" i="1" smtClean="0">
                          <a:latin typeface="Cambria Math" panose="02040503050406030204" pitchFamily="18" charset="0"/>
                        </a:rPr>
                        <m:t>𝑢</m:t>
                      </m:r>
                      <m:r>
                        <a:rPr lang="en-GB" b="0" i="1" smtClean="0">
                          <a:latin typeface="Cambria Math" panose="02040503050406030204" pitchFamily="18" charset="0"/>
                        </a:rPr>
                        <m:t>−1</m:t>
                      </m:r>
                    </m:oMath>
                  </m:oMathPara>
                </a14:m>
                <a:endParaRPr lang="en-GB" dirty="0"/>
              </a:p>
              <a:p>
                <a:r>
                  <a:rPr lang="en-GB" b="1" dirty="0"/>
                  <a:t>Notice this time we didn’t find </a:t>
                </a:r>
                <a14:m>
                  <m:oMath xmlns:m="http://schemas.openxmlformats.org/officeDocument/2006/math">
                    <m:r>
                      <a:rPr lang="en-GB" b="1" i="1" smtClean="0">
                        <a:latin typeface="Cambria Math" panose="02040503050406030204" pitchFamily="18" charset="0"/>
                      </a:rPr>
                      <m:t>𝒙</m:t>
                    </m:r>
                  </m:oMath>
                </a14:m>
                <a:r>
                  <a:rPr lang="en-GB" b="1" dirty="0"/>
                  <a:t> or </a:t>
                </a:r>
                <a14:m>
                  <m:oMath xmlns:m="http://schemas.openxmlformats.org/officeDocument/2006/math">
                    <m:r>
                      <a:rPr lang="en-GB" b="1" i="1" smtClean="0">
                        <a:latin typeface="Cambria Math" panose="02040503050406030204" pitchFamily="18" charset="0"/>
                      </a:rPr>
                      <m:t>𝒅𝒙</m:t>
                    </m:r>
                  </m:oMath>
                </a14:m>
                <a:r>
                  <a:rPr lang="en-GB" b="1" dirty="0"/>
                  <a:t>. We could, but then </a:t>
                </a:r>
                <a14:m>
                  <m:oMath xmlns:m="http://schemas.openxmlformats.org/officeDocument/2006/math">
                    <m:r>
                      <a:rPr lang="en-GB" b="1" i="1" smtClean="0">
                        <a:latin typeface="Cambria Math" panose="02040503050406030204" pitchFamily="18" charset="0"/>
                      </a:rPr>
                      <m:t>𝒙</m:t>
                    </m:r>
                    <m:r>
                      <a:rPr lang="en-GB" b="1" i="1" smtClean="0">
                        <a:latin typeface="Cambria Math" panose="02040503050406030204" pitchFamily="18" charset="0"/>
                      </a:rPr>
                      <m:t>=</m:t>
                    </m:r>
                    <m:func>
                      <m:funcPr>
                        <m:ctrlPr>
                          <a:rPr lang="en-GB" b="1" i="1" smtClean="0">
                            <a:latin typeface="Cambria Math" panose="02040503050406030204" pitchFamily="18" charset="0"/>
                          </a:rPr>
                        </m:ctrlPr>
                      </m:funcPr>
                      <m:fName>
                        <m:r>
                          <a:rPr lang="en-GB" b="1" i="0" smtClean="0">
                            <a:latin typeface="Cambria Math" panose="02040503050406030204" pitchFamily="18" charset="0"/>
                          </a:rPr>
                          <m:t>𝐚𝐫𝐜𝐬𝐢𝐧</m:t>
                        </m:r>
                      </m:fName>
                      <m:e>
                        <m:r>
                          <a:rPr lang="en-GB" b="1" i="1" smtClean="0">
                            <a:latin typeface="Cambria Math" panose="02040503050406030204" pitchFamily="18" charset="0"/>
                          </a:rPr>
                          <m:t>(</m:t>
                        </m:r>
                        <m:r>
                          <a:rPr lang="en-GB" b="1" i="1" smtClean="0">
                            <a:latin typeface="Cambria Math" panose="02040503050406030204" pitchFamily="18" charset="0"/>
                          </a:rPr>
                          <m:t>𝒖</m:t>
                        </m:r>
                        <m:r>
                          <a:rPr lang="en-GB" b="1" i="1" smtClean="0">
                            <a:latin typeface="Cambria Math" panose="02040503050406030204" pitchFamily="18" charset="0"/>
                          </a:rPr>
                          <m:t>−</m:t>
                        </m:r>
                        <m:r>
                          <a:rPr lang="en-GB" b="1" i="1" smtClean="0">
                            <a:latin typeface="Cambria Math" panose="02040503050406030204" pitchFamily="18" charset="0"/>
                          </a:rPr>
                          <m:t>𝟏</m:t>
                        </m:r>
                        <m:r>
                          <a:rPr lang="en-GB" b="1" i="1" smtClean="0">
                            <a:latin typeface="Cambria Math" panose="02040503050406030204" pitchFamily="18" charset="0"/>
                          </a:rPr>
                          <m:t>)</m:t>
                        </m:r>
                      </m:e>
                    </m:func>
                  </m:oMath>
                </a14:m>
                <a:r>
                  <a:rPr lang="en-GB" b="1" dirty="0"/>
                  <a:t>, and it would be slightly awkward simplifying the expression (although is still very much a valid method!) </a:t>
                </a:r>
              </a:p>
            </p:txBody>
          </p:sp>
        </mc:Choice>
        <mc:Fallback xmlns="">
          <p:sp>
            <p:nvSpPr>
              <p:cNvPr id="11" name="TextBox 10"/>
              <p:cNvSpPr txBox="1">
                <a:spLocks noRot="1" noChangeAspect="1" noMove="1" noResize="1" noEditPoints="1" noAdjustHandles="1" noChangeArrowheads="1" noChangeShapeType="1" noTextEdit="1"/>
              </p:cNvSpPr>
              <p:nvPr/>
            </p:nvSpPr>
            <p:spPr>
              <a:xfrm>
                <a:off x="3059832" y="1628800"/>
                <a:ext cx="5256584" cy="2280240"/>
              </a:xfrm>
              <a:prstGeom prst="rect">
                <a:avLst/>
              </a:prstGeom>
              <a:blipFill rotWithShape="0">
                <a:blip r:embed="rId5"/>
                <a:stretch>
                  <a:fillRect l="-1044" r="-1044" b="-3476"/>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2" name="TextBox 11"/>
              <p:cNvSpPr txBox="1"/>
              <p:nvPr/>
            </p:nvSpPr>
            <p:spPr>
              <a:xfrm>
                <a:off x="2843808" y="3933056"/>
                <a:ext cx="5472608" cy="25431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m:t>
                      </m:r>
                      <m:nary>
                        <m:naryPr>
                          <m:subHide m:val="on"/>
                          <m:supHide m:val="on"/>
                          <m:ctrlPr>
                            <a:rPr lang="en-GB" b="0" i="1" smtClean="0">
                              <a:latin typeface="Cambria Math" panose="02040503050406030204" pitchFamily="18" charset="0"/>
                            </a:rPr>
                          </m:ctrlPr>
                        </m:naryPr>
                        <m:sub/>
                        <m:sup/>
                        <m:e>
                          <m:d>
                            <m:dPr>
                              <m:ctrlPr>
                                <a:rPr lang="en-GB" b="0" i="1" smtClean="0">
                                  <a:latin typeface="Cambria Math" panose="02040503050406030204" pitchFamily="18" charset="0"/>
                                </a:rPr>
                              </m:ctrlPr>
                            </m:dPr>
                            <m:e>
                              <m:r>
                                <a:rPr lang="en-GB" b="0" i="1" smtClean="0">
                                  <a:latin typeface="Cambria Math" panose="02040503050406030204" pitchFamily="18" charset="0"/>
                                </a:rPr>
                                <m:t>𝑢</m:t>
                              </m:r>
                              <m:r>
                                <a:rPr lang="en-GB" b="0" i="1" smtClean="0">
                                  <a:latin typeface="Cambria Math" panose="02040503050406030204" pitchFamily="18" charset="0"/>
                                </a:rPr>
                                <m:t>−1</m:t>
                              </m:r>
                            </m:e>
                          </m:d>
                          <m:sSup>
                            <m:sSupPr>
                              <m:ctrlPr>
                                <a:rPr lang="en-GB" b="0" i="1" smtClean="0">
                                  <a:latin typeface="Cambria Math" panose="02040503050406030204" pitchFamily="18" charset="0"/>
                                </a:rPr>
                              </m:ctrlPr>
                            </m:sSupPr>
                            <m:e>
                              <m:r>
                                <a:rPr lang="en-GB" b="0" i="1" smtClean="0">
                                  <a:latin typeface="Cambria Math" panose="02040503050406030204" pitchFamily="18" charset="0"/>
                                </a:rPr>
                                <m:t>𝑢</m:t>
                              </m:r>
                            </m:e>
                            <m:sup>
                              <m:r>
                                <a:rPr lang="en-GB" b="0" i="1" smtClean="0">
                                  <a:latin typeface="Cambria Math" panose="02040503050406030204" pitchFamily="18" charset="0"/>
                                </a:rPr>
                                <m:t>3</m:t>
                              </m:r>
                            </m:sup>
                          </m:sSup>
                          <m:r>
                            <a:rPr lang="en-GB" b="0" i="1" smtClean="0">
                              <a:latin typeface="Cambria Math" panose="02040503050406030204" pitchFamily="18" charset="0"/>
                            </a:rPr>
                            <m:t> </m:t>
                          </m:r>
                          <m:r>
                            <a:rPr lang="en-GB" b="0" i="1" smtClean="0">
                              <a:latin typeface="Cambria Math" panose="02040503050406030204" pitchFamily="18" charset="0"/>
                            </a:rPr>
                            <m:t>𝑑𝑢</m:t>
                          </m:r>
                        </m:e>
                      </m:nary>
                    </m:oMath>
                    <m:oMath xmlns:m="http://schemas.openxmlformats.org/officeDocument/2006/math">
                      <m:r>
                        <a:rPr lang="en-GB" b="0" i="1" smtClean="0">
                          <a:latin typeface="Cambria Math" panose="02040503050406030204" pitchFamily="18" charset="0"/>
                        </a:rPr>
                        <m:t>=</m:t>
                      </m:r>
                      <m:nary>
                        <m:naryPr>
                          <m:subHide m:val="on"/>
                          <m:supHide m:val="on"/>
                          <m:ctrlPr>
                            <a:rPr lang="en-GB" b="0" i="1" smtClean="0">
                              <a:latin typeface="Cambria Math" panose="02040503050406030204" pitchFamily="18" charset="0"/>
                            </a:rPr>
                          </m:ctrlPr>
                        </m:naryPr>
                        <m:sub/>
                        <m:sup/>
                        <m:e>
                          <m:sSup>
                            <m:sSupPr>
                              <m:ctrlPr>
                                <a:rPr lang="en-GB" b="0" i="1" smtClean="0">
                                  <a:latin typeface="Cambria Math" panose="02040503050406030204" pitchFamily="18" charset="0"/>
                                </a:rPr>
                              </m:ctrlPr>
                            </m:sSupPr>
                            <m:e>
                              <m:r>
                                <a:rPr lang="en-GB" b="0" i="1" smtClean="0">
                                  <a:latin typeface="Cambria Math" panose="02040503050406030204" pitchFamily="18" charset="0"/>
                                </a:rPr>
                                <m:t>𝑢</m:t>
                              </m:r>
                            </m:e>
                            <m:sup>
                              <m:r>
                                <a:rPr lang="en-GB" b="0" i="1" smtClean="0">
                                  <a:latin typeface="Cambria Math" panose="02040503050406030204" pitchFamily="18" charset="0"/>
                                </a:rPr>
                                <m:t>4</m:t>
                              </m:r>
                            </m:sup>
                          </m:sSup>
                          <m:r>
                            <a:rPr lang="en-GB" b="0" i="1" smtClean="0">
                              <a:latin typeface="Cambria Math" panose="02040503050406030204" pitchFamily="18" charset="0"/>
                            </a:rPr>
                            <m:t>−</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𝑢</m:t>
                              </m:r>
                            </m:e>
                            <m:sup>
                              <m:r>
                                <a:rPr lang="en-GB" b="0" i="1" smtClean="0">
                                  <a:latin typeface="Cambria Math" panose="02040503050406030204" pitchFamily="18" charset="0"/>
                                </a:rPr>
                                <m:t>3</m:t>
                              </m:r>
                            </m:sup>
                          </m:sSup>
                        </m:e>
                      </m:nary>
                      <m:r>
                        <a:rPr lang="en-GB" b="0" i="1" smtClean="0">
                          <a:latin typeface="Cambria Math" panose="02040503050406030204" pitchFamily="18" charset="0"/>
                        </a:rPr>
                        <m:t> </m:t>
                      </m:r>
                      <m:r>
                        <a:rPr lang="en-GB" b="0" i="1" smtClean="0">
                          <a:latin typeface="Cambria Math" panose="02040503050406030204" pitchFamily="18" charset="0"/>
                        </a:rPr>
                        <m:t>𝑑𝑢</m:t>
                      </m:r>
                    </m:oMath>
                    <m:oMath xmlns:m="http://schemas.openxmlformats.org/officeDocument/2006/math">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5</m:t>
                          </m:r>
                        </m:den>
                      </m:f>
                      <m:sSup>
                        <m:sSupPr>
                          <m:ctrlPr>
                            <a:rPr lang="en-GB" b="0" i="1" smtClean="0">
                              <a:latin typeface="Cambria Math" panose="02040503050406030204" pitchFamily="18" charset="0"/>
                            </a:rPr>
                          </m:ctrlPr>
                        </m:sSupPr>
                        <m:e>
                          <m:r>
                            <a:rPr lang="en-GB" b="0" i="1" smtClean="0">
                              <a:latin typeface="Cambria Math" panose="02040503050406030204" pitchFamily="18" charset="0"/>
                            </a:rPr>
                            <m:t>𝑢</m:t>
                          </m:r>
                        </m:e>
                        <m:sup>
                          <m:r>
                            <a:rPr lang="en-GB" b="0" i="1" smtClean="0">
                              <a:latin typeface="Cambria Math" panose="02040503050406030204" pitchFamily="18" charset="0"/>
                            </a:rPr>
                            <m:t>5</m:t>
                          </m:r>
                        </m:sup>
                      </m:sSup>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4</m:t>
                          </m:r>
                        </m:den>
                      </m:f>
                      <m:sSup>
                        <m:sSupPr>
                          <m:ctrlPr>
                            <a:rPr lang="en-GB" b="0" i="1" smtClean="0">
                              <a:latin typeface="Cambria Math" panose="02040503050406030204" pitchFamily="18" charset="0"/>
                            </a:rPr>
                          </m:ctrlPr>
                        </m:sSupPr>
                        <m:e>
                          <m:r>
                            <a:rPr lang="en-GB" b="0" i="1" smtClean="0">
                              <a:latin typeface="Cambria Math" panose="02040503050406030204" pitchFamily="18" charset="0"/>
                            </a:rPr>
                            <m:t>𝑢</m:t>
                          </m:r>
                        </m:e>
                        <m:sup>
                          <m:r>
                            <a:rPr lang="en-GB" b="0" i="1" smtClean="0">
                              <a:latin typeface="Cambria Math" panose="02040503050406030204" pitchFamily="18" charset="0"/>
                            </a:rPr>
                            <m:t>4</m:t>
                          </m:r>
                        </m:sup>
                      </m:sSup>
                      <m:r>
                        <a:rPr lang="en-GB" b="0" i="1" smtClean="0">
                          <a:latin typeface="Cambria Math" panose="02040503050406030204" pitchFamily="18" charset="0"/>
                        </a:rPr>
                        <m:t>+</m:t>
                      </m:r>
                      <m:r>
                        <a:rPr lang="en-GB" b="0" i="1" smtClean="0">
                          <a:latin typeface="Cambria Math" panose="02040503050406030204" pitchFamily="18" charset="0"/>
                        </a:rPr>
                        <m:t>𝐶</m:t>
                      </m:r>
                    </m:oMath>
                  </m:oMathPara>
                </a14:m>
                <a:endParaRPr lang="en-GB" b="0" dirty="0"/>
              </a:p>
              <a:p>
                <a:endParaRPr lang="en-GB" dirty="0"/>
              </a:p>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5</m:t>
                          </m:r>
                        </m:den>
                      </m:f>
                      <m:sSup>
                        <m:sSupPr>
                          <m:ctrlPr>
                            <a:rPr lang="en-GB" b="0" i="1" smtClean="0">
                              <a:latin typeface="Cambria Math" panose="02040503050406030204" pitchFamily="18" charset="0"/>
                            </a:rPr>
                          </m:ctrlPr>
                        </m:sSupPr>
                        <m:e>
                          <m:d>
                            <m:dPr>
                              <m:ctrlPr>
                                <a:rPr lang="en-GB" b="0" i="1" smtClean="0">
                                  <a:latin typeface="Cambria Math" panose="02040503050406030204" pitchFamily="18" charset="0"/>
                                </a:rPr>
                              </m:ctrlPr>
                            </m:dPr>
                            <m:e>
                              <m:func>
                                <m:funcPr>
                                  <m:ctrlPr>
                                    <a:rPr lang="en-GB" b="0" i="1" smtClean="0">
                                      <a:latin typeface="Cambria Math" panose="02040503050406030204" pitchFamily="18" charset="0"/>
                                    </a:rPr>
                                  </m:ctrlPr>
                                </m:funcPr>
                                <m:fName>
                                  <m:r>
                                    <m:rPr>
                                      <m:sty m:val="p"/>
                                    </m:rPr>
                                    <a:rPr lang="en-GB" b="0" i="0" smtClean="0">
                                      <a:latin typeface="Cambria Math" panose="02040503050406030204" pitchFamily="18" charset="0"/>
                                    </a:rPr>
                                    <m:t>sin</m:t>
                                  </m:r>
                                </m:fName>
                                <m:e>
                                  <m:r>
                                    <a:rPr lang="en-GB" b="0" i="1" smtClean="0">
                                      <a:latin typeface="Cambria Math" panose="02040503050406030204" pitchFamily="18" charset="0"/>
                                    </a:rPr>
                                    <m:t>𝑥</m:t>
                                  </m:r>
                                </m:e>
                              </m:func>
                              <m:r>
                                <a:rPr lang="en-GB" b="0" i="1" smtClean="0">
                                  <a:latin typeface="Cambria Math" panose="02040503050406030204" pitchFamily="18" charset="0"/>
                                </a:rPr>
                                <m:t>+1</m:t>
                              </m:r>
                            </m:e>
                          </m:d>
                        </m:e>
                        <m:sup>
                          <m:r>
                            <a:rPr lang="en-GB" b="0" i="1" smtClean="0">
                              <a:latin typeface="Cambria Math" panose="02040503050406030204" pitchFamily="18" charset="0"/>
                            </a:rPr>
                            <m:t>5</m:t>
                          </m:r>
                        </m:sup>
                      </m:sSup>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4</m:t>
                          </m:r>
                        </m:den>
                      </m:f>
                      <m:sSup>
                        <m:sSupPr>
                          <m:ctrlPr>
                            <a:rPr lang="en-GB" b="0" i="1" smtClean="0">
                              <a:latin typeface="Cambria Math" panose="02040503050406030204" pitchFamily="18" charset="0"/>
                            </a:rPr>
                          </m:ctrlPr>
                        </m:sSupPr>
                        <m:e>
                          <m:d>
                            <m:dPr>
                              <m:ctrlPr>
                                <a:rPr lang="en-GB" b="0" i="1" smtClean="0">
                                  <a:latin typeface="Cambria Math" panose="02040503050406030204" pitchFamily="18" charset="0"/>
                                </a:rPr>
                              </m:ctrlPr>
                            </m:dPr>
                            <m:e>
                              <m:func>
                                <m:funcPr>
                                  <m:ctrlPr>
                                    <a:rPr lang="en-GB" b="0" i="1" smtClean="0">
                                      <a:latin typeface="Cambria Math" panose="02040503050406030204" pitchFamily="18" charset="0"/>
                                    </a:rPr>
                                  </m:ctrlPr>
                                </m:funcPr>
                                <m:fName>
                                  <m:r>
                                    <m:rPr>
                                      <m:sty m:val="p"/>
                                    </m:rPr>
                                    <a:rPr lang="en-GB" b="0" i="0" smtClean="0">
                                      <a:latin typeface="Cambria Math" panose="02040503050406030204" pitchFamily="18" charset="0"/>
                                    </a:rPr>
                                    <m:t>sin</m:t>
                                  </m:r>
                                </m:fName>
                                <m:e>
                                  <m:r>
                                    <a:rPr lang="en-GB" b="0" i="1" smtClean="0">
                                      <a:latin typeface="Cambria Math" panose="02040503050406030204" pitchFamily="18" charset="0"/>
                                    </a:rPr>
                                    <m:t>𝑥</m:t>
                                  </m:r>
                                </m:e>
                              </m:func>
                              <m:r>
                                <a:rPr lang="en-GB" b="0" i="1" smtClean="0">
                                  <a:latin typeface="Cambria Math" panose="02040503050406030204" pitchFamily="18" charset="0"/>
                                </a:rPr>
                                <m:t>+1</m:t>
                              </m:r>
                            </m:e>
                          </m:d>
                        </m:e>
                        <m:sup>
                          <m:r>
                            <a:rPr lang="en-GB" b="0" i="1" smtClean="0">
                              <a:latin typeface="Cambria Math" panose="02040503050406030204" pitchFamily="18" charset="0"/>
                            </a:rPr>
                            <m:t>4</m:t>
                          </m:r>
                        </m:sup>
                      </m:sSup>
                      <m:r>
                        <a:rPr lang="en-GB" b="0" i="1" smtClean="0">
                          <a:latin typeface="Cambria Math" panose="02040503050406030204" pitchFamily="18" charset="0"/>
                        </a:rPr>
                        <m:t>+</m:t>
                      </m:r>
                      <m:r>
                        <a:rPr lang="en-GB" b="0" i="1" smtClean="0">
                          <a:latin typeface="Cambria Math" panose="02040503050406030204" pitchFamily="18" charset="0"/>
                        </a:rPr>
                        <m:t>𝐶</m:t>
                      </m:r>
                    </m:oMath>
                  </m:oMathPara>
                </a14:m>
                <a:endParaRPr lang="en-GB" dirty="0"/>
              </a:p>
            </p:txBody>
          </p:sp>
        </mc:Choice>
        <mc:Fallback xmlns="">
          <p:sp>
            <p:nvSpPr>
              <p:cNvPr id="12" name="TextBox 11"/>
              <p:cNvSpPr txBox="1">
                <a:spLocks noRot="1" noChangeAspect="1" noMove="1" noResize="1" noEditPoints="1" noAdjustHandles="1" noChangeArrowheads="1" noChangeShapeType="1" noTextEdit="1"/>
              </p:cNvSpPr>
              <p:nvPr/>
            </p:nvSpPr>
            <p:spPr>
              <a:xfrm>
                <a:off x="2843808" y="3933056"/>
                <a:ext cx="5472608" cy="2543132"/>
              </a:xfrm>
              <a:prstGeom prst="rect">
                <a:avLst/>
              </a:prstGeom>
              <a:blipFill rotWithShape="0">
                <a:blip r:embed="rId6"/>
                <a:stretch>
                  <a:fillRect/>
                </a:stretch>
              </a:blipFill>
            </p:spPr>
            <p:txBody>
              <a:bodyPr/>
              <a:lstStyle/>
              <a:p>
                <a:r>
                  <a:rPr lang="en-GB">
                    <a:noFill/>
                  </a:rPr>
                  <a:t> </a:t>
                </a:r>
              </a:p>
            </p:txBody>
          </p:sp>
        </mc:Fallback>
      </mc:AlternateContent>
      <p:sp>
        <p:nvSpPr>
          <p:cNvPr id="13" name="Rectangle 12"/>
          <p:cNvSpPr/>
          <p:nvPr/>
        </p:nvSpPr>
        <p:spPr>
          <a:xfrm>
            <a:off x="2564626" y="1622102"/>
            <a:ext cx="5895806" cy="228643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4" name="Rectangle 13"/>
          <p:cNvSpPr/>
          <p:nvPr/>
        </p:nvSpPr>
        <p:spPr>
          <a:xfrm>
            <a:off x="2564626" y="3908532"/>
            <a:ext cx="5895806" cy="113336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5" name="Rectangle 14"/>
          <p:cNvSpPr/>
          <p:nvPr/>
        </p:nvSpPr>
        <p:spPr>
          <a:xfrm>
            <a:off x="2564006" y="5040047"/>
            <a:ext cx="5895806" cy="72988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6" name="Rectangle 15"/>
          <p:cNvSpPr/>
          <p:nvPr/>
        </p:nvSpPr>
        <p:spPr>
          <a:xfrm>
            <a:off x="2564006" y="5768078"/>
            <a:ext cx="5895806" cy="72988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138282462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3"/>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3"/>
                                        </p:tgtEl>
                                      </p:cBhvr>
                                    </p:animEffect>
                                    <p:set>
                                      <p:cBhvr>
                                        <p:cTn id="7" dur="1" fill="hold">
                                          <p:stCondLst>
                                            <p:cond delay="4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3"/>
                  </p:tgtEl>
                </p:cond>
              </p:nextCondLst>
            </p:seq>
            <p:seq concurrent="1" nextAc="seek">
              <p:cTn id="8" restart="whenNotActive" fill="hold" evtFilter="cancelBubble" nodeType="interactiveSeq">
                <p:stCondLst>
                  <p:cond evt="onClick" delay="0">
                    <p:tgtEl>
                      <p:spTgt spid="14"/>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14"/>
                                        </p:tgtEl>
                                      </p:cBhvr>
                                    </p:animEffect>
                                    <p:set>
                                      <p:cBhvr>
                                        <p:cTn id="13" dur="1" fill="hold">
                                          <p:stCondLst>
                                            <p:cond delay="4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4"/>
                  </p:tgtEl>
                </p:cond>
              </p:nextCondLst>
            </p:seq>
            <p:seq concurrent="1" nextAc="seek">
              <p:cTn id="14" restart="whenNotActive" fill="hold" evtFilter="cancelBubble" nodeType="interactiveSeq">
                <p:stCondLst>
                  <p:cond evt="onClick" delay="0">
                    <p:tgtEl>
                      <p:spTgt spid="15"/>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15"/>
                                        </p:tgtEl>
                                      </p:cBhvr>
                                    </p:animEffect>
                                    <p:set>
                                      <p:cBhvr>
                                        <p:cTn id="19" dur="1" fill="hold">
                                          <p:stCondLst>
                                            <p:cond delay="4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5"/>
                  </p:tgtEl>
                </p:cond>
              </p:nextCondLst>
            </p:seq>
            <p:seq concurrent="1" nextAc="seek">
              <p:cTn id="20" restart="whenNotActive" fill="hold" evtFilter="cancelBubble" nodeType="interactiveSeq">
                <p:stCondLst>
                  <p:cond evt="onClick" delay="0">
                    <p:tgtEl>
                      <p:spTgt spid="16"/>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grpId="0" nodeType="clickEffect">
                                  <p:stCondLst>
                                    <p:cond delay="0"/>
                                  </p:stCondLst>
                                  <p:childTnLst>
                                    <p:animEffect transition="out" filter="fade">
                                      <p:cBhvr>
                                        <p:cTn id="24" dur="500"/>
                                        <p:tgtEl>
                                          <p:spTgt spid="16"/>
                                        </p:tgtEl>
                                      </p:cBhvr>
                                    </p:animEffect>
                                    <p:set>
                                      <p:cBhvr>
                                        <p:cTn id="25" dur="1" fill="hold">
                                          <p:stCondLst>
                                            <p:cond delay="4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16"/>
                  </p:tgtEl>
                </p:cond>
              </p:nextCondLst>
            </p:seq>
          </p:childTnLst>
        </p:cTn>
      </p:par>
    </p:tnLst>
    <p:bldLst>
      <p:bldP spid="13" grpId="0" animBg="1"/>
      <p:bldP spid="14" grpId="0" animBg="1"/>
      <p:bldP spid="15" grpId="0" animBg="1"/>
      <p:bldP spid="1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4000"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Using substitutions involving implicit differentiation</a:t>
              </a:r>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5" name="TextBox 4"/>
              <p:cNvSpPr txBox="1"/>
              <p:nvPr/>
            </p:nvSpPr>
            <p:spPr>
              <a:xfrm>
                <a:off x="251520" y="759873"/>
                <a:ext cx="8208912" cy="400110"/>
              </a:xfrm>
              <a:prstGeom prst="rect">
                <a:avLst/>
              </a:prstGeom>
              <a:noFill/>
            </p:spPr>
            <p:txBody>
              <a:bodyPr wrap="square" rtlCol="0">
                <a:spAutoFit/>
              </a:bodyPr>
              <a:lstStyle/>
              <a:p>
                <a:r>
                  <a:rPr lang="en-GB" sz="2000" dirty="0"/>
                  <a:t>When a root is involved, it makes thing much tidier if we use </a:t>
                </a:r>
                <a14:m>
                  <m:oMath xmlns:m="http://schemas.openxmlformats.org/officeDocument/2006/math">
                    <m:sSup>
                      <m:sSupPr>
                        <m:ctrlPr>
                          <a:rPr lang="en-GB" sz="2000" b="0" i="1" smtClean="0">
                            <a:latin typeface="Cambria Math" panose="02040503050406030204" pitchFamily="18" charset="0"/>
                          </a:rPr>
                        </m:ctrlPr>
                      </m:sSupPr>
                      <m:e>
                        <m:r>
                          <a:rPr lang="en-GB" sz="2000" b="0" i="1" smtClean="0">
                            <a:latin typeface="Cambria Math" panose="02040503050406030204" pitchFamily="18" charset="0"/>
                          </a:rPr>
                          <m:t>𝑢</m:t>
                        </m:r>
                      </m:e>
                      <m:sup>
                        <m:r>
                          <a:rPr lang="en-GB" sz="2000" b="0" i="1" smtClean="0">
                            <a:latin typeface="Cambria Math" panose="02040503050406030204" pitchFamily="18" charset="0"/>
                          </a:rPr>
                          <m:t>2</m:t>
                        </m:r>
                      </m:sup>
                    </m:sSup>
                    <m:r>
                      <a:rPr lang="en-GB" sz="2000" b="0" i="1" smtClean="0">
                        <a:latin typeface="Cambria Math" panose="02040503050406030204" pitchFamily="18" charset="0"/>
                      </a:rPr>
                      <m:t>=…</m:t>
                    </m:r>
                  </m:oMath>
                </a14:m>
                <a:endParaRPr lang="en-GB" sz="2000" dirty="0"/>
              </a:p>
            </p:txBody>
          </p:sp>
        </mc:Choice>
        <mc:Fallback xmlns="">
          <p:sp>
            <p:nvSpPr>
              <p:cNvPr id="5" name="TextBox 4"/>
              <p:cNvSpPr txBox="1">
                <a:spLocks noRot="1" noChangeAspect="1" noMove="1" noResize="1" noEditPoints="1" noAdjustHandles="1" noChangeArrowheads="1" noChangeShapeType="1" noTextEdit="1"/>
              </p:cNvSpPr>
              <p:nvPr/>
            </p:nvSpPr>
            <p:spPr>
              <a:xfrm>
                <a:off x="251520" y="759873"/>
                <a:ext cx="8208912" cy="400110"/>
              </a:xfrm>
              <a:prstGeom prst="rect">
                <a:avLst/>
              </a:prstGeom>
              <a:blipFill rotWithShape="0">
                <a:blip r:embed="rId2"/>
                <a:stretch>
                  <a:fillRect l="-742" t="-9231" b="-27692"/>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827584" y="1344641"/>
                <a:ext cx="7560840" cy="478336"/>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sz="2000" dirty="0"/>
                  <a:t>Use the substitution </a:t>
                </a:r>
                <a14:m>
                  <m:oMath xmlns:m="http://schemas.openxmlformats.org/officeDocument/2006/math">
                    <m:sSup>
                      <m:sSupPr>
                        <m:ctrlPr>
                          <a:rPr lang="en-GB" sz="2000" b="0" i="1" smtClean="0">
                            <a:latin typeface="Cambria Math" panose="02040503050406030204" pitchFamily="18" charset="0"/>
                          </a:rPr>
                        </m:ctrlPr>
                      </m:sSupPr>
                      <m:e>
                        <m:r>
                          <a:rPr lang="en-GB" sz="2000" b="0" i="1" smtClean="0">
                            <a:latin typeface="Cambria Math" panose="02040503050406030204" pitchFamily="18" charset="0"/>
                          </a:rPr>
                          <m:t>𝑢</m:t>
                        </m:r>
                      </m:e>
                      <m:sup>
                        <m:r>
                          <a:rPr lang="en-GB" sz="2000" b="0" i="1" smtClean="0">
                            <a:latin typeface="Cambria Math" panose="02040503050406030204" pitchFamily="18" charset="0"/>
                          </a:rPr>
                          <m:t>2</m:t>
                        </m:r>
                      </m:sup>
                    </m:sSup>
                    <m:r>
                      <a:rPr lang="en-GB" sz="2000" b="0" i="1" smtClean="0">
                        <a:latin typeface="Cambria Math" panose="02040503050406030204" pitchFamily="18" charset="0"/>
                      </a:rPr>
                      <m:t>=2</m:t>
                    </m:r>
                    <m:r>
                      <a:rPr lang="en-GB" sz="2000" b="0" i="1" smtClean="0">
                        <a:latin typeface="Cambria Math" panose="02040503050406030204" pitchFamily="18" charset="0"/>
                      </a:rPr>
                      <m:t>𝑥</m:t>
                    </m:r>
                    <m:r>
                      <a:rPr lang="en-GB" sz="2000" b="0" i="1" smtClean="0">
                        <a:latin typeface="Cambria Math" panose="02040503050406030204" pitchFamily="18" charset="0"/>
                      </a:rPr>
                      <m:t>+5</m:t>
                    </m:r>
                  </m:oMath>
                </a14:m>
                <a:r>
                  <a:rPr lang="en-GB" sz="2000" dirty="0"/>
                  <a:t> to find </a:t>
                </a:r>
                <a14:m>
                  <m:oMath xmlns:m="http://schemas.openxmlformats.org/officeDocument/2006/math">
                    <m:nary>
                      <m:naryPr>
                        <m:subHide m:val="on"/>
                        <m:supHide m:val="on"/>
                        <m:ctrlPr>
                          <a:rPr lang="en-GB" sz="2000" b="0" i="1" smtClean="0">
                            <a:latin typeface="Cambria Math" panose="02040503050406030204" pitchFamily="18" charset="0"/>
                          </a:rPr>
                        </m:ctrlPr>
                      </m:naryPr>
                      <m:sub/>
                      <m:sup/>
                      <m:e>
                        <m:r>
                          <a:rPr lang="en-GB" sz="2000" b="0" i="1" smtClean="0">
                            <a:latin typeface="Cambria Math" panose="02040503050406030204" pitchFamily="18" charset="0"/>
                          </a:rPr>
                          <m:t>𝑥</m:t>
                        </m:r>
                        <m:rad>
                          <m:radPr>
                            <m:degHide m:val="on"/>
                            <m:ctrlPr>
                              <a:rPr lang="en-GB" sz="2000" b="0" i="1" smtClean="0">
                                <a:latin typeface="Cambria Math" panose="02040503050406030204" pitchFamily="18" charset="0"/>
                              </a:rPr>
                            </m:ctrlPr>
                          </m:radPr>
                          <m:deg/>
                          <m:e>
                            <m:r>
                              <a:rPr lang="en-GB" sz="2000" b="0" i="1" smtClean="0">
                                <a:latin typeface="Cambria Math" panose="02040503050406030204" pitchFamily="18" charset="0"/>
                              </a:rPr>
                              <m:t>2</m:t>
                            </m:r>
                            <m:r>
                              <a:rPr lang="en-GB" sz="2000" b="0" i="1" smtClean="0">
                                <a:latin typeface="Cambria Math" panose="02040503050406030204" pitchFamily="18" charset="0"/>
                              </a:rPr>
                              <m:t>𝑥</m:t>
                            </m:r>
                            <m:r>
                              <a:rPr lang="en-GB" sz="2000" b="0" i="1" smtClean="0">
                                <a:latin typeface="Cambria Math" panose="02040503050406030204" pitchFamily="18" charset="0"/>
                              </a:rPr>
                              <m:t>+5</m:t>
                            </m:r>
                          </m:e>
                        </m:rad>
                      </m:e>
                    </m:nary>
                    <m:r>
                      <a:rPr lang="en-GB" sz="2000" b="0" i="1" smtClean="0">
                        <a:latin typeface="Cambria Math" panose="02040503050406030204" pitchFamily="18" charset="0"/>
                      </a:rPr>
                      <m:t> </m:t>
                    </m:r>
                    <m:r>
                      <a:rPr lang="en-GB" sz="2000" b="0" i="1" smtClean="0">
                        <a:latin typeface="Cambria Math" panose="02040503050406030204" pitchFamily="18" charset="0"/>
                      </a:rPr>
                      <m:t>𝑑𝑥</m:t>
                    </m:r>
                  </m:oMath>
                </a14:m>
                <a:endParaRPr lang="en-GB" sz="2000" dirty="0"/>
              </a:p>
            </p:txBody>
          </p:sp>
        </mc:Choice>
        <mc:Fallback xmlns="">
          <p:sp>
            <p:nvSpPr>
              <p:cNvPr id="6" name="TextBox 5"/>
              <p:cNvSpPr txBox="1">
                <a:spLocks noRot="1" noChangeAspect="1" noMove="1" noResize="1" noEditPoints="1" noAdjustHandles="1" noChangeArrowheads="1" noChangeShapeType="1" noTextEdit="1"/>
              </p:cNvSpPr>
              <p:nvPr/>
            </p:nvSpPr>
            <p:spPr>
              <a:xfrm>
                <a:off x="827584" y="1344641"/>
                <a:ext cx="7560840" cy="478336"/>
              </a:xfrm>
              <a:prstGeom prst="rect">
                <a:avLst/>
              </a:prstGeom>
              <a:blipFill rotWithShape="0">
                <a:blip r:embed="rId3"/>
                <a:stretch>
                  <a:fillRect t="-84314" b="-132353"/>
                </a:stretch>
              </a:blipFill>
              <a:effectLst>
                <a:outerShdw blurRad="63500" sx="102000" sy="102000" algn="ctr" rotWithShape="0">
                  <a:prstClr val="black">
                    <a:alpha val="40000"/>
                  </a:prstClr>
                </a:outerShdw>
              </a:effectLst>
            </p:spPr>
            <p:txBody>
              <a:bodyPr/>
              <a:lstStyle/>
              <a:p>
                <a:r>
                  <a:rPr lang="en-GB">
                    <a:noFill/>
                  </a:rPr>
                  <a:t> </a:t>
                </a:r>
              </a:p>
            </p:txBody>
          </p:sp>
        </mc:Fallback>
      </mc:AlternateContent>
      <p:sp>
        <p:nvSpPr>
          <p:cNvPr id="7" name="Rectangle 6"/>
          <p:cNvSpPr/>
          <p:nvPr/>
        </p:nvSpPr>
        <p:spPr>
          <a:xfrm>
            <a:off x="395536" y="1332809"/>
            <a:ext cx="432048" cy="484236"/>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b="1" dirty="0"/>
              <a:t>Q</a:t>
            </a:r>
          </a:p>
        </p:txBody>
      </p:sp>
      <mc:AlternateContent xmlns:mc="http://schemas.openxmlformats.org/markup-compatibility/2006" xmlns:a14="http://schemas.microsoft.com/office/drawing/2010/main">
        <mc:Choice Requires="a14">
          <p:sp>
            <p:nvSpPr>
              <p:cNvPr id="8" name="TextBox 7"/>
              <p:cNvSpPr txBox="1"/>
              <p:nvPr/>
            </p:nvSpPr>
            <p:spPr>
              <a:xfrm>
                <a:off x="407516" y="2024647"/>
                <a:ext cx="2252558" cy="923330"/>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b="1" dirty="0"/>
                  <a:t>STEP 1: </a:t>
                </a:r>
                <a:r>
                  <a:rPr lang="en-GB" dirty="0"/>
                  <a:t>Using substitution, work out </a:t>
                </a:r>
                <a14:m>
                  <m:oMath xmlns:m="http://schemas.openxmlformats.org/officeDocument/2006/math">
                    <m:r>
                      <a:rPr lang="en-GB" b="0" i="1" smtClean="0">
                        <a:latin typeface="Cambria Math" panose="02040503050406030204" pitchFamily="18" charset="0"/>
                      </a:rPr>
                      <m:t>𝑥</m:t>
                    </m:r>
                  </m:oMath>
                </a14:m>
                <a:r>
                  <a:rPr lang="en-GB" dirty="0"/>
                  <a:t> and </a:t>
                </a:r>
                <a14:m>
                  <m:oMath xmlns:m="http://schemas.openxmlformats.org/officeDocument/2006/math">
                    <m:r>
                      <a:rPr lang="en-GB" b="0" i="1" smtClean="0">
                        <a:latin typeface="Cambria Math" panose="02040503050406030204" pitchFamily="18" charset="0"/>
                      </a:rPr>
                      <m:t>𝑑𝑥</m:t>
                    </m:r>
                  </m:oMath>
                </a14:m>
                <a:r>
                  <a:rPr lang="en-GB" dirty="0"/>
                  <a:t> (or variant)</a:t>
                </a:r>
              </a:p>
            </p:txBody>
          </p:sp>
        </mc:Choice>
        <mc:Fallback xmlns="">
          <p:sp>
            <p:nvSpPr>
              <p:cNvPr id="8" name="TextBox 7"/>
              <p:cNvSpPr txBox="1">
                <a:spLocks noRot="1" noChangeAspect="1" noMove="1" noResize="1" noEditPoints="1" noAdjustHandles="1" noChangeArrowheads="1" noChangeShapeType="1" noTextEdit="1"/>
              </p:cNvSpPr>
              <p:nvPr/>
            </p:nvSpPr>
            <p:spPr>
              <a:xfrm>
                <a:off x="407516" y="2024647"/>
                <a:ext cx="2252558" cy="923330"/>
              </a:xfrm>
              <a:prstGeom prst="rect">
                <a:avLst/>
              </a:prstGeom>
              <a:blipFill rotWithShape="0">
                <a:blip r:embed="rId4"/>
                <a:stretch>
                  <a:fillRect l="-1877" t="-1923" r="-3485" b="-7692"/>
                </a:stretch>
              </a:blipFill>
            </p:spPr>
            <p:txBody>
              <a:bodyPr/>
              <a:lstStyle/>
              <a:p>
                <a:r>
                  <a:rPr lang="en-GB">
                    <a:noFill/>
                  </a:rPr>
                  <a:t> </a:t>
                </a:r>
              </a:p>
            </p:txBody>
          </p:sp>
        </mc:Fallback>
      </mc:AlternateContent>
      <p:sp>
        <p:nvSpPr>
          <p:cNvPr id="9" name="TextBox 8"/>
          <p:cNvSpPr txBox="1"/>
          <p:nvPr/>
        </p:nvSpPr>
        <p:spPr>
          <a:xfrm>
            <a:off x="401836" y="3359824"/>
            <a:ext cx="2258238" cy="646331"/>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b="1" dirty="0"/>
              <a:t>STEP 2: </a:t>
            </a:r>
            <a:r>
              <a:rPr lang="en-GB" dirty="0"/>
              <a:t>Substitute these into expression.</a:t>
            </a:r>
          </a:p>
        </p:txBody>
      </p:sp>
      <mc:AlternateContent xmlns:mc="http://schemas.openxmlformats.org/markup-compatibility/2006" xmlns:a14="http://schemas.microsoft.com/office/drawing/2010/main">
        <mc:Choice Requires="a14">
          <p:sp>
            <p:nvSpPr>
              <p:cNvPr id="10" name="TextBox 9"/>
              <p:cNvSpPr txBox="1"/>
              <p:nvPr/>
            </p:nvSpPr>
            <p:spPr>
              <a:xfrm>
                <a:off x="2711989" y="2025007"/>
                <a:ext cx="3878817" cy="618246"/>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r>
                        <a:rPr lang="en-GB" b="0" i="1" smtClean="0">
                          <a:latin typeface="Cambria Math" panose="02040503050406030204" pitchFamily="18" charset="0"/>
                        </a:rPr>
                        <m:t>2</m:t>
                      </m:r>
                      <m:r>
                        <a:rPr lang="en-GB" b="0" i="1" smtClean="0">
                          <a:latin typeface="Cambria Math" panose="02040503050406030204" pitchFamily="18" charset="0"/>
                        </a:rPr>
                        <m:t>𝑢</m:t>
                      </m:r>
                      <m:f>
                        <m:fPr>
                          <m:ctrlPr>
                            <a:rPr lang="en-GB" b="0" i="1" smtClean="0">
                              <a:latin typeface="Cambria Math" panose="02040503050406030204" pitchFamily="18" charset="0"/>
                            </a:rPr>
                          </m:ctrlPr>
                        </m:fPr>
                        <m:num>
                          <m:r>
                            <a:rPr lang="en-GB" b="0" i="1" smtClean="0">
                              <a:latin typeface="Cambria Math" panose="02040503050406030204" pitchFamily="18" charset="0"/>
                            </a:rPr>
                            <m:t>𝑑𝑢</m:t>
                          </m:r>
                        </m:num>
                        <m:den>
                          <m:r>
                            <a:rPr lang="en-GB" b="0" i="1" smtClean="0">
                              <a:latin typeface="Cambria Math" panose="02040503050406030204" pitchFamily="18" charset="0"/>
                            </a:rPr>
                            <m:t>𝑑𝑥</m:t>
                          </m:r>
                        </m:den>
                      </m:f>
                      <m:r>
                        <a:rPr lang="en-GB" b="0" i="1" smtClean="0">
                          <a:latin typeface="Cambria Math" panose="02040503050406030204" pitchFamily="18" charset="0"/>
                        </a:rPr>
                        <m:t>=2    →    </m:t>
                      </m:r>
                      <m:r>
                        <a:rPr lang="en-GB" b="0" i="1" smtClean="0">
                          <a:latin typeface="Cambria Math" panose="02040503050406030204" pitchFamily="18" charset="0"/>
                        </a:rPr>
                        <m:t>𝑑𝑥</m:t>
                      </m:r>
                      <m:r>
                        <a:rPr lang="en-GB" b="0" i="1" smtClean="0">
                          <a:latin typeface="Cambria Math" panose="02040503050406030204" pitchFamily="18" charset="0"/>
                        </a:rPr>
                        <m:t>=</m:t>
                      </m:r>
                      <m:r>
                        <a:rPr lang="en-GB" b="0" i="1" smtClean="0">
                          <a:latin typeface="Cambria Math" panose="02040503050406030204" pitchFamily="18" charset="0"/>
                        </a:rPr>
                        <m:t>𝑢</m:t>
                      </m:r>
                      <m:r>
                        <a:rPr lang="en-GB" b="0" i="1" smtClean="0">
                          <a:latin typeface="Cambria Math" panose="02040503050406030204" pitchFamily="18" charset="0"/>
                        </a:rPr>
                        <m:t> </m:t>
                      </m:r>
                      <m:r>
                        <a:rPr lang="en-GB" b="0" i="1" smtClean="0">
                          <a:latin typeface="Cambria Math" panose="02040503050406030204" pitchFamily="18" charset="0"/>
                        </a:rPr>
                        <m:t>𝑑𝑢</m:t>
                      </m:r>
                    </m:oMath>
                  </m:oMathPara>
                </a14:m>
                <a:endParaRPr lang="en-GB" dirty="0"/>
              </a:p>
            </p:txBody>
          </p:sp>
        </mc:Choice>
        <mc:Fallback xmlns="">
          <p:sp>
            <p:nvSpPr>
              <p:cNvPr id="10" name="TextBox 9"/>
              <p:cNvSpPr txBox="1">
                <a:spLocks noRot="1" noChangeAspect="1" noMove="1" noResize="1" noEditPoints="1" noAdjustHandles="1" noChangeArrowheads="1" noChangeShapeType="1" noTextEdit="1"/>
              </p:cNvSpPr>
              <p:nvPr/>
            </p:nvSpPr>
            <p:spPr>
              <a:xfrm>
                <a:off x="2711989" y="2025007"/>
                <a:ext cx="3878817" cy="618246"/>
              </a:xfrm>
              <a:prstGeom prst="rect">
                <a:avLst/>
              </a:prstGeom>
              <a:blipFill rotWithShape="0">
                <a:blip r:embed="rId5"/>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2" name="TextBox 11"/>
              <p:cNvSpPr txBox="1"/>
              <p:nvPr/>
            </p:nvSpPr>
            <p:spPr>
              <a:xfrm>
                <a:off x="2690162" y="2585025"/>
                <a:ext cx="2952328" cy="646331"/>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r>
                        <a:rPr lang="en-GB" b="0" i="1" smtClean="0">
                          <a:latin typeface="Cambria Math" panose="02040503050406030204" pitchFamily="18" charset="0"/>
                        </a:rPr>
                        <m:t>𝑥</m:t>
                      </m:r>
                      <m:r>
                        <a:rPr lang="en-GB" b="0" i="1" smtClean="0">
                          <a:latin typeface="Cambria Math" panose="02040503050406030204" pitchFamily="18" charset="0"/>
                        </a:rPr>
                        <m:t>=</m:t>
                      </m:r>
                      <m:f>
                        <m:fPr>
                          <m:ctrlPr>
                            <a:rPr lang="en-GB" b="0" i="1" smtClean="0">
                              <a:latin typeface="Cambria Math" panose="02040503050406030204" pitchFamily="18" charset="0"/>
                            </a:rPr>
                          </m:ctrlPr>
                        </m:fPr>
                        <m:num>
                          <m:sSup>
                            <m:sSupPr>
                              <m:ctrlPr>
                                <a:rPr lang="en-GB" b="0" i="1" smtClean="0">
                                  <a:latin typeface="Cambria Math" panose="02040503050406030204" pitchFamily="18" charset="0"/>
                                </a:rPr>
                              </m:ctrlPr>
                            </m:sSupPr>
                            <m:e>
                              <m:r>
                                <a:rPr lang="en-GB" b="0" i="1" smtClean="0">
                                  <a:latin typeface="Cambria Math" panose="02040503050406030204" pitchFamily="18" charset="0"/>
                                </a:rPr>
                                <m:t>𝑢</m:t>
                              </m:r>
                            </m:e>
                            <m:sup>
                              <m:r>
                                <a:rPr lang="en-GB" b="0" i="1" smtClean="0">
                                  <a:latin typeface="Cambria Math" panose="02040503050406030204" pitchFamily="18" charset="0"/>
                                </a:rPr>
                                <m:t>2</m:t>
                              </m:r>
                            </m:sup>
                          </m:sSup>
                          <m:r>
                            <a:rPr lang="en-GB" b="0" i="1" smtClean="0">
                              <a:latin typeface="Cambria Math" panose="02040503050406030204" pitchFamily="18" charset="0"/>
                            </a:rPr>
                            <m:t>−5</m:t>
                          </m:r>
                        </m:num>
                        <m:den>
                          <m:r>
                            <a:rPr lang="en-GB" b="0" i="1" smtClean="0">
                              <a:latin typeface="Cambria Math" panose="02040503050406030204" pitchFamily="18" charset="0"/>
                            </a:rPr>
                            <m:t>2</m:t>
                          </m:r>
                        </m:den>
                      </m:f>
                    </m:oMath>
                  </m:oMathPara>
                </a14:m>
                <a:endParaRPr lang="en-GB" dirty="0"/>
              </a:p>
            </p:txBody>
          </p:sp>
        </mc:Choice>
        <mc:Fallback xmlns="">
          <p:sp>
            <p:nvSpPr>
              <p:cNvPr id="12" name="TextBox 11"/>
              <p:cNvSpPr txBox="1">
                <a:spLocks noRot="1" noChangeAspect="1" noMove="1" noResize="1" noEditPoints="1" noAdjustHandles="1" noChangeArrowheads="1" noChangeShapeType="1" noTextEdit="1"/>
              </p:cNvSpPr>
              <p:nvPr/>
            </p:nvSpPr>
            <p:spPr>
              <a:xfrm>
                <a:off x="2690162" y="2585025"/>
                <a:ext cx="2952328" cy="646331"/>
              </a:xfrm>
              <a:prstGeom prst="rect">
                <a:avLst/>
              </a:prstGeom>
              <a:blipFill rotWithShape="0">
                <a:blip r:embed="rId6"/>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3" name="TextBox 12"/>
              <p:cNvSpPr txBox="1"/>
              <p:nvPr/>
            </p:nvSpPr>
            <p:spPr>
              <a:xfrm>
                <a:off x="2660074" y="3105626"/>
                <a:ext cx="5548188" cy="2671372"/>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nary>
                        <m:naryPr>
                          <m:subHide m:val="on"/>
                          <m:supHide m:val="on"/>
                          <m:ctrlPr>
                            <a:rPr lang="en-GB" i="1" smtClean="0">
                              <a:latin typeface="Cambria Math" panose="02040503050406030204" pitchFamily="18" charset="0"/>
                            </a:rPr>
                          </m:ctrlPr>
                        </m:naryPr>
                        <m:sub/>
                        <m:sup/>
                        <m:e>
                          <m:r>
                            <a:rPr lang="en-GB" i="1">
                              <a:latin typeface="Cambria Math" panose="02040503050406030204" pitchFamily="18" charset="0"/>
                            </a:rPr>
                            <m:t>𝑥</m:t>
                          </m:r>
                          <m:rad>
                            <m:radPr>
                              <m:degHide m:val="on"/>
                              <m:ctrlPr>
                                <a:rPr lang="en-GB" i="1">
                                  <a:latin typeface="Cambria Math" panose="02040503050406030204" pitchFamily="18" charset="0"/>
                                </a:rPr>
                              </m:ctrlPr>
                            </m:radPr>
                            <m:deg/>
                            <m:e>
                              <m:r>
                                <a:rPr lang="en-GB" i="1">
                                  <a:latin typeface="Cambria Math" panose="02040503050406030204" pitchFamily="18" charset="0"/>
                                </a:rPr>
                                <m:t>2</m:t>
                              </m:r>
                              <m:r>
                                <a:rPr lang="en-GB" i="1">
                                  <a:latin typeface="Cambria Math" panose="02040503050406030204" pitchFamily="18" charset="0"/>
                                </a:rPr>
                                <m:t>𝑥</m:t>
                              </m:r>
                              <m:r>
                                <a:rPr lang="en-GB" i="1">
                                  <a:latin typeface="Cambria Math" panose="02040503050406030204" pitchFamily="18" charset="0"/>
                                </a:rPr>
                                <m:t>+5</m:t>
                              </m:r>
                            </m:e>
                          </m:rad>
                        </m:e>
                      </m:nary>
                      <m:r>
                        <a:rPr lang="en-GB" i="1">
                          <a:latin typeface="Cambria Math" panose="02040503050406030204" pitchFamily="18" charset="0"/>
                        </a:rPr>
                        <m:t> </m:t>
                      </m:r>
                      <m:r>
                        <a:rPr lang="en-GB" i="1">
                          <a:latin typeface="Cambria Math" panose="02040503050406030204" pitchFamily="18" charset="0"/>
                        </a:rPr>
                        <m:t>𝑑𝑥</m:t>
                      </m:r>
                      <m:r>
                        <a:rPr lang="en-GB" b="0" i="1" smtClean="0">
                          <a:latin typeface="Cambria Math" panose="02040503050406030204" pitchFamily="18" charset="0"/>
                        </a:rPr>
                        <m:t>=</m:t>
                      </m:r>
                      <m:nary>
                        <m:naryPr>
                          <m:subHide m:val="on"/>
                          <m:supHide m:val="on"/>
                          <m:ctrlPr>
                            <a:rPr lang="en-GB" b="0" i="1" smtClean="0">
                              <a:latin typeface="Cambria Math" panose="02040503050406030204" pitchFamily="18" charset="0"/>
                            </a:rPr>
                          </m:ctrlPr>
                        </m:naryPr>
                        <m:sub/>
                        <m:sup/>
                        <m:e>
                          <m:f>
                            <m:fPr>
                              <m:ctrlPr>
                                <a:rPr lang="en-GB" b="0" i="1" smtClean="0">
                                  <a:latin typeface="Cambria Math" panose="02040503050406030204" pitchFamily="18" charset="0"/>
                                </a:rPr>
                              </m:ctrlPr>
                            </m:fPr>
                            <m:num>
                              <m:sSup>
                                <m:sSupPr>
                                  <m:ctrlPr>
                                    <a:rPr lang="en-GB" b="0" i="1" smtClean="0">
                                      <a:latin typeface="Cambria Math" panose="02040503050406030204" pitchFamily="18" charset="0"/>
                                    </a:rPr>
                                  </m:ctrlPr>
                                </m:sSupPr>
                                <m:e>
                                  <m:r>
                                    <a:rPr lang="en-GB" b="0" i="1" smtClean="0">
                                      <a:latin typeface="Cambria Math" panose="02040503050406030204" pitchFamily="18" charset="0"/>
                                    </a:rPr>
                                    <m:t>𝑢</m:t>
                                  </m:r>
                                </m:e>
                                <m:sup>
                                  <m:r>
                                    <a:rPr lang="en-GB" b="0" i="1" smtClean="0">
                                      <a:latin typeface="Cambria Math" panose="02040503050406030204" pitchFamily="18" charset="0"/>
                                    </a:rPr>
                                    <m:t>2</m:t>
                                  </m:r>
                                </m:sup>
                              </m:sSup>
                              <m:r>
                                <a:rPr lang="en-GB" b="0" i="1" smtClean="0">
                                  <a:latin typeface="Cambria Math" panose="02040503050406030204" pitchFamily="18" charset="0"/>
                                </a:rPr>
                                <m:t>−5</m:t>
                              </m:r>
                            </m:num>
                            <m:den>
                              <m:r>
                                <a:rPr lang="en-GB" b="0" i="1" smtClean="0">
                                  <a:latin typeface="Cambria Math" panose="02040503050406030204" pitchFamily="18" charset="0"/>
                                </a:rPr>
                                <m:t>2</m:t>
                              </m:r>
                            </m:den>
                          </m:f>
                          <m:r>
                            <a:rPr lang="en-GB" b="0" i="1" smtClean="0">
                              <a:latin typeface="Cambria Math" panose="02040503050406030204" pitchFamily="18" charset="0"/>
                            </a:rPr>
                            <m:t>𝑢</m:t>
                          </m:r>
                          <m:r>
                            <a:rPr lang="en-GB" b="0" i="1" smtClean="0">
                              <a:latin typeface="Cambria Math" panose="02040503050406030204" pitchFamily="18" charset="0"/>
                            </a:rPr>
                            <m:t>×</m:t>
                          </m:r>
                          <m:r>
                            <a:rPr lang="en-GB" b="0" i="1" smtClean="0">
                              <a:latin typeface="Cambria Math" panose="02040503050406030204" pitchFamily="18" charset="0"/>
                            </a:rPr>
                            <m:t>𝑢𝑑𝑢</m:t>
                          </m:r>
                        </m:e>
                      </m:nary>
                    </m:oMath>
                    <m:oMath xmlns:m="http://schemas.openxmlformats.org/officeDocument/2006/math">
                      <m:r>
                        <a:rPr lang="en-GB" b="0" i="1" smtClean="0">
                          <a:latin typeface="Cambria Math" panose="02040503050406030204" pitchFamily="18" charset="0"/>
                        </a:rPr>
                        <m:t>=</m:t>
                      </m:r>
                      <m:nary>
                        <m:naryPr>
                          <m:subHide m:val="on"/>
                          <m:supHide m:val="on"/>
                          <m:ctrlPr>
                            <a:rPr lang="en-GB" b="0" i="1" smtClean="0">
                              <a:latin typeface="Cambria Math" panose="02040503050406030204" pitchFamily="18" charset="0"/>
                            </a:rPr>
                          </m:ctrlPr>
                        </m:naryPr>
                        <m:sub/>
                        <m:sup/>
                        <m:e>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2</m:t>
                              </m:r>
                            </m:den>
                          </m:f>
                          <m:sSup>
                            <m:sSupPr>
                              <m:ctrlPr>
                                <a:rPr lang="en-GB" b="0" i="1" smtClean="0">
                                  <a:latin typeface="Cambria Math" panose="02040503050406030204" pitchFamily="18" charset="0"/>
                                </a:rPr>
                              </m:ctrlPr>
                            </m:sSupPr>
                            <m:e>
                              <m:r>
                                <a:rPr lang="en-GB" b="0" i="1" smtClean="0">
                                  <a:latin typeface="Cambria Math" panose="02040503050406030204" pitchFamily="18" charset="0"/>
                                </a:rPr>
                                <m:t>𝑢</m:t>
                              </m:r>
                            </m:e>
                            <m:sup>
                              <m:r>
                                <a:rPr lang="en-GB" b="0" i="1" smtClean="0">
                                  <a:latin typeface="Cambria Math" panose="02040503050406030204" pitchFamily="18" charset="0"/>
                                </a:rPr>
                                <m:t>4</m:t>
                              </m:r>
                            </m:sup>
                          </m:sSup>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5</m:t>
                              </m:r>
                            </m:num>
                            <m:den>
                              <m:r>
                                <a:rPr lang="en-GB" b="0" i="1" smtClean="0">
                                  <a:latin typeface="Cambria Math" panose="02040503050406030204" pitchFamily="18" charset="0"/>
                                </a:rPr>
                                <m:t>2</m:t>
                              </m:r>
                            </m:den>
                          </m:f>
                          <m:sSup>
                            <m:sSupPr>
                              <m:ctrlPr>
                                <a:rPr lang="en-GB" b="0" i="1" smtClean="0">
                                  <a:latin typeface="Cambria Math" panose="02040503050406030204" pitchFamily="18" charset="0"/>
                                </a:rPr>
                              </m:ctrlPr>
                            </m:sSupPr>
                            <m:e>
                              <m:r>
                                <a:rPr lang="en-GB" b="0" i="1" smtClean="0">
                                  <a:latin typeface="Cambria Math" panose="02040503050406030204" pitchFamily="18" charset="0"/>
                                </a:rPr>
                                <m:t>𝑢</m:t>
                              </m:r>
                            </m:e>
                            <m:sup>
                              <m:r>
                                <a:rPr lang="en-GB" b="0" i="1" smtClean="0">
                                  <a:latin typeface="Cambria Math" panose="02040503050406030204" pitchFamily="18" charset="0"/>
                                </a:rPr>
                                <m:t>2</m:t>
                              </m:r>
                            </m:sup>
                          </m:sSup>
                          <m:r>
                            <a:rPr lang="en-GB" b="0" i="1" smtClean="0">
                              <a:latin typeface="Cambria Math" panose="02040503050406030204" pitchFamily="18" charset="0"/>
                            </a:rPr>
                            <m:t> </m:t>
                          </m:r>
                          <m:r>
                            <a:rPr lang="en-GB" b="0" i="1" smtClean="0">
                              <a:latin typeface="Cambria Math" panose="02040503050406030204" pitchFamily="18" charset="0"/>
                            </a:rPr>
                            <m:t>𝑑𝑢</m:t>
                          </m:r>
                        </m:e>
                      </m:nary>
                    </m:oMath>
                    <m:oMath xmlns:m="http://schemas.openxmlformats.org/officeDocument/2006/math">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10</m:t>
                          </m:r>
                        </m:den>
                      </m:f>
                      <m:sSup>
                        <m:sSupPr>
                          <m:ctrlPr>
                            <a:rPr lang="en-GB" b="0" i="1" smtClean="0">
                              <a:latin typeface="Cambria Math" panose="02040503050406030204" pitchFamily="18" charset="0"/>
                            </a:rPr>
                          </m:ctrlPr>
                        </m:sSupPr>
                        <m:e>
                          <m:r>
                            <a:rPr lang="en-GB" b="0" i="1" smtClean="0">
                              <a:latin typeface="Cambria Math" panose="02040503050406030204" pitchFamily="18" charset="0"/>
                            </a:rPr>
                            <m:t>𝑢</m:t>
                          </m:r>
                        </m:e>
                        <m:sup>
                          <m:r>
                            <a:rPr lang="en-GB" b="0" i="1" smtClean="0">
                              <a:latin typeface="Cambria Math" panose="02040503050406030204" pitchFamily="18" charset="0"/>
                            </a:rPr>
                            <m:t>5</m:t>
                          </m:r>
                        </m:sup>
                      </m:sSup>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5</m:t>
                          </m:r>
                        </m:num>
                        <m:den>
                          <m:r>
                            <a:rPr lang="en-GB" b="0" i="1" smtClean="0">
                              <a:latin typeface="Cambria Math" panose="02040503050406030204" pitchFamily="18" charset="0"/>
                            </a:rPr>
                            <m:t>6</m:t>
                          </m:r>
                        </m:den>
                      </m:f>
                      <m:sSup>
                        <m:sSupPr>
                          <m:ctrlPr>
                            <a:rPr lang="en-GB" b="0" i="1" smtClean="0">
                              <a:latin typeface="Cambria Math" panose="02040503050406030204" pitchFamily="18" charset="0"/>
                            </a:rPr>
                          </m:ctrlPr>
                        </m:sSupPr>
                        <m:e>
                          <m:r>
                            <a:rPr lang="en-GB" b="0" i="1" smtClean="0">
                              <a:latin typeface="Cambria Math" panose="02040503050406030204" pitchFamily="18" charset="0"/>
                            </a:rPr>
                            <m:t>𝑢</m:t>
                          </m:r>
                        </m:e>
                        <m:sup>
                          <m:r>
                            <a:rPr lang="en-GB" b="0" i="1" smtClean="0">
                              <a:latin typeface="Cambria Math" panose="02040503050406030204" pitchFamily="18" charset="0"/>
                            </a:rPr>
                            <m:t>3</m:t>
                          </m:r>
                        </m:sup>
                      </m:sSup>
                      <m:r>
                        <a:rPr lang="en-GB" b="0" i="1" smtClean="0">
                          <a:latin typeface="Cambria Math" panose="02040503050406030204" pitchFamily="18" charset="0"/>
                        </a:rPr>
                        <m:t>+</m:t>
                      </m:r>
                      <m:r>
                        <a:rPr lang="en-GB" b="0" i="1" smtClean="0">
                          <a:latin typeface="Cambria Math" panose="02040503050406030204" pitchFamily="18" charset="0"/>
                        </a:rPr>
                        <m:t>𝐶</m:t>
                      </m:r>
                    </m:oMath>
                  </m:oMathPara>
                </a14:m>
                <a:endParaRPr lang="en-GB" dirty="0"/>
              </a:p>
              <a:p>
                <a:endParaRPr lang="en-GB" sz="1050" dirty="0"/>
              </a:p>
              <a:p>
                <a:pPr/>
                <a14:m>
                  <m:oMathPara xmlns:m="http://schemas.openxmlformats.org/officeDocument/2006/math">
                    <m:oMathParaPr>
                      <m:jc m:val="left"/>
                    </m:oMathParaPr>
                    <m:oMath xmlns:m="http://schemas.openxmlformats.org/officeDocument/2006/math">
                      <m:r>
                        <a:rPr lang="en-GB" b="0" i="1" smtClean="0">
                          <a:latin typeface="Cambria Math" panose="02040503050406030204" pitchFamily="18" charset="0"/>
                        </a:rPr>
                        <m:t>=</m:t>
                      </m:r>
                      <m:f>
                        <m:fPr>
                          <m:ctrlPr>
                            <a:rPr lang="en-GB" b="0" i="1" smtClean="0">
                              <a:latin typeface="Cambria Math" panose="02040503050406030204" pitchFamily="18" charset="0"/>
                            </a:rPr>
                          </m:ctrlPr>
                        </m:fPr>
                        <m:num>
                          <m:sSup>
                            <m:sSupPr>
                              <m:ctrlPr>
                                <a:rPr lang="en-GB" b="0" i="1" smtClean="0">
                                  <a:latin typeface="Cambria Math" panose="02040503050406030204" pitchFamily="18" charset="0"/>
                                </a:rPr>
                              </m:ctrlPr>
                            </m:sSupPr>
                            <m:e>
                              <m:d>
                                <m:dPr>
                                  <m:ctrlPr>
                                    <a:rPr lang="en-GB" b="0" i="1" smtClean="0">
                                      <a:latin typeface="Cambria Math" panose="02040503050406030204" pitchFamily="18" charset="0"/>
                                    </a:rPr>
                                  </m:ctrlPr>
                                </m:dPr>
                                <m:e>
                                  <m:r>
                                    <a:rPr lang="en-GB" b="0" i="1" smtClean="0">
                                      <a:latin typeface="Cambria Math" panose="02040503050406030204" pitchFamily="18" charset="0"/>
                                    </a:rPr>
                                    <m:t>2</m:t>
                                  </m:r>
                                  <m:r>
                                    <a:rPr lang="en-GB" b="0" i="1" smtClean="0">
                                      <a:latin typeface="Cambria Math" panose="02040503050406030204" pitchFamily="18" charset="0"/>
                                    </a:rPr>
                                    <m:t>𝑥</m:t>
                                  </m:r>
                                  <m:r>
                                    <a:rPr lang="en-GB" b="0" i="1" smtClean="0">
                                      <a:latin typeface="Cambria Math" panose="02040503050406030204" pitchFamily="18" charset="0"/>
                                    </a:rPr>
                                    <m:t>+5</m:t>
                                  </m:r>
                                </m:e>
                              </m:d>
                            </m:e>
                            <m:sup>
                              <m:f>
                                <m:fPr>
                                  <m:ctrlPr>
                                    <a:rPr lang="en-GB" b="0" i="1" smtClean="0">
                                      <a:latin typeface="Cambria Math" panose="02040503050406030204" pitchFamily="18" charset="0"/>
                                    </a:rPr>
                                  </m:ctrlPr>
                                </m:fPr>
                                <m:num>
                                  <m:r>
                                    <a:rPr lang="en-GB" b="0" i="1" smtClean="0">
                                      <a:latin typeface="Cambria Math" panose="02040503050406030204" pitchFamily="18" charset="0"/>
                                    </a:rPr>
                                    <m:t>5</m:t>
                                  </m:r>
                                </m:num>
                                <m:den>
                                  <m:r>
                                    <a:rPr lang="en-GB" b="0" i="1" smtClean="0">
                                      <a:latin typeface="Cambria Math" panose="02040503050406030204" pitchFamily="18" charset="0"/>
                                    </a:rPr>
                                    <m:t>2</m:t>
                                  </m:r>
                                </m:den>
                              </m:f>
                            </m:sup>
                          </m:sSup>
                        </m:num>
                        <m:den>
                          <m:r>
                            <a:rPr lang="en-GB" b="0" i="1" smtClean="0">
                              <a:latin typeface="Cambria Math" panose="02040503050406030204" pitchFamily="18" charset="0"/>
                            </a:rPr>
                            <m:t>10</m:t>
                          </m:r>
                        </m:den>
                      </m:f>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5</m:t>
                          </m:r>
                          <m:sSup>
                            <m:sSupPr>
                              <m:ctrlPr>
                                <a:rPr lang="en-GB" b="0" i="1" smtClean="0">
                                  <a:latin typeface="Cambria Math" panose="02040503050406030204" pitchFamily="18" charset="0"/>
                                </a:rPr>
                              </m:ctrlPr>
                            </m:sSupPr>
                            <m:e>
                              <m:d>
                                <m:dPr>
                                  <m:ctrlPr>
                                    <a:rPr lang="en-GB" b="0" i="1" smtClean="0">
                                      <a:latin typeface="Cambria Math" panose="02040503050406030204" pitchFamily="18" charset="0"/>
                                    </a:rPr>
                                  </m:ctrlPr>
                                </m:dPr>
                                <m:e>
                                  <m:r>
                                    <a:rPr lang="en-GB" b="0" i="1" smtClean="0">
                                      <a:latin typeface="Cambria Math" panose="02040503050406030204" pitchFamily="18" charset="0"/>
                                    </a:rPr>
                                    <m:t>2</m:t>
                                  </m:r>
                                  <m:r>
                                    <a:rPr lang="en-GB" b="0" i="1" smtClean="0">
                                      <a:latin typeface="Cambria Math" panose="02040503050406030204" pitchFamily="18" charset="0"/>
                                    </a:rPr>
                                    <m:t>𝑥</m:t>
                                  </m:r>
                                  <m:r>
                                    <a:rPr lang="en-GB" b="0" i="1" smtClean="0">
                                      <a:latin typeface="Cambria Math" panose="02040503050406030204" pitchFamily="18" charset="0"/>
                                    </a:rPr>
                                    <m:t>+5</m:t>
                                  </m:r>
                                </m:e>
                              </m:d>
                            </m:e>
                            <m:sup>
                              <m:f>
                                <m:fPr>
                                  <m:ctrlPr>
                                    <a:rPr lang="en-GB" b="0" i="1" smtClean="0">
                                      <a:latin typeface="Cambria Math" panose="02040503050406030204" pitchFamily="18" charset="0"/>
                                    </a:rPr>
                                  </m:ctrlPr>
                                </m:fPr>
                                <m:num>
                                  <m:r>
                                    <a:rPr lang="en-GB" b="0" i="1" smtClean="0">
                                      <a:latin typeface="Cambria Math" panose="02040503050406030204" pitchFamily="18" charset="0"/>
                                    </a:rPr>
                                    <m:t>3</m:t>
                                  </m:r>
                                </m:num>
                                <m:den>
                                  <m:r>
                                    <a:rPr lang="en-GB" b="0" i="1" smtClean="0">
                                      <a:latin typeface="Cambria Math" panose="02040503050406030204" pitchFamily="18" charset="0"/>
                                    </a:rPr>
                                    <m:t>2</m:t>
                                  </m:r>
                                </m:den>
                              </m:f>
                            </m:sup>
                          </m:sSup>
                        </m:num>
                        <m:den>
                          <m:r>
                            <a:rPr lang="en-GB" b="0" i="1" smtClean="0">
                              <a:latin typeface="Cambria Math" panose="02040503050406030204" pitchFamily="18" charset="0"/>
                            </a:rPr>
                            <m:t>6</m:t>
                          </m:r>
                        </m:den>
                      </m:f>
                      <m:r>
                        <a:rPr lang="en-GB" b="0" i="1" smtClean="0">
                          <a:latin typeface="Cambria Math" panose="02040503050406030204" pitchFamily="18" charset="0"/>
                        </a:rPr>
                        <m:t>+</m:t>
                      </m:r>
                      <m:r>
                        <a:rPr lang="en-GB" b="0" i="1" smtClean="0">
                          <a:latin typeface="Cambria Math" panose="02040503050406030204" pitchFamily="18" charset="0"/>
                        </a:rPr>
                        <m:t>𝐶</m:t>
                      </m:r>
                    </m:oMath>
                  </m:oMathPara>
                </a14:m>
                <a:endParaRPr lang="en-GB" dirty="0"/>
              </a:p>
            </p:txBody>
          </p:sp>
        </mc:Choice>
        <mc:Fallback xmlns="">
          <p:sp>
            <p:nvSpPr>
              <p:cNvPr id="13" name="TextBox 12"/>
              <p:cNvSpPr txBox="1">
                <a:spLocks noRot="1" noChangeAspect="1" noMove="1" noResize="1" noEditPoints="1" noAdjustHandles="1" noChangeArrowheads="1" noChangeShapeType="1" noTextEdit="1"/>
              </p:cNvSpPr>
              <p:nvPr/>
            </p:nvSpPr>
            <p:spPr>
              <a:xfrm>
                <a:off x="2660074" y="3105626"/>
                <a:ext cx="5548188" cy="2671372"/>
              </a:xfrm>
              <a:prstGeom prst="rect">
                <a:avLst/>
              </a:prstGeom>
              <a:blipFill rotWithShape="0">
                <a:blip r:embed="rId7"/>
                <a:stretch>
                  <a:fillRect/>
                </a:stretch>
              </a:blipFill>
            </p:spPr>
            <p:txBody>
              <a:bodyPr/>
              <a:lstStyle/>
              <a:p>
                <a:r>
                  <a:rPr lang="en-GB">
                    <a:noFill/>
                  </a:rPr>
                  <a:t> </a:t>
                </a:r>
              </a:p>
            </p:txBody>
          </p:sp>
        </mc:Fallback>
      </mc:AlternateContent>
      <p:sp>
        <p:nvSpPr>
          <p:cNvPr id="15" name="TextBox 14"/>
          <p:cNvSpPr txBox="1"/>
          <p:nvPr/>
        </p:nvSpPr>
        <p:spPr>
          <a:xfrm>
            <a:off x="401836" y="4390860"/>
            <a:ext cx="2258238" cy="646331"/>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b="1" dirty="0"/>
              <a:t>STEP 3: </a:t>
            </a:r>
            <a:r>
              <a:rPr lang="en-GB" dirty="0"/>
              <a:t>Integrate simplified expression.</a:t>
            </a:r>
          </a:p>
        </p:txBody>
      </p:sp>
      <mc:AlternateContent xmlns:mc="http://schemas.openxmlformats.org/markup-compatibility/2006" xmlns:a14="http://schemas.microsoft.com/office/drawing/2010/main">
        <mc:Choice Requires="a14">
          <p:sp>
            <p:nvSpPr>
              <p:cNvPr id="16" name="TextBox 15"/>
              <p:cNvSpPr txBox="1"/>
              <p:nvPr/>
            </p:nvSpPr>
            <p:spPr>
              <a:xfrm>
                <a:off x="401836" y="5118891"/>
                <a:ext cx="2258238" cy="646331"/>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b="1" dirty="0"/>
                  <a:t>STEP 4: </a:t>
                </a:r>
                <a:r>
                  <a:rPr lang="en-GB" dirty="0"/>
                  <a:t>Write answer in terms of </a:t>
                </a:r>
                <a14:m>
                  <m:oMath xmlns:m="http://schemas.openxmlformats.org/officeDocument/2006/math">
                    <m:r>
                      <a:rPr lang="en-GB" b="0" i="1" smtClean="0">
                        <a:latin typeface="Cambria Math" panose="02040503050406030204" pitchFamily="18" charset="0"/>
                      </a:rPr>
                      <m:t>𝑥</m:t>
                    </m:r>
                  </m:oMath>
                </a14:m>
                <a:r>
                  <a:rPr lang="en-GB" dirty="0"/>
                  <a:t>.</a:t>
                </a:r>
              </a:p>
            </p:txBody>
          </p:sp>
        </mc:Choice>
        <mc:Fallback xmlns="">
          <p:sp>
            <p:nvSpPr>
              <p:cNvPr id="16" name="TextBox 15"/>
              <p:cNvSpPr txBox="1">
                <a:spLocks noRot="1" noChangeAspect="1" noMove="1" noResize="1" noEditPoints="1" noAdjustHandles="1" noChangeArrowheads="1" noChangeShapeType="1" noTextEdit="1"/>
              </p:cNvSpPr>
              <p:nvPr/>
            </p:nvSpPr>
            <p:spPr>
              <a:xfrm>
                <a:off x="401836" y="5118891"/>
                <a:ext cx="2258238" cy="646331"/>
              </a:xfrm>
              <a:prstGeom prst="rect">
                <a:avLst/>
              </a:prstGeom>
              <a:blipFill rotWithShape="0">
                <a:blip r:embed="rId8"/>
                <a:stretch>
                  <a:fillRect l="-1872" t="-3636" b="-11818"/>
                </a:stretch>
              </a:blipFill>
            </p:spPr>
            <p:txBody>
              <a:bodyPr/>
              <a:lstStyle/>
              <a:p>
                <a:r>
                  <a:rPr lang="en-GB">
                    <a:noFill/>
                  </a:rPr>
                  <a:t> </a:t>
                </a:r>
              </a:p>
            </p:txBody>
          </p:sp>
        </mc:Fallback>
      </mc:AlternateContent>
      <p:sp>
        <p:nvSpPr>
          <p:cNvPr id="17" name="Rectangle 16"/>
          <p:cNvSpPr/>
          <p:nvPr/>
        </p:nvSpPr>
        <p:spPr>
          <a:xfrm>
            <a:off x="2660074" y="2007635"/>
            <a:ext cx="5832999" cy="116374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8" name="Rectangle 17"/>
          <p:cNvSpPr/>
          <p:nvPr/>
        </p:nvSpPr>
        <p:spPr>
          <a:xfrm>
            <a:off x="2660073" y="3188648"/>
            <a:ext cx="5832999" cy="111329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9" name="Rectangle 18"/>
          <p:cNvSpPr/>
          <p:nvPr/>
        </p:nvSpPr>
        <p:spPr>
          <a:xfrm>
            <a:off x="2674139" y="4373925"/>
            <a:ext cx="5832999" cy="68975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20" name="Rectangle 19"/>
          <p:cNvSpPr/>
          <p:nvPr/>
        </p:nvSpPr>
        <p:spPr>
          <a:xfrm>
            <a:off x="2674139" y="5085721"/>
            <a:ext cx="5832999" cy="68975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mc:AlternateContent xmlns:mc="http://schemas.openxmlformats.org/markup-compatibility/2006" xmlns:a14="http://schemas.microsoft.com/office/drawing/2010/main">
        <mc:Choice Requires="a14">
          <p:sp>
            <p:nvSpPr>
              <p:cNvPr id="21" name="TextBox 20"/>
              <p:cNvSpPr txBox="1"/>
              <p:nvPr/>
            </p:nvSpPr>
            <p:spPr>
              <a:xfrm>
                <a:off x="407516" y="6087944"/>
                <a:ext cx="7188820" cy="646331"/>
              </a:xfrm>
              <a:prstGeom prst="rect">
                <a:avLst/>
              </a:prstGeom>
              <a:noFill/>
            </p:spPr>
            <p:txBody>
              <a:bodyPr wrap="square" rtlCol="0">
                <a:spAutoFit/>
              </a:bodyPr>
              <a:lstStyle/>
              <a:p>
                <a:r>
                  <a:rPr lang="en-GB" dirty="0"/>
                  <a:t>This was marginally less tedious than when we used </a:t>
                </a:r>
                <a14:m>
                  <m:oMath xmlns:m="http://schemas.openxmlformats.org/officeDocument/2006/math">
                    <m:r>
                      <a:rPr lang="en-GB" b="0" i="1" smtClean="0">
                        <a:latin typeface="Cambria Math" panose="02040503050406030204" pitchFamily="18" charset="0"/>
                      </a:rPr>
                      <m:t>𝑢</m:t>
                    </m:r>
                    <m:r>
                      <a:rPr lang="en-GB" b="0" i="1" smtClean="0">
                        <a:latin typeface="Cambria Math" panose="02040503050406030204" pitchFamily="18" charset="0"/>
                      </a:rPr>
                      <m:t>=2</m:t>
                    </m:r>
                    <m:r>
                      <a:rPr lang="en-GB" b="0" i="1" smtClean="0">
                        <a:latin typeface="Cambria Math" panose="02040503050406030204" pitchFamily="18" charset="0"/>
                      </a:rPr>
                      <m:t>𝑥</m:t>
                    </m:r>
                    <m:r>
                      <a:rPr lang="en-GB" b="0" i="1" smtClean="0">
                        <a:latin typeface="Cambria Math" panose="02040503050406030204" pitchFamily="18" charset="0"/>
                      </a:rPr>
                      <m:t>+5</m:t>
                    </m:r>
                  </m:oMath>
                </a14:m>
                <a:r>
                  <a:rPr lang="en-GB" dirty="0"/>
                  <a:t>, as we didn’t have fractional powers to deal with.</a:t>
                </a:r>
              </a:p>
            </p:txBody>
          </p:sp>
        </mc:Choice>
        <mc:Fallback xmlns="">
          <p:sp>
            <p:nvSpPr>
              <p:cNvPr id="21" name="TextBox 20"/>
              <p:cNvSpPr txBox="1">
                <a:spLocks noRot="1" noChangeAspect="1" noMove="1" noResize="1" noEditPoints="1" noAdjustHandles="1" noChangeArrowheads="1" noChangeShapeType="1" noTextEdit="1"/>
              </p:cNvSpPr>
              <p:nvPr/>
            </p:nvSpPr>
            <p:spPr>
              <a:xfrm>
                <a:off x="407516" y="6087944"/>
                <a:ext cx="7188820" cy="646331"/>
              </a:xfrm>
              <a:prstGeom prst="rect">
                <a:avLst/>
              </a:prstGeom>
              <a:blipFill rotWithShape="0">
                <a:blip r:embed="rId9"/>
                <a:stretch>
                  <a:fillRect l="-763" t="-5660" b="-14151"/>
                </a:stretch>
              </a:blipFill>
            </p:spPr>
            <p:txBody>
              <a:bodyPr/>
              <a:lstStyle/>
              <a:p>
                <a:r>
                  <a:rPr lang="en-GB">
                    <a:noFill/>
                  </a:rPr>
                  <a:t> </a:t>
                </a:r>
              </a:p>
            </p:txBody>
          </p:sp>
        </mc:Fallback>
      </mc:AlternateContent>
    </p:spTree>
    <p:extLst>
      <p:ext uri="{BB962C8B-B14F-4D97-AF65-F5344CB8AC3E}">
        <p14:creationId xmlns:p14="http://schemas.microsoft.com/office/powerpoint/2010/main" val="307539736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7"/>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7"/>
                                        </p:tgtEl>
                                      </p:cBhvr>
                                    </p:animEffect>
                                    <p:set>
                                      <p:cBhvr>
                                        <p:cTn id="7" dur="1" fill="hold">
                                          <p:stCondLst>
                                            <p:cond delay="499"/>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7"/>
                  </p:tgtEl>
                </p:cond>
              </p:nextCondLst>
            </p:seq>
            <p:seq concurrent="1" nextAc="seek">
              <p:cTn id="8" restart="whenNotActive" fill="hold" evtFilter="cancelBubble" nodeType="interactiveSeq">
                <p:stCondLst>
                  <p:cond evt="onClick" delay="0">
                    <p:tgtEl>
                      <p:spTgt spid="18"/>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18"/>
                                        </p:tgtEl>
                                      </p:cBhvr>
                                    </p:animEffect>
                                    <p:set>
                                      <p:cBhvr>
                                        <p:cTn id="13" dur="1" fill="hold">
                                          <p:stCondLst>
                                            <p:cond delay="499"/>
                                          </p:stCondLst>
                                        </p:cTn>
                                        <p:tgtEl>
                                          <p:spTgt spid="18"/>
                                        </p:tgtEl>
                                        <p:attrNameLst>
                                          <p:attrName>style.visibility</p:attrName>
                                        </p:attrNameLst>
                                      </p:cBhvr>
                                      <p:to>
                                        <p:strVal val="hidden"/>
                                      </p:to>
                                    </p:set>
                                  </p:childTnLst>
                                </p:cTn>
                              </p:par>
                            </p:childTnLst>
                          </p:cTn>
                        </p:par>
                      </p:childTnLst>
                    </p:cTn>
                  </p:par>
                </p:childTnLst>
              </p:cTn>
              <p:nextCondLst>
                <p:cond evt="onClick" delay="0">
                  <p:tgtEl>
                    <p:spTgt spid="18"/>
                  </p:tgtEl>
                </p:cond>
              </p:nextCondLst>
            </p:seq>
            <p:seq concurrent="1" nextAc="seek">
              <p:cTn id="14" restart="whenNotActive" fill="hold" evtFilter="cancelBubble" nodeType="interactiveSeq">
                <p:stCondLst>
                  <p:cond evt="onClick" delay="0">
                    <p:tgtEl>
                      <p:spTgt spid="19"/>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19"/>
                                        </p:tgtEl>
                                      </p:cBhvr>
                                    </p:animEffect>
                                    <p:set>
                                      <p:cBhvr>
                                        <p:cTn id="19" dur="1" fill="hold">
                                          <p:stCondLst>
                                            <p:cond delay="499"/>
                                          </p:stCondLst>
                                        </p:cTn>
                                        <p:tgtEl>
                                          <p:spTgt spid="19"/>
                                        </p:tgtEl>
                                        <p:attrNameLst>
                                          <p:attrName>style.visibility</p:attrName>
                                        </p:attrNameLst>
                                      </p:cBhvr>
                                      <p:to>
                                        <p:strVal val="hidden"/>
                                      </p:to>
                                    </p:set>
                                  </p:childTnLst>
                                </p:cTn>
                              </p:par>
                            </p:childTnLst>
                          </p:cTn>
                        </p:par>
                      </p:childTnLst>
                    </p:cTn>
                  </p:par>
                </p:childTnLst>
              </p:cTn>
              <p:nextCondLst>
                <p:cond evt="onClick" delay="0">
                  <p:tgtEl>
                    <p:spTgt spid="19"/>
                  </p:tgtEl>
                </p:cond>
              </p:nextCondLst>
            </p:seq>
            <p:seq concurrent="1" nextAc="seek">
              <p:cTn id="20" restart="whenNotActive" fill="hold" evtFilter="cancelBubble" nodeType="interactiveSeq">
                <p:stCondLst>
                  <p:cond evt="onClick" delay="0">
                    <p:tgtEl>
                      <p:spTgt spid="20"/>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grpId="0" nodeType="clickEffect">
                                  <p:stCondLst>
                                    <p:cond delay="0"/>
                                  </p:stCondLst>
                                  <p:childTnLst>
                                    <p:animEffect transition="out" filter="fade">
                                      <p:cBhvr>
                                        <p:cTn id="24" dur="500"/>
                                        <p:tgtEl>
                                          <p:spTgt spid="20"/>
                                        </p:tgtEl>
                                      </p:cBhvr>
                                    </p:animEffect>
                                    <p:set>
                                      <p:cBhvr>
                                        <p:cTn id="25" dur="1" fill="hold">
                                          <p:stCondLst>
                                            <p:cond delay="499"/>
                                          </p:stCondLst>
                                        </p:cTn>
                                        <p:tgtEl>
                                          <p:spTgt spid="20"/>
                                        </p:tgtEl>
                                        <p:attrNameLst>
                                          <p:attrName>style.visibility</p:attrName>
                                        </p:attrNameLst>
                                      </p:cBhvr>
                                      <p:to>
                                        <p:strVal val="hidden"/>
                                      </p:to>
                                    </p:set>
                                  </p:childTnLst>
                                </p:cTn>
                              </p:par>
                            </p:childTnLst>
                          </p:cTn>
                        </p:par>
                      </p:childTnLst>
                    </p:cTn>
                  </p:par>
                </p:childTnLst>
              </p:cTn>
              <p:nextCondLst>
                <p:cond evt="onClick" delay="0">
                  <p:tgtEl>
                    <p:spTgt spid="20"/>
                  </p:tgtEl>
                </p:cond>
              </p:nextCondLst>
            </p:seq>
          </p:childTnLst>
        </p:cTn>
      </p:par>
    </p:tnLst>
    <p:bldLst>
      <p:bldP spid="17" grpId="0" animBg="1"/>
      <p:bldP spid="18" grpId="0" animBg="1"/>
      <p:bldP spid="19" grpId="0" animBg="1"/>
      <p:bldP spid="20"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4000"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Test Your Understanding</a:t>
              </a:r>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pic>
        <p:nvPicPr>
          <p:cNvPr id="5" name="Picture 4"/>
          <p:cNvPicPr>
            <a:picLocks noChangeAspect="1"/>
          </p:cNvPicPr>
          <p:nvPr/>
        </p:nvPicPr>
        <p:blipFill>
          <a:blip r:embed="rId2"/>
          <a:stretch>
            <a:fillRect/>
          </a:stretch>
        </p:blipFill>
        <p:spPr>
          <a:xfrm>
            <a:off x="323528" y="1186871"/>
            <a:ext cx="7315200" cy="1781175"/>
          </a:xfrm>
          <a:prstGeom prst="rect">
            <a:avLst/>
          </a:prstGeom>
          <a:effectLst>
            <a:outerShdw blurRad="63500" sx="102000" sy="102000" algn="ctr" rotWithShape="0">
              <a:prstClr val="black">
                <a:alpha val="40000"/>
              </a:prstClr>
            </a:outerShdw>
          </a:effectLst>
        </p:spPr>
      </p:pic>
      <p:sp>
        <p:nvSpPr>
          <p:cNvPr id="6" name="TextBox 5"/>
          <p:cNvSpPr txBox="1"/>
          <p:nvPr/>
        </p:nvSpPr>
        <p:spPr>
          <a:xfrm>
            <a:off x="323528" y="817770"/>
            <a:ext cx="2520280" cy="36933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r>
              <a:rPr lang="en-GB" dirty="0"/>
              <a:t>Edexcel C4 Jan 2012 Q6c</a:t>
            </a:r>
          </a:p>
        </p:txBody>
      </p:sp>
      <mc:AlternateContent xmlns:mc="http://schemas.openxmlformats.org/markup-compatibility/2006" xmlns:a14="http://schemas.microsoft.com/office/drawing/2010/main">
        <mc:Choice Requires="a14">
          <p:sp>
            <p:nvSpPr>
              <p:cNvPr id="7" name="TextBox 6"/>
              <p:cNvSpPr txBox="1"/>
              <p:nvPr/>
            </p:nvSpPr>
            <p:spPr>
              <a:xfrm>
                <a:off x="827584" y="3628689"/>
                <a:ext cx="7056784" cy="2631811"/>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f>
                        <m:fPr>
                          <m:ctrlPr>
                            <a:rPr lang="en-GB" b="0" i="1" smtClean="0">
                              <a:latin typeface="Cambria Math" panose="02040503050406030204" pitchFamily="18" charset="0"/>
                            </a:rPr>
                          </m:ctrlPr>
                        </m:fPr>
                        <m:num>
                          <m:r>
                            <a:rPr lang="en-GB" b="0" i="1" smtClean="0">
                              <a:latin typeface="Cambria Math" panose="02040503050406030204" pitchFamily="18" charset="0"/>
                            </a:rPr>
                            <m:t>𝑑𝑢</m:t>
                          </m:r>
                        </m:num>
                        <m:den>
                          <m:r>
                            <a:rPr lang="en-GB" b="0" i="1" smtClean="0">
                              <a:latin typeface="Cambria Math" panose="02040503050406030204" pitchFamily="18" charset="0"/>
                            </a:rPr>
                            <m:t>𝑑𝑥</m:t>
                          </m:r>
                        </m:den>
                      </m:f>
                      <m:r>
                        <a:rPr lang="en-GB" b="0" i="1" smtClean="0">
                          <a:latin typeface="Cambria Math" panose="02040503050406030204" pitchFamily="18" charset="0"/>
                        </a:rPr>
                        <m:t>=−</m:t>
                      </m:r>
                      <m:func>
                        <m:funcPr>
                          <m:ctrlPr>
                            <a:rPr lang="en-GB" b="0" i="1" smtClean="0">
                              <a:latin typeface="Cambria Math" panose="02040503050406030204" pitchFamily="18" charset="0"/>
                            </a:rPr>
                          </m:ctrlPr>
                        </m:funcPr>
                        <m:fName>
                          <m:r>
                            <m:rPr>
                              <m:sty m:val="p"/>
                            </m:rPr>
                            <a:rPr lang="en-GB" b="0" i="0" smtClean="0">
                              <a:latin typeface="Cambria Math" panose="02040503050406030204" pitchFamily="18" charset="0"/>
                            </a:rPr>
                            <m:t>sin</m:t>
                          </m:r>
                        </m:fName>
                        <m:e>
                          <m:r>
                            <a:rPr lang="en-GB" b="0" i="1" smtClean="0">
                              <a:latin typeface="Cambria Math" panose="02040503050406030204" pitchFamily="18" charset="0"/>
                            </a:rPr>
                            <m:t>𝑥</m:t>
                          </m:r>
                        </m:e>
                      </m:func>
                      <m:r>
                        <a:rPr lang="en-GB" b="0" i="1" smtClean="0">
                          <a:latin typeface="Cambria Math" panose="02040503050406030204" pitchFamily="18" charset="0"/>
                        </a:rPr>
                        <m:t>       →   </m:t>
                      </m:r>
                      <m:r>
                        <a:rPr lang="en-GB" b="0" i="1" smtClean="0">
                          <a:latin typeface="Cambria Math" panose="02040503050406030204" pitchFamily="18" charset="0"/>
                        </a:rPr>
                        <m:t>𝑑𝑥</m:t>
                      </m:r>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func>
                            <m:funcPr>
                              <m:ctrlPr>
                                <a:rPr lang="en-GB" b="0" i="1" smtClean="0">
                                  <a:latin typeface="Cambria Math" panose="02040503050406030204" pitchFamily="18" charset="0"/>
                                </a:rPr>
                              </m:ctrlPr>
                            </m:funcPr>
                            <m:fName>
                              <m:r>
                                <m:rPr>
                                  <m:sty m:val="p"/>
                                </m:rPr>
                                <a:rPr lang="en-GB" b="0" i="0" smtClean="0">
                                  <a:latin typeface="Cambria Math" panose="02040503050406030204" pitchFamily="18" charset="0"/>
                                </a:rPr>
                                <m:t>sin</m:t>
                              </m:r>
                            </m:fName>
                            <m:e>
                              <m:r>
                                <a:rPr lang="en-GB" b="0" i="1" smtClean="0">
                                  <a:latin typeface="Cambria Math" panose="02040503050406030204" pitchFamily="18" charset="0"/>
                                </a:rPr>
                                <m:t>𝑥</m:t>
                              </m:r>
                            </m:e>
                          </m:func>
                        </m:den>
                      </m:f>
                      <m:r>
                        <a:rPr lang="en-GB" b="0" i="1" smtClean="0">
                          <a:latin typeface="Cambria Math" panose="02040503050406030204" pitchFamily="18" charset="0"/>
                        </a:rPr>
                        <m:t>𝑑𝑢</m:t>
                      </m:r>
                    </m:oMath>
                  </m:oMathPara>
                </a14:m>
                <a:endParaRPr lang="en-GB" dirty="0"/>
              </a:p>
              <a:p>
                <a14:m>
                  <m:oMath xmlns:m="http://schemas.openxmlformats.org/officeDocument/2006/math">
                    <m:func>
                      <m:funcPr>
                        <m:ctrlPr>
                          <a:rPr lang="en-GB" b="0" i="1" smtClean="0">
                            <a:latin typeface="Cambria Math" panose="02040503050406030204" pitchFamily="18" charset="0"/>
                          </a:rPr>
                        </m:ctrlPr>
                      </m:funcPr>
                      <m:fName>
                        <m:r>
                          <m:rPr>
                            <m:sty m:val="p"/>
                          </m:rPr>
                          <a:rPr lang="en-GB" b="0" i="0" smtClean="0">
                            <a:latin typeface="Cambria Math" panose="02040503050406030204" pitchFamily="18" charset="0"/>
                          </a:rPr>
                          <m:t>cos</m:t>
                        </m:r>
                      </m:fName>
                      <m:e>
                        <m:r>
                          <a:rPr lang="en-GB" b="0" i="1" smtClean="0">
                            <a:latin typeface="Cambria Math" panose="02040503050406030204" pitchFamily="18" charset="0"/>
                          </a:rPr>
                          <m:t>𝑥</m:t>
                        </m:r>
                      </m:e>
                    </m:func>
                    <m:r>
                      <a:rPr lang="en-GB" b="0" i="1" smtClean="0">
                        <a:latin typeface="Cambria Math" panose="02040503050406030204" pitchFamily="18" charset="0"/>
                      </a:rPr>
                      <m:t>=</m:t>
                    </m:r>
                    <m:r>
                      <a:rPr lang="en-GB" b="0" i="1" smtClean="0">
                        <a:latin typeface="Cambria Math" panose="02040503050406030204" pitchFamily="18" charset="0"/>
                      </a:rPr>
                      <m:t>𝑢</m:t>
                    </m:r>
                    <m:r>
                      <a:rPr lang="en-GB" b="0" i="1" smtClean="0">
                        <a:latin typeface="Cambria Math" panose="02040503050406030204" pitchFamily="18" charset="0"/>
                      </a:rPr>
                      <m:t>−1</m:t>
                    </m:r>
                  </m:oMath>
                </a14:m>
                <a:r>
                  <a:rPr lang="en-GB" dirty="0"/>
                  <a:t>    (As before </a:t>
                </a:r>
                <a14:m>
                  <m:oMath xmlns:m="http://schemas.openxmlformats.org/officeDocument/2006/math">
                    <m:r>
                      <a:rPr lang="en-GB" b="0" i="1" smtClean="0">
                        <a:latin typeface="Cambria Math" panose="02040503050406030204" pitchFamily="18" charset="0"/>
                      </a:rPr>
                      <m:t>𝑥</m:t>
                    </m:r>
                    <m:r>
                      <a:rPr lang="en-GB" b="0" i="1" smtClean="0">
                        <a:latin typeface="Cambria Math" panose="02040503050406030204" pitchFamily="18" charset="0"/>
                      </a:rPr>
                      <m:t>=</m:t>
                    </m:r>
                    <m:func>
                      <m:funcPr>
                        <m:ctrlPr>
                          <a:rPr lang="en-GB" b="0" i="1" smtClean="0">
                            <a:latin typeface="Cambria Math" panose="02040503050406030204" pitchFamily="18" charset="0"/>
                          </a:rPr>
                        </m:ctrlPr>
                      </m:funcPr>
                      <m:fName>
                        <m:r>
                          <m:rPr>
                            <m:sty m:val="p"/>
                          </m:rPr>
                          <a:rPr lang="en-GB" b="0" i="0" smtClean="0">
                            <a:latin typeface="Cambria Math" panose="02040503050406030204" pitchFamily="18" charset="0"/>
                          </a:rPr>
                          <m:t>arccos</m:t>
                        </m:r>
                      </m:fName>
                      <m:e>
                        <m:d>
                          <m:dPr>
                            <m:ctrlPr>
                              <a:rPr lang="en-GB" b="0" i="1" smtClean="0">
                                <a:latin typeface="Cambria Math" panose="02040503050406030204" pitchFamily="18" charset="0"/>
                              </a:rPr>
                            </m:ctrlPr>
                          </m:dPr>
                          <m:e>
                            <m:r>
                              <a:rPr lang="en-GB" b="0" i="1" smtClean="0">
                                <a:latin typeface="Cambria Math" panose="02040503050406030204" pitchFamily="18" charset="0"/>
                              </a:rPr>
                              <m:t>𝑢</m:t>
                            </m:r>
                            <m:r>
                              <a:rPr lang="en-GB" b="0" i="1" smtClean="0">
                                <a:latin typeface="Cambria Math" panose="02040503050406030204" pitchFamily="18" charset="0"/>
                              </a:rPr>
                              <m:t>−1</m:t>
                            </m:r>
                          </m:e>
                        </m:d>
                      </m:e>
                    </m:func>
                  </m:oMath>
                </a14:m>
                <a:r>
                  <a:rPr lang="en-GB" dirty="0"/>
                  <a:t> is going to be messy)</a:t>
                </a:r>
              </a:p>
              <a:p>
                <a:endParaRPr lang="en-GB" dirty="0"/>
              </a:p>
              <a:p>
                <a:pPr/>
                <a14:m>
                  <m:oMathPara xmlns:m="http://schemas.openxmlformats.org/officeDocument/2006/math">
                    <m:oMathParaPr>
                      <m:jc m:val="left"/>
                    </m:oMathParaPr>
                    <m:oMath xmlns:m="http://schemas.openxmlformats.org/officeDocument/2006/math">
                      <m:nary>
                        <m:naryPr>
                          <m:subHide m:val="on"/>
                          <m:supHide m:val="on"/>
                          <m:ctrlPr>
                            <a:rPr lang="en-GB" b="0" i="1" smtClean="0">
                              <a:latin typeface="Cambria Math" panose="02040503050406030204" pitchFamily="18" charset="0"/>
                            </a:rPr>
                          </m:ctrlPr>
                        </m:naryPr>
                        <m:sub/>
                        <m:sup/>
                        <m:e>
                          <m:f>
                            <m:fPr>
                              <m:ctrlPr>
                                <a:rPr lang="en-GB" b="0" i="1" smtClean="0">
                                  <a:latin typeface="Cambria Math" panose="02040503050406030204" pitchFamily="18" charset="0"/>
                                </a:rPr>
                              </m:ctrlPr>
                            </m:fPr>
                            <m:num>
                              <m:r>
                                <a:rPr lang="en-GB" b="0" i="1" smtClean="0">
                                  <a:latin typeface="Cambria Math" panose="02040503050406030204" pitchFamily="18" charset="0"/>
                                </a:rPr>
                                <m:t>2</m:t>
                              </m:r>
                              <m:func>
                                <m:funcPr>
                                  <m:ctrlPr>
                                    <a:rPr lang="en-GB" b="0" i="1" smtClean="0">
                                      <a:latin typeface="Cambria Math" panose="02040503050406030204" pitchFamily="18" charset="0"/>
                                    </a:rPr>
                                  </m:ctrlPr>
                                </m:funcPr>
                                <m:fName>
                                  <m:r>
                                    <m:rPr>
                                      <m:sty m:val="p"/>
                                    </m:rPr>
                                    <a:rPr lang="en-GB" b="0" i="0" smtClean="0">
                                      <a:latin typeface="Cambria Math" panose="02040503050406030204" pitchFamily="18" charset="0"/>
                                    </a:rPr>
                                    <m:t>sin</m:t>
                                  </m:r>
                                </m:fName>
                                <m:e>
                                  <m:r>
                                    <a:rPr lang="en-GB" b="0" i="1" smtClean="0">
                                      <a:latin typeface="Cambria Math" panose="02040503050406030204" pitchFamily="18" charset="0"/>
                                    </a:rPr>
                                    <m:t>2</m:t>
                                  </m:r>
                                  <m:r>
                                    <a:rPr lang="en-GB" b="0" i="1" smtClean="0">
                                      <a:latin typeface="Cambria Math" panose="02040503050406030204" pitchFamily="18" charset="0"/>
                                    </a:rPr>
                                    <m:t>𝑥</m:t>
                                  </m:r>
                                </m:e>
                              </m:func>
                            </m:num>
                            <m:den>
                              <m:r>
                                <a:rPr lang="en-GB" b="0" i="1" smtClean="0">
                                  <a:latin typeface="Cambria Math" panose="02040503050406030204" pitchFamily="18" charset="0"/>
                                </a:rPr>
                                <m:t>1+</m:t>
                              </m:r>
                              <m:func>
                                <m:funcPr>
                                  <m:ctrlPr>
                                    <a:rPr lang="en-GB" b="0" i="1" smtClean="0">
                                      <a:latin typeface="Cambria Math" panose="02040503050406030204" pitchFamily="18" charset="0"/>
                                    </a:rPr>
                                  </m:ctrlPr>
                                </m:funcPr>
                                <m:fName>
                                  <m:r>
                                    <m:rPr>
                                      <m:sty m:val="p"/>
                                    </m:rPr>
                                    <a:rPr lang="en-GB" b="0" i="0" smtClean="0">
                                      <a:latin typeface="Cambria Math" panose="02040503050406030204" pitchFamily="18" charset="0"/>
                                    </a:rPr>
                                    <m:t>cos</m:t>
                                  </m:r>
                                </m:fName>
                                <m:e>
                                  <m:r>
                                    <a:rPr lang="en-GB" b="0" i="1" smtClean="0">
                                      <a:latin typeface="Cambria Math" panose="02040503050406030204" pitchFamily="18" charset="0"/>
                                    </a:rPr>
                                    <m:t>𝑥</m:t>
                                  </m:r>
                                </m:e>
                              </m:func>
                            </m:den>
                          </m:f>
                          <m:r>
                            <a:rPr lang="en-GB" b="0" i="1" smtClean="0">
                              <a:latin typeface="Cambria Math" panose="02040503050406030204" pitchFamily="18" charset="0"/>
                            </a:rPr>
                            <m:t>𝑑𝑥</m:t>
                          </m:r>
                        </m:e>
                      </m:nary>
                      <m:r>
                        <a:rPr lang="en-GB" b="0" i="1" smtClean="0">
                          <a:latin typeface="Cambria Math" panose="02040503050406030204" pitchFamily="18" charset="0"/>
                        </a:rPr>
                        <m:t>=</m:t>
                      </m:r>
                      <m:nary>
                        <m:naryPr>
                          <m:subHide m:val="on"/>
                          <m:supHide m:val="on"/>
                          <m:ctrlPr>
                            <a:rPr lang="en-GB" b="0" i="1" smtClean="0">
                              <a:latin typeface="Cambria Math" panose="02040503050406030204" pitchFamily="18" charset="0"/>
                            </a:rPr>
                          </m:ctrlPr>
                        </m:naryPr>
                        <m:sub/>
                        <m:sup/>
                        <m:e>
                          <m:f>
                            <m:fPr>
                              <m:ctrlPr>
                                <a:rPr lang="en-GB" b="0" i="1" smtClean="0">
                                  <a:latin typeface="Cambria Math" panose="02040503050406030204" pitchFamily="18" charset="0"/>
                                </a:rPr>
                              </m:ctrlPr>
                            </m:fPr>
                            <m:num>
                              <m:r>
                                <a:rPr lang="en-GB" b="0" i="1" smtClean="0">
                                  <a:latin typeface="Cambria Math" panose="02040503050406030204" pitchFamily="18" charset="0"/>
                                </a:rPr>
                                <m:t>4</m:t>
                              </m:r>
                              <m:func>
                                <m:funcPr>
                                  <m:ctrlPr>
                                    <a:rPr lang="en-GB" b="0" i="1" smtClean="0">
                                      <a:latin typeface="Cambria Math" panose="02040503050406030204" pitchFamily="18" charset="0"/>
                                    </a:rPr>
                                  </m:ctrlPr>
                                </m:funcPr>
                                <m:fName>
                                  <m:r>
                                    <m:rPr>
                                      <m:sty m:val="p"/>
                                    </m:rPr>
                                    <a:rPr lang="en-GB" b="0" i="0" smtClean="0">
                                      <a:latin typeface="Cambria Math" panose="02040503050406030204" pitchFamily="18" charset="0"/>
                                    </a:rPr>
                                    <m:t>sin</m:t>
                                  </m:r>
                                </m:fName>
                                <m:e>
                                  <m:r>
                                    <a:rPr lang="en-GB" b="0" i="1" smtClean="0">
                                      <a:latin typeface="Cambria Math" panose="02040503050406030204" pitchFamily="18" charset="0"/>
                                    </a:rPr>
                                    <m:t>𝑥</m:t>
                                  </m:r>
                                </m:e>
                              </m:func>
                              <m:func>
                                <m:funcPr>
                                  <m:ctrlPr>
                                    <a:rPr lang="en-GB" b="0" i="1" smtClean="0">
                                      <a:latin typeface="Cambria Math" panose="02040503050406030204" pitchFamily="18" charset="0"/>
                                    </a:rPr>
                                  </m:ctrlPr>
                                </m:funcPr>
                                <m:fName>
                                  <m:r>
                                    <m:rPr>
                                      <m:sty m:val="p"/>
                                    </m:rPr>
                                    <a:rPr lang="en-GB" b="0" i="0" smtClean="0">
                                      <a:latin typeface="Cambria Math" panose="02040503050406030204" pitchFamily="18" charset="0"/>
                                    </a:rPr>
                                    <m:t>cos</m:t>
                                  </m:r>
                                </m:fName>
                                <m:e>
                                  <m:r>
                                    <a:rPr lang="en-GB" b="0" i="1" smtClean="0">
                                      <a:latin typeface="Cambria Math" panose="02040503050406030204" pitchFamily="18" charset="0"/>
                                    </a:rPr>
                                    <m:t>𝑥</m:t>
                                  </m:r>
                                </m:e>
                              </m:func>
                            </m:num>
                            <m:den>
                              <m:r>
                                <a:rPr lang="en-GB" b="0" i="1" smtClean="0">
                                  <a:latin typeface="Cambria Math" panose="02040503050406030204" pitchFamily="18" charset="0"/>
                                </a:rPr>
                                <m:t>1+</m:t>
                              </m:r>
                              <m:func>
                                <m:funcPr>
                                  <m:ctrlPr>
                                    <a:rPr lang="en-GB" b="0" i="1" smtClean="0">
                                      <a:latin typeface="Cambria Math" panose="02040503050406030204" pitchFamily="18" charset="0"/>
                                    </a:rPr>
                                  </m:ctrlPr>
                                </m:funcPr>
                                <m:fName>
                                  <m:r>
                                    <m:rPr>
                                      <m:sty m:val="p"/>
                                    </m:rPr>
                                    <a:rPr lang="en-GB" b="0" i="0" smtClean="0">
                                      <a:latin typeface="Cambria Math" panose="02040503050406030204" pitchFamily="18" charset="0"/>
                                    </a:rPr>
                                    <m:t>cos</m:t>
                                  </m:r>
                                </m:fName>
                                <m:e>
                                  <m:r>
                                    <a:rPr lang="en-GB" b="0" i="1" smtClean="0">
                                      <a:latin typeface="Cambria Math" panose="02040503050406030204" pitchFamily="18" charset="0"/>
                                    </a:rPr>
                                    <m:t>𝑥</m:t>
                                  </m:r>
                                </m:e>
                              </m:func>
                            </m:den>
                          </m:f>
                          <m:r>
                            <a:rPr lang="en-GB" b="0" i="1" smtClean="0">
                              <a:latin typeface="Cambria Math" panose="02040503050406030204" pitchFamily="18" charset="0"/>
                            </a:rPr>
                            <m:t>𝑑𝑥</m:t>
                          </m:r>
                        </m:e>
                      </m:nary>
                      <m:r>
                        <a:rPr lang="en-GB" b="0" i="1" smtClean="0">
                          <a:latin typeface="Cambria Math" panose="02040503050406030204" pitchFamily="18" charset="0"/>
                        </a:rPr>
                        <m:t>=</m:t>
                      </m:r>
                      <m:nary>
                        <m:naryPr>
                          <m:subHide m:val="on"/>
                          <m:supHide m:val="on"/>
                          <m:ctrlPr>
                            <a:rPr lang="en-GB" i="1">
                              <a:latin typeface="Cambria Math" panose="02040503050406030204" pitchFamily="18" charset="0"/>
                            </a:rPr>
                          </m:ctrlPr>
                        </m:naryPr>
                        <m:sub/>
                        <m:sup/>
                        <m:e>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i="1">
                                  <a:latin typeface="Cambria Math" panose="02040503050406030204" pitchFamily="18" charset="0"/>
                                </a:rPr>
                                <m:t>4</m:t>
                              </m:r>
                              <m:func>
                                <m:funcPr>
                                  <m:ctrlPr>
                                    <a:rPr lang="en-GB" i="1">
                                      <a:latin typeface="Cambria Math" panose="02040503050406030204" pitchFamily="18" charset="0"/>
                                    </a:rPr>
                                  </m:ctrlPr>
                                </m:funcPr>
                                <m:fName>
                                  <m:r>
                                    <m:rPr>
                                      <m:sty m:val="p"/>
                                    </m:rPr>
                                    <a:rPr lang="en-GB">
                                      <a:latin typeface="Cambria Math" panose="02040503050406030204" pitchFamily="18" charset="0"/>
                                    </a:rPr>
                                    <m:t>sin</m:t>
                                  </m:r>
                                </m:fName>
                                <m:e>
                                  <m:r>
                                    <a:rPr lang="en-GB" i="1">
                                      <a:latin typeface="Cambria Math" panose="02040503050406030204" pitchFamily="18" charset="0"/>
                                    </a:rPr>
                                    <m:t>𝑥</m:t>
                                  </m:r>
                                </m:e>
                              </m:func>
                              <m:d>
                                <m:dPr>
                                  <m:ctrlPr>
                                    <a:rPr lang="en-GB" i="1">
                                      <a:latin typeface="Cambria Math" panose="02040503050406030204" pitchFamily="18" charset="0"/>
                                    </a:rPr>
                                  </m:ctrlPr>
                                </m:dPr>
                                <m:e>
                                  <m:r>
                                    <a:rPr lang="en-GB" i="1">
                                      <a:latin typeface="Cambria Math" panose="02040503050406030204" pitchFamily="18" charset="0"/>
                                    </a:rPr>
                                    <m:t>𝑢</m:t>
                                  </m:r>
                                  <m:r>
                                    <a:rPr lang="en-GB" i="1">
                                      <a:latin typeface="Cambria Math" panose="02040503050406030204" pitchFamily="18" charset="0"/>
                                    </a:rPr>
                                    <m:t>−1</m:t>
                                  </m:r>
                                </m:e>
                              </m:d>
                            </m:num>
                            <m:den>
                              <m:r>
                                <a:rPr lang="en-GB" b="0" i="1" smtClean="0">
                                  <a:latin typeface="Cambria Math" panose="02040503050406030204" pitchFamily="18" charset="0"/>
                                </a:rPr>
                                <m:t>𝑢</m:t>
                              </m:r>
                            </m:den>
                          </m:f>
                        </m:e>
                      </m:nary>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func>
                            <m:funcPr>
                              <m:ctrlPr>
                                <a:rPr lang="en-GB" b="0" i="1" smtClean="0">
                                  <a:latin typeface="Cambria Math" panose="02040503050406030204" pitchFamily="18" charset="0"/>
                                </a:rPr>
                              </m:ctrlPr>
                            </m:funcPr>
                            <m:fName>
                              <m:r>
                                <m:rPr>
                                  <m:sty m:val="p"/>
                                </m:rPr>
                                <a:rPr lang="en-GB" b="0" i="0" smtClean="0">
                                  <a:latin typeface="Cambria Math" panose="02040503050406030204" pitchFamily="18" charset="0"/>
                                </a:rPr>
                                <m:t>sin</m:t>
                              </m:r>
                            </m:fName>
                            <m:e>
                              <m:r>
                                <a:rPr lang="en-GB" b="0" i="1" smtClean="0">
                                  <a:latin typeface="Cambria Math" panose="02040503050406030204" pitchFamily="18" charset="0"/>
                                </a:rPr>
                                <m:t>𝑥</m:t>
                              </m:r>
                            </m:e>
                          </m:func>
                        </m:den>
                      </m:f>
                      <m:r>
                        <a:rPr lang="en-GB" b="0" i="1" smtClean="0">
                          <a:latin typeface="Cambria Math" panose="02040503050406030204" pitchFamily="18" charset="0"/>
                        </a:rPr>
                        <m:t>𝑑𝑢</m:t>
                      </m:r>
                    </m:oMath>
                    <m:oMath xmlns:m="http://schemas.openxmlformats.org/officeDocument/2006/math">
                      <m:r>
                        <a:rPr lang="en-GB" b="0" i="1" smtClean="0">
                          <a:latin typeface="Cambria Math" panose="02040503050406030204" pitchFamily="18" charset="0"/>
                        </a:rPr>
                        <m:t>=−4</m:t>
                      </m:r>
                      <m:nary>
                        <m:naryPr>
                          <m:subHide m:val="on"/>
                          <m:supHide m:val="on"/>
                          <m:ctrlPr>
                            <a:rPr lang="en-GB" b="0" i="1" smtClean="0">
                              <a:latin typeface="Cambria Math" panose="02040503050406030204" pitchFamily="18" charset="0"/>
                            </a:rPr>
                          </m:ctrlPr>
                        </m:naryPr>
                        <m:sub/>
                        <m:sup/>
                        <m:e>
                          <m:f>
                            <m:fPr>
                              <m:ctrlPr>
                                <a:rPr lang="en-GB" b="0" i="1" smtClean="0">
                                  <a:latin typeface="Cambria Math" panose="02040503050406030204" pitchFamily="18" charset="0"/>
                                </a:rPr>
                              </m:ctrlPr>
                            </m:fPr>
                            <m:num>
                              <m:r>
                                <a:rPr lang="en-GB" b="0" i="1" smtClean="0">
                                  <a:latin typeface="Cambria Math" panose="02040503050406030204" pitchFamily="18" charset="0"/>
                                </a:rPr>
                                <m:t>𝑢</m:t>
                              </m:r>
                              <m:r>
                                <a:rPr lang="en-GB" b="0" i="1" smtClean="0">
                                  <a:latin typeface="Cambria Math" panose="02040503050406030204" pitchFamily="18" charset="0"/>
                                </a:rPr>
                                <m:t>−1</m:t>
                              </m:r>
                            </m:num>
                            <m:den>
                              <m:r>
                                <a:rPr lang="en-GB" b="0" i="1" smtClean="0">
                                  <a:latin typeface="Cambria Math" panose="02040503050406030204" pitchFamily="18" charset="0"/>
                                </a:rPr>
                                <m:t>𝑢</m:t>
                              </m:r>
                            </m:den>
                          </m:f>
                          <m:r>
                            <a:rPr lang="en-GB" b="0" i="1" smtClean="0">
                              <a:latin typeface="Cambria Math" panose="02040503050406030204" pitchFamily="18" charset="0"/>
                            </a:rPr>
                            <m:t>𝑑𝑢</m:t>
                          </m:r>
                        </m:e>
                      </m:nary>
                      <m:r>
                        <a:rPr lang="en-GB" b="0" i="1" smtClean="0">
                          <a:latin typeface="Cambria Math" panose="02040503050406030204" pitchFamily="18" charset="0"/>
                        </a:rPr>
                        <m:t>=−4</m:t>
                      </m:r>
                      <m:nary>
                        <m:naryPr>
                          <m:subHide m:val="on"/>
                          <m:supHide m:val="on"/>
                          <m:ctrlPr>
                            <a:rPr lang="en-GB" b="0" i="1" smtClean="0">
                              <a:latin typeface="Cambria Math" panose="02040503050406030204" pitchFamily="18" charset="0"/>
                            </a:rPr>
                          </m:ctrlPr>
                        </m:naryPr>
                        <m:sub/>
                        <m:sup/>
                        <m:e>
                          <m:r>
                            <a:rPr lang="en-GB" b="0" i="1" smtClean="0">
                              <a:latin typeface="Cambria Math" panose="02040503050406030204" pitchFamily="18" charset="0"/>
                            </a:rPr>
                            <m:t>1−</m:t>
                          </m:r>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𝑢</m:t>
                              </m:r>
                            </m:den>
                          </m:f>
                        </m:e>
                      </m:nary>
                      <m:r>
                        <a:rPr lang="en-GB" b="0" i="1" smtClean="0">
                          <a:latin typeface="Cambria Math" panose="02040503050406030204" pitchFamily="18" charset="0"/>
                        </a:rPr>
                        <m:t>𝑑𝑢</m:t>
                      </m:r>
                    </m:oMath>
                    <m:oMath xmlns:m="http://schemas.openxmlformats.org/officeDocument/2006/math">
                      <m:r>
                        <a:rPr lang="en-GB" b="0" i="1" smtClean="0">
                          <a:latin typeface="Cambria Math" panose="02040503050406030204" pitchFamily="18" charset="0"/>
                        </a:rPr>
                        <m:t>=−4</m:t>
                      </m:r>
                      <m:d>
                        <m:dPr>
                          <m:ctrlPr>
                            <a:rPr lang="en-GB" b="0" i="1" smtClean="0">
                              <a:latin typeface="Cambria Math" panose="02040503050406030204" pitchFamily="18" charset="0"/>
                            </a:rPr>
                          </m:ctrlPr>
                        </m:dPr>
                        <m:e>
                          <m:r>
                            <a:rPr lang="en-GB" b="0" i="1" smtClean="0">
                              <a:latin typeface="Cambria Math" panose="02040503050406030204" pitchFamily="18" charset="0"/>
                            </a:rPr>
                            <m:t>𝑢</m:t>
                          </m:r>
                          <m:r>
                            <a:rPr lang="en-GB" b="0" i="1" smtClean="0">
                              <a:latin typeface="Cambria Math" panose="02040503050406030204" pitchFamily="18" charset="0"/>
                            </a:rPr>
                            <m:t>−</m:t>
                          </m:r>
                          <m:func>
                            <m:funcPr>
                              <m:ctrlPr>
                                <a:rPr lang="en-GB" b="0" i="1" smtClean="0">
                                  <a:latin typeface="Cambria Math" panose="02040503050406030204" pitchFamily="18" charset="0"/>
                                </a:rPr>
                              </m:ctrlPr>
                            </m:funcPr>
                            <m:fName>
                              <m:r>
                                <m:rPr>
                                  <m:sty m:val="p"/>
                                </m:rPr>
                                <a:rPr lang="en-GB" b="0" i="0" smtClean="0">
                                  <a:latin typeface="Cambria Math" panose="02040503050406030204" pitchFamily="18" charset="0"/>
                                </a:rPr>
                                <m:t>ln</m:t>
                              </m:r>
                            </m:fName>
                            <m:e>
                              <m:d>
                                <m:dPr>
                                  <m:begChr m:val="|"/>
                                  <m:endChr m:val="|"/>
                                  <m:ctrlPr>
                                    <a:rPr lang="en-GB" b="0" i="1" smtClean="0">
                                      <a:latin typeface="Cambria Math" panose="02040503050406030204" pitchFamily="18" charset="0"/>
                                    </a:rPr>
                                  </m:ctrlPr>
                                </m:dPr>
                                <m:e>
                                  <m:r>
                                    <a:rPr lang="en-GB" b="0" i="1" smtClean="0">
                                      <a:latin typeface="Cambria Math" panose="02040503050406030204" pitchFamily="18" charset="0"/>
                                    </a:rPr>
                                    <m:t>𝑢</m:t>
                                  </m:r>
                                </m:e>
                              </m:d>
                            </m:e>
                          </m:func>
                        </m:e>
                      </m:d>
                      <m:r>
                        <a:rPr lang="en-GB" b="0" i="1" smtClean="0">
                          <a:latin typeface="Cambria Math" panose="02040503050406030204" pitchFamily="18" charset="0"/>
                        </a:rPr>
                        <m:t>+</m:t>
                      </m:r>
                      <m:r>
                        <a:rPr lang="en-GB" b="0" i="1" smtClean="0">
                          <a:latin typeface="Cambria Math" panose="02040503050406030204" pitchFamily="18" charset="0"/>
                        </a:rPr>
                        <m:t>𝑐</m:t>
                      </m:r>
                      <m:r>
                        <a:rPr lang="en-GB" b="0" i="1" smtClean="0">
                          <a:latin typeface="Cambria Math" panose="02040503050406030204" pitchFamily="18" charset="0"/>
                        </a:rPr>
                        <m:t>=−4</m:t>
                      </m:r>
                      <m:d>
                        <m:dPr>
                          <m:ctrlPr>
                            <a:rPr lang="en-GB" b="0" i="1" smtClean="0">
                              <a:latin typeface="Cambria Math" panose="02040503050406030204" pitchFamily="18" charset="0"/>
                            </a:rPr>
                          </m:ctrlPr>
                        </m:dPr>
                        <m:e>
                          <m:r>
                            <a:rPr lang="en-GB" b="0" i="1" smtClean="0">
                              <a:latin typeface="Cambria Math" panose="02040503050406030204" pitchFamily="18" charset="0"/>
                            </a:rPr>
                            <m:t>1+</m:t>
                          </m:r>
                          <m:func>
                            <m:funcPr>
                              <m:ctrlPr>
                                <a:rPr lang="en-GB" b="0" i="1" smtClean="0">
                                  <a:latin typeface="Cambria Math" panose="02040503050406030204" pitchFamily="18" charset="0"/>
                                </a:rPr>
                              </m:ctrlPr>
                            </m:funcPr>
                            <m:fName>
                              <m:r>
                                <m:rPr>
                                  <m:sty m:val="p"/>
                                </m:rPr>
                                <a:rPr lang="en-GB" b="0" i="0" smtClean="0">
                                  <a:latin typeface="Cambria Math" panose="02040503050406030204" pitchFamily="18" charset="0"/>
                                </a:rPr>
                                <m:t>cos</m:t>
                              </m:r>
                            </m:fName>
                            <m:e>
                              <m:r>
                                <a:rPr lang="en-GB" b="0" i="1" smtClean="0">
                                  <a:latin typeface="Cambria Math" panose="02040503050406030204" pitchFamily="18" charset="0"/>
                                </a:rPr>
                                <m:t>𝑥</m:t>
                              </m:r>
                            </m:e>
                          </m:func>
                          <m:r>
                            <a:rPr lang="en-GB" b="0" i="1" smtClean="0">
                              <a:latin typeface="Cambria Math" panose="02040503050406030204" pitchFamily="18" charset="0"/>
                            </a:rPr>
                            <m:t>−</m:t>
                          </m:r>
                          <m:func>
                            <m:funcPr>
                              <m:ctrlPr>
                                <a:rPr lang="en-GB" b="0" i="1" smtClean="0">
                                  <a:latin typeface="Cambria Math" panose="02040503050406030204" pitchFamily="18" charset="0"/>
                                </a:rPr>
                              </m:ctrlPr>
                            </m:funcPr>
                            <m:fName>
                              <m:r>
                                <m:rPr>
                                  <m:sty m:val="p"/>
                                </m:rPr>
                                <a:rPr lang="en-GB" b="0" i="0" smtClean="0">
                                  <a:latin typeface="Cambria Math" panose="02040503050406030204" pitchFamily="18" charset="0"/>
                                </a:rPr>
                                <m:t>ln</m:t>
                              </m:r>
                            </m:fName>
                            <m:e>
                              <m:d>
                                <m:dPr>
                                  <m:begChr m:val="|"/>
                                  <m:endChr m:val="|"/>
                                  <m:ctrlPr>
                                    <a:rPr lang="en-GB" b="0" i="1" smtClean="0">
                                      <a:latin typeface="Cambria Math" panose="02040503050406030204" pitchFamily="18" charset="0"/>
                                    </a:rPr>
                                  </m:ctrlPr>
                                </m:dPr>
                                <m:e>
                                  <m:func>
                                    <m:funcPr>
                                      <m:ctrlPr>
                                        <a:rPr lang="en-GB" b="0" i="1" smtClean="0">
                                          <a:latin typeface="Cambria Math" panose="02040503050406030204" pitchFamily="18" charset="0"/>
                                        </a:rPr>
                                      </m:ctrlPr>
                                    </m:funcPr>
                                    <m:fName>
                                      <m:r>
                                        <m:rPr>
                                          <m:sty m:val="p"/>
                                        </m:rPr>
                                        <a:rPr lang="en-GB" b="0" i="0" smtClean="0">
                                          <a:latin typeface="Cambria Math" panose="02040503050406030204" pitchFamily="18" charset="0"/>
                                        </a:rPr>
                                        <m:t>cos</m:t>
                                      </m:r>
                                    </m:fName>
                                    <m:e>
                                      <m:r>
                                        <a:rPr lang="en-GB" b="0" i="1" smtClean="0">
                                          <a:latin typeface="Cambria Math" panose="02040503050406030204" pitchFamily="18" charset="0"/>
                                        </a:rPr>
                                        <m:t>𝑥</m:t>
                                      </m:r>
                                    </m:e>
                                  </m:func>
                                  <m:r>
                                    <a:rPr lang="en-GB" b="0" i="1" smtClean="0">
                                      <a:latin typeface="Cambria Math" panose="02040503050406030204" pitchFamily="18" charset="0"/>
                                    </a:rPr>
                                    <m:t>+1</m:t>
                                  </m:r>
                                </m:e>
                              </m:d>
                            </m:e>
                          </m:func>
                        </m:e>
                      </m:d>
                      <m:r>
                        <a:rPr lang="en-GB" b="0" i="1" smtClean="0">
                          <a:latin typeface="Cambria Math" panose="02040503050406030204" pitchFamily="18" charset="0"/>
                        </a:rPr>
                        <m:t>+</m:t>
                      </m:r>
                      <m:r>
                        <a:rPr lang="en-GB" b="0" i="1" smtClean="0">
                          <a:latin typeface="Cambria Math" panose="02040503050406030204" pitchFamily="18" charset="0"/>
                        </a:rPr>
                        <m:t>𝑐</m:t>
                      </m:r>
                      <m:r>
                        <a:rPr lang="en-GB" b="0" i="1" smtClean="0">
                          <a:latin typeface="Cambria Math" panose="02040503050406030204" pitchFamily="18" charset="0"/>
                        </a:rPr>
                        <m:t>=…</m:t>
                      </m:r>
                    </m:oMath>
                  </m:oMathPara>
                </a14:m>
                <a:endParaRPr lang="en-GB" dirty="0"/>
              </a:p>
            </p:txBody>
          </p:sp>
        </mc:Choice>
        <mc:Fallback xmlns="">
          <p:sp>
            <p:nvSpPr>
              <p:cNvPr id="7" name="TextBox 6"/>
              <p:cNvSpPr txBox="1">
                <a:spLocks noRot="1" noChangeAspect="1" noMove="1" noResize="1" noEditPoints="1" noAdjustHandles="1" noChangeArrowheads="1" noChangeShapeType="1" noTextEdit="1"/>
              </p:cNvSpPr>
              <p:nvPr/>
            </p:nvSpPr>
            <p:spPr>
              <a:xfrm>
                <a:off x="827584" y="3628689"/>
                <a:ext cx="7056784" cy="2631811"/>
              </a:xfrm>
              <a:prstGeom prst="rect">
                <a:avLst/>
              </a:prstGeom>
              <a:blipFill rotWithShape="0">
                <a:blip r:embed="rId3"/>
                <a:stretch>
                  <a:fillRect/>
                </a:stretch>
              </a:blipFill>
            </p:spPr>
            <p:txBody>
              <a:bodyPr/>
              <a:lstStyle/>
              <a:p>
                <a:r>
                  <a:rPr lang="en-GB">
                    <a:noFill/>
                  </a:rPr>
                  <a:t> </a:t>
                </a:r>
              </a:p>
            </p:txBody>
          </p:sp>
        </mc:Fallback>
      </mc:AlternateContent>
      <p:sp>
        <p:nvSpPr>
          <p:cNvPr id="8" name="TextBox 7"/>
          <p:cNvSpPr txBox="1"/>
          <p:nvPr/>
        </p:nvSpPr>
        <p:spPr>
          <a:xfrm>
            <a:off x="5508104" y="2968046"/>
            <a:ext cx="3168352" cy="646331"/>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r>
              <a:rPr lang="en-GB" b="1" dirty="0"/>
              <a:t>Hint: </a:t>
            </a:r>
            <a:r>
              <a:rPr lang="en-GB" dirty="0"/>
              <a:t>You might want to use your double angle formula first.</a:t>
            </a:r>
          </a:p>
        </p:txBody>
      </p:sp>
      <p:sp>
        <p:nvSpPr>
          <p:cNvPr id="9" name="Rectangle 8"/>
          <p:cNvSpPr/>
          <p:nvPr/>
        </p:nvSpPr>
        <p:spPr>
          <a:xfrm>
            <a:off x="323528" y="3646324"/>
            <a:ext cx="7992888" cy="2735003"/>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99596461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9"/>
                                        </p:tgtEl>
                                      </p:cBhvr>
                                    </p:animEffect>
                                    <p:set>
                                      <p:cBhvr>
                                        <p:cTn id="7" dur="1" fill="hold">
                                          <p:stCondLst>
                                            <p:cond delay="4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9"/>
                  </p:tgtEl>
                </p:cond>
              </p:nextCondLst>
            </p:seq>
          </p:childTnLst>
        </p:cTn>
      </p:par>
    </p:tnLst>
    <p:bldLst>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4000"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Definite Integration</a:t>
              </a:r>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5" name="TextBox 4"/>
          <p:cNvSpPr txBox="1"/>
          <p:nvPr/>
        </p:nvSpPr>
        <p:spPr>
          <a:xfrm>
            <a:off x="395536" y="836712"/>
            <a:ext cx="8064896" cy="461665"/>
          </a:xfrm>
          <a:prstGeom prst="rect">
            <a:avLst/>
          </a:prstGeom>
          <a:noFill/>
        </p:spPr>
        <p:txBody>
          <a:bodyPr wrap="square" rtlCol="0">
            <a:spAutoFit/>
          </a:bodyPr>
          <a:lstStyle/>
          <a:p>
            <a:r>
              <a:rPr lang="en-GB" sz="2400" dirty="0"/>
              <a:t>Now consider:</a:t>
            </a:r>
          </a:p>
        </p:txBody>
      </p:sp>
      <mc:AlternateContent xmlns:mc="http://schemas.openxmlformats.org/markup-compatibility/2006" xmlns:a14="http://schemas.microsoft.com/office/drawing/2010/main">
        <mc:Choice Requires="a14">
          <p:sp>
            <p:nvSpPr>
              <p:cNvPr id="6" name="TextBox 5"/>
              <p:cNvSpPr txBox="1"/>
              <p:nvPr/>
            </p:nvSpPr>
            <p:spPr>
              <a:xfrm>
                <a:off x="837828" y="1412776"/>
                <a:ext cx="7560840" cy="579069"/>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sz="2000" dirty="0"/>
                  <a:t>Calculate </a:t>
                </a:r>
                <a14:m>
                  <m:oMath xmlns:m="http://schemas.openxmlformats.org/officeDocument/2006/math">
                    <m:nary>
                      <m:naryPr>
                        <m:ctrlPr>
                          <a:rPr lang="en-GB" sz="2000" b="0" i="1" smtClean="0">
                            <a:latin typeface="Cambria Math" panose="02040503050406030204" pitchFamily="18" charset="0"/>
                          </a:rPr>
                        </m:ctrlPr>
                      </m:naryPr>
                      <m:sub>
                        <m:r>
                          <a:rPr lang="en-GB" sz="2000" b="0" i="1" smtClean="0">
                            <a:latin typeface="Cambria Math" panose="02040503050406030204" pitchFamily="18" charset="0"/>
                          </a:rPr>
                          <m:t>0</m:t>
                        </m:r>
                      </m:sub>
                      <m:sup>
                        <m:f>
                          <m:fPr>
                            <m:ctrlPr>
                              <a:rPr lang="en-GB" sz="2000" b="0" i="1" smtClean="0">
                                <a:latin typeface="Cambria Math" panose="02040503050406030204" pitchFamily="18" charset="0"/>
                              </a:rPr>
                            </m:ctrlPr>
                          </m:fPr>
                          <m:num>
                            <m:r>
                              <a:rPr lang="en-GB" sz="2000" b="0" i="1" smtClean="0">
                                <a:latin typeface="Cambria Math" panose="02040503050406030204" pitchFamily="18" charset="0"/>
                              </a:rPr>
                              <m:t>𝜋</m:t>
                            </m:r>
                          </m:num>
                          <m:den>
                            <m:r>
                              <a:rPr lang="en-GB" sz="2000" b="0" i="1" smtClean="0">
                                <a:latin typeface="Cambria Math" panose="02040503050406030204" pitchFamily="18" charset="0"/>
                              </a:rPr>
                              <m:t>2</m:t>
                            </m:r>
                          </m:den>
                        </m:f>
                      </m:sup>
                      <m:e>
                        <m:func>
                          <m:funcPr>
                            <m:ctrlPr>
                              <a:rPr lang="en-GB" sz="2000" b="0" i="1" smtClean="0">
                                <a:latin typeface="Cambria Math" panose="02040503050406030204" pitchFamily="18" charset="0"/>
                              </a:rPr>
                            </m:ctrlPr>
                          </m:funcPr>
                          <m:fName>
                            <m:r>
                              <m:rPr>
                                <m:sty m:val="p"/>
                              </m:rPr>
                              <a:rPr lang="en-GB" sz="2000" b="0" i="0" smtClean="0">
                                <a:latin typeface="Cambria Math" panose="02040503050406030204" pitchFamily="18" charset="0"/>
                              </a:rPr>
                              <m:t>cos</m:t>
                            </m:r>
                          </m:fName>
                          <m:e>
                            <m:r>
                              <a:rPr lang="en-GB" sz="2000" b="0" i="1" smtClean="0">
                                <a:latin typeface="Cambria Math" panose="02040503050406030204" pitchFamily="18" charset="0"/>
                              </a:rPr>
                              <m:t>𝑥</m:t>
                            </m:r>
                          </m:e>
                        </m:func>
                        <m:rad>
                          <m:radPr>
                            <m:degHide m:val="on"/>
                            <m:ctrlPr>
                              <a:rPr lang="en-GB" sz="2000" b="0" i="1" smtClean="0">
                                <a:latin typeface="Cambria Math" panose="02040503050406030204" pitchFamily="18" charset="0"/>
                              </a:rPr>
                            </m:ctrlPr>
                          </m:radPr>
                          <m:deg/>
                          <m:e>
                            <m:r>
                              <a:rPr lang="en-GB" sz="2000" b="0" i="1" smtClean="0">
                                <a:latin typeface="Cambria Math" panose="02040503050406030204" pitchFamily="18" charset="0"/>
                              </a:rPr>
                              <m:t>1+</m:t>
                            </m:r>
                            <m:func>
                              <m:funcPr>
                                <m:ctrlPr>
                                  <a:rPr lang="en-GB" sz="2000" b="0" i="1" smtClean="0">
                                    <a:latin typeface="Cambria Math" panose="02040503050406030204" pitchFamily="18" charset="0"/>
                                  </a:rPr>
                                </m:ctrlPr>
                              </m:funcPr>
                              <m:fName>
                                <m:r>
                                  <m:rPr>
                                    <m:sty m:val="p"/>
                                  </m:rPr>
                                  <a:rPr lang="en-GB" sz="2000" b="0" i="0" smtClean="0">
                                    <a:latin typeface="Cambria Math" panose="02040503050406030204" pitchFamily="18" charset="0"/>
                                  </a:rPr>
                                  <m:t>sin</m:t>
                                </m:r>
                              </m:fName>
                              <m:e>
                                <m:r>
                                  <a:rPr lang="en-GB" sz="2000" b="0" i="1" smtClean="0">
                                    <a:latin typeface="Cambria Math" panose="02040503050406030204" pitchFamily="18" charset="0"/>
                                  </a:rPr>
                                  <m:t>𝑥</m:t>
                                </m:r>
                              </m:e>
                            </m:func>
                          </m:e>
                        </m:rad>
                      </m:e>
                    </m:nary>
                    <m:r>
                      <a:rPr lang="en-GB" sz="2000" b="0" i="1" smtClean="0">
                        <a:latin typeface="Cambria Math" panose="02040503050406030204" pitchFamily="18" charset="0"/>
                      </a:rPr>
                      <m:t> </m:t>
                    </m:r>
                    <m:r>
                      <a:rPr lang="en-GB" sz="2000" b="0" i="1" smtClean="0">
                        <a:latin typeface="Cambria Math" panose="02040503050406030204" pitchFamily="18" charset="0"/>
                      </a:rPr>
                      <m:t>𝑑𝑥</m:t>
                    </m:r>
                  </m:oMath>
                </a14:m>
                <a:endParaRPr lang="en-GB" sz="2000" dirty="0"/>
              </a:p>
            </p:txBody>
          </p:sp>
        </mc:Choice>
        <mc:Fallback xmlns="">
          <p:sp>
            <p:nvSpPr>
              <p:cNvPr id="6" name="TextBox 5"/>
              <p:cNvSpPr txBox="1">
                <a:spLocks noRot="1" noChangeAspect="1" noMove="1" noResize="1" noEditPoints="1" noAdjustHandles="1" noChangeArrowheads="1" noChangeShapeType="1" noTextEdit="1"/>
              </p:cNvSpPr>
              <p:nvPr/>
            </p:nvSpPr>
            <p:spPr>
              <a:xfrm>
                <a:off x="837828" y="1412776"/>
                <a:ext cx="7560840" cy="579069"/>
              </a:xfrm>
              <a:prstGeom prst="rect">
                <a:avLst/>
              </a:prstGeom>
              <a:blipFill rotWithShape="0">
                <a:blip r:embed="rId2"/>
                <a:stretch>
                  <a:fillRect/>
                </a:stretch>
              </a:blipFill>
              <a:effectLst>
                <a:outerShdw blurRad="63500" sx="102000" sy="102000" algn="ctr" rotWithShape="0">
                  <a:prstClr val="black">
                    <a:alpha val="40000"/>
                  </a:prstClr>
                </a:outerShdw>
              </a:effectLst>
            </p:spPr>
            <p:txBody>
              <a:bodyPr/>
              <a:lstStyle/>
              <a:p>
                <a:r>
                  <a:rPr lang="en-GB">
                    <a:noFill/>
                  </a:rPr>
                  <a:t> </a:t>
                </a:r>
              </a:p>
            </p:txBody>
          </p:sp>
        </mc:Fallback>
      </mc:AlternateContent>
      <p:sp>
        <p:nvSpPr>
          <p:cNvPr id="7" name="Rectangle 6"/>
          <p:cNvSpPr/>
          <p:nvPr/>
        </p:nvSpPr>
        <p:spPr>
          <a:xfrm>
            <a:off x="405780" y="1400943"/>
            <a:ext cx="432048" cy="590901"/>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b="1" dirty="0"/>
              <a:t>Q</a:t>
            </a:r>
          </a:p>
        </p:txBody>
      </p:sp>
      <mc:AlternateContent xmlns:mc="http://schemas.openxmlformats.org/markup-compatibility/2006" xmlns:a14="http://schemas.microsoft.com/office/drawing/2010/main">
        <mc:Choice Requires="a14">
          <p:sp>
            <p:nvSpPr>
              <p:cNvPr id="8" name="TextBox 7"/>
              <p:cNvSpPr txBox="1"/>
              <p:nvPr/>
            </p:nvSpPr>
            <p:spPr>
              <a:xfrm>
                <a:off x="539552" y="2106243"/>
                <a:ext cx="7859116" cy="4794261"/>
              </a:xfrm>
              <a:prstGeom prst="rect">
                <a:avLst/>
              </a:prstGeom>
              <a:noFill/>
            </p:spPr>
            <p:txBody>
              <a:bodyPr wrap="square" rtlCol="0">
                <a:spAutoFit/>
              </a:bodyPr>
              <a:lstStyle/>
              <a:p>
                <a:r>
                  <a:rPr lang="en-GB" dirty="0"/>
                  <a:t>Use substitution:    </a:t>
                </a:r>
                <a14:m>
                  <m:oMath xmlns:m="http://schemas.openxmlformats.org/officeDocument/2006/math">
                    <m:r>
                      <a:rPr lang="en-GB" b="1" i="1" smtClean="0">
                        <a:latin typeface="Cambria Math" panose="02040503050406030204" pitchFamily="18" charset="0"/>
                      </a:rPr>
                      <m:t>𝒖</m:t>
                    </m:r>
                    <m:r>
                      <a:rPr lang="en-GB" b="1" i="1" smtClean="0">
                        <a:latin typeface="Cambria Math" panose="02040503050406030204" pitchFamily="18" charset="0"/>
                      </a:rPr>
                      <m:t>=</m:t>
                    </m:r>
                    <m:r>
                      <a:rPr lang="en-GB" b="1" i="1" smtClean="0">
                        <a:latin typeface="Cambria Math" panose="02040503050406030204" pitchFamily="18" charset="0"/>
                      </a:rPr>
                      <m:t>𝟏</m:t>
                    </m:r>
                    <m:r>
                      <a:rPr lang="en-GB" b="1" i="1" smtClean="0">
                        <a:latin typeface="Cambria Math" panose="02040503050406030204" pitchFamily="18" charset="0"/>
                      </a:rPr>
                      <m:t>+</m:t>
                    </m:r>
                    <m:func>
                      <m:funcPr>
                        <m:ctrlPr>
                          <a:rPr lang="en-GB" b="1" i="1" smtClean="0">
                            <a:latin typeface="Cambria Math" panose="02040503050406030204" pitchFamily="18" charset="0"/>
                          </a:rPr>
                        </m:ctrlPr>
                      </m:funcPr>
                      <m:fName>
                        <m:r>
                          <a:rPr lang="en-GB" b="1" i="0" smtClean="0">
                            <a:latin typeface="Cambria Math" panose="02040503050406030204" pitchFamily="18" charset="0"/>
                          </a:rPr>
                          <m:t>𝐬𝐢𝐧</m:t>
                        </m:r>
                      </m:fName>
                      <m:e>
                        <m:r>
                          <a:rPr lang="en-GB" b="1" i="1" smtClean="0">
                            <a:latin typeface="Cambria Math" panose="02040503050406030204" pitchFamily="18" charset="0"/>
                          </a:rPr>
                          <m:t>𝒙</m:t>
                        </m:r>
                      </m:e>
                    </m:func>
                  </m:oMath>
                </a14:m>
                <a:endParaRPr lang="en-GB" b="1" dirty="0"/>
              </a:p>
              <a:p>
                <a:endParaRPr lang="en-GB" dirty="0"/>
              </a:p>
              <a:p>
                <a:pPr/>
                <a14:m>
                  <m:oMathPara xmlns:m="http://schemas.openxmlformats.org/officeDocument/2006/math">
                    <m:oMathParaPr>
                      <m:jc m:val="left"/>
                    </m:oMathParaPr>
                    <m:oMath xmlns:m="http://schemas.openxmlformats.org/officeDocument/2006/math">
                      <m:f>
                        <m:fPr>
                          <m:ctrlPr>
                            <a:rPr lang="en-GB" b="0" i="1" smtClean="0">
                              <a:latin typeface="Cambria Math" panose="02040503050406030204" pitchFamily="18" charset="0"/>
                            </a:rPr>
                          </m:ctrlPr>
                        </m:fPr>
                        <m:num>
                          <m:r>
                            <a:rPr lang="en-GB" b="0" i="1" smtClean="0">
                              <a:latin typeface="Cambria Math" panose="02040503050406030204" pitchFamily="18" charset="0"/>
                            </a:rPr>
                            <m:t>𝑑𝑢</m:t>
                          </m:r>
                        </m:num>
                        <m:den>
                          <m:r>
                            <a:rPr lang="en-GB" b="0" i="1" smtClean="0">
                              <a:latin typeface="Cambria Math" panose="02040503050406030204" pitchFamily="18" charset="0"/>
                            </a:rPr>
                            <m:t>𝑑𝑥</m:t>
                          </m:r>
                        </m:den>
                      </m:f>
                      <m:r>
                        <a:rPr lang="en-GB" b="0" i="1" smtClean="0">
                          <a:latin typeface="Cambria Math" panose="02040503050406030204" pitchFamily="18" charset="0"/>
                        </a:rPr>
                        <m:t>=</m:t>
                      </m:r>
                      <m:func>
                        <m:funcPr>
                          <m:ctrlPr>
                            <a:rPr lang="en-GB" b="0" i="1" smtClean="0">
                              <a:latin typeface="Cambria Math" panose="02040503050406030204" pitchFamily="18" charset="0"/>
                            </a:rPr>
                          </m:ctrlPr>
                        </m:funcPr>
                        <m:fName>
                          <m:r>
                            <m:rPr>
                              <m:sty m:val="p"/>
                            </m:rPr>
                            <a:rPr lang="en-GB" b="0" i="0" smtClean="0">
                              <a:latin typeface="Cambria Math" panose="02040503050406030204" pitchFamily="18" charset="0"/>
                            </a:rPr>
                            <m:t>cos</m:t>
                          </m:r>
                        </m:fName>
                        <m:e>
                          <m:r>
                            <a:rPr lang="en-GB" b="0" i="1" smtClean="0">
                              <a:latin typeface="Cambria Math" panose="02040503050406030204" pitchFamily="18" charset="0"/>
                            </a:rPr>
                            <m:t>𝑥</m:t>
                          </m:r>
                        </m:e>
                      </m:func>
                      <m:r>
                        <a:rPr lang="en-GB" b="0" i="1" smtClean="0">
                          <a:latin typeface="Cambria Math" panose="02040503050406030204" pitchFamily="18" charset="0"/>
                        </a:rPr>
                        <m:t>         →       </m:t>
                      </m:r>
                      <m:r>
                        <a:rPr lang="en-GB" b="0" i="1" smtClean="0">
                          <a:latin typeface="Cambria Math" panose="02040503050406030204" pitchFamily="18" charset="0"/>
                        </a:rPr>
                        <m:t>𝑑𝑢</m:t>
                      </m:r>
                      <m:r>
                        <a:rPr lang="en-GB" b="0" i="1" smtClean="0">
                          <a:latin typeface="Cambria Math" panose="02040503050406030204" pitchFamily="18" charset="0"/>
                        </a:rPr>
                        <m:t>=</m:t>
                      </m:r>
                      <m:func>
                        <m:funcPr>
                          <m:ctrlPr>
                            <a:rPr lang="en-GB" b="0" i="1" smtClean="0">
                              <a:latin typeface="Cambria Math" panose="02040503050406030204" pitchFamily="18" charset="0"/>
                            </a:rPr>
                          </m:ctrlPr>
                        </m:funcPr>
                        <m:fName>
                          <m:r>
                            <m:rPr>
                              <m:sty m:val="p"/>
                            </m:rPr>
                            <a:rPr lang="en-GB" b="0" i="0" smtClean="0">
                              <a:latin typeface="Cambria Math" panose="02040503050406030204" pitchFamily="18" charset="0"/>
                            </a:rPr>
                            <m:t>cos</m:t>
                          </m:r>
                        </m:fName>
                        <m:e>
                          <m:r>
                            <a:rPr lang="en-GB" b="0" i="1" smtClean="0">
                              <a:latin typeface="Cambria Math" panose="02040503050406030204" pitchFamily="18" charset="0"/>
                            </a:rPr>
                            <m:t>𝑥</m:t>
                          </m:r>
                        </m:e>
                      </m:func>
                      <m:r>
                        <a:rPr lang="en-GB" b="0" i="1" smtClean="0">
                          <a:latin typeface="Cambria Math" panose="02040503050406030204" pitchFamily="18" charset="0"/>
                        </a:rPr>
                        <m:t> </m:t>
                      </m:r>
                      <m:r>
                        <a:rPr lang="en-GB" b="0" i="1" smtClean="0">
                          <a:latin typeface="Cambria Math" panose="02040503050406030204" pitchFamily="18" charset="0"/>
                        </a:rPr>
                        <m:t>𝑑𝑥</m:t>
                      </m:r>
                    </m:oMath>
                  </m:oMathPara>
                </a14:m>
                <a:endParaRPr lang="en-GB" dirty="0"/>
              </a:p>
              <a:p>
                <a:pPr/>
                <a14:m>
                  <m:oMathPara xmlns:m="http://schemas.openxmlformats.org/officeDocument/2006/math">
                    <m:oMathParaPr>
                      <m:jc m:val="left"/>
                    </m:oMathParaPr>
                    <m:oMath xmlns:m="http://schemas.openxmlformats.org/officeDocument/2006/math">
                      <m:func>
                        <m:funcPr>
                          <m:ctrlPr>
                            <a:rPr lang="en-GB" b="0" i="1" smtClean="0">
                              <a:latin typeface="Cambria Math" panose="02040503050406030204" pitchFamily="18" charset="0"/>
                            </a:rPr>
                          </m:ctrlPr>
                        </m:funcPr>
                        <m:fName>
                          <m:r>
                            <m:rPr>
                              <m:sty m:val="p"/>
                            </m:rPr>
                            <a:rPr lang="en-GB" b="0" i="0" smtClean="0">
                              <a:latin typeface="Cambria Math" panose="02040503050406030204" pitchFamily="18" charset="0"/>
                            </a:rPr>
                            <m:t>sin</m:t>
                          </m:r>
                        </m:fName>
                        <m:e>
                          <m:r>
                            <a:rPr lang="en-GB" b="0" i="1" smtClean="0">
                              <a:latin typeface="Cambria Math" panose="02040503050406030204" pitchFamily="18" charset="0"/>
                            </a:rPr>
                            <m:t>𝑥</m:t>
                          </m:r>
                        </m:e>
                      </m:func>
                      <m:r>
                        <a:rPr lang="en-GB" b="0" i="1" smtClean="0">
                          <a:latin typeface="Cambria Math" panose="02040503050406030204" pitchFamily="18" charset="0"/>
                        </a:rPr>
                        <m:t>=</m:t>
                      </m:r>
                      <m:r>
                        <a:rPr lang="en-GB" b="0" i="1" smtClean="0">
                          <a:latin typeface="Cambria Math" panose="02040503050406030204" pitchFamily="18" charset="0"/>
                        </a:rPr>
                        <m:t>𝑢</m:t>
                      </m:r>
                      <m:r>
                        <a:rPr lang="en-GB" b="0" i="1" smtClean="0">
                          <a:latin typeface="Cambria Math" panose="02040503050406030204" pitchFamily="18" charset="0"/>
                        </a:rPr>
                        <m:t>−1</m:t>
                      </m:r>
                    </m:oMath>
                  </m:oMathPara>
                </a14:m>
                <a:endParaRPr lang="en-GB" dirty="0"/>
              </a:p>
              <a:p>
                <a:endParaRPr lang="en-GB" dirty="0"/>
              </a:p>
              <a:p>
                <a:r>
                  <a:rPr lang="en-GB" b="1" dirty="0"/>
                  <a:t>Now because we’ve changed from </a:t>
                </a:r>
                <a14:m>
                  <m:oMath xmlns:m="http://schemas.openxmlformats.org/officeDocument/2006/math">
                    <m:r>
                      <a:rPr lang="en-GB" b="1" i="1" smtClean="0">
                        <a:latin typeface="Cambria Math" panose="02040503050406030204" pitchFamily="18" charset="0"/>
                      </a:rPr>
                      <m:t>𝒙</m:t>
                    </m:r>
                  </m:oMath>
                </a14:m>
                <a:r>
                  <a:rPr lang="en-GB" b="1" dirty="0"/>
                  <a:t> to </a:t>
                </a:r>
                <a14:m>
                  <m:oMath xmlns:m="http://schemas.openxmlformats.org/officeDocument/2006/math">
                    <m:r>
                      <a:rPr lang="en-GB" b="1" i="1" smtClean="0">
                        <a:latin typeface="Cambria Math" panose="02040503050406030204" pitchFamily="18" charset="0"/>
                      </a:rPr>
                      <m:t>𝒖</m:t>
                    </m:r>
                  </m:oMath>
                </a14:m>
                <a:r>
                  <a:rPr lang="en-GB" b="1" dirty="0"/>
                  <a:t>, we have to work out what values of </a:t>
                </a:r>
                <a14:m>
                  <m:oMath xmlns:m="http://schemas.openxmlformats.org/officeDocument/2006/math">
                    <m:r>
                      <a:rPr lang="en-GB" b="1" i="1" smtClean="0">
                        <a:latin typeface="Cambria Math" panose="02040503050406030204" pitchFamily="18" charset="0"/>
                      </a:rPr>
                      <m:t>𝒖</m:t>
                    </m:r>
                  </m:oMath>
                </a14:m>
                <a:r>
                  <a:rPr lang="en-GB" b="1" dirty="0"/>
                  <a:t> would have given those limits for </a:t>
                </a:r>
                <a14:m>
                  <m:oMath xmlns:m="http://schemas.openxmlformats.org/officeDocument/2006/math">
                    <m:r>
                      <a:rPr lang="en-GB" b="1" i="1" smtClean="0">
                        <a:latin typeface="Cambria Math" panose="02040503050406030204" pitchFamily="18" charset="0"/>
                      </a:rPr>
                      <m:t>𝒙</m:t>
                    </m:r>
                  </m:oMath>
                </a14:m>
                <a:r>
                  <a:rPr lang="en-GB" b="1" dirty="0"/>
                  <a:t>:</a:t>
                </a:r>
              </a:p>
              <a:p>
                <a:endParaRPr lang="en-GB" dirty="0"/>
              </a:p>
              <a:p>
                <a:r>
                  <a:rPr lang="en-GB" dirty="0"/>
                  <a:t>When </a:t>
                </a:r>
                <a14:m>
                  <m:oMath xmlns:m="http://schemas.openxmlformats.org/officeDocument/2006/math">
                    <m:r>
                      <a:rPr lang="en-GB" b="0" i="1" smtClean="0">
                        <a:latin typeface="Cambria Math" panose="02040503050406030204" pitchFamily="18" charset="0"/>
                      </a:rPr>
                      <m:t>𝑥</m:t>
                    </m:r>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𝜋</m:t>
                        </m:r>
                      </m:num>
                      <m:den>
                        <m:r>
                          <a:rPr lang="en-GB" b="0" i="1" smtClean="0">
                            <a:latin typeface="Cambria Math" panose="02040503050406030204" pitchFamily="18" charset="0"/>
                          </a:rPr>
                          <m:t>2</m:t>
                        </m:r>
                      </m:den>
                    </m:f>
                  </m:oMath>
                </a14:m>
                <a:r>
                  <a:rPr lang="en-GB" dirty="0"/>
                  <a:t>, </a:t>
                </a:r>
                <a14:m>
                  <m:oMath xmlns:m="http://schemas.openxmlformats.org/officeDocument/2006/math">
                    <m:r>
                      <a:rPr lang="en-GB" b="0" i="0" smtClean="0">
                        <a:latin typeface="Cambria Math" panose="02040503050406030204" pitchFamily="18" charset="0"/>
                      </a:rPr>
                      <m:t>   </m:t>
                    </m:r>
                    <m:r>
                      <a:rPr lang="en-GB" b="0" i="1" smtClean="0">
                        <a:latin typeface="Cambria Math" panose="02040503050406030204" pitchFamily="18" charset="0"/>
                      </a:rPr>
                      <m:t>𝑢</m:t>
                    </m:r>
                    <m:r>
                      <a:rPr lang="en-GB" b="0" i="1" smtClean="0">
                        <a:latin typeface="Cambria Math" panose="02040503050406030204" pitchFamily="18" charset="0"/>
                      </a:rPr>
                      <m:t>=2</m:t>
                    </m:r>
                  </m:oMath>
                </a14:m>
                <a:r>
                  <a:rPr lang="en-GB" b="0" dirty="0"/>
                  <a:t/>
                </a:r>
                <a:br>
                  <a:rPr lang="en-GB" b="0" dirty="0"/>
                </a:br>
                <a:r>
                  <a:rPr lang="en-GB" b="0" dirty="0"/>
                  <a:t>When </a:t>
                </a:r>
                <a14:m>
                  <m:oMath xmlns:m="http://schemas.openxmlformats.org/officeDocument/2006/math">
                    <m:r>
                      <a:rPr lang="en-GB" b="0" i="1" smtClean="0">
                        <a:latin typeface="Cambria Math" panose="02040503050406030204" pitchFamily="18" charset="0"/>
                      </a:rPr>
                      <m:t>𝑥</m:t>
                    </m:r>
                    <m:r>
                      <a:rPr lang="en-GB" b="0" i="1" smtClean="0">
                        <a:latin typeface="Cambria Math" panose="02040503050406030204" pitchFamily="18" charset="0"/>
                      </a:rPr>
                      <m:t>=0,    </m:t>
                    </m:r>
                    <m:r>
                      <a:rPr lang="en-GB" b="0" i="1" smtClean="0">
                        <a:latin typeface="Cambria Math" panose="02040503050406030204" pitchFamily="18" charset="0"/>
                      </a:rPr>
                      <m:t>𝑢</m:t>
                    </m:r>
                    <m:r>
                      <a:rPr lang="en-GB" b="0" i="1" smtClean="0">
                        <a:latin typeface="Cambria Math" panose="02040503050406030204" pitchFamily="18" charset="0"/>
                      </a:rPr>
                      <m:t>=1</m:t>
                    </m:r>
                  </m:oMath>
                </a14:m>
                <a:endParaRPr lang="en-GB" dirty="0"/>
              </a:p>
              <a:p>
                <a:endParaRPr lang="en-GB" dirty="0"/>
              </a:p>
              <a:p>
                <a:pPr/>
                <a14:m>
                  <m:oMathPara xmlns:m="http://schemas.openxmlformats.org/officeDocument/2006/math">
                    <m:oMathParaPr>
                      <m:jc m:val="left"/>
                    </m:oMathParaPr>
                    <m:oMath xmlns:m="http://schemas.openxmlformats.org/officeDocument/2006/math">
                      <m:nary>
                        <m:naryPr>
                          <m:ctrlPr>
                            <a:rPr lang="en-GB" i="1">
                              <a:latin typeface="Cambria Math" panose="02040503050406030204" pitchFamily="18" charset="0"/>
                            </a:rPr>
                          </m:ctrlPr>
                        </m:naryPr>
                        <m:sub>
                          <m:r>
                            <a:rPr lang="en-GB" i="1">
                              <a:latin typeface="Cambria Math" panose="02040503050406030204" pitchFamily="18" charset="0"/>
                            </a:rPr>
                            <m:t>0</m:t>
                          </m:r>
                        </m:sub>
                        <m:sup>
                          <m:f>
                            <m:fPr>
                              <m:ctrlPr>
                                <a:rPr lang="en-GB" i="1">
                                  <a:latin typeface="Cambria Math" panose="02040503050406030204" pitchFamily="18" charset="0"/>
                                </a:rPr>
                              </m:ctrlPr>
                            </m:fPr>
                            <m:num>
                              <m:r>
                                <a:rPr lang="en-GB" i="1">
                                  <a:latin typeface="Cambria Math" panose="02040503050406030204" pitchFamily="18" charset="0"/>
                                </a:rPr>
                                <m:t>𝜋</m:t>
                              </m:r>
                            </m:num>
                            <m:den>
                              <m:r>
                                <a:rPr lang="en-GB" i="1">
                                  <a:latin typeface="Cambria Math" panose="02040503050406030204" pitchFamily="18" charset="0"/>
                                </a:rPr>
                                <m:t>2</m:t>
                              </m:r>
                            </m:den>
                          </m:f>
                        </m:sup>
                        <m:e>
                          <m:func>
                            <m:funcPr>
                              <m:ctrlPr>
                                <a:rPr lang="en-GB" i="1">
                                  <a:latin typeface="Cambria Math" panose="02040503050406030204" pitchFamily="18" charset="0"/>
                                </a:rPr>
                              </m:ctrlPr>
                            </m:funcPr>
                            <m:fName>
                              <m:r>
                                <m:rPr>
                                  <m:sty m:val="p"/>
                                </m:rPr>
                                <a:rPr lang="en-GB">
                                  <a:latin typeface="Cambria Math" panose="02040503050406030204" pitchFamily="18" charset="0"/>
                                </a:rPr>
                                <m:t>cos</m:t>
                              </m:r>
                            </m:fName>
                            <m:e>
                              <m:r>
                                <a:rPr lang="en-GB" i="1">
                                  <a:latin typeface="Cambria Math" panose="02040503050406030204" pitchFamily="18" charset="0"/>
                                </a:rPr>
                                <m:t>𝑥</m:t>
                              </m:r>
                            </m:e>
                          </m:func>
                          <m:rad>
                            <m:radPr>
                              <m:degHide m:val="on"/>
                              <m:ctrlPr>
                                <a:rPr lang="en-GB" i="1">
                                  <a:latin typeface="Cambria Math" panose="02040503050406030204" pitchFamily="18" charset="0"/>
                                </a:rPr>
                              </m:ctrlPr>
                            </m:radPr>
                            <m:deg/>
                            <m:e>
                              <m:r>
                                <a:rPr lang="en-GB" i="1">
                                  <a:latin typeface="Cambria Math" panose="02040503050406030204" pitchFamily="18" charset="0"/>
                                </a:rPr>
                                <m:t>1+</m:t>
                              </m:r>
                              <m:func>
                                <m:funcPr>
                                  <m:ctrlPr>
                                    <a:rPr lang="en-GB" i="1">
                                      <a:latin typeface="Cambria Math" panose="02040503050406030204" pitchFamily="18" charset="0"/>
                                    </a:rPr>
                                  </m:ctrlPr>
                                </m:funcPr>
                                <m:fName>
                                  <m:r>
                                    <m:rPr>
                                      <m:sty m:val="p"/>
                                    </m:rPr>
                                    <a:rPr lang="en-GB">
                                      <a:latin typeface="Cambria Math" panose="02040503050406030204" pitchFamily="18" charset="0"/>
                                    </a:rPr>
                                    <m:t>sin</m:t>
                                  </m:r>
                                </m:fName>
                                <m:e>
                                  <m:r>
                                    <a:rPr lang="en-GB" i="1">
                                      <a:latin typeface="Cambria Math" panose="02040503050406030204" pitchFamily="18" charset="0"/>
                                    </a:rPr>
                                    <m:t>𝑥</m:t>
                                  </m:r>
                                </m:e>
                              </m:func>
                            </m:e>
                          </m:rad>
                        </m:e>
                      </m:nary>
                      <m:r>
                        <a:rPr lang="en-GB" i="1">
                          <a:latin typeface="Cambria Math" panose="02040503050406030204" pitchFamily="18" charset="0"/>
                        </a:rPr>
                        <m:t> </m:t>
                      </m:r>
                      <m:r>
                        <a:rPr lang="en-GB" i="1">
                          <a:latin typeface="Cambria Math" panose="02040503050406030204" pitchFamily="18" charset="0"/>
                        </a:rPr>
                        <m:t>𝑑𝑥</m:t>
                      </m:r>
                      <m:r>
                        <a:rPr lang="en-GB" b="0" i="1" smtClean="0">
                          <a:latin typeface="Cambria Math" panose="02040503050406030204" pitchFamily="18" charset="0"/>
                        </a:rPr>
                        <m:t>=</m:t>
                      </m:r>
                      <m:nary>
                        <m:naryPr>
                          <m:ctrlPr>
                            <a:rPr lang="en-GB" b="0" i="1" smtClean="0">
                              <a:latin typeface="Cambria Math" panose="02040503050406030204" pitchFamily="18" charset="0"/>
                            </a:rPr>
                          </m:ctrlPr>
                        </m:naryPr>
                        <m:sub>
                          <m:r>
                            <a:rPr lang="en-GB" b="0" i="1" smtClean="0">
                              <a:latin typeface="Cambria Math" panose="02040503050406030204" pitchFamily="18" charset="0"/>
                            </a:rPr>
                            <m:t>1</m:t>
                          </m:r>
                        </m:sub>
                        <m:sup>
                          <m:r>
                            <a:rPr lang="en-GB" b="0" i="1" smtClean="0">
                              <a:latin typeface="Cambria Math" panose="02040503050406030204" pitchFamily="18" charset="0"/>
                            </a:rPr>
                            <m:t>2</m:t>
                          </m:r>
                        </m:sup>
                        <m:e>
                          <m:sSup>
                            <m:sSupPr>
                              <m:ctrlPr>
                                <a:rPr lang="en-GB" b="0" i="1" smtClean="0">
                                  <a:latin typeface="Cambria Math" panose="02040503050406030204" pitchFamily="18" charset="0"/>
                                </a:rPr>
                              </m:ctrlPr>
                            </m:sSupPr>
                            <m:e>
                              <m:r>
                                <a:rPr lang="en-GB" b="0" i="1" smtClean="0">
                                  <a:latin typeface="Cambria Math" panose="02040503050406030204" pitchFamily="18" charset="0"/>
                                </a:rPr>
                                <m:t>𝑢</m:t>
                              </m:r>
                            </m:e>
                            <m:sup>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2</m:t>
                                  </m:r>
                                </m:den>
                              </m:f>
                            </m:sup>
                          </m:sSup>
                          <m:r>
                            <a:rPr lang="en-GB" b="0" i="1" smtClean="0">
                              <a:latin typeface="Cambria Math" panose="02040503050406030204" pitchFamily="18" charset="0"/>
                            </a:rPr>
                            <m:t> </m:t>
                          </m:r>
                          <m:r>
                            <a:rPr lang="en-GB" b="0" i="1" smtClean="0">
                              <a:latin typeface="Cambria Math" panose="02040503050406030204" pitchFamily="18" charset="0"/>
                            </a:rPr>
                            <m:t>𝑑𝑢</m:t>
                          </m:r>
                        </m:e>
                      </m:nary>
                    </m:oMath>
                    <m:oMath xmlns:m="http://schemas.openxmlformats.org/officeDocument/2006/math">
                      <m:r>
                        <a:rPr lang="en-GB" b="0" i="1" smtClean="0">
                          <a:latin typeface="Cambria Math" panose="02040503050406030204" pitchFamily="18" charset="0"/>
                        </a:rPr>
                        <m:t>                                             =</m:t>
                      </m:r>
                      <m:sSubSup>
                        <m:sSubSupPr>
                          <m:ctrlPr>
                            <a:rPr lang="en-GB" b="0" i="1" smtClean="0">
                              <a:latin typeface="Cambria Math" panose="02040503050406030204" pitchFamily="18" charset="0"/>
                            </a:rPr>
                          </m:ctrlPr>
                        </m:sSubSupPr>
                        <m:e>
                          <m:d>
                            <m:dPr>
                              <m:begChr m:val="["/>
                              <m:endChr m:val="]"/>
                              <m:ctrlPr>
                                <a:rPr lang="en-GB" b="0" i="1" smtClean="0">
                                  <a:latin typeface="Cambria Math" panose="02040503050406030204" pitchFamily="18" charset="0"/>
                                </a:rPr>
                              </m:ctrlPr>
                            </m:dPr>
                            <m:e>
                              <m:f>
                                <m:fPr>
                                  <m:ctrlPr>
                                    <a:rPr lang="en-GB" b="0" i="1" smtClean="0">
                                      <a:latin typeface="Cambria Math" panose="02040503050406030204" pitchFamily="18" charset="0"/>
                                    </a:rPr>
                                  </m:ctrlPr>
                                </m:fPr>
                                <m:num>
                                  <m:r>
                                    <a:rPr lang="en-GB" b="0" i="1" smtClean="0">
                                      <a:latin typeface="Cambria Math" panose="02040503050406030204" pitchFamily="18" charset="0"/>
                                    </a:rPr>
                                    <m:t>2</m:t>
                                  </m:r>
                                </m:num>
                                <m:den>
                                  <m:r>
                                    <a:rPr lang="en-GB" b="0" i="1" smtClean="0">
                                      <a:latin typeface="Cambria Math" panose="02040503050406030204" pitchFamily="18" charset="0"/>
                                    </a:rPr>
                                    <m:t>3</m:t>
                                  </m:r>
                                </m:den>
                              </m:f>
                              <m:sSup>
                                <m:sSupPr>
                                  <m:ctrlPr>
                                    <a:rPr lang="en-GB" b="0" i="1" smtClean="0">
                                      <a:latin typeface="Cambria Math" panose="02040503050406030204" pitchFamily="18" charset="0"/>
                                    </a:rPr>
                                  </m:ctrlPr>
                                </m:sSupPr>
                                <m:e>
                                  <m:r>
                                    <a:rPr lang="en-GB" b="0" i="1" smtClean="0">
                                      <a:latin typeface="Cambria Math" panose="02040503050406030204" pitchFamily="18" charset="0"/>
                                    </a:rPr>
                                    <m:t>𝑢</m:t>
                                  </m:r>
                                </m:e>
                                <m:sup>
                                  <m:f>
                                    <m:fPr>
                                      <m:ctrlPr>
                                        <a:rPr lang="en-GB" b="0" i="1" smtClean="0">
                                          <a:latin typeface="Cambria Math" panose="02040503050406030204" pitchFamily="18" charset="0"/>
                                        </a:rPr>
                                      </m:ctrlPr>
                                    </m:fPr>
                                    <m:num>
                                      <m:r>
                                        <a:rPr lang="en-GB" b="0" i="1" smtClean="0">
                                          <a:latin typeface="Cambria Math" panose="02040503050406030204" pitchFamily="18" charset="0"/>
                                        </a:rPr>
                                        <m:t>3</m:t>
                                      </m:r>
                                    </m:num>
                                    <m:den>
                                      <m:r>
                                        <a:rPr lang="en-GB" b="0" i="1" smtClean="0">
                                          <a:latin typeface="Cambria Math" panose="02040503050406030204" pitchFamily="18" charset="0"/>
                                        </a:rPr>
                                        <m:t>2</m:t>
                                      </m:r>
                                    </m:den>
                                  </m:f>
                                </m:sup>
                              </m:sSup>
                            </m:e>
                          </m:d>
                        </m:e>
                        <m:sub>
                          <m:r>
                            <a:rPr lang="en-GB" b="0" i="1" smtClean="0">
                              <a:latin typeface="Cambria Math" panose="02040503050406030204" pitchFamily="18" charset="0"/>
                            </a:rPr>
                            <m:t>1</m:t>
                          </m:r>
                        </m:sub>
                        <m:sup>
                          <m:r>
                            <a:rPr lang="en-GB" b="0" i="1" smtClean="0">
                              <a:latin typeface="Cambria Math" panose="02040503050406030204" pitchFamily="18" charset="0"/>
                            </a:rPr>
                            <m:t>2</m:t>
                          </m:r>
                        </m:sup>
                      </m:sSubSup>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2</m:t>
                          </m:r>
                        </m:num>
                        <m:den>
                          <m:r>
                            <a:rPr lang="en-GB" b="0" i="1" smtClean="0">
                              <a:latin typeface="Cambria Math" panose="02040503050406030204" pitchFamily="18" charset="0"/>
                            </a:rPr>
                            <m:t>3</m:t>
                          </m:r>
                        </m:den>
                      </m:f>
                      <m:d>
                        <m:dPr>
                          <m:ctrlPr>
                            <a:rPr lang="en-GB" b="0" i="1" smtClean="0">
                              <a:latin typeface="Cambria Math" panose="02040503050406030204" pitchFamily="18" charset="0"/>
                            </a:rPr>
                          </m:ctrlPr>
                        </m:dPr>
                        <m:e>
                          <m:r>
                            <a:rPr lang="en-GB" b="0" i="1" smtClean="0">
                              <a:latin typeface="Cambria Math" panose="02040503050406030204" pitchFamily="18" charset="0"/>
                            </a:rPr>
                            <m:t>2</m:t>
                          </m:r>
                          <m:rad>
                            <m:radPr>
                              <m:degHide m:val="on"/>
                              <m:ctrlPr>
                                <a:rPr lang="en-GB" b="0" i="1" smtClean="0">
                                  <a:latin typeface="Cambria Math" panose="02040503050406030204" pitchFamily="18" charset="0"/>
                                </a:rPr>
                              </m:ctrlPr>
                            </m:radPr>
                            <m:deg/>
                            <m:e>
                              <m:r>
                                <a:rPr lang="en-GB" b="0" i="1" smtClean="0">
                                  <a:latin typeface="Cambria Math" panose="02040503050406030204" pitchFamily="18" charset="0"/>
                                </a:rPr>
                                <m:t>2</m:t>
                              </m:r>
                            </m:e>
                          </m:rad>
                          <m:r>
                            <a:rPr lang="en-GB" b="0" i="1" smtClean="0">
                              <a:latin typeface="Cambria Math" panose="02040503050406030204" pitchFamily="18" charset="0"/>
                            </a:rPr>
                            <m:t>−1</m:t>
                          </m:r>
                        </m:e>
                      </m:d>
                    </m:oMath>
                  </m:oMathPara>
                </a14:m>
                <a:endParaRPr lang="en-GB" dirty="0"/>
              </a:p>
            </p:txBody>
          </p:sp>
        </mc:Choice>
        <mc:Fallback xmlns="">
          <p:sp>
            <p:nvSpPr>
              <p:cNvPr id="8" name="TextBox 7"/>
              <p:cNvSpPr txBox="1">
                <a:spLocks noRot="1" noChangeAspect="1" noMove="1" noResize="1" noEditPoints="1" noAdjustHandles="1" noChangeArrowheads="1" noChangeShapeType="1" noTextEdit="1"/>
              </p:cNvSpPr>
              <p:nvPr/>
            </p:nvSpPr>
            <p:spPr>
              <a:xfrm>
                <a:off x="539552" y="2106243"/>
                <a:ext cx="7859116" cy="4794261"/>
              </a:xfrm>
              <a:prstGeom prst="rect">
                <a:avLst/>
              </a:prstGeom>
              <a:blipFill rotWithShape="0">
                <a:blip r:embed="rId3"/>
                <a:stretch>
                  <a:fillRect l="-698" t="-763"/>
                </a:stretch>
              </a:blipFill>
            </p:spPr>
            <p:txBody>
              <a:bodyPr/>
              <a:lstStyle/>
              <a:p>
                <a:r>
                  <a:rPr lang="en-GB">
                    <a:noFill/>
                  </a:rPr>
                  <a:t> </a:t>
                </a:r>
              </a:p>
            </p:txBody>
          </p:sp>
        </mc:Fallback>
      </mc:AlternateContent>
      <p:sp>
        <p:nvSpPr>
          <p:cNvPr id="9" name="Rectangle 8"/>
          <p:cNvSpPr/>
          <p:nvPr/>
        </p:nvSpPr>
        <p:spPr>
          <a:xfrm>
            <a:off x="2339752" y="2012682"/>
            <a:ext cx="1872208" cy="55222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0" name="Rectangle 9"/>
          <p:cNvSpPr/>
          <p:nvPr/>
        </p:nvSpPr>
        <p:spPr>
          <a:xfrm>
            <a:off x="526604" y="2649924"/>
            <a:ext cx="8005836" cy="9951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1" name="Rectangle 10"/>
          <p:cNvSpPr/>
          <p:nvPr/>
        </p:nvSpPr>
        <p:spPr>
          <a:xfrm>
            <a:off x="2482776" y="4384633"/>
            <a:ext cx="648072" cy="98019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2" name="Rectangle 11"/>
          <p:cNvSpPr/>
          <p:nvPr/>
        </p:nvSpPr>
        <p:spPr>
          <a:xfrm>
            <a:off x="3130848" y="5458393"/>
            <a:ext cx="2546052" cy="133610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112544253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9"/>
                                        </p:tgtEl>
                                      </p:cBhvr>
                                    </p:animEffect>
                                    <p:set>
                                      <p:cBhvr>
                                        <p:cTn id="7" dur="1" fill="hold">
                                          <p:stCondLst>
                                            <p:cond delay="4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9"/>
                  </p:tgtEl>
                </p:cond>
              </p:nextCondLst>
            </p:seq>
            <p:seq concurrent="1" nextAc="seek">
              <p:cTn id="8" restart="whenNotActive" fill="hold" evtFilter="cancelBubble" nodeType="interactiveSeq">
                <p:stCondLst>
                  <p:cond evt="onClick" delay="0">
                    <p:tgtEl>
                      <p:spTgt spid="10"/>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10"/>
                                        </p:tgtEl>
                                      </p:cBhvr>
                                    </p:animEffect>
                                    <p:set>
                                      <p:cBhvr>
                                        <p:cTn id="13" dur="1" fill="hold">
                                          <p:stCondLst>
                                            <p:cond delay="4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14" restart="whenNotActive" fill="hold" evtFilter="cancelBubble" nodeType="interactiveSeq">
                <p:stCondLst>
                  <p:cond evt="onClick" delay="0">
                    <p:tgtEl>
                      <p:spTgt spid="11"/>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11"/>
                                        </p:tgtEl>
                                      </p:cBhvr>
                                    </p:animEffect>
                                    <p:set>
                                      <p:cBhvr>
                                        <p:cTn id="19" dur="1" fill="hold">
                                          <p:stCondLst>
                                            <p:cond delay="4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1"/>
                  </p:tgtEl>
                </p:cond>
              </p:nextCondLst>
            </p:seq>
            <p:seq concurrent="1" nextAc="seek">
              <p:cTn id="20" restart="whenNotActive" fill="hold" evtFilter="cancelBubble" nodeType="interactiveSeq">
                <p:stCondLst>
                  <p:cond evt="onClick" delay="0">
                    <p:tgtEl>
                      <p:spTgt spid="12"/>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grpId="0" nodeType="clickEffect">
                                  <p:stCondLst>
                                    <p:cond delay="0"/>
                                  </p:stCondLst>
                                  <p:childTnLst>
                                    <p:animEffect transition="out" filter="fade">
                                      <p:cBhvr>
                                        <p:cTn id="24" dur="500"/>
                                        <p:tgtEl>
                                          <p:spTgt spid="12"/>
                                        </p:tgtEl>
                                      </p:cBhvr>
                                    </p:animEffect>
                                    <p:set>
                                      <p:cBhvr>
                                        <p:cTn id="25" dur="1" fill="hold">
                                          <p:stCondLst>
                                            <p:cond delay="4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childTnLst>
        </p:cTn>
      </p:par>
    </p:tnLst>
    <p:bldLst>
      <p:bldP spid="9" grpId="0" animBg="1"/>
      <p:bldP spid="10" grpId="0" animBg="1"/>
      <p:bldP spid="11" grpId="0" animBg="1"/>
      <p:bldP spid="1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4000"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Overview</a:t>
              </a:r>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5" name="TextBox 4"/>
          <p:cNvSpPr txBox="1"/>
          <p:nvPr/>
        </p:nvSpPr>
        <p:spPr>
          <a:xfrm>
            <a:off x="395536" y="836712"/>
            <a:ext cx="8568952" cy="646331"/>
          </a:xfrm>
          <a:prstGeom prst="rect">
            <a:avLst/>
          </a:prstGeom>
          <a:noFill/>
        </p:spPr>
        <p:txBody>
          <a:bodyPr wrap="square" rtlCol="0">
            <a:spAutoFit/>
          </a:bodyPr>
          <a:lstStyle/>
          <a:p>
            <a:r>
              <a:rPr lang="en-GB" dirty="0"/>
              <a:t>In this chapter, you’ll be able to integrate a significantly greater variety of expressions, and be able to solve differential equations.</a:t>
            </a:r>
          </a:p>
        </p:txBody>
      </p:sp>
      <mc:AlternateContent xmlns:mc="http://schemas.openxmlformats.org/markup-compatibility/2006" xmlns:a14="http://schemas.microsoft.com/office/drawing/2010/main">
        <mc:Choice Requires="a14">
          <p:sp>
            <p:nvSpPr>
              <p:cNvPr id="6" name="TextBox 5"/>
              <p:cNvSpPr txBox="1"/>
              <p:nvPr/>
            </p:nvSpPr>
            <p:spPr>
              <a:xfrm>
                <a:off x="4727528" y="2602076"/>
                <a:ext cx="3360460" cy="125617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nary>
                        <m:naryPr>
                          <m:subHide m:val="on"/>
                          <m:supHide m:val="on"/>
                          <m:ctrlPr>
                            <a:rPr lang="en-GB" sz="1600" b="0" i="1" smtClean="0">
                              <a:latin typeface="Cambria Math" panose="02040503050406030204" pitchFamily="18" charset="0"/>
                            </a:rPr>
                          </m:ctrlPr>
                        </m:naryPr>
                        <m:sub/>
                        <m:sup/>
                        <m:e>
                          <m:func>
                            <m:funcPr>
                              <m:ctrlPr>
                                <a:rPr lang="en-GB" sz="1600" b="0" i="1" smtClean="0">
                                  <a:latin typeface="Cambria Math" panose="02040503050406030204" pitchFamily="18" charset="0"/>
                                </a:rPr>
                              </m:ctrlPr>
                            </m:funcPr>
                            <m:fName>
                              <m:r>
                                <m:rPr>
                                  <m:sty m:val="p"/>
                                </m:rPr>
                                <a:rPr lang="en-GB" sz="1600" b="0" i="0" smtClean="0">
                                  <a:latin typeface="Cambria Math" panose="02040503050406030204" pitchFamily="18" charset="0"/>
                                </a:rPr>
                                <m:t>cos</m:t>
                              </m:r>
                            </m:fName>
                            <m:e>
                              <m:r>
                                <a:rPr lang="en-GB" sz="1600" b="0" i="1" smtClean="0">
                                  <a:latin typeface="Cambria Math" panose="02040503050406030204" pitchFamily="18" charset="0"/>
                                </a:rPr>
                                <m:t>4</m:t>
                              </m:r>
                              <m:r>
                                <a:rPr lang="en-GB" sz="1600" b="0" i="1" smtClean="0">
                                  <a:latin typeface="Cambria Math" panose="02040503050406030204" pitchFamily="18" charset="0"/>
                                </a:rPr>
                                <m:t>𝑥</m:t>
                              </m:r>
                            </m:e>
                          </m:func>
                          <m:r>
                            <a:rPr lang="en-GB" sz="1600" b="0" i="1" smtClean="0">
                              <a:latin typeface="Cambria Math" panose="02040503050406030204" pitchFamily="18" charset="0"/>
                            </a:rPr>
                            <m:t> </m:t>
                          </m:r>
                          <m:r>
                            <a:rPr lang="en-GB" sz="1600" b="0" i="1" smtClean="0">
                              <a:latin typeface="Cambria Math" panose="02040503050406030204" pitchFamily="18" charset="0"/>
                            </a:rPr>
                            <m:t>𝑑𝑥</m:t>
                          </m:r>
                        </m:e>
                      </m:nary>
                      <m:r>
                        <a:rPr lang="en-GB" sz="1600" b="0" i="1" smtClean="0">
                          <a:latin typeface="Cambria Math" panose="02040503050406030204" pitchFamily="18" charset="0"/>
                        </a:rPr>
                        <m:t>=</m:t>
                      </m:r>
                      <m:f>
                        <m:fPr>
                          <m:ctrlPr>
                            <a:rPr lang="en-GB" sz="1600" b="0" i="1" smtClean="0">
                              <a:latin typeface="Cambria Math" panose="02040503050406030204" pitchFamily="18" charset="0"/>
                            </a:rPr>
                          </m:ctrlPr>
                        </m:fPr>
                        <m:num>
                          <m:r>
                            <a:rPr lang="en-GB" sz="1600" b="0" i="1" smtClean="0">
                              <a:latin typeface="Cambria Math" panose="02040503050406030204" pitchFamily="18" charset="0"/>
                            </a:rPr>
                            <m:t>1</m:t>
                          </m:r>
                        </m:num>
                        <m:den>
                          <m:r>
                            <a:rPr lang="en-GB" sz="1600" b="0" i="1" smtClean="0">
                              <a:latin typeface="Cambria Math" panose="02040503050406030204" pitchFamily="18" charset="0"/>
                            </a:rPr>
                            <m:t>4</m:t>
                          </m:r>
                        </m:den>
                      </m:f>
                      <m:func>
                        <m:funcPr>
                          <m:ctrlPr>
                            <a:rPr lang="en-GB" sz="1600" b="0" i="1" smtClean="0">
                              <a:latin typeface="Cambria Math" panose="02040503050406030204" pitchFamily="18" charset="0"/>
                            </a:rPr>
                          </m:ctrlPr>
                        </m:funcPr>
                        <m:fName>
                          <m:r>
                            <m:rPr>
                              <m:sty m:val="p"/>
                            </m:rPr>
                            <a:rPr lang="en-GB" sz="1600" b="0" i="0" smtClean="0">
                              <a:latin typeface="Cambria Math" panose="02040503050406030204" pitchFamily="18" charset="0"/>
                            </a:rPr>
                            <m:t>sin</m:t>
                          </m:r>
                        </m:fName>
                        <m:e>
                          <m:r>
                            <a:rPr lang="en-GB" sz="1600" b="0" i="1" smtClean="0">
                              <a:latin typeface="Cambria Math" panose="02040503050406030204" pitchFamily="18" charset="0"/>
                            </a:rPr>
                            <m:t>4</m:t>
                          </m:r>
                          <m:r>
                            <a:rPr lang="en-GB" sz="1600" b="0" i="1" smtClean="0">
                              <a:latin typeface="Cambria Math" panose="02040503050406030204" pitchFamily="18" charset="0"/>
                            </a:rPr>
                            <m:t>𝑥</m:t>
                          </m:r>
                        </m:e>
                      </m:func>
                      <m:r>
                        <a:rPr lang="en-GB" sz="1600" b="0" i="1" smtClean="0">
                          <a:latin typeface="Cambria Math" panose="02040503050406030204" pitchFamily="18" charset="0"/>
                        </a:rPr>
                        <m:t>+</m:t>
                      </m:r>
                      <m:r>
                        <a:rPr lang="en-GB" sz="1600" b="0" i="1" smtClean="0">
                          <a:latin typeface="Cambria Math" panose="02040503050406030204" pitchFamily="18" charset="0"/>
                        </a:rPr>
                        <m:t>𝐶</m:t>
                      </m:r>
                    </m:oMath>
                    <m:oMath xmlns:m="http://schemas.openxmlformats.org/officeDocument/2006/math">
                      <m:nary>
                        <m:naryPr>
                          <m:limLoc m:val="undOvr"/>
                          <m:subHide m:val="on"/>
                          <m:supHide m:val="on"/>
                          <m:ctrlPr>
                            <a:rPr lang="en-GB" sz="1600" b="0" i="1" smtClean="0">
                              <a:latin typeface="Cambria Math" panose="02040503050406030204" pitchFamily="18" charset="0"/>
                            </a:rPr>
                          </m:ctrlPr>
                        </m:naryPr>
                        <m:sub/>
                        <m:sup/>
                        <m:e>
                          <m:func>
                            <m:funcPr>
                              <m:ctrlPr>
                                <a:rPr lang="en-GB" sz="1600" b="0" i="1" smtClean="0">
                                  <a:latin typeface="Cambria Math" panose="02040503050406030204" pitchFamily="18" charset="0"/>
                                </a:rPr>
                              </m:ctrlPr>
                            </m:funcPr>
                            <m:fName>
                              <m:sSup>
                                <m:sSupPr>
                                  <m:ctrlPr>
                                    <a:rPr lang="en-GB" sz="1600" b="0" i="1" smtClean="0">
                                      <a:latin typeface="Cambria Math" panose="02040503050406030204" pitchFamily="18" charset="0"/>
                                    </a:rPr>
                                  </m:ctrlPr>
                                </m:sSupPr>
                                <m:e>
                                  <m:r>
                                    <m:rPr>
                                      <m:sty m:val="p"/>
                                    </m:rPr>
                                    <a:rPr lang="en-GB" sz="1600" b="0" i="0" smtClean="0">
                                      <a:latin typeface="Cambria Math" panose="02040503050406030204" pitchFamily="18" charset="0"/>
                                    </a:rPr>
                                    <m:t>sin</m:t>
                                  </m:r>
                                </m:e>
                                <m:sup>
                                  <m:r>
                                    <a:rPr lang="en-GB" sz="1600" b="0" i="1" smtClean="0">
                                      <a:latin typeface="Cambria Math" panose="02040503050406030204" pitchFamily="18" charset="0"/>
                                    </a:rPr>
                                    <m:t>3</m:t>
                                  </m:r>
                                </m:sup>
                              </m:sSup>
                            </m:fName>
                            <m:e>
                              <m:r>
                                <a:rPr lang="en-GB" sz="1600" b="0" i="1" smtClean="0">
                                  <a:latin typeface="Cambria Math" panose="02040503050406030204" pitchFamily="18" charset="0"/>
                                </a:rPr>
                                <m:t>𝑥</m:t>
                              </m:r>
                            </m:e>
                          </m:func>
                          <m:func>
                            <m:funcPr>
                              <m:ctrlPr>
                                <a:rPr lang="en-GB" sz="1600" b="0" i="1" smtClean="0">
                                  <a:latin typeface="Cambria Math" panose="02040503050406030204" pitchFamily="18" charset="0"/>
                                </a:rPr>
                              </m:ctrlPr>
                            </m:funcPr>
                            <m:fName>
                              <m:r>
                                <m:rPr>
                                  <m:sty m:val="p"/>
                                </m:rPr>
                                <a:rPr lang="en-GB" sz="1600" b="0" i="0" smtClean="0">
                                  <a:latin typeface="Cambria Math" panose="02040503050406030204" pitchFamily="18" charset="0"/>
                                </a:rPr>
                                <m:t>cos</m:t>
                              </m:r>
                            </m:fName>
                            <m:e>
                              <m:r>
                                <a:rPr lang="en-GB" sz="1600" b="0" i="1" smtClean="0">
                                  <a:latin typeface="Cambria Math" panose="02040503050406030204" pitchFamily="18" charset="0"/>
                                </a:rPr>
                                <m:t>𝑥</m:t>
                              </m:r>
                            </m:e>
                          </m:func>
                        </m:e>
                      </m:nary>
                      <m:r>
                        <a:rPr lang="en-GB" sz="1600" b="0" i="1" smtClean="0">
                          <a:latin typeface="Cambria Math" panose="02040503050406030204" pitchFamily="18" charset="0"/>
                        </a:rPr>
                        <m:t>𝑑𝑥</m:t>
                      </m:r>
                      <m:r>
                        <a:rPr lang="en-GB" sz="1600" b="0" i="1" smtClean="0">
                          <a:latin typeface="Cambria Math" panose="02040503050406030204" pitchFamily="18" charset="0"/>
                        </a:rPr>
                        <m:t>=</m:t>
                      </m:r>
                      <m:f>
                        <m:fPr>
                          <m:ctrlPr>
                            <a:rPr lang="en-GB" sz="1600" b="0" i="1" smtClean="0">
                              <a:latin typeface="Cambria Math" panose="02040503050406030204" pitchFamily="18" charset="0"/>
                            </a:rPr>
                          </m:ctrlPr>
                        </m:fPr>
                        <m:num>
                          <m:r>
                            <a:rPr lang="en-GB" sz="1600" b="0" i="1" smtClean="0">
                              <a:latin typeface="Cambria Math" panose="02040503050406030204" pitchFamily="18" charset="0"/>
                            </a:rPr>
                            <m:t>1</m:t>
                          </m:r>
                        </m:num>
                        <m:den>
                          <m:r>
                            <a:rPr lang="en-GB" sz="1600" b="0" i="1" smtClean="0">
                              <a:latin typeface="Cambria Math" panose="02040503050406030204" pitchFamily="18" charset="0"/>
                            </a:rPr>
                            <m:t>4</m:t>
                          </m:r>
                        </m:den>
                      </m:f>
                      <m:func>
                        <m:funcPr>
                          <m:ctrlPr>
                            <a:rPr lang="en-GB" sz="1600" b="0" i="1" smtClean="0">
                              <a:latin typeface="Cambria Math" panose="02040503050406030204" pitchFamily="18" charset="0"/>
                            </a:rPr>
                          </m:ctrlPr>
                        </m:funcPr>
                        <m:fName>
                          <m:sSup>
                            <m:sSupPr>
                              <m:ctrlPr>
                                <a:rPr lang="en-GB" sz="1600" b="0" i="1" smtClean="0">
                                  <a:latin typeface="Cambria Math" panose="02040503050406030204" pitchFamily="18" charset="0"/>
                                </a:rPr>
                              </m:ctrlPr>
                            </m:sSupPr>
                            <m:e>
                              <m:r>
                                <m:rPr>
                                  <m:sty m:val="p"/>
                                </m:rPr>
                                <a:rPr lang="en-GB" sz="1600" b="0" i="0" smtClean="0">
                                  <a:latin typeface="Cambria Math" panose="02040503050406030204" pitchFamily="18" charset="0"/>
                                </a:rPr>
                                <m:t>sin</m:t>
                              </m:r>
                            </m:e>
                            <m:sup>
                              <m:r>
                                <a:rPr lang="en-GB" sz="1600" b="0" i="1" smtClean="0">
                                  <a:latin typeface="Cambria Math" panose="02040503050406030204" pitchFamily="18" charset="0"/>
                                </a:rPr>
                                <m:t>4</m:t>
                              </m:r>
                            </m:sup>
                          </m:sSup>
                        </m:fName>
                        <m:e>
                          <m:r>
                            <a:rPr lang="en-GB" sz="1600" b="0" i="1" smtClean="0">
                              <a:latin typeface="Cambria Math" panose="02040503050406030204" pitchFamily="18" charset="0"/>
                            </a:rPr>
                            <m:t>𝑥</m:t>
                          </m:r>
                        </m:e>
                      </m:func>
                      <m:r>
                        <a:rPr lang="en-GB" sz="1600" b="0" i="1" smtClean="0">
                          <a:latin typeface="Cambria Math" panose="02040503050406030204" pitchFamily="18" charset="0"/>
                        </a:rPr>
                        <m:t>+</m:t>
                      </m:r>
                      <m:r>
                        <a:rPr lang="en-GB" sz="1600" b="0" i="1" smtClean="0">
                          <a:latin typeface="Cambria Math" panose="02040503050406030204" pitchFamily="18" charset="0"/>
                        </a:rPr>
                        <m:t>𝐶</m:t>
                      </m:r>
                    </m:oMath>
                  </m:oMathPara>
                </a14:m>
                <a:endParaRPr lang="en-GB" sz="1600" b="0" dirty="0"/>
              </a:p>
            </p:txBody>
          </p:sp>
        </mc:Choice>
        <mc:Fallback xmlns="">
          <p:sp>
            <p:nvSpPr>
              <p:cNvPr id="6" name="TextBox 5"/>
              <p:cNvSpPr txBox="1">
                <a:spLocks noRot="1" noChangeAspect="1" noMove="1" noResize="1" noEditPoints="1" noAdjustHandles="1" noChangeArrowheads="1" noChangeShapeType="1" noTextEdit="1"/>
              </p:cNvSpPr>
              <p:nvPr/>
            </p:nvSpPr>
            <p:spPr>
              <a:xfrm>
                <a:off x="4727528" y="2602076"/>
                <a:ext cx="3360460" cy="1256178"/>
              </a:xfrm>
              <a:prstGeom prst="rect">
                <a:avLst/>
              </a:prstGeom>
              <a:blipFill>
                <a:blip r:embed="rId2"/>
                <a:stretch>
                  <a:fillRect/>
                </a:stretch>
              </a:blipFill>
            </p:spPr>
            <p:txBody>
              <a:bodyPr/>
              <a:lstStyle/>
              <a:p>
                <a:r>
                  <a:rPr lang="en-GB">
                    <a:noFill/>
                  </a:rPr>
                  <a:t> </a:t>
                </a:r>
              </a:p>
            </p:txBody>
          </p:sp>
        </mc:Fallback>
      </mc:AlternateContent>
      <p:sp>
        <p:nvSpPr>
          <p:cNvPr id="7" name="TextBox 6"/>
          <p:cNvSpPr txBox="1"/>
          <p:nvPr/>
        </p:nvSpPr>
        <p:spPr>
          <a:xfrm>
            <a:off x="4528693" y="1726036"/>
            <a:ext cx="3554931" cy="800219"/>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r>
              <a:rPr lang="en-GB" b="1" dirty="0"/>
              <a:t>Integration by ‘reverse chain rule’</a:t>
            </a:r>
          </a:p>
          <a:p>
            <a:r>
              <a:rPr lang="en-GB" sz="1400" dirty="0"/>
              <a:t>(We imagine what would have differentiated to get the expression.)</a:t>
            </a:r>
          </a:p>
        </p:txBody>
      </p:sp>
      <p:sp>
        <p:nvSpPr>
          <p:cNvPr id="8" name="TextBox 7"/>
          <p:cNvSpPr txBox="1"/>
          <p:nvPr/>
        </p:nvSpPr>
        <p:spPr>
          <a:xfrm>
            <a:off x="509881" y="1910789"/>
            <a:ext cx="3600400" cy="800219"/>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r>
              <a:rPr lang="en-GB" b="1" dirty="0"/>
              <a:t>Integration by standard result</a:t>
            </a:r>
          </a:p>
          <a:p>
            <a:r>
              <a:rPr lang="en-GB" sz="1400" dirty="0"/>
              <a:t>(There’s certain expressions you’re expected to know straight off.)</a:t>
            </a:r>
          </a:p>
        </p:txBody>
      </p:sp>
      <mc:AlternateContent xmlns:mc="http://schemas.openxmlformats.org/markup-compatibility/2006" xmlns:a14="http://schemas.microsoft.com/office/drawing/2010/main">
        <mc:Choice Requires="a14">
          <p:sp>
            <p:nvSpPr>
              <p:cNvPr id="9" name="TextBox 8"/>
              <p:cNvSpPr txBox="1"/>
              <p:nvPr/>
            </p:nvSpPr>
            <p:spPr>
              <a:xfrm>
                <a:off x="655957" y="2708979"/>
                <a:ext cx="3168352" cy="81887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nary>
                        <m:naryPr>
                          <m:limLoc m:val="undOvr"/>
                          <m:subHide m:val="on"/>
                          <m:supHide m:val="on"/>
                          <m:ctrlPr>
                            <a:rPr lang="en-GB" i="1" smtClean="0">
                              <a:latin typeface="Cambria Math" panose="02040503050406030204" pitchFamily="18" charset="0"/>
                            </a:rPr>
                          </m:ctrlPr>
                        </m:naryPr>
                        <m:sub/>
                        <m:sup/>
                        <m:e>
                          <m:func>
                            <m:funcPr>
                              <m:ctrlPr>
                                <a:rPr lang="en-GB" b="0" i="1" smtClean="0">
                                  <a:latin typeface="Cambria Math" panose="02040503050406030204" pitchFamily="18" charset="0"/>
                                </a:rPr>
                              </m:ctrlPr>
                            </m:funcPr>
                            <m:fName>
                              <m:sSup>
                                <m:sSupPr>
                                  <m:ctrlPr>
                                    <a:rPr lang="en-GB" b="0" i="1" smtClean="0">
                                      <a:latin typeface="Cambria Math" panose="02040503050406030204" pitchFamily="18" charset="0"/>
                                    </a:rPr>
                                  </m:ctrlPr>
                                </m:sSupPr>
                                <m:e>
                                  <m:r>
                                    <m:rPr>
                                      <m:sty m:val="p"/>
                                    </m:rPr>
                                    <a:rPr lang="en-GB" b="0" i="0" smtClean="0">
                                      <a:latin typeface="Cambria Math" panose="02040503050406030204" pitchFamily="18" charset="0"/>
                                    </a:rPr>
                                    <m:t>sec</m:t>
                                  </m:r>
                                </m:e>
                                <m:sup>
                                  <m:r>
                                    <a:rPr lang="en-GB" b="0" i="1" smtClean="0">
                                      <a:latin typeface="Cambria Math" panose="02040503050406030204" pitchFamily="18" charset="0"/>
                                    </a:rPr>
                                    <m:t>2</m:t>
                                  </m:r>
                                </m:sup>
                              </m:sSup>
                            </m:fName>
                            <m:e>
                              <m:r>
                                <a:rPr lang="en-GB" b="0" i="1" smtClean="0">
                                  <a:latin typeface="Cambria Math" panose="02040503050406030204" pitchFamily="18" charset="0"/>
                                </a:rPr>
                                <m:t>𝑥</m:t>
                              </m:r>
                            </m:e>
                          </m:func>
                        </m:e>
                      </m:nary>
                      <m:r>
                        <a:rPr lang="en-GB" i="1">
                          <a:latin typeface="Cambria Math" panose="02040503050406030204" pitchFamily="18" charset="0"/>
                        </a:rPr>
                        <m:t>𝑑𝑥</m:t>
                      </m:r>
                      <m:r>
                        <a:rPr lang="en-GB" i="1">
                          <a:latin typeface="Cambria Math" panose="02040503050406030204" pitchFamily="18" charset="0"/>
                        </a:rPr>
                        <m:t>=</m:t>
                      </m:r>
                      <m:func>
                        <m:funcPr>
                          <m:ctrlPr>
                            <a:rPr lang="en-GB" b="0" i="1" smtClean="0">
                              <a:latin typeface="Cambria Math" panose="02040503050406030204" pitchFamily="18" charset="0"/>
                            </a:rPr>
                          </m:ctrlPr>
                        </m:funcPr>
                        <m:fName>
                          <m:r>
                            <m:rPr>
                              <m:sty m:val="p"/>
                            </m:rPr>
                            <a:rPr lang="en-GB" b="0" i="0" smtClean="0">
                              <a:latin typeface="Cambria Math" panose="02040503050406030204" pitchFamily="18" charset="0"/>
                            </a:rPr>
                            <m:t>tan</m:t>
                          </m:r>
                        </m:fName>
                        <m:e>
                          <m:r>
                            <a:rPr lang="en-GB" b="0" i="1" smtClean="0">
                              <a:latin typeface="Cambria Math" panose="02040503050406030204" pitchFamily="18" charset="0"/>
                            </a:rPr>
                            <m:t>𝑥</m:t>
                          </m:r>
                        </m:e>
                      </m:func>
                      <m:r>
                        <a:rPr lang="en-GB" i="1">
                          <a:latin typeface="Cambria Math" panose="02040503050406030204" pitchFamily="18" charset="0"/>
                        </a:rPr>
                        <m:t>+</m:t>
                      </m:r>
                      <m:r>
                        <a:rPr lang="en-GB" i="1">
                          <a:latin typeface="Cambria Math" panose="02040503050406030204" pitchFamily="18" charset="0"/>
                        </a:rPr>
                        <m:t>𝐶</m:t>
                      </m:r>
                    </m:oMath>
                  </m:oMathPara>
                </a14:m>
                <a:endParaRPr lang="en-GB" dirty="0"/>
              </a:p>
            </p:txBody>
          </p:sp>
        </mc:Choice>
        <mc:Fallback xmlns="">
          <p:sp>
            <p:nvSpPr>
              <p:cNvPr id="9" name="TextBox 8"/>
              <p:cNvSpPr txBox="1">
                <a:spLocks noRot="1" noChangeAspect="1" noMove="1" noResize="1" noEditPoints="1" noAdjustHandles="1" noChangeArrowheads="1" noChangeShapeType="1" noTextEdit="1"/>
              </p:cNvSpPr>
              <p:nvPr/>
            </p:nvSpPr>
            <p:spPr>
              <a:xfrm>
                <a:off x="655957" y="2708979"/>
                <a:ext cx="3168352" cy="818879"/>
              </a:xfrm>
              <a:prstGeom prst="rect">
                <a:avLst/>
              </a:prstGeom>
              <a:blipFill rotWithShape="0">
                <a:blip r:embed="rId3"/>
                <a:stretch>
                  <a:fillRect/>
                </a:stretch>
              </a:blipFill>
            </p:spPr>
            <p:txBody>
              <a:bodyPr/>
              <a:lstStyle/>
              <a:p>
                <a:r>
                  <a:rPr lang="en-GB">
                    <a:noFill/>
                  </a:rPr>
                  <a:t> </a:t>
                </a:r>
              </a:p>
            </p:txBody>
          </p:sp>
        </mc:Fallback>
      </mc:AlternateContent>
      <p:sp>
        <p:nvSpPr>
          <p:cNvPr id="10" name="TextBox 9"/>
          <p:cNvSpPr txBox="1"/>
          <p:nvPr/>
        </p:nvSpPr>
        <p:spPr>
          <a:xfrm>
            <a:off x="325588" y="3985470"/>
            <a:ext cx="3094888" cy="800219"/>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r>
              <a:rPr lang="en-GB" b="1" dirty="0"/>
              <a:t>Integration by substitution</a:t>
            </a:r>
          </a:p>
          <a:p>
            <a:r>
              <a:rPr lang="en-GB" sz="1400" dirty="0"/>
              <a:t>(We make a substitution to hopefully make the expression easier to integrate)</a:t>
            </a:r>
          </a:p>
        </p:txBody>
      </p:sp>
      <mc:AlternateContent xmlns:mc="http://schemas.openxmlformats.org/markup-compatibility/2006" xmlns:a14="http://schemas.microsoft.com/office/drawing/2010/main">
        <mc:Choice Requires="a14">
          <p:sp>
            <p:nvSpPr>
              <p:cNvPr id="11" name="TextBox 10"/>
              <p:cNvSpPr txBox="1"/>
              <p:nvPr/>
            </p:nvSpPr>
            <p:spPr>
              <a:xfrm>
                <a:off x="325588" y="4828633"/>
                <a:ext cx="3498721" cy="1939249"/>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nary>
                        <m:naryPr>
                          <m:limLoc m:val="undOvr"/>
                          <m:subHide m:val="on"/>
                          <m:supHide m:val="on"/>
                          <m:ctrlPr>
                            <a:rPr lang="en-GB" sz="1400" i="1" smtClean="0">
                              <a:latin typeface="Cambria Math" panose="02040503050406030204" pitchFamily="18" charset="0"/>
                            </a:rPr>
                          </m:ctrlPr>
                        </m:naryPr>
                        <m:sub/>
                        <m:sup/>
                        <m:e>
                          <m:r>
                            <a:rPr lang="en-GB" sz="1400" b="0" i="1" smtClean="0">
                              <a:latin typeface="Cambria Math" panose="02040503050406030204" pitchFamily="18" charset="0"/>
                            </a:rPr>
                            <m:t>𝑥</m:t>
                          </m:r>
                          <m:rad>
                            <m:radPr>
                              <m:degHide m:val="on"/>
                              <m:ctrlPr>
                                <a:rPr lang="en-GB" sz="1400" b="0" i="1" smtClean="0">
                                  <a:latin typeface="Cambria Math" panose="02040503050406030204" pitchFamily="18" charset="0"/>
                                </a:rPr>
                              </m:ctrlPr>
                            </m:radPr>
                            <m:deg/>
                            <m:e>
                              <m:r>
                                <a:rPr lang="en-GB" sz="1400" b="0" i="1" smtClean="0">
                                  <a:latin typeface="Cambria Math" panose="02040503050406030204" pitchFamily="18" charset="0"/>
                                </a:rPr>
                                <m:t>2</m:t>
                              </m:r>
                              <m:r>
                                <a:rPr lang="en-GB" sz="1400" b="0" i="1" smtClean="0">
                                  <a:latin typeface="Cambria Math" panose="02040503050406030204" pitchFamily="18" charset="0"/>
                                </a:rPr>
                                <m:t>𝑥</m:t>
                              </m:r>
                              <m:r>
                                <a:rPr lang="en-GB" sz="1400" b="0" i="1" smtClean="0">
                                  <a:latin typeface="Cambria Math" panose="02040503050406030204" pitchFamily="18" charset="0"/>
                                </a:rPr>
                                <m:t>+5</m:t>
                              </m:r>
                            </m:e>
                          </m:rad>
                        </m:e>
                      </m:nary>
                      <m:r>
                        <a:rPr lang="en-GB" sz="1400" i="1">
                          <a:latin typeface="Cambria Math" panose="02040503050406030204" pitchFamily="18" charset="0"/>
                        </a:rPr>
                        <m:t>𝑑𝑥</m:t>
                      </m:r>
                    </m:oMath>
                  </m:oMathPara>
                </a14:m>
                <a:endParaRPr lang="en-GB" sz="1400" dirty="0"/>
              </a:p>
              <a:p>
                <a:r>
                  <a:rPr lang="en-GB" sz="1400" dirty="0"/>
                  <a:t>Let </a:t>
                </a:r>
                <a14:m>
                  <m:oMath xmlns:m="http://schemas.openxmlformats.org/officeDocument/2006/math">
                    <m:r>
                      <a:rPr lang="en-GB" sz="1400" b="0" i="1" smtClean="0">
                        <a:latin typeface="Cambria Math" panose="02040503050406030204" pitchFamily="18" charset="0"/>
                      </a:rPr>
                      <m:t>𝑢</m:t>
                    </m:r>
                    <m:r>
                      <a:rPr lang="en-GB" sz="1400" b="0" i="1" smtClean="0">
                        <a:latin typeface="Cambria Math" panose="02040503050406030204" pitchFamily="18" charset="0"/>
                      </a:rPr>
                      <m:t>=2</m:t>
                    </m:r>
                    <m:r>
                      <a:rPr lang="en-GB" sz="1400" b="0" i="1" smtClean="0">
                        <a:latin typeface="Cambria Math" panose="02040503050406030204" pitchFamily="18" charset="0"/>
                      </a:rPr>
                      <m:t>𝑥</m:t>
                    </m:r>
                    <m:r>
                      <a:rPr lang="en-GB" sz="1400" b="0" i="1" smtClean="0">
                        <a:latin typeface="Cambria Math" panose="02040503050406030204" pitchFamily="18" charset="0"/>
                      </a:rPr>
                      <m:t>+5       →  </m:t>
                    </m:r>
                    <m:r>
                      <a:rPr lang="en-GB" sz="1400" b="0" i="1" smtClean="0">
                        <a:latin typeface="Cambria Math" panose="02040503050406030204" pitchFamily="18" charset="0"/>
                      </a:rPr>
                      <m:t>𝑥</m:t>
                    </m:r>
                    <m:r>
                      <a:rPr lang="en-GB" sz="1400" b="0" i="1" smtClean="0">
                        <a:latin typeface="Cambria Math" panose="02040503050406030204" pitchFamily="18" charset="0"/>
                      </a:rPr>
                      <m:t>=</m:t>
                    </m:r>
                    <m:f>
                      <m:fPr>
                        <m:ctrlPr>
                          <a:rPr lang="en-GB" sz="1400" b="0" i="1" smtClean="0">
                            <a:latin typeface="Cambria Math" panose="02040503050406030204" pitchFamily="18" charset="0"/>
                          </a:rPr>
                        </m:ctrlPr>
                      </m:fPr>
                      <m:num>
                        <m:r>
                          <a:rPr lang="en-GB" sz="1400" b="0" i="1" smtClean="0">
                            <a:latin typeface="Cambria Math" panose="02040503050406030204" pitchFamily="18" charset="0"/>
                          </a:rPr>
                          <m:t>𝑢</m:t>
                        </m:r>
                        <m:r>
                          <a:rPr lang="en-GB" sz="1400" b="0" i="1" smtClean="0">
                            <a:latin typeface="Cambria Math" panose="02040503050406030204" pitchFamily="18" charset="0"/>
                          </a:rPr>
                          <m:t>−5</m:t>
                        </m:r>
                      </m:num>
                      <m:den>
                        <m:r>
                          <a:rPr lang="en-GB" sz="1400" b="0" i="1" smtClean="0">
                            <a:latin typeface="Cambria Math" panose="02040503050406030204" pitchFamily="18" charset="0"/>
                          </a:rPr>
                          <m:t>2</m:t>
                        </m:r>
                      </m:den>
                    </m:f>
                  </m:oMath>
                </a14:m>
                <a:endParaRPr lang="en-GB" sz="1400" dirty="0"/>
              </a:p>
              <a:p>
                <a:pPr/>
                <a14:m>
                  <m:oMathPara xmlns:m="http://schemas.openxmlformats.org/officeDocument/2006/math">
                    <m:oMathParaPr>
                      <m:jc m:val="left"/>
                    </m:oMathParaPr>
                    <m:oMath xmlns:m="http://schemas.openxmlformats.org/officeDocument/2006/math">
                      <m:f>
                        <m:fPr>
                          <m:ctrlPr>
                            <a:rPr lang="en-GB" sz="1400" b="0" i="1" smtClean="0">
                              <a:latin typeface="Cambria Math" panose="02040503050406030204" pitchFamily="18" charset="0"/>
                            </a:rPr>
                          </m:ctrlPr>
                        </m:fPr>
                        <m:num>
                          <m:r>
                            <a:rPr lang="en-GB" sz="1400" b="0" i="1" smtClean="0">
                              <a:latin typeface="Cambria Math" panose="02040503050406030204" pitchFamily="18" charset="0"/>
                            </a:rPr>
                            <m:t>𝑑𝑢</m:t>
                          </m:r>
                        </m:num>
                        <m:den>
                          <m:r>
                            <a:rPr lang="en-GB" sz="1400" b="0" i="1" smtClean="0">
                              <a:latin typeface="Cambria Math" panose="02040503050406030204" pitchFamily="18" charset="0"/>
                            </a:rPr>
                            <m:t>𝑑𝑥</m:t>
                          </m:r>
                        </m:den>
                      </m:f>
                      <m:r>
                        <a:rPr lang="en-GB" sz="1400" b="0" i="1" smtClean="0">
                          <a:latin typeface="Cambria Math" panose="02040503050406030204" pitchFamily="18" charset="0"/>
                        </a:rPr>
                        <m:t>=2    →   </m:t>
                      </m:r>
                      <m:r>
                        <a:rPr lang="en-GB" sz="1400" b="0" i="1" smtClean="0">
                          <a:latin typeface="Cambria Math" panose="02040503050406030204" pitchFamily="18" charset="0"/>
                        </a:rPr>
                        <m:t>𝑑𝑥</m:t>
                      </m:r>
                      <m:r>
                        <a:rPr lang="en-GB" sz="1400" b="0" i="1" smtClean="0">
                          <a:latin typeface="Cambria Math" panose="02040503050406030204" pitchFamily="18" charset="0"/>
                        </a:rPr>
                        <m:t>=</m:t>
                      </m:r>
                      <m:f>
                        <m:fPr>
                          <m:ctrlPr>
                            <a:rPr lang="en-GB" sz="1400" b="0" i="1" smtClean="0">
                              <a:latin typeface="Cambria Math" panose="02040503050406030204" pitchFamily="18" charset="0"/>
                            </a:rPr>
                          </m:ctrlPr>
                        </m:fPr>
                        <m:num>
                          <m:r>
                            <a:rPr lang="en-GB" sz="1400" b="0" i="1" smtClean="0">
                              <a:latin typeface="Cambria Math" panose="02040503050406030204" pitchFamily="18" charset="0"/>
                            </a:rPr>
                            <m:t>1</m:t>
                          </m:r>
                        </m:num>
                        <m:den>
                          <m:r>
                            <a:rPr lang="en-GB" sz="1400" b="0" i="1" smtClean="0">
                              <a:latin typeface="Cambria Math" panose="02040503050406030204" pitchFamily="18" charset="0"/>
                            </a:rPr>
                            <m:t>2</m:t>
                          </m:r>
                        </m:den>
                      </m:f>
                      <m:r>
                        <a:rPr lang="en-GB" sz="1400" b="0" i="1" smtClean="0">
                          <a:latin typeface="Cambria Math" panose="02040503050406030204" pitchFamily="18" charset="0"/>
                        </a:rPr>
                        <m:t>𝑢</m:t>
                      </m:r>
                    </m:oMath>
                  </m:oMathPara>
                </a14:m>
                <a:endParaRPr lang="en-GB" sz="1400" dirty="0"/>
              </a:p>
              <a:p>
                <a:pPr/>
                <a14:m>
                  <m:oMathPara xmlns:m="http://schemas.openxmlformats.org/officeDocument/2006/math">
                    <m:oMathParaPr>
                      <m:jc m:val="left"/>
                    </m:oMathParaPr>
                    <m:oMath xmlns:m="http://schemas.openxmlformats.org/officeDocument/2006/math">
                      <m:nary>
                        <m:naryPr>
                          <m:limLoc m:val="undOvr"/>
                          <m:subHide m:val="on"/>
                          <m:supHide m:val="on"/>
                          <m:ctrlPr>
                            <a:rPr lang="en-GB" sz="1400" i="1">
                              <a:latin typeface="Cambria Math" panose="02040503050406030204" pitchFamily="18" charset="0"/>
                            </a:rPr>
                          </m:ctrlPr>
                        </m:naryPr>
                        <m:sub/>
                        <m:sup/>
                        <m:e>
                          <m:r>
                            <a:rPr lang="en-GB" sz="1400" i="1">
                              <a:latin typeface="Cambria Math" panose="02040503050406030204" pitchFamily="18" charset="0"/>
                            </a:rPr>
                            <m:t>𝑥</m:t>
                          </m:r>
                          <m:rad>
                            <m:radPr>
                              <m:degHide m:val="on"/>
                              <m:ctrlPr>
                                <a:rPr lang="en-GB" sz="1400" i="1">
                                  <a:latin typeface="Cambria Math" panose="02040503050406030204" pitchFamily="18" charset="0"/>
                                </a:rPr>
                              </m:ctrlPr>
                            </m:radPr>
                            <m:deg/>
                            <m:e>
                              <m:r>
                                <a:rPr lang="en-GB" sz="1400" i="1">
                                  <a:latin typeface="Cambria Math" panose="02040503050406030204" pitchFamily="18" charset="0"/>
                                </a:rPr>
                                <m:t>2</m:t>
                              </m:r>
                              <m:r>
                                <a:rPr lang="en-GB" sz="1400" i="1">
                                  <a:latin typeface="Cambria Math" panose="02040503050406030204" pitchFamily="18" charset="0"/>
                                </a:rPr>
                                <m:t>𝑥</m:t>
                              </m:r>
                              <m:r>
                                <a:rPr lang="en-GB" sz="1400" i="1">
                                  <a:latin typeface="Cambria Math" panose="02040503050406030204" pitchFamily="18" charset="0"/>
                                </a:rPr>
                                <m:t>+5</m:t>
                              </m:r>
                            </m:e>
                          </m:rad>
                        </m:e>
                      </m:nary>
                      <m:r>
                        <a:rPr lang="en-GB" sz="1400" i="1">
                          <a:latin typeface="Cambria Math" panose="02040503050406030204" pitchFamily="18" charset="0"/>
                        </a:rPr>
                        <m:t>𝑑𝑥</m:t>
                      </m:r>
                      <m:r>
                        <a:rPr lang="en-GB" sz="1400" b="0" i="1" smtClean="0">
                          <a:latin typeface="Cambria Math" panose="02040503050406030204" pitchFamily="18" charset="0"/>
                        </a:rPr>
                        <m:t>=</m:t>
                      </m:r>
                      <m:nary>
                        <m:naryPr>
                          <m:limLoc m:val="undOvr"/>
                          <m:subHide m:val="on"/>
                          <m:supHide m:val="on"/>
                          <m:ctrlPr>
                            <a:rPr lang="en-GB" sz="1400" i="1">
                              <a:latin typeface="Cambria Math" panose="02040503050406030204" pitchFamily="18" charset="0"/>
                            </a:rPr>
                          </m:ctrlPr>
                        </m:naryPr>
                        <m:sub/>
                        <m:sup/>
                        <m:e>
                          <m:f>
                            <m:fPr>
                              <m:ctrlPr>
                                <a:rPr lang="en-GB" sz="1400" b="0" i="1" smtClean="0">
                                  <a:latin typeface="Cambria Math" panose="02040503050406030204" pitchFamily="18" charset="0"/>
                                </a:rPr>
                              </m:ctrlPr>
                            </m:fPr>
                            <m:num>
                              <m:r>
                                <a:rPr lang="en-GB" sz="1400" b="0" i="1" smtClean="0">
                                  <a:latin typeface="Cambria Math" panose="02040503050406030204" pitchFamily="18" charset="0"/>
                                </a:rPr>
                                <m:t>𝑢</m:t>
                              </m:r>
                              <m:r>
                                <a:rPr lang="en-GB" sz="1400" b="0" i="1" smtClean="0">
                                  <a:latin typeface="Cambria Math" panose="02040503050406030204" pitchFamily="18" charset="0"/>
                                </a:rPr>
                                <m:t>−5</m:t>
                              </m:r>
                            </m:num>
                            <m:den>
                              <m:r>
                                <a:rPr lang="en-GB" sz="1400" b="0" i="1" smtClean="0">
                                  <a:latin typeface="Cambria Math" panose="02040503050406030204" pitchFamily="18" charset="0"/>
                                </a:rPr>
                                <m:t>2</m:t>
                              </m:r>
                            </m:den>
                          </m:f>
                        </m:e>
                      </m:nary>
                      <m:f>
                        <m:fPr>
                          <m:ctrlPr>
                            <a:rPr lang="en-GB" sz="1400" b="0" i="1" smtClean="0">
                              <a:latin typeface="Cambria Math" panose="02040503050406030204" pitchFamily="18" charset="0"/>
                            </a:rPr>
                          </m:ctrlPr>
                        </m:fPr>
                        <m:num>
                          <m:r>
                            <a:rPr lang="en-GB" sz="1400" b="0" i="1" smtClean="0">
                              <a:latin typeface="Cambria Math" panose="02040503050406030204" pitchFamily="18" charset="0"/>
                            </a:rPr>
                            <m:t>1</m:t>
                          </m:r>
                        </m:num>
                        <m:den>
                          <m:r>
                            <a:rPr lang="en-GB" sz="1400" b="0" i="1" smtClean="0">
                              <a:latin typeface="Cambria Math" panose="02040503050406030204" pitchFamily="18" charset="0"/>
                            </a:rPr>
                            <m:t>2</m:t>
                          </m:r>
                        </m:den>
                      </m:f>
                      <m:r>
                        <a:rPr lang="en-GB" sz="1400" i="1">
                          <a:latin typeface="Cambria Math" panose="02040503050406030204" pitchFamily="18" charset="0"/>
                        </a:rPr>
                        <m:t>𝑑</m:t>
                      </m:r>
                      <m:r>
                        <a:rPr lang="en-GB" sz="1400" b="0" i="1" smtClean="0">
                          <a:latin typeface="Cambria Math" panose="02040503050406030204" pitchFamily="18" charset="0"/>
                        </a:rPr>
                        <m:t>𝑢</m:t>
                      </m:r>
                      <m:r>
                        <a:rPr lang="en-GB" sz="1400" b="0" i="1" smtClean="0">
                          <a:latin typeface="Cambria Math" panose="02040503050406030204" pitchFamily="18" charset="0"/>
                        </a:rPr>
                        <m:t>=…</m:t>
                      </m:r>
                    </m:oMath>
                  </m:oMathPara>
                </a14:m>
                <a:endParaRPr lang="en-GB" dirty="0"/>
              </a:p>
            </p:txBody>
          </p:sp>
        </mc:Choice>
        <mc:Fallback xmlns="">
          <p:sp>
            <p:nvSpPr>
              <p:cNvPr id="11" name="TextBox 10"/>
              <p:cNvSpPr txBox="1">
                <a:spLocks noRot="1" noChangeAspect="1" noMove="1" noResize="1" noEditPoints="1" noAdjustHandles="1" noChangeArrowheads="1" noChangeShapeType="1" noTextEdit="1"/>
              </p:cNvSpPr>
              <p:nvPr/>
            </p:nvSpPr>
            <p:spPr>
              <a:xfrm>
                <a:off x="325588" y="4828633"/>
                <a:ext cx="3498721" cy="1939249"/>
              </a:xfrm>
              <a:prstGeom prst="rect">
                <a:avLst/>
              </a:prstGeom>
              <a:blipFill rotWithShape="0">
                <a:blip r:embed="rId11"/>
                <a:stretch>
                  <a:fillRect l="-523"/>
                </a:stretch>
              </a:blipFill>
            </p:spPr>
            <p:txBody>
              <a:bodyPr/>
              <a:lstStyle/>
              <a:p>
                <a:r>
                  <a:rPr lang="en-GB">
                    <a:noFill/>
                  </a:rPr>
                  <a:t> </a:t>
                </a:r>
              </a:p>
            </p:txBody>
          </p:sp>
        </mc:Fallback>
      </mc:AlternateContent>
      <p:sp>
        <p:nvSpPr>
          <p:cNvPr id="12" name="TextBox 11"/>
          <p:cNvSpPr txBox="1"/>
          <p:nvPr/>
        </p:nvSpPr>
        <p:spPr>
          <a:xfrm>
            <a:off x="4688446" y="3789040"/>
            <a:ext cx="3617661" cy="800219"/>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r>
              <a:rPr lang="en-GB" b="1" dirty="0"/>
              <a:t>Integration by parts</a:t>
            </a:r>
          </a:p>
          <a:p>
            <a:r>
              <a:rPr lang="en-GB" sz="1400" dirty="0"/>
              <a:t>(Allows us to integrate a product, just as the product rule allowed us to differentiate one)</a:t>
            </a:r>
          </a:p>
        </p:txBody>
      </p:sp>
      <mc:AlternateContent xmlns:mc="http://schemas.openxmlformats.org/markup-compatibility/2006" xmlns:a14="http://schemas.microsoft.com/office/drawing/2010/main">
        <mc:Choice Requires="a14">
          <p:sp>
            <p:nvSpPr>
              <p:cNvPr id="16" name="TextBox 15"/>
              <p:cNvSpPr txBox="1"/>
              <p:nvPr/>
            </p:nvSpPr>
            <p:spPr>
              <a:xfrm>
                <a:off x="4833493" y="4589259"/>
                <a:ext cx="2934252" cy="225600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nary>
                        <m:naryPr>
                          <m:limLoc m:val="undOvr"/>
                          <m:subHide m:val="on"/>
                          <m:supHide m:val="on"/>
                          <m:ctrlPr>
                            <a:rPr lang="en-GB" sz="1400" i="1" smtClean="0">
                              <a:latin typeface="Cambria Math" panose="02040503050406030204" pitchFamily="18" charset="0"/>
                            </a:rPr>
                          </m:ctrlPr>
                        </m:naryPr>
                        <m:sub/>
                        <m:sup/>
                        <m:e>
                          <m:r>
                            <a:rPr lang="en-GB" sz="1400" b="0" i="1" smtClean="0">
                              <a:latin typeface="Cambria Math" panose="02040503050406030204" pitchFamily="18" charset="0"/>
                            </a:rPr>
                            <m:t>𝑥</m:t>
                          </m:r>
                          <m:func>
                            <m:funcPr>
                              <m:ctrlPr>
                                <a:rPr lang="en-GB" sz="1400" b="0" i="1" smtClean="0">
                                  <a:latin typeface="Cambria Math" panose="02040503050406030204" pitchFamily="18" charset="0"/>
                                </a:rPr>
                              </m:ctrlPr>
                            </m:funcPr>
                            <m:fName>
                              <m:r>
                                <m:rPr>
                                  <m:sty m:val="p"/>
                                </m:rPr>
                                <a:rPr lang="en-GB" sz="1400" b="0" i="0" smtClean="0">
                                  <a:latin typeface="Cambria Math" panose="02040503050406030204" pitchFamily="18" charset="0"/>
                                </a:rPr>
                                <m:t>cos</m:t>
                              </m:r>
                            </m:fName>
                            <m:e>
                              <m:r>
                                <a:rPr lang="en-GB" sz="1400" b="0" i="1" smtClean="0">
                                  <a:latin typeface="Cambria Math" panose="02040503050406030204" pitchFamily="18" charset="0"/>
                                </a:rPr>
                                <m:t>𝑥</m:t>
                              </m:r>
                            </m:e>
                          </m:func>
                        </m:e>
                      </m:nary>
                      <m:r>
                        <a:rPr lang="en-GB" sz="1400" i="1">
                          <a:latin typeface="Cambria Math" panose="02040503050406030204" pitchFamily="18" charset="0"/>
                        </a:rPr>
                        <m:t>𝑑𝑥</m:t>
                      </m:r>
                    </m:oMath>
                  </m:oMathPara>
                </a14:m>
                <a:endParaRPr lang="en-GB" sz="1400" dirty="0"/>
              </a:p>
              <a:p>
                <a:pPr/>
                <a14:m>
                  <m:oMathPara xmlns:m="http://schemas.openxmlformats.org/officeDocument/2006/math">
                    <m:oMathParaPr>
                      <m:jc m:val="centerGroup"/>
                    </m:oMathParaPr>
                    <m:oMath xmlns:m="http://schemas.openxmlformats.org/officeDocument/2006/math">
                      <m:r>
                        <a:rPr lang="en-GB" sz="1400" b="0" i="1" smtClean="0">
                          <a:latin typeface="Cambria Math" panose="02040503050406030204" pitchFamily="18" charset="0"/>
                        </a:rPr>
                        <m:t>𝑢</m:t>
                      </m:r>
                      <m:r>
                        <a:rPr lang="en-GB" sz="1400" b="0" i="1" smtClean="0">
                          <a:latin typeface="Cambria Math" panose="02040503050406030204" pitchFamily="18" charset="0"/>
                        </a:rPr>
                        <m:t>=</m:t>
                      </m:r>
                      <m:r>
                        <a:rPr lang="en-GB" sz="1400" b="0" i="1" smtClean="0">
                          <a:latin typeface="Cambria Math" panose="02040503050406030204" pitchFamily="18" charset="0"/>
                        </a:rPr>
                        <m:t>𝑥</m:t>
                      </m:r>
                      <m:r>
                        <a:rPr lang="en-GB" sz="1400" b="0" i="1" smtClean="0">
                          <a:latin typeface="Cambria Math" panose="02040503050406030204" pitchFamily="18" charset="0"/>
                        </a:rPr>
                        <m:t>    </m:t>
                      </m:r>
                      <m:f>
                        <m:fPr>
                          <m:ctrlPr>
                            <a:rPr lang="en-GB" sz="1400" b="0" i="1" smtClean="0">
                              <a:latin typeface="Cambria Math" panose="02040503050406030204" pitchFamily="18" charset="0"/>
                            </a:rPr>
                          </m:ctrlPr>
                        </m:fPr>
                        <m:num>
                          <m:r>
                            <a:rPr lang="en-GB" sz="1400" b="0" i="1" smtClean="0">
                              <a:latin typeface="Cambria Math" panose="02040503050406030204" pitchFamily="18" charset="0"/>
                            </a:rPr>
                            <m:t>𝑑𝑣</m:t>
                          </m:r>
                        </m:num>
                        <m:den>
                          <m:r>
                            <a:rPr lang="en-GB" sz="1400" b="0" i="1" smtClean="0">
                              <a:latin typeface="Cambria Math" panose="02040503050406030204" pitchFamily="18" charset="0"/>
                            </a:rPr>
                            <m:t>𝑑𝑥</m:t>
                          </m:r>
                        </m:den>
                      </m:f>
                      <m:r>
                        <a:rPr lang="en-GB" sz="1400" b="0" i="1" smtClean="0">
                          <a:latin typeface="Cambria Math" panose="02040503050406030204" pitchFamily="18" charset="0"/>
                        </a:rPr>
                        <m:t>=</m:t>
                      </m:r>
                      <m:func>
                        <m:funcPr>
                          <m:ctrlPr>
                            <a:rPr lang="en-GB" sz="1400" b="0" i="1" smtClean="0">
                              <a:latin typeface="Cambria Math" panose="02040503050406030204" pitchFamily="18" charset="0"/>
                            </a:rPr>
                          </m:ctrlPr>
                        </m:funcPr>
                        <m:fName>
                          <m:r>
                            <m:rPr>
                              <m:sty m:val="p"/>
                            </m:rPr>
                            <a:rPr lang="en-GB" sz="1400" b="0" i="0" smtClean="0">
                              <a:latin typeface="Cambria Math" panose="02040503050406030204" pitchFamily="18" charset="0"/>
                            </a:rPr>
                            <m:t>cos</m:t>
                          </m:r>
                        </m:fName>
                        <m:e>
                          <m:r>
                            <a:rPr lang="en-GB" sz="1400" b="0" i="1" smtClean="0">
                              <a:latin typeface="Cambria Math" panose="02040503050406030204" pitchFamily="18" charset="0"/>
                            </a:rPr>
                            <m:t>𝑥</m:t>
                          </m:r>
                        </m:e>
                      </m:func>
                    </m:oMath>
                    <m:oMath xmlns:m="http://schemas.openxmlformats.org/officeDocument/2006/math">
                      <m:f>
                        <m:fPr>
                          <m:ctrlPr>
                            <a:rPr lang="en-GB" sz="1400" b="0" i="1" smtClean="0">
                              <a:latin typeface="Cambria Math" panose="02040503050406030204" pitchFamily="18" charset="0"/>
                            </a:rPr>
                          </m:ctrlPr>
                        </m:fPr>
                        <m:num>
                          <m:r>
                            <a:rPr lang="en-GB" sz="1400" b="0" i="1" smtClean="0">
                              <a:latin typeface="Cambria Math" panose="02040503050406030204" pitchFamily="18" charset="0"/>
                            </a:rPr>
                            <m:t>𝑑𝑢</m:t>
                          </m:r>
                        </m:num>
                        <m:den>
                          <m:r>
                            <a:rPr lang="en-GB" sz="1400" b="0" i="1" smtClean="0">
                              <a:latin typeface="Cambria Math" panose="02040503050406030204" pitchFamily="18" charset="0"/>
                            </a:rPr>
                            <m:t>𝑑𝑥</m:t>
                          </m:r>
                        </m:den>
                      </m:f>
                      <m:r>
                        <a:rPr lang="en-GB" sz="1400" b="0" i="1" smtClean="0">
                          <a:latin typeface="Cambria Math" panose="02040503050406030204" pitchFamily="18" charset="0"/>
                        </a:rPr>
                        <m:t>=1      </m:t>
                      </m:r>
                      <m:r>
                        <a:rPr lang="en-GB" sz="1400" b="0" i="1" smtClean="0">
                          <a:latin typeface="Cambria Math" panose="02040503050406030204" pitchFamily="18" charset="0"/>
                        </a:rPr>
                        <m:t>𝑣</m:t>
                      </m:r>
                      <m:r>
                        <a:rPr lang="en-GB" sz="1400" b="0" i="1" smtClean="0">
                          <a:latin typeface="Cambria Math" panose="02040503050406030204" pitchFamily="18" charset="0"/>
                        </a:rPr>
                        <m:t>=</m:t>
                      </m:r>
                      <m:func>
                        <m:funcPr>
                          <m:ctrlPr>
                            <a:rPr lang="en-GB" sz="1400" b="0" i="1" smtClean="0">
                              <a:latin typeface="Cambria Math" panose="02040503050406030204" pitchFamily="18" charset="0"/>
                            </a:rPr>
                          </m:ctrlPr>
                        </m:funcPr>
                        <m:fName>
                          <m:r>
                            <m:rPr>
                              <m:sty m:val="p"/>
                            </m:rPr>
                            <a:rPr lang="en-GB" sz="1400" b="0" i="0" smtClean="0">
                              <a:latin typeface="Cambria Math" panose="02040503050406030204" pitchFamily="18" charset="0"/>
                            </a:rPr>
                            <m:t>sin</m:t>
                          </m:r>
                        </m:fName>
                        <m:e>
                          <m:r>
                            <a:rPr lang="en-GB" sz="1400" b="0" i="1" smtClean="0">
                              <a:latin typeface="Cambria Math" panose="02040503050406030204" pitchFamily="18" charset="0"/>
                            </a:rPr>
                            <m:t>𝑥</m:t>
                          </m:r>
                        </m:e>
                      </m:func>
                    </m:oMath>
                    <m:oMath xmlns:m="http://schemas.openxmlformats.org/officeDocument/2006/math">
                      <m:nary>
                        <m:naryPr>
                          <m:limLoc m:val="undOvr"/>
                          <m:subHide m:val="on"/>
                          <m:supHide m:val="on"/>
                          <m:ctrlPr>
                            <a:rPr lang="en-GB" sz="1400" i="1">
                              <a:latin typeface="Cambria Math" panose="02040503050406030204" pitchFamily="18" charset="0"/>
                            </a:rPr>
                          </m:ctrlPr>
                        </m:naryPr>
                        <m:sub/>
                        <m:sup/>
                        <m:e>
                          <m:r>
                            <a:rPr lang="en-GB" sz="1400" i="1">
                              <a:latin typeface="Cambria Math" panose="02040503050406030204" pitchFamily="18" charset="0"/>
                            </a:rPr>
                            <m:t>𝑥</m:t>
                          </m:r>
                          <m:func>
                            <m:funcPr>
                              <m:ctrlPr>
                                <a:rPr lang="en-GB" sz="1400" i="1">
                                  <a:latin typeface="Cambria Math" panose="02040503050406030204" pitchFamily="18" charset="0"/>
                                </a:rPr>
                              </m:ctrlPr>
                            </m:funcPr>
                            <m:fName>
                              <m:r>
                                <m:rPr>
                                  <m:sty m:val="p"/>
                                </m:rPr>
                                <a:rPr lang="en-GB" sz="1400">
                                  <a:latin typeface="Cambria Math" panose="02040503050406030204" pitchFamily="18" charset="0"/>
                                </a:rPr>
                                <m:t>cos</m:t>
                              </m:r>
                            </m:fName>
                            <m:e>
                              <m:r>
                                <a:rPr lang="en-GB" sz="1400" i="1">
                                  <a:latin typeface="Cambria Math" panose="02040503050406030204" pitchFamily="18" charset="0"/>
                                </a:rPr>
                                <m:t>𝑥</m:t>
                              </m:r>
                            </m:e>
                          </m:func>
                        </m:e>
                      </m:nary>
                      <m:r>
                        <a:rPr lang="en-GB" sz="1400" i="1">
                          <a:latin typeface="Cambria Math" panose="02040503050406030204" pitchFamily="18" charset="0"/>
                        </a:rPr>
                        <m:t>𝑑𝑥</m:t>
                      </m:r>
                      <m:r>
                        <a:rPr lang="en-GB" sz="1400" b="0" i="1" smtClean="0">
                          <a:latin typeface="Cambria Math" panose="02040503050406030204" pitchFamily="18" charset="0"/>
                        </a:rPr>
                        <m:t>=</m:t>
                      </m:r>
                      <m:r>
                        <a:rPr lang="en-GB" sz="1400" b="0" i="1" smtClean="0">
                          <a:latin typeface="Cambria Math" panose="02040503050406030204" pitchFamily="18" charset="0"/>
                        </a:rPr>
                        <m:t>𝑥</m:t>
                      </m:r>
                      <m:func>
                        <m:funcPr>
                          <m:ctrlPr>
                            <a:rPr lang="en-GB" sz="1400" b="0" i="1" smtClean="0">
                              <a:latin typeface="Cambria Math" panose="02040503050406030204" pitchFamily="18" charset="0"/>
                            </a:rPr>
                          </m:ctrlPr>
                        </m:funcPr>
                        <m:fName>
                          <m:r>
                            <m:rPr>
                              <m:sty m:val="p"/>
                            </m:rPr>
                            <a:rPr lang="en-GB" sz="1400" b="0" i="0" smtClean="0">
                              <a:latin typeface="Cambria Math" panose="02040503050406030204" pitchFamily="18" charset="0"/>
                            </a:rPr>
                            <m:t>sin</m:t>
                          </m:r>
                        </m:fName>
                        <m:e>
                          <m:r>
                            <a:rPr lang="en-GB" sz="1400" b="0" i="1" smtClean="0">
                              <a:latin typeface="Cambria Math" panose="02040503050406030204" pitchFamily="18" charset="0"/>
                            </a:rPr>
                            <m:t>𝑥</m:t>
                          </m:r>
                        </m:e>
                      </m:func>
                      <m:r>
                        <a:rPr lang="en-GB" sz="1400" b="0" i="1" smtClean="0">
                          <a:latin typeface="Cambria Math" panose="02040503050406030204" pitchFamily="18" charset="0"/>
                        </a:rPr>
                        <m:t>−</m:t>
                      </m:r>
                      <m:nary>
                        <m:naryPr>
                          <m:limLoc m:val="undOvr"/>
                          <m:subHide m:val="on"/>
                          <m:supHide m:val="on"/>
                          <m:ctrlPr>
                            <a:rPr lang="en-GB" sz="1400" i="1">
                              <a:latin typeface="Cambria Math" panose="02040503050406030204" pitchFamily="18" charset="0"/>
                            </a:rPr>
                          </m:ctrlPr>
                        </m:naryPr>
                        <m:sub/>
                        <m:sup/>
                        <m:e>
                          <m:func>
                            <m:funcPr>
                              <m:ctrlPr>
                                <a:rPr lang="en-GB" sz="1400" b="0" i="1" smtClean="0">
                                  <a:latin typeface="Cambria Math" panose="02040503050406030204" pitchFamily="18" charset="0"/>
                                </a:rPr>
                              </m:ctrlPr>
                            </m:funcPr>
                            <m:fName>
                              <m:r>
                                <m:rPr>
                                  <m:sty m:val="p"/>
                                </m:rPr>
                                <a:rPr lang="en-GB" sz="1400" b="0" i="0" smtClean="0">
                                  <a:latin typeface="Cambria Math" panose="02040503050406030204" pitchFamily="18" charset="0"/>
                                </a:rPr>
                                <m:t>sin</m:t>
                              </m:r>
                            </m:fName>
                            <m:e>
                              <m:r>
                                <a:rPr lang="en-GB" sz="1400" b="0" i="1" smtClean="0">
                                  <a:latin typeface="Cambria Math" panose="02040503050406030204" pitchFamily="18" charset="0"/>
                                </a:rPr>
                                <m:t>𝑥</m:t>
                              </m:r>
                            </m:e>
                          </m:func>
                        </m:e>
                      </m:nary>
                      <m:r>
                        <a:rPr lang="en-GB" sz="1400" i="1">
                          <a:latin typeface="Cambria Math" panose="02040503050406030204" pitchFamily="18" charset="0"/>
                        </a:rPr>
                        <m:t>𝑑𝑥</m:t>
                      </m:r>
                    </m:oMath>
                    <m:oMath xmlns:m="http://schemas.openxmlformats.org/officeDocument/2006/math">
                      <m:r>
                        <a:rPr lang="en-GB" sz="1400" b="0" i="1" smtClean="0">
                          <a:latin typeface="Cambria Math" panose="02040503050406030204" pitchFamily="18" charset="0"/>
                        </a:rPr>
                        <m:t>=</m:t>
                      </m:r>
                      <m:r>
                        <a:rPr lang="en-GB" sz="1400" b="0" i="1" smtClean="0">
                          <a:latin typeface="Cambria Math" panose="02040503050406030204" pitchFamily="18" charset="0"/>
                        </a:rPr>
                        <m:t>𝑥</m:t>
                      </m:r>
                      <m:func>
                        <m:funcPr>
                          <m:ctrlPr>
                            <a:rPr lang="en-GB" sz="1400" b="0" i="1" smtClean="0">
                              <a:latin typeface="Cambria Math" panose="02040503050406030204" pitchFamily="18" charset="0"/>
                            </a:rPr>
                          </m:ctrlPr>
                        </m:funcPr>
                        <m:fName>
                          <m:r>
                            <m:rPr>
                              <m:sty m:val="p"/>
                            </m:rPr>
                            <a:rPr lang="en-GB" sz="1400" b="0" i="0" smtClean="0">
                              <a:latin typeface="Cambria Math" panose="02040503050406030204" pitchFamily="18" charset="0"/>
                            </a:rPr>
                            <m:t>sin</m:t>
                          </m:r>
                        </m:fName>
                        <m:e>
                          <m:r>
                            <a:rPr lang="en-GB" sz="1400" b="0" i="1" smtClean="0">
                              <a:latin typeface="Cambria Math" panose="02040503050406030204" pitchFamily="18" charset="0"/>
                            </a:rPr>
                            <m:t>𝑥</m:t>
                          </m:r>
                        </m:e>
                      </m:func>
                      <m:r>
                        <a:rPr lang="en-GB" sz="1400" b="0" i="1" smtClean="0">
                          <a:latin typeface="Cambria Math" panose="02040503050406030204" pitchFamily="18" charset="0"/>
                        </a:rPr>
                        <m:t>+</m:t>
                      </m:r>
                      <m:func>
                        <m:funcPr>
                          <m:ctrlPr>
                            <a:rPr lang="en-GB" sz="1400" b="0" i="1" smtClean="0">
                              <a:latin typeface="Cambria Math" panose="02040503050406030204" pitchFamily="18" charset="0"/>
                            </a:rPr>
                          </m:ctrlPr>
                        </m:funcPr>
                        <m:fName>
                          <m:r>
                            <m:rPr>
                              <m:sty m:val="p"/>
                            </m:rPr>
                            <a:rPr lang="en-GB" sz="1400" b="0" i="0" smtClean="0">
                              <a:latin typeface="Cambria Math" panose="02040503050406030204" pitchFamily="18" charset="0"/>
                            </a:rPr>
                            <m:t>cos</m:t>
                          </m:r>
                        </m:fName>
                        <m:e>
                          <m:r>
                            <a:rPr lang="en-GB" sz="1400" b="0" i="1" smtClean="0">
                              <a:latin typeface="Cambria Math" panose="02040503050406030204" pitchFamily="18" charset="0"/>
                            </a:rPr>
                            <m:t>𝑥</m:t>
                          </m:r>
                        </m:e>
                      </m:func>
                    </m:oMath>
                  </m:oMathPara>
                </a14:m>
                <a:endParaRPr lang="en-GB" dirty="0"/>
              </a:p>
            </p:txBody>
          </p:sp>
        </mc:Choice>
        <mc:Fallback xmlns="">
          <p:sp>
            <p:nvSpPr>
              <p:cNvPr id="16" name="TextBox 15"/>
              <p:cNvSpPr txBox="1">
                <a:spLocks noRot="1" noChangeAspect="1" noMove="1" noResize="1" noEditPoints="1" noAdjustHandles="1" noChangeArrowheads="1" noChangeShapeType="1" noTextEdit="1"/>
              </p:cNvSpPr>
              <p:nvPr/>
            </p:nvSpPr>
            <p:spPr>
              <a:xfrm>
                <a:off x="4833493" y="4589259"/>
                <a:ext cx="2934252" cy="2256002"/>
              </a:xfrm>
              <a:prstGeom prst="rect">
                <a:avLst/>
              </a:prstGeom>
              <a:blipFill rotWithShape="0">
                <a:blip r:embed="rId15"/>
                <a:stretch>
                  <a:fillRect/>
                </a:stretch>
              </a:blipFill>
            </p:spPr>
            <p:txBody>
              <a:bodyPr/>
              <a:lstStyle/>
              <a:p>
                <a:r>
                  <a:rPr lang="en-GB">
                    <a:noFill/>
                  </a:rPr>
                  <a:t> </a:t>
                </a:r>
              </a:p>
            </p:txBody>
          </p:sp>
        </mc:Fallback>
      </mc:AlternateContent>
    </p:spTree>
    <p:extLst>
      <p:ext uri="{BB962C8B-B14F-4D97-AF65-F5344CB8AC3E}">
        <p14:creationId xmlns:p14="http://schemas.microsoft.com/office/powerpoint/2010/main" val="3567641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500"/>
                                        <p:tgtEl>
                                          <p:spTgt spid="11"/>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500"/>
                                        <p:tgtEl>
                                          <p:spTgt spid="12"/>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8" grpId="0" animBg="1"/>
      <p:bldP spid="9" grpId="0"/>
      <p:bldP spid="10" grpId="0" animBg="1"/>
      <p:bldP spid="11" grpId="0"/>
      <p:bldP spid="12" grpId="0" animBg="1"/>
      <p:bldP spid="16"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4000"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Test Your Understanding</a:t>
              </a:r>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7" name="TextBox 6"/>
          <p:cNvSpPr txBox="1"/>
          <p:nvPr/>
        </p:nvSpPr>
        <p:spPr>
          <a:xfrm>
            <a:off x="323528" y="817539"/>
            <a:ext cx="2520280" cy="36933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r>
              <a:rPr lang="en-GB" dirty="0"/>
              <a:t>Edexcel C4 June 2011 Q4</a:t>
            </a:r>
          </a:p>
        </p:txBody>
      </p:sp>
      <p:pic>
        <p:nvPicPr>
          <p:cNvPr id="9" name="Picture 8"/>
          <p:cNvPicPr>
            <a:picLocks noChangeAspect="1"/>
          </p:cNvPicPr>
          <p:nvPr/>
        </p:nvPicPr>
        <p:blipFill>
          <a:blip r:embed="rId2"/>
          <a:stretch>
            <a:fillRect/>
          </a:stretch>
        </p:blipFill>
        <p:spPr>
          <a:xfrm>
            <a:off x="323528" y="1339427"/>
            <a:ext cx="6237511" cy="3278216"/>
          </a:xfrm>
          <a:prstGeom prst="rect">
            <a:avLst/>
          </a:prstGeom>
        </p:spPr>
      </p:pic>
      <p:pic>
        <p:nvPicPr>
          <p:cNvPr id="10" name="Picture 9"/>
          <p:cNvPicPr>
            <a:picLocks noChangeAspect="1"/>
          </p:cNvPicPr>
          <p:nvPr/>
        </p:nvPicPr>
        <p:blipFill>
          <a:blip r:embed="rId3"/>
          <a:stretch>
            <a:fillRect/>
          </a:stretch>
        </p:blipFill>
        <p:spPr>
          <a:xfrm>
            <a:off x="323528" y="4833767"/>
            <a:ext cx="4752528" cy="1048352"/>
          </a:xfrm>
          <a:prstGeom prst="rect">
            <a:avLst/>
          </a:prstGeom>
        </p:spPr>
      </p:pic>
      <mc:AlternateContent xmlns:mc="http://schemas.openxmlformats.org/markup-compatibility/2006" xmlns:a14="http://schemas.microsoft.com/office/drawing/2010/main">
        <mc:Choice Requires="a14">
          <p:sp>
            <p:nvSpPr>
              <p:cNvPr id="8" name="TextBox 7"/>
              <p:cNvSpPr txBox="1"/>
              <p:nvPr/>
            </p:nvSpPr>
            <p:spPr>
              <a:xfrm>
                <a:off x="5543600" y="1175489"/>
                <a:ext cx="3600400" cy="289790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GB" b="1" i="1" smtClean="0">
                              <a:latin typeface="Cambria Math" panose="02040503050406030204" pitchFamily="18" charset="0"/>
                            </a:rPr>
                          </m:ctrlPr>
                        </m:fPr>
                        <m:num>
                          <m:r>
                            <a:rPr lang="en-GB" b="1" i="1" smtClean="0">
                              <a:latin typeface="Cambria Math" panose="02040503050406030204" pitchFamily="18" charset="0"/>
                            </a:rPr>
                            <m:t>𝒅𝒖</m:t>
                          </m:r>
                        </m:num>
                        <m:den>
                          <m:r>
                            <a:rPr lang="en-GB" b="1" i="1" smtClean="0">
                              <a:latin typeface="Cambria Math" panose="02040503050406030204" pitchFamily="18" charset="0"/>
                            </a:rPr>
                            <m:t>𝒅𝒙</m:t>
                          </m:r>
                        </m:den>
                      </m:f>
                      <m:r>
                        <a:rPr lang="en-GB" b="1" i="1" smtClean="0">
                          <a:latin typeface="Cambria Math" panose="02040503050406030204" pitchFamily="18" charset="0"/>
                        </a:rPr>
                        <m:t>=</m:t>
                      </m:r>
                      <m:r>
                        <a:rPr lang="en-GB" b="1" i="1" smtClean="0">
                          <a:latin typeface="Cambria Math" panose="02040503050406030204" pitchFamily="18" charset="0"/>
                        </a:rPr>
                        <m:t>𝟐</m:t>
                      </m:r>
                      <m:r>
                        <a:rPr lang="en-GB" b="1" i="1" smtClean="0">
                          <a:latin typeface="Cambria Math" panose="02040503050406030204" pitchFamily="18" charset="0"/>
                        </a:rPr>
                        <m:t>𝒙</m:t>
                      </m:r>
                      <m:r>
                        <a:rPr lang="en-GB" b="1" i="1" smtClean="0">
                          <a:latin typeface="Cambria Math" panose="02040503050406030204" pitchFamily="18" charset="0"/>
                        </a:rPr>
                        <m:t>     →   </m:t>
                      </m:r>
                      <m:r>
                        <a:rPr lang="en-GB" b="1" i="1" smtClean="0">
                          <a:latin typeface="Cambria Math" panose="02040503050406030204" pitchFamily="18" charset="0"/>
                        </a:rPr>
                        <m:t>𝒅𝒖</m:t>
                      </m:r>
                      <m:r>
                        <a:rPr lang="en-GB" b="1" i="1" smtClean="0">
                          <a:latin typeface="Cambria Math" panose="02040503050406030204" pitchFamily="18" charset="0"/>
                        </a:rPr>
                        <m:t>=</m:t>
                      </m:r>
                      <m:r>
                        <a:rPr lang="en-GB" b="1" i="1" smtClean="0">
                          <a:latin typeface="Cambria Math" panose="02040503050406030204" pitchFamily="18" charset="0"/>
                        </a:rPr>
                        <m:t>𝟐</m:t>
                      </m:r>
                      <m:r>
                        <a:rPr lang="en-GB" b="1" i="1" smtClean="0">
                          <a:latin typeface="Cambria Math" panose="02040503050406030204" pitchFamily="18" charset="0"/>
                        </a:rPr>
                        <m:t>𝒙</m:t>
                      </m:r>
                      <m:r>
                        <a:rPr lang="en-GB" b="1" i="1" smtClean="0">
                          <a:latin typeface="Cambria Math" panose="02040503050406030204" pitchFamily="18" charset="0"/>
                        </a:rPr>
                        <m:t> </m:t>
                      </m:r>
                      <m:r>
                        <a:rPr lang="en-GB" b="1" i="1" smtClean="0">
                          <a:latin typeface="Cambria Math" panose="02040503050406030204" pitchFamily="18" charset="0"/>
                        </a:rPr>
                        <m:t>𝒅𝒙</m:t>
                      </m:r>
                    </m:oMath>
                    <m:oMath xmlns:m="http://schemas.openxmlformats.org/officeDocument/2006/math">
                      <m:sSup>
                        <m:sSupPr>
                          <m:ctrlPr>
                            <a:rPr lang="en-GB" b="1" i="1" smtClean="0">
                              <a:latin typeface="Cambria Math" panose="02040503050406030204" pitchFamily="18" charset="0"/>
                            </a:rPr>
                          </m:ctrlPr>
                        </m:sSupPr>
                        <m:e>
                          <m:r>
                            <a:rPr lang="en-GB" b="1" i="1" smtClean="0">
                              <a:latin typeface="Cambria Math" panose="02040503050406030204" pitchFamily="18" charset="0"/>
                            </a:rPr>
                            <m:t>𝒙</m:t>
                          </m:r>
                        </m:e>
                        <m:sup>
                          <m:r>
                            <a:rPr lang="en-GB" b="1" i="1" smtClean="0">
                              <a:latin typeface="Cambria Math" panose="02040503050406030204" pitchFamily="18" charset="0"/>
                            </a:rPr>
                            <m:t>𝟐</m:t>
                          </m:r>
                        </m:sup>
                      </m:sSup>
                      <m:r>
                        <a:rPr lang="en-GB" b="1" i="1" smtClean="0">
                          <a:latin typeface="Cambria Math" panose="02040503050406030204" pitchFamily="18" charset="0"/>
                        </a:rPr>
                        <m:t>=</m:t>
                      </m:r>
                      <m:r>
                        <a:rPr lang="en-GB" b="1" i="1" smtClean="0">
                          <a:latin typeface="Cambria Math" panose="02040503050406030204" pitchFamily="18" charset="0"/>
                        </a:rPr>
                        <m:t>𝒖</m:t>
                      </m:r>
                      <m:r>
                        <a:rPr lang="en-GB" b="1" i="1" smtClean="0">
                          <a:latin typeface="Cambria Math" panose="02040503050406030204" pitchFamily="18" charset="0"/>
                        </a:rPr>
                        <m:t>−</m:t>
                      </m:r>
                      <m:r>
                        <a:rPr lang="en-GB" b="1" i="1" smtClean="0">
                          <a:latin typeface="Cambria Math" panose="02040503050406030204" pitchFamily="18" charset="0"/>
                        </a:rPr>
                        <m:t>𝟐</m:t>
                      </m:r>
                    </m:oMath>
                  </m:oMathPara>
                </a14:m>
                <a:endParaRPr lang="en-GB" b="1" i="1" dirty="0">
                  <a:latin typeface="Cambria Math" panose="02040503050406030204" pitchFamily="18" charset="0"/>
                </a:endParaRPr>
              </a:p>
              <a:p>
                <a:r>
                  <a:rPr lang="en-GB" b="1" dirty="0">
                    <a:latin typeface="+mj-lt"/>
                  </a:rPr>
                  <a:t>When</a:t>
                </a:r>
                <a:r>
                  <a:rPr lang="en-GB" b="1" i="1" dirty="0">
                    <a:latin typeface="Cambria Math" panose="02040503050406030204" pitchFamily="18" charset="0"/>
                  </a:rPr>
                  <a:t> </a:t>
                </a:r>
                <a14:m>
                  <m:oMath xmlns:m="http://schemas.openxmlformats.org/officeDocument/2006/math">
                    <m:r>
                      <a:rPr lang="en-GB" b="1" i="1" smtClean="0">
                        <a:latin typeface="Cambria Math" panose="02040503050406030204" pitchFamily="18" charset="0"/>
                      </a:rPr>
                      <m:t>𝒙</m:t>
                    </m:r>
                    <m:r>
                      <a:rPr lang="en-GB" b="1" i="1" smtClean="0">
                        <a:latin typeface="Cambria Math" panose="02040503050406030204" pitchFamily="18" charset="0"/>
                      </a:rPr>
                      <m:t>=</m:t>
                    </m:r>
                    <m:rad>
                      <m:radPr>
                        <m:degHide m:val="on"/>
                        <m:ctrlPr>
                          <a:rPr lang="en-GB" b="1" i="1" smtClean="0">
                            <a:latin typeface="Cambria Math" panose="02040503050406030204" pitchFamily="18" charset="0"/>
                          </a:rPr>
                        </m:ctrlPr>
                      </m:radPr>
                      <m:deg/>
                      <m:e>
                        <m:r>
                          <a:rPr lang="en-GB" b="1" i="1" smtClean="0">
                            <a:latin typeface="Cambria Math" panose="02040503050406030204" pitchFamily="18" charset="0"/>
                          </a:rPr>
                          <m:t>𝟐</m:t>
                        </m:r>
                      </m:e>
                    </m:rad>
                  </m:oMath>
                </a14:m>
                <a:r>
                  <a:rPr lang="en-GB" b="1" i="1" dirty="0">
                    <a:latin typeface="Cambria Math" panose="02040503050406030204" pitchFamily="18" charset="0"/>
                  </a:rPr>
                  <a:t>, </a:t>
                </a:r>
                <a14:m>
                  <m:oMath xmlns:m="http://schemas.openxmlformats.org/officeDocument/2006/math">
                    <m:r>
                      <a:rPr lang="en-GB" b="1" i="1" smtClean="0">
                        <a:latin typeface="Cambria Math" panose="02040503050406030204" pitchFamily="18" charset="0"/>
                      </a:rPr>
                      <m:t>𝒖</m:t>
                    </m:r>
                    <m:r>
                      <a:rPr lang="en-GB" b="1" i="1" smtClean="0">
                        <a:latin typeface="Cambria Math" panose="02040503050406030204" pitchFamily="18" charset="0"/>
                      </a:rPr>
                      <m:t>=</m:t>
                    </m:r>
                    <m:sSup>
                      <m:sSupPr>
                        <m:ctrlPr>
                          <a:rPr lang="en-GB" b="1" i="1" smtClean="0">
                            <a:latin typeface="Cambria Math" panose="02040503050406030204" pitchFamily="18" charset="0"/>
                          </a:rPr>
                        </m:ctrlPr>
                      </m:sSupPr>
                      <m:e>
                        <m:d>
                          <m:dPr>
                            <m:ctrlPr>
                              <a:rPr lang="en-GB" b="1" i="1" smtClean="0">
                                <a:latin typeface="Cambria Math" panose="02040503050406030204" pitchFamily="18" charset="0"/>
                              </a:rPr>
                            </m:ctrlPr>
                          </m:dPr>
                          <m:e>
                            <m:rad>
                              <m:radPr>
                                <m:degHide m:val="on"/>
                                <m:ctrlPr>
                                  <a:rPr lang="en-GB" b="1" i="1" smtClean="0">
                                    <a:latin typeface="Cambria Math" panose="02040503050406030204" pitchFamily="18" charset="0"/>
                                  </a:rPr>
                                </m:ctrlPr>
                              </m:radPr>
                              <m:deg/>
                              <m:e>
                                <m:r>
                                  <a:rPr lang="en-GB" b="1" i="1" smtClean="0">
                                    <a:latin typeface="Cambria Math" panose="02040503050406030204" pitchFamily="18" charset="0"/>
                                  </a:rPr>
                                  <m:t>𝟐</m:t>
                                </m:r>
                              </m:e>
                            </m:rad>
                          </m:e>
                        </m:d>
                      </m:e>
                      <m:sup>
                        <m:r>
                          <a:rPr lang="en-GB" b="1" i="1" smtClean="0">
                            <a:latin typeface="Cambria Math" panose="02040503050406030204" pitchFamily="18" charset="0"/>
                          </a:rPr>
                          <m:t>𝟐</m:t>
                        </m:r>
                      </m:sup>
                    </m:sSup>
                    <m:r>
                      <a:rPr lang="en-GB" b="1" i="1" smtClean="0">
                        <a:latin typeface="Cambria Math" panose="02040503050406030204" pitchFamily="18" charset="0"/>
                      </a:rPr>
                      <m:t>+</m:t>
                    </m:r>
                    <m:r>
                      <a:rPr lang="en-GB" b="1" i="1" smtClean="0">
                        <a:latin typeface="Cambria Math" panose="02040503050406030204" pitchFamily="18" charset="0"/>
                      </a:rPr>
                      <m:t>𝟐</m:t>
                    </m:r>
                    <m:r>
                      <a:rPr lang="en-GB" b="1" i="1" smtClean="0">
                        <a:latin typeface="Cambria Math" panose="02040503050406030204" pitchFamily="18" charset="0"/>
                      </a:rPr>
                      <m:t>=</m:t>
                    </m:r>
                    <m:r>
                      <a:rPr lang="en-GB" b="1" i="1" smtClean="0">
                        <a:latin typeface="Cambria Math" panose="02040503050406030204" pitchFamily="18" charset="0"/>
                      </a:rPr>
                      <m:t>𝟒</m:t>
                    </m:r>
                  </m:oMath>
                </a14:m>
                <a:endParaRPr lang="en-GB" b="1" i="1" dirty="0">
                  <a:latin typeface="Cambria Math" panose="02040503050406030204" pitchFamily="18" charset="0"/>
                </a:endParaRPr>
              </a:p>
              <a:p>
                <a:r>
                  <a:rPr lang="en-GB" b="1" dirty="0">
                    <a:latin typeface="+mj-lt"/>
                  </a:rPr>
                  <a:t>When</a:t>
                </a:r>
                <a:r>
                  <a:rPr lang="en-GB" b="1" i="1" dirty="0">
                    <a:latin typeface="Cambria Math" panose="02040503050406030204" pitchFamily="18" charset="0"/>
                  </a:rPr>
                  <a:t> </a:t>
                </a:r>
                <a14:m>
                  <m:oMath xmlns:m="http://schemas.openxmlformats.org/officeDocument/2006/math">
                    <m:r>
                      <a:rPr lang="en-GB" b="1" i="1" smtClean="0">
                        <a:latin typeface="Cambria Math" panose="02040503050406030204" pitchFamily="18" charset="0"/>
                      </a:rPr>
                      <m:t>𝒙</m:t>
                    </m:r>
                    <m:r>
                      <a:rPr lang="en-GB" b="1" i="1" smtClean="0">
                        <a:latin typeface="Cambria Math" panose="02040503050406030204" pitchFamily="18" charset="0"/>
                      </a:rPr>
                      <m:t>=</m:t>
                    </m:r>
                    <m:r>
                      <a:rPr lang="en-GB" b="1" i="1" smtClean="0">
                        <a:latin typeface="Cambria Math" panose="02040503050406030204" pitchFamily="18" charset="0"/>
                      </a:rPr>
                      <m:t>𝟎</m:t>
                    </m:r>
                    <m:r>
                      <a:rPr lang="en-GB" b="1" i="1" smtClean="0">
                        <a:latin typeface="Cambria Math" panose="02040503050406030204" pitchFamily="18" charset="0"/>
                      </a:rPr>
                      <m:t>, </m:t>
                    </m:r>
                    <m:r>
                      <a:rPr lang="en-GB" b="1" i="1" smtClean="0">
                        <a:latin typeface="Cambria Math" panose="02040503050406030204" pitchFamily="18" charset="0"/>
                      </a:rPr>
                      <m:t>𝒖</m:t>
                    </m:r>
                    <m:r>
                      <a:rPr lang="en-GB" b="1" i="1" smtClean="0">
                        <a:latin typeface="Cambria Math" panose="02040503050406030204" pitchFamily="18" charset="0"/>
                      </a:rPr>
                      <m:t>=</m:t>
                    </m:r>
                    <m:sSup>
                      <m:sSupPr>
                        <m:ctrlPr>
                          <a:rPr lang="en-GB" b="1" i="1" smtClean="0">
                            <a:latin typeface="Cambria Math" panose="02040503050406030204" pitchFamily="18" charset="0"/>
                          </a:rPr>
                        </m:ctrlPr>
                      </m:sSupPr>
                      <m:e>
                        <m:r>
                          <a:rPr lang="en-GB" b="1" i="1" smtClean="0">
                            <a:latin typeface="Cambria Math" panose="02040503050406030204" pitchFamily="18" charset="0"/>
                          </a:rPr>
                          <m:t>𝟎</m:t>
                        </m:r>
                      </m:e>
                      <m:sup>
                        <m:r>
                          <a:rPr lang="en-GB" b="1" i="1" smtClean="0">
                            <a:latin typeface="Cambria Math" panose="02040503050406030204" pitchFamily="18" charset="0"/>
                          </a:rPr>
                          <m:t>𝟐</m:t>
                        </m:r>
                      </m:sup>
                    </m:sSup>
                    <m:r>
                      <a:rPr lang="en-GB" b="1" i="1" smtClean="0">
                        <a:latin typeface="Cambria Math" panose="02040503050406030204" pitchFamily="18" charset="0"/>
                      </a:rPr>
                      <m:t>+</m:t>
                    </m:r>
                    <m:r>
                      <a:rPr lang="en-GB" b="1" i="1" smtClean="0">
                        <a:latin typeface="Cambria Math" panose="02040503050406030204" pitchFamily="18" charset="0"/>
                      </a:rPr>
                      <m:t>𝟐</m:t>
                    </m:r>
                    <m:r>
                      <a:rPr lang="en-GB" b="1" i="1" smtClean="0">
                        <a:latin typeface="Cambria Math" panose="02040503050406030204" pitchFamily="18" charset="0"/>
                      </a:rPr>
                      <m:t>=</m:t>
                    </m:r>
                    <m:r>
                      <a:rPr lang="en-GB" b="1" i="1" smtClean="0">
                        <a:latin typeface="Cambria Math" panose="02040503050406030204" pitchFamily="18" charset="0"/>
                      </a:rPr>
                      <m:t>𝟐</m:t>
                    </m:r>
                  </m:oMath>
                </a14:m>
                <a:endParaRPr lang="en-GB" b="1" i="1" dirty="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nary>
                        <m:naryPr>
                          <m:ctrlPr>
                            <a:rPr lang="en-GB" b="1" i="1" smtClean="0">
                              <a:latin typeface="Cambria Math" panose="02040503050406030204" pitchFamily="18" charset="0"/>
                            </a:rPr>
                          </m:ctrlPr>
                        </m:naryPr>
                        <m:sub>
                          <m:r>
                            <a:rPr lang="en-GB" b="1" i="1" smtClean="0">
                              <a:latin typeface="Cambria Math" panose="02040503050406030204" pitchFamily="18" charset="0"/>
                            </a:rPr>
                            <m:t>𝟎</m:t>
                          </m:r>
                        </m:sub>
                        <m:sup>
                          <m:rad>
                            <m:radPr>
                              <m:degHide m:val="on"/>
                              <m:ctrlPr>
                                <a:rPr lang="en-GB" b="1" i="1" smtClean="0">
                                  <a:latin typeface="Cambria Math" panose="02040503050406030204" pitchFamily="18" charset="0"/>
                                </a:rPr>
                              </m:ctrlPr>
                            </m:radPr>
                            <m:deg/>
                            <m:e>
                              <m:r>
                                <a:rPr lang="en-GB" b="1" i="1" smtClean="0">
                                  <a:latin typeface="Cambria Math" panose="02040503050406030204" pitchFamily="18" charset="0"/>
                                </a:rPr>
                                <m:t>𝟐</m:t>
                              </m:r>
                            </m:e>
                          </m:rad>
                        </m:sup>
                        <m:e>
                          <m:sSup>
                            <m:sSupPr>
                              <m:ctrlPr>
                                <a:rPr lang="en-GB" b="1" i="1" smtClean="0">
                                  <a:latin typeface="Cambria Math" panose="02040503050406030204" pitchFamily="18" charset="0"/>
                                </a:rPr>
                              </m:ctrlPr>
                            </m:sSupPr>
                            <m:e>
                              <m:r>
                                <a:rPr lang="en-GB" b="1" i="1" smtClean="0">
                                  <a:latin typeface="Cambria Math" panose="02040503050406030204" pitchFamily="18" charset="0"/>
                                </a:rPr>
                                <m:t>𝒙</m:t>
                              </m:r>
                            </m:e>
                            <m:sup>
                              <m:r>
                                <a:rPr lang="en-GB" b="1" i="1" smtClean="0">
                                  <a:latin typeface="Cambria Math" panose="02040503050406030204" pitchFamily="18" charset="0"/>
                                </a:rPr>
                                <m:t>𝟐</m:t>
                              </m:r>
                            </m:sup>
                          </m:sSup>
                          <m:func>
                            <m:funcPr>
                              <m:ctrlPr>
                                <a:rPr lang="en-GB" b="1" i="1" smtClean="0">
                                  <a:latin typeface="Cambria Math" panose="02040503050406030204" pitchFamily="18" charset="0"/>
                                </a:rPr>
                              </m:ctrlPr>
                            </m:funcPr>
                            <m:fName>
                              <m:r>
                                <a:rPr lang="en-GB" b="1" i="0" smtClean="0">
                                  <a:latin typeface="Cambria Math" panose="02040503050406030204" pitchFamily="18" charset="0"/>
                                </a:rPr>
                                <m:t>𝐥𝐧</m:t>
                              </m:r>
                            </m:fName>
                            <m:e>
                              <m:d>
                                <m:dPr>
                                  <m:ctrlPr>
                                    <a:rPr lang="en-GB" b="1" i="1" smtClean="0">
                                      <a:latin typeface="Cambria Math" panose="02040503050406030204" pitchFamily="18" charset="0"/>
                                    </a:rPr>
                                  </m:ctrlPr>
                                </m:dPr>
                                <m:e>
                                  <m:sSup>
                                    <m:sSupPr>
                                      <m:ctrlPr>
                                        <a:rPr lang="en-GB" b="1" i="1" smtClean="0">
                                          <a:latin typeface="Cambria Math" panose="02040503050406030204" pitchFamily="18" charset="0"/>
                                        </a:rPr>
                                      </m:ctrlPr>
                                    </m:sSupPr>
                                    <m:e>
                                      <m:r>
                                        <a:rPr lang="en-GB" b="1" i="1" smtClean="0">
                                          <a:latin typeface="Cambria Math" panose="02040503050406030204" pitchFamily="18" charset="0"/>
                                        </a:rPr>
                                        <m:t>𝒙</m:t>
                                      </m:r>
                                    </m:e>
                                    <m:sup>
                                      <m:r>
                                        <a:rPr lang="en-GB" b="1" i="1" smtClean="0">
                                          <a:latin typeface="Cambria Math" panose="02040503050406030204" pitchFamily="18" charset="0"/>
                                        </a:rPr>
                                        <m:t>𝟐</m:t>
                                      </m:r>
                                    </m:sup>
                                  </m:sSup>
                                  <m:r>
                                    <a:rPr lang="en-GB" b="1" i="1" smtClean="0">
                                      <a:latin typeface="Cambria Math" panose="02040503050406030204" pitchFamily="18" charset="0"/>
                                    </a:rPr>
                                    <m:t>+</m:t>
                                  </m:r>
                                  <m:r>
                                    <a:rPr lang="en-GB" b="1" i="1" smtClean="0">
                                      <a:latin typeface="Cambria Math" panose="02040503050406030204" pitchFamily="18" charset="0"/>
                                    </a:rPr>
                                    <m:t>𝟐</m:t>
                                  </m:r>
                                </m:e>
                              </m:d>
                            </m:e>
                          </m:func>
                          <m:r>
                            <a:rPr lang="en-GB" b="1" i="1" smtClean="0">
                              <a:latin typeface="Cambria Math" panose="02040503050406030204" pitchFamily="18" charset="0"/>
                            </a:rPr>
                            <m:t>𝒙</m:t>
                          </m:r>
                        </m:e>
                      </m:nary>
                      <m:r>
                        <a:rPr lang="en-GB" b="1" i="1" smtClean="0">
                          <a:latin typeface="Cambria Math" panose="02040503050406030204" pitchFamily="18" charset="0"/>
                        </a:rPr>
                        <m:t>𝒅𝒙</m:t>
                      </m:r>
                      <m:r>
                        <a:rPr lang="en-GB" b="1" i="1" smtClean="0">
                          <a:latin typeface="Cambria Math" panose="02040503050406030204" pitchFamily="18" charset="0"/>
                        </a:rPr>
                        <m:t>=</m:t>
                      </m:r>
                      <m:nary>
                        <m:naryPr>
                          <m:ctrlPr>
                            <a:rPr lang="en-GB" b="1" i="1" smtClean="0">
                              <a:latin typeface="Cambria Math" panose="02040503050406030204" pitchFamily="18" charset="0"/>
                            </a:rPr>
                          </m:ctrlPr>
                        </m:naryPr>
                        <m:sub>
                          <m:r>
                            <a:rPr lang="en-GB" b="1" i="1" smtClean="0">
                              <a:latin typeface="Cambria Math" panose="02040503050406030204" pitchFamily="18" charset="0"/>
                            </a:rPr>
                            <m:t>𝟐</m:t>
                          </m:r>
                        </m:sub>
                        <m:sup>
                          <m:r>
                            <a:rPr lang="en-GB" b="1" i="1" smtClean="0">
                              <a:latin typeface="Cambria Math" panose="02040503050406030204" pitchFamily="18" charset="0"/>
                            </a:rPr>
                            <m:t>𝟒</m:t>
                          </m:r>
                        </m:sup>
                        <m:e>
                          <m:f>
                            <m:fPr>
                              <m:ctrlPr>
                                <a:rPr lang="en-GB" b="1" i="1" smtClean="0">
                                  <a:latin typeface="Cambria Math" panose="02040503050406030204" pitchFamily="18" charset="0"/>
                                </a:rPr>
                              </m:ctrlPr>
                            </m:fPr>
                            <m:num>
                              <m:r>
                                <a:rPr lang="en-GB" b="1" i="1" smtClean="0">
                                  <a:latin typeface="Cambria Math" panose="02040503050406030204" pitchFamily="18" charset="0"/>
                                </a:rPr>
                                <m:t>𝟏</m:t>
                              </m:r>
                            </m:num>
                            <m:den>
                              <m:r>
                                <a:rPr lang="en-GB" b="1" i="1" smtClean="0">
                                  <a:latin typeface="Cambria Math" panose="02040503050406030204" pitchFamily="18" charset="0"/>
                                </a:rPr>
                                <m:t>𝟐</m:t>
                              </m:r>
                            </m:den>
                          </m:f>
                          <m:r>
                            <a:rPr lang="en-GB" b="1" i="1" smtClean="0">
                              <a:latin typeface="Cambria Math" panose="02040503050406030204" pitchFamily="18" charset="0"/>
                            </a:rPr>
                            <m:t>(</m:t>
                          </m:r>
                          <m:r>
                            <a:rPr lang="en-GB" b="1" i="1" smtClean="0">
                              <a:latin typeface="Cambria Math" panose="02040503050406030204" pitchFamily="18" charset="0"/>
                            </a:rPr>
                            <m:t>𝒖</m:t>
                          </m:r>
                          <m:r>
                            <a:rPr lang="en-GB" b="1" i="1" smtClean="0">
                              <a:latin typeface="Cambria Math" panose="02040503050406030204" pitchFamily="18" charset="0"/>
                            </a:rPr>
                            <m:t>−</m:t>
                          </m:r>
                          <m:r>
                            <a:rPr lang="en-GB" b="1" i="1" smtClean="0">
                              <a:latin typeface="Cambria Math" panose="02040503050406030204" pitchFamily="18" charset="0"/>
                            </a:rPr>
                            <m:t>𝟐</m:t>
                          </m:r>
                          <m:r>
                            <a:rPr lang="en-GB" b="1" i="1" smtClean="0">
                              <a:latin typeface="Cambria Math" panose="02040503050406030204" pitchFamily="18" charset="0"/>
                            </a:rPr>
                            <m:t>)</m:t>
                          </m:r>
                          <m:func>
                            <m:funcPr>
                              <m:ctrlPr>
                                <a:rPr lang="en-GB" b="1" i="1" smtClean="0">
                                  <a:latin typeface="Cambria Math" panose="02040503050406030204" pitchFamily="18" charset="0"/>
                                </a:rPr>
                              </m:ctrlPr>
                            </m:funcPr>
                            <m:fName>
                              <m:r>
                                <a:rPr lang="en-GB" b="1" i="0" smtClean="0">
                                  <a:latin typeface="Cambria Math" panose="02040503050406030204" pitchFamily="18" charset="0"/>
                                </a:rPr>
                                <m:t>𝐥𝐧</m:t>
                              </m:r>
                            </m:fName>
                            <m:e>
                              <m:d>
                                <m:dPr>
                                  <m:ctrlPr>
                                    <a:rPr lang="en-GB" b="1" i="1" smtClean="0">
                                      <a:latin typeface="Cambria Math" panose="02040503050406030204" pitchFamily="18" charset="0"/>
                                    </a:rPr>
                                  </m:ctrlPr>
                                </m:dPr>
                                <m:e>
                                  <m:r>
                                    <a:rPr lang="en-GB" b="1" i="1" smtClean="0">
                                      <a:latin typeface="Cambria Math" panose="02040503050406030204" pitchFamily="18" charset="0"/>
                                    </a:rPr>
                                    <m:t>𝒖</m:t>
                                  </m:r>
                                </m:e>
                              </m:d>
                            </m:e>
                          </m:func>
                          <m:r>
                            <a:rPr lang="en-GB" b="1" i="1" smtClean="0">
                              <a:latin typeface="Cambria Math" panose="02040503050406030204" pitchFamily="18" charset="0"/>
                            </a:rPr>
                            <m:t> </m:t>
                          </m:r>
                          <m:r>
                            <a:rPr lang="en-GB" b="1" i="1" smtClean="0">
                              <a:latin typeface="Cambria Math" panose="02040503050406030204" pitchFamily="18" charset="0"/>
                            </a:rPr>
                            <m:t>𝒅𝒖</m:t>
                          </m:r>
                        </m:e>
                      </m:nary>
                    </m:oMath>
                  </m:oMathPara>
                </a14:m>
                <a:endParaRPr lang="en-GB" b="1" dirty="0"/>
              </a:p>
            </p:txBody>
          </p:sp>
        </mc:Choice>
        <mc:Fallback xmlns="">
          <p:sp>
            <p:nvSpPr>
              <p:cNvPr id="8" name="TextBox 7"/>
              <p:cNvSpPr txBox="1">
                <a:spLocks noRot="1" noChangeAspect="1" noMove="1" noResize="1" noEditPoints="1" noAdjustHandles="1" noChangeArrowheads="1" noChangeShapeType="1" noTextEdit="1"/>
              </p:cNvSpPr>
              <p:nvPr/>
            </p:nvSpPr>
            <p:spPr>
              <a:xfrm>
                <a:off x="5543600" y="1175489"/>
                <a:ext cx="3600400" cy="2897909"/>
              </a:xfrm>
              <a:prstGeom prst="rect">
                <a:avLst/>
              </a:prstGeom>
              <a:blipFill rotWithShape="0">
                <a:blip r:embed="rId4"/>
                <a:stretch>
                  <a:fillRect l="-1354"/>
                </a:stretch>
              </a:blipFill>
            </p:spPr>
            <p:txBody>
              <a:bodyPr/>
              <a:lstStyle/>
              <a:p>
                <a:r>
                  <a:rPr lang="en-GB">
                    <a:noFill/>
                  </a:rPr>
                  <a:t> </a:t>
                </a:r>
              </a:p>
            </p:txBody>
          </p:sp>
        </mc:Fallback>
      </mc:AlternateContent>
      <p:sp>
        <p:nvSpPr>
          <p:cNvPr id="11" name="Rectangle 10"/>
          <p:cNvSpPr/>
          <p:nvPr/>
        </p:nvSpPr>
        <p:spPr>
          <a:xfrm>
            <a:off x="5471592" y="1164106"/>
            <a:ext cx="3564904" cy="290929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26924338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1"/>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1"/>
                                        </p:tgtEl>
                                      </p:cBhvr>
                                    </p:animEffect>
                                    <p:set>
                                      <p:cBhvr>
                                        <p:cTn id="7" dur="1" fill="hold">
                                          <p:stCondLst>
                                            <p:cond delay="4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1"/>
                  </p:tgtEl>
                </p:cond>
              </p:nextCondLst>
            </p:seq>
          </p:childTnLst>
        </p:cTn>
      </p:par>
    </p:tnLst>
    <p:bldLst>
      <p:bldP spid="11"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4000"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Exercise 11E</a:t>
              </a:r>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28" name="TextBox 27">
            <a:extLst>
              <a:ext uri="{FF2B5EF4-FFF2-40B4-BE49-F238E27FC236}">
                <a16:creationId xmlns:a16="http://schemas.microsoft.com/office/drawing/2014/main" id="{AB409FA8-34C4-4FDD-966B-EFA5D58ECFF6}"/>
              </a:ext>
            </a:extLst>
          </p:cNvPr>
          <p:cNvSpPr txBox="1"/>
          <p:nvPr/>
        </p:nvSpPr>
        <p:spPr>
          <a:xfrm>
            <a:off x="395536" y="725840"/>
            <a:ext cx="7920880" cy="830997"/>
          </a:xfrm>
          <a:prstGeom prst="rect">
            <a:avLst/>
          </a:prstGeom>
          <a:noFill/>
        </p:spPr>
        <p:txBody>
          <a:bodyPr wrap="square" rtlCol="0">
            <a:spAutoFit/>
          </a:bodyPr>
          <a:lstStyle/>
          <a:p>
            <a:r>
              <a:rPr lang="en-GB" sz="2400" dirty="0"/>
              <a:t>Pearson Pure Mathematics Year 2/AS</a:t>
            </a:r>
          </a:p>
          <a:p>
            <a:r>
              <a:rPr lang="en-GB" sz="2400" dirty="0"/>
              <a:t>Page 306-307</a:t>
            </a:r>
          </a:p>
        </p:txBody>
      </p:sp>
      <p:cxnSp>
        <p:nvCxnSpPr>
          <p:cNvPr id="29" name="Straight Connector 28">
            <a:extLst>
              <a:ext uri="{FF2B5EF4-FFF2-40B4-BE49-F238E27FC236}">
                <a16:creationId xmlns:a16="http://schemas.microsoft.com/office/drawing/2014/main" id="{07B3D4EB-D2A9-4BCC-B402-8AAEDE7CB1A1}"/>
              </a:ext>
            </a:extLst>
          </p:cNvPr>
          <p:cNvCxnSpPr/>
          <p:nvPr/>
        </p:nvCxnSpPr>
        <p:spPr>
          <a:xfrm>
            <a:off x="0" y="1739717"/>
            <a:ext cx="9144000" cy="0"/>
          </a:xfrm>
          <a:prstGeom prst="line">
            <a:avLst/>
          </a:prstGeom>
        </p:spPr>
        <p:style>
          <a:lnRef idx="1">
            <a:schemeClr val="dk1"/>
          </a:lnRef>
          <a:fillRef idx="0">
            <a:schemeClr val="dk1"/>
          </a:fillRef>
          <a:effectRef idx="0">
            <a:schemeClr val="dk1"/>
          </a:effectRef>
          <a:fontRef idx="minor">
            <a:schemeClr val="tx1"/>
          </a:fontRef>
        </p:style>
      </p:cxnSp>
      <p:sp>
        <p:nvSpPr>
          <p:cNvPr id="7" name="TextBox 6">
            <a:extLst>
              <a:ext uri="{FF2B5EF4-FFF2-40B4-BE49-F238E27FC236}">
                <a16:creationId xmlns:a16="http://schemas.microsoft.com/office/drawing/2014/main" id="{0FB6EFA8-2C6E-2046-A4A4-B7B576EB38AB}"/>
              </a:ext>
            </a:extLst>
          </p:cNvPr>
          <p:cNvSpPr txBox="1"/>
          <p:nvPr/>
        </p:nvSpPr>
        <p:spPr>
          <a:xfrm>
            <a:off x="188144" y="2335520"/>
            <a:ext cx="5607991" cy="2677656"/>
          </a:xfrm>
          <a:prstGeom prst="rect">
            <a:avLst/>
          </a:prstGeom>
          <a:noFill/>
        </p:spPr>
        <p:txBody>
          <a:bodyPr wrap="square" rtlCol="0">
            <a:spAutoFit/>
          </a:bodyPr>
          <a:lstStyle/>
          <a:p>
            <a:r>
              <a:rPr lang="en-US" sz="2400" dirty="0"/>
              <a:t>Complete before the lesson Q1-2</a:t>
            </a:r>
          </a:p>
          <a:p>
            <a:endParaRPr lang="en-US" sz="2400" dirty="0"/>
          </a:p>
          <a:p>
            <a:r>
              <a:rPr lang="en-US" sz="2400" dirty="0"/>
              <a:t>In Class:			</a:t>
            </a:r>
          </a:p>
          <a:p>
            <a:r>
              <a:rPr lang="en-US" sz="2400" dirty="0">
                <a:solidFill>
                  <a:schemeClr val="accent3"/>
                </a:solidFill>
              </a:rPr>
              <a:t>Green		</a:t>
            </a:r>
            <a:r>
              <a:rPr lang="en-US" sz="2400" dirty="0"/>
              <a:t>Q3-4</a:t>
            </a:r>
          </a:p>
          <a:p>
            <a:r>
              <a:rPr lang="en-US" sz="2400" dirty="0">
                <a:solidFill>
                  <a:schemeClr val="accent6"/>
                </a:solidFill>
              </a:rPr>
              <a:t>Amber</a:t>
            </a:r>
            <a:r>
              <a:rPr lang="en-US" sz="2400" dirty="0"/>
              <a:t> 		Q5-6</a:t>
            </a:r>
          </a:p>
          <a:p>
            <a:r>
              <a:rPr lang="en-US" sz="2400" dirty="0">
                <a:solidFill>
                  <a:srgbClr val="FF0000"/>
                </a:solidFill>
              </a:rPr>
              <a:t>Red</a:t>
            </a:r>
            <a:r>
              <a:rPr lang="en-US" sz="2400" dirty="0"/>
              <a:t>		Q7-9 &amp; Challenge</a:t>
            </a:r>
          </a:p>
          <a:p>
            <a:endParaRPr lang="en-US" sz="2400" dirty="0"/>
          </a:p>
        </p:txBody>
      </p:sp>
    </p:spTree>
    <p:extLst>
      <p:ext uri="{BB962C8B-B14F-4D97-AF65-F5344CB8AC3E}">
        <p14:creationId xmlns:p14="http://schemas.microsoft.com/office/powerpoint/2010/main" val="88001668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0" y="0"/>
            <a:ext cx="9144000" cy="599127"/>
            <a:chOff x="0" y="13335"/>
            <a:chExt cx="9144218" cy="599127"/>
          </a:xfrm>
        </p:grpSpPr>
        <p:sp>
          <p:nvSpPr>
            <p:cNvPr id="6"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b="1" dirty="0"/>
                <a:t>SKILL #6</a:t>
              </a:r>
              <a:r>
                <a:rPr lang="en-GB" sz="3200" dirty="0"/>
                <a:t>: Integration by Parts</a:t>
              </a:r>
            </a:p>
          </p:txBody>
        </p:sp>
        <p:cxnSp>
          <p:nvCxnSpPr>
            <p:cNvPr id="7" name="Straight Connector 6"/>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8" name="TextBox 7"/>
          <p:cNvSpPr txBox="1"/>
          <p:nvPr/>
        </p:nvSpPr>
        <p:spPr>
          <a:xfrm>
            <a:off x="359423" y="1780823"/>
            <a:ext cx="8424936" cy="707886"/>
          </a:xfrm>
          <a:prstGeom prst="rect">
            <a:avLst/>
          </a:prstGeom>
          <a:noFill/>
        </p:spPr>
        <p:txBody>
          <a:bodyPr wrap="square" rtlCol="0">
            <a:spAutoFit/>
          </a:bodyPr>
          <a:lstStyle/>
          <a:p>
            <a:r>
              <a:rPr lang="en-GB" sz="2000" dirty="0"/>
              <a:t>Just as the Product Rule was used to </a:t>
            </a:r>
            <a:r>
              <a:rPr lang="en-GB" sz="2000" b="1" dirty="0"/>
              <a:t>differentiate the product </a:t>
            </a:r>
            <a:r>
              <a:rPr lang="en-GB" sz="2000" dirty="0"/>
              <a:t>of two expressions, we can often use ‘Integration by Parts’ to </a:t>
            </a:r>
            <a:r>
              <a:rPr lang="en-GB" sz="2000" b="1" dirty="0"/>
              <a:t>integrate a product.</a:t>
            </a:r>
          </a:p>
        </p:txBody>
      </p:sp>
      <mc:AlternateContent xmlns:mc="http://schemas.openxmlformats.org/markup-compatibility/2006" xmlns:a14="http://schemas.microsoft.com/office/drawing/2010/main">
        <mc:Choice Requires="a14">
          <p:sp>
            <p:nvSpPr>
              <p:cNvPr id="9" name="TextBox 8"/>
              <p:cNvSpPr txBox="1"/>
              <p:nvPr/>
            </p:nvSpPr>
            <p:spPr>
              <a:xfrm>
                <a:off x="2411760" y="916529"/>
                <a:ext cx="4032448" cy="84760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nary>
                        <m:naryPr>
                          <m:subHide m:val="on"/>
                          <m:supHide m:val="on"/>
                          <m:ctrlPr>
                            <a:rPr lang="en-GB" sz="2400" b="0" i="1" smtClean="0">
                              <a:latin typeface="Cambria Math" panose="02040503050406030204" pitchFamily="18" charset="0"/>
                            </a:rPr>
                          </m:ctrlPr>
                        </m:naryPr>
                        <m:sub/>
                        <m:sup/>
                        <m:e>
                          <m:r>
                            <a:rPr lang="en-GB" sz="2400" b="0" i="1" smtClean="0">
                              <a:latin typeface="Cambria Math" panose="02040503050406030204" pitchFamily="18" charset="0"/>
                            </a:rPr>
                            <m:t>𝑥</m:t>
                          </m:r>
                          <m:func>
                            <m:funcPr>
                              <m:ctrlPr>
                                <a:rPr lang="en-GB" sz="2400" b="0" i="1" smtClean="0">
                                  <a:latin typeface="Cambria Math" panose="02040503050406030204" pitchFamily="18" charset="0"/>
                                </a:rPr>
                              </m:ctrlPr>
                            </m:funcPr>
                            <m:fName>
                              <m:r>
                                <m:rPr>
                                  <m:sty m:val="p"/>
                                </m:rPr>
                                <a:rPr lang="en-GB" sz="2400" b="0" i="0" smtClean="0">
                                  <a:latin typeface="Cambria Math" panose="02040503050406030204" pitchFamily="18" charset="0"/>
                                </a:rPr>
                                <m:t>cos</m:t>
                              </m:r>
                            </m:fName>
                            <m:e>
                              <m:r>
                                <a:rPr lang="en-GB" sz="2400" b="0" i="1" smtClean="0">
                                  <a:latin typeface="Cambria Math" panose="02040503050406030204" pitchFamily="18" charset="0"/>
                                </a:rPr>
                                <m:t>𝑥</m:t>
                              </m:r>
                            </m:e>
                          </m:func>
                          <m:r>
                            <a:rPr lang="en-GB" sz="2400" b="0" i="1" smtClean="0">
                              <a:latin typeface="Cambria Math" panose="02040503050406030204" pitchFamily="18" charset="0"/>
                            </a:rPr>
                            <m:t> </m:t>
                          </m:r>
                          <m:r>
                            <a:rPr lang="en-GB" sz="2400" b="0" i="1" smtClean="0">
                              <a:latin typeface="Cambria Math" panose="02040503050406030204" pitchFamily="18" charset="0"/>
                            </a:rPr>
                            <m:t>𝑑𝑥</m:t>
                          </m:r>
                        </m:e>
                      </m:nary>
                      <m:r>
                        <a:rPr lang="en-GB" sz="2400" b="0" i="1" smtClean="0">
                          <a:latin typeface="Cambria Math" panose="02040503050406030204" pitchFamily="18" charset="0"/>
                        </a:rPr>
                        <m:t>=?</m:t>
                      </m:r>
                    </m:oMath>
                  </m:oMathPara>
                </a14:m>
                <a:endParaRPr lang="en-GB" sz="2400" dirty="0"/>
              </a:p>
            </p:txBody>
          </p:sp>
        </mc:Choice>
        <mc:Fallback xmlns="">
          <p:sp>
            <p:nvSpPr>
              <p:cNvPr id="9" name="TextBox 8"/>
              <p:cNvSpPr txBox="1">
                <a:spLocks noRot="1" noChangeAspect="1" noMove="1" noResize="1" noEditPoints="1" noAdjustHandles="1" noChangeArrowheads="1" noChangeShapeType="1" noTextEdit="1"/>
              </p:cNvSpPr>
              <p:nvPr/>
            </p:nvSpPr>
            <p:spPr>
              <a:xfrm>
                <a:off x="2411760" y="916529"/>
                <a:ext cx="4032448" cy="847604"/>
              </a:xfrm>
              <a:prstGeom prst="rect">
                <a:avLst/>
              </a:prstGeom>
              <a:blipFill rotWithShape="0">
                <a:blip r:embed="rId2"/>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359423" y="3996033"/>
                <a:ext cx="8399040" cy="2773067"/>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b="1" dirty="0"/>
                  <a:t>The Product Rule:</a:t>
                </a:r>
                <a:endParaRPr lang="en-GB" b="1" i="1" dirty="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f>
                        <m:fPr>
                          <m:ctrlPr>
                            <a:rPr lang="en-GB" b="0" i="1" dirty="0" smtClean="0">
                              <a:latin typeface="Cambria Math" panose="02040503050406030204" pitchFamily="18" charset="0"/>
                            </a:rPr>
                          </m:ctrlPr>
                        </m:fPr>
                        <m:num>
                          <m:r>
                            <a:rPr lang="en-GB" b="0" i="1" dirty="0" smtClean="0">
                              <a:latin typeface="Cambria Math" panose="02040503050406030204" pitchFamily="18" charset="0"/>
                            </a:rPr>
                            <m:t>𝑑</m:t>
                          </m:r>
                        </m:num>
                        <m:den>
                          <m:r>
                            <a:rPr lang="en-GB" b="0" i="1" dirty="0" smtClean="0">
                              <a:latin typeface="Cambria Math" panose="02040503050406030204" pitchFamily="18" charset="0"/>
                            </a:rPr>
                            <m:t>𝑑𝑥</m:t>
                          </m:r>
                        </m:den>
                      </m:f>
                      <m:d>
                        <m:dPr>
                          <m:ctrlPr>
                            <a:rPr lang="en-GB" b="0" i="1" dirty="0" smtClean="0">
                              <a:latin typeface="Cambria Math" panose="02040503050406030204" pitchFamily="18" charset="0"/>
                            </a:rPr>
                          </m:ctrlPr>
                        </m:dPr>
                        <m:e>
                          <m:r>
                            <a:rPr lang="en-GB" b="0" i="1" dirty="0" smtClean="0">
                              <a:latin typeface="Cambria Math" panose="02040503050406030204" pitchFamily="18" charset="0"/>
                            </a:rPr>
                            <m:t>𝑢𝑣</m:t>
                          </m:r>
                        </m:e>
                      </m:d>
                      <m:r>
                        <a:rPr lang="en-GB" b="0" i="1" dirty="0" smtClean="0">
                          <a:latin typeface="Cambria Math" panose="02040503050406030204" pitchFamily="18" charset="0"/>
                        </a:rPr>
                        <m:t>=</m:t>
                      </m:r>
                      <m:r>
                        <a:rPr lang="en-GB" b="0" i="1" dirty="0" smtClean="0">
                          <a:latin typeface="Cambria Math" panose="02040503050406030204" pitchFamily="18" charset="0"/>
                        </a:rPr>
                        <m:t>𝑣</m:t>
                      </m:r>
                      <m:f>
                        <m:fPr>
                          <m:ctrlPr>
                            <a:rPr lang="en-GB" b="0" i="1" dirty="0" smtClean="0">
                              <a:latin typeface="Cambria Math" panose="02040503050406030204" pitchFamily="18" charset="0"/>
                            </a:rPr>
                          </m:ctrlPr>
                        </m:fPr>
                        <m:num>
                          <m:r>
                            <a:rPr lang="en-GB" b="0" i="1" dirty="0" smtClean="0">
                              <a:latin typeface="Cambria Math" panose="02040503050406030204" pitchFamily="18" charset="0"/>
                            </a:rPr>
                            <m:t>𝑑𝑢</m:t>
                          </m:r>
                        </m:num>
                        <m:den>
                          <m:r>
                            <a:rPr lang="en-GB" b="0" i="1" dirty="0" smtClean="0">
                              <a:latin typeface="Cambria Math" panose="02040503050406030204" pitchFamily="18" charset="0"/>
                            </a:rPr>
                            <m:t>𝑑𝑥</m:t>
                          </m:r>
                        </m:den>
                      </m:f>
                      <m:r>
                        <a:rPr lang="en-GB" b="0" i="1" dirty="0" smtClean="0">
                          <a:latin typeface="Cambria Math" panose="02040503050406030204" pitchFamily="18" charset="0"/>
                        </a:rPr>
                        <m:t>+</m:t>
                      </m:r>
                      <m:r>
                        <a:rPr lang="en-GB" b="0" i="1" dirty="0" smtClean="0">
                          <a:latin typeface="Cambria Math" panose="02040503050406030204" pitchFamily="18" charset="0"/>
                        </a:rPr>
                        <m:t>𝑢</m:t>
                      </m:r>
                      <m:f>
                        <m:fPr>
                          <m:ctrlPr>
                            <a:rPr lang="en-GB" b="0" i="1" dirty="0" smtClean="0">
                              <a:latin typeface="Cambria Math" panose="02040503050406030204" pitchFamily="18" charset="0"/>
                            </a:rPr>
                          </m:ctrlPr>
                        </m:fPr>
                        <m:num>
                          <m:r>
                            <a:rPr lang="en-GB" b="0" i="1" dirty="0" smtClean="0">
                              <a:latin typeface="Cambria Math" panose="02040503050406030204" pitchFamily="18" charset="0"/>
                            </a:rPr>
                            <m:t>𝑑𝑣</m:t>
                          </m:r>
                        </m:num>
                        <m:den>
                          <m:r>
                            <a:rPr lang="en-GB" b="0" i="1" dirty="0" smtClean="0">
                              <a:latin typeface="Cambria Math" panose="02040503050406030204" pitchFamily="18" charset="0"/>
                            </a:rPr>
                            <m:t>𝑑𝑥</m:t>
                          </m:r>
                        </m:den>
                      </m:f>
                    </m:oMath>
                  </m:oMathPara>
                </a14:m>
                <a:endParaRPr lang="en-GB" b="0" dirty="0"/>
              </a:p>
              <a:p>
                <a:r>
                  <a:rPr lang="en-GB" dirty="0"/>
                  <a:t>On the right-hand-side, both </a:t>
                </a:r>
                <a14:m>
                  <m:oMath xmlns:m="http://schemas.openxmlformats.org/officeDocument/2006/math">
                    <m:r>
                      <a:rPr lang="en-GB" b="0" i="1" smtClean="0">
                        <a:latin typeface="Cambria Math" panose="02040503050406030204" pitchFamily="18" charset="0"/>
                      </a:rPr>
                      <m:t>𝑣</m:t>
                    </m:r>
                    <m:f>
                      <m:fPr>
                        <m:ctrlPr>
                          <a:rPr lang="en-GB" b="0" i="1" smtClean="0">
                            <a:latin typeface="Cambria Math" panose="02040503050406030204" pitchFamily="18" charset="0"/>
                          </a:rPr>
                        </m:ctrlPr>
                      </m:fPr>
                      <m:num>
                        <m:r>
                          <a:rPr lang="en-GB" b="0" i="1" smtClean="0">
                            <a:latin typeface="Cambria Math" panose="02040503050406030204" pitchFamily="18" charset="0"/>
                          </a:rPr>
                          <m:t>𝑑𝑢</m:t>
                        </m:r>
                      </m:num>
                      <m:den>
                        <m:r>
                          <a:rPr lang="en-GB" b="0" i="1" smtClean="0">
                            <a:latin typeface="Cambria Math" panose="02040503050406030204" pitchFamily="18" charset="0"/>
                          </a:rPr>
                          <m:t>𝑑𝑥</m:t>
                        </m:r>
                      </m:den>
                    </m:f>
                  </m:oMath>
                </a14:m>
                <a:r>
                  <a:rPr lang="en-GB" b="0" dirty="0"/>
                  <a:t> and </a:t>
                </a:r>
                <a14:m>
                  <m:oMath xmlns:m="http://schemas.openxmlformats.org/officeDocument/2006/math">
                    <m:r>
                      <a:rPr lang="en-GB" b="0" i="1" smtClean="0">
                        <a:latin typeface="Cambria Math" panose="02040503050406030204" pitchFamily="18" charset="0"/>
                      </a:rPr>
                      <m:t>𝑢</m:t>
                    </m:r>
                    <m:f>
                      <m:fPr>
                        <m:ctrlPr>
                          <a:rPr lang="en-GB" b="0" i="1" smtClean="0">
                            <a:latin typeface="Cambria Math" panose="02040503050406030204" pitchFamily="18" charset="0"/>
                          </a:rPr>
                        </m:ctrlPr>
                      </m:fPr>
                      <m:num>
                        <m:r>
                          <a:rPr lang="en-GB" b="0" i="1" smtClean="0">
                            <a:latin typeface="Cambria Math" panose="02040503050406030204" pitchFamily="18" charset="0"/>
                          </a:rPr>
                          <m:t>𝑑𝑣</m:t>
                        </m:r>
                      </m:num>
                      <m:den>
                        <m:r>
                          <a:rPr lang="en-GB" b="0" i="1" smtClean="0">
                            <a:latin typeface="Cambria Math" panose="02040503050406030204" pitchFamily="18" charset="0"/>
                          </a:rPr>
                          <m:t>𝑑𝑥</m:t>
                        </m:r>
                      </m:den>
                    </m:f>
                  </m:oMath>
                </a14:m>
                <a:r>
                  <a:rPr lang="en-GB" b="0" dirty="0"/>
                  <a:t> are the product of two expressions. So if we made either the subject, we could use </a:t>
                </a:r>
                <a14:m>
                  <m:oMath xmlns:m="http://schemas.openxmlformats.org/officeDocument/2006/math">
                    <m:r>
                      <a:rPr lang="en-GB" b="0" i="1" smtClean="0">
                        <a:latin typeface="Cambria Math" panose="02040503050406030204" pitchFamily="18" charset="0"/>
                      </a:rPr>
                      <m:t>𝑢</m:t>
                    </m:r>
                    <m:f>
                      <m:fPr>
                        <m:ctrlPr>
                          <a:rPr lang="en-GB" b="0" i="1" smtClean="0">
                            <a:latin typeface="Cambria Math" panose="02040503050406030204" pitchFamily="18" charset="0"/>
                          </a:rPr>
                        </m:ctrlPr>
                      </m:fPr>
                      <m:num>
                        <m:r>
                          <a:rPr lang="en-GB" b="0" i="1" smtClean="0">
                            <a:latin typeface="Cambria Math" panose="02040503050406030204" pitchFamily="18" charset="0"/>
                          </a:rPr>
                          <m:t>𝑑𝑣</m:t>
                        </m:r>
                      </m:num>
                      <m:den>
                        <m:r>
                          <a:rPr lang="en-GB" b="0" i="1" smtClean="0">
                            <a:latin typeface="Cambria Math" panose="02040503050406030204" pitchFamily="18" charset="0"/>
                          </a:rPr>
                          <m:t>𝑑𝑥</m:t>
                        </m:r>
                      </m:den>
                    </m:f>
                  </m:oMath>
                </a14:m>
                <a:r>
                  <a:rPr lang="en-GB" b="0" dirty="0"/>
                  <a:t> say to represent </a:t>
                </a:r>
                <a14:m>
                  <m:oMath xmlns:m="http://schemas.openxmlformats.org/officeDocument/2006/math">
                    <m:r>
                      <a:rPr lang="en-GB" b="0" i="1" smtClean="0">
                        <a:latin typeface="Cambria Math" panose="02040503050406030204" pitchFamily="18" charset="0"/>
                      </a:rPr>
                      <m:t>𝑥</m:t>
                    </m:r>
                    <m:func>
                      <m:funcPr>
                        <m:ctrlPr>
                          <a:rPr lang="en-GB" b="0" i="1" smtClean="0">
                            <a:latin typeface="Cambria Math" panose="02040503050406030204" pitchFamily="18" charset="0"/>
                          </a:rPr>
                        </m:ctrlPr>
                      </m:funcPr>
                      <m:fName>
                        <m:r>
                          <m:rPr>
                            <m:sty m:val="p"/>
                          </m:rPr>
                          <a:rPr lang="en-GB" b="0" i="0" smtClean="0">
                            <a:latin typeface="Cambria Math" panose="02040503050406030204" pitchFamily="18" charset="0"/>
                          </a:rPr>
                          <m:t>cos</m:t>
                        </m:r>
                      </m:fName>
                      <m:e>
                        <m:r>
                          <a:rPr lang="en-GB" b="0" i="1" smtClean="0">
                            <a:latin typeface="Cambria Math" panose="02040503050406030204" pitchFamily="18" charset="0"/>
                          </a:rPr>
                          <m:t>𝑥</m:t>
                        </m:r>
                      </m:e>
                    </m:func>
                  </m:oMath>
                </a14:m>
                <a:r>
                  <a:rPr lang="en-GB" b="0" dirty="0"/>
                  <a:t> in the example.</a:t>
                </a:r>
              </a:p>
              <a:p>
                <a:r>
                  <a:rPr lang="en-GB" dirty="0"/>
                  <a:t>Rearranging:</a:t>
                </a:r>
              </a:p>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𝑢</m:t>
                      </m:r>
                      <m:f>
                        <m:fPr>
                          <m:ctrlPr>
                            <a:rPr lang="en-GB" b="0" i="1" smtClean="0">
                              <a:latin typeface="Cambria Math" panose="02040503050406030204" pitchFamily="18" charset="0"/>
                            </a:rPr>
                          </m:ctrlPr>
                        </m:fPr>
                        <m:num>
                          <m:r>
                            <a:rPr lang="en-GB" b="0" i="1" smtClean="0">
                              <a:latin typeface="Cambria Math" panose="02040503050406030204" pitchFamily="18" charset="0"/>
                            </a:rPr>
                            <m:t>𝑑𝑣</m:t>
                          </m:r>
                        </m:num>
                        <m:den>
                          <m:r>
                            <a:rPr lang="en-GB" b="0" i="1" smtClean="0">
                              <a:latin typeface="Cambria Math" panose="02040503050406030204" pitchFamily="18" charset="0"/>
                            </a:rPr>
                            <m:t>𝑑𝑥</m:t>
                          </m:r>
                        </m:den>
                      </m:f>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𝑑</m:t>
                          </m:r>
                        </m:num>
                        <m:den>
                          <m:r>
                            <a:rPr lang="en-GB" b="0" i="1" smtClean="0">
                              <a:latin typeface="Cambria Math" panose="02040503050406030204" pitchFamily="18" charset="0"/>
                            </a:rPr>
                            <m:t>𝑑𝑥</m:t>
                          </m:r>
                        </m:den>
                      </m:f>
                      <m:d>
                        <m:dPr>
                          <m:ctrlPr>
                            <a:rPr lang="en-GB" b="0" i="1" smtClean="0">
                              <a:latin typeface="Cambria Math" panose="02040503050406030204" pitchFamily="18" charset="0"/>
                            </a:rPr>
                          </m:ctrlPr>
                        </m:dPr>
                        <m:e>
                          <m:r>
                            <a:rPr lang="en-GB" b="0" i="1" smtClean="0">
                              <a:latin typeface="Cambria Math" panose="02040503050406030204" pitchFamily="18" charset="0"/>
                            </a:rPr>
                            <m:t>𝑢𝑣</m:t>
                          </m:r>
                        </m:e>
                      </m:d>
                      <m:r>
                        <a:rPr lang="en-GB" b="0" i="1" smtClean="0">
                          <a:latin typeface="Cambria Math" panose="02040503050406030204" pitchFamily="18" charset="0"/>
                        </a:rPr>
                        <m:t>−</m:t>
                      </m:r>
                      <m:r>
                        <a:rPr lang="en-GB" b="0" i="1" smtClean="0">
                          <a:latin typeface="Cambria Math" panose="02040503050406030204" pitchFamily="18" charset="0"/>
                        </a:rPr>
                        <m:t>𝑣</m:t>
                      </m:r>
                      <m:f>
                        <m:fPr>
                          <m:ctrlPr>
                            <a:rPr lang="en-GB" b="0" i="1" smtClean="0">
                              <a:latin typeface="Cambria Math" panose="02040503050406030204" pitchFamily="18" charset="0"/>
                            </a:rPr>
                          </m:ctrlPr>
                        </m:fPr>
                        <m:num>
                          <m:r>
                            <a:rPr lang="en-GB" b="0" i="1" smtClean="0">
                              <a:latin typeface="Cambria Math" panose="02040503050406030204" pitchFamily="18" charset="0"/>
                            </a:rPr>
                            <m:t>𝑑𝑢</m:t>
                          </m:r>
                        </m:num>
                        <m:den>
                          <m:r>
                            <a:rPr lang="en-GB" b="0" i="1" smtClean="0">
                              <a:latin typeface="Cambria Math" panose="02040503050406030204" pitchFamily="18" charset="0"/>
                            </a:rPr>
                            <m:t>𝑑𝑥</m:t>
                          </m:r>
                        </m:den>
                      </m:f>
                    </m:oMath>
                  </m:oMathPara>
                </a14:m>
                <a:endParaRPr lang="en-GB" dirty="0"/>
              </a:p>
              <a:p>
                <a:r>
                  <a:rPr lang="en-GB" dirty="0"/>
                  <a:t>Integrating both sides with respect to </a:t>
                </a:r>
                <a14:m>
                  <m:oMath xmlns:m="http://schemas.openxmlformats.org/officeDocument/2006/math">
                    <m:r>
                      <a:rPr lang="en-GB" b="0" i="1" smtClean="0">
                        <a:latin typeface="Cambria Math" panose="02040503050406030204" pitchFamily="18" charset="0"/>
                      </a:rPr>
                      <m:t>𝑥</m:t>
                    </m:r>
                  </m:oMath>
                </a14:m>
                <a:r>
                  <a:rPr lang="en-GB" dirty="0"/>
                  <a:t>, we get the desired formula.</a:t>
                </a:r>
              </a:p>
            </p:txBody>
          </p:sp>
        </mc:Choice>
        <mc:Fallback xmlns="">
          <p:sp>
            <p:nvSpPr>
              <p:cNvPr id="11" name="TextBox 10"/>
              <p:cNvSpPr txBox="1">
                <a:spLocks noRot="1" noChangeAspect="1" noMove="1" noResize="1" noEditPoints="1" noAdjustHandles="1" noChangeArrowheads="1" noChangeShapeType="1" noTextEdit="1"/>
              </p:cNvSpPr>
              <p:nvPr/>
            </p:nvSpPr>
            <p:spPr>
              <a:xfrm>
                <a:off x="359423" y="3996033"/>
                <a:ext cx="8399040" cy="2773067"/>
              </a:xfrm>
              <a:prstGeom prst="rect">
                <a:avLst/>
              </a:prstGeom>
              <a:blipFill rotWithShape="0">
                <a:blip r:embed="rId3"/>
                <a:stretch>
                  <a:fillRect/>
                </a:stretch>
              </a:blipFill>
              <a:effectLst>
                <a:outerShdw blurRad="63500" sx="102000" sy="102000" algn="ctr" rotWithShape="0">
                  <a:prstClr val="black">
                    <a:alpha val="40000"/>
                  </a:prstClr>
                </a:outerShdw>
              </a:effectLst>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2" name="TextBox 11"/>
              <p:cNvSpPr txBox="1"/>
              <p:nvPr/>
            </p:nvSpPr>
            <p:spPr>
              <a:xfrm>
                <a:off x="1390591" y="2584398"/>
                <a:ext cx="6336704" cy="1245919"/>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2400" dirty="0">
                    <a:latin typeface="Wingdings" panose="05000000000000000000" pitchFamily="2" charset="2"/>
                  </a:rPr>
                  <a:t>!</a:t>
                </a:r>
                <a:r>
                  <a:rPr lang="en-GB" sz="2400" dirty="0"/>
                  <a:t> To integrate by parts:</a:t>
                </a:r>
              </a:p>
              <a:p>
                <a:pPr/>
                <a14:m>
                  <m:oMathPara xmlns:m="http://schemas.openxmlformats.org/officeDocument/2006/math">
                    <m:oMathParaPr>
                      <m:jc m:val="centerGroup"/>
                    </m:oMathParaPr>
                    <m:oMath xmlns:m="http://schemas.openxmlformats.org/officeDocument/2006/math">
                      <m:nary>
                        <m:naryPr>
                          <m:subHide m:val="on"/>
                          <m:supHide m:val="on"/>
                          <m:ctrlPr>
                            <a:rPr lang="en-GB" sz="2400" b="0" i="1" smtClean="0">
                              <a:latin typeface="Cambria Math" panose="02040503050406030204" pitchFamily="18" charset="0"/>
                            </a:rPr>
                          </m:ctrlPr>
                        </m:naryPr>
                        <m:sub/>
                        <m:sup/>
                        <m:e>
                          <m:r>
                            <a:rPr lang="en-GB" sz="2400" b="0" i="1" smtClean="0">
                              <a:latin typeface="Cambria Math" panose="02040503050406030204" pitchFamily="18" charset="0"/>
                            </a:rPr>
                            <m:t>𝑢</m:t>
                          </m:r>
                          <m:f>
                            <m:fPr>
                              <m:ctrlPr>
                                <a:rPr lang="en-GB" sz="2400" b="0" i="1" smtClean="0">
                                  <a:latin typeface="Cambria Math" panose="02040503050406030204" pitchFamily="18" charset="0"/>
                                </a:rPr>
                              </m:ctrlPr>
                            </m:fPr>
                            <m:num>
                              <m:r>
                                <a:rPr lang="en-GB" sz="2400" b="0" i="1" smtClean="0">
                                  <a:latin typeface="Cambria Math" panose="02040503050406030204" pitchFamily="18" charset="0"/>
                                </a:rPr>
                                <m:t>𝑑𝑣</m:t>
                              </m:r>
                            </m:num>
                            <m:den>
                              <m:r>
                                <a:rPr lang="en-GB" sz="2400" b="0" i="1" smtClean="0">
                                  <a:latin typeface="Cambria Math" panose="02040503050406030204" pitchFamily="18" charset="0"/>
                                </a:rPr>
                                <m:t>𝑑𝑥</m:t>
                              </m:r>
                            </m:den>
                          </m:f>
                        </m:e>
                      </m:nary>
                      <m:r>
                        <a:rPr lang="en-GB" sz="2400" b="0" i="1" smtClean="0">
                          <a:latin typeface="Cambria Math" panose="02040503050406030204" pitchFamily="18" charset="0"/>
                        </a:rPr>
                        <m:t>𝑑𝑥</m:t>
                      </m:r>
                      <m:r>
                        <a:rPr lang="en-GB" sz="2400" b="0" i="1" smtClean="0">
                          <a:latin typeface="Cambria Math" panose="02040503050406030204" pitchFamily="18" charset="0"/>
                        </a:rPr>
                        <m:t>=</m:t>
                      </m:r>
                      <m:r>
                        <a:rPr lang="en-GB" sz="2400" b="0" i="1" smtClean="0">
                          <a:latin typeface="Cambria Math" panose="02040503050406030204" pitchFamily="18" charset="0"/>
                        </a:rPr>
                        <m:t>𝑢𝑣</m:t>
                      </m:r>
                      <m:r>
                        <a:rPr lang="en-GB" sz="2400" b="0" i="1" smtClean="0">
                          <a:latin typeface="Cambria Math" panose="02040503050406030204" pitchFamily="18" charset="0"/>
                        </a:rPr>
                        <m:t>−</m:t>
                      </m:r>
                      <m:nary>
                        <m:naryPr>
                          <m:subHide m:val="on"/>
                          <m:supHide m:val="on"/>
                          <m:ctrlPr>
                            <a:rPr lang="en-GB" sz="2400" b="0" i="1" smtClean="0">
                              <a:latin typeface="Cambria Math" panose="02040503050406030204" pitchFamily="18" charset="0"/>
                            </a:rPr>
                          </m:ctrlPr>
                        </m:naryPr>
                        <m:sub/>
                        <m:sup/>
                        <m:e>
                          <m:r>
                            <a:rPr lang="en-GB" sz="2400" b="0" i="1" smtClean="0">
                              <a:latin typeface="Cambria Math" panose="02040503050406030204" pitchFamily="18" charset="0"/>
                            </a:rPr>
                            <m:t>𝑣</m:t>
                          </m:r>
                          <m:f>
                            <m:fPr>
                              <m:ctrlPr>
                                <a:rPr lang="en-GB" sz="2400" b="0" i="1" smtClean="0">
                                  <a:latin typeface="Cambria Math" panose="02040503050406030204" pitchFamily="18" charset="0"/>
                                </a:rPr>
                              </m:ctrlPr>
                            </m:fPr>
                            <m:num>
                              <m:r>
                                <a:rPr lang="en-GB" sz="2400" b="0" i="1" smtClean="0">
                                  <a:latin typeface="Cambria Math" panose="02040503050406030204" pitchFamily="18" charset="0"/>
                                </a:rPr>
                                <m:t>𝑑𝑢</m:t>
                              </m:r>
                            </m:num>
                            <m:den>
                              <m:r>
                                <a:rPr lang="en-GB" sz="2400" b="0" i="1" smtClean="0">
                                  <a:latin typeface="Cambria Math" panose="02040503050406030204" pitchFamily="18" charset="0"/>
                                </a:rPr>
                                <m:t>𝑑𝑥</m:t>
                              </m:r>
                            </m:den>
                          </m:f>
                          <m:r>
                            <a:rPr lang="en-GB" sz="2400" b="0" i="1" smtClean="0">
                              <a:latin typeface="Cambria Math" panose="02040503050406030204" pitchFamily="18" charset="0"/>
                            </a:rPr>
                            <m:t> </m:t>
                          </m:r>
                          <m:r>
                            <a:rPr lang="en-GB" sz="2400" b="0" i="1" smtClean="0">
                              <a:latin typeface="Cambria Math" panose="02040503050406030204" pitchFamily="18" charset="0"/>
                            </a:rPr>
                            <m:t>𝑑𝑥</m:t>
                          </m:r>
                        </m:e>
                      </m:nary>
                    </m:oMath>
                  </m:oMathPara>
                </a14:m>
                <a:endParaRPr lang="en-GB" sz="2400" dirty="0"/>
              </a:p>
            </p:txBody>
          </p:sp>
        </mc:Choice>
        <mc:Fallback xmlns="">
          <p:sp>
            <p:nvSpPr>
              <p:cNvPr id="12" name="TextBox 11"/>
              <p:cNvSpPr txBox="1">
                <a:spLocks noRot="1" noChangeAspect="1" noMove="1" noResize="1" noEditPoints="1" noAdjustHandles="1" noChangeArrowheads="1" noChangeShapeType="1" noTextEdit="1"/>
              </p:cNvSpPr>
              <p:nvPr/>
            </p:nvSpPr>
            <p:spPr>
              <a:xfrm>
                <a:off x="1390591" y="2584398"/>
                <a:ext cx="6336704" cy="1245919"/>
              </a:xfrm>
              <a:prstGeom prst="rect">
                <a:avLst/>
              </a:prstGeom>
              <a:blipFill rotWithShape="0">
                <a:blip r:embed="rId4"/>
                <a:stretch>
                  <a:fillRect l="-1245" t="-3365"/>
                </a:stretch>
              </a:blipFill>
            </p:spPr>
            <p:txBody>
              <a:bodyPr/>
              <a:lstStyle/>
              <a:p>
                <a:r>
                  <a:rPr lang="en-GB">
                    <a:noFill/>
                  </a:rPr>
                  <a:t> </a:t>
                </a:r>
              </a:p>
            </p:txBody>
          </p:sp>
        </mc:Fallback>
      </mc:AlternateContent>
      <p:sp>
        <p:nvSpPr>
          <p:cNvPr id="13" name="Rectangle 12"/>
          <p:cNvSpPr/>
          <p:nvPr/>
        </p:nvSpPr>
        <p:spPr>
          <a:xfrm>
            <a:off x="359423" y="3996033"/>
            <a:ext cx="8399040" cy="277306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Proof ?</a:t>
            </a:r>
          </a:p>
          <a:p>
            <a:pPr algn="ctr" fontAlgn="auto">
              <a:spcBef>
                <a:spcPts val="0"/>
              </a:spcBef>
              <a:spcAft>
                <a:spcPts val="0"/>
              </a:spcAft>
              <a:defRPr/>
            </a:pPr>
            <a:r>
              <a:rPr lang="en-GB" dirty="0"/>
              <a:t>(not needed for exam)</a:t>
            </a:r>
          </a:p>
        </p:txBody>
      </p:sp>
    </p:spTree>
    <p:extLst>
      <p:ext uri="{BB962C8B-B14F-4D97-AF65-F5344CB8AC3E}">
        <p14:creationId xmlns:p14="http://schemas.microsoft.com/office/powerpoint/2010/main" val="428727079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3"/>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3"/>
                                        </p:tgtEl>
                                      </p:cBhvr>
                                    </p:animEffect>
                                    <p:set>
                                      <p:cBhvr>
                                        <p:cTn id="7" dur="1" fill="hold">
                                          <p:stCondLst>
                                            <p:cond delay="4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3"/>
                  </p:tgtEl>
                </p:cond>
              </p:nextCondLst>
            </p:seq>
          </p:childTnLst>
        </p:cTn>
      </p:par>
    </p:tnLst>
    <p:bldLst>
      <p:bldP spid="13"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4000"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b="1" dirty="0"/>
                <a:t>SKILL #6</a:t>
              </a:r>
              <a:r>
                <a:rPr lang="en-GB" sz="3200" dirty="0"/>
                <a:t>: Integration by Parts</a:t>
              </a:r>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5" name="TextBox 4"/>
              <p:cNvSpPr txBox="1"/>
              <p:nvPr/>
            </p:nvSpPr>
            <p:spPr>
              <a:xfrm>
                <a:off x="395536" y="836712"/>
                <a:ext cx="3096344" cy="84760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nary>
                        <m:naryPr>
                          <m:subHide m:val="on"/>
                          <m:supHide m:val="on"/>
                          <m:ctrlPr>
                            <a:rPr lang="en-GB" sz="2400" b="0" i="1" smtClean="0">
                              <a:latin typeface="Cambria Math" panose="02040503050406030204" pitchFamily="18" charset="0"/>
                            </a:rPr>
                          </m:ctrlPr>
                        </m:naryPr>
                        <m:sub/>
                        <m:sup/>
                        <m:e>
                          <m:r>
                            <a:rPr lang="en-GB" sz="2400" b="0" i="1" smtClean="0">
                              <a:latin typeface="Cambria Math" panose="02040503050406030204" pitchFamily="18" charset="0"/>
                            </a:rPr>
                            <m:t>𝑥</m:t>
                          </m:r>
                          <m:func>
                            <m:funcPr>
                              <m:ctrlPr>
                                <a:rPr lang="en-GB" sz="2400" b="0" i="1" smtClean="0">
                                  <a:latin typeface="Cambria Math" panose="02040503050406030204" pitchFamily="18" charset="0"/>
                                </a:rPr>
                              </m:ctrlPr>
                            </m:funcPr>
                            <m:fName>
                              <m:r>
                                <m:rPr>
                                  <m:sty m:val="p"/>
                                </m:rPr>
                                <a:rPr lang="en-GB" sz="2400" b="0" i="0" smtClean="0">
                                  <a:latin typeface="Cambria Math" panose="02040503050406030204" pitchFamily="18" charset="0"/>
                                </a:rPr>
                                <m:t>cos</m:t>
                              </m:r>
                            </m:fName>
                            <m:e>
                              <m:r>
                                <a:rPr lang="en-GB" sz="2400" b="0" i="1" smtClean="0">
                                  <a:latin typeface="Cambria Math" panose="02040503050406030204" pitchFamily="18" charset="0"/>
                                </a:rPr>
                                <m:t>𝑥</m:t>
                              </m:r>
                            </m:e>
                          </m:func>
                          <m:r>
                            <a:rPr lang="en-GB" sz="2400" b="0" i="1" smtClean="0">
                              <a:latin typeface="Cambria Math" panose="02040503050406030204" pitchFamily="18" charset="0"/>
                            </a:rPr>
                            <m:t> </m:t>
                          </m:r>
                          <m:r>
                            <a:rPr lang="en-GB" sz="2400" b="0" i="1" smtClean="0">
                              <a:latin typeface="Cambria Math" panose="02040503050406030204" pitchFamily="18" charset="0"/>
                            </a:rPr>
                            <m:t>𝑑𝑥</m:t>
                          </m:r>
                        </m:e>
                      </m:nary>
                      <m:r>
                        <a:rPr lang="en-GB" sz="2400" b="0" i="1" smtClean="0">
                          <a:latin typeface="Cambria Math" panose="02040503050406030204" pitchFamily="18" charset="0"/>
                        </a:rPr>
                        <m:t>=?</m:t>
                      </m:r>
                    </m:oMath>
                  </m:oMathPara>
                </a14:m>
                <a:endParaRPr lang="en-GB" sz="2400" dirty="0"/>
              </a:p>
            </p:txBody>
          </p:sp>
        </mc:Choice>
        <mc:Fallback xmlns="">
          <p:sp>
            <p:nvSpPr>
              <p:cNvPr id="5" name="TextBox 4"/>
              <p:cNvSpPr txBox="1">
                <a:spLocks noRot="1" noChangeAspect="1" noMove="1" noResize="1" noEditPoints="1" noAdjustHandles="1" noChangeArrowheads="1" noChangeShapeType="1" noTextEdit="1"/>
              </p:cNvSpPr>
              <p:nvPr/>
            </p:nvSpPr>
            <p:spPr>
              <a:xfrm>
                <a:off x="395536" y="836712"/>
                <a:ext cx="3096344" cy="847604"/>
              </a:xfrm>
              <a:prstGeom prst="rect">
                <a:avLst/>
              </a:prstGeom>
              <a:blipFill rotWithShape="0">
                <a:blip r:embed="rId2"/>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4716016" y="748577"/>
                <a:ext cx="4019391" cy="876587"/>
              </a:xfrm>
              <a:prstGeom prst="rect">
                <a:avLst/>
              </a:prstGeom>
              <a:ln>
                <a:noFill/>
              </a:ln>
              <a:effectLst>
                <a:outerShdw blurRad="63500" sx="102000" sy="102000" algn="ctr"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square" rtlCol="0">
                <a:spAutoFit/>
              </a:bodyPr>
              <a:lstStyle/>
              <a:p>
                <a:pPr/>
                <a14:m>
                  <m:oMathPara xmlns:m="http://schemas.openxmlformats.org/officeDocument/2006/math">
                    <m:oMathParaPr>
                      <m:jc m:val="centerGroup"/>
                    </m:oMathParaPr>
                    <m:oMath xmlns:m="http://schemas.openxmlformats.org/officeDocument/2006/math">
                      <m:nary>
                        <m:naryPr>
                          <m:subHide m:val="on"/>
                          <m:supHide m:val="on"/>
                          <m:ctrlPr>
                            <a:rPr lang="en-GB" sz="2400" b="0" i="1" smtClean="0">
                              <a:latin typeface="Cambria Math" panose="02040503050406030204" pitchFamily="18" charset="0"/>
                            </a:rPr>
                          </m:ctrlPr>
                        </m:naryPr>
                        <m:sub/>
                        <m:sup/>
                        <m:e>
                          <m:r>
                            <a:rPr lang="en-GB" sz="2400" b="0" i="1" smtClean="0">
                              <a:latin typeface="Cambria Math" panose="02040503050406030204" pitchFamily="18" charset="0"/>
                            </a:rPr>
                            <m:t>𝑢</m:t>
                          </m:r>
                          <m:f>
                            <m:fPr>
                              <m:ctrlPr>
                                <a:rPr lang="en-GB" sz="2400" b="0" i="1" smtClean="0">
                                  <a:latin typeface="Cambria Math" panose="02040503050406030204" pitchFamily="18" charset="0"/>
                                </a:rPr>
                              </m:ctrlPr>
                            </m:fPr>
                            <m:num>
                              <m:r>
                                <a:rPr lang="en-GB" sz="2400" b="0" i="1" smtClean="0">
                                  <a:latin typeface="Cambria Math" panose="02040503050406030204" pitchFamily="18" charset="0"/>
                                </a:rPr>
                                <m:t>𝑑𝑣</m:t>
                              </m:r>
                            </m:num>
                            <m:den>
                              <m:r>
                                <a:rPr lang="en-GB" sz="2400" b="0" i="1" smtClean="0">
                                  <a:latin typeface="Cambria Math" panose="02040503050406030204" pitchFamily="18" charset="0"/>
                                </a:rPr>
                                <m:t>𝑑𝑥</m:t>
                              </m:r>
                            </m:den>
                          </m:f>
                        </m:e>
                      </m:nary>
                      <m:r>
                        <a:rPr lang="en-GB" sz="2400" b="0" i="1" smtClean="0">
                          <a:latin typeface="Cambria Math" panose="02040503050406030204" pitchFamily="18" charset="0"/>
                        </a:rPr>
                        <m:t>𝑑𝑥</m:t>
                      </m:r>
                      <m:r>
                        <a:rPr lang="en-GB" sz="2400" b="0" i="1" smtClean="0">
                          <a:latin typeface="Cambria Math" panose="02040503050406030204" pitchFamily="18" charset="0"/>
                        </a:rPr>
                        <m:t>=</m:t>
                      </m:r>
                      <m:r>
                        <a:rPr lang="en-GB" sz="2400" b="0" i="1" smtClean="0">
                          <a:latin typeface="Cambria Math" panose="02040503050406030204" pitchFamily="18" charset="0"/>
                        </a:rPr>
                        <m:t>𝑢𝑣</m:t>
                      </m:r>
                      <m:r>
                        <a:rPr lang="en-GB" sz="2400" b="0" i="1" smtClean="0">
                          <a:latin typeface="Cambria Math" panose="02040503050406030204" pitchFamily="18" charset="0"/>
                        </a:rPr>
                        <m:t>−</m:t>
                      </m:r>
                      <m:nary>
                        <m:naryPr>
                          <m:subHide m:val="on"/>
                          <m:supHide m:val="on"/>
                          <m:ctrlPr>
                            <a:rPr lang="en-GB" sz="2400" b="0" i="1" smtClean="0">
                              <a:latin typeface="Cambria Math" panose="02040503050406030204" pitchFamily="18" charset="0"/>
                            </a:rPr>
                          </m:ctrlPr>
                        </m:naryPr>
                        <m:sub/>
                        <m:sup/>
                        <m:e>
                          <m:r>
                            <a:rPr lang="en-GB" sz="2400" b="0" i="1" smtClean="0">
                              <a:latin typeface="Cambria Math" panose="02040503050406030204" pitchFamily="18" charset="0"/>
                            </a:rPr>
                            <m:t>𝑣</m:t>
                          </m:r>
                          <m:f>
                            <m:fPr>
                              <m:ctrlPr>
                                <a:rPr lang="en-GB" sz="2400" b="0" i="1" smtClean="0">
                                  <a:latin typeface="Cambria Math" panose="02040503050406030204" pitchFamily="18" charset="0"/>
                                </a:rPr>
                              </m:ctrlPr>
                            </m:fPr>
                            <m:num>
                              <m:r>
                                <a:rPr lang="en-GB" sz="2400" b="0" i="1" smtClean="0">
                                  <a:latin typeface="Cambria Math" panose="02040503050406030204" pitchFamily="18" charset="0"/>
                                </a:rPr>
                                <m:t>𝑑𝑢</m:t>
                              </m:r>
                            </m:num>
                            <m:den>
                              <m:r>
                                <a:rPr lang="en-GB" sz="2400" b="0" i="1" smtClean="0">
                                  <a:latin typeface="Cambria Math" panose="02040503050406030204" pitchFamily="18" charset="0"/>
                                </a:rPr>
                                <m:t>𝑑𝑥</m:t>
                              </m:r>
                            </m:den>
                          </m:f>
                          <m:r>
                            <a:rPr lang="en-GB" sz="2400" b="0" i="1" smtClean="0">
                              <a:latin typeface="Cambria Math" panose="02040503050406030204" pitchFamily="18" charset="0"/>
                            </a:rPr>
                            <m:t> </m:t>
                          </m:r>
                          <m:r>
                            <a:rPr lang="en-GB" sz="2400" b="0" i="1" smtClean="0">
                              <a:latin typeface="Cambria Math" panose="02040503050406030204" pitchFamily="18" charset="0"/>
                            </a:rPr>
                            <m:t>𝑑𝑥</m:t>
                          </m:r>
                        </m:e>
                      </m:nary>
                    </m:oMath>
                  </m:oMathPara>
                </a14:m>
                <a:endParaRPr lang="en-GB" sz="2400" dirty="0"/>
              </a:p>
            </p:txBody>
          </p:sp>
        </mc:Choice>
        <mc:Fallback xmlns="">
          <p:sp>
            <p:nvSpPr>
              <p:cNvPr id="6" name="TextBox 5"/>
              <p:cNvSpPr txBox="1">
                <a:spLocks noRot="1" noChangeAspect="1" noMove="1" noResize="1" noEditPoints="1" noAdjustHandles="1" noChangeArrowheads="1" noChangeShapeType="1" noTextEdit="1"/>
              </p:cNvSpPr>
              <p:nvPr/>
            </p:nvSpPr>
            <p:spPr>
              <a:xfrm>
                <a:off x="4716016" y="748577"/>
                <a:ext cx="4019391" cy="876587"/>
              </a:xfrm>
              <a:prstGeom prst="rect">
                <a:avLst/>
              </a:prstGeom>
              <a:blipFill rotWithShape="0">
                <a:blip r:embed="rId3"/>
                <a:stretch>
                  <a:fillRect/>
                </a:stretch>
              </a:blipFill>
              <a:ln>
                <a:noFill/>
              </a:ln>
              <a:effectLst>
                <a:outerShdw blurRad="63500" sx="102000" sy="102000" algn="ctr" rotWithShape="0">
                  <a:prstClr val="black">
                    <a:alpha val="40000"/>
                  </a:prstClr>
                </a:outerShdw>
              </a:effectLst>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238448" y="2293144"/>
                <a:ext cx="4104456" cy="3926588"/>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r>
                        <a:rPr lang="en-GB" b="0" i="1" smtClean="0">
                          <a:latin typeface="Cambria Math" panose="02040503050406030204" pitchFamily="18" charset="0"/>
                        </a:rPr>
                        <m:t>𝑢</m:t>
                      </m:r>
                      <m:r>
                        <a:rPr lang="en-GB" b="0" i="1" smtClean="0">
                          <a:latin typeface="Cambria Math" panose="02040503050406030204" pitchFamily="18" charset="0"/>
                        </a:rPr>
                        <m:t>=</m:t>
                      </m:r>
                      <m:r>
                        <a:rPr lang="en-GB" b="0" i="1" smtClean="0">
                          <a:latin typeface="Cambria Math" panose="02040503050406030204" pitchFamily="18" charset="0"/>
                        </a:rPr>
                        <m:t>𝑥</m:t>
                      </m:r>
                      <m:r>
                        <a:rPr lang="en-GB" b="0" i="1" smtClean="0">
                          <a:latin typeface="Cambria Math" panose="02040503050406030204" pitchFamily="18" charset="0"/>
                        </a:rPr>
                        <m:t>        </m:t>
                      </m:r>
                      <m:f>
                        <m:fPr>
                          <m:ctrlPr>
                            <a:rPr lang="en-GB" b="0" i="1" smtClean="0">
                              <a:latin typeface="Cambria Math" panose="02040503050406030204" pitchFamily="18" charset="0"/>
                            </a:rPr>
                          </m:ctrlPr>
                        </m:fPr>
                        <m:num>
                          <m:r>
                            <a:rPr lang="en-GB" b="0" i="1" smtClean="0">
                              <a:latin typeface="Cambria Math" panose="02040503050406030204" pitchFamily="18" charset="0"/>
                            </a:rPr>
                            <m:t>𝑑𝑣</m:t>
                          </m:r>
                        </m:num>
                        <m:den>
                          <m:r>
                            <a:rPr lang="en-GB" b="0" i="1" smtClean="0">
                              <a:latin typeface="Cambria Math" panose="02040503050406030204" pitchFamily="18" charset="0"/>
                            </a:rPr>
                            <m:t>𝑑𝑥</m:t>
                          </m:r>
                        </m:den>
                      </m:f>
                      <m:r>
                        <a:rPr lang="en-GB" b="0" i="1" smtClean="0">
                          <a:latin typeface="Cambria Math" panose="02040503050406030204" pitchFamily="18" charset="0"/>
                        </a:rPr>
                        <m:t>=</m:t>
                      </m:r>
                      <m:func>
                        <m:funcPr>
                          <m:ctrlPr>
                            <a:rPr lang="en-GB" b="0" i="1" smtClean="0">
                              <a:latin typeface="Cambria Math" panose="02040503050406030204" pitchFamily="18" charset="0"/>
                            </a:rPr>
                          </m:ctrlPr>
                        </m:funcPr>
                        <m:fName>
                          <m:r>
                            <m:rPr>
                              <m:sty m:val="p"/>
                            </m:rPr>
                            <a:rPr lang="en-GB" b="0" i="0" smtClean="0">
                              <a:latin typeface="Cambria Math" panose="02040503050406030204" pitchFamily="18" charset="0"/>
                            </a:rPr>
                            <m:t>cos</m:t>
                          </m:r>
                        </m:fName>
                        <m:e>
                          <m:r>
                            <a:rPr lang="en-GB" b="0" i="1" smtClean="0">
                              <a:latin typeface="Cambria Math" panose="02040503050406030204" pitchFamily="18" charset="0"/>
                            </a:rPr>
                            <m:t>𝑥</m:t>
                          </m:r>
                        </m:e>
                      </m:func>
                    </m:oMath>
                  </m:oMathPara>
                </a14:m>
                <a:endParaRPr lang="en-GB" dirty="0"/>
              </a:p>
              <a:p>
                <a:endParaRPr lang="en-GB" dirty="0"/>
              </a:p>
              <a:p>
                <a:endParaRPr lang="en-GB" dirty="0"/>
              </a:p>
              <a:p>
                <a:endParaRPr lang="en-GB" dirty="0"/>
              </a:p>
              <a:p>
                <a:endParaRPr lang="en-GB" dirty="0"/>
              </a:p>
              <a:p>
                <a:endParaRPr lang="en-GB" dirty="0"/>
              </a:p>
              <a:p>
                <a:endParaRPr lang="en-GB" dirty="0"/>
              </a:p>
              <a:p>
                <a:pPr/>
                <a14:m>
                  <m:oMathPara xmlns:m="http://schemas.openxmlformats.org/officeDocument/2006/math">
                    <m:oMathParaPr>
                      <m:jc m:val="left"/>
                    </m:oMathParaPr>
                    <m:oMath xmlns:m="http://schemas.openxmlformats.org/officeDocument/2006/math">
                      <m:f>
                        <m:fPr>
                          <m:ctrlPr>
                            <a:rPr lang="en-GB" b="0" i="1" smtClean="0">
                              <a:latin typeface="Cambria Math" panose="02040503050406030204" pitchFamily="18" charset="0"/>
                            </a:rPr>
                          </m:ctrlPr>
                        </m:fPr>
                        <m:num>
                          <m:r>
                            <a:rPr lang="en-GB" b="0" i="1" smtClean="0">
                              <a:latin typeface="Cambria Math" panose="02040503050406030204" pitchFamily="18" charset="0"/>
                            </a:rPr>
                            <m:t>𝑑𝑢</m:t>
                          </m:r>
                        </m:num>
                        <m:den>
                          <m:r>
                            <a:rPr lang="en-GB" b="0" i="1" smtClean="0">
                              <a:latin typeface="Cambria Math" panose="02040503050406030204" pitchFamily="18" charset="0"/>
                            </a:rPr>
                            <m:t>𝑑𝑥</m:t>
                          </m:r>
                        </m:den>
                      </m:f>
                      <m:r>
                        <a:rPr lang="en-GB" b="0" i="1" smtClean="0">
                          <a:latin typeface="Cambria Math" panose="02040503050406030204" pitchFamily="18" charset="0"/>
                        </a:rPr>
                        <m:t>=1       </m:t>
                      </m:r>
                      <m:r>
                        <a:rPr lang="en-GB" b="0" i="1" smtClean="0">
                          <a:latin typeface="Cambria Math" panose="02040503050406030204" pitchFamily="18" charset="0"/>
                        </a:rPr>
                        <m:t>𝑣</m:t>
                      </m:r>
                      <m:r>
                        <a:rPr lang="en-GB" b="0" i="1" smtClean="0">
                          <a:latin typeface="Cambria Math" panose="02040503050406030204" pitchFamily="18" charset="0"/>
                        </a:rPr>
                        <m:t>=</m:t>
                      </m:r>
                      <m:func>
                        <m:funcPr>
                          <m:ctrlPr>
                            <a:rPr lang="en-GB" b="0" i="1" smtClean="0">
                              <a:latin typeface="Cambria Math" panose="02040503050406030204" pitchFamily="18" charset="0"/>
                            </a:rPr>
                          </m:ctrlPr>
                        </m:funcPr>
                        <m:fName>
                          <m:r>
                            <m:rPr>
                              <m:sty m:val="p"/>
                            </m:rPr>
                            <a:rPr lang="en-GB" b="0" i="0" smtClean="0">
                              <a:latin typeface="Cambria Math" panose="02040503050406030204" pitchFamily="18" charset="0"/>
                            </a:rPr>
                            <m:t>sin</m:t>
                          </m:r>
                        </m:fName>
                        <m:e>
                          <m:r>
                            <a:rPr lang="en-GB" b="0" i="1" smtClean="0">
                              <a:latin typeface="Cambria Math" panose="02040503050406030204" pitchFamily="18" charset="0"/>
                            </a:rPr>
                            <m:t>𝑥</m:t>
                          </m:r>
                        </m:e>
                      </m:func>
                    </m:oMath>
                  </m:oMathPara>
                </a14:m>
                <a:endParaRPr lang="en-GB" dirty="0"/>
              </a:p>
              <a:p>
                <a:endParaRPr lang="en-GB" dirty="0"/>
              </a:p>
              <a:p>
                <a:pPr/>
                <a14:m>
                  <m:oMathPara xmlns:m="http://schemas.openxmlformats.org/officeDocument/2006/math">
                    <m:oMathParaPr>
                      <m:jc m:val="left"/>
                    </m:oMathParaPr>
                    <m:oMath xmlns:m="http://schemas.openxmlformats.org/officeDocument/2006/math">
                      <m:nary>
                        <m:naryPr>
                          <m:subHide m:val="on"/>
                          <m:supHide m:val="on"/>
                          <m:ctrlPr>
                            <a:rPr lang="en-GB" b="0" i="1" smtClean="0">
                              <a:latin typeface="Cambria Math" panose="02040503050406030204" pitchFamily="18" charset="0"/>
                            </a:rPr>
                          </m:ctrlPr>
                        </m:naryPr>
                        <m:sub/>
                        <m:sup/>
                        <m:e>
                          <m:r>
                            <a:rPr lang="en-GB" b="0" i="1" smtClean="0">
                              <a:latin typeface="Cambria Math" panose="02040503050406030204" pitchFamily="18" charset="0"/>
                            </a:rPr>
                            <m:t>𝑥</m:t>
                          </m:r>
                          <m:func>
                            <m:funcPr>
                              <m:ctrlPr>
                                <a:rPr lang="en-GB" b="0" i="1" smtClean="0">
                                  <a:latin typeface="Cambria Math" panose="02040503050406030204" pitchFamily="18" charset="0"/>
                                </a:rPr>
                              </m:ctrlPr>
                            </m:funcPr>
                            <m:fName>
                              <m:r>
                                <m:rPr>
                                  <m:sty m:val="p"/>
                                </m:rPr>
                                <a:rPr lang="en-GB" b="0" i="0" smtClean="0">
                                  <a:latin typeface="Cambria Math" panose="02040503050406030204" pitchFamily="18" charset="0"/>
                                </a:rPr>
                                <m:t>cos</m:t>
                              </m:r>
                            </m:fName>
                            <m:e>
                              <m:r>
                                <a:rPr lang="en-GB" b="0" i="1" smtClean="0">
                                  <a:latin typeface="Cambria Math" panose="02040503050406030204" pitchFamily="18" charset="0"/>
                                </a:rPr>
                                <m:t>𝑥</m:t>
                              </m:r>
                            </m:e>
                          </m:func>
                          <m:r>
                            <a:rPr lang="en-GB" b="0" i="1" smtClean="0">
                              <a:latin typeface="Cambria Math" panose="02040503050406030204" pitchFamily="18" charset="0"/>
                            </a:rPr>
                            <m:t> </m:t>
                          </m:r>
                          <m:r>
                            <a:rPr lang="en-GB" b="0" i="1" smtClean="0">
                              <a:latin typeface="Cambria Math" panose="02040503050406030204" pitchFamily="18" charset="0"/>
                            </a:rPr>
                            <m:t>𝑑𝑥</m:t>
                          </m:r>
                        </m:e>
                      </m:nary>
                      <m:r>
                        <a:rPr lang="en-GB" b="0" i="1" smtClean="0">
                          <a:latin typeface="Cambria Math" panose="02040503050406030204" pitchFamily="18" charset="0"/>
                        </a:rPr>
                        <m:t>=</m:t>
                      </m:r>
                      <m:r>
                        <a:rPr lang="en-GB" b="0" i="1" smtClean="0">
                          <a:latin typeface="Cambria Math" panose="02040503050406030204" pitchFamily="18" charset="0"/>
                        </a:rPr>
                        <m:t>𝑥</m:t>
                      </m:r>
                      <m:func>
                        <m:funcPr>
                          <m:ctrlPr>
                            <a:rPr lang="en-GB" b="0" i="1" smtClean="0">
                              <a:latin typeface="Cambria Math" panose="02040503050406030204" pitchFamily="18" charset="0"/>
                            </a:rPr>
                          </m:ctrlPr>
                        </m:funcPr>
                        <m:fName>
                          <m:r>
                            <m:rPr>
                              <m:sty m:val="p"/>
                            </m:rPr>
                            <a:rPr lang="en-GB" b="0" i="0" smtClean="0">
                              <a:latin typeface="Cambria Math" panose="02040503050406030204" pitchFamily="18" charset="0"/>
                            </a:rPr>
                            <m:t>sin</m:t>
                          </m:r>
                        </m:fName>
                        <m:e>
                          <m:r>
                            <a:rPr lang="en-GB" b="0" i="1" smtClean="0">
                              <a:latin typeface="Cambria Math" panose="02040503050406030204" pitchFamily="18" charset="0"/>
                            </a:rPr>
                            <m:t>𝑥</m:t>
                          </m:r>
                        </m:e>
                      </m:func>
                      <m:r>
                        <a:rPr lang="en-GB" b="0" i="1" smtClean="0">
                          <a:latin typeface="Cambria Math" panose="02040503050406030204" pitchFamily="18" charset="0"/>
                        </a:rPr>
                        <m:t>−</m:t>
                      </m:r>
                      <m:nary>
                        <m:naryPr>
                          <m:subHide m:val="on"/>
                          <m:supHide m:val="on"/>
                          <m:ctrlPr>
                            <a:rPr lang="en-GB" b="0" i="1" smtClean="0">
                              <a:latin typeface="Cambria Math" panose="02040503050406030204" pitchFamily="18" charset="0"/>
                            </a:rPr>
                          </m:ctrlPr>
                        </m:naryPr>
                        <m:sub/>
                        <m:sup/>
                        <m:e>
                          <m:r>
                            <a:rPr lang="en-GB" b="0" i="1" smtClean="0">
                              <a:latin typeface="Cambria Math" panose="02040503050406030204" pitchFamily="18" charset="0"/>
                            </a:rPr>
                            <m:t>1</m:t>
                          </m:r>
                          <m:func>
                            <m:funcPr>
                              <m:ctrlPr>
                                <a:rPr lang="en-GB" b="0" i="1" smtClean="0">
                                  <a:latin typeface="Cambria Math" panose="02040503050406030204" pitchFamily="18" charset="0"/>
                                </a:rPr>
                              </m:ctrlPr>
                            </m:funcPr>
                            <m:fName>
                              <m:r>
                                <m:rPr>
                                  <m:sty m:val="p"/>
                                </m:rPr>
                                <a:rPr lang="en-GB" b="0" i="0" smtClean="0">
                                  <a:latin typeface="Cambria Math" panose="02040503050406030204" pitchFamily="18" charset="0"/>
                                </a:rPr>
                                <m:t>sin</m:t>
                              </m:r>
                            </m:fName>
                            <m:e>
                              <m:r>
                                <a:rPr lang="en-GB" b="0" i="1" smtClean="0">
                                  <a:latin typeface="Cambria Math" panose="02040503050406030204" pitchFamily="18" charset="0"/>
                                </a:rPr>
                                <m:t>𝑥</m:t>
                              </m:r>
                            </m:e>
                          </m:func>
                          <m:r>
                            <a:rPr lang="en-GB" b="0" i="1" smtClean="0">
                              <a:latin typeface="Cambria Math" panose="02040503050406030204" pitchFamily="18" charset="0"/>
                            </a:rPr>
                            <m:t> </m:t>
                          </m:r>
                          <m:r>
                            <a:rPr lang="en-GB" b="0" i="1" smtClean="0">
                              <a:latin typeface="Cambria Math" panose="02040503050406030204" pitchFamily="18" charset="0"/>
                            </a:rPr>
                            <m:t>𝑑𝑥</m:t>
                          </m:r>
                        </m:e>
                      </m:nary>
                    </m:oMath>
                    <m:oMath xmlns:m="http://schemas.openxmlformats.org/officeDocument/2006/math">
                      <m:r>
                        <a:rPr lang="en-GB" b="0" i="0" smtClean="0">
                          <a:latin typeface="Cambria Math" panose="02040503050406030204" pitchFamily="18" charset="0"/>
                        </a:rPr>
                        <m:t>                         </m:t>
                      </m:r>
                      <m:r>
                        <a:rPr lang="en-GB" b="0" i="1" smtClean="0">
                          <a:latin typeface="Cambria Math" panose="02040503050406030204" pitchFamily="18" charset="0"/>
                        </a:rPr>
                        <m:t>=</m:t>
                      </m:r>
                      <m:r>
                        <a:rPr lang="en-GB" b="0" i="1" smtClean="0">
                          <a:latin typeface="Cambria Math" panose="02040503050406030204" pitchFamily="18" charset="0"/>
                        </a:rPr>
                        <m:t>𝑥</m:t>
                      </m:r>
                      <m:func>
                        <m:funcPr>
                          <m:ctrlPr>
                            <a:rPr lang="en-GB" b="0" i="1" smtClean="0">
                              <a:latin typeface="Cambria Math" panose="02040503050406030204" pitchFamily="18" charset="0"/>
                            </a:rPr>
                          </m:ctrlPr>
                        </m:funcPr>
                        <m:fName>
                          <m:r>
                            <m:rPr>
                              <m:sty m:val="p"/>
                            </m:rPr>
                            <a:rPr lang="en-GB" b="0" i="0" smtClean="0">
                              <a:latin typeface="Cambria Math" panose="02040503050406030204" pitchFamily="18" charset="0"/>
                            </a:rPr>
                            <m:t>sin</m:t>
                          </m:r>
                        </m:fName>
                        <m:e>
                          <m:r>
                            <a:rPr lang="en-GB" b="0" i="1" smtClean="0">
                              <a:latin typeface="Cambria Math" panose="02040503050406030204" pitchFamily="18" charset="0"/>
                            </a:rPr>
                            <m:t>𝑥</m:t>
                          </m:r>
                        </m:e>
                      </m:func>
                      <m:r>
                        <a:rPr lang="en-GB" b="0" i="1" smtClean="0">
                          <a:latin typeface="Cambria Math" panose="02040503050406030204" pitchFamily="18" charset="0"/>
                        </a:rPr>
                        <m:t>+</m:t>
                      </m:r>
                      <m:func>
                        <m:funcPr>
                          <m:ctrlPr>
                            <a:rPr lang="en-GB" b="0" i="1" smtClean="0">
                              <a:latin typeface="Cambria Math" panose="02040503050406030204" pitchFamily="18" charset="0"/>
                            </a:rPr>
                          </m:ctrlPr>
                        </m:funcPr>
                        <m:fName>
                          <m:r>
                            <m:rPr>
                              <m:sty m:val="p"/>
                            </m:rPr>
                            <a:rPr lang="en-GB" b="0" i="0" smtClean="0">
                              <a:latin typeface="Cambria Math" panose="02040503050406030204" pitchFamily="18" charset="0"/>
                            </a:rPr>
                            <m:t>cos</m:t>
                          </m:r>
                        </m:fName>
                        <m:e>
                          <m:r>
                            <a:rPr lang="en-GB" b="0" i="1" smtClean="0">
                              <a:latin typeface="Cambria Math" panose="02040503050406030204" pitchFamily="18" charset="0"/>
                            </a:rPr>
                            <m:t>𝑥</m:t>
                          </m:r>
                        </m:e>
                      </m:func>
                      <m:r>
                        <a:rPr lang="en-GB" b="0" i="1" smtClean="0">
                          <a:latin typeface="Cambria Math" panose="02040503050406030204" pitchFamily="18" charset="0"/>
                        </a:rPr>
                        <m:t>+</m:t>
                      </m:r>
                      <m:r>
                        <a:rPr lang="en-GB" b="0" i="1" smtClean="0">
                          <a:latin typeface="Cambria Math" panose="02040503050406030204" pitchFamily="18" charset="0"/>
                        </a:rPr>
                        <m:t>𝐶</m:t>
                      </m:r>
                    </m:oMath>
                  </m:oMathPara>
                </a14:m>
                <a:endParaRPr lang="en-GB" dirty="0"/>
              </a:p>
            </p:txBody>
          </p:sp>
        </mc:Choice>
        <mc:Fallback xmlns="">
          <p:sp>
            <p:nvSpPr>
              <p:cNvPr id="7" name="TextBox 6"/>
              <p:cNvSpPr txBox="1">
                <a:spLocks noRot="1" noChangeAspect="1" noMove="1" noResize="1" noEditPoints="1" noAdjustHandles="1" noChangeArrowheads="1" noChangeShapeType="1" noTextEdit="1"/>
              </p:cNvSpPr>
              <p:nvPr/>
            </p:nvSpPr>
            <p:spPr>
              <a:xfrm>
                <a:off x="238448" y="2293144"/>
                <a:ext cx="4104456" cy="3926588"/>
              </a:xfrm>
              <a:prstGeom prst="rect">
                <a:avLst/>
              </a:prstGeom>
              <a:blipFill rotWithShape="0">
                <a:blip r:embed="rId4"/>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5796136" y="2276872"/>
                <a:ext cx="2664296" cy="693138"/>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600" b="1" dirty="0"/>
                  <a:t>STEP 1</a:t>
                </a:r>
                <a:r>
                  <a:rPr lang="en-GB" sz="1600" dirty="0"/>
                  <a:t>: Decide which thing will be </a:t>
                </a:r>
                <a14:m>
                  <m:oMath xmlns:m="http://schemas.openxmlformats.org/officeDocument/2006/math">
                    <m:r>
                      <a:rPr lang="en-GB" sz="1600" b="0" i="1" smtClean="0">
                        <a:latin typeface="Cambria Math" panose="02040503050406030204" pitchFamily="18" charset="0"/>
                      </a:rPr>
                      <m:t>𝑢</m:t>
                    </m:r>
                  </m:oMath>
                </a14:m>
                <a:r>
                  <a:rPr lang="en-GB" sz="1600" dirty="0"/>
                  <a:t> (and which </a:t>
                </a:r>
                <a14:m>
                  <m:oMath xmlns:m="http://schemas.openxmlformats.org/officeDocument/2006/math">
                    <m:f>
                      <m:fPr>
                        <m:ctrlPr>
                          <a:rPr lang="en-GB" sz="1600" b="0" i="1" smtClean="0">
                            <a:latin typeface="Cambria Math" panose="02040503050406030204" pitchFamily="18" charset="0"/>
                          </a:rPr>
                        </m:ctrlPr>
                      </m:fPr>
                      <m:num>
                        <m:r>
                          <a:rPr lang="en-GB" sz="1600" b="0" i="1" smtClean="0">
                            <a:latin typeface="Cambria Math" panose="02040503050406030204" pitchFamily="18" charset="0"/>
                          </a:rPr>
                          <m:t>𝑑𝑣</m:t>
                        </m:r>
                      </m:num>
                      <m:den>
                        <m:r>
                          <a:rPr lang="en-GB" sz="1600" b="0" i="1" smtClean="0">
                            <a:latin typeface="Cambria Math" panose="02040503050406030204" pitchFamily="18" charset="0"/>
                          </a:rPr>
                          <m:t>𝑑𝑥</m:t>
                        </m:r>
                      </m:den>
                    </m:f>
                  </m:oMath>
                </a14:m>
                <a:r>
                  <a:rPr lang="en-GB" sz="1600" dirty="0"/>
                  <a:t>). </a:t>
                </a:r>
              </a:p>
            </p:txBody>
          </p:sp>
        </mc:Choice>
        <mc:Fallback xmlns="">
          <p:sp>
            <p:nvSpPr>
              <p:cNvPr id="8" name="TextBox 7"/>
              <p:cNvSpPr txBox="1">
                <a:spLocks noRot="1" noChangeAspect="1" noMove="1" noResize="1" noEditPoints="1" noAdjustHandles="1" noChangeArrowheads="1" noChangeShapeType="1" noTextEdit="1"/>
              </p:cNvSpPr>
              <p:nvPr/>
            </p:nvSpPr>
            <p:spPr>
              <a:xfrm>
                <a:off x="5796136" y="2276872"/>
                <a:ext cx="2664296" cy="693138"/>
              </a:xfrm>
              <a:prstGeom prst="rect">
                <a:avLst/>
              </a:prstGeom>
              <a:blipFill rotWithShape="0">
                <a:blip r:embed="rId5"/>
                <a:stretch>
                  <a:fillRect l="-907" t="-855" b="-2564"/>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4355976" y="2982710"/>
                <a:ext cx="4752528" cy="1570943"/>
              </a:xfrm>
              <a:prstGeom prst="rect">
                <a:avLst/>
              </a:prstGeom>
              <a:noFill/>
            </p:spPr>
            <p:txBody>
              <a:bodyPr wrap="square" rtlCol="0">
                <a:spAutoFit/>
              </a:bodyPr>
              <a:lstStyle/>
              <a:p>
                <a:r>
                  <a:rPr lang="en-GB" sz="1600" dirty="0"/>
                  <a:t>You’re about to differentiate </a:t>
                </a:r>
                <a14:m>
                  <m:oMath xmlns:m="http://schemas.openxmlformats.org/officeDocument/2006/math">
                    <m:r>
                      <a:rPr lang="en-GB" sz="1600" b="0" i="1" smtClean="0">
                        <a:latin typeface="Cambria Math" panose="02040503050406030204" pitchFamily="18" charset="0"/>
                      </a:rPr>
                      <m:t>𝑢</m:t>
                    </m:r>
                  </m:oMath>
                </a14:m>
                <a:r>
                  <a:rPr lang="en-GB" sz="1600" dirty="0"/>
                  <a:t> and integrate </a:t>
                </a:r>
                <a14:m>
                  <m:oMath xmlns:m="http://schemas.openxmlformats.org/officeDocument/2006/math">
                    <m:f>
                      <m:fPr>
                        <m:ctrlPr>
                          <a:rPr lang="en-GB" sz="1600" b="0" i="1" smtClean="0">
                            <a:latin typeface="Cambria Math" panose="02040503050406030204" pitchFamily="18" charset="0"/>
                          </a:rPr>
                        </m:ctrlPr>
                      </m:fPr>
                      <m:num>
                        <m:r>
                          <a:rPr lang="en-GB" sz="1600" b="0" i="1" smtClean="0">
                            <a:latin typeface="Cambria Math" panose="02040503050406030204" pitchFamily="18" charset="0"/>
                          </a:rPr>
                          <m:t>𝑑𝑣</m:t>
                        </m:r>
                      </m:num>
                      <m:den>
                        <m:r>
                          <a:rPr lang="en-GB" sz="1600" b="0" i="1" smtClean="0">
                            <a:latin typeface="Cambria Math" panose="02040503050406030204" pitchFamily="18" charset="0"/>
                          </a:rPr>
                          <m:t>𝑑𝑥</m:t>
                        </m:r>
                      </m:den>
                    </m:f>
                  </m:oMath>
                </a14:m>
                <a:r>
                  <a:rPr lang="en-GB" sz="1600" dirty="0"/>
                  <a:t>, so the idea is to pick them so differentiating </a:t>
                </a:r>
                <a14:m>
                  <m:oMath xmlns:m="http://schemas.openxmlformats.org/officeDocument/2006/math">
                    <m:r>
                      <a:rPr lang="en-GB" sz="1600" b="0" i="1" smtClean="0">
                        <a:latin typeface="Cambria Math" panose="02040503050406030204" pitchFamily="18" charset="0"/>
                      </a:rPr>
                      <m:t>𝑢</m:t>
                    </m:r>
                  </m:oMath>
                </a14:m>
                <a:r>
                  <a:rPr lang="en-GB" sz="1600" dirty="0"/>
                  <a:t> makes it ‘simpler’, and </a:t>
                </a:r>
                <a14:m>
                  <m:oMath xmlns:m="http://schemas.openxmlformats.org/officeDocument/2006/math">
                    <m:f>
                      <m:fPr>
                        <m:ctrlPr>
                          <a:rPr lang="en-GB" sz="1600" b="0" i="1" smtClean="0">
                            <a:latin typeface="Cambria Math" panose="02040503050406030204" pitchFamily="18" charset="0"/>
                          </a:rPr>
                        </m:ctrlPr>
                      </m:fPr>
                      <m:num>
                        <m:r>
                          <a:rPr lang="en-GB" sz="1600" b="0" i="1" smtClean="0">
                            <a:latin typeface="Cambria Math" panose="02040503050406030204" pitchFamily="18" charset="0"/>
                          </a:rPr>
                          <m:t>𝑑𝑣</m:t>
                        </m:r>
                      </m:num>
                      <m:den>
                        <m:r>
                          <a:rPr lang="en-GB" sz="1600" b="0" i="1" smtClean="0">
                            <a:latin typeface="Cambria Math" panose="02040503050406030204" pitchFamily="18" charset="0"/>
                          </a:rPr>
                          <m:t>𝑑𝑥</m:t>
                        </m:r>
                      </m:den>
                    </m:f>
                  </m:oMath>
                </a14:m>
                <a:r>
                  <a:rPr lang="en-GB" sz="1600" dirty="0"/>
                  <a:t> can be integrated easily.</a:t>
                </a:r>
              </a:p>
              <a:p>
                <a14:m>
                  <m:oMath xmlns:m="http://schemas.openxmlformats.org/officeDocument/2006/math">
                    <m:r>
                      <a:rPr lang="en-GB" sz="1600" b="0" i="1" smtClean="0">
                        <a:latin typeface="Cambria Math" panose="02040503050406030204" pitchFamily="18" charset="0"/>
                      </a:rPr>
                      <m:t>𝑢</m:t>
                    </m:r>
                  </m:oMath>
                </a14:m>
                <a:r>
                  <a:rPr lang="en-GB" sz="1600" dirty="0"/>
                  <a:t> will always be the  </a:t>
                </a:r>
                <a14:m>
                  <m:oMath xmlns:m="http://schemas.openxmlformats.org/officeDocument/2006/math">
                    <m:sSup>
                      <m:sSupPr>
                        <m:ctrlPr>
                          <a:rPr lang="en-GB" sz="1600" i="1">
                            <a:latin typeface="Cambria Math" panose="02040503050406030204" pitchFamily="18" charset="0"/>
                          </a:rPr>
                        </m:ctrlPr>
                      </m:sSupPr>
                      <m:e>
                        <m:r>
                          <a:rPr lang="en-GB" sz="1600" i="1">
                            <a:latin typeface="Cambria Math" panose="02040503050406030204" pitchFamily="18" charset="0"/>
                          </a:rPr>
                          <m:t>𝑥</m:t>
                        </m:r>
                      </m:e>
                      <m:sup>
                        <m:r>
                          <a:rPr lang="en-GB" sz="1600" i="1">
                            <a:latin typeface="Cambria Math" panose="02040503050406030204" pitchFamily="18" charset="0"/>
                          </a:rPr>
                          <m:t>𝑛</m:t>
                        </m:r>
                      </m:sup>
                    </m:sSup>
                  </m:oMath>
                </a14:m>
                <a:r>
                  <a:rPr lang="en-GB" sz="1600" dirty="0"/>
                  <a:t> term </a:t>
                </a:r>
                <a:r>
                  <a:rPr lang="en-GB" sz="1600" b="1" dirty="0"/>
                  <a:t>UNLESS</a:t>
                </a:r>
                <a:r>
                  <a:rPr lang="en-GB" sz="1600" dirty="0"/>
                  <a:t> one term is </a:t>
                </a:r>
                <a14:m>
                  <m:oMath xmlns:m="http://schemas.openxmlformats.org/officeDocument/2006/math">
                    <m:func>
                      <m:funcPr>
                        <m:ctrlPr>
                          <a:rPr lang="en-GB" sz="1600" i="1">
                            <a:latin typeface="Cambria Math" panose="02040503050406030204" pitchFamily="18" charset="0"/>
                          </a:rPr>
                        </m:ctrlPr>
                      </m:funcPr>
                      <m:fName>
                        <m:r>
                          <m:rPr>
                            <m:sty m:val="p"/>
                          </m:rPr>
                          <a:rPr lang="en-GB" sz="1600">
                            <a:latin typeface="Cambria Math" panose="02040503050406030204" pitchFamily="18" charset="0"/>
                          </a:rPr>
                          <m:t>ln</m:t>
                        </m:r>
                      </m:fName>
                      <m:e>
                        <m:r>
                          <a:rPr lang="en-GB" sz="1600" i="1">
                            <a:latin typeface="Cambria Math" panose="02040503050406030204" pitchFamily="18" charset="0"/>
                          </a:rPr>
                          <m:t>𝑥</m:t>
                        </m:r>
                      </m:e>
                    </m:func>
                  </m:oMath>
                </a14:m>
                <a:r>
                  <a:rPr lang="en-GB" sz="1600" dirty="0"/>
                  <a:t>.</a:t>
                </a:r>
              </a:p>
              <a:p>
                <a:endParaRPr lang="en-GB" dirty="0"/>
              </a:p>
            </p:txBody>
          </p:sp>
        </mc:Choice>
        <mc:Fallback xmlns="">
          <p:sp>
            <p:nvSpPr>
              <p:cNvPr id="9" name="TextBox 8"/>
              <p:cNvSpPr txBox="1">
                <a:spLocks noRot="1" noChangeAspect="1" noMove="1" noResize="1" noEditPoints="1" noAdjustHandles="1" noChangeArrowheads="1" noChangeShapeType="1" noTextEdit="1"/>
              </p:cNvSpPr>
              <p:nvPr/>
            </p:nvSpPr>
            <p:spPr>
              <a:xfrm>
                <a:off x="4355976" y="2982710"/>
                <a:ext cx="4752528" cy="1570943"/>
              </a:xfrm>
              <a:prstGeom prst="rect">
                <a:avLst/>
              </a:prstGeom>
              <a:blipFill rotWithShape="0">
                <a:blip r:embed="rId6"/>
                <a:stretch>
                  <a:fillRect l="-770"/>
                </a:stretch>
              </a:blipFill>
            </p:spPr>
            <p:txBody>
              <a:bodyPr/>
              <a:lstStyle/>
              <a:p>
                <a:r>
                  <a:rPr lang="en-GB">
                    <a:noFill/>
                  </a:rPr>
                  <a:t> </a:t>
                </a:r>
              </a:p>
            </p:txBody>
          </p:sp>
        </mc:Fallback>
      </mc:AlternateContent>
      <p:sp>
        <p:nvSpPr>
          <p:cNvPr id="10" name="TextBox 9"/>
          <p:cNvSpPr txBox="1"/>
          <p:nvPr/>
        </p:nvSpPr>
        <p:spPr>
          <a:xfrm>
            <a:off x="5796136" y="5184316"/>
            <a:ext cx="2664296" cy="338554"/>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600" b="1" dirty="0"/>
              <a:t>STEP 3</a:t>
            </a:r>
            <a:r>
              <a:rPr lang="en-GB" sz="1600" dirty="0"/>
              <a:t>: Use the formula.</a:t>
            </a:r>
          </a:p>
        </p:txBody>
      </p:sp>
      <mc:AlternateContent xmlns:mc="http://schemas.openxmlformats.org/markup-compatibility/2006" xmlns:a14="http://schemas.microsoft.com/office/drawing/2010/main">
        <mc:Choice Requires="a14">
          <p:sp>
            <p:nvSpPr>
              <p:cNvPr id="11" name="TextBox 10"/>
              <p:cNvSpPr txBox="1"/>
              <p:nvPr/>
            </p:nvSpPr>
            <p:spPr>
              <a:xfrm>
                <a:off x="5292079" y="5611758"/>
                <a:ext cx="3443327" cy="923330"/>
              </a:xfrm>
              <a:prstGeom prst="rect">
                <a:avLst/>
              </a:prstGeom>
              <a:noFill/>
            </p:spPr>
            <p:txBody>
              <a:bodyPr wrap="square" rtlCol="0">
                <a:spAutoFit/>
              </a:bodyPr>
              <a:lstStyle/>
              <a:p>
                <a:r>
                  <a:rPr lang="en-GB" dirty="0"/>
                  <a:t>I just remember it as “</a:t>
                </a:r>
                <a14:m>
                  <m:oMath xmlns:m="http://schemas.openxmlformats.org/officeDocument/2006/math">
                    <m:r>
                      <a:rPr lang="en-GB" b="0" i="1" smtClean="0">
                        <a:latin typeface="Cambria Math" panose="02040503050406030204" pitchFamily="18" charset="0"/>
                      </a:rPr>
                      <m:t>𝑢𝑣</m:t>
                    </m:r>
                  </m:oMath>
                </a14:m>
                <a:r>
                  <a:rPr lang="en-GB" dirty="0"/>
                  <a:t> minus the integral of the two new things </a:t>
                </a:r>
                <a:r>
                  <a:rPr lang="en-GB" dirty="0" err="1"/>
                  <a:t>timesed</a:t>
                </a:r>
                <a:r>
                  <a:rPr lang="en-GB" dirty="0"/>
                  <a:t> together”</a:t>
                </a:r>
              </a:p>
            </p:txBody>
          </p:sp>
        </mc:Choice>
        <mc:Fallback xmlns="">
          <p:sp>
            <p:nvSpPr>
              <p:cNvPr id="11" name="TextBox 10"/>
              <p:cNvSpPr txBox="1">
                <a:spLocks noRot="1" noChangeAspect="1" noMove="1" noResize="1" noEditPoints="1" noAdjustHandles="1" noChangeArrowheads="1" noChangeShapeType="1" noTextEdit="1"/>
              </p:cNvSpPr>
              <p:nvPr/>
            </p:nvSpPr>
            <p:spPr>
              <a:xfrm>
                <a:off x="5292079" y="5611758"/>
                <a:ext cx="3443327" cy="923330"/>
              </a:xfrm>
              <a:prstGeom prst="rect">
                <a:avLst/>
              </a:prstGeom>
              <a:blipFill rotWithShape="0">
                <a:blip r:embed="rId7"/>
                <a:stretch>
                  <a:fillRect l="-1416" t="-3974" b="-9934"/>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2" name="TextBox 11"/>
              <p:cNvSpPr txBox="1"/>
              <p:nvPr/>
            </p:nvSpPr>
            <p:spPr>
              <a:xfrm>
                <a:off x="5796136" y="4418937"/>
                <a:ext cx="2664296" cy="446917"/>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600" b="1" dirty="0"/>
                  <a:t>STEP 2</a:t>
                </a:r>
                <a:r>
                  <a:rPr lang="en-GB" sz="1600" dirty="0"/>
                  <a:t>: Find </a:t>
                </a:r>
                <a14:m>
                  <m:oMath xmlns:m="http://schemas.openxmlformats.org/officeDocument/2006/math">
                    <m:f>
                      <m:fPr>
                        <m:ctrlPr>
                          <a:rPr lang="en-GB" sz="1600" b="0" i="1" smtClean="0">
                            <a:latin typeface="Cambria Math" panose="02040503050406030204" pitchFamily="18" charset="0"/>
                          </a:rPr>
                        </m:ctrlPr>
                      </m:fPr>
                      <m:num>
                        <m:r>
                          <a:rPr lang="en-GB" sz="1600" b="0" i="1" smtClean="0">
                            <a:latin typeface="Cambria Math" panose="02040503050406030204" pitchFamily="18" charset="0"/>
                          </a:rPr>
                          <m:t>𝑑𝑢</m:t>
                        </m:r>
                      </m:num>
                      <m:den>
                        <m:r>
                          <a:rPr lang="en-GB" sz="1600" b="0" i="1" smtClean="0">
                            <a:latin typeface="Cambria Math" panose="02040503050406030204" pitchFamily="18" charset="0"/>
                          </a:rPr>
                          <m:t>𝑑𝑥</m:t>
                        </m:r>
                      </m:den>
                    </m:f>
                  </m:oMath>
                </a14:m>
                <a:r>
                  <a:rPr lang="en-GB" sz="1600" dirty="0"/>
                  <a:t> and </a:t>
                </a:r>
                <a14:m>
                  <m:oMath xmlns:m="http://schemas.openxmlformats.org/officeDocument/2006/math">
                    <m:r>
                      <a:rPr lang="en-GB" sz="1600" b="0" i="1" smtClean="0">
                        <a:latin typeface="Cambria Math" panose="02040503050406030204" pitchFamily="18" charset="0"/>
                      </a:rPr>
                      <m:t>𝑣</m:t>
                    </m:r>
                  </m:oMath>
                </a14:m>
                <a:r>
                  <a:rPr lang="en-GB" sz="1600" dirty="0"/>
                  <a:t>.</a:t>
                </a:r>
              </a:p>
            </p:txBody>
          </p:sp>
        </mc:Choice>
        <mc:Fallback xmlns="">
          <p:sp>
            <p:nvSpPr>
              <p:cNvPr id="12" name="TextBox 11"/>
              <p:cNvSpPr txBox="1">
                <a:spLocks noRot="1" noChangeAspect="1" noMove="1" noResize="1" noEditPoints="1" noAdjustHandles="1" noChangeArrowheads="1" noChangeShapeType="1" noTextEdit="1"/>
              </p:cNvSpPr>
              <p:nvPr/>
            </p:nvSpPr>
            <p:spPr>
              <a:xfrm>
                <a:off x="5796136" y="4418937"/>
                <a:ext cx="2664296" cy="446917"/>
              </a:xfrm>
              <a:prstGeom prst="rect">
                <a:avLst/>
              </a:prstGeom>
              <a:blipFill rotWithShape="0">
                <a:blip r:embed="rId8"/>
                <a:stretch>
                  <a:fillRect l="-907" b="-3896"/>
                </a:stretch>
              </a:blipFill>
            </p:spPr>
            <p:txBody>
              <a:bodyPr/>
              <a:lstStyle/>
              <a:p>
                <a:r>
                  <a:rPr lang="en-GB">
                    <a:noFill/>
                  </a:rPr>
                  <a:t> </a:t>
                </a:r>
              </a:p>
            </p:txBody>
          </p:sp>
        </mc:Fallback>
      </mc:AlternateContent>
      <p:sp>
        <p:nvSpPr>
          <p:cNvPr id="13" name="Rectangle 12"/>
          <p:cNvSpPr/>
          <p:nvPr/>
        </p:nvSpPr>
        <p:spPr>
          <a:xfrm>
            <a:off x="225376" y="2132857"/>
            <a:ext cx="3842568" cy="84985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4" name="Rectangle 13"/>
          <p:cNvSpPr/>
          <p:nvPr/>
        </p:nvSpPr>
        <p:spPr>
          <a:xfrm>
            <a:off x="225376" y="4285534"/>
            <a:ext cx="3842568" cy="84985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5" name="Rectangle 14"/>
          <p:cNvSpPr/>
          <p:nvPr/>
        </p:nvSpPr>
        <p:spPr>
          <a:xfrm>
            <a:off x="225376" y="5252632"/>
            <a:ext cx="3842568" cy="96709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cxnSp>
        <p:nvCxnSpPr>
          <p:cNvPr id="17" name="Straight Connector 16"/>
          <p:cNvCxnSpPr/>
          <p:nvPr/>
        </p:nvCxnSpPr>
        <p:spPr>
          <a:xfrm>
            <a:off x="-218" y="1844824"/>
            <a:ext cx="9144000" cy="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23790238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3"/>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3"/>
                                        </p:tgtEl>
                                      </p:cBhvr>
                                    </p:animEffect>
                                    <p:set>
                                      <p:cBhvr>
                                        <p:cTn id="7" dur="1" fill="hold">
                                          <p:stCondLst>
                                            <p:cond delay="4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3"/>
                  </p:tgtEl>
                </p:cond>
              </p:nextCondLst>
            </p:seq>
            <p:seq concurrent="1" nextAc="seek">
              <p:cTn id="8" restart="whenNotActive" fill="hold" evtFilter="cancelBubble" nodeType="interactiveSeq">
                <p:stCondLst>
                  <p:cond evt="onClick" delay="0">
                    <p:tgtEl>
                      <p:spTgt spid="14"/>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14"/>
                                        </p:tgtEl>
                                      </p:cBhvr>
                                    </p:animEffect>
                                    <p:set>
                                      <p:cBhvr>
                                        <p:cTn id="13" dur="1" fill="hold">
                                          <p:stCondLst>
                                            <p:cond delay="4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4"/>
                  </p:tgtEl>
                </p:cond>
              </p:nextCondLst>
            </p:seq>
            <p:seq concurrent="1" nextAc="seek">
              <p:cTn id="14" restart="whenNotActive" fill="hold" evtFilter="cancelBubble" nodeType="interactiveSeq">
                <p:stCondLst>
                  <p:cond evt="onClick" delay="0">
                    <p:tgtEl>
                      <p:spTgt spid="15"/>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15"/>
                                        </p:tgtEl>
                                      </p:cBhvr>
                                    </p:animEffect>
                                    <p:set>
                                      <p:cBhvr>
                                        <p:cTn id="19" dur="1" fill="hold">
                                          <p:stCondLst>
                                            <p:cond delay="4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5"/>
                  </p:tgtEl>
                </p:cond>
              </p:nextCondLst>
            </p:seq>
          </p:childTnLst>
        </p:cTn>
      </p:par>
    </p:tnLst>
    <p:bldLst>
      <p:bldP spid="13" grpId="0" animBg="1"/>
      <p:bldP spid="14" grpId="0" animBg="1"/>
      <p:bldP spid="15"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4000"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Another Example</a:t>
              </a:r>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5" name="TextBox 4"/>
              <p:cNvSpPr txBox="1"/>
              <p:nvPr/>
            </p:nvSpPr>
            <p:spPr>
              <a:xfrm>
                <a:off x="755576" y="836712"/>
                <a:ext cx="7560840" cy="447687"/>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sz="2000" dirty="0"/>
                  <a:t>Find </a:t>
                </a:r>
                <a14:m>
                  <m:oMath xmlns:m="http://schemas.openxmlformats.org/officeDocument/2006/math">
                    <m:nary>
                      <m:naryPr>
                        <m:subHide m:val="on"/>
                        <m:supHide m:val="on"/>
                        <m:ctrlPr>
                          <a:rPr lang="en-GB" sz="2000" b="0" i="1" smtClean="0">
                            <a:latin typeface="Cambria Math" panose="02040503050406030204" pitchFamily="18" charset="0"/>
                          </a:rPr>
                        </m:ctrlPr>
                      </m:naryPr>
                      <m:sub/>
                      <m:sup/>
                      <m:e>
                        <m:sSup>
                          <m:sSupPr>
                            <m:ctrlPr>
                              <a:rPr lang="en-GB" sz="2000" b="0" i="1" smtClean="0">
                                <a:latin typeface="Cambria Math" panose="02040503050406030204" pitchFamily="18" charset="0"/>
                              </a:rPr>
                            </m:ctrlPr>
                          </m:sSupPr>
                          <m:e>
                            <m:r>
                              <a:rPr lang="en-GB" sz="2000" b="0" i="1" smtClean="0">
                                <a:latin typeface="Cambria Math" panose="02040503050406030204" pitchFamily="18" charset="0"/>
                              </a:rPr>
                              <m:t>𝑥</m:t>
                            </m:r>
                          </m:e>
                          <m:sup>
                            <m:r>
                              <a:rPr lang="en-GB" sz="2000" b="0" i="1" smtClean="0">
                                <a:latin typeface="Cambria Math" panose="02040503050406030204" pitchFamily="18" charset="0"/>
                              </a:rPr>
                              <m:t>2</m:t>
                            </m:r>
                          </m:sup>
                        </m:sSup>
                        <m:func>
                          <m:funcPr>
                            <m:ctrlPr>
                              <a:rPr lang="en-GB" sz="2000" b="0" i="1" smtClean="0">
                                <a:latin typeface="Cambria Math" panose="02040503050406030204" pitchFamily="18" charset="0"/>
                              </a:rPr>
                            </m:ctrlPr>
                          </m:funcPr>
                          <m:fName>
                            <m:r>
                              <m:rPr>
                                <m:sty m:val="p"/>
                              </m:rPr>
                              <a:rPr lang="en-GB" sz="2000" b="0" i="0" smtClean="0">
                                <a:latin typeface="Cambria Math" panose="02040503050406030204" pitchFamily="18" charset="0"/>
                              </a:rPr>
                              <m:t>ln</m:t>
                            </m:r>
                          </m:fName>
                          <m:e>
                            <m:r>
                              <a:rPr lang="en-GB" sz="2000" b="0" i="1" smtClean="0">
                                <a:latin typeface="Cambria Math" panose="02040503050406030204" pitchFamily="18" charset="0"/>
                              </a:rPr>
                              <m:t>𝑥</m:t>
                            </m:r>
                          </m:e>
                        </m:func>
                        <m:r>
                          <a:rPr lang="en-GB" sz="2000" b="0" i="1" smtClean="0">
                            <a:latin typeface="Cambria Math" panose="02040503050406030204" pitchFamily="18" charset="0"/>
                          </a:rPr>
                          <m:t> </m:t>
                        </m:r>
                        <m:r>
                          <a:rPr lang="en-GB" sz="2000" b="0" i="1" smtClean="0">
                            <a:latin typeface="Cambria Math" panose="02040503050406030204" pitchFamily="18" charset="0"/>
                          </a:rPr>
                          <m:t>𝑑𝑥</m:t>
                        </m:r>
                      </m:e>
                    </m:nary>
                  </m:oMath>
                </a14:m>
                <a:endParaRPr lang="en-GB" sz="2000" dirty="0"/>
              </a:p>
            </p:txBody>
          </p:sp>
        </mc:Choice>
        <mc:Fallback xmlns="">
          <p:sp>
            <p:nvSpPr>
              <p:cNvPr id="5" name="TextBox 4"/>
              <p:cNvSpPr txBox="1">
                <a:spLocks noRot="1" noChangeAspect="1" noMove="1" noResize="1" noEditPoints="1" noAdjustHandles="1" noChangeArrowheads="1" noChangeShapeType="1" noTextEdit="1"/>
              </p:cNvSpPr>
              <p:nvPr/>
            </p:nvSpPr>
            <p:spPr>
              <a:xfrm>
                <a:off x="755576" y="836712"/>
                <a:ext cx="7560840" cy="447687"/>
              </a:xfrm>
              <a:prstGeom prst="rect">
                <a:avLst/>
              </a:prstGeom>
              <a:blipFill rotWithShape="0">
                <a:blip r:embed="rId2"/>
                <a:stretch>
                  <a:fillRect t="-92857" b="-136735"/>
                </a:stretch>
              </a:blipFill>
              <a:effectLst>
                <a:outerShdw blurRad="63500" sx="102000" sy="102000" algn="ctr" rotWithShape="0">
                  <a:prstClr val="black">
                    <a:alpha val="40000"/>
                  </a:prstClr>
                </a:outerShdw>
              </a:effectLst>
            </p:spPr>
            <p:txBody>
              <a:bodyPr/>
              <a:lstStyle/>
              <a:p>
                <a:r>
                  <a:rPr lang="en-GB">
                    <a:noFill/>
                  </a:rPr>
                  <a:t> </a:t>
                </a:r>
              </a:p>
            </p:txBody>
          </p:sp>
        </mc:Fallback>
      </mc:AlternateContent>
      <p:sp>
        <p:nvSpPr>
          <p:cNvPr id="6" name="Rectangle 5"/>
          <p:cNvSpPr/>
          <p:nvPr/>
        </p:nvSpPr>
        <p:spPr>
          <a:xfrm>
            <a:off x="323528" y="824880"/>
            <a:ext cx="432048" cy="484236"/>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b="1" dirty="0"/>
              <a:t>Q</a:t>
            </a:r>
          </a:p>
        </p:txBody>
      </p:sp>
      <mc:AlternateContent xmlns:mc="http://schemas.openxmlformats.org/markup-compatibility/2006" xmlns:a14="http://schemas.microsoft.com/office/drawing/2010/main">
        <mc:Choice Requires="a14">
          <p:sp>
            <p:nvSpPr>
              <p:cNvPr id="7" name="TextBox 6"/>
              <p:cNvSpPr txBox="1"/>
              <p:nvPr/>
            </p:nvSpPr>
            <p:spPr>
              <a:xfrm>
                <a:off x="754212" y="1487208"/>
                <a:ext cx="4392488" cy="2415726"/>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r>
                        <a:rPr lang="en-GB" sz="1600" b="0" i="1" dirty="0" smtClean="0">
                          <a:latin typeface="Cambria Math" panose="02040503050406030204" pitchFamily="18" charset="0"/>
                        </a:rPr>
                        <m:t>𝑢</m:t>
                      </m:r>
                      <m:r>
                        <a:rPr lang="en-GB" sz="1600" b="0" i="1" dirty="0" smtClean="0">
                          <a:latin typeface="Cambria Math" panose="02040503050406030204" pitchFamily="18" charset="0"/>
                        </a:rPr>
                        <m:t>=</m:t>
                      </m:r>
                      <m:func>
                        <m:funcPr>
                          <m:ctrlPr>
                            <a:rPr lang="en-GB" sz="1600" b="0" i="1" dirty="0" smtClean="0">
                              <a:latin typeface="Cambria Math" panose="02040503050406030204" pitchFamily="18" charset="0"/>
                            </a:rPr>
                          </m:ctrlPr>
                        </m:funcPr>
                        <m:fName>
                          <m:r>
                            <m:rPr>
                              <m:sty m:val="p"/>
                            </m:rPr>
                            <a:rPr lang="en-GB" sz="1600" b="0" i="0" dirty="0" smtClean="0">
                              <a:latin typeface="Cambria Math" panose="02040503050406030204" pitchFamily="18" charset="0"/>
                            </a:rPr>
                            <m:t>ln</m:t>
                          </m:r>
                        </m:fName>
                        <m:e>
                          <m:r>
                            <a:rPr lang="en-GB" sz="1600" b="0" i="1" dirty="0" smtClean="0">
                              <a:latin typeface="Cambria Math" panose="02040503050406030204" pitchFamily="18" charset="0"/>
                            </a:rPr>
                            <m:t>𝑥</m:t>
                          </m:r>
                        </m:e>
                      </m:func>
                      <m:r>
                        <a:rPr lang="en-GB" sz="1600" b="0" i="1" dirty="0" smtClean="0">
                          <a:latin typeface="Cambria Math" panose="02040503050406030204" pitchFamily="18" charset="0"/>
                        </a:rPr>
                        <m:t>                </m:t>
                      </m:r>
                      <m:f>
                        <m:fPr>
                          <m:ctrlPr>
                            <a:rPr lang="en-GB" sz="1600" b="0" i="1" dirty="0" smtClean="0">
                              <a:latin typeface="Cambria Math" panose="02040503050406030204" pitchFamily="18" charset="0"/>
                            </a:rPr>
                          </m:ctrlPr>
                        </m:fPr>
                        <m:num>
                          <m:r>
                            <a:rPr lang="en-GB" sz="1600" b="0" i="1" dirty="0" smtClean="0">
                              <a:latin typeface="Cambria Math" panose="02040503050406030204" pitchFamily="18" charset="0"/>
                            </a:rPr>
                            <m:t>𝑑𝑣</m:t>
                          </m:r>
                        </m:num>
                        <m:den>
                          <m:r>
                            <a:rPr lang="en-GB" sz="1600" b="0" i="1" dirty="0" smtClean="0">
                              <a:latin typeface="Cambria Math" panose="02040503050406030204" pitchFamily="18" charset="0"/>
                            </a:rPr>
                            <m:t>𝑑𝑥</m:t>
                          </m:r>
                        </m:den>
                      </m:f>
                      <m:r>
                        <a:rPr lang="en-GB" sz="1600" b="0" i="1" dirty="0" smtClean="0">
                          <a:latin typeface="Cambria Math" panose="02040503050406030204" pitchFamily="18" charset="0"/>
                        </a:rPr>
                        <m:t>=</m:t>
                      </m:r>
                      <m:sSup>
                        <m:sSupPr>
                          <m:ctrlPr>
                            <a:rPr lang="en-GB" sz="1600" b="0" i="1" dirty="0" smtClean="0">
                              <a:latin typeface="Cambria Math" panose="02040503050406030204" pitchFamily="18" charset="0"/>
                            </a:rPr>
                          </m:ctrlPr>
                        </m:sSupPr>
                        <m:e>
                          <m:r>
                            <a:rPr lang="en-GB" sz="1600" b="0" i="1" dirty="0" smtClean="0">
                              <a:latin typeface="Cambria Math" panose="02040503050406030204" pitchFamily="18" charset="0"/>
                            </a:rPr>
                            <m:t>𝑥</m:t>
                          </m:r>
                        </m:e>
                        <m:sup>
                          <m:r>
                            <a:rPr lang="en-GB" sz="1600" b="0" i="1" dirty="0" smtClean="0">
                              <a:latin typeface="Cambria Math" panose="02040503050406030204" pitchFamily="18" charset="0"/>
                            </a:rPr>
                            <m:t>2</m:t>
                          </m:r>
                        </m:sup>
                      </m:sSup>
                    </m:oMath>
                  </m:oMathPara>
                </a14:m>
                <a:endParaRPr lang="en-GB" sz="1600" b="0" dirty="0"/>
              </a:p>
              <a:p>
                <a:endParaRPr lang="en-GB" sz="1050" dirty="0"/>
              </a:p>
              <a:p>
                <a:pPr/>
                <a14:m>
                  <m:oMathPara xmlns:m="http://schemas.openxmlformats.org/officeDocument/2006/math">
                    <m:oMathParaPr>
                      <m:jc m:val="left"/>
                    </m:oMathParaPr>
                    <m:oMath xmlns:m="http://schemas.openxmlformats.org/officeDocument/2006/math">
                      <m:f>
                        <m:fPr>
                          <m:ctrlPr>
                            <a:rPr lang="en-GB" sz="1600" b="0" i="1" smtClean="0">
                              <a:latin typeface="Cambria Math" panose="02040503050406030204" pitchFamily="18" charset="0"/>
                            </a:rPr>
                          </m:ctrlPr>
                        </m:fPr>
                        <m:num>
                          <m:r>
                            <a:rPr lang="en-GB" sz="1600" b="0" i="1" smtClean="0">
                              <a:latin typeface="Cambria Math" panose="02040503050406030204" pitchFamily="18" charset="0"/>
                            </a:rPr>
                            <m:t>𝑑𝑢</m:t>
                          </m:r>
                        </m:num>
                        <m:den>
                          <m:r>
                            <a:rPr lang="en-GB" sz="1600" b="0" i="1" smtClean="0">
                              <a:latin typeface="Cambria Math" panose="02040503050406030204" pitchFamily="18" charset="0"/>
                            </a:rPr>
                            <m:t>𝑑𝑥</m:t>
                          </m:r>
                        </m:den>
                      </m:f>
                      <m:r>
                        <a:rPr lang="en-GB" sz="1600" b="0" i="1" smtClean="0">
                          <a:latin typeface="Cambria Math" panose="02040503050406030204" pitchFamily="18" charset="0"/>
                        </a:rPr>
                        <m:t>=</m:t>
                      </m:r>
                      <m:f>
                        <m:fPr>
                          <m:ctrlPr>
                            <a:rPr lang="en-GB" sz="1600" b="0" i="1" smtClean="0">
                              <a:latin typeface="Cambria Math" panose="02040503050406030204" pitchFamily="18" charset="0"/>
                            </a:rPr>
                          </m:ctrlPr>
                        </m:fPr>
                        <m:num>
                          <m:r>
                            <a:rPr lang="en-GB" sz="1600" b="0" i="1" smtClean="0">
                              <a:latin typeface="Cambria Math" panose="02040503050406030204" pitchFamily="18" charset="0"/>
                            </a:rPr>
                            <m:t>1</m:t>
                          </m:r>
                        </m:num>
                        <m:den>
                          <m:r>
                            <a:rPr lang="en-GB" sz="1600" b="0" i="1" smtClean="0">
                              <a:latin typeface="Cambria Math" panose="02040503050406030204" pitchFamily="18" charset="0"/>
                            </a:rPr>
                            <m:t>𝑥</m:t>
                          </m:r>
                        </m:den>
                      </m:f>
                      <m:r>
                        <a:rPr lang="en-GB" sz="1600" b="0" i="1" smtClean="0">
                          <a:latin typeface="Cambria Math" panose="02040503050406030204" pitchFamily="18" charset="0"/>
                        </a:rPr>
                        <m:t>                     </m:t>
                      </m:r>
                      <m:r>
                        <a:rPr lang="en-GB" sz="1600" b="0" i="1" smtClean="0">
                          <a:latin typeface="Cambria Math" panose="02040503050406030204" pitchFamily="18" charset="0"/>
                        </a:rPr>
                        <m:t>𝑣</m:t>
                      </m:r>
                      <m:r>
                        <a:rPr lang="en-GB" sz="1600" b="0" i="1" smtClean="0">
                          <a:latin typeface="Cambria Math" panose="02040503050406030204" pitchFamily="18" charset="0"/>
                        </a:rPr>
                        <m:t>=</m:t>
                      </m:r>
                      <m:f>
                        <m:fPr>
                          <m:ctrlPr>
                            <a:rPr lang="en-GB" sz="1600" b="0" i="1" smtClean="0">
                              <a:latin typeface="Cambria Math" panose="02040503050406030204" pitchFamily="18" charset="0"/>
                            </a:rPr>
                          </m:ctrlPr>
                        </m:fPr>
                        <m:num>
                          <m:r>
                            <a:rPr lang="en-GB" sz="1600" b="0" i="1" smtClean="0">
                              <a:latin typeface="Cambria Math" panose="02040503050406030204" pitchFamily="18" charset="0"/>
                            </a:rPr>
                            <m:t>1</m:t>
                          </m:r>
                        </m:num>
                        <m:den>
                          <m:r>
                            <a:rPr lang="en-GB" sz="1600" b="0" i="1" smtClean="0">
                              <a:latin typeface="Cambria Math" panose="02040503050406030204" pitchFamily="18" charset="0"/>
                            </a:rPr>
                            <m:t>3</m:t>
                          </m:r>
                        </m:den>
                      </m:f>
                      <m:sSup>
                        <m:sSupPr>
                          <m:ctrlPr>
                            <a:rPr lang="en-GB" sz="1600" b="0" i="1" smtClean="0">
                              <a:latin typeface="Cambria Math" panose="02040503050406030204" pitchFamily="18" charset="0"/>
                            </a:rPr>
                          </m:ctrlPr>
                        </m:sSupPr>
                        <m:e>
                          <m:r>
                            <a:rPr lang="en-GB" sz="1600" b="0" i="1" smtClean="0">
                              <a:latin typeface="Cambria Math" panose="02040503050406030204" pitchFamily="18" charset="0"/>
                            </a:rPr>
                            <m:t>𝑥</m:t>
                          </m:r>
                        </m:e>
                        <m:sup>
                          <m:r>
                            <a:rPr lang="en-GB" sz="1600" b="0" i="1" smtClean="0">
                              <a:latin typeface="Cambria Math" panose="02040503050406030204" pitchFamily="18" charset="0"/>
                            </a:rPr>
                            <m:t>3</m:t>
                          </m:r>
                        </m:sup>
                      </m:sSup>
                    </m:oMath>
                  </m:oMathPara>
                </a14:m>
                <a:endParaRPr lang="en-GB" sz="1600" b="0" dirty="0"/>
              </a:p>
              <a:p>
                <a:endParaRPr lang="en-GB" sz="1600" dirty="0"/>
              </a:p>
              <a:p>
                <a:pPr/>
                <a14:m>
                  <m:oMathPara xmlns:m="http://schemas.openxmlformats.org/officeDocument/2006/math">
                    <m:oMathParaPr>
                      <m:jc m:val="left"/>
                    </m:oMathParaPr>
                    <m:oMath xmlns:m="http://schemas.openxmlformats.org/officeDocument/2006/math">
                      <m:nary>
                        <m:naryPr>
                          <m:subHide m:val="on"/>
                          <m:supHide m:val="on"/>
                          <m:ctrlPr>
                            <a:rPr lang="en-GB" sz="1600" i="1">
                              <a:latin typeface="Cambria Math" panose="02040503050406030204" pitchFamily="18" charset="0"/>
                            </a:rPr>
                          </m:ctrlPr>
                        </m:naryPr>
                        <m:sub/>
                        <m:sup/>
                        <m:e>
                          <m:sSup>
                            <m:sSupPr>
                              <m:ctrlPr>
                                <a:rPr lang="en-GB" sz="1600" i="1">
                                  <a:latin typeface="Cambria Math" panose="02040503050406030204" pitchFamily="18" charset="0"/>
                                </a:rPr>
                              </m:ctrlPr>
                            </m:sSupPr>
                            <m:e>
                              <m:r>
                                <a:rPr lang="en-GB" sz="1600" i="1">
                                  <a:latin typeface="Cambria Math" panose="02040503050406030204" pitchFamily="18" charset="0"/>
                                </a:rPr>
                                <m:t>𝑥</m:t>
                              </m:r>
                            </m:e>
                            <m:sup>
                              <m:r>
                                <a:rPr lang="en-GB" sz="1600" i="1">
                                  <a:latin typeface="Cambria Math" panose="02040503050406030204" pitchFamily="18" charset="0"/>
                                </a:rPr>
                                <m:t>2</m:t>
                              </m:r>
                            </m:sup>
                          </m:sSup>
                          <m:func>
                            <m:funcPr>
                              <m:ctrlPr>
                                <a:rPr lang="en-GB" sz="1600" i="1">
                                  <a:latin typeface="Cambria Math" panose="02040503050406030204" pitchFamily="18" charset="0"/>
                                </a:rPr>
                              </m:ctrlPr>
                            </m:funcPr>
                            <m:fName>
                              <m:r>
                                <m:rPr>
                                  <m:sty m:val="p"/>
                                </m:rPr>
                                <a:rPr lang="en-GB" sz="1600">
                                  <a:latin typeface="Cambria Math" panose="02040503050406030204" pitchFamily="18" charset="0"/>
                                </a:rPr>
                                <m:t>ln</m:t>
                              </m:r>
                            </m:fName>
                            <m:e>
                              <m:r>
                                <a:rPr lang="en-GB" sz="1600" i="1">
                                  <a:latin typeface="Cambria Math" panose="02040503050406030204" pitchFamily="18" charset="0"/>
                                </a:rPr>
                                <m:t>𝑥</m:t>
                              </m:r>
                            </m:e>
                          </m:func>
                          <m:r>
                            <a:rPr lang="en-GB" sz="1600" i="1">
                              <a:latin typeface="Cambria Math" panose="02040503050406030204" pitchFamily="18" charset="0"/>
                            </a:rPr>
                            <m:t> </m:t>
                          </m:r>
                          <m:r>
                            <a:rPr lang="en-GB" sz="1600" i="1">
                              <a:latin typeface="Cambria Math" panose="02040503050406030204" pitchFamily="18" charset="0"/>
                            </a:rPr>
                            <m:t>𝑑𝑥</m:t>
                          </m:r>
                        </m:e>
                      </m:nary>
                      <m:r>
                        <a:rPr lang="en-GB" sz="1600" b="0" i="1" smtClean="0">
                          <a:latin typeface="Cambria Math" panose="02040503050406030204" pitchFamily="18" charset="0"/>
                        </a:rPr>
                        <m:t>=</m:t>
                      </m:r>
                      <m:f>
                        <m:fPr>
                          <m:ctrlPr>
                            <a:rPr lang="en-GB" sz="1600" b="0" i="1" smtClean="0">
                              <a:latin typeface="Cambria Math" panose="02040503050406030204" pitchFamily="18" charset="0"/>
                            </a:rPr>
                          </m:ctrlPr>
                        </m:fPr>
                        <m:num>
                          <m:r>
                            <a:rPr lang="en-GB" sz="1600" b="0" i="1" smtClean="0">
                              <a:latin typeface="Cambria Math" panose="02040503050406030204" pitchFamily="18" charset="0"/>
                            </a:rPr>
                            <m:t>1</m:t>
                          </m:r>
                        </m:num>
                        <m:den>
                          <m:r>
                            <a:rPr lang="en-GB" sz="1600" b="0" i="1" smtClean="0">
                              <a:latin typeface="Cambria Math" panose="02040503050406030204" pitchFamily="18" charset="0"/>
                            </a:rPr>
                            <m:t>3</m:t>
                          </m:r>
                        </m:den>
                      </m:f>
                      <m:sSup>
                        <m:sSupPr>
                          <m:ctrlPr>
                            <a:rPr lang="en-GB" sz="1600" b="0" i="1" smtClean="0">
                              <a:latin typeface="Cambria Math" panose="02040503050406030204" pitchFamily="18" charset="0"/>
                            </a:rPr>
                          </m:ctrlPr>
                        </m:sSupPr>
                        <m:e>
                          <m:r>
                            <a:rPr lang="en-GB" sz="1600" b="0" i="1" smtClean="0">
                              <a:latin typeface="Cambria Math" panose="02040503050406030204" pitchFamily="18" charset="0"/>
                            </a:rPr>
                            <m:t>𝑥</m:t>
                          </m:r>
                        </m:e>
                        <m:sup>
                          <m:r>
                            <a:rPr lang="en-GB" sz="1600" b="0" i="1" smtClean="0">
                              <a:latin typeface="Cambria Math" panose="02040503050406030204" pitchFamily="18" charset="0"/>
                            </a:rPr>
                            <m:t>3</m:t>
                          </m:r>
                        </m:sup>
                      </m:sSup>
                      <m:func>
                        <m:funcPr>
                          <m:ctrlPr>
                            <a:rPr lang="en-GB" sz="1600" b="0" i="1" smtClean="0">
                              <a:latin typeface="Cambria Math" panose="02040503050406030204" pitchFamily="18" charset="0"/>
                            </a:rPr>
                          </m:ctrlPr>
                        </m:funcPr>
                        <m:fName>
                          <m:r>
                            <m:rPr>
                              <m:sty m:val="p"/>
                            </m:rPr>
                            <a:rPr lang="en-GB" sz="1600" b="0" i="0" smtClean="0">
                              <a:latin typeface="Cambria Math" panose="02040503050406030204" pitchFamily="18" charset="0"/>
                            </a:rPr>
                            <m:t>ln</m:t>
                          </m:r>
                        </m:fName>
                        <m:e>
                          <m:r>
                            <a:rPr lang="en-GB" sz="1600" b="0" i="1" smtClean="0">
                              <a:latin typeface="Cambria Math" panose="02040503050406030204" pitchFamily="18" charset="0"/>
                            </a:rPr>
                            <m:t>𝑥</m:t>
                          </m:r>
                        </m:e>
                      </m:func>
                      <m:r>
                        <a:rPr lang="en-GB" sz="1600" b="0" i="1" smtClean="0">
                          <a:latin typeface="Cambria Math" panose="02040503050406030204" pitchFamily="18" charset="0"/>
                        </a:rPr>
                        <m:t>−</m:t>
                      </m:r>
                      <m:nary>
                        <m:naryPr>
                          <m:subHide m:val="on"/>
                          <m:supHide m:val="on"/>
                          <m:ctrlPr>
                            <a:rPr lang="en-GB" sz="1600" b="0" i="1" smtClean="0">
                              <a:latin typeface="Cambria Math" panose="02040503050406030204" pitchFamily="18" charset="0"/>
                            </a:rPr>
                          </m:ctrlPr>
                        </m:naryPr>
                        <m:sub/>
                        <m:sup/>
                        <m:e>
                          <m:f>
                            <m:fPr>
                              <m:ctrlPr>
                                <a:rPr lang="en-GB" sz="1600" b="0" i="1" smtClean="0">
                                  <a:latin typeface="Cambria Math" panose="02040503050406030204" pitchFamily="18" charset="0"/>
                                </a:rPr>
                              </m:ctrlPr>
                            </m:fPr>
                            <m:num>
                              <m:r>
                                <a:rPr lang="en-GB" sz="1600" b="0" i="1" smtClean="0">
                                  <a:latin typeface="Cambria Math" panose="02040503050406030204" pitchFamily="18" charset="0"/>
                                </a:rPr>
                                <m:t>1</m:t>
                              </m:r>
                            </m:num>
                            <m:den>
                              <m:r>
                                <a:rPr lang="en-GB" sz="1600" b="0" i="1" smtClean="0">
                                  <a:latin typeface="Cambria Math" panose="02040503050406030204" pitchFamily="18" charset="0"/>
                                </a:rPr>
                                <m:t>3</m:t>
                              </m:r>
                            </m:den>
                          </m:f>
                          <m:sSup>
                            <m:sSupPr>
                              <m:ctrlPr>
                                <a:rPr lang="en-GB" sz="1600" b="0" i="1" smtClean="0">
                                  <a:latin typeface="Cambria Math" panose="02040503050406030204" pitchFamily="18" charset="0"/>
                                </a:rPr>
                              </m:ctrlPr>
                            </m:sSupPr>
                            <m:e>
                              <m:r>
                                <a:rPr lang="en-GB" sz="1600" b="0" i="1" smtClean="0">
                                  <a:latin typeface="Cambria Math" panose="02040503050406030204" pitchFamily="18" charset="0"/>
                                </a:rPr>
                                <m:t>𝑥</m:t>
                              </m:r>
                            </m:e>
                            <m:sup>
                              <m:r>
                                <a:rPr lang="en-GB" sz="1600" b="0" i="1" smtClean="0">
                                  <a:latin typeface="Cambria Math" panose="02040503050406030204" pitchFamily="18" charset="0"/>
                                </a:rPr>
                                <m:t>2</m:t>
                              </m:r>
                            </m:sup>
                          </m:sSup>
                          <m:r>
                            <a:rPr lang="en-GB" sz="1600" b="0" i="1" smtClean="0">
                              <a:latin typeface="Cambria Math" panose="02040503050406030204" pitchFamily="18" charset="0"/>
                            </a:rPr>
                            <m:t> </m:t>
                          </m:r>
                          <m:r>
                            <a:rPr lang="en-GB" sz="1600" b="0" i="1" smtClean="0">
                              <a:latin typeface="Cambria Math" panose="02040503050406030204" pitchFamily="18" charset="0"/>
                            </a:rPr>
                            <m:t>𝑑𝑥</m:t>
                          </m:r>
                        </m:e>
                      </m:nary>
                    </m:oMath>
                    <m:oMath xmlns:m="http://schemas.openxmlformats.org/officeDocument/2006/math">
                      <m:r>
                        <a:rPr lang="en-GB" sz="1600" b="0" i="0" smtClean="0">
                          <a:latin typeface="Cambria Math" panose="02040503050406030204" pitchFamily="18" charset="0"/>
                        </a:rPr>
                        <m:t>      </m:t>
                      </m:r>
                      <m:r>
                        <a:rPr lang="en-GB" sz="1600" b="1" i="1" smtClean="0">
                          <a:latin typeface="Cambria Math" panose="02040503050406030204" pitchFamily="18" charset="0"/>
                        </a:rPr>
                        <m:t>=</m:t>
                      </m:r>
                      <m:f>
                        <m:fPr>
                          <m:ctrlPr>
                            <a:rPr lang="en-GB" sz="1600" b="1" i="1" smtClean="0">
                              <a:latin typeface="Cambria Math" panose="02040503050406030204" pitchFamily="18" charset="0"/>
                            </a:rPr>
                          </m:ctrlPr>
                        </m:fPr>
                        <m:num>
                          <m:r>
                            <a:rPr lang="en-GB" sz="1600" b="1" i="1" smtClean="0">
                              <a:latin typeface="Cambria Math" panose="02040503050406030204" pitchFamily="18" charset="0"/>
                            </a:rPr>
                            <m:t>𝟏</m:t>
                          </m:r>
                        </m:num>
                        <m:den>
                          <m:r>
                            <a:rPr lang="en-GB" sz="1600" b="1" i="1" smtClean="0">
                              <a:latin typeface="Cambria Math" panose="02040503050406030204" pitchFamily="18" charset="0"/>
                            </a:rPr>
                            <m:t>𝟑</m:t>
                          </m:r>
                        </m:den>
                      </m:f>
                      <m:sSup>
                        <m:sSupPr>
                          <m:ctrlPr>
                            <a:rPr lang="en-GB" sz="1600" b="1" i="1" smtClean="0">
                              <a:latin typeface="Cambria Math" panose="02040503050406030204" pitchFamily="18" charset="0"/>
                            </a:rPr>
                          </m:ctrlPr>
                        </m:sSupPr>
                        <m:e>
                          <m:r>
                            <a:rPr lang="en-GB" sz="1600" b="1" i="1" smtClean="0">
                              <a:latin typeface="Cambria Math" panose="02040503050406030204" pitchFamily="18" charset="0"/>
                            </a:rPr>
                            <m:t>𝒙</m:t>
                          </m:r>
                        </m:e>
                        <m:sup>
                          <m:r>
                            <a:rPr lang="en-GB" sz="1600" b="1" i="1" smtClean="0">
                              <a:latin typeface="Cambria Math" panose="02040503050406030204" pitchFamily="18" charset="0"/>
                            </a:rPr>
                            <m:t>𝟑</m:t>
                          </m:r>
                        </m:sup>
                      </m:sSup>
                      <m:func>
                        <m:funcPr>
                          <m:ctrlPr>
                            <a:rPr lang="en-GB" sz="1600" b="1" i="1" smtClean="0">
                              <a:latin typeface="Cambria Math" panose="02040503050406030204" pitchFamily="18" charset="0"/>
                            </a:rPr>
                          </m:ctrlPr>
                        </m:funcPr>
                        <m:fName>
                          <m:r>
                            <a:rPr lang="en-GB" sz="1600" b="1" i="0" smtClean="0">
                              <a:latin typeface="Cambria Math" panose="02040503050406030204" pitchFamily="18" charset="0"/>
                            </a:rPr>
                            <m:t>𝐥𝐧</m:t>
                          </m:r>
                        </m:fName>
                        <m:e>
                          <m:r>
                            <a:rPr lang="en-GB" sz="1600" b="1" i="1" smtClean="0">
                              <a:latin typeface="Cambria Math" panose="02040503050406030204" pitchFamily="18" charset="0"/>
                            </a:rPr>
                            <m:t>𝒙</m:t>
                          </m:r>
                        </m:e>
                      </m:func>
                      <m:r>
                        <a:rPr lang="en-GB" sz="1600" b="1" i="1" smtClean="0">
                          <a:latin typeface="Cambria Math" panose="02040503050406030204" pitchFamily="18" charset="0"/>
                        </a:rPr>
                        <m:t>−</m:t>
                      </m:r>
                      <m:f>
                        <m:fPr>
                          <m:ctrlPr>
                            <a:rPr lang="en-GB" sz="1600" b="1" i="1" smtClean="0">
                              <a:latin typeface="Cambria Math" panose="02040503050406030204" pitchFamily="18" charset="0"/>
                            </a:rPr>
                          </m:ctrlPr>
                        </m:fPr>
                        <m:num>
                          <m:r>
                            <a:rPr lang="en-GB" sz="1600" b="1" i="1" smtClean="0">
                              <a:latin typeface="Cambria Math" panose="02040503050406030204" pitchFamily="18" charset="0"/>
                            </a:rPr>
                            <m:t>𝟏</m:t>
                          </m:r>
                        </m:num>
                        <m:den>
                          <m:r>
                            <a:rPr lang="en-GB" sz="1600" b="1" i="1" smtClean="0">
                              <a:latin typeface="Cambria Math" panose="02040503050406030204" pitchFamily="18" charset="0"/>
                            </a:rPr>
                            <m:t>𝟗</m:t>
                          </m:r>
                        </m:den>
                      </m:f>
                      <m:sSup>
                        <m:sSupPr>
                          <m:ctrlPr>
                            <a:rPr lang="en-GB" sz="1600" b="1" i="1" smtClean="0">
                              <a:latin typeface="Cambria Math" panose="02040503050406030204" pitchFamily="18" charset="0"/>
                            </a:rPr>
                          </m:ctrlPr>
                        </m:sSupPr>
                        <m:e>
                          <m:r>
                            <a:rPr lang="en-GB" sz="1600" b="1" i="1" smtClean="0">
                              <a:latin typeface="Cambria Math" panose="02040503050406030204" pitchFamily="18" charset="0"/>
                            </a:rPr>
                            <m:t>𝒙</m:t>
                          </m:r>
                        </m:e>
                        <m:sup>
                          <m:r>
                            <a:rPr lang="en-GB" sz="1600" b="1" i="1" smtClean="0">
                              <a:latin typeface="Cambria Math" panose="02040503050406030204" pitchFamily="18" charset="0"/>
                            </a:rPr>
                            <m:t>𝟑</m:t>
                          </m:r>
                        </m:sup>
                      </m:sSup>
                      <m:r>
                        <a:rPr lang="en-GB" sz="1600" b="1" i="1" smtClean="0">
                          <a:latin typeface="Cambria Math" panose="02040503050406030204" pitchFamily="18" charset="0"/>
                        </a:rPr>
                        <m:t>+</m:t>
                      </m:r>
                      <m:r>
                        <a:rPr lang="en-GB" sz="1600" b="1" i="1" smtClean="0">
                          <a:latin typeface="Cambria Math" panose="02040503050406030204" pitchFamily="18" charset="0"/>
                        </a:rPr>
                        <m:t>𝑪</m:t>
                      </m:r>
                    </m:oMath>
                  </m:oMathPara>
                </a14:m>
                <a:endParaRPr lang="en-GB" dirty="0"/>
              </a:p>
            </p:txBody>
          </p:sp>
        </mc:Choice>
        <mc:Fallback xmlns="">
          <p:sp>
            <p:nvSpPr>
              <p:cNvPr id="7" name="TextBox 6"/>
              <p:cNvSpPr txBox="1">
                <a:spLocks noRot="1" noChangeAspect="1" noMove="1" noResize="1" noEditPoints="1" noAdjustHandles="1" noChangeArrowheads="1" noChangeShapeType="1" noTextEdit="1"/>
              </p:cNvSpPr>
              <p:nvPr/>
            </p:nvSpPr>
            <p:spPr>
              <a:xfrm>
                <a:off x="754212" y="1487208"/>
                <a:ext cx="4392488" cy="2415726"/>
              </a:xfrm>
              <a:prstGeom prst="rect">
                <a:avLst/>
              </a:prstGeom>
              <a:blipFill rotWithShape="0">
                <a:blip r:embed="rId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5652120" y="1486712"/>
                <a:ext cx="2664296" cy="693138"/>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600" b="1" dirty="0"/>
                  <a:t>STEP 1</a:t>
                </a:r>
                <a:r>
                  <a:rPr lang="en-GB" sz="1600" dirty="0"/>
                  <a:t>: Decide which thing will be </a:t>
                </a:r>
                <a14:m>
                  <m:oMath xmlns:m="http://schemas.openxmlformats.org/officeDocument/2006/math">
                    <m:r>
                      <a:rPr lang="en-GB" sz="1600" b="0" i="1" smtClean="0">
                        <a:latin typeface="Cambria Math" panose="02040503050406030204" pitchFamily="18" charset="0"/>
                      </a:rPr>
                      <m:t>𝑢</m:t>
                    </m:r>
                  </m:oMath>
                </a14:m>
                <a:r>
                  <a:rPr lang="en-GB" sz="1600" dirty="0"/>
                  <a:t> (and which </a:t>
                </a:r>
                <a14:m>
                  <m:oMath xmlns:m="http://schemas.openxmlformats.org/officeDocument/2006/math">
                    <m:f>
                      <m:fPr>
                        <m:ctrlPr>
                          <a:rPr lang="en-GB" sz="1600" b="0" i="1" smtClean="0">
                            <a:latin typeface="Cambria Math" panose="02040503050406030204" pitchFamily="18" charset="0"/>
                          </a:rPr>
                        </m:ctrlPr>
                      </m:fPr>
                      <m:num>
                        <m:r>
                          <a:rPr lang="en-GB" sz="1600" b="0" i="1" smtClean="0">
                            <a:latin typeface="Cambria Math" panose="02040503050406030204" pitchFamily="18" charset="0"/>
                          </a:rPr>
                          <m:t>𝑑𝑣</m:t>
                        </m:r>
                      </m:num>
                      <m:den>
                        <m:r>
                          <a:rPr lang="en-GB" sz="1600" b="0" i="1" smtClean="0">
                            <a:latin typeface="Cambria Math" panose="02040503050406030204" pitchFamily="18" charset="0"/>
                          </a:rPr>
                          <m:t>𝑑𝑥</m:t>
                        </m:r>
                      </m:den>
                    </m:f>
                  </m:oMath>
                </a14:m>
                <a:r>
                  <a:rPr lang="en-GB" sz="1600" dirty="0"/>
                  <a:t>). </a:t>
                </a:r>
              </a:p>
            </p:txBody>
          </p:sp>
        </mc:Choice>
        <mc:Fallback xmlns="">
          <p:sp>
            <p:nvSpPr>
              <p:cNvPr id="8" name="TextBox 7"/>
              <p:cNvSpPr txBox="1">
                <a:spLocks noRot="1" noChangeAspect="1" noMove="1" noResize="1" noEditPoints="1" noAdjustHandles="1" noChangeArrowheads="1" noChangeShapeType="1" noTextEdit="1"/>
              </p:cNvSpPr>
              <p:nvPr/>
            </p:nvSpPr>
            <p:spPr>
              <a:xfrm>
                <a:off x="5652120" y="1486712"/>
                <a:ext cx="2664296" cy="693138"/>
              </a:xfrm>
              <a:prstGeom prst="rect">
                <a:avLst/>
              </a:prstGeom>
              <a:blipFill rotWithShape="0">
                <a:blip r:embed="rId4"/>
                <a:stretch>
                  <a:fillRect l="-680" t="-847" b="-1695"/>
                </a:stretch>
              </a:blipFill>
            </p:spPr>
            <p:txBody>
              <a:bodyPr/>
              <a:lstStyle/>
              <a:p>
                <a:r>
                  <a:rPr lang="en-GB">
                    <a:noFill/>
                  </a:rPr>
                  <a:t> </a:t>
                </a:r>
              </a:p>
            </p:txBody>
          </p:sp>
        </mc:Fallback>
      </mc:AlternateContent>
      <p:sp>
        <p:nvSpPr>
          <p:cNvPr id="9" name="TextBox 8"/>
          <p:cNvSpPr txBox="1"/>
          <p:nvPr/>
        </p:nvSpPr>
        <p:spPr>
          <a:xfrm>
            <a:off x="5652120" y="3247854"/>
            <a:ext cx="2664296" cy="338554"/>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600" b="1" dirty="0"/>
              <a:t>STEP 3</a:t>
            </a:r>
            <a:r>
              <a:rPr lang="en-GB" sz="1600" dirty="0"/>
              <a:t>: Use the formula.</a:t>
            </a:r>
          </a:p>
        </p:txBody>
      </p:sp>
      <mc:AlternateContent xmlns:mc="http://schemas.openxmlformats.org/markup-compatibility/2006" xmlns:a14="http://schemas.microsoft.com/office/drawing/2010/main">
        <mc:Choice Requires="a14">
          <p:sp>
            <p:nvSpPr>
              <p:cNvPr id="10" name="TextBox 9"/>
              <p:cNvSpPr txBox="1"/>
              <p:nvPr/>
            </p:nvSpPr>
            <p:spPr>
              <a:xfrm>
                <a:off x="5624636" y="2360109"/>
                <a:ext cx="2664296" cy="446917"/>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600" b="1" dirty="0"/>
                  <a:t>STEP 2</a:t>
                </a:r>
                <a:r>
                  <a:rPr lang="en-GB" sz="1600" dirty="0"/>
                  <a:t>: Find </a:t>
                </a:r>
                <a14:m>
                  <m:oMath xmlns:m="http://schemas.openxmlformats.org/officeDocument/2006/math">
                    <m:f>
                      <m:fPr>
                        <m:ctrlPr>
                          <a:rPr lang="en-GB" sz="1600" b="0" i="1" smtClean="0">
                            <a:latin typeface="Cambria Math" panose="02040503050406030204" pitchFamily="18" charset="0"/>
                          </a:rPr>
                        </m:ctrlPr>
                      </m:fPr>
                      <m:num>
                        <m:r>
                          <a:rPr lang="en-GB" sz="1600" b="0" i="1" smtClean="0">
                            <a:latin typeface="Cambria Math" panose="02040503050406030204" pitchFamily="18" charset="0"/>
                          </a:rPr>
                          <m:t>𝑑𝑢</m:t>
                        </m:r>
                      </m:num>
                      <m:den>
                        <m:r>
                          <a:rPr lang="en-GB" sz="1600" b="0" i="1" smtClean="0">
                            <a:latin typeface="Cambria Math" panose="02040503050406030204" pitchFamily="18" charset="0"/>
                          </a:rPr>
                          <m:t>𝑑𝑥</m:t>
                        </m:r>
                      </m:den>
                    </m:f>
                  </m:oMath>
                </a14:m>
                <a:r>
                  <a:rPr lang="en-GB" sz="1600" dirty="0"/>
                  <a:t> and </a:t>
                </a:r>
                <a14:m>
                  <m:oMath xmlns:m="http://schemas.openxmlformats.org/officeDocument/2006/math">
                    <m:r>
                      <a:rPr lang="en-GB" sz="1600" b="0" i="1" smtClean="0">
                        <a:latin typeface="Cambria Math" panose="02040503050406030204" pitchFamily="18" charset="0"/>
                      </a:rPr>
                      <m:t>𝑣</m:t>
                    </m:r>
                  </m:oMath>
                </a14:m>
                <a:r>
                  <a:rPr lang="en-GB" sz="1600" dirty="0"/>
                  <a:t>.</a:t>
                </a:r>
              </a:p>
            </p:txBody>
          </p:sp>
        </mc:Choice>
        <mc:Fallback xmlns="">
          <p:sp>
            <p:nvSpPr>
              <p:cNvPr id="10" name="TextBox 9"/>
              <p:cNvSpPr txBox="1">
                <a:spLocks noRot="1" noChangeAspect="1" noMove="1" noResize="1" noEditPoints="1" noAdjustHandles="1" noChangeArrowheads="1" noChangeShapeType="1" noTextEdit="1"/>
              </p:cNvSpPr>
              <p:nvPr/>
            </p:nvSpPr>
            <p:spPr>
              <a:xfrm>
                <a:off x="5624636" y="2360109"/>
                <a:ext cx="2664296" cy="446917"/>
              </a:xfrm>
              <a:prstGeom prst="rect">
                <a:avLst/>
              </a:prstGeom>
              <a:blipFill rotWithShape="0">
                <a:blip r:embed="rId5"/>
                <a:stretch>
                  <a:fillRect l="-907" b="-3896"/>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3816489" y="1521984"/>
                <a:ext cx="1510804" cy="1169551"/>
              </a:xfrm>
              <a:prstGeom prst="rect">
                <a:avLst/>
              </a:prstGeom>
              <a:noFill/>
            </p:spPr>
            <p:txBody>
              <a:bodyPr wrap="square" rtlCol="0">
                <a:spAutoFit/>
              </a:bodyPr>
              <a:lstStyle/>
              <a:p>
                <a:r>
                  <a:rPr lang="en-GB" sz="1400" dirty="0"/>
                  <a:t>This time, we choose </a:t>
                </a:r>
                <a14:m>
                  <m:oMath xmlns:m="http://schemas.openxmlformats.org/officeDocument/2006/math">
                    <m:func>
                      <m:funcPr>
                        <m:ctrlPr>
                          <a:rPr lang="en-GB" sz="1400" b="0" i="1" smtClean="0">
                            <a:latin typeface="Cambria Math" panose="02040503050406030204" pitchFamily="18" charset="0"/>
                          </a:rPr>
                        </m:ctrlPr>
                      </m:funcPr>
                      <m:fName>
                        <m:r>
                          <m:rPr>
                            <m:sty m:val="p"/>
                          </m:rPr>
                          <a:rPr lang="en-GB" sz="1400" b="0" i="0" smtClean="0">
                            <a:latin typeface="Cambria Math" panose="02040503050406030204" pitchFamily="18" charset="0"/>
                          </a:rPr>
                          <m:t>ln</m:t>
                        </m:r>
                      </m:fName>
                      <m:e>
                        <m:r>
                          <a:rPr lang="en-GB" sz="1400" b="0" i="1" smtClean="0">
                            <a:latin typeface="Cambria Math" panose="02040503050406030204" pitchFamily="18" charset="0"/>
                          </a:rPr>
                          <m:t>𝑥</m:t>
                        </m:r>
                      </m:e>
                    </m:func>
                  </m:oMath>
                </a14:m>
                <a:r>
                  <a:rPr lang="en-GB" sz="1400" dirty="0"/>
                  <a:t> to be the </a:t>
                </a:r>
                <a14:m>
                  <m:oMath xmlns:m="http://schemas.openxmlformats.org/officeDocument/2006/math">
                    <m:r>
                      <a:rPr lang="en-GB" sz="1400" b="0" i="1" smtClean="0">
                        <a:latin typeface="Cambria Math" panose="02040503050406030204" pitchFamily="18" charset="0"/>
                      </a:rPr>
                      <m:t>𝑢</m:t>
                    </m:r>
                  </m:oMath>
                </a14:m>
                <a:r>
                  <a:rPr lang="en-GB" sz="1400" dirty="0"/>
                  <a:t> because it differentiates nicely.</a:t>
                </a:r>
              </a:p>
            </p:txBody>
          </p:sp>
        </mc:Choice>
        <mc:Fallback xmlns="">
          <p:sp>
            <p:nvSpPr>
              <p:cNvPr id="11" name="TextBox 10"/>
              <p:cNvSpPr txBox="1">
                <a:spLocks noRot="1" noChangeAspect="1" noMove="1" noResize="1" noEditPoints="1" noAdjustHandles="1" noChangeArrowheads="1" noChangeShapeType="1" noTextEdit="1"/>
              </p:cNvSpPr>
              <p:nvPr/>
            </p:nvSpPr>
            <p:spPr>
              <a:xfrm>
                <a:off x="3816489" y="1521984"/>
                <a:ext cx="1510804" cy="1169551"/>
              </a:xfrm>
              <a:prstGeom prst="rect">
                <a:avLst/>
              </a:prstGeom>
              <a:blipFill rotWithShape="0">
                <a:blip r:embed="rId6"/>
                <a:stretch>
                  <a:fillRect l="-1210" t="-1042" b="-4167"/>
                </a:stretch>
              </a:blipFill>
            </p:spPr>
            <p:txBody>
              <a:bodyPr/>
              <a:lstStyle/>
              <a:p>
                <a:r>
                  <a:rPr lang="en-GB">
                    <a:noFill/>
                  </a:rPr>
                  <a:t> </a:t>
                </a:r>
              </a:p>
            </p:txBody>
          </p:sp>
        </mc:Fallback>
      </mc:AlternateContent>
      <p:sp>
        <p:nvSpPr>
          <p:cNvPr id="18" name="Rectangle 17"/>
          <p:cNvSpPr/>
          <p:nvPr/>
        </p:nvSpPr>
        <p:spPr>
          <a:xfrm>
            <a:off x="696492" y="1284399"/>
            <a:ext cx="7634708" cy="253830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55542808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8"/>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8"/>
                                        </p:tgtEl>
                                      </p:cBhvr>
                                    </p:animEffect>
                                    <p:set>
                                      <p:cBhvr>
                                        <p:cTn id="7" dur="1" fill="hold">
                                          <p:stCondLst>
                                            <p:cond delay="499"/>
                                          </p:stCondLst>
                                        </p:cTn>
                                        <p:tgtEl>
                                          <p:spTgt spid="18"/>
                                        </p:tgtEl>
                                        <p:attrNameLst>
                                          <p:attrName>style.visibility</p:attrName>
                                        </p:attrNameLst>
                                      </p:cBhvr>
                                      <p:to>
                                        <p:strVal val="hidden"/>
                                      </p:to>
                                    </p:set>
                                  </p:childTnLst>
                                </p:cTn>
                              </p:par>
                            </p:childTnLst>
                          </p:cTn>
                        </p:par>
                      </p:childTnLst>
                    </p:cTn>
                  </p:par>
                </p:childTnLst>
              </p:cTn>
              <p:nextCondLst>
                <p:cond evt="onClick" delay="0">
                  <p:tgtEl>
                    <p:spTgt spid="18"/>
                  </p:tgtEl>
                </p:cond>
              </p:nextCondLst>
            </p:seq>
          </p:childTnLst>
        </p:cTn>
      </p:par>
    </p:tnLst>
    <p:bldLst>
      <p:bldP spid="18"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4000"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IBP twice! </a:t>
              </a:r>
              <a:r>
                <a:rPr lang="en-GB" sz="3200" dirty="0">
                  <a:sym typeface="Wingdings" panose="05000000000000000000" pitchFamily="2" charset="2"/>
                </a:rPr>
                <a:t></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12" name="TextBox 11"/>
              <p:cNvSpPr txBox="1"/>
              <p:nvPr/>
            </p:nvSpPr>
            <p:spPr>
              <a:xfrm>
                <a:off x="683568" y="836712"/>
                <a:ext cx="7560840" cy="447687"/>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sz="2000" dirty="0"/>
                  <a:t>Find </a:t>
                </a:r>
                <a14:m>
                  <m:oMath xmlns:m="http://schemas.openxmlformats.org/officeDocument/2006/math">
                    <m:nary>
                      <m:naryPr>
                        <m:subHide m:val="on"/>
                        <m:supHide m:val="on"/>
                        <m:ctrlPr>
                          <a:rPr lang="en-GB" sz="2000" b="0" i="1" smtClean="0">
                            <a:latin typeface="Cambria Math" panose="02040503050406030204" pitchFamily="18" charset="0"/>
                          </a:rPr>
                        </m:ctrlPr>
                      </m:naryPr>
                      <m:sub/>
                      <m:sup/>
                      <m:e>
                        <m:sSup>
                          <m:sSupPr>
                            <m:ctrlPr>
                              <a:rPr lang="en-GB" sz="2000" b="0" i="1" smtClean="0">
                                <a:latin typeface="Cambria Math" panose="02040503050406030204" pitchFamily="18" charset="0"/>
                              </a:rPr>
                            </m:ctrlPr>
                          </m:sSupPr>
                          <m:e>
                            <m:r>
                              <a:rPr lang="en-GB" sz="2000" b="0" i="1" smtClean="0">
                                <a:latin typeface="Cambria Math" panose="02040503050406030204" pitchFamily="18" charset="0"/>
                              </a:rPr>
                              <m:t>𝑥</m:t>
                            </m:r>
                          </m:e>
                          <m:sup>
                            <m:r>
                              <a:rPr lang="en-GB" sz="2000" b="0" i="1" smtClean="0">
                                <a:latin typeface="Cambria Math" panose="02040503050406030204" pitchFamily="18" charset="0"/>
                              </a:rPr>
                              <m:t>2</m:t>
                            </m:r>
                          </m:sup>
                        </m:sSup>
                        <m:sSup>
                          <m:sSupPr>
                            <m:ctrlPr>
                              <a:rPr lang="en-GB" sz="2000" b="0" i="1" smtClean="0">
                                <a:latin typeface="Cambria Math" panose="02040503050406030204" pitchFamily="18" charset="0"/>
                              </a:rPr>
                            </m:ctrlPr>
                          </m:sSupPr>
                          <m:e>
                            <m:r>
                              <a:rPr lang="en-GB" sz="2000" b="0" i="1" smtClean="0">
                                <a:latin typeface="Cambria Math" panose="02040503050406030204" pitchFamily="18" charset="0"/>
                              </a:rPr>
                              <m:t>𝑒</m:t>
                            </m:r>
                          </m:e>
                          <m:sup>
                            <m:r>
                              <a:rPr lang="en-GB" sz="2000" b="0" i="1" smtClean="0">
                                <a:latin typeface="Cambria Math" panose="02040503050406030204" pitchFamily="18" charset="0"/>
                              </a:rPr>
                              <m:t>𝑥</m:t>
                            </m:r>
                          </m:sup>
                        </m:sSup>
                        <m:r>
                          <a:rPr lang="en-GB" sz="2000" b="0" i="1" smtClean="0">
                            <a:latin typeface="Cambria Math" panose="02040503050406030204" pitchFamily="18" charset="0"/>
                          </a:rPr>
                          <m:t> </m:t>
                        </m:r>
                        <m:r>
                          <a:rPr lang="en-GB" sz="2000" b="0" i="1" smtClean="0">
                            <a:latin typeface="Cambria Math" panose="02040503050406030204" pitchFamily="18" charset="0"/>
                          </a:rPr>
                          <m:t>𝑑𝑥</m:t>
                        </m:r>
                      </m:e>
                    </m:nary>
                  </m:oMath>
                </a14:m>
                <a:endParaRPr lang="en-GB" sz="2000" dirty="0"/>
              </a:p>
            </p:txBody>
          </p:sp>
        </mc:Choice>
        <mc:Fallback xmlns="">
          <p:sp>
            <p:nvSpPr>
              <p:cNvPr id="12" name="TextBox 11"/>
              <p:cNvSpPr txBox="1">
                <a:spLocks noRot="1" noChangeAspect="1" noMove="1" noResize="1" noEditPoints="1" noAdjustHandles="1" noChangeArrowheads="1" noChangeShapeType="1" noTextEdit="1"/>
              </p:cNvSpPr>
              <p:nvPr/>
            </p:nvSpPr>
            <p:spPr>
              <a:xfrm>
                <a:off x="683568" y="836712"/>
                <a:ext cx="7560840" cy="447687"/>
              </a:xfrm>
              <a:prstGeom prst="rect">
                <a:avLst/>
              </a:prstGeom>
              <a:blipFill rotWithShape="0">
                <a:blip r:embed="rId2"/>
                <a:stretch>
                  <a:fillRect t="-92857" b="-136735"/>
                </a:stretch>
              </a:blipFill>
              <a:effectLst>
                <a:outerShdw blurRad="63500" sx="102000" sy="102000" algn="ctr" rotWithShape="0">
                  <a:prstClr val="black">
                    <a:alpha val="40000"/>
                  </a:prstClr>
                </a:outerShdw>
              </a:effectLst>
            </p:spPr>
            <p:txBody>
              <a:bodyPr/>
              <a:lstStyle/>
              <a:p>
                <a:r>
                  <a:rPr lang="en-GB">
                    <a:noFill/>
                  </a:rPr>
                  <a:t> </a:t>
                </a:r>
              </a:p>
            </p:txBody>
          </p:sp>
        </mc:Fallback>
      </mc:AlternateContent>
      <p:sp>
        <p:nvSpPr>
          <p:cNvPr id="13" name="Rectangle 12"/>
          <p:cNvSpPr/>
          <p:nvPr/>
        </p:nvSpPr>
        <p:spPr>
          <a:xfrm>
            <a:off x="251520" y="824880"/>
            <a:ext cx="432048" cy="484236"/>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b="1" dirty="0"/>
              <a:t>Q</a:t>
            </a:r>
          </a:p>
        </p:txBody>
      </p:sp>
      <mc:AlternateContent xmlns:mc="http://schemas.openxmlformats.org/markup-compatibility/2006" xmlns:a14="http://schemas.microsoft.com/office/drawing/2010/main">
        <mc:Choice Requires="a14">
          <p:sp>
            <p:nvSpPr>
              <p:cNvPr id="14" name="TextBox 13"/>
              <p:cNvSpPr txBox="1"/>
              <p:nvPr/>
            </p:nvSpPr>
            <p:spPr>
              <a:xfrm>
                <a:off x="709688" y="1458762"/>
                <a:ext cx="3313732" cy="171059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𝑢</m:t>
                      </m:r>
                      <m:r>
                        <a:rPr lang="en-GB" b="0" i="1" smtClean="0">
                          <a:latin typeface="Cambria Math" panose="02040503050406030204" pitchFamily="18" charset="0"/>
                        </a:rPr>
                        <m:t>=</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𝑥</m:t>
                          </m:r>
                        </m:e>
                        <m:sup>
                          <m:r>
                            <a:rPr lang="en-GB" b="0" i="1" smtClean="0">
                              <a:latin typeface="Cambria Math" panose="02040503050406030204" pitchFamily="18" charset="0"/>
                            </a:rPr>
                            <m:t>2</m:t>
                          </m:r>
                        </m:sup>
                      </m:sSup>
                      <m:r>
                        <a:rPr lang="en-GB" b="0" i="1" smtClean="0">
                          <a:latin typeface="Cambria Math" panose="02040503050406030204" pitchFamily="18" charset="0"/>
                        </a:rPr>
                        <m:t>      </m:t>
                      </m:r>
                      <m:f>
                        <m:fPr>
                          <m:ctrlPr>
                            <a:rPr lang="en-GB" b="0" i="1" smtClean="0">
                              <a:latin typeface="Cambria Math" panose="02040503050406030204" pitchFamily="18" charset="0"/>
                            </a:rPr>
                          </m:ctrlPr>
                        </m:fPr>
                        <m:num>
                          <m:r>
                            <a:rPr lang="en-GB" b="0" i="1" smtClean="0">
                              <a:latin typeface="Cambria Math" panose="02040503050406030204" pitchFamily="18" charset="0"/>
                            </a:rPr>
                            <m:t>𝑑𝑣</m:t>
                          </m:r>
                        </m:num>
                        <m:den>
                          <m:r>
                            <a:rPr lang="en-GB" b="0" i="1" smtClean="0">
                              <a:latin typeface="Cambria Math" panose="02040503050406030204" pitchFamily="18" charset="0"/>
                            </a:rPr>
                            <m:t>𝑑𝑥</m:t>
                          </m:r>
                        </m:den>
                      </m:f>
                      <m:r>
                        <a:rPr lang="en-GB" b="0" i="1" smtClean="0">
                          <a:latin typeface="Cambria Math" panose="02040503050406030204" pitchFamily="18" charset="0"/>
                        </a:rPr>
                        <m:t>=</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𝑒</m:t>
                          </m:r>
                        </m:e>
                        <m:sup>
                          <m:r>
                            <a:rPr lang="en-GB" b="0" i="1" smtClean="0">
                              <a:latin typeface="Cambria Math" panose="02040503050406030204" pitchFamily="18" charset="0"/>
                            </a:rPr>
                            <m:t>𝑥</m:t>
                          </m:r>
                        </m:sup>
                      </m:sSup>
                    </m:oMath>
                    <m:oMath xmlns:m="http://schemas.openxmlformats.org/officeDocument/2006/math">
                      <m:f>
                        <m:fPr>
                          <m:ctrlPr>
                            <a:rPr lang="en-GB" b="0" i="1" smtClean="0">
                              <a:latin typeface="Cambria Math" panose="02040503050406030204" pitchFamily="18" charset="0"/>
                            </a:rPr>
                          </m:ctrlPr>
                        </m:fPr>
                        <m:num>
                          <m:r>
                            <a:rPr lang="en-GB" b="0" i="1" smtClean="0">
                              <a:latin typeface="Cambria Math" panose="02040503050406030204" pitchFamily="18" charset="0"/>
                            </a:rPr>
                            <m:t>𝑑𝑢</m:t>
                          </m:r>
                        </m:num>
                        <m:den>
                          <m:r>
                            <a:rPr lang="en-GB" b="0" i="1" smtClean="0">
                              <a:latin typeface="Cambria Math" panose="02040503050406030204" pitchFamily="18" charset="0"/>
                            </a:rPr>
                            <m:t>𝑑𝑥</m:t>
                          </m:r>
                        </m:den>
                      </m:f>
                      <m:r>
                        <a:rPr lang="en-GB" b="0" i="1" smtClean="0">
                          <a:latin typeface="Cambria Math" panose="02040503050406030204" pitchFamily="18" charset="0"/>
                        </a:rPr>
                        <m:t>=2</m:t>
                      </m:r>
                      <m:r>
                        <a:rPr lang="en-GB" b="0" i="1" smtClean="0">
                          <a:latin typeface="Cambria Math" panose="02040503050406030204" pitchFamily="18" charset="0"/>
                        </a:rPr>
                        <m:t>𝑥</m:t>
                      </m:r>
                      <m:r>
                        <a:rPr lang="en-GB" b="0" i="1" smtClean="0">
                          <a:latin typeface="Cambria Math" panose="02040503050406030204" pitchFamily="18" charset="0"/>
                        </a:rPr>
                        <m:t>      </m:t>
                      </m:r>
                      <m:r>
                        <a:rPr lang="en-GB" b="0" i="1" smtClean="0">
                          <a:latin typeface="Cambria Math" panose="02040503050406030204" pitchFamily="18" charset="0"/>
                        </a:rPr>
                        <m:t>𝑣</m:t>
                      </m:r>
                      <m:r>
                        <a:rPr lang="en-GB" b="0" i="1" smtClean="0">
                          <a:latin typeface="Cambria Math" panose="02040503050406030204" pitchFamily="18" charset="0"/>
                        </a:rPr>
                        <m:t>=</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𝑒</m:t>
                          </m:r>
                        </m:e>
                        <m:sup>
                          <m:r>
                            <a:rPr lang="en-GB" b="0" i="1" smtClean="0">
                              <a:latin typeface="Cambria Math" panose="02040503050406030204" pitchFamily="18" charset="0"/>
                            </a:rPr>
                            <m:t>𝑥</m:t>
                          </m:r>
                        </m:sup>
                      </m:sSup>
                    </m:oMath>
                    <m:oMath xmlns:m="http://schemas.openxmlformats.org/officeDocument/2006/math">
                      <m:nary>
                        <m:naryPr>
                          <m:subHide m:val="on"/>
                          <m:supHide m:val="on"/>
                          <m:ctrlPr>
                            <a:rPr lang="en-GB" i="1">
                              <a:latin typeface="Cambria Math" panose="02040503050406030204" pitchFamily="18" charset="0"/>
                            </a:rPr>
                          </m:ctrlPr>
                        </m:naryPr>
                        <m:sub/>
                        <m:sup/>
                        <m:e>
                          <m:sSup>
                            <m:sSupPr>
                              <m:ctrlPr>
                                <a:rPr lang="en-GB" i="1">
                                  <a:latin typeface="Cambria Math" panose="02040503050406030204" pitchFamily="18" charset="0"/>
                                </a:rPr>
                              </m:ctrlPr>
                            </m:sSupPr>
                            <m:e>
                              <m:r>
                                <a:rPr lang="en-GB" i="1">
                                  <a:latin typeface="Cambria Math" panose="02040503050406030204" pitchFamily="18" charset="0"/>
                                </a:rPr>
                                <m:t>𝑥</m:t>
                              </m:r>
                            </m:e>
                            <m:sup>
                              <m:r>
                                <a:rPr lang="en-GB" i="1">
                                  <a:latin typeface="Cambria Math" panose="02040503050406030204" pitchFamily="18" charset="0"/>
                                </a:rPr>
                                <m:t>2</m:t>
                              </m:r>
                            </m:sup>
                          </m:sSup>
                          <m:sSup>
                            <m:sSupPr>
                              <m:ctrlPr>
                                <a:rPr lang="en-GB" i="1">
                                  <a:latin typeface="Cambria Math" panose="02040503050406030204" pitchFamily="18" charset="0"/>
                                </a:rPr>
                              </m:ctrlPr>
                            </m:sSupPr>
                            <m:e>
                              <m:r>
                                <a:rPr lang="en-GB" i="1">
                                  <a:latin typeface="Cambria Math" panose="02040503050406030204" pitchFamily="18" charset="0"/>
                                </a:rPr>
                                <m:t>𝑒</m:t>
                              </m:r>
                            </m:e>
                            <m:sup>
                              <m:r>
                                <a:rPr lang="en-GB" i="1">
                                  <a:latin typeface="Cambria Math" panose="02040503050406030204" pitchFamily="18" charset="0"/>
                                </a:rPr>
                                <m:t>𝑥</m:t>
                              </m:r>
                            </m:sup>
                          </m:sSup>
                          <m:r>
                            <a:rPr lang="en-GB" i="1">
                              <a:latin typeface="Cambria Math" panose="02040503050406030204" pitchFamily="18" charset="0"/>
                            </a:rPr>
                            <m:t> </m:t>
                          </m:r>
                          <m:r>
                            <a:rPr lang="en-GB" i="1">
                              <a:latin typeface="Cambria Math" panose="02040503050406030204" pitchFamily="18" charset="0"/>
                            </a:rPr>
                            <m:t>𝑑𝑥</m:t>
                          </m:r>
                        </m:e>
                      </m:nary>
                      <m:r>
                        <a:rPr lang="en-GB" b="0" i="1" smtClean="0">
                          <a:latin typeface="Cambria Math" panose="02040503050406030204" pitchFamily="18" charset="0"/>
                        </a:rPr>
                        <m:t>=</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𝑥</m:t>
                          </m:r>
                        </m:e>
                        <m:sup>
                          <m:r>
                            <a:rPr lang="en-GB" b="0" i="1" smtClean="0">
                              <a:latin typeface="Cambria Math" panose="02040503050406030204" pitchFamily="18" charset="0"/>
                            </a:rPr>
                            <m:t>2</m:t>
                          </m:r>
                        </m:sup>
                      </m:sSup>
                      <m:sSup>
                        <m:sSupPr>
                          <m:ctrlPr>
                            <a:rPr lang="en-GB" b="0" i="1" smtClean="0">
                              <a:latin typeface="Cambria Math" panose="02040503050406030204" pitchFamily="18" charset="0"/>
                            </a:rPr>
                          </m:ctrlPr>
                        </m:sSupPr>
                        <m:e>
                          <m:r>
                            <a:rPr lang="en-GB" b="0" i="1" smtClean="0">
                              <a:latin typeface="Cambria Math" panose="02040503050406030204" pitchFamily="18" charset="0"/>
                            </a:rPr>
                            <m:t>𝑒</m:t>
                          </m:r>
                        </m:e>
                        <m:sup>
                          <m:r>
                            <a:rPr lang="en-GB" b="0" i="1" smtClean="0">
                              <a:latin typeface="Cambria Math" panose="02040503050406030204" pitchFamily="18" charset="0"/>
                            </a:rPr>
                            <m:t>𝑥</m:t>
                          </m:r>
                        </m:sup>
                      </m:sSup>
                      <m:r>
                        <a:rPr lang="en-GB" b="0" i="1" smtClean="0">
                          <a:latin typeface="Cambria Math" panose="02040503050406030204" pitchFamily="18" charset="0"/>
                        </a:rPr>
                        <m:t>−</m:t>
                      </m:r>
                      <m:nary>
                        <m:naryPr>
                          <m:subHide m:val="on"/>
                          <m:supHide m:val="on"/>
                          <m:ctrlPr>
                            <a:rPr lang="en-GB" b="0" i="1" smtClean="0">
                              <a:latin typeface="Cambria Math" panose="02040503050406030204" pitchFamily="18" charset="0"/>
                            </a:rPr>
                          </m:ctrlPr>
                        </m:naryPr>
                        <m:sub/>
                        <m:sup/>
                        <m:e>
                          <m:r>
                            <a:rPr lang="en-GB" b="0" i="1" smtClean="0">
                              <a:latin typeface="Cambria Math" panose="02040503050406030204" pitchFamily="18" charset="0"/>
                            </a:rPr>
                            <m:t>2</m:t>
                          </m:r>
                          <m:r>
                            <a:rPr lang="en-GB" b="0" i="1" smtClean="0">
                              <a:latin typeface="Cambria Math" panose="02040503050406030204" pitchFamily="18" charset="0"/>
                            </a:rPr>
                            <m:t>𝑥</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𝑒</m:t>
                              </m:r>
                            </m:e>
                            <m:sup>
                              <m:r>
                                <a:rPr lang="en-GB" b="0" i="1" smtClean="0">
                                  <a:latin typeface="Cambria Math" panose="02040503050406030204" pitchFamily="18" charset="0"/>
                                </a:rPr>
                                <m:t>𝑥</m:t>
                              </m:r>
                            </m:sup>
                          </m:sSup>
                          <m:r>
                            <a:rPr lang="en-GB" b="0" i="1" smtClean="0">
                              <a:latin typeface="Cambria Math" panose="02040503050406030204" pitchFamily="18" charset="0"/>
                            </a:rPr>
                            <m:t> </m:t>
                          </m:r>
                          <m:r>
                            <a:rPr lang="en-GB" b="0" i="1" smtClean="0">
                              <a:latin typeface="Cambria Math" panose="02040503050406030204" pitchFamily="18" charset="0"/>
                            </a:rPr>
                            <m:t>𝑑𝑥</m:t>
                          </m:r>
                        </m:e>
                      </m:nary>
                    </m:oMath>
                  </m:oMathPara>
                </a14:m>
                <a:endParaRPr lang="en-GB" dirty="0"/>
              </a:p>
            </p:txBody>
          </p:sp>
        </mc:Choice>
        <mc:Fallback xmlns="">
          <p:sp>
            <p:nvSpPr>
              <p:cNvPr id="14" name="TextBox 13"/>
              <p:cNvSpPr txBox="1">
                <a:spLocks noRot="1" noChangeAspect="1" noMove="1" noResize="1" noEditPoints="1" noAdjustHandles="1" noChangeArrowheads="1" noChangeShapeType="1" noTextEdit="1"/>
              </p:cNvSpPr>
              <p:nvPr/>
            </p:nvSpPr>
            <p:spPr>
              <a:xfrm>
                <a:off x="709688" y="1458762"/>
                <a:ext cx="3313732" cy="1710596"/>
              </a:xfrm>
              <a:prstGeom prst="rect">
                <a:avLst/>
              </a:prstGeom>
              <a:blipFill rotWithShape="0">
                <a:blip r:embed="rId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7" name="TextBox 16"/>
              <p:cNvSpPr txBox="1"/>
              <p:nvPr/>
            </p:nvSpPr>
            <p:spPr>
              <a:xfrm>
                <a:off x="678508" y="3165042"/>
                <a:ext cx="6192688" cy="3631250"/>
              </a:xfrm>
              <a:prstGeom prst="rect">
                <a:avLst/>
              </a:prstGeom>
              <a:noFill/>
            </p:spPr>
            <p:txBody>
              <a:bodyPr wrap="square" rtlCol="0">
                <a:spAutoFit/>
              </a:bodyPr>
              <a:lstStyle/>
              <a:p>
                <a:r>
                  <a:rPr lang="en-GB" sz="1600" dirty="0"/>
                  <a:t>We have to apply IBP again!</a:t>
                </a:r>
              </a:p>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𝑢</m:t>
                      </m:r>
                      <m:r>
                        <a:rPr lang="en-GB" b="0" i="1" smtClean="0">
                          <a:latin typeface="Cambria Math" panose="02040503050406030204" pitchFamily="18" charset="0"/>
                        </a:rPr>
                        <m:t>=2</m:t>
                      </m:r>
                      <m:r>
                        <a:rPr lang="en-GB" b="0" i="1" smtClean="0">
                          <a:latin typeface="Cambria Math" panose="02040503050406030204" pitchFamily="18" charset="0"/>
                        </a:rPr>
                        <m:t>𝑥</m:t>
                      </m:r>
                      <m:r>
                        <a:rPr lang="en-GB" b="0" i="1" smtClean="0">
                          <a:latin typeface="Cambria Math" panose="02040503050406030204" pitchFamily="18" charset="0"/>
                        </a:rPr>
                        <m:t>        </m:t>
                      </m:r>
                      <m:f>
                        <m:fPr>
                          <m:ctrlPr>
                            <a:rPr lang="en-GB" b="0" i="1" smtClean="0">
                              <a:latin typeface="Cambria Math" panose="02040503050406030204" pitchFamily="18" charset="0"/>
                            </a:rPr>
                          </m:ctrlPr>
                        </m:fPr>
                        <m:num>
                          <m:r>
                            <a:rPr lang="en-GB" b="0" i="1" smtClean="0">
                              <a:latin typeface="Cambria Math" panose="02040503050406030204" pitchFamily="18" charset="0"/>
                            </a:rPr>
                            <m:t>𝑑𝑣</m:t>
                          </m:r>
                        </m:num>
                        <m:den>
                          <m:r>
                            <a:rPr lang="en-GB" b="0" i="1" smtClean="0">
                              <a:latin typeface="Cambria Math" panose="02040503050406030204" pitchFamily="18" charset="0"/>
                            </a:rPr>
                            <m:t>𝑑𝑥</m:t>
                          </m:r>
                        </m:den>
                      </m:f>
                      <m:r>
                        <a:rPr lang="en-GB" b="0" i="1" smtClean="0">
                          <a:latin typeface="Cambria Math" panose="02040503050406030204" pitchFamily="18" charset="0"/>
                        </a:rPr>
                        <m:t>=</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𝑒</m:t>
                          </m:r>
                        </m:e>
                        <m:sup>
                          <m:r>
                            <a:rPr lang="en-GB" b="0" i="1" smtClean="0">
                              <a:latin typeface="Cambria Math" panose="02040503050406030204" pitchFamily="18" charset="0"/>
                            </a:rPr>
                            <m:t>𝑥</m:t>
                          </m:r>
                        </m:sup>
                      </m:sSup>
                    </m:oMath>
                    <m:oMath xmlns:m="http://schemas.openxmlformats.org/officeDocument/2006/math">
                      <m:f>
                        <m:fPr>
                          <m:ctrlPr>
                            <a:rPr lang="en-GB" b="0" i="1" smtClean="0">
                              <a:latin typeface="Cambria Math" panose="02040503050406030204" pitchFamily="18" charset="0"/>
                            </a:rPr>
                          </m:ctrlPr>
                        </m:fPr>
                        <m:num>
                          <m:r>
                            <a:rPr lang="en-GB" b="0" i="1" smtClean="0">
                              <a:latin typeface="Cambria Math" panose="02040503050406030204" pitchFamily="18" charset="0"/>
                            </a:rPr>
                            <m:t>𝑑𝑢</m:t>
                          </m:r>
                        </m:num>
                        <m:den>
                          <m:r>
                            <a:rPr lang="en-GB" b="0" i="1" smtClean="0">
                              <a:latin typeface="Cambria Math" panose="02040503050406030204" pitchFamily="18" charset="0"/>
                            </a:rPr>
                            <m:t>𝑑𝑥</m:t>
                          </m:r>
                        </m:den>
                      </m:f>
                      <m:r>
                        <a:rPr lang="en-GB" b="0" i="1" smtClean="0">
                          <a:latin typeface="Cambria Math" panose="02040503050406030204" pitchFamily="18" charset="0"/>
                        </a:rPr>
                        <m:t>=2          </m:t>
                      </m:r>
                      <m:r>
                        <a:rPr lang="en-GB" b="0" i="1" smtClean="0">
                          <a:latin typeface="Cambria Math" panose="02040503050406030204" pitchFamily="18" charset="0"/>
                        </a:rPr>
                        <m:t>𝑣</m:t>
                      </m:r>
                      <m:r>
                        <a:rPr lang="en-GB" b="0" i="1" smtClean="0">
                          <a:latin typeface="Cambria Math" panose="02040503050406030204" pitchFamily="18" charset="0"/>
                        </a:rPr>
                        <m:t>=</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𝑒</m:t>
                          </m:r>
                        </m:e>
                        <m:sup>
                          <m:r>
                            <a:rPr lang="en-GB" b="0" i="1" smtClean="0">
                              <a:latin typeface="Cambria Math" panose="02040503050406030204" pitchFamily="18" charset="0"/>
                            </a:rPr>
                            <m:t>𝑥</m:t>
                          </m:r>
                        </m:sup>
                      </m:sSup>
                    </m:oMath>
                  </m:oMathPara>
                </a14:m>
                <a:endParaRPr lang="en-GB" b="0" dirty="0"/>
              </a:p>
              <a:p>
                <a:pPr/>
                <a14:m>
                  <m:oMathPara xmlns:m="http://schemas.openxmlformats.org/officeDocument/2006/math">
                    <m:oMathParaPr>
                      <m:jc m:val="centerGroup"/>
                    </m:oMathParaPr>
                    <m:oMath xmlns:m="http://schemas.openxmlformats.org/officeDocument/2006/math">
                      <m:nary>
                        <m:naryPr>
                          <m:subHide m:val="on"/>
                          <m:supHide m:val="on"/>
                          <m:ctrlPr>
                            <a:rPr lang="en-GB" b="0" i="1" smtClean="0">
                              <a:latin typeface="Cambria Math" panose="02040503050406030204" pitchFamily="18" charset="0"/>
                            </a:rPr>
                          </m:ctrlPr>
                        </m:naryPr>
                        <m:sub/>
                        <m:sup/>
                        <m:e>
                          <m:r>
                            <a:rPr lang="en-GB" b="0" i="1" smtClean="0">
                              <a:latin typeface="Cambria Math" panose="02040503050406030204" pitchFamily="18" charset="0"/>
                            </a:rPr>
                            <m:t>2</m:t>
                          </m:r>
                          <m:r>
                            <a:rPr lang="en-GB" b="0" i="1" smtClean="0">
                              <a:latin typeface="Cambria Math" panose="02040503050406030204" pitchFamily="18" charset="0"/>
                            </a:rPr>
                            <m:t>𝑥</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𝑒</m:t>
                              </m:r>
                            </m:e>
                            <m:sup>
                              <m:r>
                                <a:rPr lang="en-GB" b="0" i="1" smtClean="0">
                                  <a:latin typeface="Cambria Math" panose="02040503050406030204" pitchFamily="18" charset="0"/>
                                </a:rPr>
                                <m:t>𝑥</m:t>
                              </m:r>
                            </m:sup>
                          </m:sSup>
                          <m:r>
                            <a:rPr lang="en-GB" b="0" i="1" smtClean="0">
                              <a:latin typeface="Cambria Math" panose="02040503050406030204" pitchFamily="18" charset="0"/>
                            </a:rPr>
                            <m:t> </m:t>
                          </m:r>
                          <m:r>
                            <a:rPr lang="en-GB" b="0" i="1" smtClean="0">
                              <a:latin typeface="Cambria Math" panose="02040503050406030204" pitchFamily="18" charset="0"/>
                            </a:rPr>
                            <m:t>𝑑𝑥</m:t>
                          </m:r>
                        </m:e>
                      </m:nary>
                      <m:r>
                        <a:rPr lang="en-GB" b="0" i="1" smtClean="0">
                          <a:latin typeface="Cambria Math" panose="02040503050406030204" pitchFamily="18" charset="0"/>
                        </a:rPr>
                        <m:t>=2</m:t>
                      </m:r>
                      <m:r>
                        <a:rPr lang="en-GB" b="0" i="1" smtClean="0">
                          <a:latin typeface="Cambria Math" panose="02040503050406030204" pitchFamily="18" charset="0"/>
                        </a:rPr>
                        <m:t>𝑥</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𝑒</m:t>
                          </m:r>
                        </m:e>
                        <m:sup>
                          <m:r>
                            <a:rPr lang="en-GB" b="0" i="1" smtClean="0">
                              <a:latin typeface="Cambria Math" panose="02040503050406030204" pitchFamily="18" charset="0"/>
                            </a:rPr>
                            <m:t>𝑥</m:t>
                          </m:r>
                        </m:sup>
                      </m:sSup>
                      <m:r>
                        <a:rPr lang="en-GB" b="0" i="1" smtClean="0">
                          <a:latin typeface="Cambria Math" panose="02040503050406030204" pitchFamily="18" charset="0"/>
                        </a:rPr>
                        <m:t>−</m:t>
                      </m:r>
                      <m:nary>
                        <m:naryPr>
                          <m:subHide m:val="on"/>
                          <m:supHide m:val="on"/>
                          <m:ctrlPr>
                            <a:rPr lang="en-GB" b="0" i="1" smtClean="0">
                              <a:latin typeface="Cambria Math" panose="02040503050406030204" pitchFamily="18" charset="0"/>
                            </a:rPr>
                          </m:ctrlPr>
                        </m:naryPr>
                        <m:sub/>
                        <m:sup/>
                        <m:e>
                          <m:r>
                            <a:rPr lang="en-GB" b="0" i="1" smtClean="0">
                              <a:latin typeface="Cambria Math" panose="02040503050406030204" pitchFamily="18" charset="0"/>
                            </a:rPr>
                            <m:t>2</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𝑒</m:t>
                              </m:r>
                            </m:e>
                            <m:sup>
                              <m:r>
                                <a:rPr lang="en-GB" b="0" i="1" smtClean="0">
                                  <a:latin typeface="Cambria Math" panose="02040503050406030204" pitchFamily="18" charset="0"/>
                                </a:rPr>
                                <m:t>𝑥</m:t>
                              </m:r>
                            </m:sup>
                          </m:sSup>
                        </m:e>
                      </m:nary>
                      <m:r>
                        <a:rPr lang="en-GB" b="0" i="1" smtClean="0">
                          <a:latin typeface="Cambria Math" panose="02040503050406030204" pitchFamily="18" charset="0"/>
                        </a:rPr>
                        <m:t>𝑑𝑥</m:t>
                      </m:r>
                    </m:oMath>
                    <m:oMath xmlns:m="http://schemas.openxmlformats.org/officeDocument/2006/math">
                      <m:r>
                        <a:rPr lang="en-GB" b="0" i="0" smtClean="0">
                          <a:latin typeface="Cambria Math" panose="02040503050406030204" pitchFamily="18" charset="0"/>
                        </a:rPr>
                        <m:t>       </m:t>
                      </m:r>
                      <m:r>
                        <a:rPr lang="en-GB" b="0" i="1" smtClean="0">
                          <a:latin typeface="Cambria Math" panose="02040503050406030204" pitchFamily="18" charset="0"/>
                        </a:rPr>
                        <m:t>=2</m:t>
                      </m:r>
                      <m:r>
                        <a:rPr lang="en-GB" b="0" i="1" smtClean="0">
                          <a:latin typeface="Cambria Math" panose="02040503050406030204" pitchFamily="18" charset="0"/>
                        </a:rPr>
                        <m:t>𝑥</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𝑒</m:t>
                          </m:r>
                        </m:e>
                        <m:sup>
                          <m:r>
                            <a:rPr lang="en-GB" b="0" i="1" smtClean="0">
                              <a:latin typeface="Cambria Math" panose="02040503050406030204" pitchFamily="18" charset="0"/>
                            </a:rPr>
                            <m:t>𝑥</m:t>
                          </m:r>
                        </m:sup>
                      </m:sSup>
                      <m:r>
                        <a:rPr lang="en-GB" b="0" i="1" smtClean="0">
                          <a:latin typeface="Cambria Math" panose="02040503050406030204" pitchFamily="18" charset="0"/>
                        </a:rPr>
                        <m:t>−2</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𝑒</m:t>
                          </m:r>
                        </m:e>
                        <m:sup>
                          <m:r>
                            <a:rPr lang="en-GB" b="0" i="1" smtClean="0">
                              <a:latin typeface="Cambria Math" panose="02040503050406030204" pitchFamily="18" charset="0"/>
                            </a:rPr>
                            <m:t>𝑥</m:t>
                          </m:r>
                        </m:sup>
                      </m:sSup>
                    </m:oMath>
                  </m:oMathPara>
                </a14:m>
                <a:endParaRPr lang="en-GB" dirty="0"/>
              </a:p>
              <a:p>
                <a:endParaRPr lang="en-GB" dirty="0"/>
              </a:p>
              <a:p>
                <a:r>
                  <a:rPr lang="en-GB" dirty="0"/>
                  <a:t>Therefore</a:t>
                </a:r>
                <a:endParaRPr lang="en-GB" i="1" dirty="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nary>
                        <m:naryPr>
                          <m:subHide m:val="on"/>
                          <m:supHide m:val="on"/>
                          <m:ctrlPr>
                            <a:rPr lang="en-GB" i="1">
                              <a:latin typeface="Cambria Math" panose="02040503050406030204" pitchFamily="18" charset="0"/>
                            </a:rPr>
                          </m:ctrlPr>
                        </m:naryPr>
                        <m:sub/>
                        <m:sup/>
                        <m:e>
                          <m:sSup>
                            <m:sSupPr>
                              <m:ctrlPr>
                                <a:rPr lang="en-GB" i="1">
                                  <a:latin typeface="Cambria Math" panose="02040503050406030204" pitchFamily="18" charset="0"/>
                                </a:rPr>
                              </m:ctrlPr>
                            </m:sSupPr>
                            <m:e>
                              <m:r>
                                <a:rPr lang="en-GB" i="1">
                                  <a:latin typeface="Cambria Math" panose="02040503050406030204" pitchFamily="18" charset="0"/>
                                </a:rPr>
                                <m:t>𝑥</m:t>
                              </m:r>
                            </m:e>
                            <m:sup>
                              <m:r>
                                <a:rPr lang="en-GB" i="1">
                                  <a:latin typeface="Cambria Math" panose="02040503050406030204" pitchFamily="18" charset="0"/>
                                </a:rPr>
                                <m:t>2</m:t>
                              </m:r>
                            </m:sup>
                          </m:sSup>
                          <m:sSup>
                            <m:sSupPr>
                              <m:ctrlPr>
                                <a:rPr lang="en-GB" i="1">
                                  <a:latin typeface="Cambria Math" panose="02040503050406030204" pitchFamily="18" charset="0"/>
                                </a:rPr>
                              </m:ctrlPr>
                            </m:sSupPr>
                            <m:e>
                              <m:r>
                                <a:rPr lang="en-GB" i="1">
                                  <a:latin typeface="Cambria Math" panose="02040503050406030204" pitchFamily="18" charset="0"/>
                                </a:rPr>
                                <m:t>𝑒</m:t>
                              </m:r>
                            </m:e>
                            <m:sup>
                              <m:r>
                                <a:rPr lang="en-GB" i="1">
                                  <a:latin typeface="Cambria Math" panose="02040503050406030204" pitchFamily="18" charset="0"/>
                                </a:rPr>
                                <m:t>𝑥</m:t>
                              </m:r>
                            </m:sup>
                          </m:sSup>
                          <m:r>
                            <a:rPr lang="en-GB" i="1">
                              <a:latin typeface="Cambria Math" panose="02040503050406030204" pitchFamily="18" charset="0"/>
                            </a:rPr>
                            <m:t> </m:t>
                          </m:r>
                          <m:r>
                            <a:rPr lang="en-GB" i="1">
                              <a:latin typeface="Cambria Math" panose="02040503050406030204" pitchFamily="18" charset="0"/>
                            </a:rPr>
                            <m:t>𝑑𝑥</m:t>
                          </m:r>
                        </m:e>
                      </m:nary>
                      <m:r>
                        <a:rPr lang="en-GB" b="0" i="1" smtClean="0">
                          <a:latin typeface="Cambria Math" panose="02040503050406030204" pitchFamily="18" charset="0"/>
                        </a:rPr>
                        <m:t>=</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𝑥</m:t>
                          </m:r>
                        </m:e>
                        <m:sup>
                          <m:r>
                            <a:rPr lang="en-GB" b="0" i="1" smtClean="0">
                              <a:latin typeface="Cambria Math" panose="02040503050406030204" pitchFamily="18" charset="0"/>
                            </a:rPr>
                            <m:t>2</m:t>
                          </m:r>
                        </m:sup>
                      </m:sSup>
                      <m:sSup>
                        <m:sSupPr>
                          <m:ctrlPr>
                            <a:rPr lang="en-GB" b="0" i="1" smtClean="0">
                              <a:latin typeface="Cambria Math" panose="02040503050406030204" pitchFamily="18" charset="0"/>
                            </a:rPr>
                          </m:ctrlPr>
                        </m:sSupPr>
                        <m:e>
                          <m:r>
                            <a:rPr lang="en-GB" b="0" i="1" smtClean="0">
                              <a:latin typeface="Cambria Math" panose="02040503050406030204" pitchFamily="18" charset="0"/>
                            </a:rPr>
                            <m:t>𝑒</m:t>
                          </m:r>
                        </m:e>
                        <m:sup>
                          <m:r>
                            <a:rPr lang="en-GB" b="0" i="1" smtClean="0">
                              <a:latin typeface="Cambria Math" panose="02040503050406030204" pitchFamily="18" charset="0"/>
                            </a:rPr>
                            <m:t>𝑥</m:t>
                          </m:r>
                        </m:sup>
                      </m:sSup>
                      <m:r>
                        <a:rPr lang="en-GB" b="0" i="1" smtClean="0">
                          <a:latin typeface="Cambria Math" panose="02040503050406030204" pitchFamily="18" charset="0"/>
                        </a:rPr>
                        <m:t>−</m:t>
                      </m:r>
                      <m:d>
                        <m:dPr>
                          <m:ctrlPr>
                            <a:rPr lang="en-GB" b="0" i="1" smtClean="0">
                              <a:latin typeface="Cambria Math" panose="02040503050406030204" pitchFamily="18" charset="0"/>
                            </a:rPr>
                          </m:ctrlPr>
                        </m:dPr>
                        <m:e>
                          <m:r>
                            <a:rPr lang="en-GB" b="0" i="1" smtClean="0">
                              <a:latin typeface="Cambria Math" panose="02040503050406030204" pitchFamily="18" charset="0"/>
                            </a:rPr>
                            <m:t>2</m:t>
                          </m:r>
                          <m:r>
                            <a:rPr lang="en-GB" b="0" i="1" smtClean="0">
                              <a:latin typeface="Cambria Math" panose="02040503050406030204" pitchFamily="18" charset="0"/>
                            </a:rPr>
                            <m:t>𝑥</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𝑒</m:t>
                              </m:r>
                            </m:e>
                            <m:sup>
                              <m:r>
                                <a:rPr lang="en-GB" b="0" i="1" smtClean="0">
                                  <a:latin typeface="Cambria Math" panose="02040503050406030204" pitchFamily="18" charset="0"/>
                                </a:rPr>
                                <m:t>𝑥</m:t>
                              </m:r>
                            </m:sup>
                          </m:sSup>
                          <m:r>
                            <a:rPr lang="en-GB" b="0" i="1" smtClean="0">
                              <a:latin typeface="Cambria Math" panose="02040503050406030204" pitchFamily="18" charset="0"/>
                            </a:rPr>
                            <m:t>−2</m:t>
                          </m:r>
                          <m:r>
                            <a:rPr lang="en-GB" b="0" i="1" smtClean="0">
                              <a:latin typeface="Cambria Math" panose="02040503050406030204" pitchFamily="18" charset="0"/>
                            </a:rPr>
                            <m:t>𝑥</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𝑒</m:t>
                              </m:r>
                            </m:e>
                            <m:sup>
                              <m:r>
                                <a:rPr lang="en-GB" b="0" i="1" smtClean="0">
                                  <a:latin typeface="Cambria Math" panose="02040503050406030204" pitchFamily="18" charset="0"/>
                                </a:rPr>
                                <m:t>𝑥</m:t>
                              </m:r>
                            </m:sup>
                          </m:sSup>
                        </m:e>
                      </m:d>
                      <m:r>
                        <a:rPr lang="en-GB" b="0" i="1" smtClean="0">
                          <a:latin typeface="Cambria Math" panose="02040503050406030204" pitchFamily="18" charset="0"/>
                        </a:rPr>
                        <m:t>+</m:t>
                      </m:r>
                      <m:r>
                        <a:rPr lang="en-GB" b="0" i="1" smtClean="0">
                          <a:latin typeface="Cambria Math" panose="02040503050406030204" pitchFamily="18" charset="0"/>
                        </a:rPr>
                        <m:t>𝐶</m:t>
                      </m:r>
                    </m:oMath>
                    <m:oMath xmlns:m="http://schemas.openxmlformats.org/officeDocument/2006/math">
                      <m:r>
                        <a:rPr lang="en-GB" b="0" i="1" smtClean="0">
                          <a:latin typeface="Cambria Math" panose="02040503050406030204" pitchFamily="18" charset="0"/>
                        </a:rPr>
                        <m:t>=</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𝑥</m:t>
                          </m:r>
                        </m:e>
                        <m:sup>
                          <m:r>
                            <a:rPr lang="en-GB" b="0" i="1" smtClean="0">
                              <a:latin typeface="Cambria Math" panose="02040503050406030204" pitchFamily="18" charset="0"/>
                            </a:rPr>
                            <m:t>2</m:t>
                          </m:r>
                        </m:sup>
                      </m:sSup>
                      <m:sSup>
                        <m:sSupPr>
                          <m:ctrlPr>
                            <a:rPr lang="en-GB" b="0" i="1" smtClean="0">
                              <a:latin typeface="Cambria Math" panose="02040503050406030204" pitchFamily="18" charset="0"/>
                            </a:rPr>
                          </m:ctrlPr>
                        </m:sSupPr>
                        <m:e>
                          <m:r>
                            <a:rPr lang="en-GB" b="0" i="1" smtClean="0">
                              <a:latin typeface="Cambria Math" panose="02040503050406030204" pitchFamily="18" charset="0"/>
                            </a:rPr>
                            <m:t>𝑒</m:t>
                          </m:r>
                        </m:e>
                        <m:sup>
                          <m:r>
                            <a:rPr lang="en-GB" b="0" i="1" smtClean="0">
                              <a:latin typeface="Cambria Math" panose="02040503050406030204" pitchFamily="18" charset="0"/>
                            </a:rPr>
                            <m:t>𝑥</m:t>
                          </m:r>
                        </m:sup>
                      </m:sSup>
                      <m:r>
                        <a:rPr lang="en-GB" b="0" i="1" smtClean="0">
                          <a:latin typeface="Cambria Math" panose="02040503050406030204" pitchFamily="18" charset="0"/>
                        </a:rPr>
                        <m:t>−2</m:t>
                      </m:r>
                      <m:r>
                        <a:rPr lang="en-GB" b="0" i="1" smtClean="0">
                          <a:latin typeface="Cambria Math" panose="02040503050406030204" pitchFamily="18" charset="0"/>
                        </a:rPr>
                        <m:t>𝑥</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𝑒</m:t>
                          </m:r>
                        </m:e>
                        <m:sup>
                          <m:r>
                            <a:rPr lang="en-GB" b="0" i="1" smtClean="0">
                              <a:latin typeface="Cambria Math" panose="02040503050406030204" pitchFamily="18" charset="0"/>
                            </a:rPr>
                            <m:t>𝑥</m:t>
                          </m:r>
                        </m:sup>
                      </m:sSup>
                      <m:r>
                        <a:rPr lang="en-GB" b="0" i="1" smtClean="0">
                          <a:latin typeface="Cambria Math" panose="02040503050406030204" pitchFamily="18" charset="0"/>
                        </a:rPr>
                        <m:t>+2</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𝑒</m:t>
                          </m:r>
                        </m:e>
                        <m:sup>
                          <m:r>
                            <a:rPr lang="en-GB" b="0" i="1" smtClean="0">
                              <a:latin typeface="Cambria Math" panose="02040503050406030204" pitchFamily="18" charset="0"/>
                            </a:rPr>
                            <m:t>𝑥</m:t>
                          </m:r>
                        </m:sup>
                      </m:sSup>
                      <m:r>
                        <a:rPr lang="en-GB" b="0" i="1" smtClean="0">
                          <a:latin typeface="Cambria Math" panose="02040503050406030204" pitchFamily="18" charset="0"/>
                        </a:rPr>
                        <m:t>+</m:t>
                      </m:r>
                      <m:r>
                        <a:rPr lang="en-GB" b="0" i="1" smtClean="0">
                          <a:latin typeface="Cambria Math" panose="02040503050406030204" pitchFamily="18" charset="0"/>
                        </a:rPr>
                        <m:t>𝐶</m:t>
                      </m:r>
                    </m:oMath>
                  </m:oMathPara>
                </a14:m>
                <a:endParaRPr lang="en-GB" dirty="0"/>
              </a:p>
            </p:txBody>
          </p:sp>
        </mc:Choice>
        <mc:Fallback xmlns="">
          <p:sp>
            <p:nvSpPr>
              <p:cNvPr id="17" name="TextBox 16"/>
              <p:cNvSpPr txBox="1">
                <a:spLocks noRot="1" noChangeAspect="1" noMove="1" noResize="1" noEditPoints="1" noAdjustHandles="1" noChangeArrowheads="1" noChangeShapeType="1" noTextEdit="1"/>
              </p:cNvSpPr>
              <p:nvPr/>
            </p:nvSpPr>
            <p:spPr>
              <a:xfrm>
                <a:off x="678508" y="3165042"/>
                <a:ext cx="6192688" cy="3631250"/>
              </a:xfrm>
              <a:prstGeom prst="rect">
                <a:avLst/>
              </a:prstGeom>
              <a:blipFill rotWithShape="0">
                <a:blip r:embed="rId4"/>
                <a:stretch>
                  <a:fillRect l="-787" t="-503"/>
                </a:stretch>
              </a:blipFill>
            </p:spPr>
            <p:txBody>
              <a:bodyPr/>
              <a:lstStyle/>
              <a:p>
                <a:r>
                  <a:rPr lang="en-GB">
                    <a:noFill/>
                  </a:rPr>
                  <a:t> </a:t>
                </a:r>
              </a:p>
            </p:txBody>
          </p:sp>
        </mc:Fallback>
      </mc:AlternateContent>
      <p:sp>
        <p:nvSpPr>
          <p:cNvPr id="15" name="TextBox 14"/>
          <p:cNvSpPr txBox="1"/>
          <p:nvPr/>
        </p:nvSpPr>
        <p:spPr>
          <a:xfrm>
            <a:off x="5652120" y="3356992"/>
            <a:ext cx="2592288" cy="2031325"/>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r>
              <a:rPr lang="en-GB" b="1" dirty="0" err="1"/>
              <a:t>Fro</a:t>
            </a:r>
            <a:r>
              <a:rPr lang="en-GB" b="1" dirty="0"/>
              <a:t> Tip: </a:t>
            </a:r>
            <a:r>
              <a:rPr lang="en-GB" dirty="0"/>
              <a:t>I tend to write out my working for any second integral completely separately, and then put the result back into the original integral later.</a:t>
            </a:r>
          </a:p>
        </p:txBody>
      </p:sp>
      <p:sp>
        <p:nvSpPr>
          <p:cNvPr id="18" name="Rectangle 17"/>
          <p:cNvSpPr/>
          <p:nvPr/>
        </p:nvSpPr>
        <p:spPr>
          <a:xfrm>
            <a:off x="696492" y="1284398"/>
            <a:ext cx="7547916" cy="538496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22485380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8"/>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8"/>
                                        </p:tgtEl>
                                      </p:cBhvr>
                                    </p:animEffect>
                                    <p:set>
                                      <p:cBhvr>
                                        <p:cTn id="7" dur="1" fill="hold">
                                          <p:stCondLst>
                                            <p:cond delay="499"/>
                                          </p:stCondLst>
                                        </p:cTn>
                                        <p:tgtEl>
                                          <p:spTgt spid="18"/>
                                        </p:tgtEl>
                                        <p:attrNameLst>
                                          <p:attrName>style.visibility</p:attrName>
                                        </p:attrNameLst>
                                      </p:cBhvr>
                                      <p:to>
                                        <p:strVal val="hidden"/>
                                      </p:to>
                                    </p:set>
                                  </p:childTnLst>
                                </p:cTn>
                              </p:par>
                            </p:childTnLst>
                          </p:cTn>
                        </p:par>
                      </p:childTnLst>
                    </p:cTn>
                  </p:par>
                </p:childTnLst>
              </p:cTn>
              <p:nextCondLst>
                <p:cond evt="onClick" delay="0">
                  <p:tgtEl>
                    <p:spTgt spid="18"/>
                  </p:tgtEl>
                </p:cond>
              </p:nextCondLst>
            </p:seq>
          </p:childTnLst>
        </p:cTn>
      </p:par>
    </p:tnLst>
    <p:bldLst>
      <p:bldP spid="18"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4000"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Test Your Understanding</a:t>
              </a:r>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5" name="TextBox 4"/>
              <p:cNvSpPr txBox="1"/>
              <p:nvPr/>
            </p:nvSpPr>
            <p:spPr>
              <a:xfrm>
                <a:off x="683568" y="836712"/>
                <a:ext cx="7560840" cy="447687"/>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sz="2000" dirty="0"/>
                  <a:t>Find </a:t>
                </a:r>
                <a14:m>
                  <m:oMath xmlns:m="http://schemas.openxmlformats.org/officeDocument/2006/math">
                    <m:nary>
                      <m:naryPr>
                        <m:subHide m:val="on"/>
                        <m:supHide m:val="on"/>
                        <m:ctrlPr>
                          <a:rPr lang="en-GB" sz="2000" b="0" i="1" smtClean="0">
                            <a:latin typeface="Cambria Math" panose="02040503050406030204" pitchFamily="18" charset="0"/>
                          </a:rPr>
                        </m:ctrlPr>
                      </m:naryPr>
                      <m:sub/>
                      <m:sup/>
                      <m:e>
                        <m:sSup>
                          <m:sSupPr>
                            <m:ctrlPr>
                              <a:rPr lang="en-GB" sz="2000" b="0" i="1" smtClean="0">
                                <a:latin typeface="Cambria Math" panose="02040503050406030204" pitchFamily="18" charset="0"/>
                              </a:rPr>
                            </m:ctrlPr>
                          </m:sSupPr>
                          <m:e>
                            <m:r>
                              <a:rPr lang="en-GB" sz="2000" b="0" i="1" smtClean="0">
                                <a:latin typeface="Cambria Math" panose="02040503050406030204" pitchFamily="18" charset="0"/>
                              </a:rPr>
                              <m:t>𝑥</m:t>
                            </m:r>
                          </m:e>
                          <m:sup>
                            <m:r>
                              <a:rPr lang="en-GB" sz="2000" b="0" i="1" smtClean="0">
                                <a:latin typeface="Cambria Math" panose="02040503050406030204" pitchFamily="18" charset="0"/>
                              </a:rPr>
                              <m:t>2</m:t>
                            </m:r>
                          </m:sup>
                        </m:sSup>
                        <m:func>
                          <m:funcPr>
                            <m:ctrlPr>
                              <a:rPr lang="en-GB" sz="2000" b="0" i="1" smtClean="0">
                                <a:latin typeface="Cambria Math" panose="02040503050406030204" pitchFamily="18" charset="0"/>
                              </a:rPr>
                            </m:ctrlPr>
                          </m:funcPr>
                          <m:fName>
                            <m:r>
                              <m:rPr>
                                <m:sty m:val="p"/>
                              </m:rPr>
                              <a:rPr lang="en-GB" sz="2000" b="0" i="0" smtClean="0">
                                <a:latin typeface="Cambria Math" panose="02040503050406030204" pitchFamily="18" charset="0"/>
                              </a:rPr>
                              <m:t>sin</m:t>
                            </m:r>
                          </m:fName>
                          <m:e>
                            <m:r>
                              <a:rPr lang="en-GB" sz="2000" b="0" i="1" smtClean="0">
                                <a:latin typeface="Cambria Math" panose="02040503050406030204" pitchFamily="18" charset="0"/>
                              </a:rPr>
                              <m:t>𝑥</m:t>
                            </m:r>
                          </m:e>
                        </m:func>
                        <m:r>
                          <a:rPr lang="en-GB" sz="2000" b="0" i="1" smtClean="0">
                            <a:latin typeface="Cambria Math" panose="02040503050406030204" pitchFamily="18" charset="0"/>
                          </a:rPr>
                          <m:t> </m:t>
                        </m:r>
                        <m:r>
                          <a:rPr lang="en-GB" sz="2000" b="0" i="1" smtClean="0">
                            <a:latin typeface="Cambria Math" panose="02040503050406030204" pitchFamily="18" charset="0"/>
                          </a:rPr>
                          <m:t>𝑑𝑥</m:t>
                        </m:r>
                      </m:e>
                    </m:nary>
                  </m:oMath>
                </a14:m>
                <a:endParaRPr lang="en-GB" sz="2000" dirty="0"/>
              </a:p>
            </p:txBody>
          </p:sp>
        </mc:Choice>
        <mc:Fallback xmlns="">
          <p:sp>
            <p:nvSpPr>
              <p:cNvPr id="5" name="TextBox 4"/>
              <p:cNvSpPr txBox="1">
                <a:spLocks noRot="1" noChangeAspect="1" noMove="1" noResize="1" noEditPoints="1" noAdjustHandles="1" noChangeArrowheads="1" noChangeShapeType="1" noTextEdit="1"/>
              </p:cNvSpPr>
              <p:nvPr/>
            </p:nvSpPr>
            <p:spPr>
              <a:xfrm>
                <a:off x="683568" y="836712"/>
                <a:ext cx="7560840" cy="447687"/>
              </a:xfrm>
              <a:prstGeom prst="rect">
                <a:avLst/>
              </a:prstGeom>
              <a:blipFill rotWithShape="0">
                <a:blip r:embed="rId2"/>
                <a:stretch>
                  <a:fillRect t="-92857" b="-136735"/>
                </a:stretch>
              </a:blipFill>
              <a:effectLst>
                <a:outerShdw blurRad="63500" sx="102000" sy="102000" algn="ctr" rotWithShape="0">
                  <a:prstClr val="black">
                    <a:alpha val="40000"/>
                  </a:prstClr>
                </a:outerShdw>
              </a:effectLst>
            </p:spPr>
            <p:txBody>
              <a:bodyPr/>
              <a:lstStyle/>
              <a:p>
                <a:r>
                  <a:rPr lang="en-GB">
                    <a:noFill/>
                  </a:rPr>
                  <a:t> </a:t>
                </a:r>
              </a:p>
            </p:txBody>
          </p:sp>
        </mc:Fallback>
      </mc:AlternateContent>
      <p:sp>
        <p:nvSpPr>
          <p:cNvPr id="6" name="Rectangle 5"/>
          <p:cNvSpPr/>
          <p:nvPr/>
        </p:nvSpPr>
        <p:spPr>
          <a:xfrm>
            <a:off x="251520" y="824880"/>
            <a:ext cx="432048" cy="484236"/>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b="1" dirty="0"/>
              <a:t>Q</a:t>
            </a:r>
          </a:p>
        </p:txBody>
      </p:sp>
      <mc:AlternateContent xmlns:mc="http://schemas.openxmlformats.org/markup-compatibility/2006" xmlns:a14="http://schemas.microsoft.com/office/drawing/2010/main">
        <mc:Choice Requires="a14">
          <p:sp>
            <p:nvSpPr>
              <p:cNvPr id="7" name="TextBox 6"/>
              <p:cNvSpPr txBox="1"/>
              <p:nvPr/>
            </p:nvSpPr>
            <p:spPr>
              <a:xfrm>
                <a:off x="1115616" y="1521984"/>
                <a:ext cx="6408712"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2400" b="0" i="1" smtClean="0">
                          <a:latin typeface="Cambria Math" panose="02040503050406030204" pitchFamily="18" charset="0"/>
                        </a:rPr>
                        <m:t>=2</m:t>
                      </m:r>
                      <m:r>
                        <a:rPr lang="en-GB" sz="2400" b="0" i="1" smtClean="0">
                          <a:latin typeface="Cambria Math" panose="02040503050406030204" pitchFamily="18" charset="0"/>
                        </a:rPr>
                        <m:t>𝑥</m:t>
                      </m:r>
                      <m:func>
                        <m:funcPr>
                          <m:ctrlPr>
                            <a:rPr lang="en-GB" sz="2400" b="0" i="1" smtClean="0">
                              <a:latin typeface="Cambria Math" panose="02040503050406030204" pitchFamily="18" charset="0"/>
                            </a:rPr>
                          </m:ctrlPr>
                        </m:funcPr>
                        <m:fName>
                          <m:r>
                            <m:rPr>
                              <m:sty m:val="p"/>
                            </m:rPr>
                            <a:rPr lang="en-GB" sz="2400" b="0" i="0" smtClean="0">
                              <a:latin typeface="Cambria Math" panose="02040503050406030204" pitchFamily="18" charset="0"/>
                            </a:rPr>
                            <m:t>sin</m:t>
                          </m:r>
                        </m:fName>
                        <m:e>
                          <m:r>
                            <a:rPr lang="en-GB" sz="2400" b="0" i="1" smtClean="0">
                              <a:latin typeface="Cambria Math" panose="02040503050406030204" pitchFamily="18" charset="0"/>
                            </a:rPr>
                            <m:t>𝑥</m:t>
                          </m:r>
                        </m:e>
                      </m:func>
                      <m:r>
                        <a:rPr lang="en-GB" sz="2400" b="0" i="1" smtClean="0">
                          <a:latin typeface="Cambria Math" panose="02040503050406030204" pitchFamily="18" charset="0"/>
                        </a:rPr>
                        <m:t>−</m:t>
                      </m:r>
                      <m:sSup>
                        <m:sSupPr>
                          <m:ctrlPr>
                            <a:rPr lang="en-GB" sz="2400" b="0" i="1" smtClean="0">
                              <a:latin typeface="Cambria Math" panose="02040503050406030204" pitchFamily="18" charset="0"/>
                            </a:rPr>
                          </m:ctrlPr>
                        </m:sSupPr>
                        <m:e>
                          <m:r>
                            <a:rPr lang="en-GB" sz="2400" b="0" i="1" smtClean="0">
                              <a:latin typeface="Cambria Math" panose="02040503050406030204" pitchFamily="18" charset="0"/>
                            </a:rPr>
                            <m:t>𝑥</m:t>
                          </m:r>
                        </m:e>
                        <m:sup>
                          <m:r>
                            <a:rPr lang="en-GB" sz="2400" b="0" i="1" smtClean="0">
                              <a:latin typeface="Cambria Math" panose="02040503050406030204" pitchFamily="18" charset="0"/>
                            </a:rPr>
                            <m:t>2</m:t>
                          </m:r>
                        </m:sup>
                      </m:sSup>
                      <m:func>
                        <m:funcPr>
                          <m:ctrlPr>
                            <a:rPr lang="en-GB" sz="2400" b="0" i="1" smtClean="0">
                              <a:latin typeface="Cambria Math" panose="02040503050406030204" pitchFamily="18" charset="0"/>
                            </a:rPr>
                          </m:ctrlPr>
                        </m:funcPr>
                        <m:fName>
                          <m:r>
                            <m:rPr>
                              <m:sty m:val="p"/>
                            </m:rPr>
                            <a:rPr lang="en-GB" sz="2400" b="0" i="0" smtClean="0">
                              <a:latin typeface="Cambria Math" panose="02040503050406030204" pitchFamily="18" charset="0"/>
                            </a:rPr>
                            <m:t>cos</m:t>
                          </m:r>
                        </m:fName>
                        <m:e>
                          <m:r>
                            <a:rPr lang="en-GB" sz="2400" b="0" i="1" smtClean="0">
                              <a:latin typeface="Cambria Math" panose="02040503050406030204" pitchFamily="18" charset="0"/>
                            </a:rPr>
                            <m:t>𝑥</m:t>
                          </m:r>
                        </m:e>
                      </m:func>
                      <m:r>
                        <a:rPr lang="en-GB" sz="2400" b="0" i="1" smtClean="0">
                          <a:latin typeface="Cambria Math" panose="02040503050406030204" pitchFamily="18" charset="0"/>
                        </a:rPr>
                        <m:t>+2</m:t>
                      </m:r>
                      <m:func>
                        <m:funcPr>
                          <m:ctrlPr>
                            <a:rPr lang="en-GB" sz="2400" b="0" i="1" smtClean="0">
                              <a:latin typeface="Cambria Math" panose="02040503050406030204" pitchFamily="18" charset="0"/>
                            </a:rPr>
                          </m:ctrlPr>
                        </m:funcPr>
                        <m:fName>
                          <m:r>
                            <m:rPr>
                              <m:sty m:val="p"/>
                            </m:rPr>
                            <a:rPr lang="en-GB" sz="2400" b="0" i="0" smtClean="0">
                              <a:latin typeface="Cambria Math" panose="02040503050406030204" pitchFamily="18" charset="0"/>
                            </a:rPr>
                            <m:t>cos</m:t>
                          </m:r>
                        </m:fName>
                        <m:e>
                          <m:r>
                            <a:rPr lang="en-GB" sz="2400" b="0" i="1" smtClean="0">
                              <a:latin typeface="Cambria Math" panose="02040503050406030204" pitchFamily="18" charset="0"/>
                            </a:rPr>
                            <m:t>𝑥</m:t>
                          </m:r>
                        </m:e>
                      </m:func>
                      <m:r>
                        <a:rPr lang="en-GB" sz="2400" b="0" i="1" smtClean="0">
                          <a:latin typeface="Cambria Math" panose="02040503050406030204" pitchFamily="18" charset="0"/>
                        </a:rPr>
                        <m:t>+</m:t>
                      </m:r>
                      <m:r>
                        <a:rPr lang="en-GB" sz="2400" b="0" i="1" smtClean="0">
                          <a:latin typeface="Cambria Math" panose="02040503050406030204" pitchFamily="18" charset="0"/>
                        </a:rPr>
                        <m:t>𝐶</m:t>
                      </m:r>
                    </m:oMath>
                  </m:oMathPara>
                </a14:m>
                <a:endParaRPr lang="en-GB" sz="2400" dirty="0"/>
              </a:p>
            </p:txBody>
          </p:sp>
        </mc:Choice>
        <mc:Fallback xmlns="">
          <p:sp>
            <p:nvSpPr>
              <p:cNvPr id="7" name="TextBox 6"/>
              <p:cNvSpPr txBox="1">
                <a:spLocks noRot="1" noChangeAspect="1" noMove="1" noResize="1" noEditPoints="1" noAdjustHandles="1" noChangeArrowheads="1" noChangeShapeType="1" noTextEdit="1"/>
              </p:cNvSpPr>
              <p:nvPr/>
            </p:nvSpPr>
            <p:spPr>
              <a:xfrm>
                <a:off x="1115616" y="1521984"/>
                <a:ext cx="6408712" cy="461665"/>
              </a:xfrm>
              <a:prstGeom prst="rect">
                <a:avLst/>
              </a:prstGeom>
              <a:blipFill rotWithShape="0">
                <a:blip r:embed="rId3"/>
                <a:stretch>
                  <a:fillRect/>
                </a:stretch>
              </a:blipFill>
            </p:spPr>
            <p:txBody>
              <a:bodyPr/>
              <a:lstStyle/>
              <a:p>
                <a:r>
                  <a:rPr lang="en-GB">
                    <a:noFill/>
                  </a:rPr>
                  <a:t> </a:t>
                </a:r>
              </a:p>
            </p:txBody>
          </p:sp>
        </mc:Fallback>
      </mc:AlternateContent>
      <p:sp>
        <p:nvSpPr>
          <p:cNvPr id="8" name="Rectangle 7"/>
          <p:cNvSpPr/>
          <p:nvPr/>
        </p:nvSpPr>
        <p:spPr>
          <a:xfrm>
            <a:off x="705372" y="1309116"/>
            <a:ext cx="7547916" cy="538496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304632523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8"/>
                  </p:tgtEl>
                </p:cond>
              </p:nextCondLst>
            </p:seq>
          </p:childTnLst>
        </p:cTn>
      </p:par>
    </p:tnLst>
    <p:bldLst>
      <p:bldP spid="8"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4000" cy="599127"/>
            <a:chOff x="0" y="13335"/>
            <a:chExt cx="9144218" cy="599127"/>
          </a:xfrm>
        </p:grpSpPr>
        <mc:AlternateContent xmlns:mc="http://schemas.openxmlformats.org/markup-compatibility/2006" xmlns:a14="http://schemas.microsoft.com/office/drawing/2010/main">
          <mc:Choice Requires="a14">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Integrating </a:t>
                  </a:r>
                  <a14:m>
                    <m:oMath xmlns:m="http://schemas.openxmlformats.org/officeDocument/2006/math">
                      <m:func>
                        <m:funcPr>
                          <m:ctrlPr>
                            <a:rPr lang="en-GB" sz="3200" b="0" i="1" smtClean="0">
                              <a:latin typeface="Cambria Math" panose="02040503050406030204" pitchFamily="18" charset="0"/>
                            </a:rPr>
                          </m:ctrlPr>
                        </m:funcPr>
                        <m:fName>
                          <m:r>
                            <m:rPr>
                              <m:sty m:val="p"/>
                            </m:rPr>
                            <a:rPr lang="en-GB" sz="3200" b="0" i="0" smtClean="0">
                              <a:latin typeface="Cambria Math" panose="02040503050406030204" pitchFamily="18" charset="0"/>
                            </a:rPr>
                            <m:t>ln</m:t>
                          </m:r>
                        </m:fName>
                        <m:e>
                          <m:r>
                            <a:rPr lang="en-GB" sz="3200" b="0" i="1" smtClean="0">
                              <a:latin typeface="Cambria Math" panose="02040503050406030204" pitchFamily="18" charset="0"/>
                            </a:rPr>
                            <m:t>𝑥</m:t>
                          </m:r>
                        </m:e>
                      </m:func>
                    </m:oMath>
                  </a14:m>
                  <a:r>
                    <a:rPr lang="en-GB" sz="3200" dirty="0"/>
                    <a:t> and definite integration</a:t>
                  </a:r>
                </a:p>
              </p:txBody>
            </p:sp>
          </mc:Choice>
          <mc:Fallback xmlns="">
            <p:sp>
              <p:nvSpPr>
                <p:cNvPr id="3" name="TextBox 32"/>
                <p:cNvSpPr txBox="1">
                  <a:spLocks noRot="1" noChangeAspect="1" noMove="1" noResize="1" noEditPoints="1" noAdjustHandles="1" noChangeArrowheads="1" noChangeShapeType="1" noTextEdit="1"/>
                </p:cNvSpPr>
                <p:nvPr/>
              </p:nvSpPr>
              <p:spPr>
                <a:xfrm>
                  <a:off x="0" y="13335"/>
                  <a:ext cx="9144000" cy="599127"/>
                </a:xfrm>
                <a:prstGeom prst="rect">
                  <a:avLst/>
                </a:prstGeom>
                <a:blipFill rotWithShape="0">
                  <a:blip r:embed="rId2"/>
                  <a:stretch>
                    <a:fillRect t="-12245" b="-31633"/>
                  </a:stretch>
                </a:blipFill>
                <a:ln>
                  <a:noFill/>
                </a:ln>
              </p:spPr>
              <p:txBody>
                <a:bodyPr/>
                <a:lstStyle/>
                <a:p>
                  <a:r>
                    <a:rPr lang="en-GB">
                      <a:noFill/>
                    </a:rPr>
                    <a:t> </a:t>
                  </a:r>
                </a:p>
              </p:txBody>
            </p:sp>
          </mc:Fallback>
        </mc:AlternateContent>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5" name="TextBox 4"/>
              <p:cNvSpPr txBox="1"/>
              <p:nvPr/>
            </p:nvSpPr>
            <p:spPr>
              <a:xfrm>
                <a:off x="689868" y="3295387"/>
                <a:ext cx="7560840" cy="508409"/>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sz="2000" dirty="0"/>
                  <a:t>Find </a:t>
                </a:r>
                <a14:m>
                  <m:oMath xmlns:m="http://schemas.openxmlformats.org/officeDocument/2006/math">
                    <m:nary>
                      <m:naryPr>
                        <m:ctrlPr>
                          <a:rPr lang="en-GB" sz="2000" b="0" i="1" smtClean="0">
                            <a:latin typeface="Cambria Math" panose="02040503050406030204" pitchFamily="18" charset="0"/>
                          </a:rPr>
                        </m:ctrlPr>
                      </m:naryPr>
                      <m:sub>
                        <m:r>
                          <a:rPr lang="en-GB" sz="2000" b="0" i="1" smtClean="0">
                            <a:latin typeface="Cambria Math" panose="02040503050406030204" pitchFamily="18" charset="0"/>
                          </a:rPr>
                          <m:t>1</m:t>
                        </m:r>
                      </m:sub>
                      <m:sup>
                        <m:r>
                          <a:rPr lang="en-GB" sz="2000" b="0" i="1" smtClean="0">
                            <a:latin typeface="Cambria Math" panose="02040503050406030204" pitchFamily="18" charset="0"/>
                          </a:rPr>
                          <m:t>2</m:t>
                        </m:r>
                      </m:sup>
                      <m:e>
                        <m:func>
                          <m:funcPr>
                            <m:ctrlPr>
                              <a:rPr lang="en-GB" sz="2000" b="0" i="1" smtClean="0">
                                <a:latin typeface="Cambria Math" panose="02040503050406030204" pitchFamily="18" charset="0"/>
                              </a:rPr>
                            </m:ctrlPr>
                          </m:funcPr>
                          <m:fName>
                            <m:r>
                              <m:rPr>
                                <m:sty m:val="p"/>
                              </m:rPr>
                              <a:rPr lang="en-GB" sz="2000" b="0" i="0" smtClean="0">
                                <a:latin typeface="Cambria Math" panose="02040503050406030204" pitchFamily="18" charset="0"/>
                              </a:rPr>
                              <m:t>ln</m:t>
                            </m:r>
                          </m:fName>
                          <m:e>
                            <m:r>
                              <a:rPr lang="en-GB" sz="2000" b="0" i="1" smtClean="0">
                                <a:latin typeface="Cambria Math" panose="02040503050406030204" pitchFamily="18" charset="0"/>
                              </a:rPr>
                              <m:t>𝑥</m:t>
                            </m:r>
                          </m:e>
                        </m:func>
                        <m:r>
                          <a:rPr lang="en-GB" sz="2000" b="0" i="1" smtClean="0">
                            <a:latin typeface="Cambria Math" panose="02040503050406030204" pitchFamily="18" charset="0"/>
                          </a:rPr>
                          <m:t>𝑑𝑥</m:t>
                        </m:r>
                      </m:e>
                    </m:nary>
                  </m:oMath>
                </a14:m>
                <a:r>
                  <a:rPr lang="en-GB" sz="2000" dirty="0"/>
                  <a:t>, leaving your answer in terms of natural logarithms.</a:t>
                </a:r>
              </a:p>
            </p:txBody>
          </p:sp>
        </mc:Choice>
        <mc:Fallback xmlns="">
          <p:sp>
            <p:nvSpPr>
              <p:cNvPr id="5" name="TextBox 4"/>
              <p:cNvSpPr txBox="1">
                <a:spLocks noRot="1" noChangeAspect="1" noMove="1" noResize="1" noEditPoints="1" noAdjustHandles="1" noChangeArrowheads="1" noChangeShapeType="1" noTextEdit="1"/>
              </p:cNvSpPr>
              <p:nvPr/>
            </p:nvSpPr>
            <p:spPr>
              <a:xfrm>
                <a:off x="689868" y="3295387"/>
                <a:ext cx="7560840" cy="508409"/>
              </a:xfrm>
              <a:prstGeom prst="rect">
                <a:avLst/>
              </a:prstGeom>
              <a:blipFill rotWithShape="0">
                <a:blip r:embed="rId3"/>
                <a:stretch>
                  <a:fillRect/>
                </a:stretch>
              </a:blipFill>
              <a:effectLst>
                <a:outerShdw blurRad="63500" sx="102000" sy="102000" algn="ctr" rotWithShape="0">
                  <a:prstClr val="black">
                    <a:alpha val="40000"/>
                  </a:prstClr>
                </a:outerShdw>
              </a:effectLst>
            </p:spPr>
            <p:txBody>
              <a:bodyPr/>
              <a:lstStyle/>
              <a:p>
                <a:r>
                  <a:rPr lang="en-GB">
                    <a:noFill/>
                  </a:rPr>
                  <a:t> </a:t>
                </a:r>
              </a:p>
            </p:txBody>
          </p:sp>
        </mc:Fallback>
      </mc:AlternateContent>
      <p:sp>
        <p:nvSpPr>
          <p:cNvPr id="6" name="Rectangle 5"/>
          <p:cNvSpPr/>
          <p:nvPr/>
        </p:nvSpPr>
        <p:spPr>
          <a:xfrm>
            <a:off x="257820" y="3283555"/>
            <a:ext cx="432048" cy="484236"/>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b="1" dirty="0"/>
              <a:t>Q</a:t>
            </a:r>
          </a:p>
        </p:txBody>
      </p:sp>
      <mc:AlternateContent xmlns:mc="http://schemas.openxmlformats.org/markup-compatibility/2006" xmlns:a14="http://schemas.microsoft.com/office/drawing/2010/main">
        <mc:Choice Requires="a14">
          <p:sp>
            <p:nvSpPr>
              <p:cNvPr id="7" name="TextBox 6"/>
              <p:cNvSpPr txBox="1"/>
              <p:nvPr/>
            </p:nvSpPr>
            <p:spPr>
              <a:xfrm>
                <a:off x="689868" y="921284"/>
                <a:ext cx="7560840" cy="447687"/>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sz="2000" dirty="0"/>
                  <a:t>Find </a:t>
                </a:r>
                <a14:m>
                  <m:oMath xmlns:m="http://schemas.openxmlformats.org/officeDocument/2006/math">
                    <m:nary>
                      <m:naryPr>
                        <m:subHide m:val="on"/>
                        <m:supHide m:val="on"/>
                        <m:ctrlPr>
                          <a:rPr lang="en-GB" sz="2000" b="0" i="1" smtClean="0">
                            <a:latin typeface="Cambria Math" panose="02040503050406030204" pitchFamily="18" charset="0"/>
                          </a:rPr>
                        </m:ctrlPr>
                      </m:naryPr>
                      <m:sub/>
                      <m:sup/>
                      <m:e>
                        <m:func>
                          <m:funcPr>
                            <m:ctrlPr>
                              <a:rPr lang="en-GB" sz="2000" b="0" i="1" smtClean="0">
                                <a:latin typeface="Cambria Math" panose="02040503050406030204" pitchFamily="18" charset="0"/>
                              </a:rPr>
                            </m:ctrlPr>
                          </m:funcPr>
                          <m:fName>
                            <m:r>
                              <m:rPr>
                                <m:sty m:val="p"/>
                              </m:rPr>
                              <a:rPr lang="en-GB" sz="2000" b="0" i="0" smtClean="0">
                                <a:latin typeface="Cambria Math" panose="02040503050406030204" pitchFamily="18" charset="0"/>
                              </a:rPr>
                              <m:t>ln</m:t>
                            </m:r>
                          </m:fName>
                          <m:e>
                            <m:r>
                              <a:rPr lang="en-GB" sz="2000" b="0" i="1" smtClean="0">
                                <a:latin typeface="Cambria Math" panose="02040503050406030204" pitchFamily="18" charset="0"/>
                              </a:rPr>
                              <m:t>𝑥</m:t>
                            </m:r>
                          </m:e>
                        </m:func>
                        <m:r>
                          <a:rPr lang="en-GB" sz="2000" b="0" i="1" smtClean="0">
                            <a:latin typeface="Cambria Math" panose="02040503050406030204" pitchFamily="18" charset="0"/>
                          </a:rPr>
                          <m:t> </m:t>
                        </m:r>
                        <m:r>
                          <a:rPr lang="en-GB" sz="2000" b="0" i="1" smtClean="0">
                            <a:latin typeface="Cambria Math" panose="02040503050406030204" pitchFamily="18" charset="0"/>
                          </a:rPr>
                          <m:t>𝑑𝑥</m:t>
                        </m:r>
                      </m:e>
                    </m:nary>
                  </m:oMath>
                </a14:m>
                <a:r>
                  <a:rPr lang="en-GB" sz="2000" dirty="0"/>
                  <a:t>, leaving your answer in terms of natural logarithms.</a:t>
                </a:r>
              </a:p>
            </p:txBody>
          </p:sp>
        </mc:Choice>
        <mc:Fallback xmlns="">
          <p:sp>
            <p:nvSpPr>
              <p:cNvPr id="7" name="TextBox 6"/>
              <p:cNvSpPr txBox="1">
                <a:spLocks noRot="1" noChangeAspect="1" noMove="1" noResize="1" noEditPoints="1" noAdjustHandles="1" noChangeArrowheads="1" noChangeShapeType="1" noTextEdit="1"/>
              </p:cNvSpPr>
              <p:nvPr/>
            </p:nvSpPr>
            <p:spPr>
              <a:xfrm>
                <a:off x="689868" y="921284"/>
                <a:ext cx="7560840" cy="447687"/>
              </a:xfrm>
              <a:prstGeom prst="rect">
                <a:avLst/>
              </a:prstGeom>
              <a:blipFill rotWithShape="0">
                <a:blip r:embed="rId4"/>
                <a:stretch>
                  <a:fillRect t="-92857" b="-136735"/>
                </a:stretch>
              </a:blipFill>
              <a:effectLst>
                <a:outerShdw blurRad="63500" sx="102000" sy="102000" algn="ctr" rotWithShape="0">
                  <a:prstClr val="black">
                    <a:alpha val="40000"/>
                  </a:prstClr>
                </a:outerShdw>
              </a:effectLst>
            </p:spPr>
            <p:txBody>
              <a:bodyPr/>
              <a:lstStyle/>
              <a:p>
                <a:r>
                  <a:rPr lang="en-GB">
                    <a:noFill/>
                  </a:rPr>
                  <a:t> </a:t>
                </a:r>
              </a:p>
            </p:txBody>
          </p:sp>
        </mc:Fallback>
      </mc:AlternateContent>
      <p:sp>
        <p:nvSpPr>
          <p:cNvPr id="8" name="Rectangle 7"/>
          <p:cNvSpPr/>
          <p:nvPr/>
        </p:nvSpPr>
        <p:spPr>
          <a:xfrm>
            <a:off x="257820" y="909452"/>
            <a:ext cx="432048" cy="484236"/>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b="1" dirty="0"/>
              <a:t>Q</a:t>
            </a:r>
          </a:p>
        </p:txBody>
      </p:sp>
      <mc:AlternateContent xmlns:mc="http://schemas.openxmlformats.org/markup-compatibility/2006" xmlns:a14="http://schemas.microsoft.com/office/drawing/2010/main">
        <mc:Choice Requires="a14">
          <p:sp>
            <p:nvSpPr>
              <p:cNvPr id="9" name="TextBox 8"/>
              <p:cNvSpPr txBox="1"/>
              <p:nvPr/>
            </p:nvSpPr>
            <p:spPr>
              <a:xfrm>
                <a:off x="689868" y="1393688"/>
                <a:ext cx="7122492" cy="191943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600" b="0" i="1" smtClean="0">
                          <a:latin typeface="Cambria Math" panose="02040503050406030204" pitchFamily="18" charset="0"/>
                        </a:rPr>
                        <m:t>𝑢</m:t>
                      </m:r>
                      <m:r>
                        <a:rPr lang="en-GB" sz="1600" b="0" i="1" smtClean="0">
                          <a:latin typeface="Cambria Math" panose="02040503050406030204" pitchFamily="18" charset="0"/>
                        </a:rPr>
                        <m:t>=</m:t>
                      </m:r>
                      <m:func>
                        <m:funcPr>
                          <m:ctrlPr>
                            <a:rPr lang="en-GB" sz="1600" b="0" i="1" smtClean="0">
                              <a:latin typeface="Cambria Math" panose="02040503050406030204" pitchFamily="18" charset="0"/>
                            </a:rPr>
                          </m:ctrlPr>
                        </m:funcPr>
                        <m:fName>
                          <m:r>
                            <m:rPr>
                              <m:sty m:val="p"/>
                            </m:rPr>
                            <a:rPr lang="en-GB" sz="1600" b="0" i="0" smtClean="0">
                              <a:latin typeface="Cambria Math" panose="02040503050406030204" pitchFamily="18" charset="0"/>
                            </a:rPr>
                            <m:t>ln</m:t>
                          </m:r>
                        </m:fName>
                        <m:e>
                          <m:r>
                            <a:rPr lang="en-GB" sz="1600" b="0" i="1" smtClean="0">
                              <a:latin typeface="Cambria Math" panose="02040503050406030204" pitchFamily="18" charset="0"/>
                            </a:rPr>
                            <m:t>𝑥</m:t>
                          </m:r>
                        </m:e>
                      </m:func>
                      <m:r>
                        <a:rPr lang="en-GB" sz="1600" b="0" i="1" smtClean="0">
                          <a:latin typeface="Cambria Math" panose="02040503050406030204" pitchFamily="18" charset="0"/>
                        </a:rPr>
                        <m:t>       </m:t>
                      </m:r>
                      <m:f>
                        <m:fPr>
                          <m:ctrlPr>
                            <a:rPr lang="en-GB" sz="1600" b="0" i="1" smtClean="0">
                              <a:latin typeface="Cambria Math" panose="02040503050406030204" pitchFamily="18" charset="0"/>
                            </a:rPr>
                          </m:ctrlPr>
                        </m:fPr>
                        <m:num>
                          <m:r>
                            <a:rPr lang="en-GB" sz="1600" b="0" i="1" smtClean="0">
                              <a:latin typeface="Cambria Math" panose="02040503050406030204" pitchFamily="18" charset="0"/>
                            </a:rPr>
                            <m:t>𝑑𝑣</m:t>
                          </m:r>
                        </m:num>
                        <m:den>
                          <m:r>
                            <a:rPr lang="en-GB" sz="1600" b="0" i="1" smtClean="0">
                              <a:latin typeface="Cambria Math" panose="02040503050406030204" pitchFamily="18" charset="0"/>
                            </a:rPr>
                            <m:t>𝑑𝑥</m:t>
                          </m:r>
                        </m:den>
                      </m:f>
                      <m:r>
                        <a:rPr lang="en-GB" sz="1600" b="0" i="1" smtClean="0">
                          <a:latin typeface="Cambria Math" panose="02040503050406030204" pitchFamily="18" charset="0"/>
                        </a:rPr>
                        <m:t>=1</m:t>
                      </m:r>
                    </m:oMath>
                    <m:oMath xmlns:m="http://schemas.openxmlformats.org/officeDocument/2006/math">
                      <m:f>
                        <m:fPr>
                          <m:ctrlPr>
                            <a:rPr lang="en-GB" sz="1600" b="0" i="1" smtClean="0">
                              <a:latin typeface="Cambria Math" panose="02040503050406030204" pitchFamily="18" charset="0"/>
                            </a:rPr>
                          </m:ctrlPr>
                        </m:fPr>
                        <m:num>
                          <m:r>
                            <a:rPr lang="en-GB" sz="1600" b="0" i="1" smtClean="0">
                              <a:latin typeface="Cambria Math" panose="02040503050406030204" pitchFamily="18" charset="0"/>
                            </a:rPr>
                            <m:t>𝑑𝑢</m:t>
                          </m:r>
                        </m:num>
                        <m:den>
                          <m:r>
                            <a:rPr lang="en-GB" sz="1600" b="0" i="1" smtClean="0">
                              <a:latin typeface="Cambria Math" panose="02040503050406030204" pitchFamily="18" charset="0"/>
                            </a:rPr>
                            <m:t>𝑑𝑥</m:t>
                          </m:r>
                        </m:den>
                      </m:f>
                      <m:r>
                        <a:rPr lang="en-GB" sz="1600" b="0" i="1" smtClean="0">
                          <a:latin typeface="Cambria Math" panose="02040503050406030204" pitchFamily="18" charset="0"/>
                        </a:rPr>
                        <m:t>=</m:t>
                      </m:r>
                      <m:f>
                        <m:fPr>
                          <m:ctrlPr>
                            <a:rPr lang="en-GB" sz="1600" b="0" i="1" smtClean="0">
                              <a:latin typeface="Cambria Math" panose="02040503050406030204" pitchFamily="18" charset="0"/>
                            </a:rPr>
                          </m:ctrlPr>
                        </m:fPr>
                        <m:num>
                          <m:r>
                            <a:rPr lang="en-GB" sz="1600" b="0" i="1" smtClean="0">
                              <a:latin typeface="Cambria Math" panose="02040503050406030204" pitchFamily="18" charset="0"/>
                            </a:rPr>
                            <m:t>1</m:t>
                          </m:r>
                        </m:num>
                        <m:den>
                          <m:r>
                            <a:rPr lang="en-GB" sz="1600" b="0" i="1" smtClean="0">
                              <a:latin typeface="Cambria Math" panose="02040503050406030204" pitchFamily="18" charset="0"/>
                            </a:rPr>
                            <m:t>𝑥</m:t>
                          </m:r>
                        </m:den>
                      </m:f>
                      <m:r>
                        <a:rPr lang="en-GB" sz="1600" b="0" i="1" smtClean="0">
                          <a:latin typeface="Cambria Math" panose="02040503050406030204" pitchFamily="18" charset="0"/>
                        </a:rPr>
                        <m:t>           </m:t>
                      </m:r>
                      <m:r>
                        <a:rPr lang="en-GB" sz="1600" b="0" i="1" smtClean="0">
                          <a:latin typeface="Cambria Math" panose="02040503050406030204" pitchFamily="18" charset="0"/>
                        </a:rPr>
                        <m:t>𝑣</m:t>
                      </m:r>
                      <m:r>
                        <a:rPr lang="en-GB" sz="1600" b="0" i="1" smtClean="0">
                          <a:latin typeface="Cambria Math" panose="02040503050406030204" pitchFamily="18" charset="0"/>
                        </a:rPr>
                        <m:t>=</m:t>
                      </m:r>
                      <m:r>
                        <a:rPr lang="en-GB" sz="1600" b="0" i="1" smtClean="0">
                          <a:latin typeface="Cambria Math" panose="02040503050406030204" pitchFamily="18" charset="0"/>
                        </a:rPr>
                        <m:t>𝑥</m:t>
                      </m:r>
                    </m:oMath>
                    <m:oMath xmlns:m="http://schemas.openxmlformats.org/officeDocument/2006/math">
                      <m:nary>
                        <m:naryPr>
                          <m:subHide m:val="on"/>
                          <m:supHide m:val="on"/>
                          <m:ctrlPr>
                            <a:rPr lang="en-GB" sz="1600" b="0" i="1" smtClean="0">
                              <a:latin typeface="Cambria Math" panose="02040503050406030204" pitchFamily="18" charset="0"/>
                            </a:rPr>
                          </m:ctrlPr>
                        </m:naryPr>
                        <m:sub/>
                        <m:sup/>
                        <m:e>
                          <m:func>
                            <m:funcPr>
                              <m:ctrlPr>
                                <a:rPr lang="en-GB" sz="1600" b="0" i="1" smtClean="0">
                                  <a:latin typeface="Cambria Math" panose="02040503050406030204" pitchFamily="18" charset="0"/>
                                </a:rPr>
                              </m:ctrlPr>
                            </m:funcPr>
                            <m:fName>
                              <m:r>
                                <m:rPr>
                                  <m:sty m:val="p"/>
                                </m:rPr>
                                <a:rPr lang="en-GB" sz="1600" b="0" i="0" smtClean="0">
                                  <a:latin typeface="Cambria Math" panose="02040503050406030204" pitchFamily="18" charset="0"/>
                                </a:rPr>
                                <m:t>ln</m:t>
                              </m:r>
                            </m:fName>
                            <m:e>
                              <m:r>
                                <a:rPr lang="en-GB" sz="1600" b="0" i="1" smtClean="0">
                                  <a:latin typeface="Cambria Math" panose="02040503050406030204" pitchFamily="18" charset="0"/>
                                </a:rPr>
                                <m:t>𝑥</m:t>
                              </m:r>
                            </m:e>
                          </m:func>
                          <m:r>
                            <a:rPr lang="en-GB" sz="1600" b="0" i="1" smtClean="0">
                              <a:latin typeface="Cambria Math" panose="02040503050406030204" pitchFamily="18" charset="0"/>
                            </a:rPr>
                            <m:t> </m:t>
                          </m:r>
                          <m:r>
                            <a:rPr lang="en-GB" sz="1600" b="0" i="1" smtClean="0">
                              <a:latin typeface="Cambria Math" panose="02040503050406030204" pitchFamily="18" charset="0"/>
                            </a:rPr>
                            <m:t>𝑑𝑥</m:t>
                          </m:r>
                        </m:e>
                      </m:nary>
                      <m:r>
                        <a:rPr lang="en-GB" sz="1600" b="0" i="1" smtClean="0">
                          <a:latin typeface="Cambria Math" panose="02040503050406030204" pitchFamily="18" charset="0"/>
                        </a:rPr>
                        <m:t>=</m:t>
                      </m:r>
                      <m:r>
                        <a:rPr lang="en-GB" sz="1600" b="0" i="1" smtClean="0">
                          <a:latin typeface="Cambria Math" panose="02040503050406030204" pitchFamily="18" charset="0"/>
                        </a:rPr>
                        <m:t>𝑥</m:t>
                      </m:r>
                      <m:func>
                        <m:funcPr>
                          <m:ctrlPr>
                            <a:rPr lang="en-GB" sz="1600" b="0" i="1" smtClean="0">
                              <a:latin typeface="Cambria Math" panose="02040503050406030204" pitchFamily="18" charset="0"/>
                            </a:rPr>
                          </m:ctrlPr>
                        </m:funcPr>
                        <m:fName>
                          <m:r>
                            <m:rPr>
                              <m:sty m:val="p"/>
                            </m:rPr>
                            <a:rPr lang="en-GB" sz="1600" b="0" i="0" smtClean="0">
                              <a:latin typeface="Cambria Math" panose="02040503050406030204" pitchFamily="18" charset="0"/>
                            </a:rPr>
                            <m:t>ln</m:t>
                          </m:r>
                        </m:fName>
                        <m:e>
                          <m:r>
                            <a:rPr lang="en-GB" sz="1600" b="0" i="1" smtClean="0">
                              <a:latin typeface="Cambria Math" panose="02040503050406030204" pitchFamily="18" charset="0"/>
                            </a:rPr>
                            <m:t>𝑥</m:t>
                          </m:r>
                        </m:e>
                      </m:func>
                      <m:r>
                        <a:rPr lang="en-GB" sz="1600" b="0" i="1" smtClean="0">
                          <a:latin typeface="Cambria Math" panose="02040503050406030204" pitchFamily="18" charset="0"/>
                        </a:rPr>
                        <m:t>−</m:t>
                      </m:r>
                      <m:nary>
                        <m:naryPr>
                          <m:limLoc m:val="undOvr"/>
                          <m:subHide m:val="on"/>
                          <m:supHide m:val="on"/>
                          <m:ctrlPr>
                            <a:rPr lang="en-GB" sz="1600" b="0" i="1" smtClean="0">
                              <a:latin typeface="Cambria Math" panose="02040503050406030204" pitchFamily="18" charset="0"/>
                            </a:rPr>
                          </m:ctrlPr>
                        </m:naryPr>
                        <m:sub/>
                        <m:sup/>
                        <m:e>
                          <m:r>
                            <a:rPr lang="en-GB" sz="1600" b="0" i="1" smtClean="0">
                              <a:latin typeface="Cambria Math" panose="02040503050406030204" pitchFamily="18" charset="0"/>
                            </a:rPr>
                            <m:t>1 </m:t>
                          </m:r>
                          <m:r>
                            <a:rPr lang="en-GB" sz="1600" b="0" i="1" smtClean="0">
                              <a:latin typeface="Cambria Math" panose="02040503050406030204" pitchFamily="18" charset="0"/>
                            </a:rPr>
                            <m:t>𝑑𝑥</m:t>
                          </m:r>
                        </m:e>
                      </m:nary>
                    </m:oMath>
                    <m:oMath xmlns:m="http://schemas.openxmlformats.org/officeDocument/2006/math">
                      <m:r>
                        <a:rPr lang="en-GB" sz="1600" b="0" i="1" smtClean="0">
                          <a:latin typeface="Cambria Math" panose="02040503050406030204" pitchFamily="18" charset="0"/>
                        </a:rPr>
                        <m:t>=</m:t>
                      </m:r>
                      <m:r>
                        <a:rPr lang="en-GB" sz="1600" b="0" i="1" smtClean="0">
                          <a:latin typeface="Cambria Math" panose="02040503050406030204" pitchFamily="18" charset="0"/>
                        </a:rPr>
                        <m:t>𝑥</m:t>
                      </m:r>
                      <m:func>
                        <m:funcPr>
                          <m:ctrlPr>
                            <a:rPr lang="en-GB" sz="1600" b="0" i="1" smtClean="0">
                              <a:latin typeface="Cambria Math" panose="02040503050406030204" pitchFamily="18" charset="0"/>
                            </a:rPr>
                          </m:ctrlPr>
                        </m:funcPr>
                        <m:fName>
                          <m:r>
                            <m:rPr>
                              <m:sty m:val="p"/>
                            </m:rPr>
                            <a:rPr lang="en-GB" sz="1600" b="0" i="0" smtClean="0">
                              <a:latin typeface="Cambria Math" panose="02040503050406030204" pitchFamily="18" charset="0"/>
                            </a:rPr>
                            <m:t>ln</m:t>
                          </m:r>
                        </m:fName>
                        <m:e>
                          <m:r>
                            <a:rPr lang="en-GB" sz="1600" b="0" i="1" smtClean="0">
                              <a:latin typeface="Cambria Math" panose="02040503050406030204" pitchFamily="18" charset="0"/>
                            </a:rPr>
                            <m:t>𝑥</m:t>
                          </m:r>
                        </m:e>
                      </m:func>
                      <m:r>
                        <a:rPr lang="en-GB" sz="1600" b="0" i="1" smtClean="0">
                          <a:latin typeface="Cambria Math" panose="02040503050406030204" pitchFamily="18" charset="0"/>
                        </a:rPr>
                        <m:t>−</m:t>
                      </m:r>
                      <m:r>
                        <a:rPr lang="en-GB" sz="1600" b="0" i="1" smtClean="0">
                          <a:latin typeface="Cambria Math" panose="02040503050406030204" pitchFamily="18" charset="0"/>
                        </a:rPr>
                        <m:t>𝑥</m:t>
                      </m:r>
                      <m:r>
                        <a:rPr lang="en-GB" sz="1600" b="0" i="1" smtClean="0">
                          <a:latin typeface="Cambria Math" panose="02040503050406030204" pitchFamily="18" charset="0"/>
                        </a:rPr>
                        <m:t>+</m:t>
                      </m:r>
                      <m:r>
                        <a:rPr lang="en-GB" sz="1600" b="0" i="1" smtClean="0">
                          <a:latin typeface="Cambria Math" panose="02040503050406030204" pitchFamily="18" charset="0"/>
                        </a:rPr>
                        <m:t>𝐶</m:t>
                      </m:r>
                    </m:oMath>
                  </m:oMathPara>
                </a14:m>
                <a:endParaRPr lang="en-GB" sz="1600" dirty="0"/>
              </a:p>
            </p:txBody>
          </p:sp>
        </mc:Choice>
        <mc:Fallback xmlns="">
          <p:sp>
            <p:nvSpPr>
              <p:cNvPr id="9" name="TextBox 8"/>
              <p:cNvSpPr txBox="1">
                <a:spLocks noRot="1" noChangeAspect="1" noMove="1" noResize="1" noEditPoints="1" noAdjustHandles="1" noChangeArrowheads="1" noChangeShapeType="1" noTextEdit="1"/>
              </p:cNvSpPr>
              <p:nvPr/>
            </p:nvSpPr>
            <p:spPr>
              <a:xfrm>
                <a:off x="689868" y="1393688"/>
                <a:ext cx="7122492" cy="1919436"/>
              </a:xfrm>
              <a:prstGeom prst="rect">
                <a:avLst/>
              </a:prstGeom>
              <a:blipFill rotWithShape="0">
                <a:blip r:embed="rId5"/>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685092" y="3822993"/>
                <a:ext cx="5087516" cy="297280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nary>
                        <m:naryPr>
                          <m:ctrlPr>
                            <a:rPr lang="en-GB" i="1" smtClean="0">
                              <a:latin typeface="Cambria Math" panose="02040503050406030204" pitchFamily="18" charset="0"/>
                            </a:rPr>
                          </m:ctrlPr>
                        </m:naryPr>
                        <m:sub>
                          <m:r>
                            <a:rPr lang="en-GB" i="1">
                              <a:latin typeface="Cambria Math" panose="02040503050406030204" pitchFamily="18" charset="0"/>
                            </a:rPr>
                            <m:t>1</m:t>
                          </m:r>
                        </m:sub>
                        <m:sup>
                          <m:r>
                            <a:rPr lang="en-GB" i="1">
                              <a:latin typeface="Cambria Math" panose="02040503050406030204" pitchFamily="18" charset="0"/>
                            </a:rPr>
                            <m:t>2</m:t>
                          </m:r>
                        </m:sup>
                        <m:e>
                          <m:func>
                            <m:funcPr>
                              <m:ctrlPr>
                                <a:rPr lang="en-GB" i="1">
                                  <a:latin typeface="Cambria Math" panose="02040503050406030204" pitchFamily="18" charset="0"/>
                                </a:rPr>
                              </m:ctrlPr>
                            </m:funcPr>
                            <m:fName>
                              <m:r>
                                <m:rPr>
                                  <m:sty m:val="p"/>
                                </m:rPr>
                                <a:rPr lang="en-GB">
                                  <a:latin typeface="Cambria Math" panose="02040503050406030204" pitchFamily="18" charset="0"/>
                                </a:rPr>
                                <m:t>ln</m:t>
                              </m:r>
                            </m:fName>
                            <m:e>
                              <m:r>
                                <a:rPr lang="en-GB" i="1">
                                  <a:latin typeface="Cambria Math" panose="02040503050406030204" pitchFamily="18" charset="0"/>
                                </a:rPr>
                                <m:t>𝑥</m:t>
                              </m:r>
                            </m:e>
                          </m:func>
                          <m:r>
                            <a:rPr lang="en-GB" i="1">
                              <a:latin typeface="Cambria Math" panose="02040503050406030204" pitchFamily="18" charset="0"/>
                            </a:rPr>
                            <m:t>𝑑𝑥</m:t>
                          </m:r>
                        </m:e>
                      </m:nary>
                      <m:r>
                        <a:rPr lang="en-GB" b="0" i="1" smtClean="0">
                          <a:latin typeface="Cambria Math" panose="02040503050406030204" pitchFamily="18" charset="0"/>
                        </a:rPr>
                        <m:t>=</m:t>
                      </m:r>
                      <m:sSubSup>
                        <m:sSubSupPr>
                          <m:ctrlPr>
                            <a:rPr lang="en-GB" b="0" i="1" smtClean="0">
                              <a:latin typeface="Cambria Math" panose="02040503050406030204" pitchFamily="18" charset="0"/>
                            </a:rPr>
                          </m:ctrlPr>
                        </m:sSubSupPr>
                        <m:e>
                          <m:d>
                            <m:dPr>
                              <m:begChr m:val="["/>
                              <m:endChr m:val="]"/>
                              <m:ctrlPr>
                                <a:rPr lang="en-GB" b="0" i="1" smtClean="0">
                                  <a:latin typeface="Cambria Math" panose="02040503050406030204" pitchFamily="18" charset="0"/>
                                </a:rPr>
                              </m:ctrlPr>
                            </m:dPr>
                            <m:e>
                              <m:r>
                                <a:rPr lang="en-GB" b="0" i="1" smtClean="0">
                                  <a:latin typeface="Cambria Math" panose="02040503050406030204" pitchFamily="18" charset="0"/>
                                </a:rPr>
                                <m:t>𝑥</m:t>
                              </m:r>
                              <m:func>
                                <m:funcPr>
                                  <m:ctrlPr>
                                    <a:rPr lang="en-GB" b="0" i="1" smtClean="0">
                                      <a:latin typeface="Cambria Math" panose="02040503050406030204" pitchFamily="18" charset="0"/>
                                    </a:rPr>
                                  </m:ctrlPr>
                                </m:funcPr>
                                <m:fName>
                                  <m:r>
                                    <m:rPr>
                                      <m:sty m:val="p"/>
                                    </m:rPr>
                                    <a:rPr lang="en-GB" b="0" i="0" smtClean="0">
                                      <a:latin typeface="Cambria Math" panose="02040503050406030204" pitchFamily="18" charset="0"/>
                                    </a:rPr>
                                    <m:t>ln</m:t>
                                  </m:r>
                                </m:fName>
                                <m:e>
                                  <m:r>
                                    <a:rPr lang="en-GB" b="0" i="1" smtClean="0">
                                      <a:latin typeface="Cambria Math" panose="02040503050406030204" pitchFamily="18" charset="0"/>
                                    </a:rPr>
                                    <m:t>𝑥</m:t>
                                  </m:r>
                                </m:e>
                              </m:func>
                              <m:r>
                                <a:rPr lang="en-GB" b="0" i="1" smtClean="0">
                                  <a:latin typeface="Cambria Math" panose="02040503050406030204" pitchFamily="18" charset="0"/>
                                </a:rPr>
                                <m:t>−</m:t>
                              </m:r>
                              <m:r>
                                <a:rPr lang="en-GB" b="0" i="1" smtClean="0">
                                  <a:latin typeface="Cambria Math" panose="02040503050406030204" pitchFamily="18" charset="0"/>
                                </a:rPr>
                                <m:t>𝑥</m:t>
                              </m:r>
                            </m:e>
                          </m:d>
                        </m:e>
                        <m:sub>
                          <m:r>
                            <a:rPr lang="en-GB" b="0" i="1" smtClean="0">
                              <a:latin typeface="Cambria Math" panose="02040503050406030204" pitchFamily="18" charset="0"/>
                            </a:rPr>
                            <m:t>1</m:t>
                          </m:r>
                        </m:sub>
                        <m:sup>
                          <m:r>
                            <a:rPr lang="en-GB" b="0" i="1" smtClean="0">
                              <a:latin typeface="Cambria Math" panose="02040503050406030204" pitchFamily="18" charset="0"/>
                            </a:rPr>
                            <m:t>2</m:t>
                          </m:r>
                        </m:sup>
                      </m:sSubSup>
                      <m:r>
                        <a:rPr lang="en-GB" b="0" i="1" smtClean="0">
                          <a:latin typeface="Cambria Math" panose="02040503050406030204" pitchFamily="18" charset="0"/>
                        </a:rPr>
                        <m:t>=</m:t>
                      </m:r>
                      <m:r>
                        <a:rPr lang="en-GB" b="1" i="1" smtClean="0">
                          <a:latin typeface="Cambria Math" panose="02040503050406030204" pitchFamily="18" charset="0"/>
                        </a:rPr>
                        <m:t>𝟐</m:t>
                      </m:r>
                      <m:func>
                        <m:funcPr>
                          <m:ctrlPr>
                            <a:rPr lang="en-GB" b="1" i="1" smtClean="0">
                              <a:latin typeface="Cambria Math" panose="02040503050406030204" pitchFamily="18" charset="0"/>
                            </a:rPr>
                          </m:ctrlPr>
                        </m:funcPr>
                        <m:fName>
                          <m:r>
                            <a:rPr lang="en-GB" b="1" i="0" smtClean="0">
                              <a:latin typeface="Cambria Math" panose="02040503050406030204" pitchFamily="18" charset="0"/>
                            </a:rPr>
                            <m:t>𝐥𝐧</m:t>
                          </m:r>
                        </m:fName>
                        <m:e>
                          <m:r>
                            <a:rPr lang="en-GB" b="1" i="1" smtClean="0">
                              <a:latin typeface="Cambria Math" panose="02040503050406030204" pitchFamily="18" charset="0"/>
                            </a:rPr>
                            <m:t>𝟐</m:t>
                          </m:r>
                        </m:e>
                      </m:func>
                      <m:r>
                        <a:rPr lang="en-GB" b="1" i="1" smtClean="0">
                          <a:latin typeface="Cambria Math" panose="02040503050406030204" pitchFamily="18" charset="0"/>
                        </a:rPr>
                        <m:t>−</m:t>
                      </m:r>
                      <m:r>
                        <a:rPr lang="en-GB" b="1" i="1" smtClean="0">
                          <a:latin typeface="Cambria Math" panose="02040503050406030204" pitchFamily="18" charset="0"/>
                        </a:rPr>
                        <m:t>𝟏</m:t>
                      </m:r>
                    </m:oMath>
                  </m:oMathPara>
                </a14:m>
                <a:endParaRPr lang="en-GB" b="1" dirty="0">
                  <a:latin typeface="+mj-lt"/>
                </a:endParaRPr>
              </a:p>
              <a:p>
                <a:r>
                  <a:rPr lang="en-GB" b="0" dirty="0">
                    <a:latin typeface="+mj-lt"/>
                  </a:rPr>
                  <a:t>If we were doing it from scratch:</a:t>
                </a:r>
              </a:p>
              <a:p>
                <a:pPr/>
                <a14:m>
                  <m:oMathPara xmlns:m="http://schemas.openxmlformats.org/officeDocument/2006/math">
                    <m:oMathParaPr>
                      <m:jc m:val="centerGroup"/>
                    </m:oMathParaPr>
                    <m:oMath xmlns:m="http://schemas.openxmlformats.org/officeDocument/2006/math">
                      <m:r>
                        <a:rPr lang="en-GB" sz="1600" b="0" i="1" smtClean="0">
                          <a:latin typeface="Cambria Math" panose="02040503050406030204" pitchFamily="18" charset="0"/>
                        </a:rPr>
                        <m:t>𝑢</m:t>
                      </m:r>
                      <m:r>
                        <a:rPr lang="en-GB" sz="1600" b="0" i="1" smtClean="0">
                          <a:latin typeface="Cambria Math" panose="02040503050406030204" pitchFamily="18" charset="0"/>
                        </a:rPr>
                        <m:t>=</m:t>
                      </m:r>
                      <m:func>
                        <m:funcPr>
                          <m:ctrlPr>
                            <a:rPr lang="en-GB" sz="1600" b="0" i="1" smtClean="0">
                              <a:latin typeface="Cambria Math" panose="02040503050406030204" pitchFamily="18" charset="0"/>
                            </a:rPr>
                          </m:ctrlPr>
                        </m:funcPr>
                        <m:fName>
                          <m:r>
                            <m:rPr>
                              <m:sty m:val="p"/>
                            </m:rPr>
                            <a:rPr lang="en-GB" sz="1600" b="0" i="0" smtClean="0">
                              <a:latin typeface="Cambria Math" panose="02040503050406030204" pitchFamily="18" charset="0"/>
                            </a:rPr>
                            <m:t>ln</m:t>
                          </m:r>
                        </m:fName>
                        <m:e>
                          <m:r>
                            <a:rPr lang="en-GB" sz="1600" b="0" i="1" smtClean="0">
                              <a:latin typeface="Cambria Math" panose="02040503050406030204" pitchFamily="18" charset="0"/>
                            </a:rPr>
                            <m:t>𝑥</m:t>
                          </m:r>
                        </m:e>
                      </m:func>
                      <m:r>
                        <a:rPr lang="en-GB" sz="1600" b="0" i="1" smtClean="0">
                          <a:latin typeface="Cambria Math" panose="02040503050406030204" pitchFamily="18" charset="0"/>
                        </a:rPr>
                        <m:t>       </m:t>
                      </m:r>
                      <m:f>
                        <m:fPr>
                          <m:ctrlPr>
                            <a:rPr lang="en-GB" sz="1600" b="0" i="1" smtClean="0">
                              <a:latin typeface="Cambria Math" panose="02040503050406030204" pitchFamily="18" charset="0"/>
                            </a:rPr>
                          </m:ctrlPr>
                        </m:fPr>
                        <m:num>
                          <m:r>
                            <a:rPr lang="en-GB" sz="1600" b="0" i="1" smtClean="0">
                              <a:latin typeface="Cambria Math" panose="02040503050406030204" pitchFamily="18" charset="0"/>
                            </a:rPr>
                            <m:t>𝑑𝑣</m:t>
                          </m:r>
                        </m:num>
                        <m:den>
                          <m:r>
                            <a:rPr lang="en-GB" sz="1600" b="0" i="1" smtClean="0">
                              <a:latin typeface="Cambria Math" panose="02040503050406030204" pitchFamily="18" charset="0"/>
                            </a:rPr>
                            <m:t>𝑑𝑥</m:t>
                          </m:r>
                        </m:den>
                      </m:f>
                      <m:r>
                        <a:rPr lang="en-GB" sz="1600" b="0" i="1" smtClean="0">
                          <a:latin typeface="Cambria Math" panose="02040503050406030204" pitchFamily="18" charset="0"/>
                        </a:rPr>
                        <m:t>=1</m:t>
                      </m:r>
                    </m:oMath>
                    <m:oMath xmlns:m="http://schemas.openxmlformats.org/officeDocument/2006/math">
                      <m:f>
                        <m:fPr>
                          <m:ctrlPr>
                            <a:rPr lang="en-GB" sz="1600" b="0" i="1" smtClean="0">
                              <a:latin typeface="Cambria Math" panose="02040503050406030204" pitchFamily="18" charset="0"/>
                            </a:rPr>
                          </m:ctrlPr>
                        </m:fPr>
                        <m:num>
                          <m:r>
                            <a:rPr lang="en-GB" sz="1600" b="0" i="1" smtClean="0">
                              <a:latin typeface="Cambria Math" panose="02040503050406030204" pitchFamily="18" charset="0"/>
                            </a:rPr>
                            <m:t>𝑑𝑢</m:t>
                          </m:r>
                        </m:num>
                        <m:den>
                          <m:r>
                            <a:rPr lang="en-GB" sz="1600" b="0" i="1" smtClean="0">
                              <a:latin typeface="Cambria Math" panose="02040503050406030204" pitchFamily="18" charset="0"/>
                            </a:rPr>
                            <m:t>𝑑𝑥</m:t>
                          </m:r>
                        </m:den>
                      </m:f>
                      <m:r>
                        <a:rPr lang="en-GB" sz="1600" b="0" i="1" smtClean="0">
                          <a:latin typeface="Cambria Math" panose="02040503050406030204" pitchFamily="18" charset="0"/>
                        </a:rPr>
                        <m:t>=</m:t>
                      </m:r>
                      <m:f>
                        <m:fPr>
                          <m:ctrlPr>
                            <a:rPr lang="en-GB" sz="1600" b="0" i="1" smtClean="0">
                              <a:latin typeface="Cambria Math" panose="02040503050406030204" pitchFamily="18" charset="0"/>
                            </a:rPr>
                          </m:ctrlPr>
                        </m:fPr>
                        <m:num>
                          <m:r>
                            <a:rPr lang="en-GB" sz="1600" b="0" i="1" smtClean="0">
                              <a:latin typeface="Cambria Math" panose="02040503050406030204" pitchFamily="18" charset="0"/>
                            </a:rPr>
                            <m:t>1</m:t>
                          </m:r>
                        </m:num>
                        <m:den>
                          <m:r>
                            <a:rPr lang="en-GB" sz="1600" b="0" i="1" smtClean="0">
                              <a:latin typeface="Cambria Math" panose="02040503050406030204" pitchFamily="18" charset="0"/>
                            </a:rPr>
                            <m:t>𝑥</m:t>
                          </m:r>
                        </m:den>
                      </m:f>
                      <m:r>
                        <a:rPr lang="en-GB" sz="1600" b="0" i="1" smtClean="0">
                          <a:latin typeface="Cambria Math" panose="02040503050406030204" pitchFamily="18" charset="0"/>
                        </a:rPr>
                        <m:t>           </m:t>
                      </m:r>
                      <m:r>
                        <a:rPr lang="en-GB" sz="1600" b="0" i="1" smtClean="0">
                          <a:latin typeface="Cambria Math" panose="02040503050406030204" pitchFamily="18" charset="0"/>
                        </a:rPr>
                        <m:t>𝑣</m:t>
                      </m:r>
                      <m:r>
                        <a:rPr lang="en-GB" sz="1600" b="0" i="1" smtClean="0">
                          <a:latin typeface="Cambria Math" panose="02040503050406030204" pitchFamily="18" charset="0"/>
                        </a:rPr>
                        <m:t>=</m:t>
                      </m:r>
                      <m:r>
                        <a:rPr lang="en-GB" sz="1600" b="0" i="1" smtClean="0">
                          <a:latin typeface="Cambria Math" panose="02040503050406030204" pitchFamily="18" charset="0"/>
                        </a:rPr>
                        <m:t>𝑥</m:t>
                      </m:r>
                    </m:oMath>
                    <m:oMath xmlns:m="http://schemas.openxmlformats.org/officeDocument/2006/math">
                      <m:nary>
                        <m:naryPr>
                          <m:ctrlPr>
                            <a:rPr lang="en-GB" sz="1600" b="0" i="1" smtClean="0">
                              <a:latin typeface="Cambria Math" panose="02040503050406030204" pitchFamily="18" charset="0"/>
                            </a:rPr>
                          </m:ctrlPr>
                        </m:naryPr>
                        <m:sub>
                          <m:r>
                            <a:rPr lang="en-GB" sz="1600" b="0" i="1" smtClean="0">
                              <a:latin typeface="Cambria Math" panose="02040503050406030204" pitchFamily="18" charset="0"/>
                            </a:rPr>
                            <m:t>1</m:t>
                          </m:r>
                        </m:sub>
                        <m:sup>
                          <m:r>
                            <a:rPr lang="en-GB" sz="1600" b="0" i="1" smtClean="0">
                              <a:latin typeface="Cambria Math" panose="02040503050406030204" pitchFamily="18" charset="0"/>
                            </a:rPr>
                            <m:t>2</m:t>
                          </m:r>
                        </m:sup>
                        <m:e>
                          <m:func>
                            <m:funcPr>
                              <m:ctrlPr>
                                <a:rPr lang="en-GB" sz="1600" b="0" i="1" smtClean="0">
                                  <a:latin typeface="Cambria Math" panose="02040503050406030204" pitchFamily="18" charset="0"/>
                                </a:rPr>
                              </m:ctrlPr>
                            </m:funcPr>
                            <m:fName>
                              <m:r>
                                <m:rPr>
                                  <m:sty m:val="p"/>
                                </m:rPr>
                                <a:rPr lang="en-GB" sz="1600" b="0" i="0" smtClean="0">
                                  <a:latin typeface="Cambria Math" panose="02040503050406030204" pitchFamily="18" charset="0"/>
                                </a:rPr>
                                <m:t>ln</m:t>
                              </m:r>
                            </m:fName>
                            <m:e>
                              <m:r>
                                <a:rPr lang="en-GB" sz="1600" b="0" i="1" smtClean="0">
                                  <a:latin typeface="Cambria Math" panose="02040503050406030204" pitchFamily="18" charset="0"/>
                                </a:rPr>
                                <m:t>𝑥</m:t>
                              </m:r>
                            </m:e>
                          </m:func>
                          <m:r>
                            <a:rPr lang="en-GB" sz="1600" b="0" i="1" smtClean="0">
                              <a:latin typeface="Cambria Math" panose="02040503050406030204" pitchFamily="18" charset="0"/>
                            </a:rPr>
                            <m:t>𝑑𝑥</m:t>
                          </m:r>
                        </m:e>
                      </m:nary>
                      <m:r>
                        <a:rPr lang="en-GB" sz="1600" i="1">
                          <a:latin typeface="Cambria Math" panose="02040503050406030204" pitchFamily="18" charset="0"/>
                        </a:rPr>
                        <m:t>=</m:t>
                      </m:r>
                      <m:sSubSup>
                        <m:sSubSupPr>
                          <m:ctrlPr>
                            <a:rPr lang="en-GB" sz="1600" b="1" i="1">
                              <a:latin typeface="Cambria Math" panose="02040503050406030204" pitchFamily="18" charset="0"/>
                            </a:rPr>
                          </m:ctrlPr>
                        </m:sSubSupPr>
                        <m:e>
                          <m:d>
                            <m:dPr>
                              <m:begChr m:val="["/>
                              <m:endChr m:val="]"/>
                              <m:ctrlPr>
                                <a:rPr lang="en-GB" sz="1600" b="1" i="1">
                                  <a:latin typeface="Cambria Math" panose="02040503050406030204" pitchFamily="18" charset="0"/>
                                </a:rPr>
                              </m:ctrlPr>
                            </m:dPr>
                            <m:e>
                              <m:r>
                                <a:rPr lang="en-GB" sz="1600" b="1" i="1">
                                  <a:latin typeface="Cambria Math" panose="02040503050406030204" pitchFamily="18" charset="0"/>
                                </a:rPr>
                                <m:t>𝒙</m:t>
                              </m:r>
                              <m:func>
                                <m:funcPr>
                                  <m:ctrlPr>
                                    <a:rPr lang="en-GB" sz="1600" b="1" i="1">
                                      <a:latin typeface="Cambria Math" panose="02040503050406030204" pitchFamily="18" charset="0"/>
                                    </a:rPr>
                                  </m:ctrlPr>
                                </m:funcPr>
                                <m:fName>
                                  <m:r>
                                    <a:rPr lang="en-GB" sz="1600" b="1" i="1">
                                      <a:latin typeface="Cambria Math" panose="02040503050406030204" pitchFamily="18" charset="0"/>
                                    </a:rPr>
                                    <m:t>𝒍𝒏</m:t>
                                  </m:r>
                                </m:fName>
                                <m:e>
                                  <m:r>
                                    <a:rPr lang="en-GB" sz="1600" b="1" i="1">
                                      <a:latin typeface="Cambria Math" panose="02040503050406030204" pitchFamily="18" charset="0"/>
                                    </a:rPr>
                                    <m:t>𝒙</m:t>
                                  </m:r>
                                </m:e>
                              </m:func>
                            </m:e>
                          </m:d>
                        </m:e>
                        <m:sub>
                          <m:r>
                            <a:rPr lang="en-GB" sz="1600" b="1" i="1">
                              <a:latin typeface="Cambria Math" panose="02040503050406030204" pitchFamily="18" charset="0"/>
                            </a:rPr>
                            <m:t>𝟏</m:t>
                          </m:r>
                        </m:sub>
                        <m:sup>
                          <m:r>
                            <a:rPr lang="en-GB" sz="1600" b="1" i="1">
                              <a:latin typeface="Cambria Math" panose="02040503050406030204" pitchFamily="18" charset="0"/>
                            </a:rPr>
                            <m:t>𝟐</m:t>
                          </m:r>
                        </m:sup>
                      </m:sSubSup>
                      <m:r>
                        <a:rPr lang="en-GB" sz="1600" i="1">
                          <a:latin typeface="Cambria Math" panose="02040503050406030204" pitchFamily="18" charset="0"/>
                        </a:rPr>
                        <m:t>−</m:t>
                      </m:r>
                      <m:nary>
                        <m:naryPr>
                          <m:ctrlPr>
                            <a:rPr lang="en-GB" sz="1600" i="1">
                              <a:latin typeface="Cambria Math" panose="02040503050406030204" pitchFamily="18" charset="0"/>
                            </a:rPr>
                          </m:ctrlPr>
                        </m:naryPr>
                        <m:sub>
                          <m:r>
                            <a:rPr lang="en-GB" sz="1600" i="1">
                              <a:latin typeface="Cambria Math" panose="02040503050406030204" pitchFamily="18" charset="0"/>
                            </a:rPr>
                            <m:t>1</m:t>
                          </m:r>
                        </m:sub>
                        <m:sup>
                          <m:r>
                            <a:rPr lang="en-GB" sz="1600" i="1">
                              <a:latin typeface="Cambria Math" panose="02040503050406030204" pitchFamily="18" charset="0"/>
                            </a:rPr>
                            <m:t>2</m:t>
                          </m:r>
                        </m:sup>
                        <m:e>
                          <m:r>
                            <a:rPr lang="en-GB" sz="1600" i="1">
                              <a:latin typeface="Cambria Math" panose="02040503050406030204" pitchFamily="18" charset="0"/>
                            </a:rPr>
                            <m:t>1 </m:t>
                          </m:r>
                          <m:r>
                            <a:rPr lang="en-GB" sz="1600" i="1">
                              <a:latin typeface="Cambria Math" panose="02040503050406030204" pitchFamily="18" charset="0"/>
                            </a:rPr>
                            <m:t>𝑑𝑥</m:t>
                          </m:r>
                        </m:e>
                      </m:nary>
                    </m:oMath>
                    <m:oMath xmlns:m="http://schemas.openxmlformats.org/officeDocument/2006/math">
                      <m:r>
                        <a:rPr lang="en-GB" sz="1600" b="0" i="1" smtClean="0">
                          <a:latin typeface="Cambria Math" panose="02040503050406030204" pitchFamily="18" charset="0"/>
                        </a:rPr>
                        <m:t>=2</m:t>
                      </m:r>
                      <m:func>
                        <m:funcPr>
                          <m:ctrlPr>
                            <a:rPr lang="en-GB" sz="1600" b="0" i="1" smtClean="0">
                              <a:latin typeface="Cambria Math" panose="02040503050406030204" pitchFamily="18" charset="0"/>
                            </a:rPr>
                          </m:ctrlPr>
                        </m:funcPr>
                        <m:fName>
                          <m:r>
                            <m:rPr>
                              <m:sty m:val="p"/>
                            </m:rPr>
                            <a:rPr lang="en-GB" sz="1600" b="0" i="0" smtClean="0">
                              <a:latin typeface="Cambria Math" panose="02040503050406030204" pitchFamily="18" charset="0"/>
                            </a:rPr>
                            <m:t>ln</m:t>
                          </m:r>
                        </m:fName>
                        <m:e>
                          <m:r>
                            <a:rPr lang="en-GB" sz="1600" b="0" i="1" smtClean="0">
                              <a:latin typeface="Cambria Math" panose="02040503050406030204" pitchFamily="18" charset="0"/>
                            </a:rPr>
                            <m:t>2 </m:t>
                          </m:r>
                        </m:e>
                      </m:func>
                      <m:r>
                        <a:rPr lang="en-GB" sz="1600" b="0" i="1" smtClean="0">
                          <a:latin typeface="Cambria Math" panose="02040503050406030204" pitchFamily="18" charset="0"/>
                        </a:rPr>
                        <m:t>−1</m:t>
                      </m:r>
                      <m:func>
                        <m:funcPr>
                          <m:ctrlPr>
                            <a:rPr lang="en-GB" sz="1600" b="0" i="1" smtClean="0">
                              <a:latin typeface="Cambria Math" panose="02040503050406030204" pitchFamily="18" charset="0"/>
                            </a:rPr>
                          </m:ctrlPr>
                        </m:funcPr>
                        <m:fName>
                          <m:r>
                            <m:rPr>
                              <m:sty m:val="p"/>
                            </m:rPr>
                            <a:rPr lang="en-GB" sz="1600" b="0" i="0" smtClean="0">
                              <a:latin typeface="Cambria Math" panose="02040503050406030204" pitchFamily="18" charset="0"/>
                            </a:rPr>
                            <m:t>ln</m:t>
                          </m:r>
                        </m:fName>
                        <m:e>
                          <m:r>
                            <a:rPr lang="en-GB" sz="1600" b="0" i="1" smtClean="0">
                              <a:latin typeface="Cambria Math" panose="02040503050406030204" pitchFamily="18" charset="0"/>
                            </a:rPr>
                            <m:t>1</m:t>
                          </m:r>
                        </m:e>
                      </m:func>
                      <m:r>
                        <a:rPr lang="en-GB" sz="1600" b="0" i="1" smtClean="0">
                          <a:latin typeface="Cambria Math" panose="02040503050406030204" pitchFamily="18" charset="0"/>
                        </a:rPr>
                        <m:t>−</m:t>
                      </m:r>
                      <m:sSubSup>
                        <m:sSubSupPr>
                          <m:ctrlPr>
                            <a:rPr lang="en-GB" sz="1600" b="0" i="1" smtClean="0">
                              <a:latin typeface="Cambria Math" panose="02040503050406030204" pitchFamily="18" charset="0"/>
                            </a:rPr>
                          </m:ctrlPr>
                        </m:sSubSupPr>
                        <m:e>
                          <m:d>
                            <m:dPr>
                              <m:begChr m:val="["/>
                              <m:endChr m:val="]"/>
                              <m:ctrlPr>
                                <a:rPr lang="en-GB" sz="1600" b="0" i="1" smtClean="0">
                                  <a:latin typeface="Cambria Math" panose="02040503050406030204" pitchFamily="18" charset="0"/>
                                </a:rPr>
                              </m:ctrlPr>
                            </m:dPr>
                            <m:e>
                              <m:r>
                                <a:rPr lang="en-GB" sz="1600" b="0" i="1" smtClean="0">
                                  <a:latin typeface="Cambria Math" panose="02040503050406030204" pitchFamily="18" charset="0"/>
                                </a:rPr>
                                <m:t>𝑥</m:t>
                              </m:r>
                            </m:e>
                          </m:d>
                        </m:e>
                        <m:sub>
                          <m:r>
                            <a:rPr lang="en-GB" sz="1600" b="0" i="1" smtClean="0">
                              <a:latin typeface="Cambria Math" panose="02040503050406030204" pitchFamily="18" charset="0"/>
                            </a:rPr>
                            <m:t>1</m:t>
                          </m:r>
                        </m:sub>
                        <m:sup>
                          <m:r>
                            <a:rPr lang="en-GB" sz="1600" b="0" i="1" smtClean="0">
                              <a:latin typeface="Cambria Math" panose="02040503050406030204" pitchFamily="18" charset="0"/>
                            </a:rPr>
                            <m:t>2</m:t>
                          </m:r>
                        </m:sup>
                      </m:sSubSup>
                    </m:oMath>
                    <m:oMath xmlns:m="http://schemas.openxmlformats.org/officeDocument/2006/math">
                      <m:r>
                        <a:rPr lang="en-GB" sz="1600" b="0" i="1" smtClean="0">
                          <a:latin typeface="Cambria Math" panose="02040503050406030204" pitchFamily="18" charset="0"/>
                        </a:rPr>
                        <m:t>=2</m:t>
                      </m:r>
                      <m:func>
                        <m:funcPr>
                          <m:ctrlPr>
                            <a:rPr lang="en-GB" sz="1600" b="0" i="1" smtClean="0">
                              <a:latin typeface="Cambria Math" panose="02040503050406030204" pitchFamily="18" charset="0"/>
                            </a:rPr>
                          </m:ctrlPr>
                        </m:funcPr>
                        <m:fName>
                          <m:r>
                            <m:rPr>
                              <m:sty m:val="p"/>
                            </m:rPr>
                            <a:rPr lang="en-GB" sz="1600" b="0" i="0" smtClean="0">
                              <a:latin typeface="Cambria Math" panose="02040503050406030204" pitchFamily="18" charset="0"/>
                            </a:rPr>
                            <m:t>ln</m:t>
                          </m:r>
                        </m:fName>
                        <m:e>
                          <m:r>
                            <a:rPr lang="en-GB" sz="1600" b="0" i="1" smtClean="0">
                              <a:latin typeface="Cambria Math" panose="02040503050406030204" pitchFamily="18" charset="0"/>
                            </a:rPr>
                            <m:t>2 −(2−1)</m:t>
                          </m:r>
                        </m:e>
                      </m:func>
                      <m:r>
                        <a:rPr lang="en-GB" sz="1600" b="0" i="1" smtClean="0">
                          <a:latin typeface="Cambria Math" panose="02040503050406030204" pitchFamily="18" charset="0"/>
                        </a:rPr>
                        <m:t>=2</m:t>
                      </m:r>
                      <m:func>
                        <m:funcPr>
                          <m:ctrlPr>
                            <a:rPr lang="en-GB" sz="1600" b="0" i="1" smtClean="0">
                              <a:latin typeface="Cambria Math" panose="02040503050406030204" pitchFamily="18" charset="0"/>
                            </a:rPr>
                          </m:ctrlPr>
                        </m:funcPr>
                        <m:fName>
                          <m:r>
                            <m:rPr>
                              <m:sty m:val="p"/>
                            </m:rPr>
                            <a:rPr lang="en-GB" sz="1600" b="0" i="0" smtClean="0">
                              <a:latin typeface="Cambria Math" panose="02040503050406030204" pitchFamily="18" charset="0"/>
                            </a:rPr>
                            <m:t>ln</m:t>
                          </m:r>
                        </m:fName>
                        <m:e>
                          <m:r>
                            <a:rPr lang="en-GB" sz="1600" b="0" i="1" smtClean="0">
                              <a:latin typeface="Cambria Math" panose="02040503050406030204" pitchFamily="18" charset="0"/>
                            </a:rPr>
                            <m:t>2</m:t>
                          </m:r>
                        </m:e>
                      </m:func>
                      <m:r>
                        <a:rPr lang="en-GB" sz="1600" b="0" i="1" smtClean="0">
                          <a:latin typeface="Cambria Math" panose="02040503050406030204" pitchFamily="18" charset="0"/>
                        </a:rPr>
                        <m:t>−1</m:t>
                      </m:r>
                    </m:oMath>
                  </m:oMathPara>
                </a14:m>
                <a:endParaRPr lang="en-GB" sz="1600" dirty="0"/>
              </a:p>
            </p:txBody>
          </p:sp>
        </mc:Choice>
        <mc:Fallback xmlns="">
          <p:sp>
            <p:nvSpPr>
              <p:cNvPr id="10" name="TextBox 9"/>
              <p:cNvSpPr txBox="1">
                <a:spLocks noRot="1" noChangeAspect="1" noMove="1" noResize="1" noEditPoints="1" noAdjustHandles="1" noChangeArrowheads="1" noChangeShapeType="1" noTextEdit="1"/>
              </p:cNvSpPr>
              <p:nvPr/>
            </p:nvSpPr>
            <p:spPr>
              <a:xfrm>
                <a:off x="685092" y="3822993"/>
                <a:ext cx="5087516" cy="2972801"/>
              </a:xfrm>
              <a:prstGeom prst="rect">
                <a:avLst/>
              </a:prstGeom>
              <a:blipFill rotWithShape="0">
                <a:blip r:embed="rId6"/>
                <a:stretch>
                  <a:fillRect l="-958" b="-205"/>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4847332" y="5396489"/>
                <a:ext cx="3331468" cy="897040"/>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600" dirty="0"/>
                  <a:t>In general:</a:t>
                </a:r>
              </a:p>
              <a:p>
                <a:pPr/>
                <a14:m>
                  <m:oMathPara xmlns:m="http://schemas.openxmlformats.org/officeDocument/2006/math">
                    <m:oMathParaPr>
                      <m:jc m:val="centerGroup"/>
                    </m:oMathParaPr>
                    <m:oMath xmlns:m="http://schemas.openxmlformats.org/officeDocument/2006/math">
                      <m:nary>
                        <m:naryPr>
                          <m:ctrlPr>
                            <a:rPr lang="en-GB" sz="1600" b="0" i="1" smtClean="0">
                              <a:latin typeface="Cambria Math" panose="02040503050406030204" pitchFamily="18" charset="0"/>
                            </a:rPr>
                          </m:ctrlPr>
                        </m:naryPr>
                        <m:sub>
                          <m:r>
                            <a:rPr lang="en-GB" sz="1600" b="0" i="1" smtClean="0">
                              <a:latin typeface="Cambria Math" panose="02040503050406030204" pitchFamily="18" charset="0"/>
                            </a:rPr>
                            <m:t>𝑎</m:t>
                          </m:r>
                        </m:sub>
                        <m:sup>
                          <m:r>
                            <a:rPr lang="en-GB" sz="1600" b="0" i="1" smtClean="0">
                              <a:latin typeface="Cambria Math" panose="02040503050406030204" pitchFamily="18" charset="0"/>
                            </a:rPr>
                            <m:t>𝑏</m:t>
                          </m:r>
                        </m:sup>
                        <m:e>
                          <m:r>
                            <a:rPr lang="en-GB" sz="1600" b="0" i="1" smtClean="0">
                              <a:latin typeface="Cambria Math" panose="02040503050406030204" pitchFamily="18" charset="0"/>
                            </a:rPr>
                            <m:t>𝑢</m:t>
                          </m:r>
                          <m:f>
                            <m:fPr>
                              <m:ctrlPr>
                                <a:rPr lang="en-GB" sz="1600" b="0" i="1" smtClean="0">
                                  <a:latin typeface="Cambria Math" panose="02040503050406030204" pitchFamily="18" charset="0"/>
                                </a:rPr>
                              </m:ctrlPr>
                            </m:fPr>
                            <m:num>
                              <m:r>
                                <a:rPr lang="en-GB" sz="1600" b="0" i="1" smtClean="0">
                                  <a:latin typeface="Cambria Math" panose="02040503050406030204" pitchFamily="18" charset="0"/>
                                </a:rPr>
                                <m:t>𝑑𝑣</m:t>
                              </m:r>
                            </m:num>
                            <m:den>
                              <m:r>
                                <a:rPr lang="en-GB" sz="1600" b="0" i="1" smtClean="0">
                                  <a:latin typeface="Cambria Math" panose="02040503050406030204" pitchFamily="18" charset="0"/>
                                </a:rPr>
                                <m:t>𝑑𝑥</m:t>
                              </m:r>
                            </m:den>
                          </m:f>
                          <m:r>
                            <a:rPr lang="en-GB" sz="1600" b="0" i="1" smtClean="0">
                              <a:latin typeface="Cambria Math" panose="02040503050406030204" pitchFamily="18" charset="0"/>
                            </a:rPr>
                            <m:t>𝑑𝑥</m:t>
                          </m:r>
                        </m:e>
                      </m:nary>
                      <m:r>
                        <a:rPr lang="en-GB" sz="1600" b="0" i="1" smtClean="0">
                          <a:latin typeface="Cambria Math" panose="02040503050406030204" pitchFamily="18" charset="0"/>
                        </a:rPr>
                        <m:t>=</m:t>
                      </m:r>
                      <m:sSubSup>
                        <m:sSubSupPr>
                          <m:ctrlPr>
                            <a:rPr lang="en-GB" sz="1600" b="0" i="1" smtClean="0">
                              <a:latin typeface="Cambria Math" panose="02040503050406030204" pitchFamily="18" charset="0"/>
                            </a:rPr>
                          </m:ctrlPr>
                        </m:sSubSupPr>
                        <m:e>
                          <m:d>
                            <m:dPr>
                              <m:begChr m:val="["/>
                              <m:endChr m:val="]"/>
                              <m:ctrlPr>
                                <a:rPr lang="en-GB" sz="1600" b="0" i="1" smtClean="0">
                                  <a:latin typeface="Cambria Math" panose="02040503050406030204" pitchFamily="18" charset="0"/>
                                </a:rPr>
                              </m:ctrlPr>
                            </m:dPr>
                            <m:e>
                              <m:r>
                                <a:rPr lang="en-GB" sz="1600" b="0" i="1" smtClean="0">
                                  <a:latin typeface="Cambria Math" panose="02040503050406030204" pitchFamily="18" charset="0"/>
                                </a:rPr>
                                <m:t>𝑢𝑣</m:t>
                              </m:r>
                            </m:e>
                          </m:d>
                        </m:e>
                        <m:sub>
                          <m:r>
                            <a:rPr lang="en-GB" sz="1600" b="0" i="1" smtClean="0">
                              <a:latin typeface="Cambria Math" panose="02040503050406030204" pitchFamily="18" charset="0"/>
                            </a:rPr>
                            <m:t>𝑎</m:t>
                          </m:r>
                        </m:sub>
                        <m:sup>
                          <m:r>
                            <a:rPr lang="en-GB" sz="1600" b="0" i="1" smtClean="0">
                              <a:latin typeface="Cambria Math" panose="02040503050406030204" pitchFamily="18" charset="0"/>
                            </a:rPr>
                            <m:t>𝑏</m:t>
                          </m:r>
                        </m:sup>
                      </m:sSubSup>
                      <m:r>
                        <a:rPr lang="en-GB" sz="1600" b="0" i="1" smtClean="0">
                          <a:latin typeface="Cambria Math" panose="02040503050406030204" pitchFamily="18" charset="0"/>
                        </a:rPr>
                        <m:t>−</m:t>
                      </m:r>
                      <m:nary>
                        <m:naryPr>
                          <m:ctrlPr>
                            <a:rPr lang="en-GB" sz="1600" i="1">
                              <a:latin typeface="Cambria Math" panose="02040503050406030204" pitchFamily="18" charset="0"/>
                            </a:rPr>
                          </m:ctrlPr>
                        </m:naryPr>
                        <m:sub>
                          <m:r>
                            <a:rPr lang="en-GB" sz="1600" i="1">
                              <a:latin typeface="Cambria Math" panose="02040503050406030204" pitchFamily="18" charset="0"/>
                            </a:rPr>
                            <m:t>𝑎</m:t>
                          </m:r>
                        </m:sub>
                        <m:sup>
                          <m:r>
                            <a:rPr lang="en-GB" sz="1600" i="1">
                              <a:latin typeface="Cambria Math" panose="02040503050406030204" pitchFamily="18" charset="0"/>
                            </a:rPr>
                            <m:t>𝑏</m:t>
                          </m:r>
                        </m:sup>
                        <m:e>
                          <m:r>
                            <a:rPr lang="en-GB" sz="1600" b="0" i="1" smtClean="0">
                              <a:latin typeface="Cambria Math" panose="02040503050406030204" pitchFamily="18" charset="0"/>
                            </a:rPr>
                            <m:t>𝑣</m:t>
                          </m:r>
                          <m:f>
                            <m:fPr>
                              <m:ctrlPr>
                                <a:rPr lang="en-GB" sz="1600" b="0" i="1" smtClean="0">
                                  <a:latin typeface="Cambria Math" panose="02040503050406030204" pitchFamily="18" charset="0"/>
                                </a:rPr>
                              </m:ctrlPr>
                            </m:fPr>
                            <m:num>
                              <m:r>
                                <a:rPr lang="en-GB" sz="1600" b="0" i="1" smtClean="0">
                                  <a:latin typeface="Cambria Math" panose="02040503050406030204" pitchFamily="18" charset="0"/>
                                </a:rPr>
                                <m:t>𝑑𝑢</m:t>
                              </m:r>
                            </m:num>
                            <m:den>
                              <m:r>
                                <a:rPr lang="en-GB" sz="1600" b="0" i="1" smtClean="0">
                                  <a:latin typeface="Cambria Math" panose="02040503050406030204" pitchFamily="18" charset="0"/>
                                </a:rPr>
                                <m:t>𝑑𝑥</m:t>
                              </m:r>
                            </m:den>
                          </m:f>
                          <m:r>
                            <a:rPr lang="en-GB" sz="1600" i="1">
                              <a:latin typeface="Cambria Math" panose="02040503050406030204" pitchFamily="18" charset="0"/>
                            </a:rPr>
                            <m:t>𝑑𝑥</m:t>
                          </m:r>
                        </m:e>
                      </m:nary>
                    </m:oMath>
                  </m:oMathPara>
                </a14:m>
                <a:endParaRPr lang="en-GB" dirty="0"/>
              </a:p>
            </p:txBody>
          </p:sp>
        </mc:Choice>
        <mc:Fallback xmlns="">
          <p:sp>
            <p:nvSpPr>
              <p:cNvPr id="11" name="TextBox 10"/>
              <p:cNvSpPr txBox="1">
                <a:spLocks noRot="1" noChangeAspect="1" noMove="1" noResize="1" noEditPoints="1" noAdjustHandles="1" noChangeArrowheads="1" noChangeShapeType="1" noTextEdit="1"/>
              </p:cNvSpPr>
              <p:nvPr/>
            </p:nvSpPr>
            <p:spPr>
              <a:xfrm>
                <a:off x="4847332" y="5396489"/>
                <a:ext cx="3331468" cy="897040"/>
              </a:xfrm>
              <a:prstGeom prst="rect">
                <a:avLst/>
              </a:prstGeom>
              <a:blipFill rotWithShape="0">
                <a:blip r:embed="rId7"/>
                <a:stretch>
                  <a:fillRect l="-544" t="-662"/>
                </a:stretch>
              </a:blipFill>
            </p:spPr>
            <p:txBody>
              <a:bodyPr/>
              <a:lstStyle/>
              <a:p>
                <a:r>
                  <a:rPr lang="en-GB">
                    <a:noFill/>
                  </a:rPr>
                  <a:t> </a:t>
                </a:r>
              </a:p>
            </p:txBody>
          </p:sp>
        </mc:Fallback>
      </mc:AlternateContent>
      <p:sp>
        <p:nvSpPr>
          <p:cNvPr id="12" name="Rectangle 11"/>
          <p:cNvSpPr/>
          <p:nvPr/>
        </p:nvSpPr>
        <p:spPr>
          <a:xfrm>
            <a:off x="696492" y="1368971"/>
            <a:ext cx="7547916" cy="188726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3" name="Rectangle 12"/>
          <p:cNvSpPr/>
          <p:nvPr/>
        </p:nvSpPr>
        <p:spPr>
          <a:xfrm>
            <a:off x="701800" y="3803796"/>
            <a:ext cx="7547916" cy="292720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82816355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2"/>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2"/>
                                        </p:tgtEl>
                                      </p:cBhvr>
                                    </p:animEffect>
                                    <p:set>
                                      <p:cBhvr>
                                        <p:cTn id="7" dur="1" fill="hold">
                                          <p:stCondLst>
                                            <p:cond delay="4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8" restart="whenNotActive" fill="hold" evtFilter="cancelBubble" nodeType="interactiveSeq">
                <p:stCondLst>
                  <p:cond evt="onClick" delay="0">
                    <p:tgtEl>
                      <p:spTgt spid="13"/>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13"/>
                                        </p:tgtEl>
                                      </p:cBhvr>
                                    </p:animEffect>
                                    <p:set>
                                      <p:cBhvr>
                                        <p:cTn id="13" dur="1" fill="hold">
                                          <p:stCondLst>
                                            <p:cond delay="4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3"/>
                  </p:tgtEl>
                </p:cond>
              </p:nextCondLst>
            </p:seq>
          </p:childTnLst>
        </p:cTn>
      </p:par>
    </p:tnLst>
    <p:bldLst>
      <p:bldP spid="12" grpId="0" animBg="1"/>
      <p:bldP spid="13"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4000"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Test Your Understanding</a:t>
              </a:r>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5" name="TextBox 4"/>
              <p:cNvSpPr txBox="1"/>
              <p:nvPr/>
            </p:nvSpPr>
            <p:spPr>
              <a:xfrm>
                <a:off x="689868" y="921284"/>
                <a:ext cx="7547296" cy="577146"/>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sz="2000" dirty="0"/>
                  <a:t>Find </a:t>
                </a:r>
                <a14:m>
                  <m:oMath xmlns:m="http://schemas.openxmlformats.org/officeDocument/2006/math">
                    <m:nary>
                      <m:naryPr>
                        <m:ctrlPr>
                          <a:rPr lang="en-GB" sz="2000" b="0" i="1" smtClean="0">
                            <a:latin typeface="Cambria Math" panose="02040503050406030204" pitchFamily="18" charset="0"/>
                          </a:rPr>
                        </m:ctrlPr>
                      </m:naryPr>
                      <m:sub>
                        <m:r>
                          <a:rPr lang="en-GB" sz="2000" b="0" i="1" smtClean="0">
                            <a:latin typeface="Cambria Math" panose="02040503050406030204" pitchFamily="18" charset="0"/>
                          </a:rPr>
                          <m:t>0</m:t>
                        </m:r>
                      </m:sub>
                      <m:sup>
                        <m:f>
                          <m:fPr>
                            <m:ctrlPr>
                              <a:rPr lang="en-GB" sz="2000" b="0" i="1" smtClean="0">
                                <a:latin typeface="Cambria Math" panose="02040503050406030204" pitchFamily="18" charset="0"/>
                              </a:rPr>
                            </m:ctrlPr>
                          </m:fPr>
                          <m:num>
                            <m:r>
                              <a:rPr lang="en-GB" sz="2000" b="0" i="1" smtClean="0">
                                <a:latin typeface="Cambria Math" panose="02040503050406030204" pitchFamily="18" charset="0"/>
                              </a:rPr>
                              <m:t>𝜋</m:t>
                            </m:r>
                          </m:num>
                          <m:den>
                            <m:r>
                              <a:rPr lang="en-GB" sz="2000" b="0" i="1" smtClean="0">
                                <a:latin typeface="Cambria Math" panose="02040503050406030204" pitchFamily="18" charset="0"/>
                              </a:rPr>
                              <m:t>2</m:t>
                            </m:r>
                          </m:den>
                        </m:f>
                      </m:sup>
                      <m:e>
                        <m:r>
                          <a:rPr lang="en-GB" sz="2000" b="0" i="1" smtClean="0">
                            <a:latin typeface="Cambria Math" panose="02040503050406030204" pitchFamily="18" charset="0"/>
                          </a:rPr>
                          <m:t>𝑥</m:t>
                        </m:r>
                        <m:func>
                          <m:funcPr>
                            <m:ctrlPr>
                              <a:rPr lang="en-GB" sz="2000" b="0" i="1" smtClean="0">
                                <a:latin typeface="Cambria Math" panose="02040503050406030204" pitchFamily="18" charset="0"/>
                              </a:rPr>
                            </m:ctrlPr>
                          </m:funcPr>
                          <m:fName>
                            <m:r>
                              <m:rPr>
                                <m:sty m:val="p"/>
                              </m:rPr>
                              <a:rPr lang="en-GB" sz="2000" b="0" i="0" smtClean="0">
                                <a:latin typeface="Cambria Math" panose="02040503050406030204" pitchFamily="18" charset="0"/>
                              </a:rPr>
                              <m:t>sin</m:t>
                            </m:r>
                          </m:fName>
                          <m:e>
                            <m:r>
                              <a:rPr lang="en-GB" sz="2000" b="0" i="1" smtClean="0">
                                <a:latin typeface="Cambria Math" panose="02040503050406030204" pitchFamily="18" charset="0"/>
                              </a:rPr>
                              <m:t>𝑥</m:t>
                            </m:r>
                          </m:e>
                        </m:func>
                        <m:r>
                          <a:rPr lang="en-GB" sz="2000" b="0" i="1" smtClean="0">
                            <a:latin typeface="Cambria Math" panose="02040503050406030204" pitchFamily="18" charset="0"/>
                          </a:rPr>
                          <m:t> </m:t>
                        </m:r>
                        <m:r>
                          <a:rPr lang="en-GB" sz="2000" b="0" i="1" smtClean="0">
                            <a:latin typeface="Cambria Math" panose="02040503050406030204" pitchFamily="18" charset="0"/>
                          </a:rPr>
                          <m:t>𝑑𝑥</m:t>
                        </m:r>
                      </m:e>
                    </m:nary>
                  </m:oMath>
                </a14:m>
                <a:endParaRPr lang="en-GB" sz="2000" dirty="0"/>
              </a:p>
            </p:txBody>
          </p:sp>
        </mc:Choice>
        <mc:Fallback xmlns="">
          <p:sp>
            <p:nvSpPr>
              <p:cNvPr id="5" name="TextBox 4"/>
              <p:cNvSpPr txBox="1">
                <a:spLocks noRot="1" noChangeAspect="1" noMove="1" noResize="1" noEditPoints="1" noAdjustHandles="1" noChangeArrowheads="1" noChangeShapeType="1" noTextEdit="1"/>
              </p:cNvSpPr>
              <p:nvPr/>
            </p:nvSpPr>
            <p:spPr>
              <a:xfrm>
                <a:off x="689868" y="921284"/>
                <a:ext cx="7547296" cy="577146"/>
              </a:xfrm>
              <a:prstGeom prst="rect">
                <a:avLst/>
              </a:prstGeom>
              <a:blipFill rotWithShape="0">
                <a:blip r:embed="rId2"/>
                <a:stretch>
                  <a:fillRect/>
                </a:stretch>
              </a:blipFill>
              <a:effectLst>
                <a:outerShdw blurRad="63500" sx="102000" sy="102000" algn="ctr" rotWithShape="0">
                  <a:prstClr val="black">
                    <a:alpha val="40000"/>
                  </a:prstClr>
                </a:outerShdw>
              </a:effectLst>
            </p:spPr>
            <p:txBody>
              <a:bodyPr/>
              <a:lstStyle/>
              <a:p>
                <a:r>
                  <a:rPr lang="en-GB">
                    <a:noFill/>
                  </a:rPr>
                  <a:t> </a:t>
                </a:r>
              </a:p>
            </p:txBody>
          </p:sp>
        </mc:Fallback>
      </mc:AlternateContent>
      <p:sp>
        <p:nvSpPr>
          <p:cNvPr id="6" name="Rectangle 5"/>
          <p:cNvSpPr/>
          <p:nvPr/>
        </p:nvSpPr>
        <p:spPr>
          <a:xfrm>
            <a:off x="257820" y="909452"/>
            <a:ext cx="432048" cy="484236"/>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b="1" dirty="0"/>
              <a:t>Q</a:t>
            </a:r>
          </a:p>
        </p:txBody>
      </p:sp>
      <mc:AlternateContent xmlns:mc="http://schemas.openxmlformats.org/markup-compatibility/2006" xmlns:a14="http://schemas.microsoft.com/office/drawing/2010/main">
        <mc:Choice Requires="a14">
          <p:sp>
            <p:nvSpPr>
              <p:cNvPr id="7" name="TextBox 6"/>
              <p:cNvSpPr txBox="1"/>
              <p:nvPr/>
            </p:nvSpPr>
            <p:spPr>
              <a:xfrm>
                <a:off x="689868" y="1844824"/>
                <a:ext cx="7266508" cy="399859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𝑢</m:t>
                      </m:r>
                      <m:r>
                        <a:rPr lang="en-GB" b="0" i="1" smtClean="0">
                          <a:latin typeface="Cambria Math" panose="02040503050406030204" pitchFamily="18" charset="0"/>
                        </a:rPr>
                        <m:t>=</m:t>
                      </m:r>
                      <m:r>
                        <a:rPr lang="en-GB" b="0" i="1" smtClean="0">
                          <a:latin typeface="Cambria Math" panose="02040503050406030204" pitchFamily="18" charset="0"/>
                        </a:rPr>
                        <m:t>𝑥</m:t>
                      </m:r>
                      <m:r>
                        <a:rPr lang="en-GB" b="0" i="1" smtClean="0">
                          <a:latin typeface="Cambria Math" panose="02040503050406030204" pitchFamily="18" charset="0"/>
                        </a:rPr>
                        <m:t>       </m:t>
                      </m:r>
                      <m:f>
                        <m:fPr>
                          <m:ctrlPr>
                            <a:rPr lang="en-GB" b="0" i="1" smtClean="0">
                              <a:latin typeface="Cambria Math" panose="02040503050406030204" pitchFamily="18" charset="0"/>
                            </a:rPr>
                          </m:ctrlPr>
                        </m:fPr>
                        <m:num>
                          <m:r>
                            <a:rPr lang="en-GB" b="0" i="1" smtClean="0">
                              <a:latin typeface="Cambria Math" panose="02040503050406030204" pitchFamily="18" charset="0"/>
                            </a:rPr>
                            <m:t>𝑑𝑣</m:t>
                          </m:r>
                        </m:num>
                        <m:den>
                          <m:r>
                            <a:rPr lang="en-GB" b="0" i="1" smtClean="0">
                              <a:latin typeface="Cambria Math" panose="02040503050406030204" pitchFamily="18" charset="0"/>
                            </a:rPr>
                            <m:t>𝑑𝑥</m:t>
                          </m:r>
                        </m:den>
                      </m:f>
                      <m:r>
                        <a:rPr lang="en-GB" b="0" i="1" smtClean="0">
                          <a:latin typeface="Cambria Math" panose="02040503050406030204" pitchFamily="18" charset="0"/>
                        </a:rPr>
                        <m:t>=</m:t>
                      </m:r>
                      <m:func>
                        <m:funcPr>
                          <m:ctrlPr>
                            <a:rPr lang="en-GB" b="0" i="1" smtClean="0">
                              <a:latin typeface="Cambria Math" panose="02040503050406030204" pitchFamily="18" charset="0"/>
                            </a:rPr>
                          </m:ctrlPr>
                        </m:funcPr>
                        <m:fName>
                          <m:r>
                            <m:rPr>
                              <m:sty m:val="p"/>
                            </m:rPr>
                            <a:rPr lang="en-GB" b="0" i="0" smtClean="0">
                              <a:latin typeface="Cambria Math" panose="02040503050406030204" pitchFamily="18" charset="0"/>
                            </a:rPr>
                            <m:t>sin</m:t>
                          </m:r>
                        </m:fName>
                        <m:e>
                          <m:r>
                            <a:rPr lang="en-GB" b="0" i="1" smtClean="0">
                              <a:latin typeface="Cambria Math" panose="02040503050406030204" pitchFamily="18" charset="0"/>
                            </a:rPr>
                            <m:t>𝑥</m:t>
                          </m:r>
                        </m:e>
                      </m:func>
                    </m:oMath>
                    <m:oMath xmlns:m="http://schemas.openxmlformats.org/officeDocument/2006/math">
                      <m:f>
                        <m:fPr>
                          <m:ctrlPr>
                            <a:rPr lang="en-GB" b="0" i="1" smtClean="0">
                              <a:latin typeface="Cambria Math" panose="02040503050406030204" pitchFamily="18" charset="0"/>
                            </a:rPr>
                          </m:ctrlPr>
                        </m:fPr>
                        <m:num>
                          <m:r>
                            <a:rPr lang="en-GB" b="0" i="1" smtClean="0">
                              <a:latin typeface="Cambria Math" panose="02040503050406030204" pitchFamily="18" charset="0"/>
                            </a:rPr>
                            <m:t>𝑑𝑢</m:t>
                          </m:r>
                        </m:num>
                        <m:den>
                          <m:r>
                            <a:rPr lang="en-GB" b="0" i="1" smtClean="0">
                              <a:latin typeface="Cambria Math" panose="02040503050406030204" pitchFamily="18" charset="0"/>
                            </a:rPr>
                            <m:t>𝑑𝑥</m:t>
                          </m:r>
                        </m:den>
                      </m:f>
                      <m:r>
                        <a:rPr lang="en-GB" b="0" i="1" smtClean="0">
                          <a:latin typeface="Cambria Math" panose="02040503050406030204" pitchFamily="18" charset="0"/>
                        </a:rPr>
                        <m:t>=1          </m:t>
                      </m:r>
                      <m:r>
                        <a:rPr lang="en-GB" b="0" i="1" smtClean="0">
                          <a:latin typeface="Cambria Math" panose="02040503050406030204" pitchFamily="18" charset="0"/>
                        </a:rPr>
                        <m:t>𝑣</m:t>
                      </m:r>
                      <m:r>
                        <a:rPr lang="en-GB" b="0" i="1" smtClean="0">
                          <a:latin typeface="Cambria Math" panose="02040503050406030204" pitchFamily="18" charset="0"/>
                        </a:rPr>
                        <m:t>=−</m:t>
                      </m:r>
                      <m:func>
                        <m:funcPr>
                          <m:ctrlPr>
                            <a:rPr lang="en-GB" b="0" i="1" smtClean="0">
                              <a:latin typeface="Cambria Math" panose="02040503050406030204" pitchFamily="18" charset="0"/>
                            </a:rPr>
                          </m:ctrlPr>
                        </m:funcPr>
                        <m:fName>
                          <m:r>
                            <m:rPr>
                              <m:sty m:val="p"/>
                            </m:rPr>
                            <a:rPr lang="en-GB" b="0" i="0" smtClean="0">
                              <a:latin typeface="Cambria Math" panose="02040503050406030204" pitchFamily="18" charset="0"/>
                            </a:rPr>
                            <m:t>cos</m:t>
                          </m:r>
                        </m:fName>
                        <m:e>
                          <m:r>
                            <a:rPr lang="en-GB" b="0" i="1" smtClean="0">
                              <a:latin typeface="Cambria Math" panose="02040503050406030204" pitchFamily="18" charset="0"/>
                            </a:rPr>
                            <m:t>𝑥</m:t>
                          </m:r>
                        </m:e>
                      </m:func>
                    </m:oMath>
                    <m:oMath xmlns:m="http://schemas.openxmlformats.org/officeDocument/2006/math">
                      <m:nary>
                        <m:naryPr>
                          <m:subHide m:val="on"/>
                          <m:supHide m:val="on"/>
                          <m:ctrlPr>
                            <a:rPr lang="en-GB" b="0" i="1" smtClean="0">
                              <a:latin typeface="Cambria Math" panose="02040503050406030204" pitchFamily="18" charset="0"/>
                            </a:rPr>
                          </m:ctrlPr>
                        </m:naryPr>
                        <m:sub/>
                        <m:sup/>
                        <m:e>
                          <m:r>
                            <a:rPr lang="en-GB" b="0" i="1" smtClean="0">
                              <a:latin typeface="Cambria Math" panose="02040503050406030204" pitchFamily="18" charset="0"/>
                            </a:rPr>
                            <m:t>𝑥</m:t>
                          </m:r>
                          <m:func>
                            <m:funcPr>
                              <m:ctrlPr>
                                <a:rPr lang="en-GB" b="0" i="1" smtClean="0">
                                  <a:latin typeface="Cambria Math" panose="02040503050406030204" pitchFamily="18" charset="0"/>
                                </a:rPr>
                              </m:ctrlPr>
                            </m:funcPr>
                            <m:fName>
                              <m:r>
                                <m:rPr>
                                  <m:sty m:val="p"/>
                                </m:rPr>
                                <a:rPr lang="en-GB" b="0" i="0" smtClean="0">
                                  <a:latin typeface="Cambria Math" panose="02040503050406030204" pitchFamily="18" charset="0"/>
                                </a:rPr>
                                <m:t>sin</m:t>
                              </m:r>
                            </m:fName>
                            <m:e>
                              <m:r>
                                <a:rPr lang="en-GB" b="0" i="1" smtClean="0">
                                  <a:latin typeface="Cambria Math" panose="02040503050406030204" pitchFamily="18" charset="0"/>
                                </a:rPr>
                                <m:t>𝑥</m:t>
                              </m:r>
                            </m:e>
                          </m:func>
                          <m:r>
                            <a:rPr lang="en-GB" b="0" i="1" smtClean="0">
                              <a:latin typeface="Cambria Math" panose="02040503050406030204" pitchFamily="18" charset="0"/>
                            </a:rPr>
                            <m:t> </m:t>
                          </m:r>
                          <m:r>
                            <a:rPr lang="en-GB" b="0" i="1" smtClean="0">
                              <a:latin typeface="Cambria Math" panose="02040503050406030204" pitchFamily="18" charset="0"/>
                            </a:rPr>
                            <m:t>𝑑𝑥</m:t>
                          </m:r>
                        </m:e>
                      </m:nary>
                      <m:r>
                        <a:rPr lang="en-GB" b="0" i="1" smtClean="0">
                          <a:latin typeface="Cambria Math" panose="02040503050406030204" pitchFamily="18" charset="0"/>
                        </a:rPr>
                        <m:t>=−</m:t>
                      </m:r>
                      <m:r>
                        <a:rPr lang="en-GB" b="0" i="1" smtClean="0">
                          <a:latin typeface="Cambria Math" panose="02040503050406030204" pitchFamily="18" charset="0"/>
                        </a:rPr>
                        <m:t>𝑥</m:t>
                      </m:r>
                      <m:func>
                        <m:funcPr>
                          <m:ctrlPr>
                            <a:rPr lang="en-GB" b="0" i="1" smtClean="0">
                              <a:latin typeface="Cambria Math" panose="02040503050406030204" pitchFamily="18" charset="0"/>
                            </a:rPr>
                          </m:ctrlPr>
                        </m:funcPr>
                        <m:fName>
                          <m:r>
                            <m:rPr>
                              <m:sty m:val="p"/>
                            </m:rPr>
                            <a:rPr lang="en-GB" b="0" i="0" smtClean="0">
                              <a:latin typeface="Cambria Math" panose="02040503050406030204" pitchFamily="18" charset="0"/>
                            </a:rPr>
                            <m:t>cos</m:t>
                          </m:r>
                        </m:fName>
                        <m:e>
                          <m:r>
                            <a:rPr lang="en-GB" b="0" i="1" smtClean="0">
                              <a:latin typeface="Cambria Math" panose="02040503050406030204" pitchFamily="18" charset="0"/>
                            </a:rPr>
                            <m:t>𝑥</m:t>
                          </m:r>
                        </m:e>
                      </m:func>
                      <m:r>
                        <a:rPr lang="en-GB" b="0" i="1" smtClean="0">
                          <a:latin typeface="Cambria Math" panose="02040503050406030204" pitchFamily="18" charset="0"/>
                        </a:rPr>
                        <m:t>−</m:t>
                      </m:r>
                      <m:nary>
                        <m:naryPr>
                          <m:subHide m:val="on"/>
                          <m:supHide m:val="on"/>
                          <m:ctrlPr>
                            <a:rPr lang="en-GB" b="0" i="1" smtClean="0">
                              <a:latin typeface="Cambria Math" panose="02040503050406030204" pitchFamily="18" charset="0"/>
                            </a:rPr>
                          </m:ctrlPr>
                        </m:naryPr>
                        <m:sub/>
                        <m:sup/>
                        <m:e>
                          <m:r>
                            <a:rPr lang="en-GB" b="0" i="1" smtClean="0">
                              <a:latin typeface="Cambria Math" panose="02040503050406030204" pitchFamily="18" charset="0"/>
                            </a:rPr>
                            <m:t>−</m:t>
                          </m:r>
                          <m:func>
                            <m:funcPr>
                              <m:ctrlPr>
                                <a:rPr lang="en-GB" b="0" i="1" smtClean="0">
                                  <a:latin typeface="Cambria Math" panose="02040503050406030204" pitchFamily="18" charset="0"/>
                                </a:rPr>
                              </m:ctrlPr>
                            </m:funcPr>
                            <m:fName>
                              <m:r>
                                <m:rPr>
                                  <m:sty m:val="p"/>
                                </m:rPr>
                                <a:rPr lang="en-GB" b="0" i="0" smtClean="0">
                                  <a:latin typeface="Cambria Math" panose="02040503050406030204" pitchFamily="18" charset="0"/>
                                </a:rPr>
                                <m:t>cos</m:t>
                              </m:r>
                            </m:fName>
                            <m:e>
                              <m:r>
                                <a:rPr lang="en-GB" b="0" i="1" smtClean="0">
                                  <a:latin typeface="Cambria Math" panose="02040503050406030204" pitchFamily="18" charset="0"/>
                                </a:rPr>
                                <m:t>𝑥</m:t>
                              </m:r>
                            </m:e>
                          </m:func>
                          <m:r>
                            <a:rPr lang="en-GB" b="0" i="1" smtClean="0">
                              <a:latin typeface="Cambria Math" panose="02040503050406030204" pitchFamily="18" charset="0"/>
                            </a:rPr>
                            <m:t> </m:t>
                          </m:r>
                          <m:r>
                            <a:rPr lang="en-GB" b="0" i="1" smtClean="0">
                              <a:latin typeface="Cambria Math" panose="02040503050406030204" pitchFamily="18" charset="0"/>
                            </a:rPr>
                            <m:t>𝑑𝑥</m:t>
                          </m:r>
                        </m:e>
                      </m:nary>
                    </m:oMath>
                    <m:oMath xmlns:m="http://schemas.openxmlformats.org/officeDocument/2006/math">
                      <m:r>
                        <a:rPr lang="en-GB" b="0" i="1" smtClean="0">
                          <a:latin typeface="Cambria Math" panose="02040503050406030204" pitchFamily="18" charset="0"/>
                        </a:rPr>
                        <m:t>                        =−</m:t>
                      </m:r>
                      <m:r>
                        <a:rPr lang="en-GB" b="0" i="1" smtClean="0">
                          <a:latin typeface="Cambria Math" panose="02040503050406030204" pitchFamily="18" charset="0"/>
                        </a:rPr>
                        <m:t>𝑥</m:t>
                      </m:r>
                      <m:func>
                        <m:funcPr>
                          <m:ctrlPr>
                            <a:rPr lang="en-GB" b="0" i="1" smtClean="0">
                              <a:latin typeface="Cambria Math" panose="02040503050406030204" pitchFamily="18" charset="0"/>
                            </a:rPr>
                          </m:ctrlPr>
                        </m:funcPr>
                        <m:fName>
                          <m:r>
                            <m:rPr>
                              <m:sty m:val="p"/>
                            </m:rPr>
                            <a:rPr lang="en-GB" b="0" i="0" smtClean="0">
                              <a:latin typeface="Cambria Math" panose="02040503050406030204" pitchFamily="18" charset="0"/>
                            </a:rPr>
                            <m:t>cos</m:t>
                          </m:r>
                        </m:fName>
                        <m:e>
                          <m:r>
                            <a:rPr lang="en-GB" b="0" i="1" smtClean="0">
                              <a:latin typeface="Cambria Math" panose="02040503050406030204" pitchFamily="18" charset="0"/>
                            </a:rPr>
                            <m:t>𝑥</m:t>
                          </m:r>
                        </m:e>
                      </m:func>
                      <m:r>
                        <a:rPr lang="en-GB" b="0" i="1" smtClean="0">
                          <a:latin typeface="Cambria Math" panose="02040503050406030204" pitchFamily="18" charset="0"/>
                        </a:rPr>
                        <m:t>+</m:t>
                      </m:r>
                      <m:nary>
                        <m:naryPr>
                          <m:subHide m:val="on"/>
                          <m:supHide m:val="on"/>
                          <m:ctrlPr>
                            <a:rPr lang="en-GB" b="0" i="1" smtClean="0">
                              <a:latin typeface="Cambria Math" panose="02040503050406030204" pitchFamily="18" charset="0"/>
                            </a:rPr>
                          </m:ctrlPr>
                        </m:naryPr>
                        <m:sub/>
                        <m:sup/>
                        <m:e>
                          <m:func>
                            <m:funcPr>
                              <m:ctrlPr>
                                <a:rPr lang="en-GB" b="0" i="1" smtClean="0">
                                  <a:latin typeface="Cambria Math" panose="02040503050406030204" pitchFamily="18" charset="0"/>
                                </a:rPr>
                              </m:ctrlPr>
                            </m:funcPr>
                            <m:fName>
                              <m:r>
                                <m:rPr>
                                  <m:sty m:val="p"/>
                                </m:rPr>
                                <a:rPr lang="en-GB" b="0" i="0" smtClean="0">
                                  <a:latin typeface="Cambria Math" panose="02040503050406030204" pitchFamily="18" charset="0"/>
                                </a:rPr>
                                <m:t>cos</m:t>
                              </m:r>
                            </m:fName>
                            <m:e>
                              <m:r>
                                <a:rPr lang="en-GB" b="0" i="1" smtClean="0">
                                  <a:latin typeface="Cambria Math" panose="02040503050406030204" pitchFamily="18" charset="0"/>
                                </a:rPr>
                                <m:t>𝑥</m:t>
                              </m:r>
                            </m:e>
                          </m:func>
                          <m:r>
                            <a:rPr lang="en-GB" b="0" i="1" smtClean="0">
                              <a:latin typeface="Cambria Math" panose="02040503050406030204" pitchFamily="18" charset="0"/>
                            </a:rPr>
                            <m:t> </m:t>
                          </m:r>
                          <m:r>
                            <a:rPr lang="en-GB" b="0" i="1" smtClean="0">
                              <a:latin typeface="Cambria Math" panose="02040503050406030204" pitchFamily="18" charset="0"/>
                            </a:rPr>
                            <m:t>𝑑𝑥</m:t>
                          </m:r>
                        </m:e>
                      </m:nary>
                    </m:oMath>
                    <m:oMath xmlns:m="http://schemas.openxmlformats.org/officeDocument/2006/math">
                      <m:r>
                        <a:rPr lang="en-GB" b="0" i="1" smtClean="0">
                          <a:latin typeface="Cambria Math" panose="02040503050406030204" pitchFamily="18" charset="0"/>
                        </a:rPr>
                        <m:t>                       =−</m:t>
                      </m:r>
                      <m:r>
                        <a:rPr lang="en-GB" b="0" i="1" smtClean="0">
                          <a:latin typeface="Cambria Math" panose="02040503050406030204" pitchFamily="18" charset="0"/>
                        </a:rPr>
                        <m:t>𝑥</m:t>
                      </m:r>
                      <m:func>
                        <m:funcPr>
                          <m:ctrlPr>
                            <a:rPr lang="en-GB" b="0" i="1" smtClean="0">
                              <a:latin typeface="Cambria Math" panose="02040503050406030204" pitchFamily="18" charset="0"/>
                            </a:rPr>
                          </m:ctrlPr>
                        </m:funcPr>
                        <m:fName>
                          <m:r>
                            <m:rPr>
                              <m:sty m:val="p"/>
                            </m:rPr>
                            <a:rPr lang="en-GB" b="0" i="0" smtClean="0">
                              <a:latin typeface="Cambria Math" panose="02040503050406030204" pitchFamily="18" charset="0"/>
                            </a:rPr>
                            <m:t>cos</m:t>
                          </m:r>
                        </m:fName>
                        <m:e>
                          <m:r>
                            <a:rPr lang="en-GB" b="0" i="1" smtClean="0">
                              <a:latin typeface="Cambria Math" panose="02040503050406030204" pitchFamily="18" charset="0"/>
                            </a:rPr>
                            <m:t>𝑥</m:t>
                          </m:r>
                        </m:e>
                      </m:func>
                      <m:r>
                        <a:rPr lang="en-GB" b="0" i="1" smtClean="0">
                          <a:latin typeface="Cambria Math" panose="02040503050406030204" pitchFamily="18" charset="0"/>
                        </a:rPr>
                        <m:t>+</m:t>
                      </m:r>
                      <m:func>
                        <m:funcPr>
                          <m:ctrlPr>
                            <a:rPr lang="en-GB" b="0" i="1" smtClean="0">
                              <a:latin typeface="Cambria Math" panose="02040503050406030204" pitchFamily="18" charset="0"/>
                            </a:rPr>
                          </m:ctrlPr>
                        </m:funcPr>
                        <m:fName>
                          <m:r>
                            <m:rPr>
                              <m:sty m:val="p"/>
                            </m:rPr>
                            <a:rPr lang="en-GB" b="0" i="0" smtClean="0">
                              <a:latin typeface="Cambria Math" panose="02040503050406030204" pitchFamily="18" charset="0"/>
                            </a:rPr>
                            <m:t>sin</m:t>
                          </m:r>
                        </m:fName>
                        <m:e>
                          <m:r>
                            <a:rPr lang="en-GB" b="0" i="1" smtClean="0">
                              <a:latin typeface="Cambria Math" panose="02040503050406030204" pitchFamily="18" charset="0"/>
                            </a:rPr>
                            <m:t>𝑥</m:t>
                          </m:r>
                        </m:e>
                      </m:func>
                      <m:r>
                        <a:rPr lang="en-GB" b="0" i="1" smtClean="0">
                          <a:latin typeface="Cambria Math" panose="02040503050406030204" pitchFamily="18" charset="0"/>
                        </a:rPr>
                        <m:t> </m:t>
                      </m:r>
                      <m:r>
                        <a:rPr lang="en-GB" b="0" i="1" smtClean="0">
                          <a:latin typeface="Cambria Math" panose="02040503050406030204" pitchFamily="18" charset="0"/>
                        </a:rPr>
                        <m:t>𝑑𝑥</m:t>
                      </m:r>
                    </m:oMath>
                    <m:oMath xmlns:m="http://schemas.openxmlformats.org/officeDocument/2006/math">
                      <m:r>
                        <a:rPr lang="en-GB" b="0" i="1" smtClean="0">
                          <a:latin typeface="Cambria Math" panose="02040503050406030204" pitchFamily="18" charset="0"/>
                        </a:rPr>
                        <m:t>∴ </m:t>
                      </m:r>
                      <m:nary>
                        <m:naryPr>
                          <m:ctrlPr>
                            <a:rPr lang="en-GB" i="1">
                              <a:latin typeface="Cambria Math" panose="02040503050406030204" pitchFamily="18" charset="0"/>
                            </a:rPr>
                          </m:ctrlPr>
                        </m:naryPr>
                        <m:sub>
                          <m:r>
                            <a:rPr lang="en-GB" i="1">
                              <a:latin typeface="Cambria Math" panose="02040503050406030204" pitchFamily="18" charset="0"/>
                            </a:rPr>
                            <m:t>0</m:t>
                          </m:r>
                        </m:sub>
                        <m:sup>
                          <m:f>
                            <m:fPr>
                              <m:ctrlPr>
                                <a:rPr lang="en-GB" i="1">
                                  <a:latin typeface="Cambria Math" panose="02040503050406030204" pitchFamily="18" charset="0"/>
                                </a:rPr>
                              </m:ctrlPr>
                            </m:fPr>
                            <m:num>
                              <m:r>
                                <a:rPr lang="en-GB" i="1">
                                  <a:latin typeface="Cambria Math" panose="02040503050406030204" pitchFamily="18" charset="0"/>
                                </a:rPr>
                                <m:t>𝜋</m:t>
                              </m:r>
                            </m:num>
                            <m:den>
                              <m:r>
                                <a:rPr lang="en-GB" i="1">
                                  <a:latin typeface="Cambria Math" panose="02040503050406030204" pitchFamily="18" charset="0"/>
                                </a:rPr>
                                <m:t>2</m:t>
                              </m:r>
                            </m:den>
                          </m:f>
                        </m:sup>
                        <m:e>
                          <m:r>
                            <a:rPr lang="en-GB" i="1">
                              <a:latin typeface="Cambria Math" panose="02040503050406030204" pitchFamily="18" charset="0"/>
                            </a:rPr>
                            <m:t>𝑥</m:t>
                          </m:r>
                          <m:func>
                            <m:funcPr>
                              <m:ctrlPr>
                                <a:rPr lang="en-GB" i="1">
                                  <a:latin typeface="Cambria Math" panose="02040503050406030204" pitchFamily="18" charset="0"/>
                                </a:rPr>
                              </m:ctrlPr>
                            </m:funcPr>
                            <m:fName>
                              <m:r>
                                <m:rPr>
                                  <m:sty m:val="p"/>
                                </m:rPr>
                                <a:rPr lang="en-GB">
                                  <a:latin typeface="Cambria Math" panose="02040503050406030204" pitchFamily="18" charset="0"/>
                                </a:rPr>
                                <m:t>sin</m:t>
                              </m:r>
                            </m:fName>
                            <m:e>
                              <m:r>
                                <a:rPr lang="en-GB" i="1">
                                  <a:latin typeface="Cambria Math" panose="02040503050406030204" pitchFamily="18" charset="0"/>
                                </a:rPr>
                                <m:t>𝑥</m:t>
                              </m:r>
                            </m:e>
                          </m:func>
                          <m:r>
                            <a:rPr lang="en-GB" i="1">
                              <a:latin typeface="Cambria Math" panose="02040503050406030204" pitchFamily="18" charset="0"/>
                            </a:rPr>
                            <m:t> </m:t>
                          </m:r>
                          <m:r>
                            <a:rPr lang="en-GB" i="1">
                              <a:latin typeface="Cambria Math" panose="02040503050406030204" pitchFamily="18" charset="0"/>
                            </a:rPr>
                            <m:t>𝑑𝑥</m:t>
                          </m:r>
                        </m:e>
                      </m:nary>
                      <m:r>
                        <a:rPr lang="en-GB" b="0" i="1" smtClean="0">
                          <a:latin typeface="Cambria Math" panose="02040503050406030204" pitchFamily="18" charset="0"/>
                        </a:rPr>
                        <m:t>=</m:t>
                      </m:r>
                      <m:sSubSup>
                        <m:sSubSupPr>
                          <m:ctrlPr>
                            <a:rPr lang="en-GB" b="0" i="1" smtClean="0">
                              <a:latin typeface="Cambria Math" panose="02040503050406030204" pitchFamily="18" charset="0"/>
                            </a:rPr>
                          </m:ctrlPr>
                        </m:sSubSupPr>
                        <m:e>
                          <m:d>
                            <m:dPr>
                              <m:begChr m:val="["/>
                              <m:endChr m:val="]"/>
                              <m:ctrlPr>
                                <a:rPr lang="en-GB" b="0" i="1" smtClean="0">
                                  <a:latin typeface="Cambria Math" panose="02040503050406030204" pitchFamily="18" charset="0"/>
                                </a:rPr>
                              </m:ctrlPr>
                            </m:dPr>
                            <m:e>
                              <m:r>
                                <a:rPr lang="en-GB" b="0" i="1" smtClean="0">
                                  <a:latin typeface="Cambria Math" panose="02040503050406030204" pitchFamily="18" charset="0"/>
                                </a:rPr>
                                <m:t>−</m:t>
                              </m:r>
                              <m:r>
                                <a:rPr lang="en-GB" b="0" i="1" smtClean="0">
                                  <a:latin typeface="Cambria Math" panose="02040503050406030204" pitchFamily="18" charset="0"/>
                                </a:rPr>
                                <m:t>𝑥</m:t>
                              </m:r>
                              <m:func>
                                <m:funcPr>
                                  <m:ctrlPr>
                                    <a:rPr lang="en-GB" b="0" i="1" smtClean="0">
                                      <a:latin typeface="Cambria Math" panose="02040503050406030204" pitchFamily="18" charset="0"/>
                                    </a:rPr>
                                  </m:ctrlPr>
                                </m:funcPr>
                                <m:fName>
                                  <m:r>
                                    <m:rPr>
                                      <m:sty m:val="p"/>
                                    </m:rPr>
                                    <a:rPr lang="en-GB" b="0" i="0" smtClean="0">
                                      <a:latin typeface="Cambria Math" panose="02040503050406030204" pitchFamily="18" charset="0"/>
                                    </a:rPr>
                                    <m:t>cos</m:t>
                                  </m:r>
                                </m:fName>
                                <m:e>
                                  <m:r>
                                    <a:rPr lang="en-GB" b="0" i="1" smtClean="0">
                                      <a:latin typeface="Cambria Math" panose="02040503050406030204" pitchFamily="18" charset="0"/>
                                    </a:rPr>
                                    <m:t>𝑥</m:t>
                                  </m:r>
                                </m:e>
                              </m:func>
                              <m:r>
                                <a:rPr lang="en-GB" b="0" i="1" smtClean="0">
                                  <a:latin typeface="Cambria Math" panose="02040503050406030204" pitchFamily="18" charset="0"/>
                                </a:rPr>
                                <m:t>+</m:t>
                              </m:r>
                              <m:func>
                                <m:funcPr>
                                  <m:ctrlPr>
                                    <a:rPr lang="en-GB" b="0" i="1" smtClean="0">
                                      <a:latin typeface="Cambria Math" panose="02040503050406030204" pitchFamily="18" charset="0"/>
                                    </a:rPr>
                                  </m:ctrlPr>
                                </m:funcPr>
                                <m:fName>
                                  <m:r>
                                    <m:rPr>
                                      <m:sty m:val="p"/>
                                    </m:rPr>
                                    <a:rPr lang="en-GB" b="0" i="0" smtClean="0">
                                      <a:latin typeface="Cambria Math" panose="02040503050406030204" pitchFamily="18" charset="0"/>
                                    </a:rPr>
                                    <m:t>sin</m:t>
                                  </m:r>
                                </m:fName>
                                <m:e>
                                  <m:r>
                                    <a:rPr lang="en-GB" b="0" i="1" smtClean="0">
                                      <a:latin typeface="Cambria Math" panose="02040503050406030204" pitchFamily="18" charset="0"/>
                                    </a:rPr>
                                    <m:t>𝑥</m:t>
                                  </m:r>
                                </m:e>
                              </m:func>
                            </m:e>
                          </m:d>
                        </m:e>
                        <m:sub>
                          <m:r>
                            <a:rPr lang="en-GB" b="0" i="1" smtClean="0">
                              <a:latin typeface="Cambria Math" panose="02040503050406030204" pitchFamily="18" charset="0"/>
                            </a:rPr>
                            <m:t>0</m:t>
                          </m:r>
                        </m:sub>
                        <m:sup>
                          <m:f>
                            <m:fPr>
                              <m:ctrlPr>
                                <a:rPr lang="en-GB" b="0" i="1" smtClean="0">
                                  <a:latin typeface="Cambria Math" panose="02040503050406030204" pitchFamily="18" charset="0"/>
                                </a:rPr>
                              </m:ctrlPr>
                            </m:fPr>
                            <m:num>
                              <m:r>
                                <a:rPr lang="en-GB" b="0" i="1" smtClean="0">
                                  <a:latin typeface="Cambria Math" panose="02040503050406030204" pitchFamily="18" charset="0"/>
                                </a:rPr>
                                <m:t>𝜋</m:t>
                              </m:r>
                            </m:num>
                            <m:den>
                              <m:r>
                                <a:rPr lang="en-GB" b="0" i="1" smtClean="0">
                                  <a:latin typeface="Cambria Math" panose="02040503050406030204" pitchFamily="18" charset="0"/>
                                </a:rPr>
                                <m:t>2</m:t>
                              </m:r>
                            </m:den>
                          </m:f>
                        </m:sup>
                      </m:sSubSup>
                    </m:oMath>
                    <m:oMath xmlns:m="http://schemas.openxmlformats.org/officeDocument/2006/math">
                      <m:r>
                        <a:rPr lang="en-GB" b="0" i="1" smtClean="0">
                          <a:latin typeface="Cambria Math" panose="02040503050406030204" pitchFamily="18" charset="0"/>
                        </a:rPr>
                        <m:t>=</m:t>
                      </m:r>
                      <m:d>
                        <m:dPr>
                          <m:ctrlPr>
                            <a:rPr lang="en-GB" b="0" i="1" smtClean="0">
                              <a:latin typeface="Cambria Math" panose="02040503050406030204" pitchFamily="18" charset="0"/>
                            </a:rPr>
                          </m:ctrlPr>
                        </m:dPr>
                        <m:e>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𝜋</m:t>
                              </m:r>
                            </m:num>
                            <m:den>
                              <m:r>
                                <a:rPr lang="en-GB" b="0" i="1" smtClean="0">
                                  <a:latin typeface="Cambria Math" panose="02040503050406030204" pitchFamily="18" charset="0"/>
                                </a:rPr>
                                <m:t>2</m:t>
                              </m:r>
                            </m:den>
                          </m:f>
                          <m:func>
                            <m:funcPr>
                              <m:ctrlPr>
                                <a:rPr lang="en-GB" b="0" i="1" smtClean="0">
                                  <a:latin typeface="Cambria Math" panose="02040503050406030204" pitchFamily="18" charset="0"/>
                                </a:rPr>
                              </m:ctrlPr>
                            </m:funcPr>
                            <m:fName>
                              <m:r>
                                <m:rPr>
                                  <m:sty m:val="p"/>
                                </m:rPr>
                                <a:rPr lang="en-GB" b="0" i="0" smtClean="0">
                                  <a:latin typeface="Cambria Math" panose="02040503050406030204" pitchFamily="18" charset="0"/>
                                </a:rPr>
                                <m:t>cos</m:t>
                              </m:r>
                            </m:fName>
                            <m:e>
                              <m:f>
                                <m:fPr>
                                  <m:ctrlPr>
                                    <a:rPr lang="en-GB" b="0" i="1" smtClean="0">
                                      <a:latin typeface="Cambria Math" panose="02040503050406030204" pitchFamily="18" charset="0"/>
                                    </a:rPr>
                                  </m:ctrlPr>
                                </m:fPr>
                                <m:num>
                                  <m:r>
                                    <a:rPr lang="en-GB" b="0" i="1" smtClean="0">
                                      <a:latin typeface="Cambria Math" panose="02040503050406030204" pitchFamily="18" charset="0"/>
                                    </a:rPr>
                                    <m:t>𝜋</m:t>
                                  </m:r>
                                </m:num>
                                <m:den>
                                  <m:r>
                                    <a:rPr lang="en-GB" b="0" i="1" smtClean="0">
                                      <a:latin typeface="Cambria Math" panose="02040503050406030204" pitchFamily="18" charset="0"/>
                                    </a:rPr>
                                    <m:t>2</m:t>
                                  </m:r>
                                </m:den>
                              </m:f>
                            </m:e>
                          </m:func>
                          <m:r>
                            <a:rPr lang="en-GB" b="0" i="1" smtClean="0">
                              <a:latin typeface="Cambria Math" panose="02040503050406030204" pitchFamily="18" charset="0"/>
                            </a:rPr>
                            <m:t>+</m:t>
                          </m:r>
                          <m:func>
                            <m:funcPr>
                              <m:ctrlPr>
                                <a:rPr lang="en-GB" b="0" i="1" smtClean="0">
                                  <a:latin typeface="Cambria Math" panose="02040503050406030204" pitchFamily="18" charset="0"/>
                                </a:rPr>
                              </m:ctrlPr>
                            </m:funcPr>
                            <m:fName>
                              <m:r>
                                <m:rPr>
                                  <m:sty m:val="p"/>
                                </m:rPr>
                                <a:rPr lang="en-GB" b="0" i="0" smtClean="0">
                                  <a:latin typeface="Cambria Math" panose="02040503050406030204" pitchFamily="18" charset="0"/>
                                </a:rPr>
                                <m:t>sin</m:t>
                              </m:r>
                            </m:fName>
                            <m:e>
                              <m:f>
                                <m:fPr>
                                  <m:ctrlPr>
                                    <a:rPr lang="en-GB" b="0" i="1" smtClean="0">
                                      <a:latin typeface="Cambria Math" panose="02040503050406030204" pitchFamily="18" charset="0"/>
                                    </a:rPr>
                                  </m:ctrlPr>
                                </m:fPr>
                                <m:num>
                                  <m:r>
                                    <a:rPr lang="en-GB" b="0" i="1" smtClean="0">
                                      <a:latin typeface="Cambria Math" panose="02040503050406030204" pitchFamily="18" charset="0"/>
                                    </a:rPr>
                                    <m:t>𝜋</m:t>
                                  </m:r>
                                </m:num>
                                <m:den>
                                  <m:r>
                                    <a:rPr lang="en-GB" b="0" i="1" smtClean="0">
                                      <a:latin typeface="Cambria Math" panose="02040503050406030204" pitchFamily="18" charset="0"/>
                                    </a:rPr>
                                    <m:t>2</m:t>
                                  </m:r>
                                </m:den>
                              </m:f>
                            </m:e>
                          </m:func>
                        </m:e>
                      </m:d>
                      <m:r>
                        <a:rPr lang="en-GB" b="0" i="1" smtClean="0">
                          <a:latin typeface="Cambria Math" panose="02040503050406030204" pitchFamily="18" charset="0"/>
                        </a:rPr>
                        <m:t>−</m:t>
                      </m:r>
                      <m:d>
                        <m:dPr>
                          <m:ctrlPr>
                            <a:rPr lang="en-GB" b="0" i="1" smtClean="0">
                              <a:latin typeface="Cambria Math" panose="02040503050406030204" pitchFamily="18" charset="0"/>
                            </a:rPr>
                          </m:ctrlPr>
                        </m:dPr>
                        <m:e>
                          <m:r>
                            <a:rPr lang="en-GB" b="0" i="1" smtClean="0">
                              <a:latin typeface="Cambria Math" panose="02040503050406030204" pitchFamily="18" charset="0"/>
                            </a:rPr>
                            <m:t>0+</m:t>
                          </m:r>
                          <m:func>
                            <m:funcPr>
                              <m:ctrlPr>
                                <a:rPr lang="en-GB" b="0" i="1" smtClean="0">
                                  <a:latin typeface="Cambria Math" panose="02040503050406030204" pitchFamily="18" charset="0"/>
                                </a:rPr>
                              </m:ctrlPr>
                            </m:funcPr>
                            <m:fName>
                              <m:r>
                                <m:rPr>
                                  <m:sty m:val="p"/>
                                </m:rPr>
                                <a:rPr lang="en-GB" b="0" i="0" smtClean="0">
                                  <a:latin typeface="Cambria Math" panose="02040503050406030204" pitchFamily="18" charset="0"/>
                                </a:rPr>
                                <m:t>sin</m:t>
                              </m:r>
                            </m:fName>
                            <m:e>
                              <m:r>
                                <a:rPr lang="en-GB" b="0" i="1" smtClean="0">
                                  <a:latin typeface="Cambria Math" panose="02040503050406030204" pitchFamily="18" charset="0"/>
                                </a:rPr>
                                <m:t>0</m:t>
                              </m:r>
                            </m:e>
                          </m:func>
                        </m:e>
                      </m:d>
                    </m:oMath>
                    <m:oMath xmlns:m="http://schemas.openxmlformats.org/officeDocument/2006/math">
                      <m:r>
                        <a:rPr lang="en-GB" b="0" i="1" smtClean="0">
                          <a:latin typeface="Cambria Math" panose="02040503050406030204" pitchFamily="18" charset="0"/>
                        </a:rPr>
                        <m:t>=1</m:t>
                      </m:r>
                    </m:oMath>
                  </m:oMathPara>
                </a14:m>
                <a:endParaRPr lang="en-GB" dirty="0"/>
              </a:p>
            </p:txBody>
          </p:sp>
        </mc:Choice>
        <mc:Fallback xmlns="">
          <p:sp>
            <p:nvSpPr>
              <p:cNvPr id="7" name="TextBox 6"/>
              <p:cNvSpPr txBox="1">
                <a:spLocks noRot="1" noChangeAspect="1" noMove="1" noResize="1" noEditPoints="1" noAdjustHandles="1" noChangeArrowheads="1" noChangeShapeType="1" noTextEdit="1"/>
              </p:cNvSpPr>
              <p:nvPr/>
            </p:nvSpPr>
            <p:spPr>
              <a:xfrm>
                <a:off x="689868" y="1844824"/>
                <a:ext cx="7266508" cy="3998595"/>
              </a:xfrm>
              <a:prstGeom prst="rect">
                <a:avLst/>
              </a:prstGeom>
              <a:blipFill rotWithShape="0">
                <a:blip r:embed="rId3"/>
                <a:stretch>
                  <a:fillRect/>
                </a:stretch>
              </a:blipFill>
            </p:spPr>
            <p:txBody>
              <a:bodyPr/>
              <a:lstStyle/>
              <a:p>
                <a:r>
                  <a:rPr lang="en-GB">
                    <a:noFill/>
                  </a:rPr>
                  <a:t> </a:t>
                </a:r>
              </a:p>
            </p:txBody>
          </p:sp>
        </mc:Fallback>
      </mc:AlternateContent>
      <p:sp>
        <p:nvSpPr>
          <p:cNvPr id="8" name="Rectangle 7"/>
          <p:cNvSpPr/>
          <p:nvPr/>
        </p:nvSpPr>
        <p:spPr>
          <a:xfrm>
            <a:off x="698118" y="1700808"/>
            <a:ext cx="7547916" cy="481089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138698894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8"/>
                  </p:tgtEl>
                </p:cond>
              </p:nextCondLst>
            </p:seq>
          </p:childTnLst>
        </p:cTn>
      </p:par>
    </p:tnLst>
    <p:bldLst>
      <p:bldP spid="8"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CBA9F01-88EA-489D-8796-658B14B4E41E}"/>
              </a:ext>
            </a:extLst>
          </p:cNvPr>
          <p:cNvGrpSpPr/>
          <p:nvPr/>
        </p:nvGrpSpPr>
        <p:grpSpPr>
          <a:xfrm>
            <a:off x="0" y="0"/>
            <a:ext cx="9144000" cy="599127"/>
            <a:chOff x="0" y="13335"/>
            <a:chExt cx="9144218" cy="599127"/>
          </a:xfrm>
        </p:grpSpPr>
        <p:sp>
          <p:nvSpPr>
            <p:cNvPr id="3" name="TextBox 32">
              <a:extLst>
                <a:ext uri="{FF2B5EF4-FFF2-40B4-BE49-F238E27FC236}">
                  <a16:creationId xmlns:a16="http://schemas.microsoft.com/office/drawing/2014/main" id="{E200D566-4BAC-4402-90CD-908F9EBB68A7}"/>
                </a:ext>
              </a:extLst>
            </p:cNvPr>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One final unusual one…</a:t>
              </a:r>
            </a:p>
          </p:txBody>
        </p:sp>
        <p:cxnSp>
          <p:nvCxnSpPr>
            <p:cNvPr id="4" name="Straight Connector 3">
              <a:extLst>
                <a:ext uri="{FF2B5EF4-FFF2-40B4-BE49-F238E27FC236}">
                  <a16:creationId xmlns:a16="http://schemas.microsoft.com/office/drawing/2014/main" id="{1BE02E74-AE86-4C4D-BEBB-7AB8CD1890B1}"/>
                </a:ext>
              </a:extLst>
            </p:cNvPr>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35FA3B67-E63F-499B-9D2B-1E73A0A3B97B}"/>
                  </a:ext>
                </a:extLst>
              </p:cNvPr>
              <p:cNvSpPr txBox="1"/>
              <p:nvPr/>
            </p:nvSpPr>
            <p:spPr>
              <a:xfrm>
                <a:off x="340544" y="951136"/>
                <a:ext cx="2115999" cy="65877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nary>
                        <m:naryPr>
                          <m:subHide m:val="on"/>
                          <m:supHide m:val="on"/>
                          <m:ctrlPr>
                            <a:rPr lang="en-GB" b="0" i="1" smtClean="0">
                              <a:latin typeface="Cambria Math" panose="02040503050406030204" pitchFamily="18" charset="0"/>
                            </a:rPr>
                          </m:ctrlPr>
                        </m:naryPr>
                        <m:sub/>
                        <m:sup/>
                        <m:e>
                          <m:sSup>
                            <m:sSupPr>
                              <m:ctrlPr>
                                <a:rPr lang="en-GB" b="0" i="1" smtClean="0">
                                  <a:latin typeface="Cambria Math" panose="02040503050406030204" pitchFamily="18" charset="0"/>
                                </a:rPr>
                              </m:ctrlPr>
                            </m:sSupPr>
                            <m:e>
                              <m:r>
                                <a:rPr lang="en-GB" b="0" i="1" smtClean="0">
                                  <a:latin typeface="Cambria Math" panose="02040503050406030204" pitchFamily="18" charset="0"/>
                                </a:rPr>
                                <m:t>𝑒</m:t>
                              </m:r>
                            </m:e>
                            <m:sup>
                              <m:r>
                                <a:rPr lang="en-GB" b="0" i="1" smtClean="0">
                                  <a:latin typeface="Cambria Math" panose="02040503050406030204" pitchFamily="18" charset="0"/>
                                </a:rPr>
                                <m:t>𝑥</m:t>
                              </m:r>
                            </m:sup>
                          </m:sSup>
                          <m:func>
                            <m:funcPr>
                              <m:ctrlPr>
                                <a:rPr lang="en-GB" b="0" i="1" smtClean="0">
                                  <a:latin typeface="Cambria Math" panose="02040503050406030204" pitchFamily="18" charset="0"/>
                                </a:rPr>
                              </m:ctrlPr>
                            </m:funcPr>
                            <m:fName>
                              <m:r>
                                <m:rPr>
                                  <m:sty m:val="p"/>
                                </m:rPr>
                                <a:rPr lang="en-GB" b="0" i="0" smtClean="0">
                                  <a:latin typeface="Cambria Math" panose="02040503050406030204" pitchFamily="18" charset="0"/>
                                </a:rPr>
                                <m:t>sin</m:t>
                              </m:r>
                            </m:fName>
                            <m:e>
                              <m:r>
                                <a:rPr lang="en-GB" b="0" i="1" smtClean="0">
                                  <a:latin typeface="Cambria Math" panose="02040503050406030204" pitchFamily="18" charset="0"/>
                                </a:rPr>
                                <m:t>𝑥</m:t>
                              </m:r>
                            </m:e>
                          </m:func>
                          <m:r>
                            <a:rPr lang="en-GB" b="0" i="1" smtClean="0">
                              <a:latin typeface="Cambria Math" panose="02040503050406030204" pitchFamily="18" charset="0"/>
                            </a:rPr>
                            <m:t> </m:t>
                          </m:r>
                          <m:r>
                            <a:rPr lang="en-GB" b="0" i="1" smtClean="0">
                              <a:latin typeface="Cambria Math" panose="02040503050406030204" pitchFamily="18" charset="0"/>
                            </a:rPr>
                            <m:t>𝑑𝑥</m:t>
                          </m:r>
                        </m:e>
                      </m:nary>
                    </m:oMath>
                  </m:oMathPara>
                </a14:m>
                <a:endParaRPr lang="en-GB" dirty="0"/>
              </a:p>
            </p:txBody>
          </p:sp>
        </mc:Choice>
        <mc:Fallback xmlns="">
          <p:sp>
            <p:nvSpPr>
              <p:cNvPr id="6" name="TextBox 5">
                <a:extLst>
                  <a:ext uri="{FF2B5EF4-FFF2-40B4-BE49-F238E27FC236}">
                    <a16:creationId xmlns:a16="http://schemas.microsoft.com/office/drawing/2014/main" id="{35FA3B67-E63F-499B-9D2B-1E73A0A3B97B}"/>
                  </a:ext>
                </a:extLst>
              </p:cNvPr>
              <p:cNvSpPr txBox="1">
                <a:spLocks noRot="1" noChangeAspect="1" noMove="1" noResize="1" noEditPoints="1" noAdjustHandles="1" noChangeArrowheads="1" noChangeShapeType="1" noTextEdit="1"/>
              </p:cNvSpPr>
              <p:nvPr/>
            </p:nvSpPr>
            <p:spPr>
              <a:xfrm>
                <a:off x="340544" y="951136"/>
                <a:ext cx="2115999" cy="658770"/>
              </a:xfrm>
              <a:prstGeom prst="rect">
                <a:avLst/>
              </a:prstGeom>
              <a:blipFill>
                <a:blip r:embed="rId2"/>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BAE1A883-CBB4-4B85-B2BF-AADFF7A55E99}"/>
                  </a:ext>
                </a:extLst>
              </p:cNvPr>
              <p:cNvSpPr txBox="1"/>
              <p:nvPr/>
            </p:nvSpPr>
            <p:spPr>
              <a:xfrm>
                <a:off x="3347864" y="760636"/>
                <a:ext cx="5463852" cy="1048942"/>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sz="1400" dirty="0"/>
                  <a:t>It doesn’t actually matter what you make the </a:t>
                </a:r>
                <a14:m>
                  <m:oMath xmlns:m="http://schemas.openxmlformats.org/officeDocument/2006/math">
                    <m:r>
                      <a:rPr lang="en-GB" sz="1400" b="0" i="1" smtClean="0">
                        <a:latin typeface="Cambria Math" panose="02040503050406030204" pitchFamily="18" charset="0"/>
                      </a:rPr>
                      <m:t>𝑢</m:t>
                    </m:r>
                  </m:oMath>
                </a14:m>
                <a:r>
                  <a:rPr lang="en-GB" sz="1400" dirty="0"/>
                  <a:t> and what the </a:t>
                </a:r>
                <a14:m>
                  <m:oMath xmlns:m="http://schemas.openxmlformats.org/officeDocument/2006/math">
                    <m:f>
                      <m:fPr>
                        <m:ctrlPr>
                          <a:rPr lang="en-GB" sz="1400" b="0" i="1" smtClean="0">
                            <a:latin typeface="Cambria Math" panose="02040503050406030204" pitchFamily="18" charset="0"/>
                          </a:rPr>
                        </m:ctrlPr>
                      </m:fPr>
                      <m:num>
                        <m:r>
                          <a:rPr lang="en-GB" sz="1400" b="0" i="1" smtClean="0">
                            <a:latin typeface="Cambria Math" panose="02040503050406030204" pitchFamily="18" charset="0"/>
                          </a:rPr>
                          <m:t>𝑑𝑣</m:t>
                        </m:r>
                      </m:num>
                      <m:den>
                        <m:r>
                          <a:rPr lang="en-GB" sz="1400" b="0" i="1" smtClean="0">
                            <a:latin typeface="Cambria Math" panose="02040503050406030204" pitchFamily="18" charset="0"/>
                          </a:rPr>
                          <m:t>𝑑𝑥</m:t>
                        </m:r>
                      </m:den>
                    </m:f>
                  </m:oMath>
                </a14:m>
                <a:r>
                  <a:rPr lang="en-GB" sz="1400" dirty="0"/>
                  <a:t> this time. But the hard part is realising how to ‘close the loop’ at the end…</a:t>
                </a:r>
              </a:p>
              <a:p>
                <a:r>
                  <a:rPr lang="en-GB" sz="1400" b="1" dirty="0"/>
                  <a:t>Exam Note</a:t>
                </a:r>
                <a:r>
                  <a:rPr lang="en-GB" sz="1400" dirty="0"/>
                  <a:t>: This came up in an exam once and caught an awful lot of students (and teachers!) by surprise.</a:t>
                </a:r>
              </a:p>
            </p:txBody>
          </p:sp>
        </mc:Choice>
        <mc:Fallback xmlns="">
          <p:sp>
            <p:nvSpPr>
              <p:cNvPr id="7" name="TextBox 6">
                <a:extLst>
                  <a:ext uri="{FF2B5EF4-FFF2-40B4-BE49-F238E27FC236}">
                    <a16:creationId xmlns:a16="http://schemas.microsoft.com/office/drawing/2014/main" id="{BAE1A883-CBB4-4B85-B2BF-AADFF7A55E99}"/>
                  </a:ext>
                </a:extLst>
              </p:cNvPr>
              <p:cNvSpPr txBox="1">
                <a:spLocks noRot="1" noChangeAspect="1" noMove="1" noResize="1" noEditPoints="1" noAdjustHandles="1" noChangeArrowheads="1" noChangeShapeType="1" noTextEdit="1"/>
              </p:cNvSpPr>
              <p:nvPr/>
            </p:nvSpPr>
            <p:spPr>
              <a:xfrm>
                <a:off x="3347864" y="760636"/>
                <a:ext cx="5463852" cy="1048942"/>
              </a:xfrm>
              <a:prstGeom prst="rect">
                <a:avLst/>
              </a:prstGeom>
              <a:blipFill>
                <a:blip r:embed="rId3"/>
                <a:stretch>
                  <a:fillRect/>
                </a:stretch>
              </a:blipFill>
              <a:effectLst>
                <a:outerShdw blurRad="63500" sx="102000" sy="102000" algn="ctr" rotWithShape="0">
                  <a:prstClr val="black">
                    <a:alpha val="40000"/>
                  </a:prstClr>
                </a:outerShdw>
              </a:effectLst>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ABA9B1EF-AC24-45C6-9991-5E823C702018}"/>
                  </a:ext>
                </a:extLst>
              </p:cNvPr>
              <p:cNvSpPr txBox="1"/>
              <p:nvPr/>
            </p:nvSpPr>
            <p:spPr>
              <a:xfrm>
                <a:off x="501452" y="1798464"/>
                <a:ext cx="5472608" cy="513647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600" b="0" i="1" smtClean="0">
                          <a:latin typeface="Cambria Math" panose="02040503050406030204" pitchFamily="18" charset="0"/>
                        </a:rPr>
                        <m:t>𝑢</m:t>
                      </m:r>
                      <m:r>
                        <a:rPr lang="en-GB" sz="1600" b="0" i="1" smtClean="0">
                          <a:latin typeface="Cambria Math" panose="02040503050406030204" pitchFamily="18" charset="0"/>
                        </a:rPr>
                        <m:t>=</m:t>
                      </m:r>
                      <m:sSup>
                        <m:sSupPr>
                          <m:ctrlPr>
                            <a:rPr lang="en-GB" sz="1600" b="0" i="1" smtClean="0">
                              <a:latin typeface="Cambria Math" panose="02040503050406030204" pitchFamily="18" charset="0"/>
                            </a:rPr>
                          </m:ctrlPr>
                        </m:sSupPr>
                        <m:e>
                          <m:r>
                            <a:rPr lang="en-GB" sz="1600" b="0" i="1" smtClean="0">
                              <a:latin typeface="Cambria Math" panose="02040503050406030204" pitchFamily="18" charset="0"/>
                            </a:rPr>
                            <m:t>𝑒</m:t>
                          </m:r>
                        </m:e>
                        <m:sup>
                          <m:r>
                            <a:rPr lang="en-GB" sz="1600" b="0" i="1" smtClean="0">
                              <a:latin typeface="Cambria Math" panose="02040503050406030204" pitchFamily="18" charset="0"/>
                            </a:rPr>
                            <m:t>𝑥</m:t>
                          </m:r>
                        </m:sup>
                      </m:sSup>
                      <m:r>
                        <a:rPr lang="en-GB" sz="1600" b="0" i="1" smtClean="0">
                          <a:latin typeface="Cambria Math" panose="02040503050406030204" pitchFamily="18" charset="0"/>
                        </a:rPr>
                        <m:t>     </m:t>
                      </m:r>
                      <m:f>
                        <m:fPr>
                          <m:ctrlPr>
                            <a:rPr lang="en-GB" sz="1600" b="0" i="1" smtClean="0">
                              <a:latin typeface="Cambria Math" panose="02040503050406030204" pitchFamily="18" charset="0"/>
                            </a:rPr>
                          </m:ctrlPr>
                        </m:fPr>
                        <m:num>
                          <m:r>
                            <a:rPr lang="en-GB" sz="1600" b="0" i="1" smtClean="0">
                              <a:latin typeface="Cambria Math" panose="02040503050406030204" pitchFamily="18" charset="0"/>
                            </a:rPr>
                            <m:t>𝑑𝑣</m:t>
                          </m:r>
                        </m:num>
                        <m:den>
                          <m:r>
                            <a:rPr lang="en-GB" sz="1600" b="0" i="1" smtClean="0">
                              <a:latin typeface="Cambria Math" panose="02040503050406030204" pitchFamily="18" charset="0"/>
                            </a:rPr>
                            <m:t>𝑑𝑥</m:t>
                          </m:r>
                        </m:den>
                      </m:f>
                      <m:r>
                        <a:rPr lang="en-GB" sz="1600" b="0" i="1" smtClean="0">
                          <a:latin typeface="Cambria Math" panose="02040503050406030204" pitchFamily="18" charset="0"/>
                        </a:rPr>
                        <m:t>=</m:t>
                      </m:r>
                      <m:func>
                        <m:funcPr>
                          <m:ctrlPr>
                            <a:rPr lang="en-GB" sz="1600" b="0" i="1" smtClean="0">
                              <a:latin typeface="Cambria Math" panose="02040503050406030204" pitchFamily="18" charset="0"/>
                            </a:rPr>
                          </m:ctrlPr>
                        </m:funcPr>
                        <m:fName>
                          <m:r>
                            <m:rPr>
                              <m:sty m:val="p"/>
                            </m:rPr>
                            <a:rPr lang="en-GB" sz="1600" b="0" i="0" smtClean="0">
                              <a:latin typeface="Cambria Math" panose="02040503050406030204" pitchFamily="18" charset="0"/>
                            </a:rPr>
                            <m:t>sin</m:t>
                          </m:r>
                        </m:fName>
                        <m:e>
                          <m:r>
                            <a:rPr lang="en-GB" sz="1600" b="0" i="1" smtClean="0">
                              <a:latin typeface="Cambria Math" panose="02040503050406030204" pitchFamily="18" charset="0"/>
                            </a:rPr>
                            <m:t>𝑥</m:t>
                          </m:r>
                        </m:e>
                      </m:func>
                    </m:oMath>
                    <m:oMath xmlns:m="http://schemas.openxmlformats.org/officeDocument/2006/math">
                      <m:f>
                        <m:fPr>
                          <m:ctrlPr>
                            <a:rPr lang="en-GB" sz="1600" b="0" i="1" smtClean="0">
                              <a:latin typeface="Cambria Math" panose="02040503050406030204" pitchFamily="18" charset="0"/>
                            </a:rPr>
                          </m:ctrlPr>
                        </m:fPr>
                        <m:num>
                          <m:r>
                            <a:rPr lang="en-GB" sz="1600" b="0" i="1" smtClean="0">
                              <a:latin typeface="Cambria Math" panose="02040503050406030204" pitchFamily="18" charset="0"/>
                            </a:rPr>
                            <m:t>𝑑𝑢</m:t>
                          </m:r>
                        </m:num>
                        <m:den>
                          <m:r>
                            <a:rPr lang="en-GB" sz="1600" b="0" i="1" smtClean="0">
                              <a:latin typeface="Cambria Math" panose="02040503050406030204" pitchFamily="18" charset="0"/>
                            </a:rPr>
                            <m:t>𝑑𝑐</m:t>
                          </m:r>
                        </m:den>
                      </m:f>
                      <m:r>
                        <a:rPr lang="en-GB" sz="1600" b="0" i="1" smtClean="0">
                          <a:latin typeface="Cambria Math" panose="02040503050406030204" pitchFamily="18" charset="0"/>
                        </a:rPr>
                        <m:t>=</m:t>
                      </m:r>
                      <m:sSup>
                        <m:sSupPr>
                          <m:ctrlPr>
                            <a:rPr lang="en-GB" sz="1600" b="0" i="1" smtClean="0">
                              <a:latin typeface="Cambria Math" panose="02040503050406030204" pitchFamily="18" charset="0"/>
                            </a:rPr>
                          </m:ctrlPr>
                        </m:sSupPr>
                        <m:e>
                          <m:r>
                            <a:rPr lang="en-GB" sz="1600" b="0" i="1" smtClean="0">
                              <a:latin typeface="Cambria Math" panose="02040503050406030204" pitchFamily="18" charset="0"/>
                            </a:rPr>
                            <m:t>𝑒</m:t>
                          </m:r>
                        </m:e>
                        <m:sup>
                          <m:r>
                            <a:rPr lang="en-GB" sz="1600" b="0" i="1" smtClean="0">
                              <a:latin typeface="Cambria Math" panose="02040503050406030204" pitchFamily="18" charset="0"/>
                            </a:rPr>
                            <m:t>𝑥</m:t>
                          </m:r>
                        </m:sup>
                      </m:sSup>
                      <m:r>
                        <a:rPr lang="en-GB" sz="1600" b="0" i="1" smtClean="0">
                          <a:latin typeface="Cambria Math" panose="02040503050406030204" pitchFamily="18" charset="0"/>
                        </a:rPr>
                        <m:t>     </m:t>
                      </m:r>
                      <m:r>
                        <a:rPr lang="en-GB" sz="1600" b="0" i="1" smtClean="0">
                          <a:latin typeface="Cambria Math" panose="02040503050406030204" pitchFamily="18" charset="0"/>
                        </a:rPr>
                        <m:t>𝑣</m:t>
                      </m:r>
                      <m:r>
                        <a:rPr lang="en-GB" sz="1600" b="0" i="1" smtClean="0">
                          <a:latin typeface="Cambria Math" panose="02040503050406030204" pitchFamily="18" charset="0"/>
                        </a:rPr>
                        <m:t>=−</m:t>
                      </m:r>
                      <m:func>
                        <m:funcPr>
                          <m:ctrlPr>
                            <a:rPr lang="en-GB" sz="1600" b="0" i="1" smtClean="0">
                              <a:latin typeface="Cambria Math" panose="02040503050406030204" pitchFamily="18" charset="0"/>
                            </a:rPr>
                          </m:ctrlPr>
                        </m:funcPr>
                        <m:fName>
                          <m:r>
                            <m:rPr>
                              <m:sty m:val="p"/>
                            </m:rPr>
                            <a:rPr lang="en-GB" sz="1600" b="0" i="0" smtClean="0">
                              <a:latin typeface="Cambria Math" panose="02040503050406030204" pitchFamily="18" charset="0"/>
                            </a:rPr>
                            <m:t>cos</m:t>
                          </m:r>
                        </m:fName>
                        <m:e>
                          <m:r>
                            <a:rPr lang="en-GB" sz="1600" b="0" i="1" smtClean="0">
                              <a:latin typeface="Cambria Math" panose="02040503050406030204" pitchFamily="18" charset="0"/>
                            </a:rPr>
                            <m:t>𝑥</m:t>
                          </m:r>
                        </m:e>
                      </m:func>
                    </m:oMath>
                    <m:oMath xmlns:m="http://schemas.openxmlformats.org/officeDocument/2006/math">
                      <m:nary>
                        <m:naryPr>
                          <m:subHide m:val="on"/>
                          <m:supHide m:val="on"/>
                          <m:ctrlPr>
                            <a:rPr lang="en-GB" sz="1600" i="1">
                              <a:latin typeface="Cambria Math" panose="02040503050406030204" pitchFamily="18" charset="0"/>
                            </a:rPr>
                          </m:ctrlPr>
                        </m:naryPr>
                        <m:sub/>
                        <m:sup/>
                        <m:e>
                          <m:sSup>
                            <m:sSupPr>
                              <m:ctrlPr>
                                <a:rPr lang="en-GB" sz="1600" i="1">
                                  <a:latin typeface="Cambria Math" panose="02040503050406030204" pitchFamily="18" charset="0"/>
                                </a:rPr>
                              </m:ctrlPr>
                            </m:sSupPr>
                            <m:e>
                              <m:r>
                                <a:rPr lang="en-GB" sz="1600" i="1">
                                  <a:latin typeface="Cambria Math" panose="02040503050406030204" pitchFamily="18" charset="0"/>
                                </a:rPr>
                                <m:t>𝑒</m:t>
                              </m:r>
                            </m:e>
                            <m:sup>
                              <m:r>
                                <a:rPr lang="en-GB" sz="1600" i="1">
                                  <a:latin typeface="Cambria Math" panose="02040503050406030204" pitchFamily="18" charset="0"/>
                                </a:rPr>
                                <m:t>𝑥</m:t>
                              </m:r>
                            </m:sup>
                          </m:sSup>
                          <m:func>
                            <m:funcPr>
                              <m:ctrlPr>
                                <a:rPr lang="en-GB" sz="1600" i="1">
                                  <a:latin typeface="Cambria Math" panose="02040503050406030204" pitchFamily="18" charset="0"/>
                                </a:rPr>
                              </m:ctrlPr>
                            </m:funcPr>
                            <m:fName>
                              <m:r>
                                <m:rPr>
                                  <m:sty m:val="p"/>
                                </m:rPr>
                                <a:rPr lang="en-GB" sz="1600">
                                  <a:latin typeface="Cambria Math" panose="02040503050406030204" pitchFamily="18" charset="0"/>
                                </a:rPr>
                                <m:t>sin</m:t>
                              </m:r>
                            </m:fName>
                            <m:e>
                              <m:r>
                                <a:rPr lang="en-GB" sz="1600" i="1">
                                  <a:latin typeface="Cambria Math" panose="02040503050406030204" pitchFamily="18" charset="0"/>
                                </a:rPr>
                                <m:t>𝑥</m:t>
                              </m:r>
                            </m:e>
                          </m:func>
                          <m:r>
                            <a:rPr lang="en-GB" sz="1600" i="1">
                              <a:latin typeface="Cambria Math" panose="02040503050406030204" pitchFamily="18" charset="0"/>
                            </a:rPr>
                            <m:t> </m:t>
                          </m:r>
                          <m:r>
                            <a:rPr lang="en-GB" sz="1600" i="1">
                              <a:latin typeface="Cambria Math" panose="02040503050406030204" pitchFamily="18" charset="0"/>
                            </a:rPr>
                            <m:t>𝑑𝑥</m:t>
                          </m:r>
                        </m:e>
                      </m:nary>
                      <m:r>
                        <a:rPr lang="en-GB" sz="1600" b="0" i="1" smtClean="0">
                          <a:latin typeface="Cambria Math" panose="02040503050406030204" pitchFamily="18" charset="0"/>
                        </a:rPr>
                        <m:t>=−</m:t>
                      </m:r>
                      <m:sSup>
                        <m:sSupPr>
                          <m:ctrlPr>
                            <a:rPr lang="en-GB" sz="1600" b="0" i="1" smtClean="0">
                              <a:latin typeface="Cambria Math" panose="02040503050406030204" pitchFamily="18" charset="0"/>
                            </a:rPr>
                          </m:ctrlPr>
                        </m:sSupPr>
                        <m:e>
                          <m:r>
                            <a:rPr lang="en-GB" sz="1600" b="0" i="1" smtClean="0">
                              <a:latin typeface="Cambria Math" panose="02040503050406030204" pitchFamily="18" charset="0"/>
                            </a:rPr>
                            <m:t>𝑒</m:t>
                          </m:r>
                        </m:e>
                        <m:sup>
                          <m:r>
                            <a:rPr lang="en-GB" sz="1600" b="0" i="1" smtClean="0">
                              <a:latin typeface="Cambria Math" panose="02040503050406030204" pitchFamily="18" charset="0"/>
                            </a:rPr>
                            <m:t>𝑥</m:t>
                          </m:r>
                        </m:sup>
                      </m:sSup>
                      <m:func>
                        <m:funcPr>
                          <m:ctrlPr>
                            <a:rPr lang="en-GB" sz="1600" b="0" i="1" smtClean="0">
                              <a:latin typeface="Cambria Math" panose="02040503050406030204" pitchFamily="18" charset="0"/>
                            </a:rPr>
                          </m:ctrlPr>
                        </m:funcPr>
                        <m:fName>
                          <m:r>
                            <m:rPr>
                              <m:sty m:val="p"/>
                            </m:rPr>
                            <a:rPr lang="en-GB" sz="1600" b="0" i="0" smtClean="0">
                              <a:latin typeface="Cambria Math" panose="02040503050406030204" pitchFamily="18" charset="0"/>
                            </a:rPr>
                            <m:t>cos</m:t>
                          </m:r>
                        </m:fName>
                        <m:e>
                          <m:r>
                            <a:rPr lang="en-GB" sz="1600" b="0" i="1" smtClean="0">
                              <a:latin typeface="Cambria Math" panose="02040503050406030204" pitchFamily="18" charset="0"/>
                            </a:rPr>
                            <m:t>𝑥</m:t>
                          </m:r>
                        </m:e>
                      </m:func>
                      <m:r>
                        <a:rPr lang="en-GB" sz="1600" b="0" i="1" smtClean="0">
                          <a:latin typeface="Cambria Math" panose="02040503050406030204" pitchFamily="18" charset="0"/>
                        </a:rPr>
                        <m:t>−</m:t>
                      </m:r>
                      <m:nary>
                        <m:naryPr>
                          <m:subHide m:val="on"/>
                          <m:supHide m:val="on"/>
                          <m:ctrlPr>
                            <a:rPr lang="en-GB" sz="1600" b="0" i="1" smtClean="0">
                              <a:latin typeface="Cambria Math" panose="02040503050406030204" pitchFamily="18" charset="0"/>
                            </a:rPr>
                          </m:ctrlPr>
                        </m:naryPr>
                        <m:sub/>
                        <m:sup/>
                        <m:e>
                          <m:r>
                            <a:rPr lang="en-GB" sz="1600" b="0" i="1" smtClean="0">
                              <a:latin typeface="Cambria Math" panose="02040503050406030204" pitchFamily="18" charset="0"/>
                            </a:rPr>
                            <m:t>−</m:t>
                          </m:r>
                          <m:sSup>
                            <m:sSupPr>
                              <m:ctrlPr>
                                <a:rPr lang="en-GB" sz="1600" b="0" i="1" smtClean="0">
                                  <a:latin typeface="Cambria Math" panose="02040503050406030204" pitchFamily="18" charset="0"/>
                                </a:rPr>
                              </m:ctrlPr>
                            </m:sSupPr>
                            <m:e>
                              <m:r>
                                <a:rPr lang="en-GB" sz="1600" b="0" i="1" smtClean="0">
                                  <a:latin typeface="Cambria Math" panose="02040503050406030204" pitchFamily="18" charset="0"/>
                                </a:rPr>
                                <m:t>𝑒</m:t>
                              </m:r>
                            </m:e>
                            <m:sup>
                              <m:r>
                                <a:rPr lang="en-GB" sz="1600" b="0" i="1" smtClean="0">
                                  <a:latin typeface="Cambria Math" panose="02040503050406030204" pitchFamily="18" charset="0"/>
                                </a:rPr>
                                <m:t>𝑥</m:t>
                              </m:r>
                            </m:sup>
                          </m:sSup>
                          <m:func>
                            <m:funcPr>
                              <m:ctrlPr>
                                <a:rPr lang="en-GB" sz="1600" b="0" i="1" smtClean="0">
                                  <a:latin typeface="Cambria Math" panose="02040503050406030204" pitchFamily="18" charset="0"/>
                                </a:rPr>
                              </m:ctrlPr>
                            </m:funcPr>
                            <m:fName>
                              <m:r>
                                <m:rPr>
                                  <m:sty m:val="p"/>
                                </m:rPr>
                                <a:rPr lang="en-GB" sz="1600" b="0" i="0" smtClean="0">
                                  <a:latin typeface="Cambria Math" panose="02040503050406030204" pitchFamily="18" charset="0"/>
                                </a:rPr>
                                <m:t>cos</m:t>
                              </m:r>
                            </m:fName>
                            <m:e>
                              <m:r>
                                <a:rPr lang="en-GB" sz="1600" b="0" i="1" smtClean="0">
                                  <a:latin typeface="Cambria Math" panose="02040503050406030204" pitchFamily="18" charset="0"/>
                                </a:rPr>
                                <m:t>𝑥</m:t>
                              </m:r>
                            </m:e>
                          </m:func>
                          <m:r>
                            <a:rPr lang="en-GB" sz="1600" b="0" i="1" smtClean="0">
                              <a:latin typeface="Cambria Math" panose="02040503050406030204" pitchFamily="18" charset="0"/>
                            </a:rPr>
                            <m:t> </m:t>
                          </m:r>
                          <m:r>
                            <a:rPr lang="en-GB" sz="1600" b="0" i="1" smtClean="0">
                              <a:latin typeface="Cambria Math" panose="02040503050406030204" pitchFamily="18" charset="0"/>
                            </a:rPr>
                            <m:t>𝑑𝑥</m:t>
                          </m:r>
                        </m:e>
                      </m:nary>
                    </m:oMath>
                    <m:oMath xmlns:m="http://schemas.openxmlformats.org/officeDocument/2006/math">
                      <m:r>
                        <a:rPr lang="en-GB" sz="1600" b="0" i="1" smtClean="0">
                          <a:latin typeface="Cambria Math" panose="02040503050406030204" pitchFamily="18" charset="0"/>
                        </a:rPr>
                        <m:t>=−</m:t>
                      </m:r>
                      <m:sSup>
                        <m:sSupPr>
                          <m:ctrlPr>
                            <a:rPr lang="en-GB" sz="1600" b="0" i="1" smtClean="0">
                              <a:latin typeface="Cambria Math" panose="02040503050406030204" pitchFamily="18" charset="0"/>
                            </a:rPr>
                          </m:ctrlPr>
                        </m:sSupPr>
                        <m:e>
                          <m:r>
                            <a:rPr lang="en-GB" sz="1600" b="0" i="1" smtClean="0">
                              <a:latin typeface="Cambria Math" panose="02040503050406030204" pitchFamily="18" charset="0"/>
                            </a:rPr>
                            <m:t>𝑒</m:t>
                          </m:r>
                        </m:e>
                        <m:sup>
                          <m:r>
                            <a:rPr lang="en-GB" sz="1600" b="0" i="1" smtClean="0">
                              <a:latin typeface="Cambria Math" panose="02040503050406030204" pitchFamily="18" charset="0"/>
                            </a:rPr>
                            <m:t>𝑥</m:t>
                          </m:r>
                        </m:sup>
                      </m:sSup>
                      <m:func>
                        <m:funcPr>
                          <m:ctrlPr>
                            <a:rPr lang="en-GB" sz="1600" b="0" i="1" smtClean="0">
                              <a:latin typeface="Cambria Math" panose="02040503050406030204" pitchFamily="18" charset="0"/>
                            </a:rPr>
                          </m:ctrlPr>
                        </m:funcPr>
                        <m:fName>
                          <m:r>
                            <m:rPr>
                              <m:sty m:val="p"/>
                            </m:rPr>
                            <a:rPr lang="en-GB" sz="1600" b="0" i="0" smtClean="0">
                              <a:latin typeface="Cambria Math" panose="02040503050406030204" pitchFamily="18" charset="0"/>
                            </a:rPr>
                            <m:t>cos</m:t>
                          </m:r>
                        </m:fName>
                        <m:e>
                          <m:r>
                            <a:rPr lang="en-GB" sz="1600" b="0" i="1" smtClean="0">
                              <a:latin typeface="Cambria Math" panose="02040503050406030204" pitchFamily="18" charset="0"/>
                            </a:rPr>
                            <m:t>𝑥</m:t>
                          </m:r>
                        </m:e>
                      </m:func>
                      <m:r>
                        <a:rPr lang="en-GB" sz="1600" b="0" i="1" smtClean="0">
                          <a:latin typeface="Cambria Math" panose="02040503050406030204" pitchFamily="18" charset="0"/>
                        </a:rPr>
                        <m:t>+</m:t>
                      </m:r>
                      <m:nary>
                        <m:naryPr>
                          <m:subHide m:val="on"/>
                          <m:supHide m:val="on"/>
                          <m:ctrlPr>
                            <a:rPr lang="en-GB" sz="1600" b="0" i="1" smtClean="0">
                              <a:latin typeface="Cambria Math" panose="02040503050406030204" pitchFamily="18" charset="0"/>
                            </a:rPr>
                          </m:ctrlPr>
                        </m:naryPr>
                        <m:sub/>
                        <m:sup/>
                        <m:e>
                          <m:sSup>
                            <m:sSupPr>
                              <m:ctrlPr>
                                <a:rPr lang="en-GB" sz="1600" b="0" i="1" smtClean="0">
                                  <a:latin typeface="Cambria Math" panose="02040503050406030204" pitchFamily="18" charset="0"/>
                                </a:rPr>
                              </m:ctrlPr>
                            </m:sSupPr>
                            <m:e>
                              <m:r>
                                <a:rPr lang="en-GB" sz="1600" b="0" i="1" smtClean="0">
                                  <a:latin typeface="Cambria Math" panose="02040503050406030204" pitchFamily="18" charset="0"/>
                                </a:rPr>
                                <m:t>𝑒</m:t>
                              </m:r>
                            </m:e>
                            <m:sup>
                              <m:r>
                                <a:rPr lang="en-GB" sz="1600" b="0" i="1" smtClean="0">
                                  <a:latin typeface="Cambria Math" panose="02040503050406030204" pitchFamily="18" charset="0"/>
                                </a:rPr>
                                <m:t>𝑥</m:t>
                              </m:r>
                            </m:sup>
                          </m:sSup>
                          <m:func>
                            <m:funcPr>
                              <m:ctrlPr>
                                <a:rPr lang="en-GB" sz="1600" b="0" i="1" smtClean="0">
                                  <a:latin typeface="Cambria Math" panose="02040503050406030204" pitchFamily="18" charset="0"/>
                                </a:rPr>
                              </m:ctrlPr>
                            </m:funcPr>
                            <m:fName>
                              <m:r>
                                <m:rPr>
                                  <m:sty m:val="p"/>
                                </m:rPr>
                                <a:rPr lang="en-GB" sz="1600" b="0" i="0" smtClean="0">
                                  <a:latin typeface="Cambria Math" panose="02040503050406030204" pitchFamily="18" charset="0"/>
                                </a:rPr>
                                <m:t>cos</m:t>
                              </m:r>
                            </m:fName>
                            <m:e>
                              <m:r>
                                <a:rPr lang="en-GB" sz="1600" b="0" i="1" smtClean="0">
                                  <a:latin typeface="Cambria Math" panose="02040503050406030204" pitchFamily="18" charset="0"/>
                                </a:rPr>
                                <m:t>𝑥</m:t>
                              </m:r>
                            </m:e>
                          </m:func>
                          <m:r>
                            <a:rPr lang="en-GB" sz="1600" b="0" i="1" smtClean="0">
                              <a:latin typeface="Cambria Math" panose="02040503050406030204" pitchFamily="18" charset="0"/>
                            </a:rPr>
                            <m:t> </m:t>
                          </m:r>
                          <m:r>
                            <a:rPr lang="en-GB" sz="1600" b="0" i="1" smtClean="0">
                              <a:latin typeface="Cambria Math" panose="02040503050406030204" pitchFamily="18" charset="0"/>
                            </a:rPr>
                            <m:t>𝑑𝑥</m:t>
                          </m:r>
                        </m:e>
                      </m:nary>
                    </m:oMath>
                  </m:oMathPara>
                </a14:m>
                <a:endParaRPr lang="en-GB" sz="1600" dirty="0"/>
              </a:p>
              <a:p>
                <a:endParaRPr lang="en-GB" sz="1600" dirty="0"/>
              </a:p>
              <a:p>
                <a:r>
                  <a:rPr lang="en-GB" sz="1600" dirty="0"/>
                  <a:t>Consider </a:t>
                </a:r>
                <a14:m>
                  <m:oMath xmlns:m="http://schemas.openxmlformats.org/officeDocument/2006/math">
                    <m:nary>
                      <m:naryPr>
                        <m:subHide m:val="on"/>
                        <m:supHide m:val="on"/>
                        <m:ctrlPr>
                          <a:rPr lang="en-GB" sz="1600" i="1">
                            <a:latin typeface="Cambria Math" panose="02040503050406030204" pitchFamily="18" charset="0"/>
                          </a:rPr>
                        </m:ctrlPr>
                      </m:naryPr>
                      <m:sub/>
                      <m:sup/>
                      <m:e>
                        <m:sSup>
                          <m:sSupPr>
                            <m:ctrlPr>
                              <a:rPr lang="en-GB" sz="1600" i="1">
                                <a:latin typeface="Cambria Math" panose="02040503050406030204" pitchFamily="18" charset="0"/>
                              </a:rPr>
                            </m:ctrlPr>
                          </m:sSupPr>
                          <m:e>
                            <m:r>
                              <a:rPr lang="en-GB" sz="1600" i="1">
                                <a:latin typeface="Cambria Math" panose="02040503050406030204" pitchFamily="18" charset="0"/>
                              </a:rPr>
                              <m:t>𝑒</m:t>
                            </m:r>
                          </m:e>
                          <m:sup>
                            <m:r>
                              <a:rPr lang="en-GB" sz="1600" i="1">
                                <a:latin typeface="Cambria Math" panose="02040503050406030204" pitchFamily="18" charset="0"/>
                              </a:rPr>
                              <m:t>𝑥</m:t>
                            </m:r>
                          </m:sup>
                        </m:sSup>
                        <m:func>
                          <m:funcPr>
                            <m:ctrlPr>
                              <a:rPr lang="en-GB" sz="1600" i="1">
                                <a:latin typeface="Cambria Math" panose="02040503050406030204" pitchFamily="18" charset="0"/>
                              </a:rPr>
                            </m:ctrlPr>
                          </m:funcPr>
                          <m:fName>
                            <m:r>
                              <m:rPr>
                                <m:sty m:val="p"/>
                              </m:rPr>
                              <a:rPr lang="en-GB" sz="1600">
                                <a:latin typeface="Cambria Math" panose="02040503050406030204" pitchFamily="18" charset="0"/>
                              </a:rPr>
                              <m:t>cos</m:t>
                            </m:r>
                          </m:fName>
                          <m:e>
                            <m:r>
                              <a:rPr lang="en-GB" sz="1600" i="1">
                                <a:latin typeface="Cambria Math" panose="02040503050406030204" pitchFamily="18" charset="0"/>
                              </a:rPr>
                              <m:t>𝑥</m:t>
                            </m:r>
                          </m:e>
                        </m:func>
                        <m:r>
                          <a:rPr lang="en-GB" sz="1600" i="1">
                            <a:latin typeface="Cambria Math" panose="02040503050406030204" pitchFamily="18" charset="0"/>
                          </a:rPr>
                          <m:t> </m:t>
                        </m:r>
                        <m:r>
                          <a:rPr lang="en-GB" sz="1600" i="1">
                            <a:latin typeface="Cambria Math" panose="02040503050406030204" pitchFamily="18" charset="0"/>
                          </a:rPr>
                          <m:t>𝑑𝑥</m:t>
                        </m:r>
                      </m:e>
                    </m:nary>
                  </m:oMath>
                </a14:m>
                <a:endParaRPr lang="en-GB" sz="1600" dirty="0"/>
              </a:p>
              <a:p>
                <a:pPr/>
                <a14:m>
                  <m:oMathPara xmlns:m="http://schemas.openxmlformats.org/officeDocument/2006/math">
                    <m:oMathParaPr>
                      <m:jc m:val="centerGroup"/>
                    </m:oMathParaPr>
                    <m:oMath xmlns:m="http://schemas.openxmlformats.org/officeDocument/2006/math">
                      <m:r>
                        <a:rPr lang="en-GB" sz="1600" b="0" i="1" smtClean="0">
                          <a:latin typeface="Cambria Math" panose="02040503050406030204" pitchFamily="18" charset="0"/>
                        </a:rPr>
                        <m:t>𝑢</m:t>
                      </m:r>
                      <m:r>
                        <a:rPr lang="en-GB" sz="1600" b="0" i="1" smtClean="0">
                          <a:latin typeface="Cambria Math" panose="02040503050406030204" pitchFamily="18" charset="0"/>
                        </a:rPr>
                        <m:t>=</m:t>
                      </m:r>
                      <m:sSup>
                        <m:sSupPr>
                          <m:ctrlPr>
                            <a:rPr lang="en-GB" sz="1600" b="0" i="1" smtClean="0">
                              <a:latin typeface="Cambria Math" panose="02040503050406030204" pitchFamily="18" charset="0"/>
                            </a:rPr>
                          </m:ctrlPr>
                        </m:sSupPr>
                        <m:e>
                          <m:r>
                            <a:rPr lang="en-GB" sz="1600" b="0" i="1" smtClean="0">
                              <a:latin typeface="Cambria Math" panose="02040503050406030204" pitchFamily="18" charset="0"/>
                            </a:rPr>
                            <m:t>𝑒</m:t>
                          </m:r>
                        </m:e>
                        <m:sup>
                          <m:r>
                            <a:rPr lang="en-GB" sz="1600" b="0" i="1" smtClean="0">
                              <a:latin typeface="Cambria Math" panose="02040503050406030204" pitchFamily="18" charset="0"/>
                            </a:rPr>
                            <m:t>𝑥</m:t>
                          </m:r>
                        </m:sup>
                      </m:sSup>
                      <m:r>
                        <a:rPr lang="en-GB" sz="1600" b="0" i="1" smtClean="0">
                          <a:latin typeface="Cambria Math" panose="02040503050406030204" pitchFamily="18" charset="0"/>
                        </a:rPr>
                        <m:t>   </m:t>
                      </m:r>
                      <m:f>
                        <m:fPr>
                          <m:ctrlPr>
                            <a:rPr lang="en-GB" sz="1600" b="0" i="1" smtClean="0">
                              <a:latin typeface="Cambria Math" panose="02040503050406030204" pitchFamily="18" charset="0"/>
                            </a:rPr>
                          </m:ctrlPr>
                        </m:fPr>
                        <m:num>
                          <m:r>
                            <a:rPr lang="en-GB" sz="1600" b="0" i="1" smtClean="0">
                              <a:latin typeface="Cambria Math" panose="02040503050406030204" pitchFamily="18" charset="0"/>
                            </a:rPr>
                            <m:t>𝑑𝑣</m:t>
                          </m:r>
                        </m:num>
                        <m:den>
                          <m:r>
                            <a:rPr lang="en-GB" sz="1600" b="0" i="1" smtClean="0">
                              <a:latin typeface="Cambria Math" panose="02040503050406030204" pitchFamily="18" charset="0"/>
                            </a:rPr>
                            <m:t>𝑑𝑥</m:t>
                          </m:r>
                        </m:den>
                      </m:f>
                      <m:r>
                        <a:rPr lang="en-GB" sz="1600" b="0" i="1" smtClean="0">
                          <a:latin typeface="Cambria Math" panose="02040503050406030204" pitchFamily="18" charset="0"/>
                        </a:rPr>
                        <m:t>=</m:t>
                      </m:r>
                      <m:func>
                        <m:funcPr>
                          <m:ctrlPr>
                            <a:rPr lang="en-GB" sz="1600" b="0" i="1" smtClean="0">
                              <a:latin typeface="Cambria Math" panose="02040503050406030204" pitchFamily="18" charset="0"/>
                            </a:rPr>
                          </m:ctrlPr>
                        </m:funcPr>
                        <m:fName>
                          <m:r>
                            <m:rPr>
                              <m:sty m:val="p"/>
                            </m:rPr>
                            <a:rPr lang="en-GB" sz="1600" b="0" i="0" smtClean="0">
                              <a:latin typeface="Cambria Math" panose="02040503050406030204" pitchFamily="18" charset="0"/>
                            </a:rPr>
                            <m:t>cos</m:t>
                          </m:r>
                        </m:fName>
                        <m:e>
                          <m:r>
                            <a:rPr lang="en-GB" sz="1600" b="0" i="1" smtClean="0">
                              <a:latin typeface="Cambria Math" panose="02040503050406030204" pitchFamily="18" charset="0"/>
                            </a:rPr>
                            <m:t>𝑥</m:t>
                          </m:r>
                        </m:e>
                      </m:func>
                    </m:oMath>
                    <m:oMath xmlns:m="http://schemas.openxmlformats.org/officeDocument/2006/math">
                      <m:f>
                        <m:fPr>
                          <m:ctrlPr>
                            <a:rPr lang="en-GB" sz="1600" b="0" i="1" smtClean="0">
                              <a:latin typeface="Cambria Math" panose="02040503050406030204" pitchFamily="18" charset="0"/>
                            </a:rPr>
                          </m:ctrlPr>
                        </m:fPr>
                        <m:num>
                          <m:r>
                            <a:rPr lang="en-GB" sz="1600" b="0" i="1" smtClean="0">
                              <a:latin typeface="Cambria Math" panose="02040503050406030204" pitchFamily="18" charset="0"/>
                            </a:rPr>
                            <m:t>𝑑𝑢</m:t>
                          </m:r>
                        </m:num>
                        <m:den>
                          <m:r>
                            <a:rPr lang="en-GB" sz="1600" b="0" i="1" smtClean="0">
                              <a:latin typeface="Cambria Math" panose="02040503050406030204" pitchFamily="18" charset="0"/>
                            </a:rPr>
                            <m:t>𝑑𝑥</m:t>
                          </m:r>
                        </m:den>
                      </m:f>
                      <m:r>
                        <a:rPr lang="en-GB" sz="1600" b="0" i="1" smtClean="0">
                          <a:latin typeface="Cambria Math" panose="02040503050406030204" pitchFamily="18" charset="0"/>
                        </a:rPr>
                        <m:t>=</m:t>
                      </m:r>
                      <m:sSup>
                        <m:sSupPr>
                          <m:ctrlPr>
                            <a:rPr lang="en-GB" sz="1600" b="0" i="1" smtClean="0">
                              <a:latin typeface="Cambria Math" panose="02040503050406030204" pitchFamily="18" charset="0"/>
                            </a:rPr>
                          </m:ctrlPr>
                        </m:sSupPr>
                        <m:e>
                          <m:r>
                            <a:rPr lang="en-GB" sz="1600" b="0" i="1" smtClean="0">
                              <a:latin typeface="Cambria Math" panose="02040503050406030204" pitchFamily="18" charset="0"/>
                            </a:rPr>
                            <m:t>𝑒</m:t>
                          </m:r>
                        </m:e>
                        <m:sup>
                          <m:r>
                            <a:rPr lang="en-GB" sz="1600" b="0" i="1" smtClean="0">
                              <a:latin typeface="Cambria Math" panose="02040503050406030204" pitchFamily="18" charset="0"/>
                            </a:rPr>
                            <m:t>𝑥</m:t>
                          </m:r>
                        </m:sup>
                      </m:sSup>
                      <m:r>
                        <a:rPr lang="en-GB" sz="1600" b="0" i="1" smtClean="0">
                          <a:latin typeface="Cambria Math" panose="02040503050406030204" pitchFamily="18" charset="0"/>
                        </a:rPr>
                        <m:t>   </m:t>
                      </m:r>
                      <m:r>
                        <a:rPr lang="en-GB" sz="1600" b="0" i="1" smtClean="0">
                          <a:latin typeface="Cambria Math" panose="02040503050406030204" pitchFamily="18" charset="0"/>
                        </a:rPr>
                        <m:t>𝑣</m:t>
                      </m:r>
                      <m:r>
                        <a:rPr lang="en-GB" sz="1600" b="0" i="1" smtClean="0">
                          <a:latin typeface="Cambria Math" panose="02040503050406030204" pitchFamily="18" charset="0"/>
                        </a:rPr>
                        <m:t>=</m:t>
                      </m:r>
                      <m:func>
                        <m:funcPr>
                          <m:ctrlPr>
                            <a:rPr lang="en-GB" sz="1600" b="0" i="1" smtClean="0">
                              <a:latin typeface="Cambria Math" panose="02040503050406030204" pitchFamily="18" charset="0"/>
                            </a:rPr>
                          </m:ctrlPr>
                        </m:funcPr>
                        <m:fName>
                          <m:r>
                            <m:rPr>
                              <m:sty m:val="p"/>
                            </m:rPr>
                            <a:rPr lang="en-GB" sz="1600" b="0" i="0" smtClean="0">
                              <a:latin typeface="Cambria Math" panose="02040503050406030204" pitchFamily="18" charset="0"/>
                            </a:rPr>
                            <m:t>sin</m:t>
                          </m:r>
                        </m:fName>
                        <m:e>
                          <m:r>
                            <a:rPr lang="en-GB" sz="1600" b="0" i="1" smtClean="0">
                              <a:latin typeface="Cambria Math" panose="02040503050406030204" pitchFamily="18" charset="0"/>
                            </a:rPr>
                            <m:t>𝑥</m:t>
                          </m:r>
                        </m:e>
                      </m:func>
                    </m:oMath>
                  </m:oMathPara>
                </a14:m>
                <a:endParaRPr lang="en-GB" sz="1600" dirty="0"/>
              </a:p>
              <a:p>
                <a:pPr/>
                <a14:m>
                  <m:oMathPara xmlns:m="http://schemas.openxmlformats.org/officeDocument/2006/math">
                    <m:oMathParaPr>
                      <m:jc m:val="centerGroup"/>
                    </m:oMathParaPr>
                    <m:oMath xmlns:m="http://schemas.openxmlformats.org/officeDocument/2006/math">
                      <m:r>
                        <a:rPr lang="en-GB" sz="1600" b="0" i="1" smtClean="0">
                          <a:latin typeface="Cambria Math" panose="02040503050406030204" pitchFamily="18" charset="0"/>
                        </a:rPr>
                        <m:t>∴</m:t>
                      </m:r>
                      <m:nary>
                        <m:naryPr>
                          <m:subHide m:val="on"/>
                          <m:supHide m:val="on"/>
                          <m:ctrlPr>
                            <a:rPr lang="en-GB" sz="1600" i="1">
                              <a:latin typeface="Cambria Math" panose="02040503050406030204" pitchFamily="18" charset="0"/>
                            </a:rPr>
                          </m:ctrlPr>
                        </m:naryPr>
                        <m:sub/>
                        <m:sup/>
                        <m:e>
                          <m:sSup>
                            <m:sSupPr>
                              <m:ctrlPr>
                                <a:rPr lang="en-GB" sz="1600" i="1">
                                  <a:latin typeface="Cambria Math" panose="02040503050406030204" pitchFamily="18" charset="0"/>
                                </a:rPr>
                              </m:ctrlPr>
                            </m:sSupPr>
                            <m:e>
                              <m:r>
                                <a:rPr lang="en-GB" sz="1600" i="1">
                                  <a:latin typeface="Cambria Math" panose="02040503050406030204" pitchFamily="18" charset="0"/>
                                </a:rPr>
                                <m:t>𝑒</m:t>
                              </m:r>
                            </m:e>
                            <m:sup>
                              <m:r>
                                <a:rPr lang="en-GB" sz="1600" i="1">
                                  <a:latin typeface="Cambria Math" panose="02040503050406030204" pitchFamily="18" charset="0"/>
                                </a:rPr>
                                <m:t>𝑥</m:t>
                              </m:r>
                            </m:sup>
                          </m:sSup>
                          <m:func>
                            <m:funcPr>
                              <m:ctrlPr>
                                <a:rPr lang="en-GB" sz="1600" i="1">
                                  <a:latin typeface="Cambria Math" panose="02040503050406030204" pitchFamily="18" charset="0"/>
                                </a:rPr>
                              </m:ctrlPr>
                            </m:funcPr>
                            <m:fName>
                              <m:r>
                                <m:rPr>
                                  <m:sty m:val="p"/>
                                </m:rPr>
                                <a:rPr lang="en-GB" sz="1600" b="0" i="0" smtClean="0">
                                  <a:latin typeface="Cambria Math" panose="02040503050406030204" pitchFamily="18" charset="0"/>
                                </a:rPr>
                                <m:t>sin</m:t>
                              </m:r>
                            </m:fName>
                            <m:e>
                              <m:r>
                                <a:rPr lang="en-GB" sz="1600" i="1">
                                  <a:latin typeface="Cambria Math" panose="02040503050406030204" pitchFamily="18" charset="0"/>
                                </a:rPr>
                                <m:t>𝑥</m:t>
                              </m:r>
                            </m:e>
                          </m:func>
                          <m:r>
                            <a:rPr lang="en-GB" sz="1600" i="1">
                              <a:latin typeface="Cambria Math" panose="02040503050406030204" pitchFamily="18" charset="0"/>
                            </a:rPr>
                            <m:t> </m:t>
                          </m:r>
                          <m:r>
                            <a:rPr lang="en-GB" sz="1600" i="1">
                              <a:latin typeface="Cambria Math" panose="02040503050406030204" pitchFamily="18" charset="0"/>
                            </a:rPr>
                            <m:t>𝑑𝑥</m:t>
                          </m:r>
                        </m:e>
                      </m:nary>
                      <m:r>
                        <a:rPr lang="en-GB" sz="1600" b="0" i="1" smtClean="0">
                          <a:latin typeface="Cambria Math" panose="02040503050406030204" pitchFamily="18" charset="0"/>
                        </a:rPr>
                        <m:t>=−</m:t>
                      </m:r>
                      <m:sSup>
                        <m:sSupPr>
                          <m:ctrlPr>
                            <a:rPr lang="en-GB" sz="1600" b="0" i="1" smtClean="0">
                              <a:latin typeface="Cambria Math" panose="02040503050406030204" pitchFamily="18" charset="0"/>
                            </a:rPr>
                          </m:ctrlPr>
                        </m:sSupPr>
                        <m:e>
                          <m:r>
                            <a:rPr lang="en-GB" sz="1600" b="0" i="1" smtClean="0">
                              <a:latin typeface="Cambria Math" panose="02040503050406030204" pitchFamily="18" charset="0"/>
                            </a:rPr>
                            <m:t>𝑒</m:t>
                          </m:r>
                        </m:e>
                        <m:sup>
                          <m:r>
                            <a:rPr lang="en-GB" sz="1600" b="0" i="1" smtClean="0">
                              <a:latin typeface="Cambria Math" panose="02040503050406030204" pitchFamily="18" charset="0"/>
                            </a:rPr>
                            <m:t>𝑥</m:t>
                          </m:r>
                        </m:sup>
                      </m:sSup>
                      <m:func>
                        <m:funcPr>
                          <m:ctrlPr>
                            <a:rPr lang="en-GB" sz="1600" b="0" i="1" smtClean="0">
                              <a:latin typeface="Cambria Math" panose="02040503050406030204" pitchFamily="18" charset="0"/>
                            </a:rPr>
                          </m:ctrlPr>
                        </m:funcPr>
                        <m:fName>
                          <m:r>
                            <m:rPr>
                              <m:sty m:val="p"/>
                            </m:rPr>
                            <a:rPr lang="en-GB" sz="1600" b="0" i="0" smtClean="0">
                              <a:latin typeface="Cambria Math" panose="02040503050406030204" pitchFamily="18" charset="0"/>
                            </a:rPr>
                            <m:t>cos</m:t>
                          </m:r>
                        </m:fName>
                        <m:e>
                          <m:r>
                            <a:rPr lang="en-GB" sz="1600" b="0" i="1" smtClean="0">
                              <a:latin typeface="Cambria Math" panose="02040503050406030204" pitchFamily="18" charset="0"/>
                            </a:rPr>
                            <m:t>𝑥</m:t>
                          </m:r>
                        </m:e>
                      </m:func>
                      <m:r>
                        <a:rPr lang="en-GB" sz="1600" b="0" i="1" smtClean="0">
                          <a:latin typeface="Cambria Math" panose="02040503050406030204" pitchFamily="18" charset="0"/>
                        </a:rPr>
                        <m:t>+</m:t>
                      </m:r>
                      <m:sSup>
                        <m:sSupPr>
                          <m:ctrlPr>
                            <a:rPr lang="en-GB" sz="1600" b="0" i="1" smtClean="0">
                              <a:latin typeface="Cambria Math" panose="02040503050406030204" pitchFamily="18" charset="0"/>
                            </a:rPr>
                          </m:ctrlPr>
                        </m:sSupPr>
                        <m:e>
                          <m:r>
                            <a:rPr lang="en-GB" sz="1600" b="0" i="1" smtClean="0">
                              <a:latin typeface="Cambria Math" panose="02040503050406030204" pitchFamily="18" charset="0"/>
                            </a:rPr>
                            <m:t>𝑒</m:t>
                          </m:r>
                        </m:e>
                        <m:sup>
                          <m:r>
                            <a:rPr lang="en-GB" sz="1600" b="0" i="1" smtClean="0">
                              <a:latin typeface="Cambria Math" panose="02040503050406030204" pitchFamily="18" charset="0"/>
                            </a:rPr>
                            <m:t>𝑥</m:t>
                          </m:r>
                        </m:sup>
                      </m:sSup>
                      <m:func>
                        <m:funcPr>
                          <m:ctrlPr>
                            <a:rPr lang="en-GB" sz="1600" b="0" i="1" smtClean="0">
                              <a:latin typeface="Cambria Math" panose="02040503050406030204" pitchFamily="18" charset="0"/>
                            </a:rPr>
                          </m:ctrlPr>
                        </m:funcPr>
                        <m:fName>
                          <m:r>
                            <m:rPr>
                              <m:sty m:val="p"/>
                            </m:rPr>
                            <a:rPr lang="en-GB" sz="1600" b="0" i="0" smtClean="0">
                              <a:latin typeface="Cambria Math" panose="02040503050406030204" pitchFamily="18" charset="0"/>
                            </a:rPr>
                            <m:t>sin</m:t>
                          </m:r>
                        </m:fName>
                        <m:e>
                          <m:r>
                            <a:rPr lang="en-GB" sz="1600" b="0" i="1" smtClean="0">
                              <a:latin typeface="Cambria Math" panose="02040503050406030204" pitchFamily="18" charset="0"/>
                            </a:rPr>
                            <m:t>𝑥</m:t>
                          </m:r>
                        </m:e>
                      </m:func>
                      <m:r>
                        <a:rPr lang="en-GB" sz="1600" b="0" i="1" smtClean="0">
                          <a:latin typeface="Cambria Math" panose="02040503050406030204" pitchFamily="18" charset="0"/>
                        </a:rPr>
                        <m:t>−</m:t>
                      </m:r>
                      <m:nary>
                        <m:naryPr>
                          <m:subHide m:val="on"/>
                          <m:supHide m:val="on"/>
                          <m:ctrlPr>
                            <a:rPr lang="en-GB" sz="1600" b="0" i="1" smtClean="0">
                              <a:latin typeface="Cambria Math" panose="02040503050406030204" pitchFamily="18" charset="0"/>
                            </a:rPr>
                          </m:ctrlPr>
                        </m:naryPr>
                        <m:sub/>
                        <m:sup/>
                        <m:e>
                          <m:sSup>
                            <m:sSupPr>
                              <m:ctrlPr>
                                <a:rPr lang="en-GB" sz="1600" b="0" i="1" smtClean="0">
                                  <a:latin typeface="Cambria Math" panose="02040503050406030204" pitchFamily="18" charset="0"/>
                                </a:rPr>
                              </m:ctrlPr>
                            </m:sSupPr>
                            <m:e>
                              <m:r>
                                <a:rPr lang="en-GB" sz="1600" b="0" i="1" smtClean="0">
                                  <a:latin typeface="Cambria Math" panose="02040503050406030204" pitchFamily="18" charset="0"/>
                                </a:rPr>
                                <m:t>𝑒</m:t>
                              </m:r>
                            </m:e>
                            <m:sup>
                              <m:r>
                                <a:rPr lang="en-GB" sz="1600" b="0" i="1" smtClean="0">
                                  <a:latin typeface="Cambria Math" panose="02040503050406030204" pitchFamily="18" charset="0"/>
                                </a:rPr>
                                <m:t>𝑥</m:t>
                              </m:r>
                            </m:sup>
                          </m:sSup>
                          <m:func>
                            <m:funcPr>
                              <m:ctrlPr>
                                <a:rPr lang="en-GB" sz="1600" b="0" i="1" smtClean="0">
                                  <a:latin typeface="Cambria Math" panose="02040503050406030204" pitchFamily="18" charset="0"/>
                                </a:rPr>
                              </m:ctrlPr>
                            </m:funcPr>
                            <m:fName>
                              <m:r>
                                <m:rPr>
                                  <m:sty m:val="p"/>
                                </m:rPr>
                                <a:rPr lang="en-GB" sz="1600" b="0" i="0" smtClean="0">
                                  <a:latin typeface="Cambria Math" panose="02040503050406030204" pitchFamily="18" charset="0"/>
                                </a:rPr>
                                <m:t>sin</m:t>
                              </m:r>
                            </m:fName>
                            <m:e>
                              <m:r>
                                <a:rPr lang="en-GB" sz="1600" b="0" i="1" smtClean="0">
                                  <a:latin typeface="Cambria Math" panose="02040503050406030204" pitchFamily="18" charset="0"/>
                                </a:rPr>
                                <m:t>𝑥</m:t>
                              </m:r>
                            </m:e>
                          </m:func>
                          <m:r>
                            <a:rPr lang="en-GB" sz="1600" b="0" i="1" smtClean="0">
                              <a:latin typeface="Cambria Math" panose="02040503050406030204" pitchFamily="18" charset="0"/>
                            </a:rPr>
                            <m:t> </m:t>
                          </m:r>
                          <m:r>
                            <a:rPr lang="en-GB" sz="1600" b="0" i="1" smtClean="0">
                              <a:latin typeface="Cambria Math" panose="02040503050406030204" pitchFamily="18" charset="0"/>
                            </a:rPr>
                            <m:t>𝑑𝑥</m:t>
                          </m:r>
                        </m:e>
                      </m:nary>
                    </m:oMath>
                  </m:oMathPara>
                </a14:m>
                <a:endParaRPr lang="en-GB" sz="1600" dirty="0"/>
              </a:p>
              <a:p>
                <a:pPr/>
                <a14:m>
                  <m:oMathPara xmlns:m="http://schemas.openxmlformats.org/officeDocument/2006/math">
                    <m:oMathParaPr>
                      <m:jc m:val="centerGroup"/>
                    </m:oMathParaPr>
                    <m:oMath xmlns:m="http://schemas.openxmlformats.org/officeDocument/2006/math">
                      <m:r>
                        <a:rPr lang="en-GB" sz="1600" b="0" i="1" smtClean="0">
                          <a:latin typeface="Cambria Math" panose="02040503050406030204" pitchFamily="18" charset="0"/>
                        </a:rPr>
                        <m:t>2</m:t>
                      </m:r>
                      <m:nary>
                        <m:naryPr>
                          <m:subHide m:val="on"/>
                          <m:supHide m:val="on"/>
                          <m:ctrlPr>
                            <a:rPr lang="en-GB" sz="1600" b="0" i="1" smtClean="0">
                              <a:latin typeface="Cambria Math" panose="02040503050406030204" pitchFamily="18" charset="0"/>
                            </a:rPr>
                          </m:ctrlPr>
                        </m:naryPr>
                        <m:sub/>
                        <m:sup/>
                        <m:e>
                          <m:sSup>
                            <m:sSupPr>
                              <m:ctrlPr>
                                <a:rPr lang="en-GB" sz="1600" b="0" i="1" smtClean="0">
                                  <a:latin typeface="Cambria Math" panose="02040503050406030204" pitchFamily="18" charset="0"/>
                                </a:rPr>
                              </m:ctrlPr>
                            </m:sSupPr>
                            <m:e>
                              <m:r>
                                <a:rPr lang="en-GB" sz="1600" b="0" i="1" smtClean="0">
                                  <a:latin typeface="Cambria Math" panose="02040503050406030204" pitchFamily="18" charset="0"/>
                                </a:rPr>
                                <m:t>𝑒</m:t>
                              </m:r>
                            </m:e>
                            <m:sup>
                              <m:r>
                                <a:rPr lang="en-GB" sz="1600" b="0" i="1" smtClean="0">
                                  <a:latin typeface="Cambria Math" panose="02040503050406030204" pitchFamily="18" charset="0"/>
                                </a:rPr>
                                <m:t>𝑥</m:t>
                              </m:r>
                            </m:sup>
                          </m:sSup>
                        </m:e>
                      </m:nary>
                      <m:func>
                        <m:funcPr>
                          <m:ctrlPr>
                            <a:rPr lang="en-GB" sz="1600" b="0" i="1" smtClean="0">
                              <a:latin typeface="Cambria Math" panose="02040503050406030204" pitchFamily="18" charset="0"/>
                            </a:rPr>
                          </m:ctrlPr>
                        </m:funcPr>
                        <m:fName>
                          <m:r>
                            <m:rPr>
                              <m:sty m:val="p"/>
                            </m:rPr>
                            <a:rPr lang="en-GB" sz="1600" b="0" i="0" smtClean="0">
                              <a:latin typeface="Cambria Math" panose="02040503050406030204" pitchFamily="18" charset="0"/>
                            </a:rPr>
                            <m:t>sin</m:t>
                          </m:r>
                        </m:fName>
                        <m:e>
                          <m:r>
                            <a:rPr lang="en-GB" sz="1600" b="0" i="1" smtClean="0">
                              <a:latin typeface="Cambria Math" panose="02040503050406030204" pitchFamily="18" charset="0"/>
                            </a:rPr>
                            <m:t>𝑥</m:t>
                          </m:r>
                        </m:e>
                      </m:func>
                      <m:r>
                        <a:rPr lang="en-GB" sz="1600" b="0" i="1" smtClean="0">
                          <a:latin typeface="Cambria Math" panose="02040503050406030204" pitchFamily="18" charset="0"/>
                        </a:rPr>
                        <m:t> </m:t>
                      </m:r>
                      <m:r>
                        <a:rPr lang="en-GB" sz="1600" b="0" i="1" smtClean="0">
                          <a:latin typeface="Cambria Math" panose="02040503050406030204" pitchFamily="18" charset="0"/>
                        </a:rPr>
                        <m:t>𝑑𝑥</m:t>
                      </m:r>
                      <m:r>
                        <a:rPr lang="en-GB" sz="1600" b="0" i="1" smtClean="0">
                          <a:latin typeface="Cambria Math" panose="02040503050406030204" pitchFamily="18" charset="0"/>
                        </a:rPr>
                        <m:t>=−</m:t>
                      </m:r>
                      <m:sSup>
                        <m:sSupPr>
                          <m:ctrlPr>
                            <a:rPr lang="en-GB" sz="1600" b="0" i="1" smtClean="0">
                              <a:latin typeface="Cambria Math" panose="02040503050406030204" pitchFamily="18" charset="0"/>
                            </a:rPr>
                          </m:ctrlPr>
                        </m:sSupPr>
                        <m:e>
                          <m:r>
                            <a:rPr lang="en-GB" sz="1600" b="0" i="1" smtClean="0">
                              <a:latin typeface="Cambria Math" panose="02040503050406030204" pitchFamily="18" charset="0"/>
                            </a:rPr>
                            <m:t>𝑒</m:t>
                          </m:r>
                        </m:e>
                        <m:sup>
                          <m:r>
                            <a:rPr lang="en-GB" sz="1600" b="0" i="1" smtClean="0">
                              <a:latin typeface="Cambria Math" panose="02040503050406030204" pitchFamily="18" charset="0"/>
                            </a:rPr>
                            <m:t>𝑥</m:t>
                          </m:r>
                        </m:sup>
                      </m:sSup>
                      <m:func>
                        <m:funcPr>
                          <m:ctrlPr>
                            <a:rPr lang="en-GB" sz="1600" b="0" i="1" smtClean="0">
                              <a:latin typeface="Cambria Math" panose="02040503050406030204" pitchFamily="18" charset="0"/>
                            </a:rPr>
                          </m:ctrlPr>
                        </m:funcPr>
                        <m:fName>
                          <m:r>
                            <m:rPr>
                              <m:sty m:val="p"/>
                            </m:rPr>
                            <a:rPr lang="en-GB" sz="1600" b="0" i="0" smtClean="0">
                              <a:latin typeface="Cambria Math" panose="02040503050406030204" pitchFamily="18" charset="0"/>
                            </a:rPr>
                            <m:t>cos</m:t>
                          </m:r>
                        </m:fName>
                        <m:e>
                          <m:r>
                            <a:rPr lang="en-GB" sz="1600" b="0" i="1" smtClean="0">
                              <a:latin typeface="Cambria Math" panose="02040503050406030204" pitchFamily="18" charset="0"/>
                            </a:rPr>
                            <m:t>𝑥</m:t>
                          </m:r>
                        </m:e>
                      </m:func>
                      <m:r>
                        <a:rPr lang="en-GB" sz="1600" b="0" i="1" smtClean="0">
                          <a:latin typeface="Cambria Math" panose="02040503050406030204" pitchFamily="18" charset="0"/>
                        </a:rPr>
                        <m:t>+</m:t>
                      </m:r>
                      <m:sSup>
                        <m:sSupPr>
                          <m:ctrlPr>
                            <a:rPr lang="en-GB" sz="1600" b="0" i="1" smtClean="0">
                              <a:latin typeface="Cambria Math" panose="02040503050406030204" pitchFamily="18" charset="0"/>
                            </a:rPr>
                          </m:ctrlPr>
                        </m:sSupPr>
                        <m:e>
                          <m:r>
                            <a:rPr lang="en-GB" sz="1600" b="0" i="1" smtClean="0">
                              <a:latin typeface="Cambria Math" panose="02040503050406030204" pitchFamily="18" charset="0"/>
                            </a:rPr>
                            <m:t>𝑒</m:t>
                          </m:r>
                        </m:e>
                        <m:sup>
                          <m:r>
                            <a:rPr lang="en-GB" sz="1600" b="0" i="1" smtClean="0">
                              <a:latin typeface="Cambria Math" panose="02040503050406030204" pitchFamily="18" charset="0"/>
                            </a:rPr>
                            <m:t>𝑥</m:t>
                          </m:r>
                        </m:sup>
                      </m:sSup>
                      <m:func>
                        <m:funcPr>
                          <m:ctrlPr>
                            <a:rPr lang="en-GB" sz="1600" b="0" i="1" smtClean="0">
                              <a:latin typeface="Cambria Math" panose="02040503050406030204" pitchFamily="18" charset="0"/>
                            </a:rPr>
                          </m:ctrlPr>
                        </m:funcPr>
                        <m:fName>
                          <m:r>
                            <m:rPr>
                              <m:sty m:val="p"/>
                            </m:rPr>
                            <a:rPr lang="en-GB" sz="1600" b="0" i="0" smtClean="0">
                              <a:latin typeface="Cambria Math" panose="02040503050406030204" pitchFamily="18" charset="0"/>
                            </a:rPr>
                            <m:t>sin</m:t>
                          </m:r>
                        </m:fName>
                        <m:e>
                          <m:r>
                            <a:rPr lang="en-GB" sz="1600" b="0" i="1" smtClean="0">
                              <a:latin typeface="Cambria Math" panose="02040503050406030204" pitchFamily="18" charset="0"/>
                            </a:rPr>
                            <m:t>𝑥</m:t>
                          </m:r>
                        </m:e>
                      </m:func>
                      <m:r>
                        <a:rPr lang="en-GB" sz="1600" b="0" i="1" smtClean="0">
                          <a:latin typeface="Cambria Math" panose="02040503050406030204" pitchFamily="18" charset="0"/>
                        </a:rPr>
                        <m:t>+</m:t>
                      </m:r>
                      <m:r>
                        <a:rPr lang="en-GB" sz="1600" b="0" i="1" smtClean="0">
                          <a:latin typeface="Cambria Math" panose="02040503050406030204" pitchFamily="18" charset="0"/>
                        </a:rPr>
                        <m:t>𝑐</m:t>
                      </m:r>
                    </m:oMath>
                    <m:oMath xmlns:m="http://schemas.openxmlformats.org/officeDocument/2006/math">
                      <m:nary>
                        <m:naryPr>
                          <m:subHide m:val="on"/>
                          <m:supHide m:val="on"/>
                          <m:ctrlPr>
                            <a:rPr lang="en-GB" sz="1600" i="1">
                              <a:latin typeface="Cambria Math" panose="02040503050406030204" pitchFamily="18" charset="0"/>
                            </a:rPr>
                          </m:ctrlPr>
                        </m:naryPr>
                        <m:sub/>
                        <m:sup/>
                        <m:e>
                          <m:sSup>
                            <m:sSupPr>
                              <m:ctrlPr>
                                <a:rPr lang="en-GB" sz="1600" i="1">
                                  <a:latin typeface="Cambria Math" panose="02040503050406030204" pitchFamily="18" charset="0"/>
                                </a:rPr>
                              </m:ctrlPr>
                            </m:sSupPr>
                            <m:e>
                              <m:r>
                                <a:rPr lang="en-GB" sz="1600" i="1">
                                  <a:latin typeface="Cambria Math" panose="02040503050406030204" pitchFamily="18" charset="0"/>
                                </a:rPr>
                                <m:t>𝑒</m:t>
                              </m:r>
                            </m:e>
                            <m:sup>
                              <m:r>
                                <a:rPr lang="en-GB" sz="1600" i="1">
                                  <a:latin typeface="Cambria Math" panose="02040503050406030204" pitchFamily="18" charset="0"/>
                                </a:rPr>
                                <m:t>𝑥</m:t>
                              </m:r>
                            </m:sup>
                          </m:sSup>
                        </m:e>
                      </m:nary>
                      <m:func>
                        <m:funcPr>
                          <m:ctrlPr>
                            <a:rPr lang="en-GB" sz="1600" i="1">
                              <a:latin typeface="Cambria Math" panose="02040503050406030204" pitchFamily="18" charset="0"/>
                            </a:rPr>
                          </m:ctrlPr>
                        </m:funcPr>
                        <m:fName>
                          <m:r>
                            <m:rPr>
                              <m:sty m:val="p"/>
                            </m:rPr>
                            <a:rPr lang="en-GB" sz="1600">
                              <a:latin typeface="Cambria Math" panose="02040503050406030204" pitchFamily="18" charset="0"/>
                            </a:rPr>
                            <m:t>sin</m:t>
                          </m:r>
                        </m:fName>
                        <m:e>
                          <m:r>
                            <a:rPr lang="en-GB" sz="1600" i="1">
                              <a:latin typeface="Cambria Math" panose="02040503050406030204" pitchFamily="18" charset="0"/>
                            </a:rPr>
                            <m:t>𝑥</m:t>
                          </m:r>
                        </m:e>
                      </m:func>
                      <m:r>
                        <a:rPr lang="en-GB" sz="1600" i="1">
                          <a:latin typeface="Cambria Math" panose="02040503050406030204" pitchFamily="18" charset="0"/>
                        </a:rPr>
                        <m:t> </m:t>
                      </m:r>
                      <m:r>
                        <a:rPr lang="en-GB" sz="1600" i="1">
                          <a:latin typeface="Cambria Math" panose="02040503050406030204" pitchFamily="18" charset="0"/>
                        </a:rPr>
                        <m:t>𝑑𝑥</m:t>
                      </m:r>
                      <m:r>
                        <a:rPr lang="en-GB" sz="1600" i="1">
                          <a:latin typeface="Cambria Math" panose="02040503050406030204" pitchFamily="18" charset="0"/>
                        </a:rPr>
                        <m:t>=−</m:t>
                      </m:r>
                      <m:f>
                        <m:fPr>
                          <m:ctrlPr>
                            <a:rPr lang="en-GB" sz="1600" b="0" i="1" smtClean="0">
                              <a:latin typeface="Cambria Math" panose="02040503050406030204" pitchFamily="18" charset="0"/>
                            </a:rPr>
                          </m:ctrlPr>
                        </m:fPr>
                        <m:num>
                          <m:r>
                            <a:rPr lang="en-GB" sz="1600" b="0" i="1" smtClean="0">
                              <a:latin typeface="Cambria Math" panose="02040503050406030204" pitchFamily="18" charset="0"/>
                            </a:rPr>
                            <m:t>1</m:t>
                          </m:r>
                        </m:num>
                        <m:den>
                          <m:r>
                            <a:rPr lang="en-GB" sz="1600" b="0" i="1" smtClean="0">
                              <a:latin typeface="Cambria Math" panose="02040503050406030204" pitchFamily="18" charset="0"/>
                            </a:rPr>
                            <m:t>2</m:t>
                          </m:r>
                        </m:den>
                      </m:f>
                      <m:sSup>
                        <m:sSupPr>
                          <m:ctrlPr>
                            <a:rPr lang="en-GB" sz="1600" i="1">
                              <a:latin typeface="Cambria Math" panose="02040503050406030204" pitchFamily="18" charset="0"/>
                            </a:rPr>
                          </m:ctrlPr>
                        </m:sSupPr>
                        <m:e>
                          <m:r>
                            <a:rPr lang="en-GB" sz="1600" i="1">
                              <a:latin typeface="Cambria Math" panose="02040503050406030204" pitchFamily="18" charset="0"/>
                            </a:rPr>
                            <m:t>𝑒</m:t>
                          </m:r>
                        </m:e>
                        <m:sup>
                          <m:r>
                            <a:rPr lang="en-GB" sz="1600" i="1">
                              <a:latin typeface="Cambria Math" panose="02040503050406030204" pitchFamily="18" charset="0"/>
                            </a:rPr>
                            <m:t>𝑥</m:t>
                          </m:r>
                        </m:sup>
                      </m:sSup>
                      <m:func>
                        <m:funcPr>
                          <m:ctrlPr>
                            <a:rPr lang="en-GB" sz="1600" i="1">
                              <a:latin typeface="Cambria Math" panose="02040503050406030204" pitchFamily="18" charset="0"/>
                            </a:rPr>
                          </m:ctrlPr>
                        </m:funcPr>
                        <m:fName>
                          <m:r>
                            <m:rPr>
                              <m:sty m:val="p"/>
                            </m:rPr>
                            <a:rPr lang="en-GB" sz="1600">
                              <a:latin typeface="Cambria Math" panose="02040503050406030204" pitchFamily="18" charset="0"/>
                            </a:rPr>
                            <m:t>cos</m:t>
                          </m:r>
                        </m:fName>
                        <m:e>
                          <m:r>
                            <a:rPr lang="en-GB" sz="1600" i="1">
                              <a:latin typeface="Cambria Math" panose="02040503050406030204" pitchFamily="18" charset="0"/>
                            </a:rPr>
                            <m:t>𝑥</m:t>
                          </m:r>
                        </m:e>
                      </m:func>
                      <m:r>
                        <a:rPr lang="en-GB" sz="1600" i="1">
                          <a:latin typeface="Cambria Math" panose="02040503050406030204" pitchFamily="18" charset="0"/>
                        </a:rPr>
                        <m:t>+</m:t>
                      </m:r>
                      <m:f>
                        <m:fPr>
                          <m:ctrlPr>
                            <a:rPr lang="en-GB" sz="1600" b="0" i="1" smtClean="0">
                              <a:latin typeface="Cambria Math" panose="02040503050406030204" pitchFamily="18" charset="0"/>
                            </a:rPr>
                          </m:ctrlPr>
                        </m:fPr>
                        <m:num>
                          <m:r>
                            <a:rPr lang="en-GB" sz="1600" b="0" i="1" smtClean="0">
                              <a:latin typeface="Cambria Math" panose="02040503050406030204" pitchFamily="18" charset="0"/>
                            </a:rPr>
                            <m:t>1</m:t>
                          </m:r>
                        </m:num>
                        <m:den>
                          <m:r>
                            <a:rPr lang="en-GB" sz="1600" b="0" i="1" smtClean="0">
                              <a:latin typeface="Cambria Math" panose="02040503050406030204" pitchFamily="18" charset="0"/>
                            </a:rPr>
                            <m:t>2</m:t>
                          </m:r>
                        </m:den>
                      </m:f>
                      <m:sSup>
                        <m:sSupPr>
                          <m:ctrlPr>
                            <a:rPr lang="en-GB" sz="1600" i="1">
                              <a:latin typeface="Cambria Math" panose="02040503050406030204" pitchFamily="18" charset="0"/>
                            </a:rPr>
                          </m:ctrlPr>
                        </m:sSupPr>
                        <m:e>
                          <m:r>
                            <a:rPr lang="en-GB" sz="1600" i="1">
                              <a:latin typeface="Cambria Math" panose="02040503050406030204" pitchFamily="18" charset="0"/>
                            </a:rPr>
                            <m:t>𝑒</m:t>
                          </m:r>
                        </m:e>
                        <m:sup>
                          <m:r>
                            <a:rPr lang="en-GB" sz="1600" i="1">
                              <a:latin typeface="Cambria Math" panose="02040503050406030204" pitchFamily="18" charset="0"/>
                            </a:rPr>
                            <m:t>𝑥</m:t>
                          </m:r>
                        </m:sup>
                      </m:sSup>
                      <m:func>
                        <m:funcPr>
                          <m:ctrlPr>
                            <a:rPr lang="en-GB" sz="1600" i="1">
                              <a:latin typeface="Cambria Math" panose="02040503050406030204" pitchFamily="18" charset="0"/>
                            </a:rPr>
                          </m:ctrlPr>
                        </m:funcPr>
                        <m:fName>
                          <m:r>
                            <m:rPr>
                              <m:sty m:val="p"/>
                            </m:rPr>
                            <a:rPr lang="en-GB" sz="1600">
                              <a:latin typeface="Cambria Math" panose="02040503050406030204" pitchFamily="18" charset="0"/>
                            </a:rPr>
                            <m:t>sin</m:t>
                          </m:r>
                        </m:fName>
                        <m:e>
                          <m:r>
                            <a:rPr lang="en-GB" sz="1600" i="1">
                              <a:latin typeface="Cambria Math" panose="02040503050406030204" pitchFamily="18" charset="0"/>
                            </a:rPr>
                            <m:t>𝑥</m:t>
                          </m:r>
                        </m:e>
                      </m:func>
                      <m:r>
                        <a:rPr lang="en-GB" sz="1600" i="1">
                          <a:latin typeface="Cambria Math" panose="02040503050406030204" pitchFamily="18" charset="0"/>
                        </a:rPr>
                        <m:t>+</m:t>
                      </m:r>
                      <m:r>
                        <a:rPr lang="en-GB" sz="1600" i="1">
                          <a:latin typeface="Cambria Math" panose="02040503050406030204" pitchFamily="18" charset="0"/>
                        </a:rPr>
                        <m:t>𝑐</m:t>
                      </m:r>
                      <m:r>
                        <a:rPr lang="en-GB" sz="1600" b="0" i="1" smtClean="0">
                          <a:latin typeface="Cambria Math" panose="02040503050406030204" pitchFamily="18" charset="0"/>
                        </a:rPr>
                        <m:t>′</m:t>
                      </m:r>
                    </m:oMath>
                  </m:oMathPara>
                </a14:m>
                <a:r>
                  <a:rPr lang="en-GB" sz="1600" dirty="0"/>
                  <a:t/>
                </a:r>
                <a:br>
                  <a:rPr lang="en-GB" sz="1600" dirty="0"/>
                </a:br>
                <a:endParaRPr lang="en-GB" sz="1600" dirty="0"/>
              </a:p>
            </p:txBody>
          </p:sp>
        </mc:Choice>
        <mc:Fallback xmlns="">
          <p:sp>
            <p:nvSpPr>
              <p:cNvPr id="8" name="TextBox 7">
                <a:extLst>
                  <a:ext uri="{FF2B5EF4-FFF2-40B4-BE49-F238E27FC236}">
                    <a16:creationId xmlns:a16="http://schemas.microsoft.com/office/drawing/2014/main" id="{ABA9B1EF-AC24-45C6-9991-5E823C702018}"/>
                  </a:ext>
                </a:extLst>
              </p:cNvPr>
              <p:cNvSpPr txBox="1">
                <a:spLocks noRot="1" noChangeAspect="1" noMove="1" noResize="1" noEditPoints="1" noAdjustHandles="1" noChangeArrowheads="1" noChangeShapeType="1" noTextEdit="1"/>
              </p:cNvSpPr>
              <p:nvPr/>
            </p:nvSpPr>
            <p:spPr>
              <a:xfrm>
                <a:off x="501452" y="1798464"/>
                <a:ext cx="5472608" cy="5136471"/>
              </a:xfrm>
              <a:prstGeom prst="rect">
                <a:avLst/>
              </a:prstGeom>
              <a:blipFill>
                <a:blip r:embed="rId4"/>
                <a:stretch>
                  <a:fillRect l="-5345" t="-1423" b="-15065"/>
                </a:stretch>
              </a:blipFill>
            </p:spPr>
            <p:txBody>
              <a:bodyPr/>
              <a:lstStyle/>
              <a:p>
                <a:r>
                  <a:rPr lang="en-GB">
                    <a:noFill/>
                  </a:rPr>
                  <a:t> </a:t>
                </a:r>
              </a:p>
            </p:txBody>
          </p:sp>
        </mc:Fallback>
      </mc:AlternateContent>
      <p:sp>
        <p:nvSpPr>
          <p:cNvPr id="9" name="TextBox 8">
            <a:extLst>
              <a:ext uri="{FF2B5EF4-FFF2-40B4-BE49-F238E27FC236}">
                <a16:creationId xmlns:a16="http://schemas.microsoft.com/office/drawing/2014/main" id="{372532EF-4B4E-417E-B4FB-E77C6F1D9693}"/>
              </a:ext>
            </a:extLst>
          </p:cNvPr>
          <p:cNvSpPr txBox="1"/>
          <p:nvPr/>
        </p:nvSpPr>
        <p:spPr>
          <a:xfrm>
            <a:off x="6291932" y="5411316"/>
            <a:ext cx="2623468" cy="954107"/>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400" dirty="0"/>
              <a:t>This is the surprising bit! Because we ended up with the original expression, we can ‘collect’ these integrals together!</a:t>
            </a:r>
          </a:p>
        </p:txBody>
      </p:sp>
      <p:cxnSp>
        <p:nvCxnSpPr>
          <p:cNvPr id="11" name="Straight Arrow Connector 10">
            <a:extLst>
              <a:ext uri="{FF2B5EF4-FFF2-40B4-BE49-F238E27FC236}">
                <a16:creationId xmlns:a16="http://schemas.microsoft.com/office/drawing/2014/main" id="{3373D979-7E8A-41E9-82C8-170F5C3737CD}"/>
              </a:ext>
            </a:extLst>
          </p:cNvPr>
          <p:cNvCxnSpPr>
            <a:stCxn id="9" idx="1"/>
          </p:cNvCxnSpPr>
          <p:nvPr/>
        </p:nvCxnSpPr>
        <p:spPr>
          <a:xfrm flipH="1">
            <a:off x="5308600" y="5888370"/>
            <a:ext cx="983332" cy="1713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2" name="Rectangle 11">
            <a:extLst>
              <a:ext uri="{FF2B5EF4-FFF2-40B4-BE49-F238E27FC236}">
                <a16:creationId xmlns:a16="http://schemas.microsoft.com/office/drawing/2014/main" id="{31A22252-07B6-462E-BA18-2E87A19CB90E}"/>
              </a:ext>
            </a:extLst>
          </p:cNvPr>
          <p:cNvSpPr/>
          <p:nvPr/>
        </p:nvSpPr>
        <p:spPr>
          <a:xfrm>
            <a:off x="475308" y="1888554"/>
            <a:ext cx="8440092" cy="485281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332907425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2"/>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2"/>
                                        </p:tgtEl>
                                      </p:cBhvr>
                                    </p:animEffect>
                                    <p:set>
                                      <p:cBhvr>
                                        <p:cTn id="7" dur="1" fill="hold">
                                          <p:stCondLst>
                                            <p:cond delay="4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childTnLst>
        </p:cTn>
      </p:par>
    </p:tnLst>
    <p:bldLst>
      <p:bldP spid="1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4000"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Overview</a:t>
              </a:r>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8" name="TextBox 7"/>
          <p:cNvSpPr txBox="1"/>
          <p:nvPr/>
        </p:nvSpPr>
        <p:spPr>
          <a:xfrm>
            <a:off x="395536" y="2726710"/>
            <a:ext cx="4320480" cy="800219"/>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r>
              <a:rPr lang="en-GB" b="1" dirty="0"/>
              <a:t>Solving Differential Equations</a:t>
            </a:r>
          </a:p>
          <a:p>
            <a:r>
              <a:rPr lang="en-GB" sz="1400" dirty="0"/>
              <a:t>(Solving here means to find one variable in terms of another without derivatives present)</a:t>
            </a:r>
          </a:p>
        </p:txBody>
      </p:sp>
      <mc:AlternateContent xmlns:mc="http://schemas.openxmlformats.org/markup-compatibility/2006" xmlns:a14="http://schemas.microsoft.com/office/drawing/2010/main">
        <mc:Choice Requires="a14">
          <p:sp>
            <p:nvSpPr>
              <p:cNvPr id="9" name="TextBox 8"/>
              <p:cNvSpPr txBox="1"/>
              <p:nvPr/>
            </p:nvSpPr>
            <p:spPr>
              <a:xfrm>
                <a:off x="1115616" y="3599456"/>
                <a:ext cx="2282303" cy="138537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GB" sz="1400" b="0" i="1" smtClean="0">
                              <a:latin typeface="Cambria Math" panose="02040503050406030204" pitchFamily="18" charset="0"/>
                            </a:rPr>
                          </m:ctrlPr>
                        </m:fPr>
                        <m:num>
                          <m:r>
                            <a:rPr lang="en-GB" sz="1400" i="1" smtClean="0">
                              <a:latin typeface="Cambria Math" panose="02040503050406030204" pitchFamily="18" charset="0"/>
                            </a:rPr>
                            <m:t>𝑑</m:t>
                          </m:r>
                          <m:r>
                            <a:rPr lang="en-GB" sz="1400" b="0" i="1" smtClean="0">
                              <a:latin typeface="Cambria Math" panose="02040503050406030204" pitchFamily="18" charset="0"/>
                            </a:rPr>
                            <m:t>𝑉</m:t>
                          </m:r>
                        </m:num>
                        <m:den>
                          <m:r>
                            <a:rPr lang="en-GB" sz="1400" b="0" i="1" smtClean="0">
                              <a:latin typeface="Cambria Math" panose="02040503050406030204" pitchFamily="18" charset="0"/>
                            </a:rPr>
                            <m:t>𝑑𝑡</m:t>
                          </m:r>
                        </m:den>
                      </m:f>
                      <m:r>
                        <a:rPr lang="en-GB" sz="1400" b="0" i="1" smtClean="0">
                          <a:latin typeface="Cambria Math" panose="02040503050406030204" pitchFamily="18" charset="0"/>
                        </a:rPr>
                        <m:t>=−</m:t>
                      </m:r>
                      <m:r>
                        <a:rPr lang="en-GB" sz="1400" b="0" i="1" smtClean="0">
                          <a:latin typeface="Cambria Math" panose="02040503050406030204" pitchFamily="18" charset="0"/>
                        </a:rPr>
                        <m:t>𝑘𝑉</m:t>
                      </m:r>
                    </m:oMath>
                    <m:oMath xmlns:m="http://schemas.openxmlformats.org/officeDocument/2006/math">
                      <m:r>
                        <a:rPr lang="en-GB" sz="1400" b="0" i="1" smtClean="0">
                          <a:latin typeface="Cambria Math" panose="02040503050406030204" pitchFamily="18" charset="0"/>
                        </a:rPr>
                        <m:t>∫</m:t>
                      </m:r>
                      <m:f>
                        <m:fPr>
                          <m:ctrlPr>
                            <a:rPr lang="en-GB" sz="1400" b="0" i="1" smtClean="0">
                              <a:latin typeface="Cambria Math" panose="02040503050406030204" pitchFamily="18" charset="0"/>
                            </a:rPr>
                          </m:ctrlPr>
                        </m:fPr>
                        <m:num>
                          <m:r>
                            <a:rPr lang="en-GB" sz="1400" b="0" i="1" smtClean="0">
                              <a:latin typeface="Cambria Math" panose="02040503050406030204" pitchFamily="18" charset="0"/>
                            </a:rPr>
                            <m:t>1</m:t>
                          </m:r>
                        </m:num>
                        <m:den>
                          <m:r>
                            <a:rPr lang="en-GB" sz="1400" b="0" i="1" smtClean="0">
                              <a:latin typeface="Cambria Math" panose="02040503050406030204" pitchFamily="18" charset="0"/>
                            </a:rPr>
                            <m:t>𝑉</m:t>
                          </m:r>
                        </m:den>
                      </m:f>
                      <m:r>
                        <a:rPr lang="en-GB" sz="1400" b="0" i="1" smtClean="0">
                          <a:latin typeface="Cambria Math" panose="02040503050406030204" pitchFamily="18" charset="0"/>
                        </a:rPr>
                        <m:t>𝑑𝑉</m:t>
                      </m:r>
                      <m:r>
                        <a:rPr lang="en-GB" sz="1400" b="0" i="1" smtClean="0">
                          <a:latin typeface="Cambria Math" panose="02040503050406030204" pitchFamily="18" charset="0"/>
                        </a:rPr>
                        <m:t>=</m:t>
                      </m:r>
                      <m:nary>
                        <m:naryPr>
                          <m:subHide m:val="on"/>
                          <m:supHide m:val="on"/>
                          <m:ctrlPr>
                            <a:rPr lang="en-GB" sz="1400" b="0" i="1" smtClean="0">
                              <a:latin typeface="Cambria Math" panose="02040503050406030204" pitchFamily="18" charset="0"/>
                            </a:rPr>
                          </m:ctrlPr>
                        </m:naryPr>
                        <m:sub/>
                        <m:sup/>
                        <m:e>
                          <m:r>
                            <a:rPr lang="en-GB" sz="1400" i="1">
                              <a:latin typeface="Cambria Math" panose="02040503050406030204" pitchFamily="18" charset="0"/>
                            </a:rPr>
                            <m:t>−</m:t>
                          </m:r>
                          <m:r>
                            <a:rPr lang="en-GB" sz="1400" i="1">
                              <a:latin typeface="Cambria Math" panose="02040503050406030204" pitchFamily="18" charset="0"/>
                            </a:rPr>
                            <m:t>𝑘</m:t>
                          </m:r>
                          <m:r>
                            <a:rPr lang="en-GB" sz="1400" i="1">
                              <a:latin typeface="Cambria Math" panose="02040503050406030204" pitchFamily="18" charset="0"/>
                            </a:rPr>
                            <m:t> </m:t>
                          </m:r>
                          <m:r>
                            <a:rPr lang="en-GB" sz="1400" i="1">
                              <a:latin typeface="Cambria Math" panose="02040503050406030204" pitchFamily="18" charset="0"/>
                            </a:rPr>
                            <m:t>𝑑𝑡</m:t>
                          </m:r>
                        </m:e>
                      </m:nary>
                    </m:oMath>
                    <m:oMath xmlns:m="http://schemas.openxmlformats.org/officeDocument/2006/math">
                      <m:func>
                        <m:funcPr>
                          <m:ctrlPr>
                            <a:rPr lang="en-GB" sz="1400" b="0" i="1" smtClean="0">
                              <a:latin typeface="Cambria Math" panose="02040503050406030204" pitchFamily="18" charset="0"/>
                            </a:rPr>
                          </m:ctrlPr>
                        </m:funcPr>
                        <m:fName>
                          <m:r>
                            <m:rPr>
                              <m:sty m:val="p"/>
                            </m:rPr>
                            <a:rPr lang="en-GB" sz="1400" b="0" i="0" smtClean="0">
                              <a:latin typeface="Cambria Math" panose="02040503050406030204" pitchFamily="18" charset="0"/>
                            </a:rPr>
                            <m:t>ln</m:t>
                          </m:r>
                        </m:fName>
                        <m:e>
                          <m:r>
                            <a:rPr lang="en-GB" sz="1400" b="0" i="1" smtClean="0">
                              <a:latin typeface="Cambria Math" panose="02040503050406030204" pitchFamily="18" charset="0"/>
                            </a:rPr>
                            <m:t>𝑉</m:t>
                          </m:r>
                        </m:e>
                      </m:func>
                      <m:r>
                        <a:rPr lang="en-GB" sz="1400" b="0" i="1" smtClean="0">
                          <a:latin typeface="Cambria Math" panose="02040503050406030204" pitchFamily="18" charset="0"/>
                        </a:rPr>
                        <m:t>=−</m:t>
                      </m:r>
                      <m:r>
                        <a:rPr lang="en-GB" sz="1400" b="0" i="1" smtClean="0">
                          <a:latin typeface="Cambria Math" panose="02040503050406030204" pitchFamily="18" charset="0"/>
                        </a:rPr>
                        <m:t>𝑘𝑡</m:t>
                      </m:r>
                      <m:r>
                        <a:rPr lang="en-GB" sz="1400" b="0" i="1" smtClean="0">
                          <a:latin typeface="Cambria Math" panose="02040503050406030204" pitchFamily="18" charset="0"/>
                        </a:rPr>
                        <m:t>+</m:t>
                      </m:r>
                      <m:r>
                        <a:rPr lang="en-GB" sz="1400" b="0" i="1" smtClean="0">
                          <a:latin typeface="Cambria Math" panose="02040503050406030204" pitchFamily="18" charset="0"/>
                        </a:rPr>
                        <m:t>𝐶</m:t>
                      </m:r>
                    </m:oMath>
                    <m:oMath xmlns:m="http://schemas.openxmlformats.org/officeDocument/2006/math">
                      <m:r>
                        <a:rPr lang="en-GB" sz="1400" b="0" i="1" smtClean="0">
                          <a:latin typeface="Cambria Math" panose="02040503050406030204" pitchFamily="18" charset="0"/>
                        </a:rPr>
                        <m:t>𝑉</m:t>
                      </m:r>
                      <m:r>
                        <a:rPr lang="en-GB" sz="1400" b="0" i="1" smtClean="0">
                          <a:latin typeface="Cambria Math" panose="02040503050406030204" pitchFamily="18" charset="0"/>
                        </a:rPr>
                        <m:t>=</m:t>
                      </m:r>
                      <m:sSup>
                        <m:sSupPr>
                          <m:ctrlPr>
                            <a:rPr lang="en-GB" sz="1400" b="0" i="1" smtClean="0">
                              <a:latin typeface="Cambria Math" panose="02040503050406030204" pitchFamily="18" charset="0"/>
                            </a:rPr>
                          </m:ctrlPr>
                        </m:sSupPr>
                        <m:e>
                          <m:r>
                            <a:rPr lang="en-GB" sz="1400" b="0" i="1" smtClean="0">
                              <a:latin typeface="Cambria Math" panose="02040503050406030204" pitchFamily="18" charset="0"/>
                            </a:rPr>
                            <m:t>𝑒</m:t>
                          </m:r>
                        </m:e>
                        <m:sup>
                          <m:r>
                            <a:rPr lang="en-GB" sz="1400" b="0" i="1" smtClean="0">
                              <a:latin typeface="Cambria Math" panose="02040503050406030204" pitchFamily="18" charset="0"/>
                            </a:rPr>
                            <m:t>−</m:t>
                          </m:r>
                          <m:r>
                            <a:rPr lang="en-GB" sz="1400" b="0" i="1" smtClean="0">
                              <a:latin typeface="Cambria Math" panose="02040503050406030204" pitchFamily="18" charset="0"/>
                            </a:rPr>
                            <m:t>𝑘𝑡</m:t>
                          </m:r>
                          <m:r>
                            <a:rPr lang="en-GB" sz="1400" b="0" i="1" smtClean="0">
                              <a:latin typeface="Cambria Math" panose="02040503050406030204" pitchFamily="18" charset="0"/>
                            </a:rPr>
                            <m:t>+</m:t>
                          </m:r>
                          <m:r>
                            <a:rPr lang="en-GB" sz="1400" b="0" i="1" smtClean="0">
                              <a:latin typeface="Cambria Math" panose="02040503050406030204" pitchFamily="18" charset="0"/>
                            </a:rPr>
                            <m:t>𝐶</m:t>
                          </m:r>
                        </m:sup>
                      </m:sSup>
                      <m:r>
                        <a:rPr lang="en-GB" sz="1400" b="0" i="1" smtClean="0">
                          <a:latin typeface="Cambria Math" panose="02040503050406030204" pitchFamily="18" charset="0"/>
                        </a:rPr>
                        <m:t>=</m:t>
                      </m:r>
                      <m:r>
                        <a:rPr lang="en-GB" sz="1400" b="0" i="1" smtClean="0">
                          <a:latin typeface="Cambria Math" panose="02040503050406030204" pitchFamily="18" charset="0"/>
                        </a:rPr>
                        <m:t>𝐴</m:t>
                      </m:r>
                      <m:sSup>
                        <m:sSupPr>
                          <m:ctrlPr>
                            <a:rPr lang="en-GB" sz="1400" b="0" i="1" smtClean="0">
                              <a:latin typeface="Cambria Math" panose="02040503050406030204" pitchFamily="18" charset="0"/>
                            </a:rPr>
                          </m:ctrlPr>
                        </m:sSupPr>
                        <m:e>
                          <m:r>
                            <a:rPr lang="en-GB" sz="1400" b="0" i="1" smtClean="0">
                              <a:latin typeface="Cambria Math" panose="02040503050406030204" pitchFamily="18" charset="0"/>
                            </a:rPr>
                            <m:t>𝑒</m:t>
                          </m:r>
                        </m:e>
                        <m:sup>
                          <m:r>
                            <a:rPr lang="en-GB" sz="1400" b="0" i="1" smtClean="0">
                              <a:latin typeface="Cambria Math" panose="02040503050406030204" pitchFamily="18" charset="0"/>
                            </a:rPr>
                            <m:t>−</m:t>
                          </m:r>
                          <m:r>
                            <a:rPr lang="en-GB" sz="1400" b="0" i="1" smtClean="0">
                              <a:latin typeface="Cambria Math" panose="02040503050406030204" pitchFamily="18" charset="0"/>
                            </a:rPr>
                            <m:t>𝑘𝑡</m:t>
                          </m:r>
                        </m:sup>
                      </m:sSup>
                    </m:oMath>
                  </m:oMathPara>
                </a14:m>
                <a:endParaRPr lang="en-GB" dirty="0"/>
              </a:p>
            </p:txBody>
          </p:sp>
        </mc:Choice>
        <mc:Fallback xmlns="">
          <p:sp>
            <p:nvSpPr>
              <p:cNvPr id="9" name="TextBox 8"/>
              <p:cNvSpPr txBox="1">
                <a:spLocks noRot="1" noChangeAspect="1" noMove="1" noResize="1" noEditPoints="1" noAdjustHandles="1" noChangeArrowheads="1" noChangeShapeType="1" noTextEdit="1"/>
              </p:cNvSpPr>
              <p:nvPr/>
            </p:nvSpPr>
            <p:spPr>
              <a:xfrm>
                <a:off x="1115616" y="3599456"/>
                <a:ext cx="2282303" cy="1385379"/>
              </a:xfrm>
              <a:prstGeom prst="rect">
                <a:avLst/>
              </a:prstGeom>
              <a:blipFill>
                <a:blip r:embed="rId2"/>
                <a:stretch>
                  <a:fillRect t="-32895" r="-4545" b="-57895"/>
                </a:stretch>
              </a:blipFill>
            </p:spPr>
            <p:txBody>
              <a:bodyPr/>
              <a:lstStyle/>
              <a:p>
                <a:r>
                  <a:rPr lang="en-GB">
                    <a:noFill/>
                  </a:rPr>
                  <a:t> </a:t>
                </a:r>
              </a:p>
            </p:txBody>
          </p:sp>
        </mc:Fallback>
      </mc:AlternateContent>
      <p:sp>
        <p:nvSpPr>
          <p:cNvPr id="11" name="TextBox 10">
            <a:extLst>
              <a:ext uri="{FF2B5EF4-FFF2-40B4-BE49-F238E27FC236}">
                <a16:creationId xmlns:a16="http://schemas.microsoft.com/office/drawing/2014/main" id="{F7D9653B-0F17-43E2-8C0F-8CE6DF90E71F}"/>
              </a:ext>
            </a:extLst>
          </p:cNvPr>
          <p:cNvSpPr txBox="1"/>
          <p:nvPr/>
        </p:nvSpPr>
        <p:spPr>
          <a:xfrm>
            <a:off x="5148064" y="2996952"/>
            <a:ext cx="3599448" cy="2031325"/>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400" b="1" dirty="0"/>
              <a:t>Notes for teachers: </a:t>
            </a:r>
            <a:r>
              <a:rPr lang="en-GB" sz="1400" dirty="0"/>
              <a:t>The chapter is the same as the old C4 integration except:</a:t>
            </a:r>
          </a:p>
          <a:p>
            <a:pPr marL="285750" indent="-285750">
              <a:buFont typeface="Arial" panose="020B0604020202020204" pitchFamily="34" charset="0"/>
              <a:buChar char="•"/>
            </a:pPr>
            <a:r>
              <a:rPr lang="en-GB" sz="1400" dirty="0"/>
              <a:t>Volumes of Revolution has been removed and is now (slightly oddly) a chapter in itself in Further Maths.</a:t>
            </a:r>
          </a:p>
          <a:p>
            <a:pPr marL="285750" indent="-285750">
              <a:buFont typeface="Arial" panose="020B0604020202020204" pitchFamily="34" charset="0"/>
              <a:buChar char="•"/>
            </a:pPr>
            <a:r>
              <a:rPr lang="en-GB" sz="1400" dirty="0"/>
              <a:t>Integration using parametric equations IS still in the syllabus (but was removed from earlier versions of the new </a:t>
            </a:r>
            <a:r>
              <a:rPr lang="en-GB" sz="1400"/>
              <a:t>Pearson textbooks)</a:t>
            </a:r>
            <a:endParaRPr lang="en-GB" sz="1400" dirty="0"/>
          </a:p>
        </p:txBody>
      </p:sp>
      <p:sp>
        <p:nvSpPr>
          <p:cNvPr id="12" name="TextBox 11">
            <a:extLst>
              <a:ext uri="{FF2B5EF4-FFF2-40B4-BE49-F238E27FC236}">
                <a16:creationId xmlns:a16="http://schemas.microsoft.com/office/drawing/2014/main" id="{94173D06-A843-41DD-86FD-7BF0D1350077}"/>
              </a:ext>
            </a:extLst>
          </p:cNvPr>
          <p:cNvSpPr txBox="1"/>
          <p:nvPr/>
        </p:nvSpPr>
        <p:spPr>
          <a:xfrm>
            <a:off x="395536" y="984896"/>
            <a:ext cx="3094888" cy="800219"/>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r>
              <a:rPr lang="en-GB" b="1" dirty="0"/>
              <a:t>Integrating partial fractions</a:t>
            </a:r>
          </a:p>
          <a:p>
            <a:r>
              <a:rPr lang="en-GB" sz="1400" dirty="0"/>
              <a:t>(We split into partial fractions first so each fraction easier to integrate)</a:t>
            </a:r>
          </a:p>
        </p:txBody>
      </p:sp>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B6B9E404-3CCB-4E08-B056-BB1C3338529F}"/>
                  </a:ext>
                </a:extLst>
              </p:cNvPr>
              <p:cNvSpPr txBox="1"/>
              <p:nvPr/>
            </p:nvSpPr>
            <p:spPr>
              <a:xfrm>
                <a:off x="395536" y="1828059"/>
                <a:ext cx="3498721" cy="657424"/>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nary>
                        <m:naryPr>
                          <m:limLoc m:val="undOvr"/>
                          <m:subHide m:val="on"/>
                          <m:supHide m:val="on"/>
                          <m:ctrlPr>
                            <a:rPr lang="en-GB" sz="1400" i="1" smtClean="0">
                              <a:latin typeface="Cambria Math" panose="02040503050406030204" pitchFamily="18" charset="0"/>
                            </a:rPr>
                          </m:ctrlPr>
                        </m:naryPr>
                        <m:sub/>
                        <m:sup/>
                        <m:e>
                          <m:f>
                            <m:fPr>
                              <m:ctrlPr>
                                <a:rPr lang="en-GB" sz="1400" b="0" i="1" smtClean="0">
                                  <a:latin typeface="Cambria Math" panose="02040503050406030204" pitchFamily="18" charset="0"/>
                                </a:rPr>
                              </m:ctrlPr>
                            </m:fPr>
                            <m:num>
                              <m:r>
                                <a:rPr lang="en-GB" sz="1400" b="0" i="1" smtClean="0">
                                  <a:latin typeface="Cambria Math" panose="02040503050406030204" pitchFamily="18" charset="0"/>
                                </a:rPr>
                                <m:t>3</m:t>
                              </m:r>
                              <m:r>
                                <a:rPr lang="en-GB" sz="1400" b="0" i="1" smtClean="0">
                                  <a:latin typeface="Cambria Math" panose="02040503050406030204" pitchFamily="18" charset="0"/>
                                </a:rPr>
                                <m:t>𝑥</m:t>
                              </m:r>
                              <m:r>
                                <a:rPr lang="en-GB" sz="1400" b="0" i="1" smtClean="0">
                                  <a:latin typeface="Cambria Math" panose="02040503050406030204" pitchFamily="18" charset="0"/>
                                </a:rPr>
                                <m:t>+5</m:t>
                              </m:r>
                            </m:num>
                            <m:den>
                              <m:d>
                                <m:dPr>
                                  <m:ctrlPr>
                                    <a:rPr lang="en-GB" sz="1400" b="0" i="1" smtClean="0">
                                      <a:latin typeface="Cambria Math" panose="02040503050406030204" pitchFamily="18" charset="0"/>
                                    </a:rPr>
                                  </m:ctrlPr>
                                </m:dPr>
                                <m:e>
                                  <m:r>
                                    <a:rPr lang="en-GB" sz="1400" b="0" i="1" smtClean="0">
                                      <a:latin typeface="Cambria Math" panose="02040503050406030204" pitchFamily="18" charset="0"/>
                                    </a:rPr>
                                    <m:t>𝑥</m:t>
                                  </m:r>
                                  <m:r>
                                    <a:rPr lang="en-GB" sz="1400" b="0" i="1" smtClean="0">
                                      <a:latin typeface="Cambria Math" panose="02040503050406030204" pitchFamily="18" charset="0"/>
                                    </a:rPr>
                                    <m:t>+1</m:t>
                                  </m:r>
                                </m:e>
                              </m:d>
                              <m:d>
                                <m:dPr>
                                  <m:ctrlPr>
                                    <a:rPr lang="en-GB" sz="1400" b="0" i="1" smtClean="0">
                                      <a:latin typeface="Cambria Math" panose="02040503050406030204" pitchFamily="18" charset="0"/>
                                    </a:rPr>
                                  </m:ctrlPr>
                                </m:dPr>
                                <m:e>
                                  <m:r>
                                    <a:rPr lang="en-GB" sz="1400" b="0" i="1" smtClean="0">
                                      <a:latin typeface="Cambria Math" panose="02040503050406030204" pitchFamily="18" charset="0"/>
                                    </a:rPr>
                                    <m:t>𝑥</m:t>
                                  </m:r>
                                  <m:r>
                                    <a:rPr lang="en-GB" sz="1400" b="0" i="1" smtClean="0">
                                      <a:latin typeface="Cambria Math" panose="02040503050406030204" pitchFamily="18" charset="0"/>
                                    </a:rPr>
                                    <m:t>+2</m:t>
                                  </m:r>
                                </m:e>
                              </m:d>
                            </m:den>
                          </m:f>
                        </m:e>
                      </m:nary>
                      <m:r>
                        <a:rPr lang="en-GB" sz="1400" i="1">
                          <a:latin typeface="Cambria Math" panose="02040503050406030204" pitchFamily="18" charset="0"/>
                        </a:rPr>
                        <m:t>𝑑𝑥</m:t>
                      </m:r>
                    </m:oMath>
                  </m:oMathPara>
                </a14:m>
                <a:endParaRPr lang="en-GB" sz="1400" dirty="0"/>
              </a:p>
            </p:txBody>
          </p:sp>
        </mc:Choice>
        <mc:Fallback xmlns="">
          <p:sp>
            <p:nvSpPr>
              <p:cNvPr id="13" name="TextBox 12">
                <a:extLst>
                  <a:ext uri="{FF2B5EF4-FFF2-40B4-BE49-F238E27FC236}">
                    <a16:creationId xmlns:a16="http://schemas.microsoft.com/office/drawing/2014/main" id="{B6B9E404-3CCB-4E08-B056-BB1C3338529F}"/>
                  </a:ext>
                </a:extLst>
              </p:cNvPr>
              <p:cNvSpPr txBox="1">
                <a:spLocks noRot="1" noChangeAspect="1" noMove="1" noResize="1" noEditPoints="1" noAdjustHandles="1" noChangeArrowheads="1" noChangeShapeType="1" noTextEdit="1"/>
              </p:cNvSpPr>
              <p:nvPr/>
            </p:nvSpPr>
            <p:spPr>
              <a:xfrm>
                <a:off x="395536" y="1828059"/>
                <a:ext cx="3498721" cy="657424"/>
              </a:xfrm>
              <a:prstGeom prst="rect">
                <a:avLst/>
              </a:prstGeom>
              <a:blipFill>
                <a:blip r:embed="rId3"/>
                <a:stretch>
                  <a:fillRect/>
                </a:stretch>
              </a:blipFill>
            </p:spPr>
            <p:txBody>
              <a:bodyPr/>
              <a:lstStyle/>
              <a:p>
                <a:r>
                  <a:rPr lang="en-GB">
                    <a:noFill/>
                  </a:rPr>
                  <a:t> </a:t>
                </a:r>
              </a:p>
            </p:txBody>
          </p:sp>
        </mc:Fallback>
      </mc:AlternateContent>
      <p:sp>
        <p:nvSpPr>
          <p:cNvPr id="14" name="TextBox 13">
            <a:extLst>
              <a:ext uri="{FF2B5EF4-FFF2-40B4-BE49-F238E27FC236}">
                <a16:creationId xmlns:a16="http://schemas.microsoft.com/office/drawing/2014/main" id="{9D224183-34E2-440C-A7FF-0B94F8D047FE}"/>
              </a:ext>
            </a:extLst>
          </p:cNvPr>
          <p:cNvSpPr txBox="1"/>
          <p:nvPr/>
        </p:nvSpPr>
        <p:spPr>
          <a:xfrm>
            <a:off x="4716016" y="984896"/>
            <a:ext cx="3094888" cy="129266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r>
              <a:rPr lang="en-GB" b="1" dirty="0"/>
              <a:t>Approximating areas using the trapezium rule</a:t>
            </a:r>
          </a:p>
          <a:p>
            <a:r>
              <a:rPr lang="en-GB" sz="1400" dirty="0"/>
              <a:t>(Instead of integrating, we split the area under the graph into trapeziums and use these to approximate the area)</a:t>
            </a:r>
          </a:p>
        </p:txBody>
      </p:sp>
    </p:spTree>
    <p:extLst>
      <p:ext uri="{BB962C8B-B14F-4D97-AF65-F5344CB8AC3E}">
        <p14:creationId xmlns:p14="http://schemas.microsoft.com/office/powerpoint/2010/main" val="1269472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500"/>
                                        <p:tgtEl>
                                          <p:spTgt spid="1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5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1" grpId="0" animBg="1"/>
      <p:bldP spid="12" grpId="0" animBg="1"/>
      <p:bldP spid="13" grpId="0"/>
      <p:bldP spid="14"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0" y="0"/>
            <a:ext cx="9144000" cy="599127"/>
            <a:chOff x="0" y="13335"/>
            <a:chExt cx="9144218" cy="599127"/>
          </a:xfrm>
        </p:grpSpPr>
        <p:sp>
          <p:nvSpPr>
            <p:cNvPr id="1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Exercise 11F</a:t>
              </a:r>
            </a:p>
          </p:txBody>
        </p:sp>
        <p:cxnSp>
          <p:nvCxnSpPr>
            <p:cNvPr id="14" name="Straight Connector 1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15" name="TextBox 14">
            <a:extLst>
              <a:ext uri="{FF2B5EF4-FFF2-40B4-BE49-F238E27FC236}">
                <a16:creationId xmlns:a16="http://schemas.microsoft.com/office/drawing/2014/main" id="{AB409FA8-34C4-4FDD-966B-EFA5D58ECFF6}"/>
              </a:ext>
            </a:extLst>
          </p:cNvPr>
          <p:cNvSpPr txBox="1"/>
          <p:nvPr/>
        </p:nvSpPr>
        <p:spPr>
          <a:xfrm>
            <a:off x="395536" y="725840"/>
            <a:ext cx="7920880" cy="830997"/>
          </a:xfrm>
          <a:prstGeom prst="rect">
            <a:avLst/>
          </a:prstGeom>
          <a:noFill/>
        </p:spPr>
        <p:txBody>
          <a:bodyPr wrap="square" rtlCol="0">
            <a:spAutoFit/>
          </a:bodyPr>
          <a:lstStyle/>
          <a:p>
            <a:r>
              <a:rPr lang="en-GB" sz="2400" dirty="0"/>
              <a:t>Pearson Pure Mathematics Year 2/AS</a:t>
            </a:r>
          </a:p>
          <a:p>
            <a:r>
              <a:rPr lang="en-GB" sz="2400" dirty="0"/>
              <a:t>Page 306-307</a:t>
            </a:r>
          </a:p>
        </p:txBody>
      </p:sp>
      <p:cxnSp>
        <p:nvCxnSpPr>
          <p:cNvPr id="16" name="Straight Connector 15">
            <a:extLst>
              <a:ext uri="{FF2B5EF4-FFF2-40B4-BE49-F238E27FC236}">
                <a16:creationId xmlns:a16="http://schemas.microsoft.com/office/drawing/2014/main" id="{07B3D4EB-D2A9-4BCC-B402-8AAEDE7CB1A1}"/>
              </a:ext>
            </a:extLst>
          </p:cNvPr>
          <p:cNvCxnSpPr/>
          <p:nvPr/>
        </p:nvCxnSpPr>
        <p:spPr>
          <a:xfrm>
            <a:off x="0" y="1739717"/>
            <a:ext cx="9144000" cy="0"/>
          </a:xfrm>
          <a:prstGeom prst="line">
            <a:avLst/>
          </a:prstGeom>
        </p:spPr>
        <p:style>
          <a:lnRef idx="1">
            <a:schemeClr val="dk1"/>
          </a:lnRef>
          <a:fillRef idx="0">
            <a:schemeClr val="dk1"/>
          </a:fillRef>
          <a:effectRef idx="0">
            <a:schemeClr val="dk1"/>
          </a:effectRef>
          <a:fontRef idx="minor">
            <a:schemeClr val="tx1"/>
          </a:fontRef>
        </p:style>
      </p:cxnSp>
      <mc:AlternateContent xmlns:mc="http://schemas.openxmlformats.org/markup-compatibility/2006">
        <mc:Choice xmlns:a14="http://schemas.microsoft.com/office/drawing/2010/main" Requires="a14">
          <p:sp>
            <p:nvSpPr>
              <p:cNvPr id="17" name="TextBox 16">
                <a:extLst>
                  <a:ext uri="{FF2B5EF4-FFF2-40B4-BE49-F238E27FC236}">
                    <a16:creationId xmlns:a16="http://schemas.microsoft.com/office/drawing/2014/main" id="{36C1C8EB-4A61-401C-AAE3-4C8E8CC711C9}"/>
                  </a:ext>
                </a:extLst>
              </p:cNvPr>
              <p:cNvSpPr txBox="1"/>
              <p:nvPr/>
            </p:nvSpPr>
            <p:spPr>
              <a:xfrm>
                <a:off x="1526143" y="5139573"/>
                <a:ext cx="5854482" cy="1591911"/>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600" dirty="0"/>
                  <a:t>You will need the following standard results (given in your formula booklet) for the main exercise. We’ll prove them later. </a:t>
                </a:r>
                <a:r>
                  <a:rPr lang="en-GB" sz="1600" dirty="0">
                    <a:latin typeface="Wingdings" panose="05000000000000000000" pitchFamily="2" charset="2"/>
                  </a:rPr>
                  <a:t>!</a:t>
                </a:r>
              </a:p>
              <a:p>
                <a:pPr/>
                <a14:m>
                  <m:oMathPara xmlns:m="http://schemas.openxmlformats.org/officeDocument/2006/math">
                    <m:oMathParaPr>
                      <m:jc m:val="left"/>
                    </m:oMathParaPr>
                    <m:oMath xmlns:m="http://schemas.openxmlformats.org/officeDocument/2006/math">
                      <m:nary>
                        <m:naryPr>
                          <m:subHide m:val="on"/>
                          <m:supHide m:val="on"/>
                          <m:ctrlPr>
                            <a:rPr lang="en-GB" sz="1600" b="0" i="1" smtClean="0">
                              <a:latin typeface="Cambria Math" panose="02040503050406030204" pitchFamily="18" charset="0"/>
                            </a:rPr>
                          </m:ctrlPr>
                        </m:naryPr>
                        <m:sub/>
                        <m:sup/>
                        <m:e>
                          <m:func>
                            <m:funcPr>
                              <m:ctrlPr>
                                <a:rPr lang="en-GB" sz="1600" b="0" i="1" smtClean="0">
                                  <a:latin typeface="Cambria Math" panose="02040503050406030204" pitchFamily="18" charset="0"/>
                                </a:rPr>
                              </m:ctrlPr>
                            </m:funcPr>
                            <m:fName>
                              <m:r>
                                <m:rPr>
                                  <m:sty m:val="p"/>
                                </m:rPr>
                                <a:rPr lang="en-GB" sz="1600" b="0" i="0" smtClean="0">
                                  <a:latin typeface="Cambria Math" panose="02040503050406030204" pitchFamily="18" charset="0"/>
                                </a:rPr>
                                <m:t>tan</m:t>
                              </m:r>
                            </m:fName>
                            <m:e>
                              <m:r>
                                <a:rPr lang="en-GB" sz="1600" b="0" i="1" smtClean="0">
                                  <a:latin typeface="Cambria Math" panose="02040503050406030204" pitchFamily="18" charset="0"/>
                                </a:rPr>
                                <m:t>𝑥</m:t>
                              </m:r>
                            </m:e>
                          </m:func>
                          <m:r>
                            <a:rPr lang="en-GB" sz="1600" b="0" i="1" smtClean="0">
                              <a:latin typeface="Cambria Math" panose="02040503050406030204" pitchFamily="18" charset="0"/>
                            </a:rPr>
                            <m:t> </m:t>
                          </m:r>
                          <m:r>
                            <a:rPr lang="en-GB" sz="1600" b="0" i="1" smtClean="0">
                              <a:latin typeface="Cambria Math" panose="02040503050406030204" pitchFamily="18" charset="0"/>
                            </a:rPr>
                            <m:t>𝑑𝑥</m:t>
                          </m:r>
                        </m:e>
                      </m:nary>
                      <m:r>
                        <a:rPr lang="en-GB" sz="1600" b="0" i="1" smtClean="0">
                          <a:latin typeface="Cambria Math" panose="02040503050406030204" pitchFamily="18" charset="0"/>
                        </a:rPr>
                        <m:t>=</m:t>
                      </m:r>
                      <m:func>
                        <m:funcPr>
                          <m:ctrlPr>
                            <a:rPr lang="en-GB" sz="1600" b="0" i="1" smtClean="0">
                              <a:latin typeface="Cambria Math" panose="02040503050406030204" pitchFamily="18" charset="0"/>
                            </a:rPr>
                          </m:ctrlPr>
                        </m:funcPr>
                        <m:fName>
                          <m:r>
                            <m:rPr>
                              <m:sty m:val="p"/>
                            </m:rPr>
                            <a:rPr lang="en-GB" sz="1600" b="0" i="0" smtClean="0">
                              <a:latin typeface="Cambria Math" panose="02040503050406030204" pitchFamily="18" charset="0"/>
                            </a:rPr>
                            <m:t>ln</m:t>
                          </m:r>
                        </m:fName>
                        <m:e>
                          <m:d>
                            <m:dPr>
                              <m:begChr m:val="|"/>
                              <m:endChr m:val="|"/>
                              <m:ctrlPr>
                                <a:rPr lang="en-GB" sz="1600" b="0" i="1" smtClean="0">
                                  <a:latin typeface="Cambria Math" panose="02040503050406030204" pitchFamily="18" charset="0"/>
                                </a:rPr>
                              </m:ctrlPr>
                            </m:dPr>
                            <m:e>
                              <m:func>
                                <m:funcPr>
                                  <m:ctrlPr>
                                    <a:rPr lang="en-GB" sz="1600" b="0" i="1" smtClean="0">
                                      <a:latin typeface="Cambria Math" panose="02040503050406030204" pitchFamily="18" charset="0"/>
                                    </a:rPr>
                                  </m:ctrlPr>
                                </m:funcPr>
                                <m:fName>
                                  <m:r>
                                    <m:rPr>
                                      <m:sty m:val="p"/>
                                    </m:rPr>
                                    <a:rPr lang="en-GB" sz="1600" b="0" i="0" smtClean="0">
                                      <a:latin typeface="Cambria Math" panose="02040503050406030204" pitchFamily="18" charset="0"/>
                                    </a:rPr>
                                    <m:t>sec</m:t>
                                  </m:r>
                                </m:fName>
                                <m:e>
                                  <m:r>
                                    <a:rPr lang="en-GB" sz="1600" b="0" i="1" smtClean="0">
                                      <a:latin typeface="Cambria Math" panose="02040503050406030204" pitchFamily="18" charset="0"/>
                                    </a:rPr>
                                    <m:t>𝑥</m:t>
                                  </m:r>
                                </m:e>
                              </m:func>
                            </m:e>
                          </m:d>
                        </m:e>
                      </m:func>
                      <m:r>
                        <a:rPr lang="en-GB" sz="1600" b="0" i="1" smtClean="0">
                          <a:latin typeface="Cambria Math" panose="02040503050406030204" pitchFamily="18" charset="0"/>
                        </a:rPr>
                        <m:t>+</m:t>
                      </m:r>
                      <m:r>
                        <a:rPr lang="en-GB" sz="1600" b="0" i="1" smtClean="0">
                          <a:latin typeface="Cambria Math" panose="02040503050406030204" pitchFamily="18" charset="0"/>
                        </a:rPr>
                        <m:t>𝐶</m:t>
                      </m:r>
                      <m:r>
                        <a:rPr lang="en-GB" sz="1600" b="0" i="1" smtClean="0">
                          <a:latin typeface="Cambria Math" panose="02040503050406030204" pitchFamily="18" charset="0"/>
                        </a:rPr>
                        <m:t>    </m:t>
                      </m:r>
                      <m:nary>
                        <m:naryPr>
                          <m:subHide m:val="on"/>
                          <m:supHide m:val="on"/>
                          <m:ctrlPr>
                            <a:rPr lang="en-GB" sz="1600" i="1">
                              <a:latin typeface="Cambria Math" panose="02040503050406030204" pitchFamily="18" charset="0"/>
                            </a:rPr>
                          </m:ctrlPr>
                        </m:naryPr>
                        <m:sub/>
                        <m:sup/>
                        <m:e>
                          <m:func>
                            <m:funcPr>
                              <m:ctrlPr>
                                <a:rPr lang="en-GB" sz="1600" i="1">
                                  <a:latin typeface="Cambria Math" panose="02040503050406030204" pitchFamily="18" charset="0"/>
                                </a:rPr>
                              </m:ctrlPr>
                            </m:funcPr>
                            <m:fName>
                              <m:r>
                                <m:rPr>
                                  <m:sty m:val="p"/>
                                </m:rPr>
                                <a:rPr lang="en-GB" sz="1600" b="0" i="0" smtClean="0">
                                  <a:latin typeface="Cambria Math" panose="02040503050406030204" pitchFamily="18" charset="0"/>
                                </a:rPr>
                                <m:t>sec</m:t>
                              </m:r>
                            </m:fName>
                            <m:e>
                              <m:r>
                                <a:rPr lang="en-GB" sz="1600" i="1">
                                  <a:latin typeface="Cambria Math" panose="02040503050406030204" pitchFamily="18" charset="0"/>
                                </a:rPr>
                                <m:t>𝑥</m:t>
                              </m:r>
                            </m:e>
                          </m:func>
                          <m:r>
                            <a:rPr lang="en-GB" sz="1600" i="1">
                              <a:latin typeface="Cambria Math" panose="02040503050406030204" pitchFamily="18" charset="0"/>
                            </a:rPr>
                            <m:t> </m:t>
                          </m:r>
                          <m:r>
                            <a:rPr lang="en-GB" sz="1600" i="1">
                              <a:latin typeface="Cambria Math" panose="02040503050406030204" pitchFamily="18" charset="0"/>
                            </a:rPr>
                            <m:t>𝑑𝑥</m:t>
                          </m:r>
                        </m:e>
                      </m:nary>
                      <m:r>
                        <a:rPr lang="en-GB" sz="1600" i="1">
                          <a:latin typeface="Cambria Math" panose="02040503050406030204" pitchFamily="18" charset="0"/>
                        </a:rPr>
                        <m:t>=</m:t>
                      </m:r>
                      <m:func>
                        <m:funcPr>
                          <m:ctrlPr>
                            <a:rPr lang="en-GB" sz="1600" i="1">
                              <a:latin typeface="Cambria Math" panose="02040503050406030204" pitchFamily="18" charset="0"/>
                            </a:rPr>
                          </m:ctrlPr>
                        </m:funcPr>
                        <m:fName>
                          <m:r>
                            <m:rPr>
                              <m:sty m:val="p"/>
                            </m:rPr>
                            <a:rPr lang="en-GB" sz="1600">
                              <a:latin typeface="Cambria Math" panose="02040503050406030204" pitchFamily="18" charset="0"/>
                            </a:rPr>
                            <m:t>ln</m:t>
                          </m:r>
                        </m:fName>
                        <m:e>
                          <m:d>
                            <m:dPr>
                              <m:begChr m:val="|"/>
                              <m:endChr m:val="|"/>
                              <m:ctrlPr>
                                <a:rPr lang="en-GB" sz="1600" i="1">
                                  <a:latin typeface="Cambria Math" panose="02040503050406030204" pitchFamily="18" charset="0"/>
                                </a:rPr>
                              </m:ctrlPr>
                            </m:dPr>
                            <m:e>
                              <m:func>
                                <m:funcPr>
                                  <m:ctrlPr>
                                    <a:rPr lang="en-GB" sz="1600" i="1">
                                      <a:latin typeface="Cambria Math" panose="02040503050406030204" pitchFamily="18" charset="0"/>
                                    </a:rPr>
                                  </m:ctrlPr>
                                </m:funcPr>
                                <m:fName>
                                  <m:r>
                                    <m:rPr>
                                      <m:sty m:val="p"/>
                                    </m:rPr>
                                    <a:rPr lang="en-GB" sz="1600">
                                      <a:latin typeface="Cambria Math" panose="02040503050406030204" pitchFamily="18" charset="0"/>
                                    </a:rPr>
                                    <m:t>sec</m:t>
                                  </m:r>
                                </m:fName>
                                <m:e>
                                  <m:r>
                                    <a:rPr lang="en-GB" sz="1600" i="1">
                                      <a:latin typeface="Cambria Math" panose="02040503050406030204" pitchFamily="18" charset="0"/>
                                    </a:rPr>
                                    <m:t>𝑥</m:t>
                                  </m:r>
                                  <m:r>
                                    <a:rPr lang="en-GB" sz="1600" b="0" i="1" smtClean="0">
                                      <a:latin typeface="Cambria Math" panose="02040503050406030204" pitchFamily="18" charset="0"/>
                                    </a:rPr>
                                    <m:t>+</m:t>
                                  </m:r>
                                  <m:func>
                                    <m:funcPr>
                                      <m:ctrlPr>
                                        <a:rPr lang="en-GB" sz="1600" b="0" i="1" smtClean="0">
                                          <a:latin typeface="Cambria Math" panose="02040503050406030204" pitchFamily="18" charset="0"/>
                                        </a:rPr>
                                      </m:ctrlPr>
                                    </m:funcPr>
                                    <m:fName>
                                      <m:r>
                                        <m:rPr>
                                          <m:sty m:val="p"/>
                                        </m:rPr>
                                        <a:rPr lang="en-GB" sz="1600" b="0" i="0" smtClean="0">
                                          <a:latin typeface="Cambria Math" panose="02040503050406030204" pitchFamily="18" charset="0"/>
                                        </a:rPr>
                                        <m:t>tan</m:t>
                                      </m:r>
                                    </m:fName>
                                    <m:e>
                                      <m:r>
                                        <a:rPr lang="en-GB" sz="1600" b="0" i="1" smtClean="0">
                                          <a:latin typeface="Cambria Math" panose="02040503050406030204" pitchFamily="18" charset="0"/>
                                        </a:rPr>
                                        <m:t>𝑥</m:t>
                                      </m:r>
                                    </m:e>
                                  </m:func>
                                </m:e>
                              </m:func>
                            </m:e>
                          </m:d>
                        </m:e>
                      </m:func>
                      <m:r>
                        <a:rPr lang="en-GB" sz="1600" i="1">
                          <a:latin typeface="Cambria Math" panose="02040503050406030204" pitchFamily="18" charset="0"/>
                        </a:rPr>
                        <m:t>+</m:t>
                      </m:r>
                      <m:r>
                        <a:rPr lang="en-GB" sz="1600" i="1">
                          <a:latin typeface="Cambria Math" panose="02040503050406030204" pitchFamily="18" charset="0"/>
                        </a:rPr>
                        <m:t>𝐶</m:t>
                      </m:r>
                    </m:oMath>
                    <m:oMath xmlns:m="http://schemas.openxmlformats.org/officeDocument/2006/math">
                      <m:nary>
                        <m:naryPr>
                          <m:subHide m:val="on"/>
                          <m:supHide m:val="on"/>
                          <m:ctrlPr>
                            <a:rPr lang="en-GB" sz="1600" i="1">
                              <a:latin typeface="Cambria Math" panose="02040503050406030204" pitchFamily="18" charset="0"/>
                            </a:rPr>
                          </m:ctrlPr>
                        </m:naryPr>
                        <m:sub/>
                        <m:sup/>
                        <m:e>
                          <m:func>
                            <m:funcPr>
                              <m:ctrlPr>
                                <a:rPr lang="en-GB" sz="1600" b="0" i="1" smtClean="0">
                                  <a:latin typeface="Cambria Math" panose="02040503050406030204" pitchFamily="18" charset="0"/>
                                </a:rPr>
                              </m:ctrlPr>
                            </m:funcPr>
                            <m:fName>
                              <m:r>
                                <m:rPr>
                                  <m:sty m:val="p"/>
                                </m:rPr>
                                <a:rPr lang="en-GB" sz="1600" b="0" i="0" smtClean="0">
                                  <a:latin typeface="Cambria Math" panose="02040503050406030204" pitchFamily="18" charset="0"/>
                                </a:rPr>
                                <m:t>cot</m:t>
                              </m:r>
                            </m:fName>
                            <m:e>
                              <m:r>
                                <a:rPr lang="en-GB" sz="1600" b="0" i="1" smtClean="0">
                                  <a:latin typeface="Cambria Math" panose="02040503050406030204" pitchFamily="18" charset="0"/>
                                </a:rPr>
                                <m:t>𝑥</m:t>
                              </m:r>
                            </m:e>
                          </m:func>
                          <m:r>
                            <a:rPr lang="en-GB" sz="1600" i="1">
                              <a:latin typeface="Cambria Math" panose="02040503050406030204" pitchFamily="18" charset="0"/>
                            </a:rPr>
                            <m:t> </m:t>
                          </m:r>
                          <m:r>
                            <a:rPr lang="en-GB" sz="1600" i="1">
                              <a:latin typeface="Cambria Math" panose="02040503050406030204" pitchFamily="18" charset="0"/>
                            </a:rPr>
                            <m:t>𝑑𝑥</m:t>
                          </m:r>
                        </m:e>
                      </m:nary>
                      <m:r>
                        <a:rPr lang="en-GB" sz="1600" i="1">
                          <a:latin typeface="Cambria Math" panose="02040503050406030204" pitchFamily="18" charset="0"/>
                        </a:rPr>
                        <m:t>=</m:t>
                      </m:r>
                      <m:func>
                        <m:funcPr>
                          <m:ctrlPr>
                            <a:rPr lang="en-GB" sz="1600" i="1">
                              <a:latin typeface="Cambria Math" panose="02040503050406030204" pitchFamily="18" charset="0"/>
                            </a:rPr>
                          </m:ctrlPr>
                        </m:funcPr>
                        <m:fName>
                          <m:r>
                            <m:rPr>
                              <m:sty m:val="p"/>
                            </m:rPr>
                            <a:rPr lang="en-GB" sz="1600">
                              <a:latin typeface="Cambria Math" panose="02040503050406030204" pitchFamily="18" charset="0"/>
                            </a:rPr>
                            <m:t>ln</m:t>
                          </m:r>
                        </m:fName>
                        <m:e>
                          <m:d>
                            <m:dPr>
                              <m:begChr m:val="|"/>
                              <m:endChr m:val="|"/>
                              <m:ctrlPr>
                                <a:rPr lang="en-GB" sz="1600" i="1">
                                  <a:latin typeface="Cambria Math" panose="02040503050406030204" pitchFamily="18" charset="0"/>
                                </a:rPr>
                              </m:ctrlPr>
                            </m:dPr>
                            <m:e>
                              <m:func>
                                <m:funcPr>
                                  <m:ctrlPr>
                                    <a:rPr lang="en-GB" sz="1600" i="1">
                                      <a:latin typeface="Cambria Math" panose="02040503050406030204" pitchFamily="18" charset="0"/>
                                    </a:rPr>
                                  </m:ctrlPr>
                                </m:funcPr>
                                <m:fName>
                                  <m:r>
                                    <m:rPr>
                                      <m:sty m:val="p"/>
                                    </m:rPr>
                                    <a:rPr lang="en-GB" sz="1600">
                                      <a:latin typeface="Cambria Math" panose="02040503050406030204" pitchFamily="18" charset="0"/>
                                    </a:rPr>
                                    <m:t>s</m:t>
                                  </m:r>
                                  <m:r>
                                    <a:rPr lang="en-GB" sz="1600" b="0" i="1" smtClean="0">
                                      <a:latin typeface="Cambria Math" panose="02040503050406030204" pitchFamily="18" charset="0"/>
                                    </a:rPr>
                                    <m:t>𝑖𝑛</m:t>
                                  </m:r>
                                </m:fName>
                                <m:e>
                                  <m:r>
                                    <a:rPr lang="en-GB" sz="1600" i="1">
                                      <a:latin typeface="Cambria Math" panose="02040503050406030204" pitchFamily="18" charset="0"/>
                                    </a:rPr>
                                    <m:t>𝑥</m:t>
                                  </m:r>
                                </m:e>
                              </m:func>
                            </m:e>
                          </m:d>
                        </m:e>
                      </m:func>
                      <m:r>
                        <a:rPr lang="en-GB" sz="1600" i="1">
                          <a:latin typeface="Cambria Math" panose="02040503050406030204" pitchFamily="18" charset="0"/>
                        </a:rPr>
                        <m:t>+</m:t>
                      </m:r>
                      <m:r>
                        <a:rPr lang="en-GB" sz="1600" i="1">
                          <a:latin typeface="Cambria Math" panose="02040503050406030204" pitchFamily="18" charset="0"/>
                        </a:rPr>
                        <m:t>𝐶</m:t>
                      </m:r>
                      <m:r>
                        <a:rPr lang="en-GB" sz="1600" b="0" i="1" smtClean="0">
                          <a:latin typeface="Cambria Math" panose="02040503050406030204" pitchFamily="18" charset="0"/>
                        </a:rPr>
                        <m:t>  </m:t>
                      </m:r>
                      <m:nary>
                        <m:naryPr>
                          <m:subHide m:val="on"/>
                          <m:supHide m:val="on"/>
                          <m:ctrlPr>
                            <a:rPr lang="en-GB" sz="1600" i="1">
                              <a:latin typeface="Cambria Math" panose="02040503050406030204" pitchFamily="18" charset="0"/>
                            </a:rPr>
                          </m:ctrlPr>
                        </m:naryPr>
                        <m:sub/>
                        <m:sup/>
                        <m:e>
                          <m:func>
                            <m:funcPr>
                              <m:ctrlPr>
                                <a:rPr lang="en-GB" sz="1600" i="1">
                                  <a:latin typeface="Cambria Math" panose="02040503050406030204" pitchFamily="18" charset="0"/>
                                </a:rPr>
                              </m:ctrlPr>
                            </m:funcPr>
                            <m:fName>
                              <m:r>
                                <m:rPr>
                                  <m:sty m:val="p"/>
                                </m:rPr>
                                <a:rPr lang="en-GB" sz="1600" b="0" i="0" smtClean="0">
                                  <a:latin typeface="Cambria Math" panose="02040503050406030204" pitchFamily="18" charset="0"/>
                                </a:rPr>
                                <m:t>cosec</m:t>
                              </m:r>
                            </m:fName>
                            <m:e>
                              <m:r>
                                <a:rPr lang="en-GB" sz="1600" i="1">
                                  <a:latin typeface="Cambria Math" panose="02040503050406030204" pitchFamily="18" charset="0"/>
                                </a:rPr>
                                <m:t>𝑥</m:t>
                              </m:r>
                            </m:e>
                          </m:func>
                          <m:r>
                            <a:rPr lang="en-GB" sz="1600" i="1">
                              <a:latin typeface="Cambria Math" panose="02040503050406030204" pitchFamily="18" charset="0"/>
                            </a:rPr>
                            <m:t> </m:t>
                          </m:r>
                          <m:r>
                            <a:rPr lang="en-GB" sz="1600" i="1">
                              <a:latin typeface="Cambria Math" panose="02040503050406030204" pitchFamily="18" charset="0"/>
                            </a:rPr>
                            <m:t>𝑑𝑥</m:t>
                          </m:r>
                        </m:e>
                      </m:nary>
                      <m:r>
                        <a:rPr lang="en-GB" sz="1600" i="1">
                          <a:latin typeface="Cambria Math" panose="02040503050406030204" pitchFamily="18" charset="0"/>
                        </a:rPr>
                        <m:t>=</m:t>
                      </m:r>
                      <m:func>
                        <m:funcPr>
                          <m:ctrlPr>
                            <a:rPr lang="en-GB" sz="1600" i="1">
                              <a:latin typeface="Cambria Math" panose="02040503050406030204" pitchFamily="18" charset="0"/>
                            </a:rPr>
                          </m:ctrlPr>
                        </m:funcPr>
                        <m:fName>
                          <m:r>
                            <m:rPr>
                              <m:sty m:val="p"/>
                            </m:rPr>
                            <a:rPr lang="en-GB" sz="1600">
                              <a:latin typeface="Cambria Math" panose="02040503050406030204" pitchFamily="18" charset="0"/>
                            </a:rPr>
                            <m:t>ln</m:t>
                          </m:r>
                        </m:fName>
                        <m:e>
                          <m:d>
                            <m:dPr>
                              <m:begChr m:val="|"/>
                              <m:endChr m:val="|"/>
                              <m:ctrlPr>
                                <a:rPr lang="en-GB" sz="1600" i="1">
                                  <a:latin typeface="Cambria Math" panose="02040503050406030204" pitchFamily="18" charset="0"/>
                                </a:rPr>
                              </m:ctrlPr>
                            </m:dPr>
                            <m:e>
                              <m:func>
                                <m:funcPr>
                                  <m:ctrlPr>
                                    <a:rPr lang="en-GB" sz="1600" i="1">
                                      <a:latin typeface="Cambria Math" panose="02040503050406030204" pitchFamily="18" charset="0"/>
                                    </a:rPr>
                                  </m:ctrlPr>
                                </m:funcPr>
                                <m:fName>
                                  <m:r>
                                    <m:rPr>
                                      <m:sty m:val="p"/>
                                    </m:rPr>
                                    <a:rPr lang="en-GB" sz="1600" b="0" i="0" smtClean="0">
                                      <a:latin typeface="Cambria Math" panose="02040503050406030204" pitchFamily="18" charset="0"/>
                                    </a:rPr>
                                    <m:t>cosec</m:t>
                                  </m:r>
                                </m:fName>
                                <m:e>
                                  <m:r>
                                    <a:rPr lang="en-GB" sz="1600" i="1">
                                      <a:latin typeface="Cambria Math" panose="02040503050406030204" pitchFamily="18" charset="0"/>
                                    </a:rPr>
                                    <m:t>𝑥</m:t>
                                  </m:r>
                                  <m:r>
                                    <a:rPr lang="en-GB" sz="1600" b="0" i="1" smtClean="0">
                                      <a:latin typeface="Cambria Math" panose="02040503050406030204" pitchFamily="18" charset="0"/>
                                    </a:rPr>
                                    <m:t>+</m:t>
                                  </m:r>
                                  <m:func>
                                    <m:funcPr>
                                      <m:ctrlPr>
                                        <a:rPr lang="en-GB" sz="1600" b="0" i="1" smtClean="0">
                                          <a:latin typeface="Cambria Math" panose="02040503050406030204" pitchFamily="18" charset="0"/>
                                        </a:rPr>
                                      </m:ctrlPr>
                                    </m:funcPr>
                                    <m:fName>
                                      <m:r>
                                        <m:rPr>
                                          <m:sty m:val="p"/>
                                        </m:rPr>
                                        <a:rPr lang="en-GB" sz="1600" b="0" i="0" smtClean="0">
                                          <a:latin typeface="Cambria Math" panose="02040503050406030204" pitchFamily="18" charset="0"/>
                                        </a:rPr>
                                        <m:t>cot</m:t>
                                      </m:r>
                                    </m:fName>
                                    <m:e>
                                      <m:r>
                                        <a:rPr lang="en-GB" sz="1600" b="0" i="1" smtClean="0">
                                          <a:latin typeface="Cambria Math" panose="02040503050406030204" pitchFamily="18" charset="0"/>
                                        </a:rPr>
                                        <m:t>𝑥</m:t>
                                      </m:r>
                                    </m:e>
                                  </m:func>
                                </m:e>
                              </m:func>
                            </m:e>
                          </m:d>
                        </m:e>
                      </m:func>
                      <m:r>
                        <a:rPr lang="en-GB" sz="1600" i="1">
                          <a:latin typeface="Cambria Math" panose="02040503050406030204" pitchFamily="18" charset="0"/>
                        </a:rPr>
                        <m:t>+</m:t>
                      </m:r>
                      <m:r>
                        <a:rPr lang="en-GB" sz="1600" i="1">
                          <a:latin typeface="Cambria Math" panose="02040503050406030204" pitchFamily="18" charset="0"/>
                        </a:rPr>
                        <m:t>𝐶</m:t>
                      </m:r>
                    </m:oMath>
                  </m:oMathPara>
                </a14:m>
                <a:r>
                  <a:rPr lang="en-GB" sz="1600" dirty="0"/>
                  <a:t/>
                </a:r>
                <a:br>
                  <a:rPr lang="en-GB" sz="1600" dirty="0"/>
                </a:br>
                <a:endParaRPr lang="en-GB" sz="1600" dirty="0"/>
              </a:p>
            </p:txBody>
          </p:sp>
        </mc:Choice>
        <mc:Fallback>
          <p:sp>
            <p:nvSpPr>
              <p:cNvPr id="17" name="TextBox 16">
                <a:extLst>
                  <a:ext uri="{FF2B5EF4-FFF2-40B4-BE49-F238E27FC236}">
                    <a16:creationId xmlns:a16="http://schemas.microsoft.com/office/drawing/2014/main" id="{36C1C8EB-4A61-401C-AAE3-4C8E8CC711C9}"/>
                  </a:ext>
                </a:extLst>
              </p:cNvPr>
              <p:cNvSpPr txBox="1">
                <a:spLocks noRot="1" noChangeAspect="1" noMove="1" noResize="1" noEditPoints="1" noAdjustHandles="1" noChangeArrowheads="1" noChangeShapeType="1" noTextEdit="1"/>
              </p:cNvSpPr>
              <p:nvPr/>
            </p:nvSpPr>
            <p:spPr>
              <a:xfrm>
                <a:off x="1526143" y="5139573"/>
                <a:ext cx="5854482" cy="1591911"/>
              </a:xfrm>
              <a:prstGeom prst="rect">
                <a:avLst/>
              </a:prstGeom>
              <a:blipFill>
                <a:blip r:embed="rId2"/>
                <a:stretch>
                  <a:fillRect l="-12953" t="-30943" b="-87925"/>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8" name="TextBox 17">
                <a:extLst>
                  <a:ext uri="{FF2B5EF4-FFF2-40B4-BE49-F238E27FC236}">
                    <a16:creationId xmlns:a16="http://schemas.microsoft.com/office/drawing/2014/main" id="{0BE34CAC-9561-4663-A3E4-4A728C40A595}"/>
                  </a:ext>
                </a:extLst>
              </p:cNvPr>
              <p:cNvSpPr txBox="1"/>
              <p:nvPr/>
            </p:nvSpPr>
            <p:spPr>
              <a:xfrm>
                <a:off x="330623" y="3731714"/>
                <a:ext cx="2949934" cy="1462580"/>
              </a:xfrm>
              <a:prstGeom prst="rect">
                <a:avLst/>
              </a:prstGeom>
              <a:noFill/>
              <a:effectLst/>
            </p:spPr>
            <p:txBody>
              <a:bodyPr wrap="square" rtlCol="0">
                <a:spAutoFit/>
              </a:bodyPr>
              <a:lstStyle/>
              <a:p>
                <a:r>
                  <a:rPr lang="en-GB" sz="1600" b="1" dirty="0"/>
                  <a:t>Extension</a:t>
                </a:r>
              </a:p>
              <a:p>
                <a:pPr/>
                <a14:m>
                  <m:oMathPara xmlns:m="http://schemas.openxmlformats.org/officeDocument/2006/math">
                    <m:oMathParaPr>
                      <m:jc m:val="centerGroup"/>
                    </m:oMathParaPr>
                    <m:oMath xmlns:m="http://schemas.openxmlformats.org/officeDocument/2006/math">
                      <m:nary>
                        <m:naryPr>
                          <m:subHide m:val="on"/>
                          <m:supHide m:val="on"/>
                          <m:ctrlPr>
                            <a:rPr lang="en-GB" sz="1600" b="0" i="1" smtClean="0">
                              <a:latin typeface="Cambria Math" panose="02040503050406030204" pitchFamily="18" charset="0"/>
                            </a:rPr>
                          </m:ctrlPr>
                        </m:naryPr>
                        <m:sub/>
                        <m:sup/>
                        <m:e>
                          <m:func>
                            <m:funcPr>
                              <m:ctrlPr>
                                <a:rPr lang="en-GB" sz="1600" b="0" i="1" smtClean="0">
                                  <a:latin typeface="Cambria Math" panose="02040503050406030204" pitchFamily="18" charset="0"/>
                                </a:rPr>
                              </m:ctrlPr>
                            </m:funcPr>
                            <m:fName>
                              <m:r>
                                <m:rPr>
                                  <m:sty m:val="p"/>
                                </m:rPr>
                                <a:rPr lang="en-GB" sz="1600" b="0" i="0" smtClean="0">
                                  <a:latin typeface="Cambria Math" panose="02040503050406030204" pitchFamily="18" charset="0"/>
                                </a:rPr>
                                <m:t>arcsin</m:t>
                              </m:r>
                            </m:fName>
                            <m:e>
                              <m:d>
                                <m:dPr>
                                  <m:ctrlPr>
                                    <a:rPr lang="en-GB" sz="1600" b="0" i="1" smtClean="0">
                                      <a:latin typeface="Cambria Math" panose="02040503050406030204" pitchFamily="18" charset="0"/>
                                    </a:rPr>
                                  </m:ctrlPr>
                                </m:dPr>
                                <m:e>
                                  <m:r>
                                    <a:rPr lang="en-GB" sz="1600" b="0" i="1" smtClean="0">
                                      <a:latin typeface="Cambria Math" panose="02040503050406030204" pitchFamily="18" charset="0"/>
                                    </a:rPr>
                                    <m:t>𝑥</m:t>
                                  </m:r>
                                </m:e>
                              </m:d>
                            </m:e>
                          </m:func>
                          <m:r>
                            <a:rPr lang="en-GB" sz="1600" b="0" i="1" smtClean="0">
                              <a:latin typeface="Cambria Math" panose="02040503050406030204" pitchFamily="18" charset="0"/>
                            </a:rPr>
                            <m:t>𝑑𝑥</m:t>
                          </m:r>
                        </m:e>
                      </m:nary>
                      <m:r>
                        <a:rPr lang="en-GB" sz="1600" b="0" i="1" smtClean="0">
                          <a:latin typeface="Cambria Math" panose="02040503050406030204" pitchFamily="18" charset="0"/>
                        </a:rPr>
                        <m:t>=</m:t>
                      </m:r>
                      <m:rad>
                        <m:radPr>
                          <m:degHide m:val="on"/>
                          <m:ctrlPr>
                            <a:rPr lang="en-GB" sz="1600" b="1" i="1" smtClean="0">
                              <a:latin typeface="Cambria Math" panose="02040503050406030204" pitchFamily="18" charset="0"/>
                            </a:rPr>
                          </m:ctrlPr>
                        </m:radPr>
                        <m:deg/>
                        <m:e>
                          <m:r>
                            <a:rPr lang="en-GB" sz="1600" b="1" i="1" smtClean="0">
                              <a:latin typeface="Cambria Math" panose="02040503050406030204" pitchFamily="18" charset="0"/>
                            </a:rPr>
                            <m:t>𝟏</m:t>
                          </m:r>
                          <m:r>
                            <a:rPr lang="en-GB" sz="1600" b="1" i="1" smtClean="0">
                              <a:latin typeface="Cambria Math" panose="02040503050406030204" pitchFamily="18" charset="0"/>
                            </a:rPr>
                            <m:t>−</m:t>
                          </m:r>
                          <m:sSup>
                            <m:sSupPr>
                              <m:ctrlPr>
                                <a:rPr lang="en-GB" sz="1600" b="1" i="1" smtClean="0">
                                  <a:latin typeface="Cambria Math" panose="02040503050406030204" pitchFamily="18" charset="0"/>
                                </a:rPr>
                              </m:ctrlPr>
                            </m:sSupPr>
                            <m:e>
                              <m:r>
                                <a:rPr lang="en-GB" sz="1600" b="1" i="1" smtClean="0">
                                  <a:latin typeface="Cambria Math" panose="02040503050406030204" pitchFamily="18" charset="0"/>
                                </a:rPr>
                                <m:t>𝒙</m:t>
                              </m:r>
                            </m:e>
                            <m:sup>
                              <m:r>
                                <a:rPr lang="en-GB" sz="1600" b="1" i="1" smtClean="0">
                                  <a:latin typeface="Cambria Math" panose="02040503050406030204" pitchFamily="18" charset="0"/>
                                </a:rPr>
                                <m:t>𝟐</m:t>
                              </m:r>
                            </m:sup>
                          </m:sSup>
                        </m:e>
                      </m:rad>
                      <m:r>
                        <a:rPr lang="en-GB" sz="1600" b="1" i="1" smtClean="0">
                          <a:latin typeface="Cambria Math" panose="02040503050406030204" pitchFamily="18" charset="0"/>
                        </a:rPr>
                        <m:t>+</m:t>
                      </m:r>
                      <m:r>
                        <a:rPr lang="en-GB" sz="1600" b="1" i="1" smtClean="0">
                          <a:latin typeface="Cambria Math" panose="02040503050406030204" pitchFamily="18" charset="0"/>
                        </a:rPr>
                        <m:t>𝒙</m:t>
                      </m:r>
                      <m:func>
                        <m:funcPr>
                          <m:ctrlPr>
                            <a:rPr lang="en-GB" sz="1600" b="1" i="1" smtClean="0">
                              <a:latin typeface="Cambria Math" panose="02040503050406030204" pitchFamily="18" charset="0"/>
                            </a:rPr>
                          </m:ctrlPr>
                        </m:funcPr>
                        <m:fName>
                          <m:r>
                            <a:rPr lang="en-GB" sz="1600" b="1" i="0" smtClean="0">
                              <a:latin typeface="Cambria Math" panose="02040503050406030204" pitchFamily="18" charset="0"/>
                            </a:rPr>
                            <m:t>𝐚𝐫𝐜𝐬𝐢𝐧</m:t>
                          </m:r>
                        </m:fName>
                        <m:e>
                          <m:d>
                            <m:dPr>
                              <m:ctrlPr>
                                <a:rPr lang="en-GB" sz="1600" b="1" i="1" smtClean="0">
                                  <a:latin typeface="Cambria Math" panose="02040503050406030204" pitchFamily="18" charset="0"/>
                                </a:rPr>
                              </m:ctrlPr>
                            </m:dPr>
                            <m:e>
                              <m:r>
                                <a:rPr lang="en-GB" sz="1600" b="1" i="1" smtClean="0">
                                  <a:latin typeface="Cambria Math" panose="02040503050406030204" pitchFamily="18" charset="0"/>
                                </a:rPr>
                                <m:t>𝒙</m:t>
                              </m:r>
                            </m:e>
                          </m:d>
                        </m:e>
                      </m:func>
                      <m:r>
                        <a:rPr lang="en-GB" sz="1600" b="1" i="1" smtClean="0">
                          <a:latin typeface="Cambria Math" panose="02040503050406030204" pitchFamily="18" charset="0"/>
                        </a:rPr>
                        <m:t>+</m:t>
                      </m:r>
                      <m:r>
                        <a:rPr lang="en-GB" sz="1600" b="1" i="1" smtClean="0">
                          <a:latin typeface="Cambria Math" panose="02040503050406030204" pitchFamily="18" charset="0"/>
                        </a:rPr>
                        <m:t>𝑪</m:t>
                      </m:r>
                    </m:oMath>
                  </m:oMathPara>
                </a14:m>
                <a:endParaRPr lang="en-GB" sz="1600" b="1" dirty="0"/>
              </a:p>
              <a:p>
                <a:r>
                  <a:rPr lang="en-GB" sz="1200" dirty="0"/>
                  <a:t>(hint: </a:t>
                </a:r>
                <a14:m>
                  <m:oMath xmlns:m="http://schemas.openxmlformats.org/officeDocument/2006/math">
                    <m:f>
                      <m:fPr>
                        <m:ctrlPr>
                          <a:rPr lang="en-GB" sz="1200" b="0" i="1" smtClean="0">
                            <a:latin typeface="Cambria Math" panose="02040503050406030204" pitchFamily="18" charset="0"/>
                          </a:rPr>
                        </m:ctrlPr>
                      </m:fPr>
                      <m:num>
                        <m:r>
                          <a:rPr lang="en-GB" sz="1200" b="0" i="1" smtClean="0">
                            <a:latin typeface="Cambria Math" panose="02040503050406030204" pitchFamily="18" charset="0"/>
                          </a:rPr>
                          <m:t>𝑑𝑣</m:t>
                        </m:r>
                      </m:num>
                      <m:den>
                        <m:r>
                          <a:rPr lang="en-GB" sz="1200" b="0" i="1" smtClean="0">
                            <a:latin typeface="Cambria Math" panose="02040503050406030204" pitchFamily="18" charset="0"/>
                          </a:rPr>
                          <m:t>𝑑𝑥</m:t>
                        </m:r>
                      </m:den>
                    </m:f>
                    <m:r>
                      <a:rPr lang="en-GB" sz="1200" b="0" i="1" smtClean="0">
                        <a:latin typeface="Cambria Math" panose="02040503050406030204" pitchFamily="18" charset="0"/>
                      </a:rPr>
                      <m:t>=1</m:t>
                    </m:r>
                  </m:oMath>
                </a14:m>
                <a:r>
                  <a:rPr lang="en-GB" sz="1200" dirty="0"/>
                  <a:t>)</a:t>
                </a:r>
              </a:p>
            </p:txBody>
          </p:sp>
        </mc:Choice>
        <mc:Fallback>
          <p:sp>
            <p:nvSpPr>
              <p:cNvPr id="18" name="TextBox 17">
                <a:extLst>
                  <a:ext uri="{FF2B5EF4-FFF2-40B4-BE49-F238E27FC236}">
                    <a16:creationId xmlns:a16="http://schemas.microsoft.com/office/drawing/2014/main" id="{0BE34CAC-9561-4663-A3E4-4A728C40A595}"/>
                  </a:ext>
                </a:extLst>
              </p:cNvPr>
              <p:cNvSpPr txBox="1">
                <a:spLocks noRot="1" noChangeAspect="1" noMove="1" noResize="1" noEditPoints="1" noAdjustHandles="1" noChangeArrowheads="1" noChangeShapeType="1" noTextEdit="1"/>
              </p:cNvSpPr>
              <p:nvPr/>
            </p:nvSpPr>
            <p:spPr>
              <a:xfrm>
                <a:off x="330623" y="3731714"/>
                <a:ext cx="2949934" cy="1462580"/>
              </a:xfrm>
              <a:prstGeom prst="rect">
                <a:avLst/>
              </a:prstGeom>
              <a:blipFill>
                <a:blip r:embed="rId3"/>
                <a:stretch>
                  <a:fillRect l="-23140" t="-51667" b="-55833"/>
                </a:stretch>
              </a:blipFill>
              <a:effectLst/>
            </p:spPr>
            <p:txBody>
              <a:bodyPr/>
              <a:lstStyle/>
              <a:p>
                <a:r>
                  <a:rPr lang="en-US">
                    <a:noFill/>
                  </a:rPr>
                  <a:t> </a:t>
                </a:r>
              </a:p>
            </p:txBody>
          </p:sp>
        </mc:Fallback>
      </mc:AlternateContent>
      <p:sp>
        <p:nvSpPr>
          <p:cNvPr id="19" name="Rectangle 18">
            <a:extLst>
              <a:ext uri="{FF2B5EF4-FFF2-40B4-BE49-F238E27FC236}">
                <a16:creationId xmlns:a16="http://schemas.microsoft.com/office/drawing/2014/main" id="{BE8C2542-84D5-473E-B2EF-35C206AFB361}"/>
              </a:ext>
            </a:extLst>
          </p:cNvPr>
          <p:cNvSpPr/>
          <p:nvPr/>
        </p:nvSpPr>
        <p:spPr>
          <a:xfrm>
            <a:off x="576619" y="4463004"/>
            <a:ext cx="2457942" cy="36060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20" name="TextBox 19">
            <a:extLst>
              <a:ext uri="{FF2B5EF4-FFF2-40B4-BE49-F238E27FC236}">
                <a16:creationId xmlns:a16="http://schemas.microsoft.com/office/drawing/2014/main" id="{36CF8B60-37A1-E349-8852-7210BB2BDE79}"/>
              </a:ext>
            </a:extLst>
          </p:cNvPr>
          <p:cNvSpPr txBox="1"/>
          <p:nvPr/>
        </p:nvSpPr>
        <p:spPr>
          <a:xfrm>
            <a:off x="2339752" y="1844748"/>
            <a:ext cx="5607991" cy="2677656"/>
          </a:xfrm>
          <a:prstGeom prst="rect">
            <a:avLst/>
          </a:prstGeom>
          <a:noFill/>
        </p:spPr>
        <p:txBody>
          <a:bodyPr wrap="square" rtlCol="0">
            <a:spAutoFit/>
          </a:bodyPr>
          <a:lstStyle/>
          <a:p>
            <a:r>
              <a:rPr lang="en-US" sz="2400" dirty="0"/>
              <a:t>Complete before the lesson Q1-2</a:t>
            </a:r>
          </a:p>
          <a:p>
            <a:endParaRPr lang="en-US" sz="2400" dirty="0"/>
          </a:p>
          <a:p>
            <a:r>
              <a:rPr lang="en-US" sz="2400" dirty="0"/>
              <a:t>In Class:			</a:t>
            </a:r>
          </a:p>
          <a:p>
            <a:r>
              <a:rPr lang="en-US" sz="2400" dirty="0">
                <a:solidFill>
                  <a:schemeClr val="accent3"/>
                </a:solidFill>
              </a:rPr>
              <a:t>Green		</a:t>
            </a:r>
            <a:r>
              <a:rPr lang="en-US" sz="2400" dirty="0"/>
              <a:t>Q3-4</a:t>
            </a:r>
          </a:p>
          <a:p>
            <a:r>
              <a:rPr lang="en-US" sz="2400" dirty="0">
                <a:solidFill>
                  <a:schemeClr val="accent6"/>
                </a:solidFill>
              </a:rPr>
              <a:t>Amber</a:t>
            </a:r>
            <a:r>
              <a:rPr lang="en-US" sz="2400" dirty="0"/>
              <a:t> 		Q5</a:t>
            </a:r>
          </a:p>
          <a:p>
            <a:r>
              <a:rPr lang="en-US" sz="2400" dirty="0">
                <a:solidFill>
                  <a:srgbClr val="FF0000"/>
                </a:solidFill>
              </a:rPr>
              <a:t>Red</a:t>
            </a:r>
            <a:r>
              <a:rPr lang="en-US" sz="2400" dirty="0"/>
              <a:t>		Q6-7</a:t>
            </a:r>
          </a:p>
          <a:p>
            <a:endParaRPr lang="en-US" sz="2400" dirty="0"/>
          </a:p>
        </p:txBody>
      </p:sp>
    </p:spTree>
    <p:extLst>
      <p:ext uri="{BB962C8B-B14F-4D97-AF65-F5344CB8AC3E}">
        <p14:creationId xmlns:p14="http://schemas.microsoft.com/office/powerpoint/2010/main" val="410443713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9"/>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9"/>
                                        </p:tgtEl>
                                      </p:cBhvr>
                                    </p:animEffect>
                                    <p:set>
                                      <p:cBhvr>
                                        <p:cTn id="7" dur="1" fill="hold">
                                          <p:stCondLst>
                                            <p:cond delay="499"/>
                                          </p:stCondLst>
                                        </p:cTn>
                                        <p:tgtEl>
                                          <p:spTgt spid="19"/>
                                        </p:tgtEl>
                                        <p:attrNameLst>
                                          <p:attrName>style.visibility</p:attrName>
                                        </p:attrNameLst>
                                      </p:cBhvr>
                                      <p:to>
                                        <p:strVal val="hidden"/>
                                      </p:to>
                                    </p:set>
                                  </p:childTnLst>
                                </p:cTn>
                              </p:par>
                            </p:childTnLst>
                          </p:cTn>
                        </p:par>
                      </p:childTnLst>
                    </p:cTn>
                  </p:par>
                </p:childTnLst>
              </p:cTn>
              <p:nextCondLst>
                <p:cond evt="onClick" delay="0">
                  <p:tgtEl>
                    <p:spTgt spid="19"/>
                  </p:tgtEl>
                </p:cond>
              </p:nextCondLst>
            </p:seq>
          </p:childTnLst>
        </p:cTn>
      </p:par>
    </p:tnLst>
    <p:bldLst>
      <p:bldP spid="19"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4000"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b="1" dirty="0"/>
                <a:t>SKILL #7</a:t>
              </a:r>
              <a:r>
                <a:rPr lang="en-GB" sz="3200" dirty="0"/>
                <a:t>: Using Partial Fractions</a:t>
              </a:r>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5" name="TextBox 4"/>
          <p:cNvSpPr txBox="1"/>
          <p:nvPr/>
        </p:nvSpPr>
        <p:spPr>
          <a:xfrm>
            <a:off x="395536" y="908720"/>
            <a:ext cx="8352928" cy="646331"/>
          </a:xfrm>
          <a:prstGeom prst="rect">
            <a:avLst/>
          </a:prstGeom>
          <a:noFill/>
        </p:spPr>
        <p:txBody>
          <a:bodyPr wrap="square" rtlCol="0">
            <a:spAutoFit/>
          </a:bodyPr>
          <a:lstStyle/>
          <a:p>
            <a:r>
              <a:rPr lang="en-GB" dirty="0"/>
              <a:t>We saw earlier that we can split some expressions into partial fractions. This allows us to integrate some expressions with more complicated denominators.</a:t>
            </a:r>
          </a:p>
        </p:txBody>
      </p:sp>
      <mc:AlternateContent xmlns:mc="http://schemas.openxmlformats.org/markup-compatibility/2006" xmlns:a14="http://schemas.microsoft.com/office/drawing/2010/main">
        <mc:Choice Requires="a14">
          <p:sp>
            <p:nvSpPr>
              <p:cNvPr id="6" name="TextBox 5"/>
              <p:cNvSpPr txBox="1"/>
              <p:nvPr/>
            </p:nvSpPr>
            <p:spPr>
              <a:xfrm>
                <a:off x="1043608" y="1833881"/>
                <a:ext cx="6120680" cy="615874"/>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sz="2400" dirty="0"/>
                  <a:t>Find </a:t>
                </a:r>
                <a14:m>
                  <m:oMath xmlns:m="http://schemas.openxmlformats.org/officeDocument/2006/math">
                    <m:nary>
                      <m:naryPr>
                        <m:subHide m:val="on"/>
                        <m:supHide m:val="on"/>
                        <m:ctrlPr>
                          <a:rPr lang="en-GB" sz="2400" b="0" i="1" smtClean="0">
                            <a:latin typeface="Cambria Math" panose="02040503050406030204" pitchFamily="18" charset="0"/>
                          </a:rPr>
                        </m:ctrlPr>
                      </m:naryPr>
                      <m:sub/>
                      <m:sup/>
                      <m:e>
                        <m:f>
                          <m:fPr>
                            <m:ctrlPr>
                              <a:rPr lang="en-GB" sz="2400" b="0" i="1" smtClean="0">
                                <a:latin typeface="Cambria Math" panose="02040503050406030204" pitchFamily="18" charset="0"/>
                              </a:rPr>
                            </m:ctrlPr>
                          </m:fPr>
                          <m:num>
                            <m:r>
                              <a:rPr lang="en-GB" sz="2400" b="0" i="1" smtClean="0">
                                <a:latin typeface="Cambria Math" panose="02040503050406030204" pitchFamily="18" charset="0"/>
                              </a:rPr>
                              <m:t>2</m:t>
                            </m:r>
                          </m:num>
                          <m:den>
                            <m:sSup>
                              <m:sSupPr>
                                <m:ctrlPr>
                                  <a:rPr lang="en-GB" sz="2400" b="0" i="1" smtClean="0">
                                    <a:latin typeface="Cambria Math" panose="02040503050406030204" pitchFamily="18" charset="0"/>
                                  </a:rPr>
                                </m:ctrlPr>
                              </m:sSupPr>
                              <m:e>
                                <m:r>
                                  <a:rPr lang="en-GB" sz="2400" b="0" i="1" smtClean="0">
                                    <a:latin typeface="Cambria Math" panose="02040503050406030204" pitchFamily="18" charset="0"/>
                                  </a:rPr>
                                  <m:t>𝑥</m:t>
                                </m:r>
                              </m:e>
                              <m:sup>
                                <m:r>
                                  <a:rPr lang="en-GB" sz="2400" b="0" i="1" smtClean="0">
                                    <a:latin typeface="Cambria Math" panose="02040503050406030204" pitchFamily="18" charset="0"/>
                                  </a:rPr>
                                  <m:t>2</m:t>
                                </m:r>
                              </m:sup>
                            </m:sSup>
                            <m:r>
                              <a:rPr lang="en-GB" sz="2400" b="0" i="1" smtClean="0">
                                <a:latin typeface="Cambria Math" panose="02040503050406030204" pitchFamily="18" charset="0"/>
                              </a:rPr>
                              <m:t>−1</m:t>
                            </m:r>
                          </m:den>
                        </m:f>
                        <m:r>
                          <a:rPr lang="en-GB" sz="2400" b="0" i="1" smtClean="0">
                            <a:latin typeface="Cambria Math" panose="02040503050406030204" pitchFamily="18" charset="0"/>
                          </a:rPr>
                          <m:t> </m:t>
                        </m:r>
                        <m:r>
                          <a:rPr lang="en-GB" sz="2400" b="0" i="1" smtClean="0">
                            <a:latin typeface="Cambria Math" panose="02040503050406030204" pitchFamily="18" charset="0"/>
                          </a:rPr>
                          <m:t>𝑑𝑥</m:t>
                        </m:r>
                      </m:e>
                    </m:nary>
                  </m:oMath>
                </a14:m>
                <a:endParaRPr lang="en-GB" sz="2400" dirty="0"/>
              </a:p>
            </p:txBody>
          </p:sp>
        </mc:Choice>
        <mc:Fallback xmlns="">
          <p:sp>
            <p:nvSpPr>
              <p:cNvPr id="6" name="TextBox 5"/>
              <p:cNvSpPr txBox="1">
                <a:spLocks noRot="1" noChangeAspect="1" noMove="1" noResize="1" noEditPoints="1" noAdjustHandles="1" noChangeArrowheads="1" noChangeShapeType="1" noTextEdit="1"/>
              </p:cNvSpPr>
              <p:nvPr/>
            </p:nvSpPr>
            <p:spPr>
              <a:xfrm>
                <a:off x="1043608" y="1833881"/>
                <a:ext cx="6120680" cy="615874"/>
              </a:xfrm>
              <a:prstGeom prst="rect">
                <a:avLst/>
              </a:prstGeom>
              <a:blipFill rotWithShape="0">
                <a:blip r:embed="rId4"/>
                <a:stretch>
                  <a:fillRect/>
                </a:stretch>
              </a:blipFill>
              <a:effectLst>
                <a:outerShdw blurRad="63500" sx="102000" sy="102000" algn="ctr" rotWithShape="0">
                  <a:prstClr val="black">
                    <a:alpha val="40000"/>
                  </a:prstClr>
                </a:outerShdw>
              </a:effectLst>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1043608" y="2564904"/>
                <a:ext cx="6696744" cy="3421706"/>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f>
                        <m:fPr>
                          <m:ctrlPr>
                            <a:rPr lang="en-GB" b="0" i="1" smtClean="0">
                              <a:latin typeface="Cambria Math" panose="02040503050406030204" pitchFamily="18" charset="0"/>
                            </a:rPr>
                          </m:ctrlPr>
                        </m:fPr>
                        <m:num>
                          <m:r>
                            <a:rPr lang="en-GB" b="0" i="1" smtClean="0">
                              <a:latin typeface="Cambria Math" panose="02040503050406030204" pitchFamily="18" charset="0"/>
                            </a:rPr>
                            <m:t>2</m:t>
                          </m:r>
                        </m:num>
                        <m:den>
                          <m:sSup>
                            <m:sSupPr>
                              <m:ctrlPr>
                                <a:rPr lang="en-GB" b="0" i="1" smtClean="0">
                                  <a:latin typeface="Cambria Math" panose="02040503050406030204" pitchFamily="18" charset="0"/>
                                </a:rPr>
                              </m:ctrlPr>
                            </m:sSupPr>
                            <m:e>
                              <m:r>
                                <a:rPr lang="en-GB" b="0" i="1" smtClean="0">
                                  <a:latin typeface="Cambria Math" panose="02040503050406030204" pitchFamily="18" charset="0"/>
                                </a:rPr>
                                <m:t>𝑥</m:t>
                              </m:r>
                            </m:e>
                            <m:sup>
                              <m:r>
                                <a:rPr lang="en-GB" b="0" i="1" smtClean="0">
                                  <a:latin typeface="Cambria Math" panose="02040503050406030204" pitchFamily="18" charset="0"/>
                                </a:rPr>
                                <m:t>2</m:t>
                              </m:r>
                            </m:sup>
                          </m:sSup>
                          <m:r>
                            <a:rPr lang="en-GB" b="0" i="1" smtClean="0">
                              <a:latin typeface="Cambria Math" panose="02040503050406030204" pitchFamily="18" charset="0"/>
                            </a:rPr>
                            <m:t>−1</m:t>
                          </m:r>
                        </m:den>
                      </m:f>
                      <m:r>
                        <a:rPr lang="en-GB" b="0" i="1" smtClean="0">
                          <a:latin typeface="Cambria Math" panose="02040503050406030204" pitchFamily="18" charset="0"/>
                        </a:rPr>
                        <m:t>=</m:t>
                      </m:r>
                      <m:f>
                        <m:fPr>
                          <m:ctrlPr>
                            <a:rPr lang="en-GB" i="1">
                              <a:latin typeface="Cambria Math" panose="02040503050406030204" pitchFamily="18" charset="0"/>
                            </a:rPr>
                          </m:ctrlPr>
                        </m:fPr>
                        <m:num>
                          <m:r>
                            <a:rPr lang="en-GB" b="0" i="1" smtClean="0">
                              <a:latin typeface="Cambria Math" panose="02040503050406030204" pitchFamily="18" charset="0"/>
                            </a:rPr>
                            <m:t>2</m:t>
                          </m:r>
                        </m:num>
                        <m:den>
                          <m:d>
                            <m:dPr>
                              <m:ctrlPr>
                                <a:rPr lang="en-GB" i="1">
                                  <a:latin typeface="Cambria Math" panose="02040503050406030204" pitchFamily="18" charset="0"/>
                                </a:rPr>
                              </m:ctrlPr>
                            </m:dPr>
                            <m:e>
                              <m:r>
                                <a:rPr lang="en-GB" i="1">
                                  <a:latin typeface="Cambria Math" panose="02040503050406030204" pitchFamily="18" charset="0"/>
                                </a:rPr>
                                <m:t>𝑥</m:t>
                              </m:r>
                              <m:r>
                                <a:rPr lang="en-GB" i="1">
                                  <a:latin typeface="Cambria Math" panose="02040503050406030204" pitchFamily="18" charset="0"/>
                                </a:rPr>
                                <m:t>+1</m:t>
                              </m:r>
                            </m:e>
                          </m:d>
                          <m:d>
                            <m:dPr>
                              <m:ctrlPr>
                                <a:rPr lang="en-GB" i="1">
                                  <a:latin typeface="Cambria Math" panose="02040503050406030204" pitchFamily="18" charset="0"/>
                                </a:rPr>
                              </m:ctrlPr>
                            </m:dPr>
                            <m:e>
                              <m:r>
                                <a:rPr lang="en-GB" i="1">
                                  <a:latin typeface="Cambria Math" panose="02040503050406030204" pitchFamily="18" charset="0"/>
                                </a:rPr>
                                <m:t>𝑥</m:t>
                              </m:r>
                              <m:r>
                                <a:rPr lang="en-GB" i="1">
                                  <a:latin typeface="Cambria Math" panose="02040503050406030204" pitchFamily="18" charset="0"/>
                                </a:rPr>
                                <m:t>−1</m:t>
                              </m:r>
                            </m:e>
                          </m:d>
                        </m:den>
                      </m:f>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𝐴</m:t>
                          </m:r>
                        </m:num>
                        <m:den>
                          <m:r>
                            <a:rPr lang="en-GB" b="0" i="1" smtClean="0">
                              <a:latin typeface="Cambria Math" panose="02040503050406030204" pitchFamily="18" charset="0"/>
                            </a:rPr>
                            <m:t>𝑥</m:t>
                          </m:r>
                          <m:r>
                            <a:rPr lang="en-GB" b="0" i="1" smtClean="0">
                              <a:latin typeface="Cambria Math" panose="02040503050406030204" pitchFamily="18" charset="0"/>
                            </a:rPr>
                            <m:t>+1</m:t>
                          </m:r>
                        </m:den>
                      </m:f>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𝐵</m:t>
                          </m:r>
                        </m:num>
                        <m:den>
                          <m:r>
                            <a:rPr lang="en-GB" b="0" i="1" smtClean="0">
                              <a:latin typeface="Cambria Math" panose="02040503050406030204" pitchFamily="18" charset="0"/>
                            </a:rPr>
                            <m:t>𝑥</m:t>
                          </m:r>
                          <m:r>
                            <a:rPr lang="en-GB" b="0" i="1" smtClean="0">
                              <a:latin typeface="Cambria Math" panose="02040503050406030204" pitchFamily="18" charset="0"/>
                            </a:rPr>
                            <m:t>−1</m:t>
                          </m:r>
                        </m:den>
                      </m:f>
                    </m:oMath>
                    <m:oMath xmlns:m="http://schemas.openxmlformats.org/officeDocument/2006/math">
                      <m:r>
                        <a:rPr lang="en-GB" b="0" i="1" smtClean="0">
                          <a:latin typeface="Cambria Math" panose="02040503050406030204" pitchFamily="18" charset="0"/>
                        </a:rPr>
                        <m:t>2=</m:t>
                      </m:r>
                      <m:r>
                        <a:rPr lang="en-GB" b="0" i="1" smtClean="0">
                          <a:latin typeface="Cambria Math" panose="02040503050406030204" pitchFamily="18" charset="0"/>
                        </a:rPr>
                        <m:t>𝐴</m:t>
                      </m:r>
                      <m:d>
                        <m:dPr>
                          <m:ctrlPr>
                            <a:rPr lang="en-GB" b="0" i="1" smtClean="0">
                              <a:latin typeface="Cambria Math" panose="02040503050406030204" pitchFamily="18" charset="0"/>
                            </a:rPr>
                          </m:ctrlPr>
                        </m:dPr>
                        <m:e>
                          <m:r>
                            <a:rPr lang="en-GB" b="0" i="1" smtClean="0">
                              <a:latin typeface="Cambria Math" panose="02040503050406030204" pitchFamily="18" charset="0"/>
                            </a:rPr>
                            <m:t>𝑥</m:t>
                          </m:r>
                          <m:r>
                            <a:rPr lang="en-GB" b="0" i="1" smtClean="0">
                              <a:latin typeface="Cambria Math" panose="02040503050406030204" pitchFamily="18" charset="0"/>
                            </a:rPr>
                            <m:t>−1</m:t>
                          </m:r>
                        </m:e>
                      </m:d>
                      <m:r>
                        <a:rPr lang="en-GB" b="0" i="1" smtClean="0">
                          <a:latin typeface="Cambria Math" panose="02040503050406030204" pitchFamily="18" charset="0"/>
                        </a:rPr>
                        <m:t>+</m:t>
                      </m:r>
                      <m:r>
                        <a:rPr lang="en-GB" b="0" i="1" smtClean="0">
                          <a:latin typeface="Cambria Math" panose="02040503050406030204" pitchFamily="18" charset="0"/>
                        </a:rPr>
                        <m:t>𝐵</m:t>
                      </m:r>
                      <m:d>
                        <m:dPr>
                          <m:ctrlPr>
                            <a:rPr lang="en-GB" b="0" i="1" smtClean="0">
                              <a:latin typeface="Cambria Math" panose="02040503050406030204" pitchFamily="18" charset="0"/>
                            </a:rPr>
                          </m:ctrlPr>
                        </m:dPr>
                        <m:e>
                          <m:r>
                            <a:rPr lang="en-GB" b="0" i="1" smtClean="0">
                              <a:latin typeface="Cambria Math" panose="02040503050406030204" pitchFamily="18" charset="0"/>
                            </a:rPr>
                            <m:t>𝑥</m:t>
                          </m:r>
                          <m:r>
                            <a:rPr lang="en-GB" b="0" i="1" smtClean="0">
                              <a:latin typeface="Cambria Math" panose="02040503050406030204" pitchFamily="18" charset="0"/>
                            </a:rPr>
                            <m:t>+1</m:t>
                          </m:r>
                        </m:e>
                      </m:d>
                    </m:oMath>
                    <m:oMath xmlns:m="http://schemas.openxmlformats.org/officeDocument/2006/math">
                      <m:r>
                        <a:rPr lang="en-GB" b="0" i="1" smtClean="0">
                          <a:latin typeface="Cambria Math" panose="02040503050406030204" pitchFamily="18" charset="0"/>
                        </a:rPr>
                        <m:t>2=</m:t>
                      </m:r>
                      <m:r>
                        <a:rPr lang="en-GB" b="0" i="1" smtClean="0">
                          <a:latin typeface="Cambria Math" panose="02040503050406030204" pitchFamily="18" charset="0"/>
                        </a:rPr>
                        <m:t>𝐴𝑥</m:t>
                      </m:r>
                      <m:r>
                        <a:rPr lang="en-GB" b="0" i="1" smtClean="0">
                          <a:latin typeface="Cambria Math" panose="02040503050406030204" pitchFamily="18" charset="0"/>
                        </a:rPr>
                        <m:t>−</m:t>
                      </m:r>
                      <m:r>
                        <a:rPr lang="en-GB" b="0" i="1" smtClean="0">
                          <a:latin typeface="Cambria Math" panose="02040503050406030204" pitchFamily="18" charset="0"/>
                        </a:rPr>
                        <m:t>𝐴</m:t>
                      </m:r>
                      <m:r>
                        <a:rPr lang="en-GB" b="0" i="1" smtClean="0">
                          <a:latin typeface="Cambria Math" panose="02040503050406030204" pitchFamily="18" charset="0"/>
                        </a:rPr>
                        <m:t>+</m:t>
                      </m:r>
                      <m:r>
                        <a:rPr lang="en-GB" b="0" i="1" smtClean="0">
                          <a:latin typeface="Cambria Math" panose="02040503050406030204" pitchFamily="18" charset="0"/>
                        </a:rPr>
                        <m:t>𝐵𝑥</m:t>
                      </m:r>
                      <m:r>
                        <a:rPr lang="en-GB" b="0" i="1" smtClean="0">
                          <a:latin typeface="Cambria Math" panose="02040503050406030204" pitchFamily="18" charset="0"/>
                        </a:rPr>
                        <m:t>+</m:t>
                      </m:r>
                      <m:r>
                        <a:rPr lang="en-GB" b="0" i="1" smtClean="0">
                          <a:latin typeface="Cambria Math" panose="02040503050406030204" pitchFamily="18" charset="0"/>
                        </a:rPr>
                        <m:t>𝐵</m:t>
                      </m:r>
                    </m:oMath>
                    <m:oMath xmlns:m="http://schemas.openxmlformats.org/officeDocument/2006/math">
                      <m:r>
                        <a:rPr lang="en-GB" b="0" i="1" smtClean="0">
                          <a:latin typeface="Cambria Math" panose="02040503050406030204" pitchFamily="18" charset="0"/>
                        </a:rPr>
                        <m:t>𝐴</m:t>
                      </m:r>
                      <m:r>
                        <a:rPr lang="en-GB" b="0" i="1" smtClean="0">
                          <a:latin typeface="Cambria Math" panose="02040503050406030204" pitchFamily="18" charset="0"/>
                        </a:rPr>
                        <m:t>+</m:t>
                      </m:r>
                      <m:r>
                        <a:rPr lang="en-GB" b="0" i="1" smtClean="0">
                          <a:latin typeface="Cambria Math" panose="02040503050406030204" pitchFamily="18" charset="0"/>
                        </a:rPr>
                        <m:t>𝐵</m:t>
                      </m:r>
                      <m:r>
                        <a:rPr lang="en-GB" b="0" i="1" smtClean="0">
                          <a:latin typeface="Cambria Math" panose="02040503050406030204" pitchFamily="18" charset="0"/>
                        </a:rPr>
                        <m:t>=0         </m:t>
                      </m:r>
                      <m:r>
                        <a:rPr lang="en-GB" b="0" i="1" smtClean="0">
                          <a:latin typeface="Cambria Math" panose="02040503050406030204" pitchFamily="18" charset="0"/>
                        </a:rPr>
                        <m:t>𝐵</m:t>
                      </m:r>
                      <m:r>
                        <a:rPr lang="en-GB" b="0" i="1" smtClean="0">
                          <a:latin typeface="Cambria Math" panose="02040503050406030204" pitchFamily="18" charset="0"/>
                        </a:rPr>
                        <m:t>−</m:t>
                      </m:r>
                      <m:r>
                        <a:rPr lang="en-GB" b="0" i="1" smtClean="0">
                          <a:latin typeface="Cambria Math" panose="02040503050406030204" pitchFamily="18" charset="0"/>
                        </a:rPr>
                        <m:t>𝐴</m:t>
                      </m:r>
                      <m:r>
                        <a:rPr lang="en-GB" b="0" i="1" smtClean="0">
                          <a:latin typeface="Cambria Math" panose="02040503050406030204" pitchFamily="18" charset="0"/>
                        </a:rPr>
                        <m:t>=2</m:t>
                      </m:r>
                    </m:oMath>
                    <m:oMath xmlns:m="http://schemas.openxmlformats.org/officeDocument/2006/math">
                      <m:r>
                        <a:rPr lang="en-GB" b="0" i="1" smtClean="0">
                          <a:latin typeface="Cambria Math" panose="02040503050406030204" pitchFamily="18" charset="0"/>
                        </a:rPr>
                        <m:t>𝐵</m:t>
                      </m:r>
                      <m:r>
                        <a:rPr lang="en-GB" b="0" i="1" smtClean="0">
                          <a:latin typeface="Cambria Math" panose="02040503050406030204" pitchFamily="18" charset="0"/>
                        </a:rPr>
                        <m:t>=1     </m:t>
                      </m:r>
                      <m:r>
                        <a:rPr lang="en-GB" b="0" i="1" smtClean="0">
                          <a:latin typeface="Cambria Math" panose="02040503050406030204" pitchFamily="18" charset="0"/>
                        </a:rPr>
                        <m:t>𝐴</m:t>
                      </m:r>
                      <m:r>
                        <a:rPr lang="en-GB" b="0" i="1" smtClean="0">
                          <a:latin typeface="Cambria Math" panose="02040503050406030204" pitchFamily="18" charset="0"/>
                        </a:rPr>
                        <m:t>=−1</m:t>
                      </m:r>
                    </m:oMath>
                  </m:oMathPara>
                </a14:m>
                <a:endParaRPr lang="en-GB" b="0" dirty="0"/>
              </a:p>
              <a:p>
                <a:endParaRPr lang="en-GB" dirty="0"/>
              </a:p>
              <a:p>
                <a:pPr/>
                <a14:m>
                  <m:oMathPara xmlns:m="http://schemas.openxmlformats.org/officeDocument/2006/math">
                    <m:oMathParaPr>
                      <m:jc m:val="left"/>
                    </m:oMathParaPr>
                    <m:oMath xmlns:m="http://schemas.openxmlformats.org/officeDocument/2006/math">
                      <m:r>
                        <a:rPr lang="en-GB" b="0" i="1" smtClean="0">
                          <a:latin typeface="Cambria Math" panose="02040503050406030204" pitchFamily="18" charset="0"/>
                        </a:rPr>
                        <m:t>∫</m:t>
                      </m:r>
                      <m:f>
                        <m:fPr>
                          <m:ctrlPr>
                            <a:rPr lang="en-GB" i="1">
                              <a:latin typeface="Cambria Math" panose="02040503050406030204" pitchFamily="18" charset="0"/>
                            </a:rPr>
                          </m:ctrlPr>
                        </m:fPr>
                        <m:num>
                          <m:r>
                            <a:rPr lang="en-GB" b="0" i="1" smtClean="0">
                              <a:latin typeface="Cambria Math" panose="02040503050406030204" pitchFamily="18" charset="0"/>
                            </a:rPr>
                            <m:t>2</m:t>
                          </m:r>
                        </m:num>
                        <m:den>
                          <m:sSup>
                            <m:sSupPr>
                              <m:ctrlPr>
                                <a:rPr lang="en-GB" i="1">
                                  <a:latin typeface="Cambria Math" panose="02040503050406030204" pitchFamily="18" charset="0"/>
                                </a:rPr>
                              </m:ctrlPr>
                            </m:sSupPr>
                            <m:e>
                              <m:r>
                                <a:rPr lang="en-GB" i="1">
                                  <a:latin typeface="Cambria Math" panose="02040503050406030204" pitchFamily="18" charset="0"/>
                                </a:rPr>
                                <m:t>𝑥</m:t>
                              </m:r>
                            </m:e>
                            <m:sup>
                              <m:r>
                                <a:rPr lang="en-GB" i="1">
                                  <a:latin typeface="Cambria Math" panose="02040503050406030204" pitchFamily="18" charset="0"/>
                                </a:rPr>
                                <m:t>2</m:t>
                              </m:r>
                            </m:sup>
                          </m:sSup>
                          <m:r>
                            <a:rPr lang="en-GB" i="1">
                              <a:latin typeface="Cambria Math" panose="02040503050406030204" pitchFamily="18" charset="0"/>
                            </a:rPr>
                            <m:t>−1</m:t>
                          </m:r>
                        </m:den>
                      </m:f>
                      <m:r>
                        <a:rPr lang="en-GB" b="0" i="1" smtClean="0">
                          <a:latin typeface="Cambria Math" panose="02040503050406030204" pitchFamily="18" charset="0"/>
                        </a:rPr>
                        <m:t>𝑑𝑥</m:t>
                      </m:r>
                      <m:r>
                        <a:rPr lang="en-GB" b="0" i="1" smtClean="0">
                          <a:latin typeface="Cambria Math" panose="02040503050406030204" pitchFamily="18" charset="0"/>
                        </a:rPr>
                        <m:t>=</m:t>
                      </m:r>
                      <m:nary>
                        <m:naryPr>
                          <m:subHide m:val="on"/>
                          <m:supHide m:val="on"/>
                          <m:ctrlPr>
                            <a:rPr lang="en-GB" b="0" i="1" smtClean="0">
                              <a:latin typeface="Cambria Math" panose="02040503050406030204" pitchFamily="18" charset="0"/>
                            </a:rPr>
                          </m:ctrlPr>
                        </m:naryPr>
                        <m:sub/>
                        <m:sup/>
                        <m:e>
                          <m:r>
                            <a:rPr lang="en-GB" i="1">
                              <a:latin typeface="Cambria Math" panose="02040503050406030204" pitchFamily="18" charset="0"/>
                            </a:rPr>
                            <m:t>−</m:t>
                          </m:r>
                          <m:f>
                            <m:fPr>
                              <m:ctrlPr>
                                <a:rPr lang="en-GB" i="1">
                                  <a:latin typeface="Cambria Math" panose="02040503050406030204" pitchFamily="18" charset="0"/>
                                </a:rPr>
                              </m:ctrlPr>
                            </m:fPr>
                            <m:num>
                              <m:r>
                                <a:rPr lang="en-GB" i="1">
                                  <a:latin typeface="Cambria Math" panose="02040503050406030204" pitchFamily="18" charset="0"/>
                                </a:rPr>
                                <m:t>1</m:t>
                              </m:r>
                            </m:num>
                            <m:den>
                              <m:r>
                                <a:rPr lang="en-GB" i="1">
                                  <a:latin typeface="Cambria Math" panose="02040503050406030204" pitchFamily="18" charset="0"/>
                                </a:rPr>
                                <m:t>𝑥</m:t>
                              </m:r>
                              <m:r>
                                <a:rPr lang="en-GB" i="1">
                                  <a:latin typeface="Cambria Math" panose="02040503050406030204" pitchFamily="18" charset="0"/>
                                </a:rPr>
                                <m:t>+1</m:t>
                              </m:r>
                            </m:den>
                          </m:f>
                          <m:r>
                            <a:rPr lang="en-GB" i="1">
                              <a:latin typeface="Cambria Math" panose="02040503050406030204" pitchFamily="18" charset="0"/>
                            </a:rPr>
                            <m:t>+</m:t>
                          </m:r>
                          <m:f>
                            <m:fPr>
                              <m:ctrlPr>
                                <a:rPr lang="en-GB" i="1">
                                  <a:latin typeface="Cambria Math" panose="02040503050406030204" pitchFamily="18" charset="0"/>
                                </a:rPr>
                              </m:ctrlPr>
                            </m:fPr>
                            <m:num>
                              <m:r>
                                <a:rPr lang="en-GB" i="1">
                                  <a:latin typeface="Cambria Math" panose="02040503050406030204" pitchFamily="18" charset="0"/>
                                </a:rPr>
                                <m:t>1</m:t>
                              </m:r>
                            </m:num>
                            <m:den>
                              <m:r>
                                <a:rPr lang="en-GB" i="1">
                                  <a:latin typeface="Cambria Math" panose="02040503050406030204" pitchFamily="18" charset="0"/>
                                </a:rPr>
                                <m:t>𝑥</m:t>
                              </m:r>
                              <m:r>
                                <a:rPr lang="en-GB" i="1">
                                  <a:latin typeface="Cambria Math" panose="02040503050406030204" pitchFamily="18" charset="0"/>
                                </a:rPr>
                                <m:t>−1</m:t>
                              </m:r>
                            </m:den>
                          </m:f>
                          <m:r>
                            <a:rPr lang="en-GB" b="0" i="1" smtClean="0">
                              <a:latin typeface="Cambria Math" panose="02040503050406030204" pitchFamily="18" charset="0"/>
                            </a:rPr>
                            <m:t> </m:t>
                          </m:r>
                          <m:r>
                            <a:rPr lang="en-GB" b="0" i="1" smtClean="0">
                              <a:latin typeface="Cambria Math" panose="02040503050406030204" pitchFamily="18" charset="0"/>
                            </a:rPr>
                            <m:t>𝑑𝑥</m:t>
                          </m:r>
                        </m:e>
                      </m:nary>
                    </m:oMath>
                    <m:oMath xmlns:m="http://schemas.openxmlformats.org/officeDocument/2006/math">
                      <m:r>
                        <a:rPr lang="en-GB" b="1" i="1" smtClean="0">
                          <a:latin typeface="Cambria Math" panose="02040503050406030204" pitchFamily="18" charset="0"/>
                        </a:rPr>
                        <m:t>=−</m:t>
                      </m:r>
                      <m:func>
                        <m:funcPr>
                          <m:ctrlPr>
                            <a:rPr lang="en-GB" b="1" i="1" smtClean="0">
                              <a:latin typeface="Cambria Math" panose="02040503050406030204" pitchFamily="18" charset="0"/>
                            </a:rPr>
                          </m:ctrlPr>
                        </m:funcPr>
                        <m:fName>
                          <m:r>
                            <a:rPr lang="en-GB" b="1" i="0" smtClean="0">
                              <a:latin typeface="Cambria Math" panose="02040503050406030204" pitchFamily="18" charset="0"/>
                            </a:rPr>
                            <m:t>𝐥𝐧</m:t>
                          </m:r>
                        </m:fName>
                        <m:e>
                          <m:d>
                            <m:dPr>
                              <m:begChr m:val="|"/>
                              <m:endChr m:val="|"/>
                              <m:ctrlPr>
                                <a:rPr lang="en-GB" b="1" i="1" smtClean="0">
                                  <a:latin typeface="Cambria Math" panose="02040503050406030204" pitchFamily="18" charset="0"/>
                                </a:rPr>
                              </m:ctrlPr>
                            </m:dPr>
                            <m:e>
                              <m:r>
                                <a:rPr lang="en-GB" b="1" i="1" smtClean="0">
                                  <a:latin typeface="Cambria Math" panose="02040503050406030204" pitchFamily="18" charset="0"/>
                                </a:rPr>
                                <m:t>𝒙</m:t>
                              </m:r>
                              <m:r>
                                <a:rPr lang="en-GB" b="1" i="1" smtClean="0">
                                  <a:latin typeface="Cambria Math" panose="02040503050406030204" pitchFamily="18" charset="0"/>
                                </a:rPr>
                                <m:t>+</m:t>
                              </m:r>
                              <m:r>
                                <a:rPr lang="en-GB" b="1" i="1" smtClean="0">
                                  <a:latin typeface="Cambria Math" panose="02040503050406030204" pitchFamily="18" charset="0"/>
                                </a:rPr>
                                <m:t>𝟏</m:t>
                              </m:r>
                            </m:e>
                          </m:d>
                        </m:e>
                      </m:func>
                      <m:r>
                        <a:rPr lang="en-GB" b="1" i="1" smtClean="0">
                          <a:latin typeface="Cambria Math" panose="02040503050406030204" pitchFamily="18" charset="0"/>
                        </a:rPr>
                        <m:t>+</m:t>
                      </m:r>
                      <m:func>
                        <m:funcPr>
                          <m:ctrlPr>
                            <a:rPr lang="en-GB" b="1" i="1" smtClean="0">
                              <a:latin typeface="Cambria Math" panose="02040503050406030204" pitchFamily="18" charset="0"/>
                            </a:rPr>
                          </m:ctrlPr>
                        </m:funcPr>
                        <m:fName>
                          <m:r>
                            <a:rPr lang="en-GB" b="1" i="0" smtClean="0">
                              <a:latin typeface="Cambria Math" panose="02040503050406030204" pitchFamily="18" charset="0"/>
                            </a:rPr>
                            <m:t>𝐥𝐧</m:t>
                          </m:r>
                        </m:fName>
                        <m:e>
                          <m:d>
                            <m:dPr>
                              <m:begChr m:val="|"/>
                              <m:endChr m:val="|"/>
                              <m:ctrlPr>
                                <a:rPr lang="en-GB" b="1" i="1" smtClean="0">
                                  <a:latin typeface="Cambria Math" panose="02040503050406030204" pitchFamily="18" charset="0"/>
                                </a:rPr>
                              </m:ctrlPr>
                            </m:dPr>
                            <m:e>
                              <m:r>
                                <a:rPr lang="en-GB" b="1" i="1" smtClean="0">
                                  <a:latin typeface="Cambria Math" panose="02040503050406030204" pitchFamily="18" charset="0"/>
                                </a:rPr>
                                <m:t>𝒙</m:t>
                              </m:r>
                              <m:r>
                                <a:rPr lang="en-GB" b="1" i="1" smtClean="0">
                                  <a:latin typeface="Cambria Math" panose="02040503050406030204" pitchFamily="18" charset="0"/>
                                </a:rPr>
                                <m:t>−</m:t>
                              </m:r>
                              <m:r>
                                <a:rPr lang="en-GB" b="1" i="1" smtClean="0">
                                  <a:latin typeface="Cambria Math" panose="02040503050406030204" pitchFamily="18" charset="0"/>
                                </a:rPr>
                                <m:t>𝟏</m:t>
                              </m:r>
                            </m:e>
                          </m:d>
                        </m:e>
                      </m:func>
                      <m:r>
                        <a:rPr lang="en-GB" b="1" i="1" smtClean="0">
                          <a:latin typeface="Cambria Math" panose="02040503050406030204" pitchFamily="18" charset="0"/>
                        </a:rPr>
                        <m:t>+</m:t>
                      </m:r>
                      <m:r>
                        <a:rPr lang="en-GB" b="1" i="1" smtClean="0">
                          <a:latin typeface="Cambria Math" panose="02040503050406030204" pitchFamily="18" charset="0"/>
                        </a:rPr>
                        <m:t>𝑪</m:t>
                      </m:r>
                    </m:oMath>
                    <m:oMath xmlns:m="http://schemas.openxmlformats.org/officeDocument/2006/math">
                      <m:r>
                        <a:rPr lang="en-GB" b="1" i="1" smtClean="0">
                          <a:latin typeface="Cambria Math" panose="02040503050406030204" pitchFamily="18" charset="0"/>
                        </a:rPr>
                        <m:t>=</m:t>
                      </m:r>
                      <m:r>
                        <a:rPr lang="en-GB" b="1" i="1" smtClean="0">
                          <a:latin typeface="Cambria Math" panose="02040503050406030204" pitchFamily="18" charset="0"/>
                        </a:rPr>
                        <m:t>𝒍𝒏</m:t>
                      </m:r>
                      <m:r>
                        <a:rPr lang="en-GB" b="1" i="1" smtClean="0">
                          <a:latin typeface="Cambria Math" panose="02040503050406030204" pitchFamily="18" charset="0"/>
                        </a:rPr>
                        <m:t> </m:t>
                      </m:r>
                      <m:d>
                        <m:dPr>
                          <m:begChr m:val="|"/>
                          <m:endChr m:val="|"/>
                          <m:ctrlPr>
                            <a:rPr lang="en-GB" b="1" i="1" smtClean="0">
                              <a:latin typeface="Cambria Math" panose="02040503050406030204" pitchFamily="18" charset="0"/>
                            </a:rPr>
                          </m:ctrlPr>
                        </m:dPr>
                        <m:e>
                          <m:f>
                            <m:fPr>
                              <m:ctrlPr>
                                <a:rPr lang="en-GB" b="1" i="1" smtClean="0">
                                  <a:latin typeface="Cambria Math" panose="02040503050406030204" pitchFamily="18" charset="0"/>
                                </a:rPr>
                              </m:ctrlPr>
                            </m:fPr>
                            <m:num>
                              <m:r>
                                <a:rPr lang="en-GB" b="1" i="1" smtClean="0">
                                  <a:latin typeface="Cambria Math" panose="02040503050406030204" pitchFamily="18" charset="0"/>
                                </a:rPr>
                                <m:t>𝒙</m:t>
                              </m:r>
                              <m:r>
                                <a:rPr lang="en-GB" b="1" i="1" smtClean="0">
                                  <a:latin typeface="Cambria Math" panose="02040503050406030204" pitchFamily="18" charset="0"/>
                                </a:rPr>
                                <m:t>−</m:t>
                              </m:r>
                              <m:r>
                                <a:rPr lang="en-GB" b="1" i="1" smtClean="0">
                                  <a:latin typeface="Cambria Math" panose="02040503050406030204" pitchFamily="18" charset="0"/>
                                </a:rPr>
                                <m:t>𝟏</m:t>
                              </m:r>
                            </m:num>
                            <m:den>
                              <m:r>
                                <a:rPr lang="en-GB" b="1" i="1" smtClean="0">
                                  <a:latin typeface="Cambria Math" panose="02040503050406030204" pitchFamily="18" charset="0"/>
                                </a:rPr>
                                <m:t>𝒙</m:t>
                              </m:r>
                              <m:r>
                                <a:rPr lang="en-GB" b="1" i="1" smtClean="0">
                                  <a:latin typeface="Cambria Math" panose="02040503050406030204" pitchFamily="18" charset="0"/>
                                </a:rPr>
                                <m:t>+</m:t>
                              </m:r>
                              <m:r>
                                <a:rPr lang="en-GB" b="1" i="1" smtClean="0">
                                  <a:latin typeface="Cambria Math" panose="02040503050406030204" pitchFamily="18" charset="0"/>
                                </a:rPr>
                                <m:t>𝟏</m:t>
                              </m:r>
                            </m:den>
                          </m:f>
                        </m:e>
                      </m:d>
                      <m:r>
                        <a:rPr lang="en-GB" b="1" i="1" smtClean="0">
                          <a:latin typeface="Cambria Math" panose="02040503050406030204" pitchFamily="18" charset="0"/>
                        </a:rPr>
                        <m:t>+</m:t>
                      </m:r>
                      <m:r>
                        <a:rPr lang="en-GB" b="1" i="1" smtClean="0">
                          <a:latin typeface="Cambria Math" panose="02040503050406030204" pitchFamily="18" charset="0"/>
                        </a:rPr>
                        <m:t>𝑪</m:t>
                      </m:r>
                    </m:oMath>
                  </m:oMathPara>
                </a14:m>
                <a:endParaRPr lang="en-GB" b="1" dirty="0"/>
              </a:p>
            </p:txBody>
          </p:sp>
        </mc:Choice>
        <mc:Fallback xmlns="">
          <p:sp>
            <p:nvSpPr>
              <p:cNvPr id="7" name="TextBox 6"/>
              <p:cNvSpPr txBox="1">
                <a:spLocks noRot="1" noChangeAspect="1" noMove="1" noResize="1" noEditPoints="1" noAdjustHandles="1" noChangeArrowheads="1" noChangeShapeType="1" noTextEdit="1"/>
              </p:cNvSpPr>
              <p:nvPr/>
            </p:nvSpPr>
            <p:spPr>
              <a:xfrm>
                <a:off x="1043608" y="2564904"/>
                <a:ext cx="6696744" cy="3421706"/>
              </a:xfrm>
              <a:prstGeom prst="rect">
                <a:avLst/>
              </a:prstGeom>
              <a:blipFill rotWithShape="0">
                <a:blip r:embed="rId5"/>
                <a:stretch>
                  <a:fillRect/>
                </a:stretch>
              </a:blipFill>
            </p:spPr>
            <p:txBody>
              <a:bodyPr/>
              <a:lstStyle/>
              <a:p>
                <a:r>
                  <a:rPr lang="en-GB">
                    <a:noFill/>
                  </a:rPr>
                  <a:t> </a:t>
                </a:r>
              </a:p>
            </p:txBody>
          </p:sp>
        </mc:Fallback>
      </mc:AlternateContent>
      <p:sp>
        <p:nvSpPr>
          <p:cNvPr id="8" name="Rectangle 7"/>
          <p:cNvSpPr/>
          <p:nvPr/>
        </p:nvSpPr>
        <p:spPr>
          <a:xfrm>
            <a:off x="1032082" y="2475982"/>
            <a:ext cx="6132205" cy="351062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192894847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8"/>
                  </p:tgtEl>
                </p:cond>
              </p:nextCondLst>
            </p:seq>
          </p:childTnLst>
        </p:cTn>
      </p:par>
    </p:tnLst>
    <p:bldLst>
      <p:bldP spid="8"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4000"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Further Examples</a:t>
              </a:r>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5" name="TextBox 4"/>
              <p:cNvSpPr txBox="1"/>
              <p:nvPr/>
            </p:nvSpPr>
            <p:spPr>
              <a:xfrm>
                <a:off x="323529" y="852100"/>
                <a:ext cx="3960440" cy="669542"/>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sz="2400" dirty="0"/>
                  <a:t>Find </a:t>
                </a:r>
                <a14:m>
                  <m:oMath xmlns:m="http://schemas.openxmlformats.org/officeDocument/2006/math">
                    <m:nary>
                      <m:naryPr>
                        <m:subHide m:val="on"/>
                        <m:supHide m:val="on"/>
                        <m:ctrlPr>
                          <a:rPr lang="en-GB" sz="2400" b="0" i="1" smtClean="0">
                            <a:latin typeface="Cambria Math" panose="02040503050406030204" pitchFamily="18" charset="0"/>
                          </a:rPr>
                        </m:ctrlPr>
                      </m:naryPr>
                      <m:sub/>
                      <m:sup/>
                      <m:e>
                        <m:f>
                          <m:fPr>
                            <m:ctrlPr>
                              <a:rPr lang="en-GB" sz="2400" b="0" i="1" smtClean="0">
                                <a:latin typeface="Cambria Math" panose="02040503050406030204" pitchFamily="18" charset="0"/>
                              </a:rPr>
                            </m:ctrlPr>
                          </m:fPr>
                          <m:num>
                            <m:r>
                              <a:rPr lang="en-GB" sz="2400" b="0" i="1" smtClean="0">
                                <a:latin typeface="Cambria Math" panose="02040503050406030204" pitchFamily="18" charset="0"/>
                              </a:rPr>
                              <m:t>𝑥</m:t>
                            </m:r>
                            <m:r>
                              <a:rPr lang="en-GB" sz="2400" b="0" i="1" smtClean="0">
                                <a:latin typeface="Cambria Math" panose="02040503050406030204" pitchFamily="18" charset="0"/>
                              </a:rPr>
                              <m:t>−5</m:t>
                            </m:r>
                          </m:num>
                          <m:den>
                            <m:d>
                              <m:dPr>
                                <m:ctrlPr>
                                  <a:rPr lang="en-GB" sz="2400" b="0" i="1" smtClean="0">
                                    <a:latin typeface="Cambria Math" panose="02040503050406030204" pitchFamily="18" charset="0"/>
                                  </a:rPr>
                                </m:ctrlPr>
                              </m:dPr>
                              <m:e>
                                <m:r>
                                  <a:rPr lang="en-GB" sz="2400" b="0" i="1" smtClean="0">
                                    <a:latin typeface="Cambria Math" panose="02040503050406030204" pitchFamily="18" charset="0"/>
                                  </a:rPr>
                                  <m:t>𝑥</m:t>
                                </m:r>
                                <m:r>
                                  <a:rPr lang="en-GB" sz="2400" b="0" i="1" smtClean="0">
                                    <a:latin typeface="Cambria Math" panose="02040503050406030204" pitchFamily="18" charset="0"/>
                                  </a:rPr>
                                  <m:t>+1</m:t>
                                </m:r>
                              </m:e>
                            </m:d>
                            <m:d>
                              <m:dPr>
                                <m:ctrlPr>
                                  <a:rPr lang="en-GB" sz="2400" b="0" i="1" smtClean="0">
                                    <a:latin typeface="Cambria Math" panose="02040503050406030204" pitchFamily="18" charset="0"/>
                                  </a:rPr>
                                </m:ctrlPr>
                              </m:dPr>
                              <m:e>
                                <m:r>
                                  <a:rPr lang="en-GB" sz="2400" b="0" i="1" smtClean="0">
                                    <a:latin typeface="Cambria Math" panose="02040503050406030204" pitchFamily="18" charset="0"/>
                                  </a:rPr>
                                  <m:t>𝑥</m:t>
                                </m:r>
                                <m:r>
                                  <a:rPr lang="en-GB" sz="2400" b="0" i="1" smtClean="0">
                                    <a:latin typeface="Cambria Math" panose="02040503050406030204" pitchFamily="18" charset="0"/>
                                  </a:rPr>
                                  <m:t>−2</m:t>
                                </m:r>
                              </m:e>
                            </m:d>
                          </m:den>
                        </m:f>
                        <m:r>
                          <a:rPr lang="en-GB" sz="2400" b="0" i="1" smtClean="0">
                            <a:latin typeface="Cambria Math" panose="02040503050406030204" pitchFamily="18" charset="0"/>
                          </a:rPr>
                          <m:t> </m:t>
                        </m:r>
                        <m:r>
                          <a:rPr lang="en-GB" sz="2400" b="0" i="1" smtClean="0">
                            <a:latin typeface="Cambria Math" panose="02040503050406030204" pitchFamily="18" charset="0"/>
                          </a:rPr>
                          <m:t>𝑑𝑥</m:t>
                        </m:r>
                      </m:e>
                    </m:nary>
                  </m:oMath>
                </a14:m>
                <a:endParaRPr lang="en-GB" sz="2400" dirty="0"/>
              </a:p>
            </p:txBody>
          </p:sp>
        </mc:Choice>
        <mc:Fallback xmlns="">
          <p:sp>
            <p:nvSpPr>
              <p:cNvPr id="5" name="TextBox 4"/>
              <p:cNvSpPr txBox="1">
                <a:spLocks noRot="1" noChangeAspect="1" noMove="1" noResize="1" noEditPoints="1" noAdjustHandles="1" noChangeArrowheads="1" noChangeShapeType="1" noTextEdit="1"/>
              </p:cNvSpPr>
              <p:nvPr/>
            </p:nvSpPr>
            <p:spPr>
              <a:xfrm>
                <a:off x="323529" y="852100"/>
                <a:ext cx="3960440" cy="669542"/>
              </a:xfrm>
              <a:prstGeom prst="rect">
                <a:avLst/>
              </a:prstGeom>
              <a:blipFill rotWithShape="0">
                <a:blip r:embed="rId4"/>
                <a:stretch>
                  <a:fillRect/>
                </a:stretch>
              </a:blipFill>
              <a:effectLst>
                <a:outerShdw blurRad="63500" sx="102000" sy="102000" algn="ctr" rotWithShape="0">
                  <a:prstClr val="black">
                    <a:alpha val="40000"/>
                  </a:prstClr>
                </a:outerShdw>
              </a:effectLst>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454742" y="1901380"/>
                <a:ext cx="4045250" cy="2418226"/>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f>
                        <m:fPr>
                          <m:ctrlPr>
                            <a:rPr lang="en-GB" sz="1600" b="0" i="1" smtClean="0">
                              <a:latin typeface="Cambria Math" panose="02040503050406030204" pitchFamily="18" charset="0"/>
                            </a:rPr>
                          </m:ctrlPr>
                        </m:fPr>
                        <m:num>
                          <m:r>
                            <a:rPr lang="en-GB" sz="1600" b="0" i="1" smtClean="0">
                              <a:latin typeface="Cambria Math" panose="02040503050406030204" pitchFamily="18" charset="0"/>
                            </a:rPr>
                            <m:t>𝑥</m:t>
                          </m:r>
                          <m:r>
                            <a:rPr lang="en-GB" sz="1600" b="0" i="1" smtClean="0">
                              <a:latin typeface="Cambria Math" panose="02040503050406030204" pitchFamily="18" charset="0"/>
                            </a:rPr>
                            <m:t>−5</m:t>
                          </m:r>
                        </m:num>
                        <m:den>
                          <m:d>
                            <m:dPr>
                              <m:ctrlPr>
                                <a:rPr lang="en-GB" sz="1600" b="0" i="1" smtClean="0">
                                  <a:latin typeface="Cambria Math" panose="02040503050406030204" pitchFamily="18" charset="0"/>
                                </a:rPr>
                              </m:ctrlPr>
                            </m:dPr>
                            <m:e>
                              <m:r>
                                <a:rPr lang="en-GB" sz="1600" b="0" i="1" smtClean="0">
                                  <a:latin typeface="Cambria Math" panose="02040503050406030204" pitchFamily="18" charset="0"/>
                                </a:rPr>
                                <m:t>𝑥</m:t>
                              </m:r>
                              <m:r>
                                <a:rPr lang="en-GB" sz="1600" b="0" i="1" smtClean="0">
                                  <a:latin typeface="Cambria Math" panose="02040503050406030204" pitchFamily="18" charset="0"/>
                                </a:rPr>
                                <m:t>+1</m:t>
                              </m:r>
                            </m:e>
                          </m:d>
                          <m:d>
                            <m:dPr>
                              <m:ctrlPr>
                                <a:rPr lang="en-GB" sz="1600" b="0" i="1" smtClean="0">
                                  <a:latin typeface="Cambria Math" panose="02040503050406030204" pitchFamily="18" charset="0"/>
                                </a:rPr>
                              </m:ctrlPr>
                            </m:dPr>
                            <m:e>
                              <m:r>
                                <a:rPr lang="en-GB" sz="1600" b="0" i="1" smtClean="0">
                                  <a:latin typeface="Cambria Math" panose="02040503050406030204" pitchFamily="18" charset="0"/>
                                </a:rPr>
                                <m:t>𝑥</m:t>
                              </m:r>
                              <m:r>
                                <a:rPr lang="en-GB" sz="1600" b="0" i="1" smtClean="0">
                                  <a:latin typeface="Cambria Math" panose="02040503050406030204" pitchFamily="18" charset="0"/>
                                </a:rPr>
                                <m:t>−2</m:t>
                              </m:r>
                            </m:e>
                          </m:d>
                        </m:den>
                      </m:f>
                      <m:r>
                        <a:rPr lang="en-GB" sz="1600" b="0" i="1" smtClean="0">
                          <a:latin typeface="Cambria Math" panose="02040503050406030204" pitchFamily="18" charset="0"/>
                        </a:rPr>
                        <m:t>≡</m:t>
                      </m:r>
                      <m:f>
                        <m:fPr>
                          <m:ctrlPr>
                            <a:rPr lang="en-GB" sz="1600" b="0" i="1" smtClean="0">
                              <a:latin typeface="Cambria Math" panose="02040503050406030204" pitchFamily="18" charset="0"/>
                            </a:rPr>
                          </m:ctrlPr>
                        </m:fPr>
                        <m:num>
                          <m:r>
                            <a:rPr lang="en-GB" sz="1600" b="0" i="1" smtClean="0">
                              <a:latin typeface="Cambria Math" panose="02040503050406030204" pitchFamily="18" charset="0"/>
                            </a:rPr>
                            <m:t>𝐴</m:t>
                          </m:r>
                        </m:num>
                        <m:den>
                          <m:r>
                            <a:rPr lang="en-GB" sz="1600" b="0" i="1" smtClean="0">
                              <a:latin typeface="Cambria Math" panose="02040503050406030204" pitchFamily="18" charset="0"/>
                            </a:rPr>
                            <m:t>𝑥</m:t>
                          </m:r>
                          <m:r>
                            <a:rPr lang="en-GB" sz="1600" b="0" i="1" smtClean="0">
                              <a:latin typeface="Cambria Math" panose="02040503050406030204" pitchFamily="18" charset="0"/>
                            </a:rPr>
                            <m:t>+1</m:t>
                          </m:r>
                        </m:den>
                      </m:f>
                      <m:r>
                        <a:rPr lang="en-GB" sz="1600" b="0" i="1" smtClean="0">
                          <a:latin typeface="Cambria Math" panose="02040503050406030204" pitchFamily="18" charset="0"/>
                        </a:rPr>
                        <m:t>+</m:t>
                      </m:r>
                      <m:f>
                        <m:fPr>
                          <m:ctrlPr>
                            <a:rPr lang="en-GB" sz="1600" b="0" i="1" smtClean="0">
                              <a:latin typeface="Cambria Math" panose="02040503050406030204" pitchFamily="18" charset="0"/>
                            </a:rPr>
                          </m:ctrlPr>
                        </m:fPr>
                        <m:num>
                          <m:r>
                            <a:rPr lang="en-GB" sz="1600" b="0" i="1" smtClean="0">
                              <a:latin typeface="Cambria Math" panose="02040503050406030204" pitchFamily="18" charset="0"/>
                            </a:rPr>
                            <m:t>𝐵</m:t>
                          </m:r>
                        </m:num>
                        <m:den>
                          <m:r>
                            <a:rPr lang="en-GB" sz="1600" b="0" i="1" smtClean="0">
                              <a:latin typeface="Cambria Math" panose="02040503050406030204" pitchFamily="18" charset="0"/>
                            </a:rPr>
                            <m:t>𝑥</m:t>
                          </m:r>
                          <m:r>
                            <a:rPr lang="en-GB" sz="1600" b="0" i="1" smtClean="0">
                              <a:latin typeface="Cambria Math" panose="02040503050406030204" pitchFamily="18" charset="0"/>
                            </a:rPr>
                            <m:t>−2</m:t>
                          </m:r>
                        </m:den>
                      </m:f>
                    </m:oMath>
                    <m:oMath xmlns:m="http://schemas.openxmlformats.org/officeDocument/2006/math">
                      <m:r>
                        <a:rPr lang="en-GB" sz="1600" b="0" i="1" smtClean="0">
                          <a:latin typeface="Cambria Math" panose="02040503050406030204" pitchFamily="18" charset="0"/>
                        </a:rPr>
                        <m:t>𝐴</m:t>
                      </m:r>
                      <m:r>
                        <a:rPr lang="en-GB" sz="1600" b="0" i="1" smtClean="0">
                          <a:latin typeface="Cambria Math" panose="02040503050406030204" pitchFamily="18" charset="0"/>
                        </a:rPr>
                        <m:t>=2 </m:t>
                      </m:r>
                      <m:r>
                        <a:rPr lang="en-GB" sz="1600" b="0" i="1" smtClean="0">
                          <a:latin typeface="Cambria Math" panose="02040503050406030204" pitchFamily="18" charset="0"/>
                        </a:rPr>
                        <m:t>𝑎𝑛𝑑</m:t>
                      </m:r>
                      <m:r>
                        <a:rPr lang="en-GB" sz="1600" b="0" i="1" smtClean="0">
                          <a:latin typeface="Cambria Math" panose="02040503050406030204" pitchFamily="18" charset="0"/>
                        </a:rPr>
                        <m:t> </m:t>
                      </m:r>
                      <m:r>
                        <a:rPr lang="en-GB" sz="1600" b="0" i="1" smtClean="0">
                          <a:latin typeface="Cambria Math" panose="02040503050406030204" pitchFamily="18" charset="0"/>
                        </a:rPr>
                        <m:t>𝐵</m:t>
                      </m:r>
                      <m:r>
                        <a:rPr lang="en-GB" sz="1600" b="0" i="1" smtClean="0">
                          <a:latin typeface="Cambria Math" panose="02040503050406030204" pitchFamily="18" charset="0"/>
                        </a:rPr>
                        <m:t>=−1</m:t>
                      </m:r>
                    </m:oMath>
                  </m:oMathPara>
                </a14:m>
                <a:endParaRPr lang="en-GB" sz="1600" dirty="0"/>
              </a:p>
              <a:p>
                <a:endParaRPr lang="en-GB" sz="1600" dirty="0"/>
              </a:p>
              <a:p>
                <a:pPr/>
                <a14:m>
                  <m:oMathPara xmlns:m="http://schemas.openxmlformats.org/officeDocument/2006/math">
                    <m:oMathParaPr>
                      <m:jc m:val="left"/>
                    </m:oMathParaPr>
                    <m:oMath xmlns:m="http://schemas.openxmlformats.org/officeDocument/2006/math">
                      <m:nary>
                        <m:naryPr>
                          <m:subHide m:val="on"/>
                          <m:supHide m:val="on"/>
                          <m:ctrlPr>
                            <a:rPr lang="en-GB" sz="1600" i="1">
                              <a:latin typeface="Cambria Math" panose="02040503050406030204" pitchFamily="18" charset="0"/>
                            </a:rPr>
                          </m:ctrlPr>
                        </m:naryPr>
                        <m:sub/>
                        <m:sup/>
                        <m:e>
                          <m:f>
                            <m:fPr>
                              <m:ctrlPr>
                                <a:rPr lang="en-GB" sz="1600" i="1">
                                  <a:latin typeface="Cambria Math" panose="02040503050406030204" pitchFamily="18" charset="0"/>
                                </a:rPr>
                              </m:ctrlPr>
                            </m:fPr>
                            <m:num>
                              <m:r>
                                <a:rPr lang="en-GB" sz="1600" i="1">
                                  <a:latin typeface="Cambria Math" panose="02040503050406030204" pitchFamily="18" charset="0"/>
                                </a:rPr>
                                <m:t>𝑥</m:t>
                              </m:r>
                              <m:r>
                                <a:rPr lang="en-GB" sz="1600" i="1">
                                  <a:latin typeface="Cambria Math" panose="02040503050406030204" pitchFamily="18" charset="0"/>
                                </a:rPr>
                                <m:t>−5</m:t>
                              </m:r>
                            </m:num>
                            <m:den>
                              <m:d>
                                <m:dPr>
                                  <m:ctrlPr>
                                    <a:rPr lang="en-GB" sz="1600" i="1">
                                      <a:latin typeface="Cambria Math" panose="02040503050406030204" pitchFamily="18" charset="0"/>
                                    </a:rPr>
                                  </m:ctrlPr>
                                </m:dPr>
                                <m:e>
                                  <m:r>
                                    <a:rPr lang="en-GB" sz="1600" i="1">
                                      <a:latin typeface="Cambria Math" panose="02040503050406030204" pitchFamily="18" charset="0"/>
                                    </a:rPr>
                                    <m:t>𝑥</m:t>
                                  </m:r>
                                  <m:r>
                                    <a:rPr lang="en-GB" sz="1600" i="1">
                                      <a:latin typeface="Cambria Math" panose="02040503050406030204" pitchFamily="18" charset="0"/>
                                    </a:rPr>
                                    <m:t>+1</m:t>
                                  </m:r>
                                </m:e>
                              </m:d>
                              <m:d>
                                <m:dPr>
                                  <m:ctrlPr>
                                    <a:rPr lang="en-GB" sz="1600" i="1">
                                      <a:latin typeface="Cambria Math" panose="02040503050406030204" pitchFamily="18" charset="0"/>
                                    </a:rPr>
                                  </m:ctrlPr>
                                </m:dPr>
                                <m:e>
                                  <m:r>
                                    <a:rPr lang="en-GB" sz="1600" i="1">
                                      <a:latin typeface="Cambria Math" panose="02040503050406030204" pitchFamily="18" charset="0"/>
                                    </a:rPr>
                                    <m:t>𝑥</m:t>
                                  </m:r>
                                  <m:r>
                                    <a:rPr lang="en-GB" sz="1600" i="1">
                                      <a:latin typeface="Cambria Math" panose="02040503050406030204" pitchFamily="18" charset="0"/>
                                    </a:rPr>
                                    <m:t>−2</m:t>
                                  </m:r>
                                </m:e>
                              </m:d>
                            </m:den>
                          </m:f>
                          <m:r>
                            <a:rPr lang="en-GB" sz="1600" i="1">
                              <a:latin typeface="Cambria Math" panose="02040503050406030204" pitchFamily="18" charset="0"/>
                            </a:rPr>
                            <m:t> </m:t>
                          </m:r>
                          <m:r>
                            <a:rPr lang="en-GB" sz="1600" i="1">
                              <a:latin typeface="Cambria Math" panose="02040503050406030204" pitchFamily="18" charset="0"/>
                            </a:rPr>
                            <m:t>𝑑𝑥</m:t>
                          </m:r>
                        </m:e>
                      </m:nary>
                      <m:r>
                        <a:rPr lang="en-GB" sz="1600" b="0" i="1" smtClean="0">
                          <a:latin typeface="Cambria Math" panose="02040503050406030204" pitchFamily="18" charset="0"/>
                        </a:rPr>
                        <m:t>=∫</m:t>
                      </m:r>
                      <m:f>
                        <m:fPr>
                          <m:ctrlPr>
                            <a:rPr lang="en-GB" sz="1600" i="1">
                              <a:latin typeface="Cambria Math" panose="02040503050406030204" pitchFamily="18" charset="0"/>
                            </a:rPr>
                          </m:ctrlPr>
                        </m:fPr>
                        <m:num>
                          <m:r>
                            <a:rPr lang="en-GB" sz="1600" i="1">
                              <a:latin typeface="Cambria Math" panose="02040503050406030204" pitchFamily="18" charset="0"/>
                            </a:rPr>
                            <m:t>2</m:t>
                          </m:r>
                        </m:num>
                        <m:den>
                          <m:r>
                            <a:rPr lang="en-GB" sz="1600" i="1">
                              <a:latin typeface="Cambria Math" panose="02040503050406030204" pitchFamily="18" charset="0"/>
                            </a:rPr>
                            <m:t>𝑥</m:t>
                          </m:r>
                          <m:r>
                            <a:rPr lang="en-GB" sz="1600" i="1">
                              <a:latin typeface="Cambria Math" panose="02040503050406030204" pitchFamily="18" charset="0"/>
                            </a:rPr>
                            <m:t>+1</m:t>
                          </m:r>
                        </m:den>
                      </m:f>
                      <m:r>
                        <a:rPr lang="en-GB" sz="1600" i="1">
                          <a:latin typeface="Cambria Math" panose="02040503050406030204" pitchFamily="18" charset="0"/>
                        </a:rPr>
                        <m:t>−</m:t>
                      </m:r>
                      <m:f>
                        <m:fPr>
                          <m:ctrlPr>
                            <a:rPr lang="en-GB" sz="1600" i="1">
                              <a:latin typeface="Cambria Math" panose="02040503050406030204" pitchFamily="18" charset="0"/>
                            </a:rPr>
                          </m:ctrlPr>
                        </m:fPr>
                        <m:num>
                          <m:r>
                            <a:rPr lang="en-GB" sz="1600" i="1">
                              <a:latin typeface="Cambria Math" panose="02040503050406030204" pitchFamily="18" charset="0"/>
                            </a:rPr>
                            <m:t>1</m:t>
                          </m:r>
                        </m:num>
                        <m:den>
                          <m:r>
                            <a:rPr lang="en-GB" sz="1600" i="1">
                              <a:latin typeface="Cambria Math" panose="02040503050406030204" pitchFamily="18" charset="0"/>
                            </a:rPr>
                            <m:t>𝑥</m:t>
                          </m:r>
                          <m:r>
                            <a:rPr lang="en-GB" sz="1600" i="1">
                              <a:latin typeface="Cambria Math" panose="02040503050406030204" pitchFamily="18" charset="0"/>
                            </a:rPr>
                            <m:t>−2</m:t>
                          </m:r>
                        </m:den>
                      </m:f>
                      <m:r>
                        <a:rPr lang="en-GB" sz="1600" b="0" i="1" smtClean="0">
                          <a:latin typeface="Cambria Math" panose="02040503050406030204" pitchFamily="18" charset="0"/>
                        </a:rPr>
                        <m:t>𝑑𝑥</m:t>
                      </m:r>
                    </m:oMath>
                    <m:oMath xmlns:m="http://schemas.openxmlformats.org/officeDocument/2006/math">
                      <m:r>
                        <a:rPr lang="en-GB" sz="1600" b="0" i="1" smtClean="0">
                          <a:latin typeface="Cambria Math" panose="02040503050406030204" pitchFamily="18" charset="0"/>
                        </a:rPr>
                        <m:t>=2</m:t>
                      </m:r>
                      <m:func>
                        <m:funcPr>
                          <m:ctrlPr>
                            <a:rPr lang="en-GB" sz="1600" b="0" i="1" smtClean="0">
                              <a:latin typeface="Cambria Math" panose="02040503050406030204" pitchFamily="18" charset="0"/>
                            </a:rPr>
                          </m:ctrlPr>
                        </m:funcPr>
                        <m:fName>
                          <m:r>
                            <m:rPr>
                              <m:sty m:val="p"/>
                            </m:rPr>
                            <a:rPr lang="en-GB" sz="1600" b="0" i="0" smtClean="0">
                              <a:latin typeface="Cambria Math" panose="02040503050406030204" pitchFamily="18" charset="0"/>
                            </a:rPr>
                            <m:t>ln</m:t>
                          </m:r>
                        </m:fName>
                        <m:e>
                          <m:d>
                            <m:dPr>
                              <m:begChr m:val="|"/>
                              <m:endChr m:val="|"/>
                              <m:ctrlPr>
                                <a:rPr lang="en-GB" sz="1600" b="0" i="1" smtClean="0">
                                  <a:latin typeface="Cambria Math" panose="02040503050406030204" pitchFamily="18" charset="0"/>
                                </a:rPr>
                              </m:ctrlPr>
                            </m:dPr>
                            <m:e>
                              <m:r>
                                <a:rPr lang="en-GB" sz="1600" b="0" i="1" smtClean="0">
                                  <a:latin typeface="Cambria Math" panose="02040503050406030204" pitchFamily="18" charset="0"/>
                                </a:rPr>
                                <m:t>𝑥</m:t>
                              </m:r>
                              <m:r>
                                <a:rPr lang="en-GB" sz="1600" b="0" i="1" smtClean="0">
                                  <a:latin typeface="Cambria Math" panose="02040503050406030204" pitchFamily="18" charset="0"/>
                                </a:rPr>
                                <m:t>+1</m:t>
                              </m:r>
                            </m:e>
                          </m:d>
                        </m:e>
                      </m:func>
                      <m:r>
                        <a:rPr lang="en-GB" sz="1600" b="0" i="1" smtClean="0">
                          <a:latin typeface="Cambria Math" panose="02040503050406030204" pitchFamily="18" charset="0"/>
                        </a:rPr>
                        <m:t>−</m:t>
                      </m:r>
                      <m:func>
                        <m:funcPr>
                          <m:ctrlPr>
                            <a:rPr lang="en-GB" sz="1600" b="0" i="1" smtClean="0">
                              <a:latin typeface="Cambria Math" panose="02040503050406030204" pitchFamily="18" charset="0"/>
                            </a:rPr>
                          </m:ctrlPr>
                        </m:funcPr>
                        <m:fName>
                          <m:r>
                            <m:rPr>
                              <m:sty m:val="p"/>
                            </m:rPr>
                            <a:rPr lang="en-GB" sz="1600" b="0" i="0" smtClean="0">
                              <a:latin typeface="Cambria Math" panose="02040503050406030204" pitchFamily="18" charset="0"/>
                            </a:rPr>
                            <m:t>ln</m:t>
                          </m:r>
                        </m:fName>
                        <m:e>
                          <m:d>
                            <m:dPr>
                              <m:begChr m:val="|"/>
                              <m:endChr m:val="|"/>
                              <m:ctrlPr>
                                <a:rPr lang="en-GB" sz="1600" b="0" i="1" smtClean="0">
                                  <a:latin typeface="Cambria Math" panose="02040503050406030204" pitchFamily="18" charset="0"/>
                                </a:rPr>
                              </m:ctrlPr>
                            </m:dPr>
                            <m:e>
                              <m:r>
                                <a:rPr lang="en-GB" sz="1600" b="0" i="1" smtClean="0">
                                  <a:latin typeface="Cambria Math" panose="02040503050406030204" pitchFamily="18" charset="0"/>
                                </a:rPr>
                                <m:t>𝑥</m:t>
                              </m:r>
                              <m:r>
                                <a:rPr lang="en-GB" sz="1600" b="0" i="1" smtClean="0">
                                  <a:latin typeface="Cambria Math" panose="02040503050406030204" pitchFamily="18" charset="0"/>
                                </a:rPr>
                                <m:t>−2</m:t>
                              </m:r>
                            </m:e>
                          </m:d>
                        </m:e>
                      </m:func>
                      <m:r>
                        <a:rPr lang="en-GB" sz="1600" b="0" i="1" smtClean="0">
                          <a:latin typeface="Cambria Math" panose="02040503050406030204" pitchFamily="18" charset="0"/>
                        </a:rPr>
                        <m:t>+</m:t>
                      </m:r>
                      <m:r>
                        <a:rPr lang="en-GB" sz="1600" b="0" i="1" smtClean="0">
                          <a:latin typeface="Cambria Math" panose="02040503050406030204" pitchFamily="18" charset="0"/>
                        </a:rPr>
                        <m:t>𝐶</m:t>
                      </m:r>
                    </m:oMath>
                    <m:oMath xmlns:m="http://schemas.openxmlformats.org/officeDocument/2006/math">
                      <m:r>
                        <a:rPr lang="en-GB" sz="1600" b="1" i="1" smtClean="0">
                          <a:latin typeface="Cambria Math" panose="02040503050406030204" pitchFamily="18" charset="0"/>
                        </a:rPr>
                        <m:t>=</m:t>
                      </m:r>
                      <m:func>
                        <m:funcPr>
                          <m:ctrlPr>
                            <a:rPr lang="en-GB" sz="1600" b="1" i="1" smtClean="0">
                              <a:latin typeface="Cambria Math" panose="02040503050406030204" pitchFamily="18" charset="0"/>
                            </a:rPr>
                          </m:ctrlPr>
                        </m:funcPr>
                        <m:fName>
                          <m:r>
                            <a:rPr lang="en-GB" sz="1600" b="1" i="0" smtClean="0">
                              <a:latin typeface="Cambria Math" panose="02040503050406030204" pitchFamily="18" charset="0"/>
                            </a:rPr>
                            <m:t>𝐥𝐧</m:t>
                          </m:r>
                        </m:fName>
                        <m:e>
                          <m:d>
                            <m:dPr>
                              <m:begChr m:val="|"/>
                              <m:endChr m:val="|"/>
                              <m:ctrlPr>
                                <a:rPr lang="en-GB" sz="1600" b="1" i="1" smtClean="0">
                                  <a:latin typeface="Cambria Math" panose="02040503050406030204" pitchFamily="18" charset="0"/>
                                </a:rPr>
                              </m:ctrlPr>
                            </m:dPr>
                            <m:e>
                              <m:f>
                                <m:fPr>
                                  <m:ctrlPr>
                                    <a:rPr lang="en-GB" sz="1600" b="1" i="1" smtClean="0">
                                      <a:latin typeface="Cambria Math" panose="02040503050406030204" pitchFamily="18" charset="0"/>
                                    </a:rPr>
                                  </m:ctrlPr>
                                </m:fPr>
                                <m:num>
                                  <m:sSup>
                                    <m:sSupPr>
                                      <m:ctrlPr>
                                        <a:rPr lang="en-GB" sz="1600" b="1" i="1" smtClean="0">
                                          <a:latin typeface="Cambria Math" panose="02040503050406030204" pitchFamily="18" charset="0"/>
                                        </a:rPr>
                                      </m:ctrlPr>
                                    </m:sSupPr>
                                    <m:e>
                                      <m:d>
                                        <m:dPr>
                                          <m:ctrlPr>
                                            <a:rPr lang="en-GB" sz="1600" b="1" i="1" smtClean="0">
                                              <a:latin typeface="Cambria Math" panose="02040503050406030204" pitchFamily="18" charset="0"/>
                                            </a:rPr>
                                          </m:ctrlPr>
                                        </m:dPr>
                                        <m:e>
                                          <m:r>
                                            <a:rPr lang="en-GB" sz="1600" b="1" i="1" smtClean="0">
                                              <a:latin typeface="Cambria Math" panose="02040503050406030204" pitchFamily="18" charset="0"/>
                                            </a:rPr>
                                            <m:t>𝒙</m:t>
                                          </m:r>
                                          <m:r>
                                            <a:rPr lang="en-GB" sz="1600" b="1" i="1" smtClean="0">
                                              <a:latin typeface="Cambria Math" panose="02040503050406030204" pitchFamily="18" charset="0"/>
                                            </a:rPr>
                                            <m:t>+</m:t>
                                          </m:r>
                                          <m:r>
                                            <a:rPr lang="en-GB" sz="1600" b="1" i="1" smtClean="0">
                                              <a:latin typeface="Cambria Math" panose="02040503050406030204" pitchFamily="18" charset="0"/>
                                            </a:rPr>
                                            <m:t>𝟏</m:t>
                                          </m:r>
                                        </m:e>
                                      </m:d>
                                    </m:e>
                                    <m:sup>
                                      <m:r>
                                        <a:rPr lang="en-GB" sz="1600" b="1" i="1" smtClean="0">
                                          <a:latin typeface="Cambria Math" panose="02040503050406030204" pitchFamily="18" charset="0"/>
                                        </a:rPr>
                                        <m:t>𝟐</m:t>
                                      </m:r>
                                    </m:sup>
                                  </m:sSup>
                                </m:num>
                                <m:den>
                                  <m:r>
                                    <a:rPr lang="en-GB" sz="1600" b="1" i="1" smtClean="0">
                                      <a:latin typeface="Cambria Math" panose="02040503050406030204" pitchFamily="18" charset="0"/>
                                    </a:rPr>
                                    <m:t>𝒙</m:t>
                                  </m:r>
                                  <m:r>
                                    <a:rPr lang="en-GB" sz="1600" b="1" i="1" smtClean="0">
                                      <a:latin typeface="Cambria Math" panose="02040503050406030204" pitchFamily="18" charset="0"/>
                                    </a:rPr>
                                    <m:t>−</m:t>
                                  </m:r>
                                  <m:r>
                                    <a:rPr lang="en-GB" sz="1600" b="1" i="1" smtClean="0">
                                      <a:latin typeface="Cambria Math" panose="02040503050406030204" pitchFamily="18" charset="0"/>
                                    </a:rPr>
                                    <m:t>𝟐</m:t>
                                  </m:r>
                                </m:den>
                              </m:f>
                            </m:e>
                          </m:d>
                        </m:e>
                      </m:func>
                      <m:r>
                        <a:rPr lang="en-GB" sz="1600" b="1" i="1" smtClean="0">
                          <a:latin typeface="Cambria Math" panose="02040503050406030204" pitchFamily="18" charset="0"/>
                        </a:rPr>
                        <m:t>+</m:t>
                      </m:r>
                      <m:r>
                        <a:rPr lang="en-GB" sz="1600" b="1" i="1" smtClean="0">
                          <a:latin typeface="Cambria Math" panose="02040503050406030204" pitchFamily="18" charset="0"/>
                        </a:rPr>
                        <m:t>𝑪</m:t>
                      </m:r>
                    </m:oMath>
                  </m:oMathPara>
                </a14:m>
                <a:endParaRPr lang="en-GB" sz="1600" b="1" dirty="0"/>
              </a:p>
            </p:txBody>
          </p:sp>
        </mc:Choice>
        <mc:Fallback xmlns="">
          <p:sp>
            <p:nvSpPr>
              <p:cNvPr id="6" name="TextBox 5"/>
              <p:cNvSpPr txBox="1">
                <a:spLocks noRot="1" noChangeAspect="1" noMove="1" noResize="1" noEditPoints="1" noAdjustHandles="1" noChangeArrowheads="1" noChangeShapeType="1" noTextEdit="1"/>
              </p:cNvSpPr>
              <p:nvPr/>
            </p:nvSpPr>
            <p:spPr>
              <a:xfrm>
                <a:off x="454742" y="1901380"/>
                <a:ext cx="4045250" cy="2418226"/>
              </a:xfrm>
              <a:prstGeom prst="rect">
                <a:avLst/>
              </a:prstGeom>
              <a:blipFill rotWithShape="0">
                <a:blip r:embed="rId5"/>
                <a:stretch>
                  <a:fillRect/>
                </a:stretch>
              </a:blipFill>
            </p:spPr>
            <p:txBody>
              <a:bodyPr/>
              <a:lstStyle/>
              <a:p>
                <a:r>
                  <a:rPr lang="en-GB">
                    <a:noFill/>
                  </a:rPr>
                  <a:t> </a:t>
                </a:r>
              </a:p>
            </p:txBody>
          </p:sp>
        </mc:Fallback>
      </mc:AlternateContent>
      <p:sp>
        <p:nvSpPr>
          <p:cNvPr id="7" name="Rectangle 6"/>
          <p:cNvSpPr/>
          <p:nvPr/>
        </p:nvSpPr>
        <p:spPr>
          <a:xfrm>
            <a:off x="311854" y="1521642"/>
            <a:ext cx="3972116" cy="363555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mc:AlternateContent xmlns:mc="http://schemas.openxmlformats.org/markup-compatibility/2006" xmlns:a14="http://schemas.microsoft.com/office/drawing/2010/main">
        <mc:Choice Requires="a14">
          <p:sp>
            <p:nvSpPr>
              <p:cNvPr id="8" name="TextBox 7"/>
              <p:cNvSpPr txBox="1"/>
              <p:nvPr/>
            </p:nvSpPr>
            <p:spPr>
              <a:xfrm>
                <a:off x="4788024" y="852100"/>
                <a:ext cx="3960440" cy="716030"/>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sz="2400" dirty="0"/>
                  <a:t>Find </a:t>
                </a:r>
                <a14:m>
                  <m:oMath xmlns:m="http://schemas.openxmlformats.org/officeDocument/2006/math">
                    <m:nary>
                      <m:naryPr>
                        <m:subHide m:val="on"/>
                        <m:supHide m:val="on"/>
                        <m:ctrlPr>
                          <a:rPr lang="en-GB" sz="2400" b="0" i="1" smtClean="0">
                            <a:latin typeface="Cambria Math" panose="02040503050406030204" pitchFamily="18" charset="0"/>
                          </a:rPr>
                        </m:ctrlPr>
                      </m:naryPr>
                      <m:sub/>
                      <m:sup/>
                      <m:e>
                        <m:f>
                          <m:fPr>
                            <m:ctrlPr>
                              <a:rPr lang="en-GB" sz="2400" b="0" i="1" smtClean="0">
                                <a:latin typeface="Cambria Math" panose="02040503050406030204" pitchFamily="18" charset="0"/>
                              </a:rPr>
                            </m:ctrlPr>
                          </m:fPr>
                          <m:num>
                            <m:r>
                              <a:rPr lang="en-GB" sz="2400" b="0" i="1" smtClean="0">
                                <a:latin typeface="Cambria Math" panose="02040503050406030204" pitchFamily="18" charset="0"/>
                              </a:rPr>
                              <m:t>8</m:t>
                            </m:r>
                            <m:sSup>
                              <m:sSupPr>
                                <m:ctrlPr>
                                  <a:rPr lang="en-GB" sz="2400" b="0" i="1" smtClean="0">
                                    <a:latin typeface="Cambria Math" panose="02040503050406030204" pitchFamily="18" charset="0"/>
                                  </a:rPr>
                                </m:ctrlPr>
                              </m:sSupPr>
                              <m:e>
                                <m:r>
                                  <a:rPr lang="en-GB" sz="2400" b="0" i="1" smtClean="0">
                                    <a:latin typeface="Cambria Math" panose="02040503050406030204" pitchFamily="18" charset="0"/>
                                  </a:rPr>
                                  <m:t>𝑥</m:t>
                                </m:r>
                              </m:e>
                              <m:sup>
                                <m:r>
                                  <a:rPr lang="en-GB" sz="2400" b="0" i="1" smtClean="0">
                                    <a:latin typeface="Cambria Math" panose="02040503050406030204" pitchFamily="18" charset="0"/>
                                  </a:rPr>
                                  <m:t>2</m:t>
                                </m:r>
                              </m:sup>
                            </m:sSup>
                            <m:r>
                              <a:rPr lang="en-GB" sz="2400" b="0" i="1" smtClean="0">
                                <a:latin typeface="Cambria Math" panose="02040503050406030204" pitchFamily="18" charset="0"/>
                              </a:rPr>
                              <m:t>−19</m:t>
                            </m:r>
                            <m:r>
                              <a:rPr lang="en-GB" sz="2400" b="0" i="1" smtClean="0">
                                <a:latin typeface="Cambria Math" panose="02040503050406030204" pitchFamily="18" charset="0"/>
                              </a:rPr>
                              <m:t>𝑥</m:t>
                            </m:r>
                            <m:r>
                              <a:rPr lang="en-GB" sz="2400" b="0" i="1" smtClean="0">
                                <a:latin typeface="Cambria Math" panose="02040503050406030204" pitchFamily="18" charset="0"/>
                              </a:rPr>
                              <m:t>+1</m:t>
                            </m:r>
                          </m:num>
                          <m:den>
                            <m:d>
                              <m:dPr>
                                <m:ctrlPr>
                                  <a:rPr lang="en-GB" sz="2400" b="0" i="1" smtClean="0">
                                    <a:latin typeface="Cambria Math" panose="02040503050406030204" pitchFamily="18" charset="0"/>
                                  </a:rPr>
                                </m:ctrlPr>
                              </m:dPr>
                              <m:e>
                                <m:r>
                                  <a:rPr lang="en-GB" sz="2400" b="0" i="1" smtClean="0">
                                    <a:latin typeface="Cambria Math" panose="02040503050406030204" pitchFamily="18" charset="0"/>
                                  </a:rPr>
                                  <m:t>2</m:t>
                                </m:r>
                                <m:r>
                                  <a:rPr lang="en-GB" sz="2400" b="0" i="1" smtClean="0">
                                    <a:latin typeface="Cambria Math" panose="02040503050406030204" pitchFamily="18" charset="0"/>
                                  </a:rPr>
                                  <m:t>𝑥</m:t>
                                </m:r>
                                <m:r>
                                  <a:rPr lang="en-GB" sz="2400" b="0" i="1" smtClean="0">
                                    <a:latin typeface="Cambria Math" panose="02040503050406030204" pitchFamily="18" charset="0"/>
                                  </a:rPr>
                                  <m:t>+1</m:t>
                                </m:r>
                              </m:e>
                            </m:d>
                            <m:sSup>
                              <m:sSupPr>
                                <m:ctrlPr>
                                  <a:rPr lang="en-GB" sz="2400" b="0" i="1" smtClean="0">
                                    <a:latin typeface="Cambria Math" panose="02040503050406030204" pitchFamily="18" charset="0"/>
                                  </a:rPr>
                                </m:ctrlPr>
                              </m:sSupPr>
                              <m:e>
                                <m:d>
                                  <m:dPr>
                                    <m:ctrlPr>
                                      <a:rPr lang="en-GB" sz="2400" b="0" i="1" smtClean="0">
                                        <a:latin typeface="Cambria Math" panose="02040503050406030204" pitchFamily="18" charset="0"/>
                                      </a:rPr>
                                    </m:ctrlPr>
                                  </m:dPr>
                                  <m:e>
                                    <m:r>
                                      <a:rPr lang="en-GB" sz="2400" b="0" i="1" smtClean="0">
                                        <a:latin typeface="Cambria Math" panose="02040503050406030204" pitchFamily="18" charset="0"/>
                                      </a:rPr>
                                      <m:t>𝑥</m:t>
                                    </m:r>
                                    <m:r>
                                      <a:rPr lang="en-GB" sz="2400" b="0" i="1" smtClean="0">
                                        <a:latin typeface="Cambria Math" panose="02040503050406030204" pitchFamily="18" charset="0"/>
                                      </a:rPr>
                                      <m:t>−2</m:t>
                                    </m:r>
                                  </m:e>
                                </m:d>
                              </m:e>
                              <m:sup>
                                <m:r>
                                  <a:rPr lang="en-GB" sz="2400" b="0" i="1" smtClean="0">
                                    <a:latin typeface="Cambria Math" panose="02040503050406030204" pitchFamily="18" charset="0"/>
                                  </a:rPr>
                                  <m:t>2</m:t>
                                </m:r>
                              </m:sup>
                            </m:sSup>
                          </m:den>
                        </m:f>
                        <m:r>
                          <a:rPr lang="en-GB" sz="2400" b="0" i="1" smtClean="0">
                            <a:latin typeface="Cambria Math" panose="02040503050406030204" pitchFamily="18" charset="0"/>
                          </a:rPr>
                          <m:t> </m:t>
                        </m:r>
                        <m:r>
                          <a:rPr lang="en-GB" sz="2400" b="0" i="1" smtClean="0">
                            <a:latin typeface="Cambria Math" panose="02040503050406030204" pitchFamily="18" charset="0"/>
                          </a:rPr>
                          <m:t>𝑑𝑥</m:t>
                        </m:r>
                      </m:e>
                    </m:nary>
                  </m:oMath>
                </a14:m>
                <a:endParaRPr lang="en-GB" sz="2400" dirty="0"/>
              </a:p>
            </p:txBody>
          </p:sp>
        </mc:Choice>
        <mc:Fallback xmlns="">
          <p:sp>
            <p:nvSpPr>
              <p:cNvPr id="8" name="TextBox 7"/>
              <p:cNvSpPr txBox="1">
                <a:spLocks noRot="1" noChangeAspect="1" noMove="1" noResize="1" noEditPoints="1" noAdjustHandles="1" noChangeArrowheads="1" noChangeShapeType="1" noTextEdit="1"/>
              </p:cNvSpPr>
              <p:nvPr/>
            </p:nvSpPr>
            <p:spPr>
              <a:xfrm>
                <a:off x="4788024" y="852100"/>
                <a:ext cx="3960440" cy="716030"/>
              </a:xfrm>
              <a:prstGeom prst="rect">
                <a:avLst/>
              </a:prstGeom>
              <a:blipFill rotWithShape="0">
                <a:blip r:embed="rId6"/>
                <a:stretch>
                  <a:fillRect/>
                </a:stretch>
              </a:blipFill>
              <a:effectLst>
                <a:outerShdw blurRad="63500" sx="102000" sy="102000" algn="ctr" rotWithShape="0">
                  <a:prstClr val="black">
                    <a:alpha val="40000"/>
                  </a:prstClr>
                </a:outerShdw>
              </a:effectLst>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4788024" y="1772816"/>
                <a:ext cx="3888432" cy="321652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GB" b="0" i="1" smtClean="0">
                              <a:latin typeface="Cambria Math" panose="02040503050406030204" pitchFamily="18" charset="0"/>
                            </a:rPr>
                          </m:ctrlPr>
                        </m:fPr>
                        <m:num>
                          <m:r>
                            <a:rPr lang="en-GB" b="0" i="1" smtClean="0">
                              <a:latin typeface="Cambria Math" panose="02040503050406030204" pitchFamily="18" charset="0"/>
                            </a:rPr>
                            <m:t>8</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𝑥</m:t>
                              </m:r>
                            </m:e>
                            <m:sup>
                              <m:r>
                                <a:rPr lang="en-GB" b="0" i="1" smtClean="0">
                                  <a:latin typeface="Cambria Math" panose="02040503050406030204" pitchFamily="18" charset="0"/>
                                </a:rPr>
                                <m:t>2</m:t>
                              </m:r>
                            </m:sup>
                          </m:sSup>
                          <m:r>
                            <a:rPr lang="en-GB" b="0" i="1" smtClean="0">
                              <a:latin typeface="Cambria Math" panose="02040503050406030204" pitchFamily="18" charset="0"/>
                            </a:rPr>
                            <m:t>−19</m:t>
                          </m:r>
                          <m:r>
                            <a:rPr lang="en-GB" b="0" i="1" smtClean="0">
                              <a:latin typeface="Cambria Math" panose="02040503050406030204" pitchFamily="18" charset="0"/>
                            </a:rPr>
                            <m:t>𝑥</m:t>
                          </m:r>
                          <m:r>
                            <a:rPr lang="en-GB" b="0" i="1" smtClean="0">
                              <a:latin typeface="Cambria Math" panose="02040503050406030204" pitchFamily="18" charset="0"/>
                            </a:rPr>
                            <m:t>+1</m:t>
                          </m:r>
                        </m:num>
                        <m:den>
                          <m:d>
                            <m:dPr>
                              <m:ctrlPr>
                                <a:rPr lang="en-GB" b="0" i="1" smtClean="0">
                                  <a:latin typeface="Cambria Math" panose="02040503050406030204" pitchFamily="18" charset="0"/>
                                </a:rPr>
                              </m:ctrlPr>
                            </m:dPr>
                            <m:e>
                              <m:r>
                                <a:rPr lang="en-GB" b="0" i="1" smtClean="0">
                                  <a:latin typeface="Cambria Math" panose="02040503050406030204" pitchFamily="18" charset="0"/>
                                </a:rPr>
                                <m:t>2</m:t>
                              </m:r>
                              <m:r>
                                <a:rPr lang="en-GB" b="0" i="1" smtClean="0">
                                  <a:latin typeface="Cambria Math" panose="02040503050406030204" pitchFamily="18" charset="0"/>
                                </a:rPr>
                                <m:t>𝑥</m:t>
                              </m:r>
                              <m:r>
                                <a:rPr lang="en-GB" b="0" i="1" smtClean="0">
                                  <a:latin typeface="Cambria Math" panose="02040503050406030204" pitchFamily="18" charset="0"/>
                                </a:rPr>
                                <m:t>+1</m:t>
                              </m:r>
                            </m:e>
                          </m:d>
                          <m:sSup>
                            <m:sSupPr>
                              <m:ctrlPr>
                                <a:rPr lang="en-GB" b="0" i="1" smtClean="0">
                                  <a:latin typeface="Cambria Math" panose="02040503050406030204" pitchFamily="18" charset="0"/>
                                </a:rPr>
                              </m:ctrlPr>
                            </m:sSupPr>
                            <m:e>
                              <m:d>
                                <m:dPr>
                                  <m:ctrlPr>
                                    <a:rPr lang="en-GB" b="0" i="1" smtClean="0">
                                      <a:latin typeface="Cambria Math" panose="02040503050406030204" pitchFamily="18" charset="0"/>
                                    </a:rPr>
                                  </m:ctrlPr>
                                </m:dPr>
                                <m:e>
                                  <m:r>
                                    <a:rPr lang="en-GB" b="0" i="1" smtClean="0">
                                      <a:latin typeface="Cambria Math" panose="02040503050406030204" pitchFamily="18" charset="0"/>
                                    </a:rPr>
                                    <m:t>𝑥</m:t>
                                  </m:r>
                                  <m:r>
                                    <a:rPr lang="en-GB" b="0" i="1" smtClean="0">
                                      <a:latin typeface="Cambria Math" panose="02040503050406030204" pitchFamily="18" charset="0"/>
                                    </a:rPr>
                                    <m:t>−2</m:t>
                                  </m:r>
                                </m:e>
                              </m:d>
                            </m:e>
                            <m:sup>
                              <m:r>
                                <a:rPr lang="en-GB" b="0" i="1" smtClean="0">
                                  <a:latin typeface="Cambria Math" panose="02040503050406030204" pitchFamily="18" charset="0"/>
                                </a:rPr>
                                <m:t>2</m:t>
                              </m:r>
                            </m:sup>
                          </m:sSup>
                        </m:den>
                      </m:f>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𝐴</m:t>
                          </m:r>
                        </m:num>
                        <m:den>
                          <m:r>
                            <a:rPr lang="en-GB" b="0" i="1" smtClean="0">
                              <a:latin typeface="Cambria Math" panose="02040503050406030204" pitchFamily="18" charset="0"/>
                            </a:rPr>
                            <m:t>2</m:t>
                          </m:r>
                          <m:r>
                            <a:rPr lang="en-GB" b="0" i="1" smtClean="0">
                              <a:latin typeface="Cambria Math" panose="02040503050406030204" pitchFamily="18" charset="0"/>
                            </a:rPr>
                            <m:t>𝑥</m:t>
                          </m:r>
                          <m:r>
                            <a:rPr lang="en-GB" b="0" i="1" smtClean="0">
                              <a:latin typeface="Cambria Math" panose="02040503050406030204" pitchFamily="18" charset="0"/>
                            </a:rPr>
                            <m:t>+1</m:t>
                          </m:r>
                        </m:den>
                      </m:f>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𝐵</m:t>
                          </m:r>
                        </m:num>
                        <m:den>
                          <m:sSup>
                            <m:sSupPr>
                              <m:ctrlPr>
                                <a:rPr lang="en-GB" b="0" i="1" smtClean="0">
                                  <a:latin typeface="Cambria Math" panose="02040503050406030204" pitchFamily="18" charset="0"/>
                                </a:rPr>
                              </m:ctrlPr>
                            </m:sSupPr>
                            <m:e>
                              <m:d>
                                <m:dPr>
                                  <m:ctrlPr>
                                    <a:rPr lang="en-GB" b="0" i="1" smtClean="0">
                                      <a:latin typeface="Cambria Math" panose="02040503050406030204" pitchFamily="18" charset="0"/>
                                    </a:rPr>
                                  </m:ctrlPr>
                                </m:dPr>
                                <m:e>
                                  <m:r>
                                    <a:rPr lang="en-GB" b="0" i="1" smtClean="0">
                                      <a:latin typeface="Cambria Math" panose="02040503050406030204" pitchFamily="18" charset="0"/>
                                    </a:rPr>
                                    <m:t>𝑥</m:t>
                                  </m:r>
                                  <m:r>
                                    <a:rPr lang="en-GB" b="0" i="1" smtClean="0">
                                      <a:latin typeface="Cambria Math" panose="02040503050406030204" pitchFamily="18" charset="0"/>
                                    </a:rPr>
                                    <m:t>−2</m:t>
                                  </m:r>
                                </m:e>
                              </m:d>
                            </m:e>
                            <m:sup>
                              <m:r>
                                <a:rPr lang="en-GB" b="0" i="1" smtClean="0">
                                  <a:latin typeface="Cambria Math" panose="02040503050406030204" pitchFamily="18" charset="0"/>
                                </a:rPr>
                                <m:t>2</m:t>
                              </m:r>
                            </m:sup>
                          </m:sSup>
                        </m:den>
                      </m:f>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𝐶</m:t>
                          </m:r>
                        </m:num>
                        <m:den>
                          <m:r>
                            <a:rPr lang="en-GB" b="0" i="1" smtClean="0">
                              <a:latin typeface="Cambria Math" panose="02040503050406030204" pitchFamily="18" charset="0"/>
                            </a:rPr>
                            <m:t>𝑥</m:t>
                          </m:r>
                          <m:r>
                            <a:rPr lang="en-GB" b="0" i="1" smtClean="0">
                              <a:latin typeface="Cambria Math" panose="02040503050406030204" pitchFamily="18" charset="0"/>
                            </a:rPr>
                            <m:t>−2</m:t>
                          </m:r>
                        </m:den>
                      </m:f>
                    </m:oMath>
                  </m:oMathPara>
                </a14:m>
                <a:endParaRPr lang="en-GB" b="0" dirty="0"/>
              </a:p>
              <a:p>
                <a:endParaRPr lang="en-GB" dirty="0"/>
              </a:p>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𝐴</m:t>
                      </m:r>
                      <m:r>
                        <a:rPr lang="en-GB" b="0" i="1" smtClean="0">
                          <a:latin typeface="Cambria Math" panose="02040503050406030204" pitchFamily="18" charset="0"/>
                        </a:rPr>
                        <m:t>=2, </m:t>
                      </m:r>
                      <m:r>
                        <a:rPr lang="en-GB" b="0" i="1" smtClean="0">
                          <a:latin typeface="Cambria Math" panose="02040503050406030204" pitchFamily="18" charset="0"/>
                        </a:rPr>
                        <m:t>𝐵</m:t>
                      </m:r>
                      <m:r>
                        <a:rPr lang="en-GB" b="0" i="1" smtClean="0">
                          <a:latin typeface="Cambria Math" panose="02040503050406030204" pitchFamily="18" charset="0"/>
                        </a:rPr>
                        <m:t>=−1, </m:t>
                      </m:r>
                      <m:r>
                        <a:rPr lang="en-GB" b="0" i="1" smtClean="0">
                          <a:latin typeface="Cambria Math" panose="02040503050406030204" pitchFamily="18" charset="0"/>
                        </a:rPr>
                        <m:t>𝐶</m:t>
                      </m:r>
                      <m:r>
                        <a:rPr lang="en-GB" b="0" i="1" smtClean="0">
                          <a:latin typeface="Cambria Math" panose="02040503050406030204" pitchFamily="18" charset="0"/>
                        </a:rPr>
                        <m:t>=3</m:t>
                      </m:r>
                    </m:oMath>
                  </m:oMathPara>
                </a14:m>
                <a:endParaRPr lang="en-GB" dirty="0"/>
              </a:p>
              <a:p>
                <a:endParaRPr lang="en-GB" dirty="0"/>
              </a:p>
              <a:p>
                <a:pPr/>
                <a14:m>
                  <m:oMathPara xmlns:m="http://schemas.openxmlformats.org/officeDocument/2006/math">
                    <m:oMathParaPr>
                      <m:jc m:val="centerGroup"/>
                    </m:oMathParaPr>
                    <m:oMath xmlns:m="http://schemas.openxmlformats.org/officeDocument/2006/math">
                      <m:nary>
                        <m:naryPr>
                          <m:subHide m:val="on"/>
                          <m:supHide m:val="on"/>
                          <m:ctrlPr>
                            <a:rPr lang="en-GB" i="1">
                              <a:latin typeface="Cambria Math" panose="02040503050406030204" pitchFamily="18" charset="0"/>
                            </a:rPr>
                          </m:ctrlPr>
                        </m:naryPr>
                        <m:sub/>
                        <m:sup/>
                        <m:e>
                          <m:f>
                            <m:fPr>
                              <m:ctrlPr>
                                <a:rPr lang="en-GB" i="1">
                                  <a:latin typeface="Cambria Math" panose="02040503050406030204" pitchFamily="18" charset="0"/>
                                </a:rPr>
                              </m:ctrlPr>
                            </m:fPr>
                            <m:num>
                              <m:r>
                                <a:rPr lang="en-GB" i="1">
                                  <a:latin typeface="Cambria Math" panose="02040503050406030204" pitchFamily="18" charset="0"/>
                                </a:rPr>
                                <m:t>8</m:t>
                              </m:r>
                              <m:sSup>
                                <m:sSupPr>
                                  <m:ctrlPr>
                                    <a:rPr lang="en-GB" i="1">
                                      <a:latin typeface="Cambria Math" panose="02040503050406030204" pitchFamily="18" charset="0"/>
                                    </a:rPr>
                                  </m:ctrlPr>
                                </m:sSupPr>
                                <m:e>
                                  <m:r>
                                    <a:rPr lang="en-GB" i="1">
                                      <a:latin typeface="Cambria Math" panose="02040503050406030204" pitchFamily="18" charset="0"/>
                                    </a:rPr>
                                    <m:t>𝑥</m:t>
                                  </m:r>
                                </m:e>
                                <m:sup>
                                  <m:r>
                                    <a:rPr lang="en-GB" i="1">
                                      <a:latin typeface="Cambria Math" panose="02040503050406030204" pitchFamily="18" charset="0"/>
                                    </a:rPr>
                                    <m:t>2</m:t>
                                  </m:r>
                                </m:sup>
                              </m:sSup>
                              <m:r>
                                <a:rPr lang="en-GB" i="1">
                                  <a:latin typeface="Cambria Math" panose="02040503050406030204" pitchFamily="18" charset="0"/>
                                </a:rPr>
                                <m:t>−19</m:t>
                              </m:r>
                              <m:r>
                                <a:rPr lang="en-GB" i="1">
                                  <a:latin typeface="Cambria Math" panose="02040503050406030204" pitchFamily="18" charset="0"/>
                                </a:rPr>
                                <m:t>𝑥</m:t>
                              </m:r>
                              <m:r>
                                <a:rPr lang="en-GB" i="1">
                                  <a:latin typeface="Cambria Math" panose="02040503050406030204" pitchFamily="18" charset="0"/>
                                </a:rPr>
                                <m:t>+1</m:t>
                              </m:r>
                            </m:num>
                            <m:den>
                              <m:d>
                                <m:dPr>
                                  <m:ctrlPr>
                                    <a:rPr lang="en-GB" i="1">
                                      <a:latin typeface="Cambria Math" panose="02040503050406030204" pitchFamily="18" charset="0"/>
                                    </a:rPr>
                                  </m:ctrlPr>
                                </m:dPr>
                                <m:e>
                                  <m:r>
                                    <a:rPr lang="en-GB" i="1">
                                      <a:latin typeface="Cambria Math" panose="02040503050406030204" pitchFamily="18" charset="0"/>
                                    </a:rPr>
                                    <m:t>2</m:t>
                                  </m:r>
                                  <m:r>
                                    <a:rPr lang="en-GB" i="1">
                                      <a:latin typeface="Cambria Math" panose="02040503050406030204" pitchFamily="18" charset="0"/>
                                    </a:rPr>
                                    <m:t>𝑥</m:t>
                                  </m:r>
                                  <m:r>
                                    <a:rPr lang="en-GB" i="1">
                                      <a:latin typeface="Cambria Math" panose="02040503050406030204" pitchFamily="18" charset="0"/>
                                    </a:rPr>
                                    <m:t>+1</m:t>
                                  </m:r>
                                </m:e>
                              </m:d>
                              <m:sSup>
                                <m:sSupPr>
                                  <m:ctrlPr>
                                    <a:rPr lang="en-GB" i="1">
                                      <a:latin typeface="Cambria Math" panose="02040503050406030204" pitchFamily="18" charset="0"/>
                                    </a:rPr>
                                  </m:ctrlPr>
                                </m:sSupPr>
                                <m:e>
                                  <m:d>
                                    <m:dPr>
                                      <m:ctrlPr>
                                        <a:rPr lang="en-GB" i="1">
                                          <a:latin typeface="Cambria Math" panose="02040503050406030204" pitchFamily="18" charset="0"/>
                                        </a:rPr>
                                      </m:ctrlPr>
                                    </m:dPr>
                                    <m:e>
                                      <m:r>
                                        <a:rPr lang="en-GB" i="1">
                                          <a:latin typeface="Cambria Math" panose="02040503050406030204" pitchFamily="18" charset="0"/>
                                        </a:rPr>
                                        <m:t>𝑥</m:t>
                                      </m:r>
                                      <m:r>
                                        <a:rPr lang="en-GB" i="1">
                                          <a:latin typeface="Cambria Math" panose="02040503050406030204" pitchFamily="18" charset="0"/>
                                        </a:rPr>
                                        <m:t>−2</m:t>
                                      </m:r>
                                    </m:e>
                                  </m:d>
                                </m:e>
                                <m:sup>
                                  <m:r>
                                    <a:rPr lang="en-GB" i="1">
                                      <a:latin typeface="Cambria Math" panose="02040503050406030204" pitchFamily="18" charset="0"/>
                                    </a:rPr>
                                    <m:t>2</m:t>
                                  </m:r>
                                </m:sup>
                              </m:sSup>
                            </m:den>
                          </m:f>
                          <m:r>
                            <a:rPr lang="en-GB" i="1">
                              <a:latin typeface="Cambria Math" panose="02040503050406030204" pitchFamily="18" charset="0"/>
                            </a:rPr>
                            <m:t> </m:t>
                          </m:r>
                          <m:r>
                            <a:rPr lang="en-GB" i="1">
                              <a:latin typeface="Cambria Math" panose="02040503050406030204" pitchFamily="18" charset="0"/>
                            </a:rPr>
                            <m:t>𝑑𝑥</m:t>
                          </m:r>
                        </m:e>
                      </m:nary>
                      <m:r>
                        <a:rPr lang="en-GB" b="1" i="1" smtClean="0">
                          <a:latin typeface="Cambria Math" panose="02040503050406030204" pitchFamily="18" charset="0"/>
                        </a:rPr>
                        <m:t>=</m:t>
                      </m:r>
                      <m:func>
                        <m:funcPr>
                          <m:ctrlPr>
                            <a:rPr lang="en-GB" b="1" i="1" smtClean="0">
                              <a:latin typeface="Cambria Math" panose="02040503050406030204" pitchFamily="18" charset="0"/>
                            </a:rPr>
                          </m:ctrlPr>
                        </m:funcPr>
                        <m:fName>
                          <m:r>
                            <a:rPr lang="en-GB" b="1" i="0" smtClean="0">
                              <a:latin typeface="Cambria Math" panose="02040503050406030204" pitchFamily="18" charset="0"/>
                            </a:rPr>
                            <m:t>𝐥𝐧</m:t>
                          </m:r>
                        </m:fName>
                        <m:e>
                          <m:d>
                            <m:dPr>
                              <m:begChr m:val="|"/>
                              <m:endChr m:val="|"/>
                              <m:ctrlPr>
                                <a:rPr lang="en-GB" b="1" i="1" smtClean="0">
                                  <a:latin typeface="Cambria Math" panose="02040503050406030204" pitchFamily="18" charset="0"/>
                                </a:rPr>
                              </m:ctrlPr>
                            </m:dPr>
                            <m:e>
                              <m:d>
                                <m:dPr>
                                  <m:ctrlPr>
                                    <a:rPr lang="en-GB" b="1" i="1" smtClean="0">
                                      <a:latin typeface="Cambria Math" panose="02040503050406030204" pitchFamily="18" charset="0"/>
                                    </a:rPr>
                                  </m:ctrlPr>
                                </m:dPr>
                                <m:e>
                                  <m:r>
                                    <a:rPr lang="en-GB" b="1" i="1" smtClean="0">
                                      <a:latin typeface="Cambria Math" panose="02040503050406030204" pitchFamily="18" charset="0"/>
                                    </a:rPr>
                                    <m:t>𝟐</m:t>
                                  </m:r>
                                  <m:r>
                                    <a:rPr lang="en-GB" b="1" i="1" smtClean="0">
                                      <a:latin typeface="Cambria Math" panose="02040503050406030204" pitchFamily="18" charset="0"/>
                                    </a:rPr>
                                    <m:t>𝒙</m:t>
                                  </m:r>
                                  <m:r>
                                    <a:rPr lang="en-GB" b="1" i="1" smtClean="0">
                                      <a:latin typeface="Cambria Math" panose="02040503050406030204" pitchFamily="18" charset="0"/>
                                    </a:rPr>
                                    <m:t>+</m:t>
                                  </m:r>
                                  <m:r>
                                    <a:rPr lang="en-GB" b="1" i="1" smtClean="0">
                                      <a:latin typeface="Cambria Math" panose="02040503050406030204" pitchFamily="18" charset="0"/>
                                    </a:rPr>
                                    <m:t>𝟏</m:t>
                                  </m:r>
                                </m:e>
                              </m:d>
                              <m:sSup>
                                <m:sSupPr>
                                  <m:ctrlPr>
                                    <a:rPr lang="en-GB" b="1" i="1" smtClean="0">
                                      <a:latin typeface="Cambria Math" panose="02040503050406030204" pitchFamily="18" charset="0"/>
                                    </a:rPr>
                                  </m:ctrlPr>
                                </m:sSupPr>
                                <m:e>
                                  <m:d>
                                    <m:dPr>
                                      <m:ctrlPr>
                                        <a:rPr lang="en-GB" b="1" i="1" smtClean="0">
                                          <a:latin typeface="Cambria Math" panose="02040503050406030204" pitchFamily="18" charset="0"/>
                                        </a:rPr>
                                      </m:ctrlPr>
                                    </m:dPr>
                                    <m:e>
                                      <m:r>
                                        <a:rPr lang="en-GB" b="1" i="1" smtClean="0">
                                          <a:latin typeface="Cambria Math" panose="02040503050406030204" pitchFamily="18" charset="0"/>
                                        </a:rPr>
                                        <m:t>𝒙</m:t>
                                      </m:r>
                                      <m:r>
                                        <a:rPr lang="en-GB" b="1" i="1" smtClean="0">
                                          <a:latin typeface="Cambria Math" panose="02040503050406030204" pitchFamily="18" charset="0"/>
                                        </a:rPr>
                                        <m:t>−</m:t>
                                      </m:r>
                                      <m:r>
                                        <a:rPr lang="en-GB" b="1" i="1" smtClean="0">
                                          <a:latin typeface="Cambria Math" panose="02040503050406030204" pitchFamily="18" charset="0"/>
                                        </a:rPr>
                                        <m:t>𝟐</m:t>
                                      </m:r>
                                    </m:e>
                                  </m:d>
                                </m:e>
                                <m:sup>
                                  <m:r>
                                    <a:rPr lang="en-GB" b="1" i="1" smtClean="0">
                                      <a:latin typeface="Cambria Math" panose="02040503050406030204" pitchFamily="18" charset="0"/>
                                    </a:rPr>
                                    <m:t>𝟑</m:t>
                                  </m:r>
                                </m:sup>
                              </m:sSup>
                            </m:e>
                          </m:d>
                          <m:r>
                            <a:rPr lang="en-GB" b="1" i="1" smtClean="0">
                              <a:latin typeface="Cambria Math" panose="02040503050406030204" pitchFamily="18" charset="0"/>
                            </a:rPr>
                            <m:t>+</m:t>
                          </m:r>
                          <m:f>
                            <m:fPr>
                              <m:ctrlPr>
                                <a:rPr lang="en-GB" b="1" i="1" smtClean="0">
                                  <a:latin typeface="Cambria Math" panose="02040503050406030204" pitchFamily="18" charset="0"/>
                                </a:rPr>
                              </m:ctrlPr>
                            </m:fPr>
                            <m:num>
                              <m:r>
                                <a:rPr lang="en-GB" b="1" i="1" smtClean="0">
                                  <a:latin typeface="Cambria Math" panose="02040503050406030204" pitchFamily="18" charset="0"/>
                                </a:rPr>
                                <m:t>𝟏</m:t>
                              </m:r>
                            </m:num>
                            <m:den>
                              <m:r>
                                <a:rPr lang="en-GB" b="1" i="1" smtClean="0">
                                  <a:latin typeface="Cambria Math" panose="02040503050406030204" pitchFamily="18" charset="0"/>
                                </a:rPr>
                                <m:t>𝒙</m:t>
                              </m:r>
                              <m:r>
                                <a:rPr lang="en-GB" b="1" i="1" smtClean="0">
                                  <a:latin typeface="Cambria Math" panose="02040503050406030204" pitchFamily="18" charset="0"/>
                                </a:rPr>
                                <m:t>−</m:t>
                              </m:r>
                              <m:r>
                                <a:rPr lang="en-GB" b="1" i="1" smtClean="0">
                                  <a:latin typeface="Cambria Math" panose="02040503050406030204" pitchFamily="18" charset="0"/>
                                </a:rPr>
                                <m:t>𝟐</m:t>
                              </m:r>
                            </m:den>
                          </m:f>
                          <m:r>
                            <a:rPr lang="en-GB" b="1" i="1" smtClean="0">
                              <a:latin typeface="Cambria Math" panose="02040503050406030204" pitchFamily="18" charset="0"/>
                            </a:rPr>
                            <m:t>+</m:t>
                          </m:r>
                          <m:r>
                            <a:rPr lang="en-GB" b="1" i="1" smtClean="0">
                              <a:latin typeface="Cambria Math" panose="02040503050406030204" pitchFamily="18" charset="0"/>
                            </a:rPr>
                            <m:t>𝑪</m:t>
                          </m:r>
                        </m:e>
                      </m:func>
                    </m:oMath>
                  </m:oMathPara>
                </a14:m>
                <a:endParaRPr lang="en-GB" b="1" dirty="0"/>
              </a:p>
            </p:txBody>
          </p:sp>
        </mc:Choice>
        <mc:Fallback xmlns="">
          <p:sp>
            <p:nvSpPr>
              <p:cNvPr id="9" name="TextBox 8"/>
              <p:cNvSpPr txBox="1">
                <a:spLocks noRot="1" noChangeAspect="1" noMove="1" noResize="1" noEditPoints="1" noAdjustHandles="1" noChangeArrowheads="1" noChangeShapeType="1" noTextEdit="1"/>
              </p:cNvSpPr>
              <p:nvPr/>
            </p:nvSpPr>
            <p:spPr>
              <a:xfrm>
                <a:off x="4788024" y="1772816"/>
                <a:ext cx="3888432" cy="3216522"/>
              </a:xfrm>
              <a:prstGeom prst="rect">
                <a:avLst/>
              </a:prstGeom>
              <a:blipFill rotWithShape="0">
                <a:blip r:embed="rId7"/>
                <a:stretch>
                  <a:fillRect b="-190"/>
                </a:stretch>
              </a:blipFill>
            </p:spPr>
            <p:txBody>
              <a:bodyPr/>
              <a:lstStyle/>
              <a:p>
                <a:r>
                  <a:rPr lang="en-GB">
                    <a:noFill/>
                  </a:rPr>
                  <a:t> </a:t>
                </a:r>
              </a:p>
            </p:txBody>
          </p:sp>
        </mc:Fallback>
      </mc:AlternateContent>
      <p:sp>
        <p:nvSpPr>
          <p:cNvPr id="10" name="Rectangle 9"/>
          <p:cNvSpPr/>
          <p:nvPr/>
        </p:nvSpPr>
        <p:spPr>
          <a:xfrm>
            <a:off x="4782186" y="1528710"/>
            <a:ext cx="3972116" cy="449257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40596864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7"/>
                                        </p:tgtEl>
                                      </p:cBhvr>
                                    </p:animEffect>
                                    <p:set>
                                      <p:cBhvr>
                                        <p:cTn id="7" dur="1" fill="hold">
                                          <p:stCondLst>
                                            <p:cond delay="499"/>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7"/>
                  </p:tgtEl>
                </p:cond>
              </p:nextCondLst>
            </p:seq>
            <p:seq concurrent="1" nextAc="seek">
              <p:cTn id="8" restart="whenNotActive" fill="hold" evtFilter="cancelBubble" nodeType="interactiveSeq">
                <p:stCondLst>
                  <p:cond evt="onClick" delay="0">
                    <p:tgtEl>
                      <p:spTgt spid="10"/>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10"/>
                                        </p:tgtEl>
                                      </p:cBhvr>
                                    </p:animEffect>
                                    <p:set>
                                      <p:cBhvr>
                                        <p:cTn id="13" dur="1" fill="hold">
                                          <p:stCondLst>
                                            <p:cond delay="4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childTnLst>
        </p:cTn>
      </p:par>
    </p:tnLst>
    <p:bldLst>
      <p:bldP spid="7" grpId="0" animBg="1"/>
      <p:bldP spid="10"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755C808-26CF-462F-8D39-B9189083BA4E}"/>
              </a:ext>
            </a:extLst>
          </p:cNvPr>
          <p:cNvGrpSpPr/>
          <p:nvPr/>
        </p:nvGrpSpPr>
        <p:grpSpPr>
          <a:xfrm>
            <a:off x="0" y="0"/>
            <a:ext cx="9144000" cy="599127"/>
            <a:chOff x="0" y="13335"/>
            <a:chExt cx="9144218" cy="599127"/>
          </a:xfrm>
        </p:grpSpPr>
        <p:sp>
          <p:nvSpPr>
            <p:cNvPr id="3" name="TextBox 32">
              <a:extLst>
                <a:ext uri="{FF2B5EF4-FFF2-40B4-BE49-F238E27FC236}">
                  <a16:creationId xmlns:a16="http://schemas.microsoft.com/office/drawing/2014/main" id="{8DBA7CCE-3B0D-4CAC-9215-E276EFFF5C40}"/>
                </a:ext>
              </a:extLst>
            </p:cNvPr>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Test Your Understanding</a:t>
              </a:r>
            </a:p>
          </p:txBody>
        </p:sp>
        <p:cxnSp>
          <p:nvCxnSpPr>
            <p:cNvPr id="4" name="Straight Connector 3">
              <a:extLst>
                <a:ext uri="{FF2B5EF4-FFF2-40B4-BE49-F238E27FC236}">
                  <a16:creationId xmlns:a16="http://schemas.microsoft.com/office/drawing/2014/main" id="{3DC396E1-3A0B-4DB8-8779-E7EC7CB38A17}"/>
                </a:ext>
              </a:extLst>
            </p:cNvPr>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pic>
        <p:nvPicPr>
          <p:cNvPr id="6" name="Picture 5">
            <a:extLst>
              <a:ext uri="{FF2B5EF4-FFF2-40B4-BE49-F238E27FC236}">
                <a16:creationId xmlns:a16="http://schemas.microsoft.com/office/drawing/2014/main" id="{E9B9DEF6-31AE-482F-A97F-D893FBFA4462}"/>
              </a:ext>
            </a:extLst>
          </p:cNvPr>
          <p:cNvPicPr>
            <a:picLocks noChangeAspect="1"/>
          </p:cNvPicPr>
          <p:nvPr/>
        </p:nvPicPr>
        <p:blipFill>
          <a:blip r:embed="rId2"/>
          <a:stretch>
            <a:fillRect/>
          </a:stretch>
        </p:blipFill>
        <p:spPr>
          <a:xfrm>
            <a:off x="323528" y="1153537"/>
            <a:ext cx="6572250" cy="2152650"/>
          </a:xfrm>
          <a:prstGeom prst="rect">
            <a:avLst/>
          </a:prstGeom>
          <a:effectLst>
            <a:outerShdw blurRad="63500" sx="102000" sy="102000" algn="ctr" rotWithShape="0">
              <a:prstClr val="black">
                <a:alpha val="40000"/>
              </a:prstClr>
            </a:outerShdw>
          </a:effectLst>
        </p:spPr>
      </p:pic>
      <p:sp>
        <p:nvSpPr>
          <p:cNvPr id="7" name="TextBox 6">
            <a:extLst>
              <a:ext uri="{FF2B5EF4-FFF2-40B4-BE49-F238E27FC236}">
                <a16:creationId xmlns:a16="http://schemas.microsoft.com/office/drawing/2014/main" id="{F142294C-7842-4FBC-8CC3-2183A295A7E7}"/>
              </a:ext>
            </a:extLst>
          </p:cNvPr>
          <p:cNvSpPr txBox="1"/>
          <p:nvPr/>
        </p:nvSpPr>
        <p:spPr>
          <a:xfrm>
            <a:off x="323528" y="760512"/>
            <a:ext cx="2592288" cy="36933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r>
              <a:rPr lang="en-GB" dirty="0"/>
              <a:t>Edexcel C4 June 2009 Q3</a:t>
            </a:r>
          </a:p>
        </p:txBody>
      </p:sp>
      <p:pic>
        <p:nvPicPr>
          <p:cNvPr id="9" name="Picture 8">
            <a:extLst>
              <a:ext uri="{FF2B5EF4-FFF2-40B4-BE49-F238E27FC236}">
                <a16:creationId xmlns:a16="http://schemas.microsoft.com/office/drawing/2014/main" id="{C32938A7-A9CE-459D-8381-8C52C8AA4351}"/>
              </a:ext>
            </a:extLst>
          </p:cNvPr>
          <p:cNvPicPr>
            <a:picLocks noChangeAspect="1"/>
          </p:cNvPicPr>
          <p:nvPr/>
        </p:nvPicPr>
        <p:blipFill>
          <a:blip r:embed="rId3"/>
          <a:stretch>
            <a:fillRect/>
          </a:stretch>
        </p:blipFill>
        <p:spPr>
          <a:xfrm>
            <a:off x="133029" y="3444305"/>
            <a:ext cx="4824536" cy="1744696"/>
          </a:xfrm>
          <a:prstGeom prst="rect">
            <a:avLst/>
          </a:prstGeom>
        </p:spPr>
      </p:pic>
      <p:pic>
        <p:nvPicPr>
          <p:cNvPr id="10" name="Picture 9">
            <a:extLst>
              <a:ext uri="{FF2B5EF4-FFF2-40B4-BE49-F238E27FC236}">
                <a16:creationId xmlns:a16="http://schemas.microsoft.com/office/drawing/2014/main" id="{6F754CAB-F6DB-46F7-B893-D8F0E3971B2D}"/>
              </a:ext>
            </a:extLst>
          </p:cNvPr>
          <p:cNvPicPr>
            <a:picLocks noChangeAspect="1"/>
          </p:cNvPicPr>
          <p:nvPr/>
        </p:nvPicPr>
        <p:blipFill>
          <a:blip r:embed="rId4"/>
          <a:stretch>
            <a:fillRect/>
          </a:stretch>
        </p:blipFill>
        <p:spPr>
          <a:xfrm>
            <a:off x="0" y="5343743"/>
            <a:ext cx="5130800" cy="1038172"/>
          </a:xfrm>
          <a:prstGeom prst="rect">
            <a:avLst/>
          </a:prstGeom>
        </p:spPr>
      </p:pic>
      <p:pic>
        <p:nvPicPr>
          <p:cNvPr id="11" name="Picture 10">
            <a:extLst>
              <a:ext uri="{FF2B5EF4-FFF2-40B4-BE49-F238E27FC236}">
                <a16:creationId xmlns:a16="http://schemas.microsoft.com/office/drawing/2014/main" id="{0700D2D0-1142-4148-938E-31E75A70C3DF}"/>
              </a:ext>
            </a:extLst>
          </p:cNvPr>
          <p:cNvPicPr>
            <a:picLocks noChangeAspect="1"/>
          </p:cNvPicPr>
          <p:nvPr/>
        </p:nvPicPr>
        <p:blipFill>
          <a:blip r:embed="rId5"/>
          <a:stretch>
            <a:fillRect/>
          </a:stretch>
        </p:blipFill>
        <p:spPr>
          <a:xfrm>
            <a:off x="5364088" y="3578567"/>
            <a:ext cx="3657600" cy="1790700"/>
          </a:xfrm>
          <a:prstGeom prst="rect">
            <a:avLst/>
          </a:prstGeom>
        </p:spPr>
      </p:pic>
      <p:sp>
        <p:nvSpPr>
          <p:cNvPr id="12" name="Rectangle 11">
            <a:extLst>
              <a:ext uri="{FF2B5EF4-FFF2-40B4-BE49-F238E27FC236}">
                <a16:creationId xmlns:a16="http://schemas.microsoft.com/office/drawing/2014/main" id="{5C4EDC5D-D85D-419E-BC81-71EBA62E51B6}"/>
              </a:ext>
            </a:extLst>
          </p:cNvPr>
          <p:cNvSpPr/>
          <p:nvPr/>
        </p:nvSpPr>
        <p:spPr>
          <a:xfrm>
            <a:off x="337254" y="3429000"/>
            <a:ext cx="4590346" cy="177899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3" name="Rectangle 12">
            <a:extLst>
              <a:ext uri="{FF2B5EF4-FFF2-40B4-BE49-F238E27FC236}">
                <a16:creationId xmlns:a16="http://schemas.microsoft.com/office/drawing/2014/main" id="{8BE38778-98D2-422A-AB6C-83361E659E0D}"/>
              </a:ext>
            </a:extLst>
          </p:cNvPr>
          <p:cNvSpPr/>
          <p:nvPr/>
        </p:nvSpPr>
        <p:spPr>
          <a:xfrm>
            <a:off x="337254" y="5223297"/>
            <a:ext cx="4844346" cy="1393403"/>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4" name="Rectangle 13">
            <a:extLst>
              <a:ext uri="{FF2B5EF4-FFF2-40B4-BE49-F238E27FC236}">
                <a16:creationId xmlns:a16="http://schemas.microsoft.com/office/drawing/2014/main" id="{27216549-371D-4203-A77C-A48AE58137A0}"/>
              </a:ext>
            </a:extLst>
          </p:cNvPr>
          <p:cNvSpPr/>
          <p:nvPr/>
        </p:nvSpPr>
        <p:spPr>
          <a:xfrm>
            <a:off x="5592812" y="3548300"/>
            <a:ext cx="3525788" cy="19254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321837174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2"/>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2"/>
                                        </p:tgtEl>
                                      </p:cBhvr>
                                    </p:animEffect>
                                    <p:set>
                                      <p:cBhvr>
                                        <p:cTn id="7" dur="1" fill="hold">
                                          <p:stCondLst>
                                            <p:cond delay="4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8" restart="whenNotActive" fill="hold" evtFilter="cancelBubble" nodeType="interactiveSeq">
                <p:stCondLst>
                  <p:cond evt="onClick" delay="0">
                    <p:tgtEl>
                      <p:spTgt spid="13"/>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13"/>
                                        </p:tgtEl>
                                      </p:cBhvr>
                                    </p:animEffect>
                                    <p:set>
                                      <p:cBhvr>
                                        <p:cTn id="13" dur="1" fill="hold">
                                          <p:stCondLst>
                                            <p:cond delay="4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3"/>
                  </p:tgtEl>
                </p:cond>
              </p:nextCondLst>
            </p:seq>
            <p:seq concurrent="1" nextAc="seek">
              <p:cTn id="14" restart="whenNotActive" fill="hold" evtFilter="cancelBubble" nodeType="interactiveSeq">
                <p:stCondLst>
                  <p:cond evt="onClick" delay="0">
                    <p:tgtEl>
                      <p:spTgt spid="14"/>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14"/>
                                        </p:tgtEl>
                                      </p:cBhvr>
                                    </p:animEffect>
                                    <p:set>
                                      <p:cBhvr>
                                        <p:cTn id="19" dur="1" fill="hold">
                                          <p:stCondLst>
                                            <p:cond delay="4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4"/>
                  </p:tgtEl>
                </p:cond>
              </p:nextCondLst>
            </p:seq>
          </p:childTnLst>
        </p:cTn>
      </p:par>
    </p:tnLst>
    <p:bldLst>
      <p:bldP spid="12" grpId="0" animBg="1"/>
      <p:bldP spid="13" grpId="0" animBg="1"/>
      <p:bldP spid="14"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4000"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b="1" dirty="0"/>
                <a:t>SKILL #8</a:t>
              </a:r>
              <a:r>
                <a:rPr lang="en-GB" sz="3200" dirty="0"/>
                <a:t>: Integrating top-heavy algebraic fractions</a:t>
              </a:r>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5" name="TextBox 4"/>
              <p:cNvSpPr txBox="1"/>
              <p:nvPr/>
            </p:nvSpPr>
            <p:spPr>
              <a:xfrm>
                <a:off x="2699792" y="1228760"/>
                <a:ext cx="2880320" cy="105375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nary>
                        <m:naryPr>
                          <m:subHide m:val="on"/>
                          <m:supHide m:val="on"/>
                          <m:ctrlPr>
                            <a:rPr lang="en-GB" sz="2800" b="0" i="1" smtClean="0">
                              <a:latin typeface="Cambria Math" panose="02040503050406030204" pitchFamily="18" charset="0"/>
                            </a:rPr>
                          </m:ctrlPr>
                        </m:naryPr>
                        <m:sub/>
                        <m:sup/>
                        <m:e>
                          <m:f>
                            <m:fPr>
                              <m:ctrlPr>
                                <a:rPr lang="en-GB" sz="2800" b="0" i="1" smtClean="0">
                                  <a:latin typeface="Cambria Math" panose="02040503050406030204" pitchFamily="18" charset="0"/>
                                </a:rPr>
                              </m:ctrlPr>
                            </m:fPr>
                            <m:num>
                              <m:sSup>
                                <m:sSupPr>
                                  <m:ctrlPr>
                                    <a:rPr lang="en-GB" sz="2800" b="0" i="1" smtClean="0">
                                      <a:latin typeface="Cambria Math" panose="02040503050406030204" pitchFamily="18" charset="0"/>
                                    </a:rPr>
                                  </m:ctrlPr>
                                </m:sSupPr>
                                <m:e>
                                  <m:r>
                                    <a:rPr lang="en-GB" sz="2800" b="0" i="1" smtClean="0">
                                      <a:latin typeface="Cambria Math" panose="02040503050406030204" pitchFamily="18" charset="0"/>
                                    </a:rPr>
                                    <m:t>𝑥</m:t>
                                  </m:r>
                                </m:e>
                                <m:sup>
                                  <m:r>
                                    <a:rPr lang="en-GB" sz="2800" b="0" i="1" smtClean="0">
                                      <a:latin typeface="Cambria Math" panose="02040503050406030204" pitchFamily="18" charset="0"/>
                                    </a:rPr>
                                    <m:t>2</m:t>
                                  </m:r>
                                </m:sup>
                              </m:sSup>
                            </m:num>
                            <m:den>
                              <m:r>
                                <a:rPr lang="en-GB" sz="2800" b="0" i="1" smtClean="0">
                                  <a:latin typeface="Cambria Math" panose="02040503050406030204" pitchFamily="18" charset="0"/>
                                </a:rPr>
                                <m:t>𝑥</m:t>
                              </m:r>
                              <m:r>
                                <a:rPr lang="en-GB" sz="2800" b="0" i="1" smtClean="0">
                                  <a:latin typeface="Cambria Math" panose="02040503050406030204" pitchFamily="18" charset="0"/>
                                </a:rPr>
                                <m:t>+1</m:t>
                              </m:r>
                            </m:den>
                          </m:f>
                          <m:r>
                            <a:rPr lang="en-GB" sz="2800" b="0" i="1" smtClean="0">
                              <a:latin typeface="Cambria Math" panose="02040503050406030204" pitchFamily="18" charset="0"/>
                            </a:rPr>
                            <m:t> </m:t>
                          </m:r>
                          <m:r>
                            <a:rPr lang="en-GB" sz="2800" b="0" i="1" smtClean="0">
                              <a:latin typeface="Cambria Math" panose="02040503050406030204" pitchFamily="18" charset="0"/>
                            </a:rPr>
                            <m:t>𝑑𝑥</m:t>
                          </m:r>
                          <m:r>
                            <a:rPr lang="en-GB" sz="2800" b="0" i="1" smtClean="0">
                              <a:latin typeface="Cambria Math" panose="02040503050406030204" pitchFamily="18" charset="0"/>
                            </a:rPr>
                            <m:t>= ?</m:t>
                          </m:r>
                        </m:e>
                      </m:nary>
                    </m:oMath>
                  </m:oMathPara>
                </a14:m>
                <a:endParaRPr lang="en-GB" sz="2800" dirty="0"/>
              </a:p>
            </p:txBody>
          </p:sp>
        </mc:Choice>
        <mc:Fallback xmlns="">
          <p:sp>
            <p:nvSpPr>
              <p:cNvPr id="5" name="TextBox 4"/>
              <p:cNvSpPr txBox="1">
                <a:spLocks noRot="1" noChangeAspect="1" noMove="1" noResize="1" noEditPoints="1" noAdjustHandles="1" noChangeArrowheads="1" noChangeShapeType="1" noTextEdit="1"/>
              </p:cNvSpPr>
              <p:nvPr/>
            </p:nvSpPr>
            <p:spPr>
              <a:xfrm>
                <a:off x="2699792" y="1228760"/>
                <a:ext cx="2880320" cy="1053750"/>
              </a:xfrm>
              <a:prstGeom prst="rect">
                <a:avLst/>
              </a:prstGeom>
              <a:blipFill rotWithShape="0">
                <a:blip r:embed="rId2"/>
                <a:stretch>
                  <a:fillRect/>
                </a:stretch>
              </a:blipFill>
            </p:spPr>
            <p:txBody>
              <a:bodyPr/>
              <a:lstStyle/>
              <a:p>
                <a:r>
                  <a:rPr lang="en-GB">
                    <a:noFill/>
                  </a:rPr>
                  <a:t> </a:t>
                </a:r>
              </a:p>
            </p:txBody>
          </p:sp>
        </mc:Fallback>
      </mc:AlternateContent>
      <p:sp>
        <p:nvSpPr>
          <p:cNvPr id="6" name="TextBox 5"/>
          <p:cNvSpPr txBox="1"/>
          <p:nvPr/>
        </p:nvSpPr>
        <p:spPr>
          <a:xfrm>
            <a:off x="611560" y="2492896"/>
            <a:ext cx="7200800" cy="461665"/>
          </a:xfrm>
          <a:prstGeom prst="rect">
            <a:avLst/>
          </a:prstGeom>
          <a:noFill/>
        </p:spPr>
        <p:txBody>
          <a:bodyPr wrap="square" rtlCol="0">
            <a:spAutoFit/>
          </a:bodyPr>
          <a:lstStyle/>
          <a:p>
            <a:r>
              <a:rPr lang="en-GB" sz="2400" dirty="0"/>
              <a:t>How would we deal with this? (the clue’s in the title)</a:t>
            </a:r>
          </a:p>
        </p:txBody>
      </p:sp>
      <mc:AlternateContent xmlns:mc="http://schemas.openxmlformats.org/markup-compatibility/2006" xmlns:a14="http://schemas.microsoft.com/office/drawing/2010/main">
        <mc:Choice Requires="a14">
          <p:sp>
            <p:nvSpPr>
              <p:cNvPr id="7" name="TextBox 6"/>
              <p:cNvSpPr txBox="1"/>
              <p:nvPr/>
            </p:nvSpPr>
            <p:spPr>
              <a:xfrm>
                <a:off x="2051720" y="3761682"/>
                <a:ext cx="2736304" cy="646331"/>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sSup>
                        <m:sSupPr>
                          <m:ctrlPr>
                            <a:rPr lang="en-GB" sz="3600" b="0" i="1" smtClean="0">
                              <a:latin typeface="Cambria Math" panose="02040503050406030204" pitchFamily="18" charset="0"/>
                            </a:rPr>
                          </m:ctrlPr>
                        </m:sSupPr>
                        <m:e>
                          <m:r>
                            <a:rPr lang="en-GB" sz="3600" b="0" i="1" smtClean="0">
                              <a:latin typeface="Cambria Math" panose="02040503050406030204" pitchFamily="18" charset="0"/>
                            </a:rPr>
                            <m:t>𝑥</m:t>
                          </m:r>
                        </m:e>
                        <m:sup>
                          <m:r>
                            <a:rPr lang="en-GB" sz="3600" b="0" i="1" smtClean="0">
                              <a:latin typeface="Cambria Math" panose="02040503050406030204" pitchFamily="18" charset="0"/>
                            </a:rPr>
                            <m:t>2</m:t>
                          </m:r>
                        </m:sup>
                      </m:sSup>
                      <m:r>
                        <a:rPr lang="en-GB" sz="3600" b="0" i="1" smtClean="0">
                          <a:latin typeface="Cambria Math" panose="02040503050406030204" pitchFamily="18" charset="0"/>
                        </a:rPr>
                        <m:t>+0</m:t>
                      </m:r>
                      <m:r>
                        <a:rPr lang="en-GB" sz="3600" b="0" i="1" smtClean="0">
                          <a:latin typeface="Cambria Math" panose="02040503050406030204" pitchFamily="18" charset="0"/>
                        </a:rPr>
                        <m:t>𝑥</m:t>
                      </m:r>
                      <m:r>
                        <a:rPr lang="en-GB" sz="3600" b="0" i="1" smtClean="0">
                          <a:latin typeface="Cambria Math" panose="02040503050406030204" pitchFamily="18" charset="0"/>
                        </a:rPr>
                        <m:t>+0</m:t>
                      </m:r>
                    </m:oMath>
                  </m:oMathPara>
                </a14:m>
                <a:endParaRPr lang="en-GB" sz="3600" dirty="0"/>
              </a:p>
            </p:txBody>
          </p:sp>
        </mc:Choice>
        <mc:Fallback xmlns="">
          <p:sp>
            <p:nvSpPr>
              <p:cNvPr id="7" name="TextBox 6"/>
              <p:cNvSpPr txBox="1">
                <a:spLocks noRot="1" noChangeAspect="1" noMove="1" noResize="1" noEditPoints="1" noAdjustHandles="1" noChangeArrowheads="1" noChangeShapeType="1" noTextEdit="1"/>
              </p:cNvSpPr>
              <p:nvPr/>
            </p:nvSpPr>
            <p:spPr>
              <a:xfrm>
                <a:off x="2051720" y="3761682"/>
                <a:ext cx="2736304" cy="646331"/>
              </a:xfrm>
              <a:prstGeom prst="rect">
                <a:avLst/>
              </a:prstGeom>
              <a:blipFill rotWithShape="0">
                <a:blip r:embed="rId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251520" y="3761682"/>
                <a:ext cx="1440160" cy="646331"/>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r>
                        <a:rPr lang="en-GB" sz="3600" b="0" i="1" smtClean="0">
                          <a:latin typeface="Cambria Math" panose="02040503050406030204" pitchFamily="18" charset="0"/>
                        </a:rPr>
                        <m:t>𝑥</m:t>
                      </m:r>
                      <m:r>
                        <a:rPr lang="en-GB" sz="3600" b="0" i="1" smtClean="0">
                          <a:latin typeface="Cambria Math" panose="02040503050406030204" pitchFamily="18" charset="0"/>
                        </a:rPr>
                        <m:t>+1</m:t>
                      </m:r>
                    </m:oMath>
                  </m:oMathPara>
                </a14:m>
                <a:endParaRPr lang="en-GB" sz="3600" dirty="0"/>
              </a:p>
            </p:txBody>
          </p:sp>
        </mc:Choice>
        <mc:Fallback xmlns="">
          <p:sp>
            <p:nvSpPr>
              <p:cNvPr id="8" name="TextBox 7"/>
              <p:cNvSpPr txBox="1">
                <a:spLocks noRot="1" noChangeAspect="1" noMove="1" noResize="1" noEditPoints="1" noAdjustHandles="1" noChangeArrowheads="1" noChangeShapeType="1" noTextEdit="1"/>
              </p:cNvSpPr>
              <p:nvPr/>
            </p:nvSpPr>
            <p:spPr>
              <a:xfrm>
                <a:off x="251520" y="3761682"/>
                <a:ext cx="1440160" cy="646331"/>
              </a:xfrm>
              <a:prstGeom prst="rect">
                <a:avLst/>
              </a:prstGeom>
              <a:blipFill rotWithShape="0">
                <a:blip r:embed="rId4"/>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2123728" y="3120470"/>
                <a:ext cx="1440160" cy="646331"/>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r>
                        <a:rPr lang="en-GB" sz="3600" b="0" i="1" smtClean="0">
                          <a:latin typeface="Cambria Math" panose="02040503050406030204" pitchFamily="18" charset="0"/>
                        </a:rPr>
                        <m:t>𝑥</m:t>
                      </m:r>
                      <m:r>
                        <a:rPr lang="en-GB" sz="3600" b="0" i="1" smtClean="0">
                          <a:latin typeface="Cambria Math" panose="02040503050406030204" pitchFamily="18" charset="0"/>
                        </a:rPr>
                        <m:t>  −1</m:t>
                      </m:r>
                    </m:oMath>
                  </m:oMathPara>
                </a14:m>
                <a:endParaRPr lang="en-GB" sz="3600" dirty="0"/>
              </a:p>
            </p:txBody>
          </p:sp>
        </mc:Choice>
        <mc:Fallback xmlns="">
          <p:sp>
            <p:nvSpPr>
              <p:cNvPr id="9" name="TextBox 8"/>
              <p:cNvSpPr txBox="1">
                <a:spLocks noRot="1" noChangeAspect="1" noMove="1" noResize="1" noEditPoints="1" noAdjustHandles="1" noChangeArrowheads="1" noChangeShapeType="1" noTextEdit="1"/>
              </p:cNvSpPr>
              <p:nvPr/>
            </p:nvSpPr>
            <p:spPr>
              <a:xfrm>
                <a:off x="2123728" y="3120470"/>
                <a:ext cx="1440160" cy="646331"/>
              </a:xfrm>
              <a:prstGeom prst="rect">
                <a:avLst/>
              </a:prstGeom>
              <a:blipFill rotWithShape="0">
                <a:blip r:embed="rId5"/>
                <a:stretch>
                  <a:fillRect/>
                </a:stretch>
              </a:blipFill>
            </p:spPr>
            <p:txBody>
              <a:bodyPr/>
              <a:lstStyle/>
              <a:p>
                <a:r>
                  <a:rPr lang="en-GB">
                    <a:noFill/>
                  </a:rPr>
                  <a:t> </a:t>
                </a:r>
              </a:p>
            </p:txBody>
          </p:sp>
        </mc:Fallback>
      </mc:AlternateContent>
      <p:cxnSp>
        <p:nvCxnSpPr>
          <p:cNvPr id="11" name="Straight Connector 10"/>
          <p:cNvCxnSpPr/>
          <p:nvPr/>
        </p:nvCxnSpPr>
        <p:spPr>
          <a:xfrm flipH="1">
            <a:off x="107504" y="4481762"/>
            <a:ext cx="1656184" cy="0"/>
          </a:xfrm>
          <a:prstGeom prst="line">
            <a:avLst/>
          </a:prstGeom>
        </p:spPr>
        <p:style>
          <a:lnRef idx="2">
            <a:schemeClr val="dk1"/>
          </a:lnRef>
          <a:fillRef idx="0">
            <a:schemeClr val="dk1"/>
          </a:fillRef>
          <a:effectRef idx="1">
            <a:schemeClr val="dk1"/>
          </a:effectRef>
          <a:fontRef idx="minor">
            <a:schemeClr val="tx1"/>
          </a:fontRef>
        </p:style>
      </p:cxnSp>
      <p:cxnSp>
        <p:nvCxnSpPr>
          <p:cNvPr id="12" name="Straight Connector 11"/>
          <p:cNvCxnSpPr/>
          <p:nvPr/>
        </p:nvCxnSpPr>
        <p:spPr>
          <a:xfrm>
            <a:off x="1763688" y="3761682"/>
            <a:ext cx="0" cy="720080"/>
          </a:xfrm>
          <a:prstGeom prst="line">
            <a:avLst/>
          </a:prstGeom>
        </p:spPr>
        <p:style>
          <a:lnRef idx="2">
            <a:schemeClr val="dk1"/>
          </a:lnRef>
          <a:fillRef idx="0">
            <a:schemeClr val="dk1"/>
          </a:fillRef>
          <a:effectRef idx="1">
            <a:schemeClr val="dk1"/>
          </a:effectRef>
          <a:fontRef idx="minor">
            <a:schemeClr val="tx1"/>
          </a:fontRef>
        </p:style>
      </p:cxnSp>
      <p:cxnSp>
        <p:nvCxnSpPr>
          <p:cNvPr id="16" name="Straight Connector 15"/>
          <p:cNvCxnSpPr/>
          <p:nvPr/>
        </p:nvCxnSpPr>
        <p:spPr>
          <a:xfrm flipH="1">
            <a:off x="1763688" y="3761682"/>
            <a:ext cx="2736304" cy="0"/>
          </a:xfrm>
          <a:prstGeom prst="line">
            <a:avLst/>
          </a:prstGeom>
        </p:spPr>
        <p:style>
          <a:lnRef idx="2">
            <a:schemeClr val="dk1"/>
          </a:lnRef>
          <a:fillRef idx="0">
            <a:schemeClr val="dk1"/>
          </a:fillRef>
          <a:effectRef idx="1">
            <a:schemeClr val="dk1"/>
          </a:effectRef>
          <a:fontRef idx="minor">
            <a:schemeClr val="tx1"/>
          </a:fontRef>
        </p:style>
      </p:cxnSp>
      <mc:AlternateContent xmlns:mc="http://schemas.openxmlformats.org/markup-compatibility/2006" xmlns:a14="http://schemas.microsoft.com/office/drawing/2010/main">
        <mc:Choice Requires="a14">
          <p:sp>
            <p:nvSpPr>
              <p:cNvPr id="18" name="TextBox 17"/>
              <p:cNvSpPr txBox="1"/>
              <p:nvPr/>
            </p:nvSpPr>
            <p:spPr>
              <a:xfrm>
                <a:off x="2078862" y="4372166"/>
                <a:ext cx="2421130" cy="646331"/>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sSup>
                        <m:sSupPr>
                          <m:ctrlPr>
                            <a:rPr lang="en-GB" sz="3600" b="0" i="1" smtClean="0">
                              <a:latin typeface="Cambria Math" panose="02040503050406030204" pitchFamily="18" charset="0"/>
                            </a:rPr>
                          </m:ctrlPr>
                        </m:sSupPr>
                        <m:e>
                          <m:r>
                            <a:rPr lang="en-GB" sz="3600" b="0" i="1" smtClean="0">
                              <a:latin typeface="Cambria Math" panose="02040503050406030204" pitchFamily="18" charset="0"/>
                            </a:rPr>
                            <m:t>𝑥</m:t>
                          </m:r>
                        </m:e>
                        <m:sup>
                          <m:r>
                            <a:rPr lang="en-GB" sz="3600" b="0" i="1" smtClean="0">
                              <a:latin typeface="Cambria Math" panose="02040503050406030204" pitchFamily="18" charset="0"/>
                            </a:rPr>
                            <m:t>2</m:t>
                          </m:r>
                        </m:sup>
                      </m:sSup>
                      <m:r>
                        <a:rPr lang="en-GB" sz="3600" b="0" i="1" smtClean="0">
                          <a:latin typeface="Cambria Math" panose="02040503050406030204" pitchFamily="18" charset="0"/>
                        </a:rPr>
                        <m:t>+</m:t>
                      </m:r>
                      <m:r>
                        <a:rPr lang="en-GB" sz="3600" b="0" i="1" smtClean="0">
                          <a:latin typeface="Cambria Math" panose="02040503050406030204" pitchFamily="18" charset="0"/>
                        </a:rPr>
                        <m:t>𝑥</m:t>
                      </m:r>
                    </m:oMath>
                  </m:oMathPara>
                </a14:m>
                <a:endParaRPr lang="en-GB" sz="3600" dirty="0"/>
              </a:p>
            </p:txBody>
          </p:sp>
        </mc:Choice>
        <mc:Fallback xmlns="">
          <p:sp>
            <p:nvSpPr>
              <p:cNvPr id="18" name="TextBox 17"/>
              <p:cNvSpPr txBox="1">
                <a:spLocks noRot="1" noChangeAspect="1" noMove="1" noResize="1" noEditPoints="1" noAdjustHandles="1" noChangeArrowheads="1" noChangeShapeType="1" noTextEdit="1"/>
              </p:cNvSpPr>
              <p:nvPr/>
            </p:nvSpPr>
            <p:spPr>
              <a:xfrm>
                <a:off x="2078862" y="4372166"/>
                <a:ext cx="2421130" cy="646331"/>
              </a:xfrm>
              <a:prstGeom prst="rect">
                <a:avLst/>
              </a:prstGeom>
              <a:blipFill rotWithShape="0">
                <a:blip r:embed="rId6"/>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9" name="TextBox 18"/>
              <p:cNvSpPr txBox="1"/>
              <p:nvPr/>
            </p:nvSpPr>
            <p:spPr>
              <a:xfrm>
                <a:off x="2726934" y="4892980"/>
                <a:ext cx="1917074" cy="1200329"/>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r>
                        <a:rPr lang="en-GB" sz="3600" b="0" i="1" smtClean="0">
                          <a:latin typeface="Cambria Math" panose="02040503050406030204" pitchFamily="18" charset="0"/>
                        </a:rPr>
                        <m:t>−</m:t>
                      </m:r>
                      <m:r>
                        <a:rPr lang="en-GB" sz="3600" b="0" i="1" smtClean="0">
                          <a:latin typeface="Cambria Math" panose="02040503050406030204" pitchFamily="18" charset="0"/>
                        </a:rPr>
                        <m:t>𝑥</m:t>
                      </m:r>
                      <m:r>
                        <a:rPr lang="en-GB" sz="3600" b="0" i="1" smtClean="0">
                          <a:latin typeface="Cambria Math" panose="02040503050406030204" pitchFamily="18" charset="0"/>
                        </a:rPr>
                        <m:t>+0</m:t>
                      </m:r>
                    </m:oMath>
                    <m:oMath xmlns:m="http://schemas.openxmlformats.org/officeDocument/2006/math">
                      <m:r>
                        <a:rPr lang="en-GB" sz="3600" b="0" i="1" smtClean="0">
                          <a:latin typeface="Cambria Math" panose="02040503050406030204" pitchFamily="18" charset="0"/>
                        </a:rPr>
                        <m:t>−</m:t>
                      </m:r>
                      <m:r>
                        <a:rPr lang="en-GB" sz="3600" b="0" i="1" smtClean="0">
                          <a:latin typeface="Cambria Math" panose="02040503050406030204" pitchFamily="18" charset="0"/>
                        </a:rPr>
                        <m:t>𝑥</m:t>
                      </m:r>
                      <m:r>
                        <a:rPr lang="en-GB" sz="3600" b="0" i="1" smtClean="0">
                          <a:latin typeface="Cambria Math" panose="02040503050406030204" pitchFamily="18" charset="0"/>
                        </a:rPr>
                        <m:t>−1</m:t>
                      </m:r>
                    </m:oMath>
                  </m:oMathPara>
                </a14:m>
                <a:endParaRPr lang="en-GB" sz="3600" dirty="0"/>
              </a:p>
            </p:txBody>
          </p:sp>
        </mc:Choice>
        <mc:Fallback xmlns="">
          <p:sp>
            <p:nvSpPr>
              <p:cNvPr id="19" name="TextBox 18"/>
              <p:cNvSpPr txBox="1">
                <a:spLocks noRot="1" noChangeAspect="1" noMove="1" noResize="1" noEditPoints="1" noAdjustHandles="1" noChangeArrowheads="1" noChangeShapeType="1" noTextEdit="1"/>
              </p:cNvSpPr>
              <p:nvPr/>
            </p:nvSpPr>
            <p:spPr>
              <a:xfrm>
                <a:off x="2726934" y="4892980"/>
                <a:ext cx="1917074" cy="1200329"/>
              </a:xfrm>
              <a:prstGeom prst="rect">
                <a:avLst/>
              </a:prstGeom>
              <a:blipFill rotWithShape="0">
                <a:blip r:embed="rId7"/>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0" name="TextBox 19"/>
              <p:cNvSpPr txBox="1"/>
              <p:nvPr/>
            </p:nvSpPr>
            <p:spPr>
              <a:xfrm>
                <a:off x="3825505" y="6052537"/>
                <a:ext cx="818503" cy="646331"/>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r>
                        <a:rPr lang="en-GB" sz="3600" b="0" i="1" smtClean="0">
                          <a:latin typeface="Cambria Math" panose="02040503050406030204" pitchFamily="18" charset="0"/>
                        </a:rPr>
                        <m:t>1</m:t>
                      </m:r>
                    </m:oMath>
                  </m:oMathPara>
                </a14:m>
                <a:endParaRPr lang="en-GB" sz="3600" dirty="0"/>
              </a:p>
            </p:txBody>
          </p:sp>
        </mc:Choice>
        <mc:Fallback xmlns="">
          <p:sp>
            <p:nvSpPr>
              <p:cNvPr id="20" name="TextBox 19"/>
              <p:cNvSpPr txBox="1">
                <a:spLocks noRot="1" noChangeAspect="1" noMove="1" noResize="1" noEditPoints="1" noAdjustHandles="1" noChangeArrowheads="1" noChangeShapeType="1" noTextEdit="1"/>
              </p:cNvSpPr>
              <p:nvPr/>
            </p:nvSpPr>
            <p:spPr>
              <a:xfrm>
                <a:off x="3825505" y="6052537"/>
                <a:ext cx="818503" cy="646331"/>
              </a:xfrm>
              <a:prstGeom prst="rect">
                <a:avLst/>
              </a:prstGeom>
              <a:blipFill rotWithShape="0">
                <a:blip r:embed="rId8"/>
                <a:stretch>
                  <a:fillRect/>
                </a:stretch>
              </a:blipFill>
            </p:spPr>
            <p:txBody>
              <a:bodyPr/>
              <a:lstStyle/>
              <a:p>
                <a:r>
                  <a:rPr lang="en-GB">
                    <a:noFill/>
                  </a:rPr>
                  <a:t> </a:t>
                </a:r>
              </a:p>
            </p:txBody>
          </p:sp>
        </mc:Fallback>
      </mc:AlternateContent>
      <p:cxnSp>
        <p:nvCxnSpPr>
          <p:cNvPr id="21" name="Straight Connector 20"/>
          <p:cNvCxnSpPr/>
          <p:nvPr/>
        </p:nvCxnSpPr>
        <p:spPr>
          <a:xfrm flipH="1">
            <a:off x="2051720" y="5018497"/>
            <a:ext cx="1656184" cy="0"/>
          </a:xfrm>
          <a:prstGeom prst="line">
            <a:avLst/>
          </a:prstGeom>
        </p:spPr>
        <p:style>
          <a:lnRef idx="2">
            <a:schemeClr val="dk1"/>
          </a:lnRef>
          <a:fillRef idx="0">
            <a:schemeClr val="dk1"/>
          </a:fillRef>
          <a:effectRef idx="1">
            <a:schemeClr val="dk1"/>
          </a:effectRef>
          <a:fontRef idx="minor">
            <a:schemeClr val="tx1"/>
          </a:fontRef>
        </p:style>
      </p:cxnSp>
      <p:cxnSp>
        <p:nvCxnSpPr>
          <p:cNvPr id="22" name="Straight Connector 21"/>
          <p:cNvCxnSpPr/>
          <p:nvPr/>
        </p:nvCxnSpPr>
        <p:spPr>
          <a:xfrm flipH="1">
            <a:off x="2735796" y="6080311"/>
            <a:ext cx="1656184" cy="0"/>
          </a:xfrm>
          <a:prstGeom prst="line">
            <a:avLst/>
          </a:prstGeom>
        </p:spPr>
        <p:style>
          <a:lnRef idx="2">
            <a:schemeClr val="dk1"/>
          </a:lnRef>
          <a:fillRef idx="0">
            <a:schemeClr val="dk1"/>
          </a:fillRef>
          <a:effectRef idx="1">
            <a:schemeClr val="dk1"/>
          </a:effectRef>
          <a:fontRef idx="minor">
            <a:schemeClr val="tx1"/>
          </a:fontRef>
        </p:style>
      </p:cxnSp>
      <mc:AlternateContent xmlns:mc="http://schemas.openxmlformats.org/markup-compatibility/2006" xmlns:a14="http://schemas.microsoft.com/office/drawing/2010/main">
        <mc:Choice Requires="a14">
          <p:sp>
            <p:nvSpPr>
              <p:cNvPr id="23" name="TextBox 22"/>
              <p:cNvSpPr txBox="1"/>
              <p:nvPr/>
            </p:nvSpPr>
            <p:spPr>
              <a:xfrm>
                <a:off x="5292080" y="3209708"/>
                <a:ext cx="3779694" cy="319754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nary>
                        <m:naryPr>
                          <m:subHide m:val="on"/>
                          <m:supHide m:val="on"/>
                          <m:ctrlPr>
                            <a:rPr lang="en-GB" sz="2800" b="0" i="1" smtClean="0">
                              <a:latin typeface="Cambria Math" panose="02040503050406030204" pitchFamily="18" charset="0"/>
                            </a:rPr>
                          </m:ctrlPr>
                        </m:naryPr>
                        <m:sub/>
                        <m:sup/>
                        <m:e>
                          <m:f>
                            <m:fPr>
                              <m:ctrlPr>
                                <a:rPr lang="en-GB" sz="2800" b="0" i="1" smtClean="0">
                                  <a:latin typeface="Cambria Math" panose="02040503050406030204" pitchFamily="18" charset="0"/>
                                </a:rPr>
                              </m:ctrlPr>
                            </m:fPr>
                            <m:num>
                              <m:sSup>
                                <m:sSupPr>
                                  <m:ctrlPr>
                                    <a:rPr lang="en-GB" sz="2800" b="0" i="1" smtClean="0">
                                      <a:latin typeface="Cambria Math" panose="02040503050406030204" pitchFamily="18" charset="0"/>
                                    </a:rPr>
                                  </m:ctrlPr>
                                </m:sSupPr>
                                <m:e>
                                  <m:r>
                                    <a:rPr lang="en-GB" sz="2800" b="0" i="1" smtClean="0">
                                      <a:latin typeface="Cambria Math" panose="02040503050406030204" pitchFamily="18" charset="0"/>
                                    </a:rPr>
                                    <m:t>𝑥</m:t>
                                  </m:r>
                                </m:e>
                                <m:sup>
                                  <m:r>
                                    <a:rPr lang="en-GB" sz="2800" b="0" i="1" smtClean="0">
                                      <a:latin typeface="Cambria Math" panose="02040503050406030204" pitchFamily="18" charset="0"/>
                                    </a:rPr>
                                    <m:t>2</m:t>
                                  </m:r>
                                </m:sup>
                              </m:sSup>
                            </m:num>
                            <m:den>
                              <m:r>
                                <a:rPr lang="en-GB" sz="2800" b="0" i="1" smtClean="0">
                                  <a:latin typeface="Cambria Math" panose="02040503050406030204" pitchFamily="18" charset="0"/>
                                </a:rPr>
                                <m:t>𝑥</m:t>
                              </m:r>
                              <m:r>
                                <a:rPr lang="en-GB" sz="2800" b="0" i="1" smtClean="0">
                                  <a:latin typeface="Cambria Math" panose="02040503050406030204" pitchFamily="18" charset="0"/>
                                </a:rPr>
                                <m:t>+1</m:t>
                              </m:r>
                            </m:den>
                          </m:f>
                          <m:r>
                            <a:rPr lang="en-GB" sz="2800" b="0" i="1" smtClean="0">
                              <a:latin typeface="Cambria Math" panose="02040503050406030204" pitchFamily="18" charset="0"/>
                            </a:rPr>
                            <m:t> </m:t>
                          </m:r>
                          <m:r>
                            <a:rPr lang="en-GB" sz="2800" b="0" i="1" smtClean="0">
                              <a:latin typeface="Cambria Math" panose="02040503050406030204" pitchFamily="18" charset="0"/>
                            </a:rPr>
                            <m:t>𝑑𝑥</m:t>
                          </m:r>
                        </m:e>
                      </m:nary>
                      <m:r>
                        <a:rPr lang="en-GB" sz="2800" i="1">
                          <a:latin typeface="Cambria Math" panose="02040503050406030204" pitchFamily="18" charset="0"/>
                        </a:rPr>
                        <m:t>=</m:t>
                      </m:r>
                      <m:nary>
                        <m:naryPr>
                          <m:subHide m:val="on"/>
                          <m:supHide m:val="on"/>
                          <m:ctrlPr>
                            <a:rPr lang="en-GB" sz="2800" i="1">
                              <a:latin typeface="Cambria Math" panose="02040503050406030204" pitchFamily="18" charset="0"/>
                            </a:rPr>
                          </m:ctrlPr>
                        </m:naryPr>
                        <m:sub/>
                        <m:sup/>
                        <m:e>
                          <m:r>
                            <a:rPr lang="en-GB" sz="2800" i="1">
                              <a:latin typeface="Cambria Math" panose="02040503050406030204" pitchFamily="18" charset="0"/>
                            </a:rPr>
                            <m:t>𝑥</m:t>
                          </m:r>
                          <m:r>
                            <a:rPr lang="en-GB" sz="2800" i="1">
                              <a:latin typeface="Cambria Math" panose="02040503050406030204" pitchFamily="18" charset="0"/>
                            </a:rPr>
                            <m:t>−1+</m:t>
                          </m:r>
                          <m:f>
                            <m:fPr>
                              <m:ctrlPr>
                                <a:rPr lang="en-GB" sz="2800" i="1">
                                  <a:latin typeface="Cambria Math" panose="02040503050406030204" pitchFamily="18" charset="0"/>
                                </a:rPr>
                              </m:ctrlPr>
                            </m:fPr>
                            <m:num>
                              <m:r>
                                <a:rPr lang="en-GB" sz="2800" i="1">
                                  <a:latin typeface="Cambria Math" panose="02040503050406030204" pitchFamily="18" charset="0"/>
                                </a:rPr>
                                <m:t>1</m:t>
                              </m:r>
                            </m:num>
                            <m:den>
                              <m:r>
                                <a:rPr lang="en-GB" sz="2800" i="1">
                                  <a:latin typeface="Cambria Math" panose="02040503050406030204" pitchFamily="18" charset="0"/>
                                </a:rPr>
                                <m:t>𝑥</m:t>
                              </m:r>
                              <m:r>
                                <a:rPr lang="en-GB" sz="2800" i="1">
                                  <a:latin typeface="Cambria Math" panose="02040503050406030204" pitchFamily="18" charset="0"/>
                                </a:rPr>
                                <m:t>+1</m:t>
                              </m:r>
                            </m:den>
                          </m:f>
                        </m:e>
                      </m:nary>
                      <m:r>
                        <a:rPr lang="en-GB" sz="2800" b="0" i="1" smtClean="0">
                          <a:latin typeface="Cambria Math" panose="02040503050406030204" pitchFamily="18" charset="0"/>
                        </a:rPr>
                        <m:t>𝑑𝑥</m:t>
                      </m:r>
                    </m:oMath>
                    <m:oMath xmlns:m="http://schemas.openxmlformats.org/officeDocument/2006/math">
                      <m:r>
                        <a:rPr lang="en-GB" sz="2800" b="0" i="1" smtClean="0">
                          <a:latin typeface="Cambria Math" panose="02040503050406030204" pitchFamily="18" charset="0"/>
                        </a:rPr>
                        <m:t>=</m:t>
                      </m:r>
                      <m:f>
                        <m:fPr>
                          <m:ctrlPr>
                            <a:rPr lang="en-GB" sz="2800" b="0" i="1" smtClean="0">
                              <a:latin typeface="Cambria Math" panose="02040503050406030204" pitchFamily="18" charset="0"/>
                            </a:rPr>
                          </m:ctrlPr>
                        </m:fPr>
                        <m:num>
                          <m:r>
                            <a:rPr lang="en-GB" sz="2800" b="0" i="1" smtClean="0">
                              <a:latin typeface="Cambria Math" panose="02040503050406030204" pitchFamily="18" charset="0"/>
                            </a:rPr>
                            <m:t>1</m:t>
                          </m:r>
                        </m:num>
                        <m:den>
                          <m:r>
                            <a:rPr lang="en-GB" sz="2800" b="0" i="1" smtClean="0">
                              <a:latin typeface="Cambria Math" panose="02040503050406030204" pitchFamily="18" charset="0"/>
                            </a:rPr>
                            <m:t>2</m:t>
                          </m:r>
                        </m:den>
                      </m:f>
                      <m:sSup>
                        <m:sSupPr>
                          <m:ctrlPr>
                            <a:rPr lang="en-GB" sz="2800" b="0" i="1" smtClean="0">
                              <a:latin typeface="Cambria Math" panose="02040503050406030204" pitchFamily="18" charset="0"/>
                            </a:rPr>
                          </m:ctrlPr>
                        </m:sSupPr>
                        <m:e>
                          <m:r>
                            <a:rPr lang="en-GB" sz="2800" b="0" i="1" smtClean="0">
                              <a:latin typeface="Cambria Math" panose="02040503050406030204" pitchFamily="18" charset="0"/>
                            </a:rPr>
                            <m:t>𝑥</m:t>
                          </m:r>
                        </m:e>
                        <m:sup>
                          <m:r>
                            <a:rPr lang="en-GB" sz="2800" b="0" i="1" smtClean="0">
                              <a:latin typeface="Cambria Math" panose="02040503050406030204" pitchFamily="18" charset="0"/>
                            </a:rPr>
                            <m:t>2</m:t>
                          </m:r>
                        </m:sup>
                      </m:sSup>
                      <m:r>
                        <a:rPr lang="en-GB" sz="2800" b="0" i="1" smtClean="0">
                          <a:latin typeface="Cambria Math" panose="02040503050406030204" pitchFamily="18" charset="0"/>
                        </a:rPr>
                        <m:t>−</m:t>
                      </m:r>
                      <m:r>
                        <a:rPr lang="en-GB" sz="2800" b="0" i="1" smtClean="0">
                          <a:latin typeface="Cambria Math" panose="02040503050406030204" pitchFamily="18" charset="0"/>
                        </a:rPr>
                        <m:t>𝑥</m:t>
                      </m:r>
                      <m:r>
                        <a:rPr lang="en-GB" sz="2800" b="0" i="1" smtClean="0">
                          <a:latin typeface="Cambria Math" panose="02040503050406030204" pitchFamily="18" charset="0"/>
                        </a:rPr>
                        <m:t>+</m:t>
                      </m:r>
                      <m:func>
                        <m:funcPr>
                          <m:ctrlPr>
                            <a:rPr lang="en-GB" sz="2800" b="0" i="1" smtClean="0">
                              <a:latin typeface="Cambria Math" panose="02040503050406030204" pitchFamily="18" charset="0"/>
                            </a:rPr>
                          </m:ctrlPr>
                        </m:funcPr>
                        <m:fName>
                          <m:r>
                            <m:rPr>
                              <m:sty m:val="p"/>
                            </m:rPr>
                            <a:rPr lang="en-GB" sz="2800" b="0" i="0" smtClean="0">
                              <a:latin typeface="Cambria Math" panose="02040503050406030204" pitchFamily="18" charset="0"/>
                            </a:rPr>
                            <m:t>ln</m:t>
                          </m:r>
                        </m:fName>
                        <m:e>
                          <m:d>
                            <m:dPr>
                              <m:begChr m:val="|"/>
                              <m:endChr m:val="|"/>
                              <m:ctrlPr>
                                <a:rPr lang="en-GB" sz="2800" b="0" i="1" smtClean="0">
                                  <a:latin typeface="Cambria Math" panose="02040503050406030204" pitchFamily="18" charset="0"/>
                                </a:rPr>
                              </m:ctrlPr>
                            </m:dPr>
                            <m:e>
                              <m:r>
                                <a:rPr lang="en-GB" sz="2800" b="0" i="1" smtClean="0">
                                  <a:latin typeface="Cambria Math" panose="02040503050406030204" pitchFamily="18" charset="0"/>
                                </a:rPr>
                                <m:t>𝑥</m:t>
                              </m:r>
                              <m:r>
                                <a:rPr lang="en-GB" sz="2800" b="0" i="1" smtClean="0">
                                  <a:latin typeface="Cambria Math" panose="02040503050406030204" pitchFamily="18" charset="0"/>
                                </a:rPr>
                                <m:t>+1</m:t>
                              </m:r>
                            </m:e>
                          </m:d>
                        </m:e>
                      </m:func>
                    </m:oMath>
                  </m:oMathPara>
                </a14:m>
                <a:r>
                  <a:rPr lang="en-GB" sz="2800" b="0" i="1" dirty="0">
                    <a:latin typeface="Cambria Math" panose="02040503050406030204" pitchFamily="18" charset="0"/>
                  </a:rPr>
                  <a:t/>
                </a:r>
                <a:br>
                  <a:rPr lang="en-GB" sz="2800" b="0" i="1" dirty="0">
                    <a:latin typeface="Cambria Math" panose="02040503050406030204" pitchFamily="18" charset="0"/>
                  </a:rPr>
                </a:br>
                <a:r>
                  <a:rPr lang="en-GB" sz="2800" b="0" i="1" dirty="0">
                    <a:latin typeface="Cambria Math" panose="02040503050406030204" pitchFamily="18" charset="0"/>
                  </a:rPr>
                  <a:t>                     </a:t>
                </a:r>
                <a14:m>
                  <m:oMath xmlns:m="http://schemas.openxmlformats.org/officeDocument/2006/math">
                    <m:r>
                      <a:rPr lang="en-GB" sz="2800" b="0" i="1" smtClean="0">
                        <a:latin typeface="Cambria Math" panose="02040503050406030204" pitchFamily="18" charset="0"/>
                      </a:rPr>
                      <m:t>+</m:t>
                    </m:r>
                    <m:r>
                      <a:rPr lang="en-GB" sz="2800" b="0" i="1" smtClean="0">
                        <a:latin typeface="Cambria Math" panose="02040503050406030204" pitchFamily="18" charset="0"/>
                      </a:rPr>
                      <m:t>𝐶</m:t>
                    </m:r>
                  </m:oMath>
                </a14:m>
                <a:endParaRPr lang="en-GB" sz="2800" dirty="0"/>
              </a:p>
            </p:txBody>
          </p:sp>
        </mc:Choice>
        <mc:Fallback xmlns="">
          <p:sp>
            <p:nvSpPr>
              <p:cNvPr id="23" name="TextBox 22"/>
              <p:cNvSpPr txBox="1">
                <a:spLocks noRot="1" noChangeAspect="1" noMove="1" noResize="1" noEditPoints="1" noAdjustHandles="1" noChangeArrowheads="1" noChangeShapeType="1" noTextEdit="1"/>
              </p:cNvSpPr>
              <p:nvPr/>
            </p:nvSpPr>
            <p:spPr>
              <a:xfrm>
                <a:off x="5292080" y="3209708"/>
                <a:ext cx="3779694" cy="3197542"/>
              </a:xfrm>
              <a:prstGeom prst="rect">
                <a:avLst/>
              </a:prstGeom>
              <a:blipFill rotWithShape="0">
                <a:blip r:embed="rId9"/>
                <a:stretch>
                  <a:fillRect/>
                </a:stretch>
              </a:blipFill>
            </p:spPr>
            <p:txBody>
              <a:bodyPr/>
              <a:lstStyle/>
              <a:p>
                <a:r>
                  <a:rPr lang="en-GB">
                    <a:noFill/>
                  </a:rPr>
                  <a:t> </a:t>
                </a:r>
              </a:p>
            </p:txBody>
          </p:sp>
        </mc:Fallback>
      </mc:AlternateContent>
      <p:sp>
        <p:nvSpPr>
          <p:cNvPr id="24" name="Rectangle 23"/>
          <p:cNvSpPr/>
          <p:nvPr/>
        </p:nvSpPr>
        <p:spPr>
          <a:xfrm>
            <a:off x="107503" y="3059131"/>
            <a:ext cx="4694545" cy="357839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Some manipulation to simplify</a:t>
            </a:r>
          </a:p>
          <a:p>
            <a:pPr algn="ctr" fontAlgn="auto">
              <a:spcBef>
                <a:spcPts val="0"/>
              </a:spcBef>
              <a:spcAft>
                <a:spcPts val="0"/>
              </a:spcAft>
              <a:defRPr/>
            </a:pPr>
            <a:r>
              <a:rPr lang="en-GB" sz="2800" dirty="0"/>
              <a:t>?</a:t>
            </a:r>
          </a:p>
        </p:txBody>
      </p:sp>
      <p:sp>
        <p:nvSpPr>
          <p:cNvPr id="25" name="Rectangle 24"/>
          <p:cNvSpPr/>
          <p:nvPr/>
        </p:nvSpPr>
        <p:spPr>
          <a:xfrm>
            <a:off x="5113973" y="3059132"/>
            <a:ext cx="4010899" cy="357839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Now integrate</a:t>
            </a:r>
          </a:p>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344842468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4"/>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24"/>
                                        </p:tgtEl>
                                      </p:cBhvr>
                                    </p:animEffect>
                                    <p:set>
                                      <p:cBhvr>
                                        <p:cTn id="7" dur="1" fill="hold">
                                          <p:stCondLst>
                                            <p:cond delay="499"/>
                                          </p:stCondLst>
                                        </p:cTn>
                                        <p:tgtEl>
                                          <p:spTgt spid="24"/>
                                        </p:tgtEl>
                                        <p:attrNameLst>
                                          <p:attrName>style.visibility</p:attrName>
                                        </p:attrNameLst>
                                      </p:cBhvr>
                                      <p:to>
                                        <p:strVal val="hidden"/>
                                      </p:to>
                                    </p:set>
                                  </p:childTnLst>
                                </p:cTn>
                              </p:par>
                            </p:childTnLst>
                          </p:cTn>
                        </p:par>
                      </p:childTnLst>
                    </p:cTn>
                  </p:par>
                </p:childTnLst>
              </p:cTn>
              <p:nextCondLst>
                <p:cond evt="onClick" delay="0">
                  <p:tgtEl>
                    <p:spTgt spid="24"/>
                  </p:tgtEl>
                </p:cond>
              </p:nextCondLst>
            </p:seq>
            <p:seq concurrent="1" nextAc="seek">
              <p:cTn id="8" restart="whenNotActive" fill="hold" evtFilter="cancelBubble" nodeType="interactiveSeq">
                <p:stCondLst>
                  <p:cond evt="onClick" delay="0">
                    <p:tgtEl>
                      <p:spTgt spid="25"/>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25"/>
                                        </p:tgtEl>
                                      </p:cBhvr>
                                    </p:animEffect>
                                    <p:set>
                                      <p:cBhvr>
                                        <p:cTn id="13" dur="1" fill="hold">
                                          <p:stCondLst>
                                            <p:cond delay="499"/>
                                          </p:stCondLst>
                                        </p:cTn>
                                        <p:tgtEl>
                                          <p:spTgt spid="25"/>
                                        </p:tgtEl>
                                        <p:attrNameLst>
                                          <p:attrName>style.visibility</p:attrName>
                                        </p:attrNameLst>
                                      </p:cBhvr>
                                      <p:to>
                                        <p:strVal val="hidden"/>
                                      </p:to>
                                    </p:set>
                                  </p:childTnLst>
                                </p:cTn>
                              </p:par>
                            </p:childTnLst>
                          </p:cTn>
                        </p:par>
                      </p:childTnLst>
                    </p:cTn>
                  </p:par>
                </p:childTnLst>
              </p:cTn>
              <p:nextCondLst>
                <p:cond evt="onClick" delay="0">
                  <p:tgtEl>
                    <p:spTgt spid="25"/>
                  </p:tgtEl>
                </p:cond>
              </p:nextCondLst>
            </p:seq>
          </p:childTnLst>
        </p:cTn>
      </p:par>
    </p:tnLst>
    <p:bldLst>
      <p:bldP spid="24" grpId="0" animBg="1"/>
      <p:bldP spid="25"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4000"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Test Your Understanding</a:t>
              </a:r>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5" name="TextBox 4"/>
              <p:cNvSpPr txBox="1"/>
              <p:nvPr/>
            </p:nvSpPr>
            <p:spPr>
              <a:xfrm>
                <a:off x="338428" y="1108838"/>
                <a:ext cx="4208171" cy="167680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nary>
                        <m:naryPr>
                          <m:subHide m:val="on"/>
                          <m:supHide m:val="on"/>
                          <m:ctrlPr>
                            <a:rPr lang="en-GB" sz="2000" b="0" i="1" smtClean="0">
                              <a:latin typeface="Cambria Math" panose="02040503050406030204" pitchFamily="18" charset="0"/>
                            </a:rPr>
                          </m:ctrlPr>
                        </m:naryPr>
                        <m:sub/>
                        <m:sup/>
                        <m:e>
                          <m:f>
                            <m:fPr>
                              <m:ctrlPr>
                                <a:rPr lang="en-GB" sz="2000" b="0" i="1" smtClean="0">
                                  <a:latin typeface="Cambria Math" panose="02040503050406030204" pitchFamily="18" charset="0"/>
                                </a:rPr>
                              </m:ctrlPr>
                            </m:fPr>
                            <m:num>
                              <m:r>
                                <a:rPr lang="en-GB" sz="2000" b="0" i="1" smtClean="0">
                                  <a:latin typeface="Cambria Math" panose="02040503050406030204" pitchFamily="18" charset="0"/>
                                </a:rPr>
                                <m:t>𝑥</m:t>
                              </m:r>
                            </m:num>
                            <m:den>
                              <m:r>
                                <a:rPr lang="en-GB" sz="2000" b="0" i="1" smtClean="0">
                                  <a:latin typeface="Cambria Math" panose="02040503050406030204" pitchFamily="18" charset="0"/>
                                </a:rPr>
                                <m:t>𝑥</m:t>
                              </m:r>
                              <m:r>
                                <a:rPr lang="en-GB" sz="2000" b="0" i="1" smtClean="0">
                                  <a:latin typeface="Cambria Math" panose="02040503050406030204" pitchFamily="18" charset="0"/>
                                </a:rPr>
                                <m:t>−1</m:t>
                              </m:r>
                            </m:den>
                          </m:f>
                          <m:r>
                            <a:rPr lang="en-GB" sz="2000" b="0" i="1" smtClean="0">
                              <a:latin typeface="Cambria Math" panose="02040503050406030204" pitchFamily="18" charset="0"/>
                            </a:rPr>
                            <m:t> </m:t>
                          </m:r>
                          <m:r>
                            <a:rPr lang="en-GB" sz="2000" b="0" i="1" smtClean="0">
                              <a:latin typeface="Cambria Math" panose="02040503050406030204" pitchFamily="18" charset="0"/>
                            </a:rPr>
                            <m:t>𝑑𝑥</m:t>
                          </m:r>
                        </m:e>
                      </m:nary>
                    </m:oMath>
                    <m:oMath xmlns:m="http://schemas.openxmlformats.org/officeDocument/2006/math">
                      <m:r>
                        <a:rPr lang="en-GB" sz="2000" b="0" i="1" smtClean="0">
                          <a:latin typeface="Cambria Math" panose="02040503050406030204" pitchFamily="18" charset="0"/>
                        </a:rPr>
                        <m:t>=</m:t>
                      </m:r>
                      <m:nary>
                        <m:naryPr>
                          <m:subHide m:val="on"/>
                          <m:supHide m:val="on"/>
                          <m:ctrlPr>
                            <a:rPr lang="en-GB" sz="2000" b="1" i="1" smtClean="0">
                              <a:latin typeface="Cambria Math" panose="02040503050406030204" pitchFamily="18" charset="0"/>
                            </a:rPr>
                          </m:ctrlPr>
                        </m:naryPr>
                        <m:sub/>
                        <m:sup/>
                        <m:e>
                          <m:f>
                            <m:fPr>
                              <m:ctrlPr>
                                <a:rPr lang="en-GB" sz="2000" b="1" i="1" smtClean="0">
                                  <a:latin typeface="Cambria Math" panose="02040503050406030204" pitchFamily="18" charset="0"/>
                                </a:rPr>
                              </m:ctrlPr>
                            </m:fPr>
                            <m:num>
                              <m:r>
                                <a:rPr lang="en-GB" sz="2000" b="1" i="1" smtClean="0">
                                  <a:latin typeface="Cambria Math" panose="02040503050406030204" pitchFamily="18" charset="0"/>
                                </a:rPr>
                                <m:t>𝒙</m:t>
                              </m:r>
                              <m:r>
                                <a:rPr lang="en-GB" sz="2000" b="1" i="1" smtClean="0">
                                  <a:latin typeface="Cambria Math" panose="02040503050406030204" pitchFamily="18" charset="0"/>
                                </a:rPr>
                                <m:t>−</m:t>
                              </m:r>
                              <m:r>
                                <a:rPr lang="en-GB" sz="2000" b="1" i="1" smtClean="0">
                                  <a:latin typeface="Cambria Math" panose="02040503050406030204" pitchFamily="18" charset="0"/>
                                </a:rPr>
                                <m:t>𝟏</m:t>
                              </m:r>
                              <m:r>
                                <a:rPr lang="en-GB" sz="2000" b="1" i="1" smtClean="0">
                                  <a:latin typeface="Cambria Math" panose="02040503050406030204" pitchFamily="18" charset="0"/>
                                </a:rPr>
                                <m:t>+</m:t>
                              </m:r>
                              <m:r>
                                <a:rPr lang="en-GB" sz="2000" b="1" i="1" smtClean="0">
                                  <a:latin typeface="Cambria Math" panose="02040503050406030204" pitchFamily="18" charset="0"/>
                                </a:rPr>
                                <m:t>𝟏</m:t>
                              </m:r>
                            </m:num>
                            <m:den>
                              <m:r>
                                <a:rPr lang="en-GB" sz="2000" b="1" i="1" smtClean="0">
                                  <a:latin typeface="Cambria Math" panose="02040503050406030204" pitchFamily="18" charset="0"/>
                                </a:rPr>
                                <m:t>𝒙</m:t>
                              </m:r>
                              <m:r>
                                <a:rPr lang="en-GB" sz="2000" b="1" i="1" smtClean="0">
                                  <a:latin typeface="Cambria Math" panose="02040503050406030204" pitchFamily="18" charset="0"/>
                                </a:rPr>
                                <m:t>−</m:t>
                              </m:r>
                              <m:r>
                                <a:rPr lang="en-GB" sz="2000" b="1" i="1" smtClean="0">
                                  <a:latin typeface="Cambria Math" panose="02040503050406030204" pitchFamily="18" charset="0"/>
                                </a:rPr>
                                <m:t>𝟏</m:t>
                              </m:r>
                            </m:den>
                          </m:f>
                          <m:r>
                            <a:rPr lang="en-GB" sz="2000" b="1" i="1" smtClean="0">
                              <a:latin typeface="Cambria Math" panose="02040503050406030204" pitchFamily="18" charset="0"/>
                            </a:rPr>
                            <m:t> </m:t>
                          </m:r>
                          <m:r>
                            <a:rPr lang="en-GB" sz="2000" b="1" i="1" smtClean="0">
                              <a:latin typeface="Cambria Math" panose="02040503050406030204" pitchFamily="18" charset="0"/>
                            </a:rPr>
                            <m:t>𝒅𝒙</m:t>
                          </m:r>
                        </m:e>
                      </m:nary>
                      <m:r>
                        <a:rPr lang="en-GB" sz="2000" b="1" i="1" smtClean="0">
                          <a:latin typeface="Cambria Math" panose="02040503050406030204" pitchFamily="18" charset="0"/>
                        </a:rPr>
                        <m:t>=</m:t>
                      </m:r>
                      <m:nary>
                        <m:naryPr>
                          <m:subHide m:val="on"/>
                          <m:supHide m:val="on"/>
                          <m:ctrlPr>
                            <a:rPr lang="en-GB" sz="2000" b="1" i="1" smtClean="0">
                              <a:latin typeface="Cambria Math" panose="02040503050406030204" pitchFamily="18" charset="0"/>
                            </a:rPr>
                          </m:ctrlPr>
                        </m:naryPr>
                        <m:sub/>
                        <m:sup/>
                        <m:e>
                          <m:r>
                            <a:rPr lang="en-GB" sz="2000" b="1" i="1" smtClean="0">
                              <a:latin typeface="Cambria Math" panose="02040503050406030204" pitchFamily="18" charset="0"/>
                            </a:rPr>
                            <m:t>𝟏</m:t>
                          </m:r>
                          <m:r>
                            <a:rPr lang="en-GB" sz="2000" b="1" i="1" smtClean="0">
                              <a:latin typeface="Cambria Math" panose="02040503050406030204" pitchFamily="18" charset="0"/>
                            </a:rPr>
                            <m:t>+</m:t>
                          </m:r>
                          <m:f>
                            <m:fPr>
                              <m:ctrlPr>
                                <a:rPr lang="en-GB" sz="2000" b="1" i="1" smtClean="0">
                                  <a:latin typeface="Cambria Math" panose="02040503050406030204" pitchFamily="18" charset="0"/>
                                </a:rPr>
                              </m:ctrlPr>
                            </m:fPr>
                            <m:num>
                              <m:r>
                                <a:rPr lang="en-GB" sz="2000" b="1" i="1" smtClean="0">
                                  <a:latin typeface="Cambria Math" panose="02040503050406030204" pitchFamily="18" charset="0"/>
                                </a:rPr>
                                <m:t>𝟏</m:t>
                              </m:r>
                            </m:num>
                            <m:den>
                              <m:r>
                                <a:rPr lang="en-GB" sz="2000" b="1" i="1" smtClean="0">
                                  <a:latin typeface="Cambria Math" panose="02040503050406030204" pitchFamily="18" charset="0"/>
                                </a:rPr>
                                <m:t>𝒙</m:t>
                              </m:r>
                              <m:r>
                                <a:rPr lang="en-GB" sz="2000" b="1" i="1" smtClean="0">
                                  <a:latin typeface="Cambria Math" panose="02040503050406030204" pitchFamily="18" charset="0"/>
                                </a:rPr>
                                <m:t>−</m:t>
                              </m:r>
                              <m:r>
                                <a:rPr lang="en-GB" sz="2000" b="1" i="1" smtClean="0">
                                  <a:latin typeface="Cambria Math" panose="02040503050406030204" pitchFamily="18" charset="0"/>
                                </a:rPr>
                                <m:t>𝟏</m:t>
                              </m:r>
                            </m:den>
                          </m:f>
                          <m:r>
                            <a:rPr lang="en-GB" sz="2000" b="1" i="1" smtClean="0">
                              <a:latin typeface="Cambria Math" panose="02040503050406030204" pitchFamily="18" charset="0"/>
                            </a:rPr>
                            <m:t>𝒅𝒙</m:t>
                          </m:r>
                        </m:e>
                      </m:nary>
                    </m:oMath>
                    <m:oMath xmlns:m="http://schemas.openxmlformats.org/officeDocument/2006/math">
                      <m:r>
                        <a:rPr lang="en-GB" sz="2000" b="0" i="1" smtClean="0">
                          <a:latin typeface="Cambria Math" panose="02040503050406030204" pitchFamily="18" charset="0"/>
                        </a:rPr>
                        <m:t>=</m:t>
                      </m:r>
                      <m:r>
                        <a:rPr lang="en-GB" sz="2000" b="1" i="1" smtClean="0">
                          <a:latin typeface="Cambria Math" panose="02040503050406030204" pitchFamily="18" charset="0"/>
                        </a:rPr>
                        <m:t>𝒙</m:t>
                      </m:r>
                      <m:r>
                        <a:rPr lang="en-GB" sz="2000" b="1" i="1" smtClean="0">
                          <a:latin typeface="Cambria Math" panose="02040503050406030204" pitchFamily="18" charset="0"/>
                        </a:rPr>
                        <m:t>+</m:t>
                      </m:r>
                      <m:func>
                        <m:funcPr>
                          <m:ctrlPr>
                            <a:rPr lang="en-GB" sz="2000" b="1" i="1" smtClean="0">
                              <a:latin typeface="Cambria Math" panose="02040503050406030204" pitchFamily="18" charset="0"/>
                            </a:rPr>
                          </m:ctrlPr>
                        </m:funcPr>
                        <m:fName>
                          <m:r>
                            <a:rPr lang="en-GB" sz="2000" b="1" i="0" smtClean="0">
                              <a:latin typeface="Cambria Math" panose="02040503050406030204" pitchFamily="18" charset="0"/>
                            </a:rPr>
                            <m:t>𝐥𝐧</m:t>
                          </m:r>
                        </m:fName>
                        <m:e>
                          <m:d>
                            <m:dPr>
                              <m:begChr m:val="|"/>
                              <m:endChr m:val="|"/>
                              <m:ctrlPr>
                                <a:rPr lang="en-GB" sz="2000" b="1" i="1" smtClean="0">
                                  <a:latin typeface="Cambria Math" panose="02040503050406030204" pitchFamily="18" charset="0"/>
                                </a:rPr>
                              </m:ctrlPr>
                            </m:dPr>
                            <m:e>
                              <m:r>
                                <a:rPr lang="en-GB" sz="2000" b="1" i="1" smtClean="0">
                                  <a:latin typeface="Cambria Math" panose="02040503050406030204" pitchFamily="18" charset="0"/>
                                </a:rPr>
                                <m:t>𝒙</m:t>
                              </m:r>
                              <m:r>
                                <a:rPr lang="en-GB" sz="2000" b="1" i="1" smtClean="0">
                                  <a:latin typeface="Cambria Math" panose="02040503050406030204" pitchFamily="18" charset="0"/>
                                </a:rPr>
                                <m:t>−</m:t>
                              </m:r>
                              <m:r>
                                <a:rPr lang="en-GB" sz="2000" b="1" i="1" smtClean="0">
                                  <a:latin typeface="Cambria Math" panose="02040503050406030204" pitchFamily="18" charset="0"/>
                                </a:rPr>
                                <m:t>𝟏</m:t>
                              </m:r>
                            </m:e>
                          </m:d>
                        </m:e>
                      </m:func>
                      <m:r>
                        <a:rPr lang="en-GB" sz="2000" b="1" i="1" smtClean="0">
                          <a:latin typeface="Cambria Math" panose="02040503050406030204" pitchFamily="18" charset="0"/>
                        </a:rPr>
                        <m:t>+</m:t>
                      </m:r>
                      <m:r>
                        <a:rPr lang="en-GB" sz="2000" b="1" i="1" smtClean="0">
                          <a:latin typeface="Cambria Math" panose="02040503050406030204" pitchFamily="18" charset="0"/>
                        </a:rPr>
                        <m:t>𝑪</m:t>
                      </m:r>
                    </m:oMath>
                  </m:oMathPara>
                </a14:m>
                <a:endParaRPr lang="en-GB" sz="2000" b="1" dirty="0"/>
              </a:p>
            </p:txBody>
          </p:sp>
        </mc:Choice>
        <mc:Fallback xmlns="">
          <p:sp>
            <p:nvSpPr>
              <p:cNvPr id="5" name="TextBox 4"/>
              <p:cNvSpPr txBox="1">
                <a:spLocks noRot="1" noChangeAspect="1" noMove="1" noResize="1" noEditPoints="1" noAdjustHandles="1" noChangeArrowheads="1" noChangeShapeType="1" noTextEdit="1"/>
              </p:cNvSpPr>
              <p:nvPr/>
            </p:nvSpPr>
            <p:spPr>
              <a:xfrm>
                <a:off x="338428" y="1108838"/>
                <a:ext cx="4208171" cy="1676806"/>
              </a:xfrm>
              <a:prstGeom prst="rect">
                <a:avLst/>
              </a:prstGeom>
              <a:blipFill>
                <a:blip r:embed="rId2"/>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4756317" y="969138"/>
                <a:ext cx="3888432" cy="197964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nary>
                        <m:naryPr>
                          <m:subHide m:val="on"/>
                          <m:supHide m:val="on"/>
                          <m:ctrlPr>
                            <a:rPr lang="en-GB" sz="2400" b="0" i="1" smtClean="0">
                              <a:latin typeface="Cambria Math" panose="02040503050406030204" pitchFamily="18" charset="0"/>
                            </a:rPr>
                          </m:ctrlPr>
                        </m:naryPr>
                        <m:sub/>
                        <m:sup/>
                        <m:e>
                          <m:f>
                            <m:fPr>
                              <m:ctrlPr>
                                <a:rPr lang="en-GB" sz="2400" b="0" i="1" smtClean="0">
                                  <a:latin typeface="Cambria Math" panose="02040503050406030204" pitchFamily="18" charset="0"/>
                                </a:rPr>
                              </m:ctrlPr>
                            </m:fPr>
                            <m:num>
                              <m:sSup>
                                <m:sSupPr>
                                  <m:ctrlPr>
                                    <a:rPr lang="en-GB" sz="2400" b="0" i="1" smtClean="0">
                                      <a:latin typeface="Cambria Math" panose="02040503050406030204" pitchFamily="18" charset="0"/>
                                    </a:rPr>
                                  </m:ctrlPr>
                                </m:sSupPr>
                                <m:e>
                                  <m:r>
                                    <a:rPr lang="en-GB" sz="2400" b="0" i="1" smtClean="0">
                                      <a:latin typeface="Cambria Math" panose="02040503050406030204" pitchFamily="18" charset="0"/>
                                    </a:rPr>
                                    <m:t>𝑥</m:t>
                                  </m:r>
                                </m:e>
                                <m:sup>
                                  <m:r>
                                    <a:rPr lang="en-GB" sz="2400" b="0" i="1" smtClean="0">
                                      <a:latin typeface="Cambria Math" panose="02040503050406030204" pitchFamily="18" charset="0"/>
                                    </a:rPr>
                                    <m:t>3</m:t>
                                  </m:r>
                                </m:sup>
                              </m:sSup>
                              <m:r>
                                <a:rPr lang="en-GB" sz="2400" b="0" i="1" smtClean="0">
                                  <a:latin typeface="Cambria Math" panose="02040503050406030204" pitchFamily="18" charset="0"/>
                                </a:rPr>
                                <m:t>+2</m:t>
                              </m:r>
                            </m:num>
                            <m:den>
                              <m:r>
                                <a:rPr lang="en-GB" sz="2400" b="0" i="1" smtClean="0">
                                  <a:latin typeface="Cambria Math" panose="02040503050406030204" pitchFamily="18" charset="0"/>
                                </a:rPr>
                                <m:t>𝑥</m:t>
                              </m:r>
                              <m:r>
                                <a:rPr lang="en-GB" sz="2400" b="0" i="1" smtClean="0">
                                  <a:latin typeface="Cambria Math" panose="02040503050406030204" pitchFamily="18" charset="0"/>
                                </a:rPr>
                                <m:t>+1</m:t>
                              </m:r>
                            </m:den>
                          </m:f>
                          <m:r>
                            <a:rPr lang="en-GB" sz="2400" b="0" i="1" smtClean="0">
                              <a:latin typeface="Cambria Math" panose="02040503050406030204" pitchFamily="18" charset="0"/>
                            </a:rPr>
                            <m:t> </m:t>
                          </m:r>
                          <m:r>
                            <a:rPr lang="en-GB" sz="2400" b="0" i="1" smtClean="0">
                              <a:latin typeface="Cambria Math" panose="02040503050406030204" pitchFamily="18" charset="0"/>
                            </a:rPr>
                            <m:t>𝑑𝑥</m:t>
                          </m:r>
                        </m:e>
                      </m:nary>
                    </m:oMath>
                    <m:oMath xmlns:m="http://schemas.openxmlformats.org/officeDocument/2006/math">
                      <m:r>
                        <a:rPr lang="en-GB" sz="2400" b="0" i="1" smtClean="0">
                          <a:latin typeface="Cambria Math" panose="02040503050406030204" pitchFamily="18" charset="0"/>
                        </a:rPr>
                        <m:t>=</m:t>
                      </m:r>
                      <m:f>
                        <m:fPr>
                          <m:ctrlPr>
                            <a:rPr lang="en-GB" sz="2400" b="1" i="1" smtClean="0">
                              <a:latin typeface="Cambria Math" panose="02040503050406030204" pitchFamily="18" charset="0"/>
                            </a:rPr>
                          </m:ctrlPr>
                        </m:fPr>
                        <m:num>
                          <m:r>
                            <a:rPr lang="en-GB" sz="2400" b="1" i="1" smtClean="0">
                              <a:latin typeface="Cambria Math" panose="02040503050406030204" pitchFamily="18" charset="0"/>
                            </a:rPr>
                            <m:t>𝟏</m:t>
                          </m:r>
                        </m:num>
                        <m:den>
                          <m:r>
                            <a:rPr lang="en-GB" sz="2400" b="1" i="1" smtClean="0">
                              <a:latin typeface="Cambria Math" panose="02040503050406030204" pitchFamily="18" charset="0"/>
                            </a:rPr>
                            <m:t>𝟑</m:t>
                          </m:r>
                        </m:den>
                      </m:f>
                      <m:sSup>
                        <m:sSupPr>
                          <m:ctrlPr>
                            <a:rPr lang="en-GB" sz="2400" b="1" i="1" smtClean="0">
                              <a:latin typeface="Cambria Math" panose="02040503050406030204" pitchFamily="18" charset="0"/>
                            </a:rPr>
                          </m:ctrlPr>
                        </m:sSupPr>
                        <m:e>
                          <m:r>
                            <a:rPr lang="en-GB" sz="2400" b="1" i="1" smtClean="0">
                              <a:latin typeface="Cambria Math" panose="02040503050406030204" pitchFamily="18" charset="0"/>
                            </a:rPr>
                            <m:t>𝒙</m:t>
                          </m:r>
                        </m:e>
                        <m:sup>
                          <m:r>
                            <a:rPr lang="en-GB" sz="2400" b="1" i="1" smtClean="0">
                              <a:latin typeface="Cambria Math" panose="02040503050406030204" pitchFamily="18" charset="0"/>
                            </a:rPr>
                            <m:t>𝟑</m:t>
                          </m:r>
                        </m:sup>
                      </m:sSup>
                      <m:r>
                        <a:rPr lang="en-GB" sz="2400" b="1" i="1" smtClean="0">
                          <a:latin typeface="Cambria Math" panose="02040503050406030204" pitchFamily="18" charset="0"/>
                        </a:rPr>
                        <m:t>−</m:t>
                      </m:r>
                      <m:f>
                        <m:fPr>
                          <m:ctrlPr>
                            <a:rPr lang="en-GB" sz="2400" b="1" i="1" smtClean="0">
                              <a:latin typeface="Cambria Math" panose="02040503050406030204" pitchFamily="18" charset="0"/>
                            </a:rPr>
                          </m:ctrlPr>
                        </m:fPr>
                        <m:num>
                          <m:r>
                            <a:rPr lang="en-GB" sz="2400" b="1" i="1" smtClean="0">
                              <a:latin typeface="Cambria Math" panose="02040503050406030204" pitchFamily="18" charset="0"/>
                            </a:rPr>
                            <m:t>𝟏</m:t>
                          </m:r>
                        </m:num>
                        <m:den>
                          <m:r>
                            <a:rPr lang="en-GB" sz="2400" b="1" i="1" smtClean="0">
                              <a:latin typeface="Cambria Math" panose="02040503050406030204" pitchFamily="18" charset="0"/>
                            </a:rPr>
                            <m:t>𝟐</m:t>
                          </m:r>
                        </m:den>
                      </m:f>
                      <m:sSup>
                        <m:sSupPr>
                          <m:ctrlPr>
                            <a:rPr lang="en-GB" sz="2400" b="1" i="1" smtClean="0">
                              <a:latin typeface="Cambria Math" panose="02040503050406030204" pitchFamily="18" charset="0"/>
                            </a:rPr>
                          </m:ctrlPr>
                        </m:sSupPr>
                        <m:e>
                          <m:r>
                            <a:rPr lang="en-GB" sz="2400" b="1" i="1" smtClean="0">
                              <a:latin typeface="Cambria Math" panose="02040503050406030204" pitchFamily="18" charset="0"/>
                            </a:rPr>
                            <m:t>𝒙</m:t>
                          </m:r>
                        </m:e>
                        <m:sup>
                          <m:r>
                            <a:rPr lang="en-GB" sz="2400" b="1" i="1" smtClean="0">
                              <a:latin typeface="Cambria Math" panose="02040503050406030204" pitchFamily="18" charset="0"/>
                            </a:rPr>
                            <m:t>𝟐</m:t>
                          </m:r>
                        </m:sup>
                      </m:sSup>
                      <m:r>
                        <a:rPr lang="en-GB" sz="2400" b="1" i="1" smtClean="0">
                          <a:latin typeface="Cambria Math" panose="02040503050406030204" pitchFamily="18" charset="0"/>
                        </a:rPr>
                        <m:t>+</m:t>
                      </m:r>
                      <m:r>
                        <a:rPr lang="en-GB" sz="2400" b="1" i="1" smtClean="0">
                          <a:latin typeface="Cambria Math" panose="02040503050406030204" pitchFamily="18" charset="0"/>
                        </a:rPr>
                        <m:t>𝒙</m:t>
                      </m:r>
                      <m:r>
                        <a:rPr lang="en-GB" sz="2400" b="1" i="1" smtClean="0">
                          <a:latin typeface="Cambria Math" panose="02040503050406030204" pitchFamily="18" charset="0"/>
                        </a:rPr>
                        <m:t> </m:t>
                      </m:r>
                    </m:oMath>
                  </m:oMathPara>
                </a14:m>
                <a:r>
                  <a:rPr lang="en-GB" sz="2400" b="1" i="1" dirty="0">
                    <a:latin typeface="Cambria Math" panose="02040503050406030204" pitchFamily="18" charset="0"/>
                  </a:rPr>
                  <a:t/>
                </a:r>
                <a:br>
                  <a:rPr lang="en-GB" sz="2400" b="1" i="1" dirty="0">
                    <a:latin typeface="Cambria Math" panose="02040503050406030204" pitchFamily="18" charset="0"/>
                  </a:rPr>
                </a:br>
                <a:r>
                  <a:rPr lang="en-GB" sz="2400" b="1" i="1" dirty="0">
                    <a:latin typeface="Cambria Math" panose="02040503050406030204" pitchFamily="18" charset="0"/>
                  </a:rPr>
                  <a:t>               </a:t>
                </a:r>
                <a14:m>
                  <m:oMath xmlns:m="http://schemas.openxmlformats.org/officeDocument/2006/math">
                    <m:r>
                      <a:rPr lang="en-GB" sz="2400" b="1" i="1" smtClean="0">
                        <a:latin typeface="Cambria Math" panose="02040503050406030204" pitchFamily="18" charset="0"/>
                      </a:rPr>
                      <m:t>+</m:t>
                    </m:r>
                    <m:func>
                      <m:funcPr>
                        <m:ctrlPr>
                          <a:rPr lang="en-GB" sz="2400" b="1" i="1" smtClean="0">
                            <a:latin typeface="Cambria Math" panose="02040503050406030204" pitchFamily="18" charset="0"/>
                          </a:rPr>
                        </m:ctrlPr>
                      </m:funcPr>
                      <m:fName>
                        <m:r>
                          <a:rPr lang="en-GB" sz="2400" b="1" i="0" smtClean="0">
                            <a:latin typeface="Cambria Math" panose="02040503050406030204" pitchFamily="18" charset="0"/>
                          </a:rPr>
                          <m:t>𝐥𝐧</m:t>
                        </m:r>
                      </m:fName>
                      <m:e>
                        <m:d>
                          <m:dPr>
                            <m:begChr m:val="|"/>
                            <m:endChr m:val="|"/>
                            <m:ctrlPr>
                              <a:rPr lang="en-GB" sz="2400" b="1" i="1" smtClean="0">
                                <a:latin typeface="Cambria Math" panose="02040503050406030204" pitchFamily="18" charset="0"/>
                              </a:rPr>
                            </m:ctrlPr>
                          </m:dPr>
                          <m:e>
                            <m:r>
                              <a:rPr lang="en-GB" sz="2400" b="1" i="1" smtClean="0">
                                <a:latin typeface="Cambria Math" panose="02040503050406030204" pitchFamily="18" charset="0"/>
                              </a:rPr>
                              <m:t>𝒙</m:t>
                            </m:r>
                            <m:r>
                              <a:rPr lang="en-GB" sz="2400" b="1" i="1" smtClean="0">
                                <a:latin typeface="Cambria Math" panose="02040503050406030204" pitchFamily="18" charset="0"/>
                              </a:rPr>
                              <m:t>+</m:t>
                            </m:r>
                            <m:r>
                              <a:rPr lang="en-GB" sz="2400" b="1" i="1" smtClean="0">
                                <a:latin typeface="Cambria Math" panose="02040503050406030204" pitchFamily="18" charset="0"/>
                              </a:rPr>
                              <m:t>𝟏</m:t>
                            </m:r>
                          </m:e>
                        </m:d>
                      </m:e>
                    </m:func>
                    <m:r>
                      <a:rPr lang="en-GB" sz="2400" b="1" i="1" smtClean="0">
                        <a:latin typeface="Cambria Math" panose="02040503050406030204" pitchFamily="18" charset="0"/>
                      </a:rPr>
                      <m:t>+</m:t>
                    </m:r>
                    <m:r>
                      <a:rPr lang="en-GB" sz="2400" b="1" i="1" smtClean="0">
                        <a:latin typeface="Cambria Math" panose="02040503050406030204" pitchFamily="18" charset="0"/>
                      </a:rPr>
                      <m:t>𝑪</m:t>
                    </m:r>
                  </m:oMath>
                </a14:m>
                <a:endParaRPr lang="en-GB" sz="1600" b="1" dirty="0"/>
              </a:p>
            </p:txBody>
          </p:sp>
        </mc:Choice>
        <mc:Fallback xmlns="">
          <p:sp>
            <p:nvSpPr>
              <p:cNvPr id="6" name="TextBox 5"/>
              <p:cNvSpPr txBox="1">
                <a:spLocks noRot="1" noChangeAspect="1" noMove="1" noResize="1" noEditPoints="1" noAdjustHandles="1" noChangeArrowheads="1" noChangeShapeType="1" noTextEdit="1"/>
              </p:cNvSpPr>
              <p:nvPr/>
            </p:nvSpPr>
            <p:spPr>
              <a:xfrm>
                <a:off x="4756317" y="969138"/>
                <a:ext cx="3888432" cy="1979644"/>
              </a:xfrm>
              <a:prstGeom prst="rect">
                <a:avLst/>
              </a:prstGeom>
              <a:blipFill>
                <a:blip r:embed="rId3"/>
                <a:stretch>
                  <a:fillRect/>
                </a:stretch>
              </a:blipFill>
            </p:spPr>
            <p:txBody>
              <a:bodyPr/>
              <a:lstStyle/>
              <a:p>
                <a:r>
                  <a:rPr lang="en-GB">
                    <a:noFill/>
                  </a:rPr>
                  <a:t> </a:t>
                </a:r>
              </a:p>
            </p:txBody>
          </p:sp>
        </mc:Fallback>
      </mc:AlternateContent>
      <p:sp>
        <p:nvSpPr>
          <p:cNvPr id="7" name="Rectangle 6"/>
          <p:cNvSpPr/>
          <p:nvPr/>
        </p:nvSpPr>
        <p:spPr>
          <a:xfrm>
            <a:off x="717104" y="1777672"/>
            <a:ext cx="3804096" cy="11938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8" name="Rectangle 7"/>
          <p:cNvSpPr/>
          <p:nvPr/>
        </p:nvSpPr>
        <p:spPr>
          <a:xfrm>
            <a:off x="5741021" y="1866032"/>
            <a:ext cx="2691780" cy="130896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B4E44EC0-8C12-437C-A8BB-3F904B6A48E4}"/>
                  </a:ext>
                </a:extLst>
              </p:cNvPr>
              <p:cNvSpPr txBox="1"/>
              <p:nvPr/>
            </p:nvSpPr>
            <p:spPr>
              <a:xfrm>
                <a:off x="852984" y="4407148"/>
                <a:ext cx="4824536" cy="1344663"/>
              </a:xfrm>
              <a:prstGeom prst="rect">
                <a:avLst/>
              </a:prstGeom>
              <a:noFill/>
            </p:spPr>
            <p:txBody>
              <a:bodyPr wrap="square" rtlCol="0">
                <a:spAutoFit/>
              </a:bodyPr>
              <a:lstStyle/>
              <a:p>
                <a:r>
                  <a:rPr lang="en-GB" dirty="0"/>
                  <a:t>Contrast this with </a:t>
                </a:r>
                <a14:m>
                  <m:oMath xmlns:m="http://schemas.openxmlformats.org/officeDocument/2006/math">
                    <m:nary>
                      <m:naryPr>
                        <m:subHide m:val="on"/>
                        <m:supHide m:val="on"/>
                        <m:ctrlPr>
                          <a:rPr lang="en-GB" b="0" i="1" smtClean="0">
                            <a:latin typeface="Cambria Math" panose="02040503050406030204" pitchFamily="18" charset="0"/>
                          </a:rPr>
                        </m:ctrlPr>
                      </m:naryPr>
                      <m:sub/>
                      <m:sup/>
                      <m:e>
                        <m:f>
                          <m:fPr>
                            <m:ctrlPr>
                              <a:rPr lang="en-GB" b="0" i="1" smtClean="0">
                                <a:latin typeface="Cambria Math" panose="02040503050406030204" pitchFamily="18" charset="0"/>
                              </a:rPr>
                            </m:ctrlPr>
                          </m:fPr>
                          <m:num>
                            <m:r>
                              <a:rPr lang="en-GB" b="0" i="1" smtClean="0">
                                <a:latin typeface="Cambria Math" panose="02040503050406030204" pitchFamily="18" charset="0"/>
                              </a:rPr>
                              <m:t>𝑥</m:t>
                            </m:r>
                            <m:r>
                              <a:rPr lang="en-GB" b="0" i="1" smtClean="0">
                                <a:latin typeface="Cambria Math" panose="02040503050406030204" pitchFamily="18" charset="0"/>
                              </a:rPr>
                              <m:t>−1</m:t>
                            </m:r>
                          </m:num>
                          <m:den>
                            <m:r>
                              <a:rPr lang="en-GB" b="0" i="1" smtClean="0">
                                <a:latin typeface="Cambria Math" panose="02040503050406030204" pitchFamily="18" charset="0"/>
                              </a:rPr>
                              <m:t>𝑥</m:t>
                            </m:r>
                          </m:den>
                        </m:f>
                        <m:r>
                          <a:rPr lang="en-GB" b="0" i="1" smtClean="0">
                            <a:latin typeface="Cambria Math" panose="02040503050406030204" pitchFamily="18" charset="0"/>
                          </a:rPr>
                          <m:t> </m:t>
                        </m:r>
                        <m:r>
                          <a:rPr lang="en-GB" b="0" i="1" smtClean="0">
                            <a:latin typeface="Cambria Math" panose="02040503050406030204" pitchFamily="18" charset="0"/>
                          </a:rPr>
                          <m:t>𝑑𝑥</m:t>
                        </m:r>
                      </m:e>
                    </m:nary>
                  </m:oMath>
                </a14:m>
                <a:r>
                  <a:rPr lang="en-GB" dirty="0"/>
                  <a:t> which can be integrated more simply:</a:t>
                </a:r>
              </a:p>
              <a:p>
                <a:pPr/>
                <a14:m>
                  <m:oMathPara xmlns:m="http://schemas.openxmlformats.org/officeDocument/2006/math">
                    <m:oMathParaPr>
                      <m:jc m:val="centerGroup"/>
                    </m:oMathParaPr>
                    <m:oMath xmlns:m="http://schemas.openxmlformats.org/officeDocument/2006/math">
                      <m:nary>
                        <m:naryPr>
                          <m:subHide m:val="on"/>
                          <m:supHide m:val="on"/>
                          <m:ctrlPr>
                            <a:rPr lang="en-GB" b="1" i="1" smtClean="0">
                              <a:latin typeface="Cambria Math" panose="02040503050406030204" pitchFamily="18" charset="0"/>
                            </a:rPr>
                          </m:ctrlPr>
                        </m:naryPr>
                        <m:sub/>
                        <m:sup/>
                        <m:e>
                          <m:f>
                            <m:fPr>
                              <m:ctrlPr>
                                <a:rPr lang="en-GB" b="1" i="1" smtClean="0">
                                  <a:latin typeface="Cambria Math" panose="02040503050406030204" pitchFamily="18" charset="0"/>
                                </a:rPr>
                              </m:ctrlPr>
                            </m:fPr>
                            <m:num>
                              <m:r>
                                <a:rPr lang="en-GB" b="1" i="1" smtClean="0">
                                  <a:latin typeface="Cambria Math" panose="02040503050406030204" pitchFamily="18" charset="0"/>
                                </a:rPr>
                                <m:t>𝒙</m:t>
                              </m:r>
                              <m:r>
                                <a:rPr lang="en-GB" b="1" i="1" smtClean="0">
                                  <a:latin typeface="Cambria Math" panose="02040503050406030204" pitchFamily="18" charset="0"/>
                                </a:rPr>
                                <m:t>−</m:t>
                              </m:r>
                              <m:r>
                                <a:rPr lang="en-GB" b="1" i="1" smtClean="0">
                                  <a:latin typeface="Cambria Math" panose="02040503050406030204" pitchFamily="18" charset="0"/>
                                </a:rPr>
                                <m:t>𝟏</m:t>
                              </m:r>
                            </m:num>
                            <m:den>
                              <m:r>
                                <a:rPr lang="en-GB" b="1" i="1" smtClean="0">
                                  <a:latin typeface="Cambria Math" panose="02040503050406030204" pitchFamily="18" charset="0"/>
                                </a:rPr>
                                <m:t>𝒙</m:t>
                              </m:r>
                            </m:den>
                          </m:f>
                          <m:r>
                            <a:rPr lang="en-GB" b="1" i="1" smtClean="0">
                              <a:latin typeface="Cambria Math" panose="02040503050406030204" pitchFamily="18" charset="0"/>
                            </a:rPr>
                            <m:t>𝒅𝒙</m:t>
                          </m:r>
                        </m:e>
                      </m:nary>
                      <m:r>
                        <a:rPr lang="en-GB" b="1" i="1" smtClean="0">
                          <a:latin typeface="Cambria Math" panose="02040503050406030204" pitchFamily="18" charset="0"/>
                        </a:rPr>
                        <m:t>=</m:t>
                      </m:r>
                      <m:nary>
                        <m:naryPr>
                          <m:subHide m:val="on"/>
                          <m:supHide m:val="on"/>
                          <m:ctrlPr>
                            <a:rPr lang="en-GB" b="1" i="1" smtClean="0">
                              <a:latin typeface="Cambria Math" panose="02040503050406030204" pitchFamily="18" charset="0"/>
                            </a:rPr>
                          </m:ctrlPr>
                        </m:naryPr>
                        <m:sub/>
                        <m:sup/>
                        <m:e>
                          <m:r>
                            <a:rPr lang="en-GB" b="1" i="1" smtClean="0">
                              <a:latin typeface="Cambria Math" panose="02040503050406030204" pitchFamily="18" charset="0"/>
                            </a:rPr>
                            <m:t>𝟏</m:t>
                          </m:r>
                          <m:r>
                            <a:rPr lang="en-GB" b="1" i="1" smtClean="0">
                              <a:latin typeface="Cambria Math" panose="02040503050406030204" pitchFamily="18" charset="0"/>
                            </a:rPr>
                            <m:t>−</m:t>
                          </m:r>
                          <m:f>
                            <m:fPr>
                              <m:ctrlPr>
                                <a:rPr lang="en-GB" b="1" i="1" smtClean="0">
                                  <a:latin typeface="Cambria Math" panose="02040503050406030204" pitchFamily="18" charset="0"/>
                                </a:rPr>
                              </m:ctrlPr>
                            </m:fPr>
                            <m:num>
                              <m:r>
                                <a:rPr lang="en-GB" b="1" i="1" smtClean="0">
                                  <a:latin typeface="Cambria Math" panose="02040503050406030204" pitchFamily="18" charset="0"/>
                                </a:rPr>
                                <m:t>𝟏</m:t>
                              </m:r>
                            </m:num>
                            <m:den>
                              <m:r>
                                <a:rPr lang="en-GB" b="1" i="1" smtClean="0">
                                  <a:latin typeface="Cambria Math" panose="02040503050406030204" pitchFamily="18" charset="0"/>
                                </a:rPr>
                                <m:t>𝒙</m:t>
                              </m:r>
                            </m:den>
                          </m:f>
                          <m:r>
                            <a:rPr lang="en-GB" b="1" i="1" smtClean="0">
                              <a:latin typeface="Cambria Math" panose="02040503050406030204" pitchFamily="18" charset="0"/>
                            </a:rPr>
                            <m:t> </m:t>
                          </m:r>
                          <m:r>
                            <a:rPr lang="en-GB" b="1" i="1" smtClean="0">
                              <a:latin typeface="Cambria Math" panose="02040503050406030204" pitchFamily="18" charset="0"/>
                            </a:rPr>
                            <m:t>𝒅𝒙</m:t>
                          </m:r>
                        </m:e>
                      </m:nary>
                      <m:r>
                        <a:rPr lang="en-GB" b="1" i="1" smtClean="0">
                          <a:latin typeface="Cambria Math" panose="02040503050406030204" pitchFamily="18" charset="0"/>
                        </a:rPr>
                        <m:t>=</m:t>
                      </m:r>
                      <m:r>
                        <a:rPr lang="en-GB" b="1" i="1" smtClean="0">
                          <a:latin typeface="Cambria Math" panose="02040503050406030204" pitchFamily="18" charset="0"/>
                        </a:rPr>
                        <m:t>𝒙</m:t>
                      </m:r>
                      <m:r>
                        <a:rPr lang="en-GB" b="1" i="1" smtClean="0">
                          <a:latin typeface="Cambria Math" panose="02040503050406030204" pitchFamily="18" charset="0"/>
                        </a:rPr>
                        <m:t>−</m:t>
                      </m:r>
                      <m:func>
                        <m:funcPr>
                          <m:ctrlPr>
                            <a:rPr lang="en-GB" b="1" i="1" smtClean="0">
                              <a:latin typeface="Cambria Math" panose="02040503050406030204" pitchFamily="18" charset="0"/>
                            </a:rPr>
                          </m:ctrlPr>
                        </m:funcPr>
                        <m:fName>
                          <m:r>
                            <a:rPr lang="en-GB" b="1" i="0" smtClean="0">
                              <a:latin typeface="Cambria Math" panose="02040503050406030204" pitchFamily="18" charset="0"/>
                            </a:rPr>
                            <m:t>𝐥𝐧</m:t>
                          </m:r>
                        </m:fName>
                        <m:e>
                          <m:d>
                            <m:dPr>
                              <m:begChr m:val="|"/>
                              <m:endChr m:val="|"/>
                              <m:ctrlPr>
                                <a:rPr lang="en-GB" b="1" i="1" smtClean="0">
                                  <a:latin typeface="Cambria Math" panose="02040503050406030204" pitchFamily="18" charset="0"/>
                                </a:rPr>
                              </m:ctrlPr>
                            </m:dPr>
                            <m:e>
                              <m:r>
                                <a:rPr lang="en-GB" b="1" i="1" smtClean="0">
                                  <a:latin typeface="Cambria Math" panose="02040503050406030204" pitchFamily="18" charset="0"/>
                                </a:rPr>
                                <m:t>𝒙</m:t>
                              </m:r>
                            </m:e>
                          </m:d>
                          <m:r>
                            <a:rPr lang="en-GB" b="1" i="1" smtClean="0">
                              <a:latin typeface="Cambria Math" panose="02040503050406030204" pitchFamily="18" charset="0"/>
                            </a:rPr>
                            <m:t>+</m:t>
                          </m:r>
                          <m:r>
                            <a:rPr lang="en-GB" b="1" i="1" smtClean="0">
                              <a:latin typeface="Cambria Math" panose="02040503050406030204" pitchFamily="18" charset="0"/>
                            </a:rPr>
                            <m:t>𝑪</m:t>
                          </m:r>
                        </m:e>
                      </m:func>
                    </m:oMath>
                  </m:oMathPara>
                </a14:m>
                <a:endParaRPr lang="en-GB" b="1" dirty="0"/>
              </a:p>
            </p:txBody>
          </p:sp>
        </mc:Choice>
        <mc:Fallback xmlns="">
          <p:sp>
            <p:nvSpPr>
              <p:cNvPr id="9" name="TextBox 8">
                <a:extLst>
                  <a:ext uri="{FF2B5EF4-FFF2-40B4-BE49-F238E27FC236}">
                    <a16:creationId xmlns:a16="http://schemas.microsoft.com/office/drawing/2014/main" id="{B4E44EC0-8C12-437C-A8BB-3F904B6A48E4}"/>
                  </a:ext>
                </a:extLst>
              </p:cNvPr>
              <p:cNvSpPr txBox="1">
                <a:spLocks noRot="1" noChangeAspect="1" noMove="1" noResize="1" noEditPoints="1" noAdjustHandles="1" noChangeArrowheads="1" noChangeShapeType="1" noTextEdit="1"/>
              </p:cNvSpPr>
              <p:nvPr/>
            </p:nvSpPr>
            <p:spPr>
              <a:xfrm>
                <a:off x="852984" y="4407148"/>
                <a:ext cx="4824536" cy="1344663"/>
              </a:xfrm>
              <a:prstGeom prst="rect">
                <a:avLst/>
              </a:prstGeom>
              <a:blipFill>
                <a:blip r:embed="rId4"/>
                <a:stretch>
                  <a:fillRect l="-1138" t="-36652"/>
                </a:stretch>
              </a:blipFill>
            </p:spPr>
            <p:txBody>
              <a:bodyPr/>
              <a:lstStyle/>
              <a:p>
                <a:r>
                  <a:rPr lang="en-GB">
                    <a:noFill/>
                  </a:rPr>
                  <a:t> </a:t>
                </a:r>
              </a:p>
            </p:txBody>
          </p:sp>
        </mc:Fallback>
      </mc:AlternateContent>
      <p:cxnSp>
        <p:nvCxnSpPr>
          <p:cNvPr id="11" name="Straight Arrow Connector 10">
            <a:extLst>
              <a:ext uri="{FF2B5EF4-FFF2-40B4-BE49-F238E27FC236}">
                <a16:creationId xmlns:a16="http://schemas.microsoft.com/office/drawing/2014/main" id="{22E9AD61-4B63-4259-8660-1EEA7AF9086B}"/>
              </a:ext>
            </a:extLst>
          </p:cNvPr>
          <p:cNvCxnSpPr/>
          <p:nvPr/>
        </p:nvCxnSpPr>
        <p:spPr>
          <a:xfrm flipV="1">
            <a:off x="2915816" y="3263228"/>
            <a:ext cx="72008" cy="95786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78494150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7"/>
                                        </p:tgtEl>
                                      </p:cBhvr>
                                    </p:animEffect>
                                    <p:set>
                                      <p:cBhvr>
                                        <p:cTn id="7" dur="1" fill="hold">
                                          <p:stCondLst>
                                            <p:cond delay="499"/>
                                          </p:stCondLst>
                                        </p:cTn>
                                        <p:tgtEl>
                                          <p:spTgt spid="7"/>
                                        </p:tgtEl>
                                        <p:attrNameLst>
                                          <p:attrName>style.visibility</p:attrName>
                                        </p:attrNameLst>
                                      </p:cBhvr>
                                      <p:to>
                                        <p:strVal val="hidden"/>
                                      </p:to>
                                    </p:se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500"/>
                                        <p:tgtEl>
                                          <p:spTgt spid="9"/>
                                        </p:tgtEl>
                                      </p:cBhvr>
                                    </p:animEffect>
                                  </p:childTnLst>
                                </p:cTn>
                              </p:par>
                            </p:childTnLst>
                          </p:cTn>
                        </p:par>
                      </p:childTnLst>
                    </p:cTn>
                  </p:par>
                </p:childTnLst>
              </p:cTn>
              <p:nextCondLst>
                <p:cond evt="onClick" delay="0">
                  <p:tgtEl>
                    <p:spTgt spid="7"/>
                  </p:tgtEl>
                </p:cond>
              </p:nextCondLst>
            </p:seq>
            <p:seq concurrent="1" nextAc="seek">
              <p:cTn id="15" restart="whenNotActive" fill="hold" evtFilter="cancelBubble" nodeType="interactiveSeq">
                <p:stCondLst>
                  <p:cond evt="onClick" delay="0">
                    <p:tgtEl>
                      <p:spTgt spid="8"/>
                    </p:tgtEl>
                  </p:cond>
                </p:stCondLst>
                <p:endSync evt="end" delay="0">
                  <p:rtn val="all"/>
                </p:endSync>
                <p:childTnLst>
                  <p:par>
                    <p:cTn id="16" fill="hold">
                      <p:stCondLst>
                        <p:cond delay="0"/>
                      </p:stCondLst>
                      <p:childTnLst>
                        <p:par>
                          <p:cTn id="17" fill="hold">
                            <p:stCondLst>
                              <p:cond delay="0"/>
                            </p:stCondLst>
                            <p:childTnLst>
                              <p:par>
                                <p:cTn id="18" presetID="10" presetClass="exit" presetSubtype="0" fill="hold" grpId="0" nodeType="clickEffect">
                                  <p:stCondLst>
                                    <p:cond delay="0"/>
                                  </p:stCondLst>
                                  <p:childTnLst>
                                    <p:animEffect transition="out" filter="fade">
                                      <p:cBhvr>
                                        <p:cTn id="19" dur="500"/>
                                        <p:tgtEl>
                                          <p:spTgt spid="8"/>
                                        </p:tgtEl>
                                      </p:cBhvr>
                                    </p:animEffect>
                                    <p:set>
                                      <p:cBhvr>
                                        <p:cTn id="20" dur="1" fill="hold">
                                          <p:stCondLst>
                                            <p:cond delay="499"/>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8"/>
                  </p:tgtEl>
                </p:cond>
              </p:nextCondLst>
            </p:seq>
          </p:childTnLst>
        </p:cTn>
      </p:par>
    </p:tnLst>
    <p:bldLst>
      <p:bldP spid="7" grpId="0" animBg="1"/>
      <p:bldP spid="8" grpId="0" animBg="1"/>
      <p:bldP spid="9"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p:nvPr/>
        </p:nvGrpSpPr>
        <p:grpSpPr>
          <a:xfrm>
            <a:off x="0" y="0"/>
            <a:ext cx="9144000" cy="599127"/>
            <a:chOff x="0" y="13335"/>
            <a:chExt cx="9144218" cy="599127"/>
          </a:xfrm>
        </p:grpSpPr>
        <p:sp>
          <p:nvSpPr>
            <p:cNvPr id="12"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Exercise 11G</a:t>
              </a:r>
            </a:p>
          </p:txBody>
        </p:sp>
        <p:cxnSp>
          <p:nvCxnSpPr>
            <p:cNvPr id="13" name="Straight Connector 12"/>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14" name="TextBox 13">
            <a:extLst>
              <a:ext uri="{FF2B5EF4-FFF2-40B4-BE49-F238E27FC236}">
                <a16:creationId xmlns:a16="http://schemas.microsoft.com/office/drawing/2014/main" id="{AB409FA8-34C4-4FDD-966B-EFA5D58ECFF6}"/>
              </a:ext>
            </a:extLst>
          </p:cNvPr>
          <p:cNvSpPr txBox="1"/>
          <p:nvPr/>
        </p:nvSpPr>
        <p:spPr>
          <a:xfrm>
            <a:off x="395536" y="725840"/>
            <a:ext cx="7920880" cy="830997"/>
          </a:xfrm>
          <a:prstGeom prst="rect">
            <a:avLst/>
          </a:prstGeom>
          <a:noFill/>
        </p:spPr>
        <p:txBody>
          <a:bodyPr wrap="square" rtlCol="0">
            <a:spAutoFit/>
          </a:bodyPr>
          <a:lstStyle/>
          <a:p>
            <a:r>
              <a:rPr lang="en-GB" sz="2400" dirty="0"/>
              <a:t>Pearson Pure Mathematics Year 2/AS</a:t>
            </a:r>
          </a:p>
          <a:p>
            <a:r>
              <a:rPr lang="en-GB" sz="2400" dirty="0"/>
              <a:t>Page 312-313</a:t>
            </a:r>
          </a:p>
        </p:txBody>
      </p:sp>
      <p:cxnSp>
        <p:nvCxnSpPr>
          <p:cNvPr id="15" name="Straight Connector 14">
            <a:extLst>
              <a:ext uri="{FF2B5EF4-FFF2-40B4-BE49-F238E27FC236}">
                <a16:creationId xmlns:a16="http://schemas.microsoft.com/office/drawing/2014/main" id="{07B3D4EB-D2A9-4BCC-B402-8AAEDE7CB1A1}"/>
              </a:ext>
            </a:extLst>
          </p:cNvPr>
          <p:cNvCxnSpPr/>
          <p:nvPr/>
        </p:nvCxnSpPr>
        <p:spPr>
          <a:xfrm>
            <a:off x="0" y="1739717"/>
            <a:ext cx="9144000" cy="0"/>
          </a:xfrm>
          <a:prstGeom prst="line">
            <a:avLst/>
          </a:prstGeom>
        </p:spPr>
        <p:style>
          <a:lnRef idx="1">
            <a:schemeClr val="dk1"/>
          </a:lnRef>
          <a:fillRef idx="0">
            <a:schemeClr val="dk1"/>
          </a:fillRef>
          <a:effectRef idx="0">
            <a:schemeClr val="dk1"/>
          </a:effectRef>
          <a:fontRef idx="minor">
            <a:schemeClr val="tx1"/>
          </a:fontRef>
        </p:style>
      </p:cxnSp>
      <p:pic>
        <p:nvPicPr>
          <p:cNvPr id="16" name="Picture 15">
            <a:extLst>
              <a:ext uri="{FF2B5EF4-FFF2-40B4-BE49-F238E27FC236}">
                <a16:creationId xmlns:a16="http://schemas.microsoft.com/office/drawing/2014/main" id="{A740E6F1-39EC-4FBA-854D-EE694A141964}"/>
              </a:ext>
            </a:extLst>
          </p:cNvPr>
          <p:cNvPicPr>
            <a:picLocks noChangeAspect="1"/>
          </p:cNvPicPr>
          <p:nvPr/>
        </p:nvPicPr>
        <p:blipFill>
          <a:blip r:embed="rId2"/>
          <a:stretch>
            <a:fillRect/>
          </a:stretch>
        </p:blipFill>
        <p:spPr>
          <a:xfrm>
            <a:off x="2522413" y="5043399"/>
            <a:ext cx="3667125" cy="1628775"/>
          </a:xfrm>
          <a:prstGeom prst="rect">
            <a:avLst/>
          </a:prstGeom>
        </p:spPr>
      </p:pic>
      <mc:AlternateContent xmlns:mc="http://schemas.openxmlformats.org/markup-compatibility/2006">
        <mc:Choice xmlns:a14="http://schemas.microsoft.com/office/drawing/2010/main" Requires="a14">
          <p:sp>
            <p:nvSpPr>
              <p:cNvPr id="17" name="TextBox 16">
                <a:extLst>
                  <a:ext uri="{FF2B5EF4-FFF2-40B4-BE49-F238E27FC236}">
                    <a16:creationId xmlns:a16="http://schemas.microsoft.com/office/drawing/2014/main" id="{3E29F23C-EDE6-4C52-BA0E-99917238F253}"/>
                  </a:ext>
                </a:extLst>
              </p:cNvPr>
              <p:cNvSpPr txBox="1"/>
              <p:nvPr/>
            </p:nvSpPr>
            <p:spPr>
              <a:xfrm>
                <a:off x="6372200" y="6165304"/>
                <a:ext cx="2376264" cy="506870"/>
              </a:xfrm>
              <a:prstGeom prst="rect">
                <a:avLst/>
              </a:prstGeom>
              <a:noFill/>
            </p:spPr>
            <p:txBody>
              <a:bodyPr wrap="square" rtlCol="0">
                <a:spAutoFit/>
              </a:bodyPr>
              <a:lstStyle/>
              <a:p>
                <a:r>
                  <a:rPr lang="en-GB" b="1" dirty="0"/>
                  <a:t>Solution: </a:t>
                </a:r>
                <a14:m>
                  <m:oMath xmlns:m="http://schemas.openxmlformats.org/officeDocument/2006/math">
                    <m:f>
                      <m:fPr>
                        <m:ctrlPr>
                          <a:rPr lang="en-GB" b="1" i="1" smtClean="0">
                            <a:latin typeface="Cambria Math" panose="02040503050406030204" pitchFamily="18" charset="0"/>
                          </a:rPr>
                        </m:ctrlPr>
                      </m:fPr>
                      <m:num>
                        <m:r>
                          <a:rPr lang="en-GB" b="1" i="1" smtClean="0">
                            <a:latin typeface="Cambria Math" panose="02040503050406030204" pitchFamily="18" charset="0"/>
                          </a:rPr>
                          <m:t>𝟏</m:t>
                        </m:r>
                      </m:num>
                      <m:den>
                        <m:r>
                          <a:rPr lang="en-GB" b="1" i="1" smtClean="0">
                            <a:latin typeface="Cambria Math" panose="02040503050406030204" pitchFamily="18" charset="0"/>
                          </a:rPr>
                          <m:t>𝟐</m:t>
                        </m:r>
                      </m:den>
                    </m:f>
                    <m:func>
                      <m:funcPr>
                        <m:ctrlPr>
                          <a:rPr lang="en-GB" b="1" i="1" smtClean="0">
                            <a:latin typeface="Cambria Math" panose="02040503050406030204" pitchFamily="18" charset="0"/>
                          </a:rPr>
                        </m:ctrlPr>
                      </m:funcPr>
                      <m:fName>
                        <m:r>
                          <a:rPr lang="en-GB" b="1" i="0" smtClean="0">
                            <a:latin typeface="Cambria Math" panose="02040503050406030204" pitchFamily="18" charset="0"/>
                          </a:rPr>
                          <m:t>𝐥𝐧</m:t>
                        </m:r>
                      </m:fName>
                      <m:e>
                        <m:d>
                          <m:dPr>
                            <m:ctrlPr>
                              <a:rPr lang="en-GB" b="1" i="1" smtClean="0">
                                <a:latin typeface="Cambria Math" panose="02040503050406030204" pitchFamily="18" charset="0"/>
                              </a:rPr>
                            </m:ctrlPr>
                          </m:dPr>
                          <m:e>
                            <m:f>
                              <m:fPr>
                                <m:ctrlPr>
                                  <a:rPr lang="en-GB" b="1" i="1" smtClean="0">
                                    <a:latin typeface="Cambria Math" panose="02040503050406030204" pitchFamily="18" charset="0"/>
                                  </a:rPr>
                                </m:ctrlPr>
                              </m:fPr>
                              <m:num>
                                <m:r>
                                  <a:rPr lang="en-GB" b="1" i="1" smtClean="0">
                                    <a:latin typeface="Cambria Math" panose="02040503050406030204" pitchFamily="18" charset="0"/>
                                  </a:rPr>
                                  <m:t>𝟖</m:t>
                                </m:r>
                              </m:num>
                              <m:den>
                                <m:r>
                                  <a:rPr lang="en-GB" b="1" i="1" smtClean="0">
                                    <a:latin typeface="Cambria Math" panose="02040503050406030204" pitchFamily="18" charset="0"/>
                                  </a:rPr>
                                  <m:t>𝟓</m:t>
                                </m:r>
                              </m:den>
                            </m:f>
                          </m:e>
                        </m:d>
                      </m:e>
                    </m:func>
                  </m:oMath>
                </a14:m>
                <a:endParaRPr lang="en-GB" b="1" dirty="0"/>
              </a:p>
            </p:txBody>
          </p:sp>
        </mc:Choice>
        <mc:Fallback>
          <p:sp>
            <p:nvSpPr>
              <p:cNvPr id="17" name="TextBox 16">
                <a:extLst>
                  <a:ext uri="{FF2B5EF4-FFF2-40B4-BE49-F238E27FC236}">
                    <a16:creationId xmlns:a16="http://schemas.microsoft.com/office/drawing/2014/main" id="{3E29F23C-EDE6-4C52-BA0E-99917238F253}"/>
                  </a:ext>
                </a:extLst>
              </p:cNvPr>
              <p:cNvSpPr txBox="1">
                <a:spLocks noRot="1" noChangeAspect="1" noMove="1" noResize="1" noEditPoints="1" noAdjustHandles="1" noChangeArrowheads="1" noChangeShapeType="1" noTextEdit="1"/>
              </p:cNvSpPr>
              <p:nvPr/>
            </p:nvSpPr>
            <p:spPr>
              <a:xfrm>
                <a:off x="6372200" y="6165304"/>
                <a:ext cx="2376264" cy="506870"/>
              </a:xfrm>
              <a:prstGeom prst="rect">
                <a:avLst/>
              </a:prstGeom>
              <a:blipFill>
                <a:blip r:embed="rId3"/>
                <a:stretch>
                  <a:fillRect l="-2051" b="-4762"/>
                </a:stretch>
              </a:blipFill>
            </p:spPr>
            <p:txBody>
              <a:bodyPr/>
              <a:lstStyle/>
              <a:p>
                <a:r>
                  <a:rPr lang="en-US">
                    <a:noFill/>
                  </a:rPr>
                  <a:t> </a:t>
                </a:r>
              </a:p>
            </p:txBody>
          </p:sp>
        </mc:Fallback>
      </mc:AlternateContent>
      <p:sp>
        <p:nvSpPr>
          <p:cNvPr id="18" name="TextBox 17">
            <a:extLst>
              <a:ext uri="{FF2B5EF4-FFF2-40B4-BE49-F238E27FC236}">
                <a16:creationId xmlns:a16="http://schemas.microsoft.com/office/drawing/2014/main" id="{D06CC39A-FC29-4D87-AC28-640B88583CD9}"/>
              </a:ext>
            </a:extLst>
          </p:cNvPr>
          <p:cNvSpPr txBox="1"/>
          <p:nvPr/>
        </p:nvSpPr>
        <p:spPr>
          <a:xfrm>
            <a:off x="1334281" y="5043399"/>
            <a:ext cx="2376264" cy="369332"/>
          </a:xfrm>
          <a:prstGeom prst="rect">
            <a:avLst/>
          </a:prstGeom>
          <a:noFill/>
        </p:spPr>
        <p:txBody>
          <a:bodyPr wrap="square" rtlCol="0">
            <a:spAutoFit/>
          </a:bodyPr>
          <a:lstStyle/>
          <a:p>
            <a:r>
              <a:rPr lang="en-GB" b="1" dirty="0"/>
              <a:t>Extension:</a:t>
            </a:r>
          </a:p>
        </p:txBody>
      </p:sp>
      <p:sp>
        <p:nvSpPr>
          <p:cNvPr id="19" name="Rectangle 18">
            <a:extLst>
              <a:ext uri="{FF2B5EF4-FFF2-40B4-BE49-F238E27FC236}">
                <a16:creationId xmlns:a16="http://schemas.microsoft.com/office/drawing/2014/main" id="{B30B0F6B-C363-47DF-8442-EE2028F9C866}"/>
              </a:ext>
            </a:extLst>
          </p:cNvPr>
          <p:cNvSpPr/>
          <p:nvPr/>
        </p:nvSpPr>
        <p:spPr>
          <a:xfrm>
            <a:off x="7391609" y="6056355"/>
            <a:ext cx="1332879" cy="72476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20" name="TextBox 19">
            <a:extLst>
              <a:ext uri="{FF2B5EF4-FFF2-40B4-BE49-F238E27FC236}">
                <a16:creationId xmlns:a16="http://schemas.microsoft.com/office/drawing/2014/main" id="{404D0E30-EF6A-A340-9704-F7CACF8C6C60}"/>
              </a:ext>
            </a:extLst>
          </p:cNvPr>
          <p:cNvSpPr txBox="1"/>
          <p:nvPr/>
        </p:nvSpPr>
        <p:spPr>
          <a:xfrm>
            <a:off x="188144" y="2268131"/>
            <a:ext cx="5607991" cy="2308324"/>
          </a:xfrm>
          <a:prstGeom prst="rect">
            <a:avLst/>
          </a:prstGeom>
          <a:noFill/>
        </p:spPr>
        <p:txBody>
          <a:bodyPr wrap="square" rtlCol="0">
            <a:spAutoFit/>
          </a:bodyPr>
          <a:lstStyle/>
          <a:p>
            <a:r>
              <a:rPr lang="en-US" sz="2400" dirty="0"/>
              <a:t>Complete before the lesson Q1-2</a:t>
            </a:r>
          </a:p>
          <a:p>
            <a:endParaRPr lang="en-US" sz="2400" dirty="0"/>
          </a:p>
          <a:p>
            <a:r>
              <a:rPr lang="en-US" sz="2400" dirty="0"/>
              <a:t>In Class:			</a:t>
            </a:r>
          </a:p>
          <a:p>
            <a:r>
              <a:rPr lang="en-US" sz="2400" dirty="0">
                <a:solidFill>
                  <a:schemeClr val="accent6"/>
                </a:solidFill>
              </a:rPr>
              <a:t>Amber</a:t>
            </a:r>
            <a:r>
              <a:rPr lang="en-US" sz="2400" dirty="0"/>
              <a:t> 		Q3-5</a:t>
            </a:r>
          </a:p>
          <a:p>
            <a:r>
              <a:rPr lang="en-US" sz="2400" dirty="0">
                <a:solidFill>
                  <a:srgbClr val="FF0000"/>
                </a:solidFill>
              </a:rPr>
              <a:t>Red</a:t>
            </a:r>
            <a:r>
              <a:rPr lang="en-US" sz="2400" dirty="0"/>
              <a:t>		Q6-7</a:t>
            </a:r>
          </a:p>
          <a:p>
            <a:endParaRPr lang="en-US" sz="2400" dirty="0"/>
          </a:p>
        </p:txBody>
      </p:sp>
    </p:spTree>
    <p:extLst>
      <p:ext uri="{BB962C8B-B14F-4D97-AF65-F5344CB8AC3E}">
        <p14:creationId xmlns:p14="http://schemas.microsoft.com/office/powerpoint/2010/main" val="263010469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9"/>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9"/>
                                        </p:tgtEl>
                                      </p:cBhvr>
                                    </p:animEffect>
                                    <p:set>
                                      <p:cBhvr>
                                        <p:cTn id="7" dur="1" fill="hold">
                                          <p:stCondLst>
                                            <p:cond delay="499"/>
                                          </p:stCondLst>
                                        </p:cTn>
                                        <p:tgtEl>
                                          <p:spTgt spid="19"/>
                                        </p:tgtEl>
                                        <p:attrNameLst>
                                          <p:attrName>style.visibility</p:attrName>
                                        </p:attrNameLst>
                                      </p:cBhvr>
                                      <p:to>
                                        <p:strVal val="hidden"/>
                                      </p:to>
                                    </p:set>
                                  </p:childTnLst>
                                </p:cTn>
                              </p:par>
                            </p:childTnLst>
                          </p:cTn>
                        </p:par>
                      </p:childTnLst>
                    </p:cTn>
                  </p:par>
                </p:childTnLst>
              </p:cTn>
              <p:nextCondLst>
                <p:cond evt="onClick" delay="0">
                  <p:tgtEl>
                    <p:spTgt spid="19"/>
                  </p:tgtEl>
                </p:cond>
              </p:nextCondLst>
            </p:seq>
          </p:childTnLst>
        </p:cTn>
      </p:par>
    </p:tnLst>
    <p:bldLst>
      <p:bldP spid="19"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7" name="Freeform: Shape 16">
                <a:extLst>
                  <a:ext uri="{FF2B5EF4-FFF2-40B4-BE49-F238E27FC236}">
                    <a16:creationId xmlns:a16="http://schemas.microsoft.com/office/drawing/2014/main" id="{DFF63A61-16D0-44EA-A82E-C9B38FCD5C0E}"/>
                  </a:ext>
                </a:extLst>
              </p:cNvPr>
              <p:cNvSpPr/>
              <p:nvPr/>
            </p:nvSpPr>
            <p:spPr>
              <a:xfrm>
                <a:off x="7232650" y="2381250"/>
                <a:ext cx="1063625" cy="1117600"/>
              </a:xfrm>
              <a:custGeom>
                <a:avLst/>
                <a:gdLst>
                  <a:gd name="connsiteX0" fmla="*/ 0 w 1063625"/>
                  <a:gd name="connsiteY0" fmla="*/ 0 h 1117600"/>
                  <a:gd name="connsiteX1" fmla="*/ 184150 w 1063625"/>
                  <a:gd name="connsiteY1" fmla="*/ 149225 h 1117600"/>
                  <a:gd name="connsiteX2" fmla="*/ 352425 w 1063625"/>
                  <a:gd name="connsiteY2" fmla="*/ 273050 h 1117600"/>
                  <a:gd name="connsiteX3" fmla="*/ 463550 w 1063625"/>
                  <a:gd name="connsiteY3" fmla="*/ 349250 h 1117600"/>
                  <a:gd name="connsiteX4" fmla="*/ 593725 w 1063625"/>
                  <a:gd name="connsiteY4" fmla="*/ 419100 h 1117600"/>
                  <a:gd name="connsiteX5" fmla="*/ 720725 w 1063625"/>
                  <a:gd name="connsiteY5" fmla="*/ 466725 h 1117600"/>
                  <a:gd name="connsiteX6" fmla="*/ 844550 w 1063625"/>
                  <a:gd name="connsiteY6" fmla="*/ 504825 h 1117600"/>
                  <a:gd name="connsiteX7" fmla="*/ 984250 w 1063625"/>
                  <a:gd name="connsiteY7" fmla="*/ 530225 h 1117600"/>
                  <a:gd name="connsiteX8" fmla="*/ 1063625 w 1063625"/>
                  <a:gd name="connsiteY8" fmla="*/ 539750 h 1117600"/>
                  <a:gd name="connsiteX9" fmla="*/ 1057275 w 1063625"/>
                  <a:gd name="connsiteY9" fmla="*/ 1114425 h 1117600"/>
                  <a:gd name="connsiteX10" fmla="*/ 6350 w 1063625"/>
                  <a:gd name="connsiteY10" fmla="*/ 1117600 h 1117600"/>
                  <a:gd name="connsiteX11" fmla="*/ 0 w 1063625"/>
                  <a:gd name="connsiteY11" fmla="*/ 0 h 111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63625" h="1117600">
                    <a:moveTo>
                      <a:pt x="0" y="0"/>
                    </a:moveTo>
                    <a:lnTo>
                      <a:pt x="184150" y="149225"/>
                    </a:lnTo>
                    <a:lnTo>
                      <a:pt x="352425" y="273050"/>
                    </a:lnTo>
                    <a:lnTo>
                      <a:pt x="463550" y="349250"/>
                    </a:lnTo>
                    <a:lnTo>
                      <a:pt x="593725" y="419100"/>
                    </a:lnTo>
                    <a:lnTo>
                      <a:pt x="720725" y="466725"/>
                    </a:lnTo>
                    <a:lnTo>
                      <a:pt x="844550" y="504825"/>
                    </a:lnTo>
                    <a:lnTo>
                      <a:pt x="984250" y="530225"/>
                    </a:lnTo>
                    <a:lnTo>
                      <a:pt x="1063625" y="539750"/>
                    </a:lnTo>
                    <a:cubicBezTo>
                      <a:pt x="1061508" y="731308"/>
                      <a:pt x="1059392" y="922867"/>
                      <a:pt x="1057275" y="1114425"/>
                    </a:cubicBezTo>
                    <a:lnTo>
                      <a:pt x="6350" y="1117600"/>
                    </a:lnTo>
                    <a:cubicBezTo>
                      <a:pt x="4233" y="745067"/>
                      <a:pt x="2117" y="372533"/>
                      <a:pt x="0" y="0"/>
                    </a:cubicBezTo>
                    <a:close/>
                  </a:path>
                </a:pathLst>
              </a:cu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i="1" dirty="0">
                  <a:latin typeface="Cambria Math" panose="02040503050406030204" pitchFamily="18" charset="0"/>
                </a:endParaRPr>
              </a:p>
              <a:p>
                <a:pPr algn="ctr"/>
                <a14:m>
                  <m:oMathPara xmlns:m="http://schemas.openxmlformats.org/officeDocument/2006/math">
                    <m:oMathParaPr>
                      <m:jc m:val="centerGroup"/>
                    </m:oMathParaPr>
                    <m:oMath xmlns:m="http://schemas.openxmlformats.org/officeDocument/2006/math">
                      <m:r>
                        <a:rPr lang="en-GB" i="1" dirty="0" smtClean="0">
                          <a:latin typeface="Cambria Math" panose="02040503050406030204" pitchFamily="18" charset="0"/>
                        </a:rPr>
                        <m:t>𝑅</m:t>
                      </m:r>
                    </m:oMath>
                  </m:oMathPara>
                </a14:m>
                <a:endParaRPr lang="en-GB" dirty="0"/>
              </a:p>
            </p:txBody>
          </p:sp>
        </mc:Choice>
        <mc:Fallback xmlns="">
          <p:sp>
            <p:nvSpPr>
              <p:cNvPr id="17" name="Freeform: Shape 16">
                <a:extLst>
                  <a:ext uri="{FF2B5EF4-FFF2-40B4-BE49-F238E27FC236}">
                    <a16:creationId xmlns:a16="http://schemas.microsoft.com/office/drawing/2014/main" id="{DFF63A61-16D0-44EA-A82E-C9B38FCD5C0E}"/>
                  </a:ext>
                </a:extLst>
              </p:cNvPr>
              <p:cNvSpPr>
                <a:spLocks noRot="1" noChangeAspect="1" noMove="1" noResize="1" noEditPoints="1" noAdjustHandles="1" noChangeArrowheads="1" noChangeShapeType="1" noTextEdit="1"/>
              </p:cNvSpPr>
              <p:nvPr/>
            </p:nvSpPr>
            <p:spPr>
              <a:xfrm>
                <a:off x="7232650" y="2381250"/>
                <a:ext cx="1063625" cy="1117600"/>
              </a:xfrm>
              <a:custGeom>
                <a:avLst/>
                <a:gdLst>
                  <a:gd name="connsiteX0" fmla="*/ 0 w 1063625"/>
                  <a:gd name="connsiteY0" fmla="*/ 0 h 1117600"/>
                  <a:gd name="connsiteX1" fmla="*/ 184150 w 1063625"/>
                  <a:gd name="connsiteY1" fmla="*/ 149225 h 1117600"/>
                  <a:gd name="connsiteX2" fmla="*/ 352425 w 1063625"/>
                  <a:gd name="connsiteY2" fmla="*/ 273050 h 1117600"/>
                  <a:gd name="connsiteX3" fmla="*/ 463550 w 1063625"/>
                  <a:gd name="connsiteY3" fmla="*/ 349250 h 1117600"/>
                  <a:gd name="connsiteX4" fmla="*/ 593725 w 1063625"/>
                  <a:gd name="connsiteY4" fmla="*/ 419100 h 1117600"/>
                  <a:gd name="connsiteX5" fmla="*/ 720725 w 1063625"/>
                  <a:gd name="connsiteY5" fmla="*/ 466725 h 1117600"/>
                  <a:gd name="connsiteX6" fmla="*/ 844550 w 1063625"/>
                  <a:gd name="connsiteY6" fmla="*/ 504825 h 1117600"/>
                  <a:gd name="connsiteX7" fmla="*/ 984250 w 1063625"/>
                  <a:gd name="connsiteY7" fmla="*/ 530225 h 1117600"/>
                  <a:gd name="connsiteX8" fmla="*/ 1063625 w 1063625"/>
                  <a:gd name="connsiteY8" fmla="*/ 539750 h 1117600"/>
                  <a:gd name="connsiteX9" fmla="*/ 1057275 w 1063625"/>
                  <a:gd name="connsiteY9" fmla="*/ 1114425 h 1117600"/>
                  <a:gd name="connsiteX10" fmla="*/ 6350 w 1063625"/>
                  <a:gd name="connsiteY10" fmla="*/ 1117600 h 1117600"/>
                  <a:gd name="connsiteX11" fmla="*/ 0 w 1063625"/>
                  <a:gd name="connsiteY11" fmla="*/ 0 h 111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63625" h="1117600">
                    <a:moveTo>
                      <a:pt x="0" y="0"/>
                    </a:moveTo>
                    <a:lnTo>
                      <a:pt x="184150" y="149225"/>
                    </a:lnTo>
                    <a:lnTo>
                      <a:pt x="352425" y="273050"/>
                    </a:lnTo>
                    <a:lnTo>
                      <a:pt x="463550" y="349250"/>
                    </a:lnTo>
                    <a:lnTo>
                      <a:pt x="593725" y="419100"/>
                    </a:lnTo>
                    <a:lnTo>
                      <a:pt x="720725" y="466725"/>
                    </a:lnTo>
                    <a:lnTo>
                      <a:pt x="844550" y="504825"/>
                    </a:lnTo>
                    <a:lnTo>
                      <a:pt x="984250" y="530225"/>
                    </a:lnTo>
                    <a:lnTo>
                      <a:pt x="1063625" y="539750"/>
                    </a:lnTo>
                    <a:cubicBezTo>
                      <a:pt x="1061508" y="731308"/>
                      <a:pt x="1059392" y="922867"/>
                      <a:pt x="1057275" y="1114425"/>
                    </a:cubicBezTo>
                    <a:lnTo>
                      <a:pt x="6350" y="1117600"/>
                    </a:lnTo>
                    <a:cubicBezTo>
                      <a:pt x="4233" y="745067"/>
                      <a:pt x="2117" y="372533"/>
                      <a:pt x="0" y="0"/>
                    </a:cubicBezTo>
                    <a:close/>
                  </a:path>
                </a:pathLst>
              </a:custGeom>
              <a:blipFill>
                <a:blip r:embed="rId2"/>
                <a:stretch>
                  <a:fillRect/>
                </a:stretch>
              </a:blipFill>
              <a:ln>
                <a:noFill/>
              </a:ln>
            </p:spPr>
            <p:txBody>
              <a:bodyPr/>
              <a:lstStyle/>
              <a:p>
                <a:r>
                  <a:rPr lang="en-GB">
                    <a:noFill/>
                  </a:rPr>
                  <a:t> </a:t>
                </a:r>
              </a:p>
            </p:txBody>
          </p:sp>
        </mc:Fallback>
      </mc:AlternateContent>
      <p:grpSp>
        <p:nvGrpSpPr>
          <p:cNvPr id="2" name="Group 1">
            <a:extLst>
              <a:ext uri="{FF2B5EF4-FFF2-40B4-BE49-F238E27FC236}">
                <a16:creationId xmlns:a16="http://schemas.microsoft.com/office/drawing/2014/main" id="{1D87AD65-BFE2-4495-BA9A-82056C3BAA3F}"/>
              </a:ext>
            </a:extLst>
          </p:cNvPr>
          <p:cNvGrpSpPr/>
          <p:nvPr/>
        </p:nvGrpSpPr>
        <p:grpSpPr>
          <a:xfrm>
            <a:off x="0" y="0"/>
            <a:ext cx="9144000" cy="599127"/>
            <a:chOff x="0" y="13335"/>
            <a:chExt cx="9144218" cy="599127"/>
          </a:xfrm>
        </p:grpSpPr>
        <p:sp>
          <p:nvSpPr>
            <p:cNvPr id="3" name="TextBox 32">
              <a:extLst>
                <a:ext uri="{FF2B5EF4-FFF2-40B4-BE49-F238E27FC236}">
                  <a16:creationId xmlns:a16="http://schemas.microsoft.com/office/drawing/2014/main" id="{EF5CE405-984A-4810-BF72-1B2B2D96865A}"/>
                </a:ext>
              </a:extLst>
            </p:cNvPr>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Finding Areas</a:t>
              </a:r>
            </a:p>
          </p:txBody>
        </p:sp>
        <p:cxnSp>
          <p:nvCxnSpPr>
            <p:cNvPr id="4" name="Straight Connector 3">
              <a:extLst>
                <a:ext uri="{FF2B5EF4-FFF2-40B4-BE49-F238E27FC236}">
                  <a16:creationId xmlns:a16="http://schemas.microsoft.com/office/drawing/2014/main" id="{6A491E9C-DC19-4675-982E-5F0B55719F39}"/>
                </a:ext>
              </a:extLst>
            </p:cNvPr>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EFF1FC74-8980-4B58-946C-9110DCE9B17F}"/>
                  </a:ext>
                </a:extLst>
              </p:cNvPr>
              <p:cNvSpPr txBox="1"/>
              <p:nvPr/>
            </p:nvSpPr>
            <p:spPr>
              <a:xfrm>
                <a:off x="310828" y="760512"/>
                <a:ext cx="7488832" cy="1200329"/>
              </a:xfrm>
              <a:prstGeom prst="rect">
                <a:avLst/>
              </a:prstGeom>
              <a:noFill/>
            </p:spPr>
            <p:txBody>
              <a:bodyPr wrap="square" rtlCol="0">
                <a:spAutoFit/>
              </a:bodyPr>
              <a:lstStyle/>
              <a:p>
                <a:r>
                  <a:rPr lang="en-GB" dirty="0"/>
                  <a:t>You’re already familiar with the idea that definite integration gives you the (signed) area bound between the curve and the </a:t>
                </a:r>
                <a14:m>
                  <m:oMath xmlns:m="http://schemas.openxmlformats.org/officeDocument/2006/math">
                    <m:r>
                      <a:rPr lang="en-GB" b="0" i="1" smtClean="0">
                        <a:latin typeface="Cambria Math" panose="02040503050406030204" pitchFamily="18" charset="0"/>
                      </a:rPr>
                      <m:t>𝑥</m:t>
                    </m:r>
                  </m:oMath>
                </a14:m>
                <a:r>
                  <a:rPr lang="en-GB" dirty="0"/>
                  <a:t>-axis.</a:t>
                </a:r>
              </a:p>
              <a:p>
                <a:r>
                  <a:rPr lang="en-GB" dirty="0"/>
                  <a:t>Given your expanded integration skills, you can now find the area under a greater variety of curves.</a:t>
                </a:r>
              </a:p>
            </p:txBody>
          </p:sp>
        </mc:Choice>
        <mc:Fallback xmlns="">
          <p:sp>
            <p:nvSpPr>
              <p:cNvPr id="5" name="TextBox 4">
                <a:extLst>
                  <a:ext uri="{FF2B5EF4-FFF2-40B4-BE49-F238E27FC236}">
                    <a16:creationId xmlns:a16="http://schemas.microsoft.com/office/drawing/2014/main" id="{EFF1FC74-8980-4B58-946C-9110DCE9B17F}"/>
                  </a:ext>
                </a:extLst>
              </p:cNvPr>
              <p:cNvSpPr txBox="1">
                <a:spLocks noRot="1" noChangeAspect="1" noMove="1" noResize="1" noEditPoints="1" noAdjustHandles="1" noChangeArrowheads="1" noChangeShapeType="1" noTextEdit="1"/>
              </p:cNvSpPr>
              <p:nvPr/>
            </p:nvSpPr>
            <p:spPr>
              <a:xfrm>
                <a:off x="310828" y="760512"/>
                <a:ext cx="7488832" cy="1200329"/>
              </a:xfrm>
              <a:prstGeom prst="rect">
                <a:avLst/>
              </a:prstGeom>
              <a:blipFill>
                <a:blip r:embed="rId3"/>
                <a:stretch>
                  <a:fillRect l="-733" t="-3046" b="-710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94D03DCD-C781-4587-A456-DCC5C57A4C9E}"/>
                  </a:ext>
                </a:extLst>
              </p:cNvPr>
              <p:cNvSpPr txBox="1"/>
              <p:nvPr/>
            </p:nvSpPr>
            <p:spPr>
              <a:xfrm>
                <a:off x="429444" y="2162572"/>
                <a:ext cx="6086772" cy="1332673"/>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dirty="0"/>
                  <a:t>[Textbook] The diagram shows part of the curve </a:t>
                </a:r>
                <a14:m>
                  <m:oMath xmlns:m="http://schemas.openxmlformats.org/officeDocument/2006/math">
                    <m:r>
                      <a:rPr lang="en-GB" b="0" i="1" smtClean="0">
                        <a:latin typeface="Cambria Math" panose="02040503050406030204" pitchFamily="18" charset="0"/>
                      </a:rPr>
                      <m:t>𝑦</m:t>
                    </m:r>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9</m:t>
                        </m:r>
                      </m:num>
                      <m:den>
                        <m:rad>
                          <m:radPr>
                            <m:degHide m:val="on"/>
                            <m:ctrlPr>
                              <a:rPr lang="en-GB" b="0" i="1" smtClean="0">
                                <a:latin typeface="Cambria Math" panose="02040503050406030204" pitchFamily="18" charset="0"/>
                              </a:rPr>
                            </m:ctrlPr>
                          </m:radPr>
                          <m:deg/>
                          <m:e>
                            <m:r>
                              <a:rPr lang="en-GB" b="0" i="1" smtClean="0">
                                <a:latin typeface="Cambria Math" panose="02040503050406030204" pitchFamily="18" charset="0"/>
                              </a:rPr>
                              <m:t>4+3</m:t>
                            </m:r>
                            <m:r>
                              <a:rPr lang="en-GB" b="0" i="1" smtClean="0">
                                <a:latin typeface="Cambria Math" panose="02040503050406030204" pitchFamily="18" charset="0"/>
                              </a:rPr>
                              <m:t>𝑥</m:t>
                            </m:r>
                          </m:e>
                        </m:rad>
                      </m:den>
                    </m:f>
                  </m:oMath>
                </a14:m>
                <a:endParaRPr lang="en-GB" dirty="0"/>
              </a:p>
              <a:p>
                <a:r>
                  <a:rPr lang="en-GB" dirty="0"/>
                  <a:t>The region </a:t>
                </a:r>
                <a14:m>
                  <m:oMath xmlns:m="http://schemas.openxmlformats.org/officeDocument/2006/math">
                    <m:r>
                      <a:rPr lang="en-GB" b="0" i="1" smtClean="0">
                        <a:latin typeface="Cambria Math" panose="02040503050406030204" pitchFamily="18" charset="0"/>
                      </a:rPr>
                      <m:t>𝑅</m:t>
                    </m:r>
                  </m:oMath>
                </a14:m>
                <a:r>
                  <a:rPr lang="en-GB" dirty="0"/>
                  <a:t> is bounded by the curve, the </a:t>
                </a:r>
                <a14:m>
                  <m:oMath xmlns:m="http://schemas.openxmlformats.org/officeDocument/2006/math">
                    <m:r>
                      <a:rPr lang="en-GB" b="0" i="1" smtClean="0">
                        <a:latin typeface="Cambria Math" panose="02040503050406030204" pitchFamily="18" charset="0"/>
                      </a:rPr>
                      <m:t>𝑥</m:t>
                    </m:r>
                  </m:oMath>
                </a14:m>
                <a:r>
                  <a:rPr lang="en-GB" dirty="0"/>
                  <a:t>-axis and the lines </a:t>
                </a:r>
                <a14:m>
                  <m:oMath xmlns:m="http://schemas.openxmlformats.org/officeDocument/2006/math">
                    <m:r>
                      <a:rPr lang="en-GB" b="0" i="1" smtClean="0">
                        <a:latin typeface="Cambria Math" panose="02040503050406030204" pitchFamily="18" charset="0"/>
                      </a:rPr>
                      <m:t>𝑥</m:t>
                    </m:r>
                    <m:r>
                      <a:rPr lang="en-GB" b="0" i="1" smtClean="0">
                        <a:latin typeface="Cambria Math" panose="02040503050406030204" pitchFamily="18" charset="0"/>
                      </a:rPr>
                      <m:t>=0</m:t>
                    </m:r>
                  </m:oMath>
                </a14:m>
                <a:r>
                  <a:rPr lang="en-GB" dirty="0"/>
                  <a:t> and </a:t>
                </a:r>
                <a14:m>
                  <m:oMath xmlns:m="http://schemas.openxmlformats.org/officeDocument/2006/math">
                    <m:r>
                      <a:rPr lang="en-GB" b="0" i="1" smtClean="0">
                        <a:latin typeface="Cambria Math" panose="02040503050406030204" pitchFamily="18" charset="0"/>
                      </a:rPr>
                      <m:t>𝑥</m:t>
                    </m:r>
                    <m:r>
                      <a:rPr lang="en-GB" b="0" i="1" smtClean="0">
                        <a:latin typeface="Cambria Math" panose="02040503050406030204" pitchFamily="18" charset="0"/>
                      </a:rPr>
                      <m:t>=4</m:t>
                    </m:r>
                  </m:oMath>
                </a14:m>
                <a:r>
                  <a:rPr lang="en-GB" dirty="0"/>
                  <a:t>, as shown in the diagram. Use integration to find the area of </a:t>
                </a:r>
                <a14:m>
                  <m:oMath xmlns:m="http://schemas.openxmlformats.org/officeDocument/2006/math">
                    <m:r>
                      <a:rPr lang="en-GB" b="0" i="1" smtClean="0">
                        <a:latin typeface="Cambria Math" panose="02040503050406030204" pitchFamily="18" charset="0"/>
                      </a:rPr>
                      <m:t>𝑅</m:t>
                    </m:r>
                  </m:oMath>
                </a14:m>
                <a:r>
                  <a:rPr lang="en-GB" dirty="0"/>
                  <a:t>.</a:t>
                </a:r>
              </a:p>
            </p:txBody>
          </p:sp>
        </mc:Choice>
        <mc:Fallback xmlns="">
          <p:sp>
            <p:nvSpPr>
              <p:cNvPr id="6" name="TextBox 5">
                <a:extLst>
                  <a:ext uri="{FF2B5EF4-FFF2-40B4-BE49-F238E27FC236}">
                    <a16:creationId xmlns:a16="http://schemas.microsoft.com/office/drawing/2014/main" id="{94D03DCD-C781-4587-A456-DCC5C57A4C9E}"/>
                  </a:ext>
                </a:extLst>
              </p:cNvPr>
              <p:cNvSpPr txBox="1">
                <a:spLocks noRot="1" noChangeAspect="1" noMove="1" noResize="1" noEditPoints="1" noAdjustHandles="1" noChangeArrowheads="1" noChangeShapeType="1" noTextEdit="1"/>
              </p:cNvSpPr>
              <p:nvPr/>
            </p:nvSpPr>
            <p:spPr>
              <a:xfrm>
                <a:off x="429444" y="2162572"/>
                <a:ext cx="6086772" cy="1332673"/>
              </a:xfrm>
              <a:prstGeom prst="rect">
                <a:avLst/>
              </a:prstGeom>
              <a:blipFill>
                <a:blip r:embed="rId4"/>
                <a:stretch>
                  <a:fillRect b="-820"/>
                </a:stretch>
              </a:blipFill>
              <a:effectLst>
                <a:outerShdw blurRad="63500" sx="102000" sy="102000" algn="ctr" rotWithShape="0">
                  <a:prstClr val="black">
                    <a:alpha val="40000"/>
                  </a:prstClr>
                </a:outerShdw>
              </a:effectLst>
            </p:spPr>
            <p:txBody>
              <a:bodyPr/>
              <a:lstStyle/>
              <a:p>
                <a:r>
                  <a:rPr lang="en-GB">
                    <a:noFill/>
                  </a:rPr>
                  <a:t> </a:t>
                </a:r>
              </a:p>
            </p:txBody>
          </p:sp>
        </mc:Fallback>
      </mc:AlternateContent>
      <p:cxnSp>
        <p:nvCxnSpPr>
          <p:cNvPr id="8" name="Straight Arrow Connector 7">
            <a:extLst>
              <a:ext uri="{FF2B5EF4-FFF2-40B4-BE49-F238E27FC236}">
                <a16:creationId xmlns:a16="http://schemas.microsoft.com/office/drawing/2014/main" id="{CBE34EF0-71BB-4073-8B55-486DA6953E88}"/>
              </a:ext>
            </a:extLst>
          </p:cNvPr>
          <p:cNvCxnSpPr/>
          <p:nvPr/>
        </p:nvCxnSpPr>
        <p:spPr>
          <a:xfrm flipV="1">
            <a:off x="7236296" y="2162572"/>
            <a:ext cx="0" cy="133267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9" name="Straight Arrow Connector 8">
            <a:extLst>
              <a:ext uri="{FF2B5EF4-FFF2-40B4-BE49-F238E27FC236}">
                <a16:creationId xmlns:a16="http://schemas.microsoft.com/office/drawing/2014/main" id="{9688E31C-4155-4E42-A720-AD481A1D0707}"/>
              </a:ext>
            </a:extLst>
          </p:cNvPr>
          <p:cNvCxnSpPr>
            <a:cxnSpLocks/>
          </p:cNvCxnSpPr>
          <p:nvPr/>
        </p:nvCxnSpPr>
        <p:spPr>
          <a:xfrm>
            <a:off x="7236296" y="3495245"/>
            <a:ext cx="1368152"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06FC5263-6423-446D-B0A6-22100ACE4418}"/>
                  </a:ext>
                </a:extLst>
              </p:cNvPr>
              <p:cNvSpPr txBox="1"/>
              <p:nvPr/>
            </p:nvSpPr>
            <p:spPr>
              <a:xfrm>
                <a:off x="8509198" y="3318892"/>
                <a:ext cx="432048"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400" b="0" i="1" smtClean="0">
                          <a:latin typeface="Cambria Math" panose="02040503050406030204" pitchFamily="18" charset="0"/>
                        </a:rPr>
                        <m:t>𝑥</m:t>
                      </m:r>
                    </m:oMath>
                  </m:oMathPara>
                </a14:m>
                <a:endParaRPr lang="en-GB" sz="1400" dirty="0"/>
              </a:p>
            </p:txBody>
          </p:sp>
        </mc:Choice>
        <mc:Fallback xmlns="">
          <p:sp>
            <p:nvSpPr>
              <p:cNvPr id="12" name="TextBox 11">
                <a:extLst>
                  <a:ext uri="{FF2B5EF4-FFF2-40B4-BE49-F238E27FC236}">
                    <a16:creationId xmlns:a16="http://schemas.microsoft.com/office/drawing/2014/main" id="{06FC5263-6423-446D-B0A6-22100ACE4418}"/>
                  </a:ext>
                </a:extLst>
              </p:cNvPr>
              <p:cNvSpPr txBox="1">
                <a:spLocks noRot="1" noChangeAspect="1" noMove="1" noResize="1" noEditPoints="1" noAdjustHandles="1" noChangeArrowheads="1" noChangeShapeType="1" noTextEdit="1"/>
              </p:cNvSpPr>
              <p:nvPr/>
            </p:nvSpPr>
            <p:spPr>
              <a:xfrm>
                <a:off x="8509198" y="3318892"/>
                <a:ext cx="432048" cy="307777"/>
              </a:xfrm>
              <a:prstGeom prst="rect">
                <a:avLst/>
              </a:prstGeom>
              <a:blipFill>
                <a:blip r:embed="rId5"/>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99BAE2B7-5AA2-4418-8774-F0470C9A9C9B}"/>
                  </a:ext>
                </a:extLst>
              </p:cNvPr>
              <p:cNvSpPr txBox="1"/>
              <p:nvPr/>
            </p:nvSpPr>
            <p:spPr>
              <a:xfrm>
                <a:off x="7020272" y="1893297"/>
                <a:ext cx="432048"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400" b="0" i="1" smtClean="0">
                          <a:latin typeface="Cambria Math" panose="02040503050406030204" pitchFamily="18" charset="0"/>
                        </a:rPr>
                        <m:t>𝑦</m:t>
                      </m:r>
                    </m:oMath>
                  </m:oMathPara>
                </a14:m>
                <a:endParaRPr lang="en-GB" sz="1400" dirty="0"/>
              </a:p>
            </p:txBody>
          </p:sp>
        </mc:Choice>
        <mc:Fallback xmlns="">
          <p:sp>
            <p:nvSpPr>
              <p:cNvPr id="13" name="TextBox 12">
                <a:extLst>
                  <a:ext uri="{FF2B5EF4-FFF2-40B4-BE49-F238E27FC236}">
                    <a16:creationId xmlns:a16="http://schemas.microsoft.com/office/drawing/2014/main" id="{99BAE2B7-5AA2-4418-8774-F0470C9A9C9B}"/>
                  </a:ext>
                </a:extLst>
              </p:cNvPr>
              <p:cNvSpPr txBox="1">
                <a:spLocks noRot="1" noChangeAspect="1" noMove="1" noResize="1" noEditPoints="1" noAdjustHandles="1" noChangeArrowheads="1" noChangeShapeType="1" noTextEdit="1"/>
              </p:cNvSpPr>
              <p:nvPr/>
            </p:nvSpPr>
            <p:spPr>
              <a:xfrm>
                <a:off x="7020272" y="1893297"/>
                <a:ext cx="432048" cy="307777"/>
              </a:xfrm>
              <a:prstGeom prst="rect">
                <a:avLst/>
              </a:prstGeom>
              <a:blipFill>
                <a:blip r:embed="rId6"/>
                <a:stretch>
                  <a:fillRect b="-2000"/>
                </a:stretch>
              </a:blipFill>
            </p:spPr>
            <p:txBody>
              <a:bodyPr/>
              <a:lstStyle/>
              <a:p>
                <a:r>
                  <a:rPr lang="en-GB">
                    <a:noFill/>
                  </a:rPr>
                  <a:t> </a:t>
                </a:r>
              </a:p>
            </p:txBody>
          </p:sp>
        </mc:Fallback>
      </mc:AlternateContent>
      <p:sp>
        <p:nvSpPr>
          <p:cNvPr id="14" name="Freeform: Shape 13">
            <a:extLst>
              <a:ext uri="{FF2B5EF4-FFF2-40B4-BE49-F238E27FC236}">
                <a16:creationId xmlns:a16="http://schemas.microsoft.com/office/drawing/2014/main" id="{E1C050B6-73BD-4F86-A3E2-7B60C7086BC3}"/>
              </a:ext>
            </a:extLst>
          </p:cNvPr>
          <p:cNvSpPr/>
          <p:nvPr/>
        </p:nvSpPr>
        <p:spPr>
          <a:xfrm>
            <a:off x="7239000" y="2381250"/>
            <a:ext cx="1266825" cy="552450"/>
          </a:xfrm>
          <a:custGeom>
            <a:avLst/>
            <a:gdLst>
              <a:gd name="connsiteX0" fmla="*/ 0 w 1266825"/>
              <a:gd name="connsiteY0" fmla="*/ 0 h 552450"/>
              <a:gd name="connsiteX1" fmla="*/ 609600 w 1266825"/>
              <a:gd name="connsiteY1" fmla="*/ 428625 h 552450"/>
              <a:gd name="connsiteX2" fmla="*/ 1266825 w 1266825"/>
              <a:gd name="connsiteY2" fmla="*/ 552450 h 552450"/>
            </a:gdLst>
            <a:ahLst/>
            <a:cxnLst>
              <a:cxn ang="0">
                <a:pos x="connsiteX0" y="connsiteY0"/>
              </a:cxn>
              <a:cxn ang="0">
                <a:pos x="connsiteX1" y="connsiteY1"/>
              </a:cxn>
              <a:cxn ang="0">
                <a:pos x="connsiteX2" y="connsiteY2"/>
              </a:cxn>
            </a:cxnLst>
            <a:rect l="l" t="t" r="r" b="b"/>
            <a:pathLst>
              <a:path w="1266825" h="552450">
                <a:moveTo>
                  <a:pt x="0" y="0"/>
                </a:moveTo>
                <a:cubicBezTo>
                  <a:pt x="199231" y="168275"/>
                  <a:pt x="398463" y="336550"/>
                  <a:pt x="609600" y="428625"/>
                </a:cubicBezTo>
                <a:cubicBezTo>
                  <a:pt x="820737" y="520700"/>
                  <a:pt x="1043781" y="536575"/>
                  <a:pt x="1266825" y="552450"/>
                </a:cubicBezTo>
              </a:path>
            </a:pathLst>
          </a:custGeom>
        </p:spPr>
        <p:style>
          <a:lnRef idx="1">
            <a:schemeClr val="dk1"/>
          </a:lnRef>
          <a:fillRef idx="0">
            <a:schemeClr val="dk1"/>
          </a:fillRef>
          <a:effectRef idx="0">
            <a:schemeClr val="dk1"/>
          </a:effectRef>
          <a:fontRef idx="minor">
            <a:schemeClr val="tx1"/>
          </a:fontRef>
        </p:style>
        <p:txBody>
          <a:bodyPr rtlCol="0" anchor="ctr"/>
          <a:lstStyle/>
          <a:p>
            <a:pPr algn="ctr"/>
            <a:endParaRPr lang="en-GB"/>
          </a:p>
        </p:txBody>
      </p:sp>
      <p:cxnSp>
        <p:nvCxnSpPr>
          <p:cNvPr id="16" name="Straight Connector 15">
            <a:extLst>
              <a:ext uri="{FF2B5EF4-FFF2-40B4-BE49-F238E27FC236}">
                <a16:creationId xmlns:a16="http://schemas.microsoft.com/office/drawing/2014/main" id="{A7D0D083-6509-4B14-BBF2-897BB29BF248}"/>
              </a:ext>
            </a:extLst>
          </p:cNvPr>
          <p:cNvCxnSpPr/>
          <p:nvPr/>
        </p:nvCxnSpPr>
        <p:spPr>
          <a:xfrm>
            <a:off x="8290128" y="2926080"/>
            <a:ext cx="0" cy="561545"/>
          </a:xfrm>
          <a:prstGeom prst="line">
            <a:avLst/>
          </a:prstGeom>
          <a:ln>
            <a:prstDash val="dash"/>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959E6911-1D2D-4516-AFA5-4F872808B10A}"/>
                  </a:ext>
                </a:extLst>
              </p:cNvPr>
              <p:cNvSpPr txBox="1"/>
              <p:nvPr/>
            </p:nvSpPr>
            <p:spPr>
              <a:xfrm>
                <a:off x="6865590" y="2244923"/>
                <a:ext cx="432048" cy="49564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GB" sz="1400" b="0" i="1" smtClean="0">
                              <a:latin typeface="Cambria Math" panose="02040503050406030204" pitchFamily="18" charset="0"/>
                            </a:rPr>
                          </m:ctrlPr>
                        </m:fPr>
                        <m:num>
                          <m:r>
                            <a:rPr lang="en-GB" sz="1400" b="0" i="1" smtClean="0">
                              <a:latin typeface="Cambria Math" panose="02040503050406030204" pitchFamily="18" charset="0"/>
                            </a:rPr>
                            <m:t>9</m:t>
                          </m:r>
                        </m:num>
                        <m:den>
                          <m:r>
                            <a:rPr lang="en-GB" sz="1400" b="0" i="1" smtClean="0">
                              <a:latin typeface="Cambria Math" panose="02040503050406030204" pitchFamily="18" charset="0"/>
                            </a:rPr>
                            <m:t>2</m:t>
                          </m:r>
                        </m:den>
                      </m:f>
                    </m:oMath>
                  </m:oMathPara>
                </a14:m>
                <a:endParaRPr lang="en-GB" sz="1400" dirty="0"/>
              </a:p>
            </p:txBody>
          </p:sp>
        </mc:Choice>
        <mc:Fallback xmlns="">
          <p:sp>
            <p:nvSpPr>
              <p:cNvPr id="18" name="TextBox 17">
                <a:extLst>
                  <a:ext uri="{FF2B5EF4-FFF2-40B4-BE49-F238E27FC236}">
                    <a16:creationId xmlns:a16="http://schemas.microsoft.com/office/drawing/2014/main" id="{959E6911-1D2D-4516-AFA5-4F872808B10A}"/>
                  </a:ext>
                </a:extLst>
              </p:cNvPr>
              <p:cNvSpPr txBox="1">
                <a:spLocks noRot="1" noChangeAspect="1" noMove="1" noResize="1" noEditPoints="1" noAdjustHandles="1" noChangeArrowheads="1" noChangeShapeType="1" noTextEdit="1"/>
              </p:cNvSpPr>
              <p:nvPr/>
            </p:nvSpPr>
            <p:spPr>
              <a:xfrm>
                <a:off x="6865590" y="2244923"/>
                <a:ext cx="432048" cy="495649"/>
              </a:xfrm>
              <a:prstGeom prst="rect">
                <a:avLst/>
              </a:prstGeom>
              <a:blipFill>
                <a:blip r:embed="rId7"/>
                <a:stretch>
                  <a:fillRect b="-122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7F1A6C3D-2550-42B2-8833-AF465B9A0703}"/>
                  </a:ext>
                </a:extLst>
              </p:cNvPr>
              <p:cNvSpPr txBox="1"/>
              <p:nvPr/>
            </p:nvSpPr>
            <p:spPr>
              <a:xfrm>
                <a:off x="8058427" y="3451788"/>
                <a:ext cx="432048"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400" b="0" i="1" smtClean="0">
                          <a:latin typeface="Cambria Math" panose="02040503050406030204" pitchFamily="18" charset="0"/>
                        </a:rPr>
                        <m:t>4</m:t>
                      </m:r>
                    </m:oMath>
                  </m:oMathPara>
                </a14:m>
                <a:endParaRPr lang="en-GB" sz="1400" dirty="0"/>
              </a:p>
            </p:txBody>
          </p:sp>
        </mc:Choice>
        <mc:Fallback xmlns="">
          <p:sp>
            <p:nvSpPr>
              <p:cNvPr id="19" name="TextBox 18">
                <a:extLst>
                  <a:ext uri="{FF2B5EF4-FFF2-40B4-BE49-F238E27FC236}">
                    <a16:creationId xmlns:a16="http://schemas.microsoft.com/office/drawing/2014/main" id="{7F1A6C3D-2550-42B2-8833-AF465B9A0703}"/>
                  </a:ext>
                </a:extLst>
              </p:cNvPr>
              <p:cNvSpPr txBox="1">
                <a:spLocks noRot="1" noChangeAspect="1" noMove="1" noResize="1" noEditPoints="1" noAdjustHandles="1" noChangeArrowheads="1" noChangeShapeType="1" noTextEdit="1"/>
              </p:cNvSpPr>
              <p:nvPr/>
            </p:nvSpPr>
            <p:spPr>
              <a:xfrm>
                <a:off x="8058427" y="3451788"/>
                <a:ext cx="432048" cy="307777"/>
              </a:xfrm>
              <a:prstGeom prst="rect">
                <a:avLst/>
              </a:prstGeom>
              <a:blipFill>
                <a:blip r:embed="rId8"/>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3E8D9332-A9C7-44DB-AC1E-4AD324AC3E23}"/>
                  </a:ext>
                </a:extLst>
              </p:cNvPr>
              <p:cNvSpPr txBox="1"/>
              <p:nvPr/>
            </p:nvSpPr>
            <p:spPr>
              <a:xfrm>
                <a:off x="899592" y="3759565"/>
                <a:ext cx="3155652" cy="213782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1" i="1" smtClean="0">
                          <a:latin typeface="Cambria Math" panose="02040503050406030204" pitchFamily="18" charset="0"/>
                        </a:rPr>
                        <m:t>𝑨𝒓𝒆𝒂</m:t>
                      </m:r>
                      <m:r>
                        <a:rPr lang="en-GB" b="1" i="1" smtClean="0">
                          <a:latin typeface="Cambria Math" panose="02040503050406030204" pitchFamily="18" charset="0"/>
                        </a:rPr>
                        <m:t>=</m:t>
                      </m:r>
                      <m:nary>
                        <m:naryPr>
                          <m:ctrlPr>
                            <a:rPr lang="en-GB" b="1" i="1" smtClean="0">
                              <a:latin typeface="Cambria Math" panose="02040503050406030204" pitchFamily="18" charset="0"/>
                            </a:rPr>
                          </m:ctrlPr>
                        </m:naryPr>
                        <m:sub>
                          <m:r>
                            <a:rPr lang="en-GB" b="1" i="1" smtClean="0">
                              <a:latin typeface="Cambria Math" panose="02040503050406030204" pitchFamily="18" charset="0"/>
                            </a:rPr>
                            <m:t>𝟎</m:t>
                          </m:r>
                        </m:sub>
                        <m:sup>
                          <m:r>
                            <a:rPr lang="en-GB" b="1" i="1" smtClean="0">
                              <a:latin typeface="Cambria Math" panose="02040503050406030204" pitchFamily="18" charset="0"/>
                            </a:rPr>
                            <m:t>𝟒</m:t>
                          </m:r>
                        </m:sup>
                        <m:e>
                          <m:f>
                            <m:fPr>
                              <m:ctrlPr>
                                <a:rPr lang="en-GB" b="1" i="1" smtClean="0">
                                  <a:latin typeface="Cambria Math" panose="02040503050406030204" pitchFamily="18" charset="0"/>
                                </a:rPr>
                              </m:ctrlPr>
                            </m:fPr>
                            <m:num>
                              <m:r>
                                <a:rPr lang="en-GB" b="1" i="1" smtClean="0">
                                  <a:latin typeface="Cambria Math" panose="02040503050406030204" pitchFamily="18" charset="0"/>
                                </a:rPr>
                                <m:t>𝟗</m:t>
                              </m:r>
                            </m:num>
                            <m:den>
                              <m:rad>
                                <m:radPr>
                                  <m:degHide m:val="on"/>
                                  <m:ctrlPr>
                                    <a:rPr lang="en-GB" b="1" i="1" smtClean="0">
                                      <a:latin typeface="Cambria Math" panose="02040503050406030204" pitchFamily="18" charset="0"/>
                                    </a:rPr>
                                  </m:ctrlPr>
                                </m:radPr>
                                <m:deg/>
                                <m:e>
                                  <m:r>
                                    <a:rPr lang="en-GB" b="1" i="1" smtClean="0">
                                      <a:latin typeface="Cambria Math" panose="02040503050406030204" pitchFamily="18" charset="0"/>
                                    </a:rPr>
                                    <m:t>𝟒</m:t>
                                  </m:r>
                                  <m:r>
                                    <a:rPr lang="en-GB" b="1" i="1" smtClean="0">
                                      <a:latin typeface="Cambria Math" panose="02040503050406030204" pitchFamily="18" charset="0"/>
                                    </a:rPr>
                                    <m:t>+</m:t>
                                  </m:r>
                                  <m:r>
                                    <a:rPr lang="en-GB" b="1" i="1" smtClean="0">
                                      <a:latin typeface="Cambria Math" panose="02040503050406030204" pitchFamily="18" charset="0"/>
                                    </a:rPr>
                                    <m:t>𝟑</m:t>
                                  </m:r>
                                  <m:r>
                                    <a:rPr lang="en-GB" b="1" i="1" smtClean="0">
                                      <a:latin typeface="Cambria Math" panose="02040503050406030204" pitchFamily="18" charset="0"/>
                                    </a:rPr>
                                    <m:t>𝒙</m:t>
                                  </m:r>
                                </m:e>
                              </m:rad>
                            </m:den>
                          </m:f>
                          <m:r>
                            <a:rPr lang="en-GB" b="1" i="1" smtClean="0">
                              <a:latin typeface="Cambria Math" panose="02040503050406030204" pitchFamily="18" charset="0"/>
                            </a:rPr>
                            <m:t>𝒅𝒙</m:t>
                          </m:r>
                        </m:e>
                      </m:nary>
                    </m:oMath>
                    <m:oMath xmlns:m="http://schemas.openxmlformats.org/officeDocument/2006/math">
                      <m:r>
                        <a:rPr lang="en-GB" b="1" i="1" smtClean="0">
                          <a:latin typeface="Cambria Math" panose="02040503050406030204" pitchFamily="18" charset="0"/>
                        </a:rPr>
                        <m:t>=</m:t>
                      </m:r>
                      <m:r>
                        <a:rPr lang="en-GB" b="1" i="1" smtClean="0">
                          <a:latin typeface="Cambria Math" panose="02040503050406030204" pitchFamily="18" charset="0"/>
                        </a:rPr>
                        <m:t>𝟗</m:t>
                      </m:r>
                      <m:nary>
                        <m:naryPr>
                          <m:ctrlPr>
                            <a:rPr lang="en-GB" b="1" i="1" smtClean="0">
                              <a:latin typeface="Cambria Math" panose="02040503050406030204" pitchFamily="18" charset="0"/>
                            </a:rPr>
                          </m:ctrlPr>
                        </m:naryPr>
                        <m:sub>
                          <m:r>
                            <a:rPr lang="en-GB" b="1" i="1" smtClean="0">
                              <a:latin typeface="Cambria Math" panose="02040503050406030204" pitchFamily="18" charset="0"/>
                            </a:rPr>
                            <m:t>𝟎</m:t>
                          </m:r>
                        </m:sub>
                        <m:sup>
                          <m:r>
                            <a:rPr lang="en-GB" b="1" i="1" smtClean="0">
                              <a:latin typeface="Cambria Math" panose="02040503050406030204" pitchFamily="18" charset="0"/>
                            </a:rPr>
                            <m:t>𝟒</m:t>
                          </m:r>
                        </m:sup>
                        <m:e>
                          <m:sSup>
                            <m:sSupPr>
                              <m:ctrlPr>
                                <a:rPr lang="en-GB" b="1" i="1" smtClean="0">
                                  <a:latin typeface="Cambria Math" panose="02040503050406030204" pitchFamily="18" charset="0"/>
                                </a:rPr>
                              </m:ctrlPr>
                            </m:sSupPr>
                            <m:e>
                              <m:d>
                                <m:dPr>
                                  <m:ctrlPr>
                                    <a:rPr lang="en-GB" b="1" i="1" smtClean="0">
                                      <a:latin typeface="Cambria Math" panose="02040503050406030204" pitchFamily="18" charset="0"/>
                                    </a:rPr>
                                  </m:ctrlPr>
                                </m:dPr>
                                <m:e>
                                  <m:r>
                                    <a:rPr lang="en-GB" b="1" i="1" smtClean="0">
                                      <a:latin typeface="Cambria Math" panose="02040503050406030204" pitchFamily="18" charset="0"/>
                                    </a:rPr>
                                    <m:t>𝟒</m:t>
                                  </m:r>
                                  <m:r>
                                    <a:rPr lang="en-GB" b="1" i="1" smtClean="0">
                                      <a:latin typeface="Cambria Math" panose="02040503050406030204" pitchFamily="18" charset="0"/>
                                    </a:rPr>
                                    <m:t>+</m:t>
                                  </m:r>
                                  <m:r>
                                    <a:rPr lang="en-GB" b="1" i="1" smtClean="0">
                                      <a:latin typeface="Cambria Math" panose="02040503050406030204" pitchFamily="18" charset="0"/>
                                    </a:rPr>
                                    <m:t>𝟑</m:t>
                                  </m:r>
                                  <m:r>
                                    <a:rPr lang="en-GB" b="1" i="1" smtClean="0">
                                      <a:latin typeface="Cambria Math" panose="02040503050406030204" pitchFamily="18" charset="0"/>
                                    </a:rPr>
                                    <m:t>𝒙</m:t>
                                  </m:r>
                                </m:e>
                              </m:d>
                            </m:e>
                            <m:sup>
                              <m:r>
                                <a:rPr lang="en-GB" b="1" i="1" smtClean="0">
                                  <a:latin typeface="Cambria Math" panose="02040503050406030204" pitchFamily="18" charset="0"/>
                                </a:rPr>
                                <m:t>−</m:t>
                              </m:r>
                              <m:f>
                                <m:fPr>
                                  <m:ctrlPr>
                                    <a:rPr lang="en-GB" b="1" i="1" smtClean="0">
                                      <a:latin typeface="Cambria Math" panose="02040503050406030204" pitchFamily="18" charset="0"/>
                                    </a:rPr>
                                  </m:ctrlPr>
                                </m:fPr>
                                <m:num>
                                  <m:r>
                                    <a:rPr lang="en-GB" b="1" i="1" smtClean="0">
                                      <a:latin typeface="Cambria Math" panose="02040503050406030204" pitchFamily="18" charset="0"/>
                                    </a:rPr>
                                    <m:t>𝟏</m:t>
                                  </m:r>
                                </m:num>
                                <m:den>
                                  <m:r>
                                    <a:rPr lang="en-GB" b="1" i="1" smtClean="0">
                                      <a:latin typeface="Cambria Math" panose="02040503050406030204" pitchFamily="18" charset="0"/>
                                    </a:rPr>
                                    <m:t>𝟐</m:t>
                                  </m:r>
                                </m:den>
                              </m:f>
                            </m:sup>
                          </m:sSup>
                          <m:r>
                            <a:rPr lang="en-GB" b="1" i="1" smtClean="0">
                              <a:latin typeface="Cambria Math" panose="02040503050406030204" pitchFamily="18" charset="0"/>
                            </a:rPr>
                            <m:t> </m:t>
                          </m:r>
                          <m:r>
                            <a:rPr lang="en-GB" b="1" i="1" smtClean="0">
                              <a:latin typeface="Cambria Math" panose="02040503050406030204" pitchFamily="18" charset="0"/>
                            </a:rPr>
                            <m:t>𝒅𝒙</m:t>
                          </m:r>
                        </m:e>
                      </m:nary>
                    </m:oMath>
                    <m:oMath xmlns:m="http://schemas.openxmlformats.org/officeDocument/2006/math">
                      <m:r>
                        <a:rPr lang="en-GB" b="1" i="1" smtClean="0">
                          <a:latin typeface="Cambria Math" panose="02040503050406030204" pitchFamily="18" charset="0"/>
                        </a:rPr>
                        <m:t>=</m:t>
                      </m:r>
                      <m:r>
                        <a:rPr lang="en-GB" b="1" i="1" smtClean="0">
                          <a:latin typeface="Cambria Math" panose="02040503050406030204" pitchFamily="18" charset="0"/>
                        </a:rPr>
                        <m:t>𝟔</m:t>
                      </m:r>
                      <m:sSubSup>
                        <m:sSubSupPr>
                          <m:ctrlPr>
                            <a:rPr lang="en-GB" b="1" i="1" smtClean="0">
                              <a:latin typeface="Cambria Math" panose="02040503050406030204" pitchFamily="18" charset="0"/>
                            </a:rPr>
                          </m:ctrlPr>
                        </m:sSubSupPr>
                        <m:e>
                          <m:d>
                            <m:dPr>
                              <m:begChr m:val="["/>
                              <m:endChr m:val="]"/>
                              <m:ctrlPr>
                                <a:rPr lang="en-GB" b="1" i="1" smtClean="0">
                                  <a:latin typeface="Cambria Math" panose="02040503050406030204" pitchFamily="18" charset="0"/>
                                </a:rPr>
                              </m:ctrlPr>
                            </m:dPr>
                            <m:e>
                              <m:sSup>
                                <m:sSupPr>
                                  <m:ctrlPr>
                                    <a:rPr lang="en-GB" b="1" i="1" smtClean="0">
                                      <a:latin typeface="Cambria Math" panose="02040503050406030204" pitchFamily="18" charset="0"/>
                                    </a:rPr>
                                  </m:ctrlPr>
                                </m:sSupPr>
                                <m:e>
                                  <m:d>
                                    <m:dPr>
                                      <m:ctrlPr>
                                        <a:rPr lang="en-GB" b="1" i="1" smtClean="0">
                                          <a:latin typeface="Cambria Math" panose="02040503050406030204" pitchFamily="18" charset="0"/>
                                        </a:rPr>
                                      </m:ctrlPr>
                                    </m:dPr>
                                    <m:e>
                                      <m:r>
                                        <a:rPr lang="en-GB" b="1" i="1" smtClean="0">
                                          <a:latin typeface="Cambria Math" panose="02040503050406030204" pitchFamily="18" charset="0"/>
                                        </a:rPr>
                                        <m:t>𝟒</m:t>
                                      </m:r>
                                      <m:r>
                                        <a:rPr lang="en-GB" b="1" i="1" smtClean="0">
                                          <a:latin typeface="Cambria Math" panose="02040503050406030204" pitchFamily="18" charset="0"/>
                                        </a:rPr>
                                        <m:t>+</m:t>
                                      </m:r>
                                      <m:r>
                                        <a:rPr lang="en-GB" b="1" i="1" smtClean="0">
                                          <a:latin typeface="Cambria Math" panose="02040503050406030204" pitchFamily="18" charset="0"/>
                                        </a:rPr>
                                        <m:t>𝟑</m:t>
                                      </m:r>
                                      <m:r>
                                        <a:rPr lang="en-GB" b="1" i="1" smtClean="0">
                                          <a:latin typeface="Cambria Math" panose="02040503050406030204" pitchFamily="18" charset="0"/>
                                        </a:rPr>
                                        <m:t>𝒙</m:t>
                                      </m:r>
                                    </m:e>
                                  </m:d>
                                </m:e>
                                <m:sup>
                                  <m:f>
                                    <m:fPr>
                                      <m:ctrlPr>
                                        <a:rPr lang="en-GB" b="1" i="1" smtClean="0">
                                          <a:latin typeface="Cambria Math" panose="02040503050406030204" pitchFamily="18" charset="0"/>
                                        </a:rPr>
                                      </m:ctrlPr>
                                    </m:fPr>
                                    <m:num>
                                      <m:r>
                                        <a:rPr lang="en-GB" b="1" i="1" smtClean="0">
                                          <a:latin typeface="Cambria Math" panose="02040503050406030204" pitchFamily="18" charset="0"/>
                                        </a:rPr>
                                        <m:t>𝟏</m:t>
                                      </m:r>
                                    </m:num>
                                    <m:den>
                                      <m:r>
                                        <a:rPr lang="en-GB" b="1" i="1" smtClean="0">
                                          <a:latin typeface="Cambria Math" panose="02040503050406030204" pitchFamily="18" charset="0"/>
                                        </a:rPr>
                                        <m:t>𝟐</m:t>
                                      </m:r>
                                    </m:den>
                                  </m:f>
                                </m:sup>
                              </m:sSup>
                            </m:e>
                          </m:d>
                        </m:e>
                        <m:sub>
                          <m:r>
                            <a:rPr lang="en-GB" b="1" i="1" smtClean="0">
                              <a:latin typeface="Cambria Math" panose="02040503050406030204" pitchFamily="18" charset="0"/>
                            </a:rPr>
                            <m:t>𝟎</m:t>
                          </m:r>
                        </m:sub>
                        <m:sup>
                          <m:r>
                            <a:rPr lang="en-GB" b="1" i="1" smtClean="0">
                              <a:latin typeface="Cambria Math" panose="02040503050406030204" pitchFamily="18" charset="0"/>
                            </a:rPr>
                            <m:t>𝟒</m:t>
                          </m:r>
                        </m:sup>
                      </m:sSubSup>
                    </m:oMath>
                    <m:oMath xmlns:m="http://schemas.openxmlformats.org/officeDocument/2006/math">
                      <m:r>
                        <a:rPr lang="en-GB" b="1" i="1" smtClean="0">
                          <a:latin typeface="Cambria Math" panose="02040503050406030204" pitchFamily="18" charset="0"/>
                        </a:rPr>
                        <m:t>=…=</m:t>
                      </m:r>
                      <m:r>
                        <a:rPr lang="en-GB" b="1" i="1" smtClean="0">
                          <a:latin typeface="Cambria Math" panose="02040503050406030204" pitchFamily="18" charset="0"/>
                        </a:rPr>
                        <m:t>𝟏𝟐</m:t>
                      </m:r>
                    </m:oMath>
                  </m:oMathPara>
                </a14:m>
                <a:endParaRPr lang="en-GB" b="1" dirty="0"/>
              </a:p>
            </p:txBody>
          </p:sp>
        </mc:Choice>
        <mc:Fallback xmlns="">
          <p:sp>
            <p:nvSpPr>
              <p:cNvPr id="20" name="TextBox 19">
                <a:extLst>
                  <a:ext uri="{FF2B5EF4-FFF2-40B4-BE49-F238E27FC236}">
                    <a16:creationId xmlns:a16="http://schemas.microsoft.com/office/drawing/2014/main" id="{3E8D9332-A9C7-44DB-AC1E-4AD324AC3E23}"/>
                  </a:ext>
                </a:extLst>
              </p:cNvPr>
              <p:cNvSpPr txBox="1">
                <a:spLocks noRot="1" noChangeAspect="1" noMove="1" noResize="1" noEditPoints="1" noAdjustHandles="1" noChangeArrowheads="1" noChangeShapeType="1" noTextEdit="1"/>
              </p:cNvSpPr>
              <p:nvPr/>
            </p:nvSpPr>
            <p:spPr>
              <a:xfrm>
                <a:off x="899592" y="3759565"/>
                <a:ext cx="3155652" cy="2137829"/>
              </a:xfrm>
              <a:prstGeom prst="rect">
                <a:avLst/>
              </a:prstGeom>
              <a:blipFill>
                <a:blip r:embed="rId9"/>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1B0B5215-A6B6-4564-BFB5-6177E784CE56}"/>
                  </a:ext>
                </a:extLst>
              </p:cNvPr>
              <p:cNvSpPr txBox="1"/>
              <p:nvPr/>
            </p:nvSpPr>
            <p:spPr>
              <a:xfrm>
                <a:off x="4571891" y="4581128"/>
                <a:ext cx="3024445" cy="738664"/>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400" dirty="0"/>
                  <a:t>Recall that when we integrate </a:t>
                </a:r>
                <a14:m>
                  <m:oMath xmlns:m="http://schemas.openxmlformats.org/officeDocument/2006/math">
                    <m:sSup>
                      <m:sSupPr>
                        <m:ctrlPr>
                          <a:rPr lang="en-GB" sz="1400" b="0" i="1" smtClean="0">
                            <a:latin typeface="Cambria Math" panose="02040503050406030204" pitchFamily="18" charset="0"/>
                          </a:rPr>
                        </m:ctrlPr>
                      </m:sSupPr>
                      <m:e>
                        <m:d>
                          <m:dPr>
                            <m:ctrlPr>
                              <a:rPr lang="en-GB" sz="1400" b="0" i="1" smtClean="0">
                                <a:latin typeface="Cambria Math" panose="02040503050406030204" pitchFamily="18" charset="0"/>
                              </a:rPr>
                            </m:ctrlPr>
                          </m:dPr>
                          <m:e>
                            <m:r>
                              <a:rPr lang="en-GB" sz="1400" b="0" i="1" smtClean="0">
                                <a:latin typeface="Cambria Math" panose="02040503050406030204" pitchFamily="18" charset="0"/>
                              </a:rPr>
                              <m:t>𝑎</m:t>
                            </m:r>
                            <m:r>
                              <a:rPr lang="en-GB" sz="1400" b="0" i="1" smtClean="0">
                                <a:latin typeface="Cambria Math" panose="02040503050406030204" pitchFamily="18" charset="0"/>
                              </a:rPr>
                              <m:t>+</m:t>
                            </m:r>
                            <m:r>
                              <a:rPr lang="en-GB" sz="1400" b="0" i="1" smtClean="0">
                                <a:latin typeface="Cambria Math" panose="02040503050406030204" pitchFamily="18" charset="0"/>
                              </a:rPr>
                              <m:t>𝑏𝑥</m:t>
                            </m:r>
                          </m:e>
                        </m:d>
                      </m:e>
                      <m:sup>
                        <m:r>
                          <a:rPr lang="en-GB" sz="1400" b="0" i="1" smtClean="0">
                            <a:latin typeface="Cambria Math" panose="02040503050406030204" pitchFamily="18" charset="0"/>
                          </a:rPr>
                          <m:t>𝑛</m:t>
                        </m:r>
                      </m:sup>
                    </m:sSup>
                  </m:oMath>
                </a14:m>
                <a:r>
                  <a:rPr lang="en-GB" sz="1400" dirty="0"/>
                  <a:t>, we divide both by the increased power </a:t>
                </a:r>
                <a14:m>
                  <m:oMath xmlns:m="http://schemas.openxmlformats.org/officeDocument/2006/math">
                    <m:r>
                      <a:rPr lang="en-GB" sz="1400" b="0" i="1" smtClean="0">
                        <a:latin typeface="Cambria Math" panose="02040503050406030204" pitchFamily="18" charset="0"/>
                      </a:rPr>
                      <m:t>𝑛</m:t>
                    </m:r>
                    <m:r>
                      <a:rPr lang="en-GB" sz="1400" b="0" i="1" smtClean="0">
                        <a:latin typeface="Cambria Math" panose="02040503050406030204" pitchFamily="18" charset="0"/>
                      </a:rPr>
                      <m:t>+1</m:t>
                    </m:r>
                  </m:oMath>
                </a14:m>
                <a:r>
                  <a:rPr lang="en-GB" sz="1400" dirty="0"/>
                  <a:t>, but also by </a:t>
                </a:r>
                <a14:m>
                  <m:oMath xmlns:m="http://schemas.openxmlformats.org/officeDocument/2006/math">
                    <m:r>
                      <a:rPr lang="en-GB" sz="1400" b="0" i="1" smtClean="0">
                        <a:latin typeface="Cambria Math" panose="02040503050406030204" pitchFamily="18" charset="0"/>
                      </a:rPr>
                      <m:t>𝑏</m:t>
                    </m:r>
                  </m:oMath>
                </a14:m>
                <a:r>
                  <a:rPr lang="en-GB" sz="1400" dirty="0"/>
                  <a:t>.</a:t>
                </a:r>
              </a:p>
            </p:txBody>
          </p:sp>
        </mc:Choice>
        <mc:Fallback xmlns="">
          <p:sp>
            <p:nvSpPr>
              <p:cNvPr id="21" name="TextBox 20">
                <a:extLst>
                  <a:ext uri="{FF2B5EF4-FFF2-40B4-BE49-F238E27FC236}">
                    <a16:creationId xmlns:a16="http://schemas.microsoft.com/office/drawing/2014/main" id="{1B0B5215-A6B6-4564-BFB5-6177E784CE56}"/>
                  </a:ext>
                </a:extLst>
              </p:cNvPr>
              <p:cNvSpPr txBox="1">
                <a:spLocks noRot="1" noChangeAspect="1" noMove="1" noResize="1" noEditPoints="1" noAdjustHandles="1" noChangeArrowheads="1" noChangeShapeType="1" noTextEdit="1"/>
              </p:cNvSpPr>
              <p:nvPr/>
            </p:nvSpPr>
            <p:spPr>
              <a:xfrm>
                <a:off x="4571891" y="4581128"/>
                <a:ext cx="3024445" cy="738664"/>
              </a:xfrm>
              <a:prstGeom prst="rect">
                <a:avLst/>
              </a:prstGeom>
              <a:blipFill>
                <a:blip r:embed="rId10"/>
                <a:stretch>
                  <a:fillRect l="-200" b="-5556"/>
                </a:stretch>
              </a:blipFill>
            </p:spPr>
            <p:txBody>
              <a:bodyPr/>
              <a:lstStyle/>
              <a:p>
                <a:r>
                  <a:rPr lang="en-GB">
                    <a:noFill/>
                  </a:rPr>
                  <a:t> </a:t>
                </a:r>
              </a:p>
            </p:txBody>
          </p:sp>
        </mc:Fallback>
      </mc:AlternateContent>
      <p:cxnSp>
        <p:nvCxnSpPr>
          <p:cNvPr id="23" name="Straight Arrow Connector 22">
            <a:extLst>
              <a:ext uri="{FF2B5EF4-FFF2-40B4-BE49-F238E27FC236}">
                <a16:creationId xmlns:a16="http://schemas.microsoft.com/office/drawing/2014/main" id="{6C298071-24DE-474F-AE6F-F3A2BD406226}"/>
              </a:ext>
            </a:extLst>
          </p:cNvPr>
          <p:cNvCxnSpPr>
            <a:stCxn id="21" idx="1"/>
          </p:cNvCxnSpPr>
          <p:nvPr/>
        </p:nvCxnSpPr>
        <p:spPr>
          <a:xfrm flipH="1">
            <a:off x="3495675" y="4950460"/>
            <a:ext cx="1076216" cy="19304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4" name="Rectangle 23">
            <a:extLst>
              <a:ext uri="{FF2B5EF4-FFF2-40B4-BE49-F238E27FC236}">
                <a16:creationId xmlns:a16="http://schemas.microsoft.com/office/drawing/2014/main" id="{EB3ABB81-7DC2-4718-98B4-4424C0384357}"/>
              </a:ext>
            </a:extLst>
          </p:cNvPr>
          <p:cNvSpPr/>
          <p:nvPr/>
        </p:nvSpPr>
        <p:spPr>
          <a:xfrm>
            <a:off x="400496" y="3688250"/>
            <a:ext cx="7555879" cy="233303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307666561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4"/>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24"/>
                                        </p:tgtEl>
                                      </p:cBhvr>
                                    </p:animEffect>
                                    <p:set>
                                      <p:cBhvr>
                                        <p:cTn id="7" dur="1" fill="hold">
                                          <p:stCondLst>
                                            <p:cond delay="499"/>
                                          </p:stCondLst>
                                        </p:cTn>
                                        <p:tgtEl>
                                          <p:spTgt spid="24"/>
                                        </p:tgtEl>
                                        <p:attrNameLst>
                                          <p:attrName>style.visibility</p:attrName>
                                        </p:attrNameLst>
                                      </p:cBhvr>
                                      <p:to>
                                        <p:strVal val="hidden"/>
                                      </p:to>
                                    </p:set>
                                  </p:childTnLst>
                                </p:cTn>
                              </p:par>
                            </p:childTnLst>
                          </p:cTn>
                        </p:par>
                      </p:childTnLst>
                    </p:cTn>
                  </p:par>
                </p:childTnLst>
              </p:cTn>
              <p:nextCondLst>
                <p:cond evt="onClick" delay="0">
                  <p:tgtEl>
                    <p:spTgt spid="24"/>
                  </p:tgtEl>
                </p:cond>
              </p:nextCondLst>
            </p:seq>
          </p:childTnLst>
        </p:cTn>
      </p:par>
    </p:tnLst>
    <p:bldLst>
      <p:bldP spid="24"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1" name="Freeform: Shape 40">
                <a:extLst>
                  <a:ext uri="{FF2B5EF4-FFF2-40B4-BE49-F238E27FC236}">
                    <a16:creationId xmlns:a16="http://schemas.microsoft.com/office/drawing/2014/main" id="{F09C506C-AD45-4067-AE8D-7DFD059F5C6E}"/>
                  </a:ext>
                </a:extLst>
              </p:cNvPr>
              <p:cNvSpPr/>
              <p:nvPr/>
            </p:nvSpPr>
            <p:spPr>
              <a:xfrm>
                <a:off x="6262688" y="4124325"/>
                <a:ext cx="1885950" cy="1343025"/>
              </a:xfrm>
              <a:custGeom>
                <a:avLst/>
                <a:gdLst>
                  <a:gd name="connsiteX0" fmla="*/ 0 w 1885950"/>
                  <a:gd name="connsiteY0" fmla="*/ 1343025 h 1343025"/>
                  <a:gd name="connsiteX1" fmla="*/ 123825 w 1885950"/>
                  <a:gd name="connsiteY1" fmla="*/ 1176338 h 1343025"/>
                  <a:gd name="connsiteX2" fmla="*/ 223837 w 1885950"/>
                  <a:gd name="connsiteY2" fmla="*/ 1028700 h 1343025"/>
                  <a:gd name="connsiteX3" fmla="*/ 371475 w 1885950"/>
                  <a:gd name="connsiteY3" fmla="*/ 871538 h 1343025"/>
                  <a:gd name="connsiteX4" fmla="*/ 504825 w 1885950"/>
                  <a:gd name="connsiteY4" fmla="*/ 757238 h 1343025"/>
                  <a:gd name="connsiteX5" fmla="*/ 671512 w 1885950"/>
                  <a:gd name="connsiteY5" fmla="*/ 690563 h 1343025"/>
                  <a:gd name="connsiteX6" fmla="*/ 809625 w 1885950"/>
                  <a:gd name="connsiteY6" fmla="*/ 719138 h 1343025"/>
                  <a:gd name="connsiteX7" fmla="*/ 981075 w 1885950"/>
                  <a:gd name="connsiteY7" fmla="*/ 828675 h 1343025"/>
                  <a:gd name="connsiteX8" fmla="*/ 1157287 w 1885950"/>
                  <a:gd name="connsiteY8" fmla="*/ 981075 h 1343025"/>
                  <a:gd name="connsiteX9" fmla="*/ 1343025 w 1885950"/>
                  <a:gd name="connsiteY9" fmla="*/ 1090613 h 1343025"/>
                  <a:gd name="connsiteX10" fmla="*/ 1547812 w 1885950"/>
                  <a:gd name="connsiteY10" fmla="*/ 1195388 h 1343025"/>
                  <a:gd name="connsiteX11" fmla="*/ 1781175 w 1885950"/>
                  <a:gd name="connsiteY11" fmla="*/ 1285875 h 1343025"/>
                  <a:gd name="connsiteX12" fmla="*/ 1885950 w 1885950"/>
                  <a:gd name="connsiteY12" fmla="*/ 1319213 h 1343025"/>
                  <a:gd name="connsiteX13" fmla="*/ 1800225 w 1885950"/>
                  <a:gd name="connsiteY13" fmla="*/ 1133475 h 1343025"/>
                  <a:gd name="connsiteX14" fmla="*/ 1724025 w 1885950"/>
                  <a:gd name="connsiteY14" fmla="*/ 952500 h 1343025"/>
                  <a:gd name="connsiteX15" fmla="*/ 1652587 w 1885950"/>
                  <a:gd name="connsiteY15" fmla="*/ 790575 h 1343025"/>
                  <a:gd name="connsiteX16" fmla="*/ 1547812 w 1885950"/>
                  <a:gd name="connsiteY16" fmla="*/ 595313 h 1343025"/>
                  <a:gd name="connsiteX17" fmla="*/ 1457325 w 1885950"/>
                  <a:gd name="connsiteY17" fmla="*/ 428625 h 1343025"/>
                  <a:gd name="connsiteX18" fmla="*/ 1371600 w 1885950"/>
                  <a:gd name="connsiteY18" fmla="*/ 290513 h 1343025"/>
                  <a:gd name="connsiteX19" fmla="*/ 1252537 w 1885950"/>
                  <a:gd name="connsiteY19" fmla="*/ 133350 h 1343025"/>
                  <a:gd name="connsiteX20" fmla="*/ 1152525 w 1885950"/>
                  <a:gd name="connsiteY20" fmla="*/ 38100 h 1343025"/>
                  <a:gd name="connsiteX21" fmla="*/ 1033462 w 1885950"/>
                  <a:gd name="connsiteY21" fmla="*/ 0 h 1343025"/>
                  <a:gd name="connsiteX22" fmla="*/ 904875 w 1885950"/>
                  <a:gd name="connsiteY22" fmla="*/ 9525 h 1343025"/>
                  <a:gd name="connsiteX23" fmla="*/ 823912 w 1885950"/>
                  <a:gd name="connsiteY23" fmla="*/ 42863 h 1343025"/>
                  <a:gd name="connsiteX24" fmla="*/ 690562 w 1885950"/>
                  <a:gd name="connsiteY24" fmla="*/ 166688 h 1343025"/>
                  <a:gd name="connsiteX25" fmla="*/ 566737 w 1885950"/>
                  <a:gd name="connsiteY25" fmla="*/ 319088 h 1343025"/>
                  <a:gd name="connsiteX26" fmla="*/ 481012 w 1885950"/>
                  <a:gd name="connsiteY26" fmla="*/ 447675 h 1343025"/>
                  <a:gd name="connsiteX27" fmla="*/ 400050 w 1885950"/>
                  <a:gd name="connsiteY27" fmla="*/ 576263 h 1343025"/>
                  <a:gd name="connsiteX28" fmla="*/ 295275 w 1885950"/>
                  <a:gd name="connsiteY28" fmla="*/ 747713 h 1343025"/>
                  <a:gd name="connsiteX29" fmla="*/ 185737 w 1885950"/>
                  <a:gd name="connsiteY29" fmla="*/ 952500 h 1343025"/>
                  <a:gd name="connsiteX30" fmla="*/ 104775 w 1885950"/>
                  <a:gd name="connsiteY30" fmla="*/ 1114425 h 1343025"/>
                  <a:gd name="connsiteX31" fmla="*/ 0 w 1885950"/>
                  <a:gd name="connsiteY31" fmla="*/ 1343025 h 1343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885950" h="1343025">
                    <a:moveTo>
                      <a:pt x="0" y="1343025"/>
                    </a:moveTo>
                    <a:lnTo>
                      <a:pt x="123825" y="1176338"/>
                    </a:lnTo>
                    <a:lnTo>
                      <a:pt x="223837" y="1028700"/>
                    </a:lnTo>
                    <a:lnTo>
                      <a:pt x="371475" y="871538"/>
                    </a:lnTo>
                    <a:lnTo>
                      <a:pt x="504825" y="757238"/>
                    </a:lnTo>
                    <a:lnTo>
                      <a:pt x="671512" y="690563"/>
                    </a:lnTo>
                    <a:lnTo>
                      <a:pt x="809625" y="719138"/>
                    </a:lnTo>
                    <a:lnTo>
                      <a:pt x="981075" y="828675"/>
                    </a:lnTo>
                    <a:lnTo>
                      <a:pt x="1157287" y="981075"/>
                    </a:lnTo>
                    <a:lnTo>
                      <a:pt x="1343025" y="1090613"/>
                    </a:lnTo>
                    <a:lnTo>
                      <a:pt x="1547812" y="1195388"/>
                    </a:lnTo>
                    <a:lnTo>
                      <a:pt x="1781175" y="1285875"/>
                    </a:lnTo>
                    <a:lnTo>
                      <a:pt x="1885950" y="1319213"/>
                    </a:lnTo>
                    <a:lnTo>
                      <a:pt x="1800225" y="1133475"/>
                    </a:lnTo>
                    <a:lnTo>
                      <a:pt x="1724025" y="952500"/>
                    </a:lnTo>
                    <a:lnTo>
                      <a:pt x="1652587" y="790575"/>
                    </a:lnTo>
                    <a:lnTo>
                      <a:pt x="1547812" y="595313"/>
                    </a:lnTo>
                    <a:lnTo>
                      <a:pt x="1457325" y="428625"/>
                    </a:lnTo>
                    <a:lnTo>
                      <a:pt x="1371600" y="290513"/>
                    </a:lnTo>
                    <a:lnTo>
                      <a:pt x="1252537" y="133350"/>
                    </a:lnTo>
                    <a:lnTo>
                      <a:pt x="1152525" y="38100"/>
                    </a:lnTo>
                    <a:lnTo>
                      <a:pt x="1033462" y="0"/>
                    </a:lnTo>
                    <a:lnTo>
                      <a:pt x="904875" y="9525"/>
                    </a:lnTo>
                    <a:lnTo>
                      <a:pt x="823912" y="42863"/>
                    </a:lnTo>
                    <a:lnTo>
                      <a:pt x="690562" y="166688"/>
                    </a:lnTo>
                    <a:lnTo>
                      <a:pt x="566737" y="319088"/>
                    </a:lnTo>
                    <a:lnTo>
                      <a:pt x="481012" y="447675"/>
                    </a:lnTo>
                    <a:lnTo>
                      <a:pt x="400050" y="576263"/>
                    </a:lnTo>
                    <a:lnTo>
                      <a:pt x="295275" y="747713"/>
                    </a:lnTo>
                    <a:lnTo>
                      <a:pt x="185737" y="952500"/>
                    </a:lnTo>
                    <a:lnTo>
                      <a:pt x="104775" y="1114425"/>
                    </a:lnTo>
                    <a:lnTo>
                      <a:pt x="0" y="1343025"/>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GB" i="1" dirty="0" smtClean="0">
                          <a:latin typeface="Cambria Math" panose="02040503050406030204" pitchFamily="18" charset="0"/>
                        </a:rPr>
                        <m:t>𝑅</m:t>
                      </m:r>
                    </m:oMath>
                  </m:oMathPara>
                </a14:m>
                <a:endParaRPr lang="en-GB" dirty="0"/>
              </a:p>
              <a:p>
                <a:pPr algn="ctr"/>
                <a:endParaRPr lang="en-GB" dirty="0"/>
              </a:p>
              <a:p>
                <a:pPr algn="ctr"/>
                <a:endParaRPr lang="en-GB" dirty="0"/>
              </a:p>
            </p:txBody>
          </p:sp>
        </mc:Choice>
        <mc:Fallback xmlns="">
          <p:sp>
            <p:nvSpPr>
              <p:cNvPr id="41" name="Freeform: Shape 40">
                <a:extLst>
                  <a:ext uri="{FF2B5EF4-FFF2-40B4-BE49-F238E27FC236}">
                    <a16:creationId xmlns:a16="http://schemas.microsoft.com/office/drawing/2014/main" id="{F09C506C-AD45-4067-AE8D-7DFD059F5C6E}"/>
                  </a:ext>
                </a:extLst>
              </p:cNvPr>
              <p:cNvSpPr>
                <a:spLocks noRot="1" noChangeAspect="1" noMove="1" noResize="1" noEditPoints="1" noAdjustHandles="1" noChangeArrowheads="1" noChangeShapeType="1" noTextEdit="1"/>
              </p:cNvSpPr>
              <p:nvPr/>
            </p:nvSpPr>
            <p:spPr>
              <a:xfrm>
                <a:off x="6262688" y="4124325"/>
                <a:ext cx="1885950" cy="1343025"/>
              </a:xfrm>
              <a:custGeom>
                <a:avLst/>
                <a:gdLst>
                  <a:gd name="connsiteX0" fmla="*/ 0 w 1885950"/>
                  <a:gd name="connsiteY0" fmla="*/ 1343025 h 1343025"/>
                  <a:gd name="connsiteX1" fmla="*/ 123825 w 1885950"/>
                  <a:gd name="connsiteY1" fmla="*/ 1176338 h 1343025"/>
                  <a:gd name="connsiteX2" fmla="*/ 223837 w 1885950"/>
                  <a:gd name="connsiteY2" fmla="*/ 1028700 h 1343025"/>
                  <a:gd name="connsiteX3" fmla="*/ 371475 w 1885950"/>
                  <a:gd name="connsiteY3" fmla="*/ 871538 h 1343025"/>
                  <a:gd name="connsiteX4" fmla="*/ 504825 w 1885950"/>
                  <a:gd name="connsiteY4" fmla="*/ 757238 h 1343025"/>
                  <a:gd name="connsiteX5" fmla="*/ 671512 w 1885950"/>
                  <a:gd name="connsiteY5" fmla="*/ 690563 h 1343025"/>
                  <a:gd name="connsiteX6" fmla="*/ 809625 w 1885950"/>
                  <a:gd name="connsiteY6" fmla="*/ 719138 h 1343025"/>
                  <a:gd name="connsiteX7" fmla="*/ 981075 w 1885950"/>
                  <a:gd name="connsiteY7" fmla="*/ 828675 h 1343025"/>
                  <a:gd name="connsiteX8" fmla="*/ 1157287 w 1885950"/>
                  <a:gd name="connsiteY8" fmla="*/ 981075 h 1343025"/>
                  <a:gd name="connsiteX9" fmla="*/ 1343025 w 1885950"/>
                  <a:gd name="connsiteY9" fmla="*/ 1090613 h 1343025"/>
                  <a:gd name="connsiteX10" fmla="*/ 1547812 w 1885950"/>
                  <a:gd name="connsiteY10" fmla="*/ 1195388 h 1343025"/>
                  <a:gd name="connsiteX11" fmla="*/ 1781175 w 1885950"/>
                  <a:gd name="connsiteY11" fmla="*/ 1285875 h 1343025"/>
                  <a:gd name="connsiteX12" fmla="*/ 1885950 w 1885950"/>
                  <a:gd name="connsiteY12" fmla="*/ 1319213 h 1343025"/>
                  <a:gd name="connsiteX13" fmla="*/ 1800225 w 1885950"/>
                  <a:gd name="connsiteY13" fmla="*/ 1133475 h 1343025"/>
                  <a:gd name="connsiteX14" fmla="*/ 1724025 w 1885950"/>
                  <a:gd name="connsiteY14" fmla="*/ 952500 h 1343025"/>
                  <a:gd name="connsiteX15" fmla="*/ 1652587 w 1885950"/>
                  <a:gd name="connsiteY15" fmla="*/ 790575 h 1343025"/>
                  <a:gd name="connsiteX16" fmla="*/ 1547812 w 1885950"/>
                  <a:gd name="connsiteY16" fmla="*/ 595313 h 1343025"/>
                  <a:gd name="connsiteX17" fmla="*/ 1457325 w 1885950"/>
                  <a:gd name="connsiteY17" fmla="*/ 428625 h 1343025"/>
                  <a:gd name="connsiteX18" fmla="*/ 1371600 w 1885950"/>
                  <a:gd name="connsiteY18" fmla="*/ 290513 h 1343025"/>
                  <a:gd name="connsiteX19" fmla="*/ 1252537 w 1885950"/>
                  <a:gd name="connsiteY19" fmla="*/ 133350 h 1343025"/>
                  <a:gd name="connsiteX20" fmla="*/ 1152525 w 1885950"/>
                  <a:gd name="connsiteY20" fmla="*/ 38100 h 1343025"/>
                  <a:gd name="connsiteX21" fmla="*/ 1033462 w 1885950"/>
                  <a:gd name="connsiteY21" fmla="*/ 0 h 1343025"/>
                  <a:gd name="connsiteX22" fmla="*/ 904875 w 1885950"/>
                  <a:gd name="connsiteY22" fmla="*/ 9525 h 1343025"/>
                  <a:gd name="connsiteX23" fmla="*/ 823912 w 1885950"/>
                  <a:gd name="connsiteY23" fmla="*/ 42863 h 1343025"/>
                  <a:gd name="connsiteX24" fmla="*/ 690562 w 1885950"/>
                  <a:gd name="connsiteY24" fmla="*/ 166688 h 1343025"/>
                  <a:gd name="connsiteX25" fmla="*/ 566737 w 1885950"/>
                  <a:gd name="connsiteY25" fmla="*/ 319088 h 1343025"/>
                  <a:gd name="connsiteX26" fmla="*/ 481012 w 1885950"/>
                  <a:gd name="connsiteY26" fmla="*/ 447675 h 1343025"/>
                  <a:gd name="connsiteX27" fmla="*/ 400050 w 1885950"/>
                  <a:gd name="connsiteY27" fmla="*/ 576263 h 1343025"/>
                  <a:gd name="connsiteX28" fmla="*/ 295275 w 1885950"/>
                  <a:gd name="connsiteY28" fmla="*/ 747713 h 1343025"/>
                  <a:gd name="connsiteX29" fmla="*/ 185737 w 1885950"/>
                  <a:gd name="connsiteY29" fmla="*/ 952500 h 1343025"/>
                  <a:gd name="connsiteX30" fmla="*/ 104775 w 1885950"/>
                  <a:gd name="connsiteY30" fmla="*/ 1114425 h 1343025"/>
                  <a:gd name="connsiteX31" fmla="*/ 0 w 1885950"/>
                  <a:gd name="connsiteY31" fmla="*/ 1343025 h 1343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885950" h="1343025">
                    <a:moveTo>
                      <a:pt x="0" y="1343025"/>
                    </a:moveTo>
                    <a:lnTo>
                      <a:pt x="123825" y="1176338"/>
                    </a:lnTo>
                    <a:lnTo>
                      <a:pt x="223837" y="1028700"/>
                    </a:lnTo>
                    <a:lnTo>
                      <a:pt x="371475" y="871538"/>
                    </a:lnTo>
                    <a:lnTo>
                      <a:pt x="504825" y="757238"/>
                    </a:lnTo>
                    <a:lnTo>
                      <a:pt x="671512" y="690563"/>
                    </a:lnTo>
                    <a:lnTo>
                      <a:pt x="809625" y="719138"/>
                    </a:lnTo>
                    <a:lnTo>
                      <a:pt x="981075" y="828675"/>
                    </a:lnTo>
                    <a:lnTo>
                      <a:pt x="1157287" y="981075"/>
                    </a:lnTo>
                    <a:lnTo>
                      <a:pt x="1343025" y="1090613"/>
                    </a:lnTo>
                    <a:lnTo>
                      <a:pt x="1547812" y="1195388"/>
                    </a:lnTo>
                    <a:lnTo>
                      <a:pt x="1781175" y="1285875"/>
                    </a:lnTo>
                    <a:lnTo>
                      <a:pt x="1885950" y="1319213"/>
                    </a:lnTo>
                    <a:lnTo>
                      <a:pt x="1800225" y="1133475"/>
                    </a:lnTo>
                    <a:lnTo>
                      <a:pt x="1724025" y="952500"/>
                    </a:lnTo>
                    <a:lnTo>
                      <a:pt x="1652587" y="790575"/>
                    </a:lnTo>
                    <a:lnTo>
                      <a:pt x="1547812" y="595313"/>
                    </a:lnTo>
                    <a:lnTo>
                      <a:pt x="1457325" y="428625"/>
                    </a:lnTo>
                    <a:lnTo>
                      <a:pt x="1371600" y="290513"/>
                    </a:lnTo>
                    <a:lnTo>
                      <a:pt x="1252537" y="133350"/>
                    </a:lnTo>
                    <a:lnTo>
                      <a:pt x="1152525" y="38100"/>
                    </a:lnTo>
                    <a:lnTo>
                      <a:pt x="1033462" y="0"/>
                    </a:lnTo>
                    <a:lnTo>
                      <a:pt x="904875" y="9525"/>
                    </a:lnTo>
                    <a:lnTo>
                      <a:pt x="823912" y="42863"/>
                    </a:lnTo>
                    <a:lnTo>
                      <a:pt x="690562" y="166688"/>
                    </a:lnTo>
                    <a:lnTo>
                      <a:pt x="566737" y="319088"/>
                    </a:lnTo>
                    <a:lnTo>
                      <a:pt x="481012" y="447675"/>
                    </a:lnTo>
                    <a:lnTo>
                      <a:pt x="400050" y="576263"/>
                    </a:lnTo>
                    <a:lnTo>
                      <a:pt x="295275" y="747713"/>
                    </a:lnTo>
                    <a:lnTo>
                      <a:pt x="185737" y="952500"/>
                    </a:lnTo>
                    <a:lnTo>
                      <a:pt x="104775" y="1114425"/>
                    </a:lnTo>
                    <a:lnTo>
                      <a:pt x="0" y="1343025"/>
                    </a:lnTo>
                    <a:close/>
                  </a:path>
                </a:pathLst>
              </a:custGeom>
              <a:blipFill>
                <a:blip r:embed="rId2"/>
                <a:stretch>
                  <a:fillRect/>
                </a:stretch>
              </a:blipFill>
              <a:ln>
                <a:no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5" name="Freeform: Shape 14">
                <a:extLst>
                  <a:ext uri="{FF2B5EF4-FFF2-40B4-BE49-F238E27FC236}">
                    <a16:creationId xmlns:a16="http://schemas.microsoft.com/office/drawing/2014/main" id="{AE1C02C0-B295-4BB3-AFB1-74F6CA3418CD}"/>
                  </a:ext>
                </a:extLst>
              </p:cNvPr>
              <p:cNvSpPr/>
              <p:nvPr/>
            </p:nvSpPr>
            <p:spPr>
              <a:xfrm>
                <a:off x="1228725" y="1247775"/>
                <a:ext cx="1581150" cy="1038225"/>
              </a:xfrm>
              <a:custGeom>
                <a:avLst/>
                <a:gdLst>
                  <a:gd name="connsiteX0" fmla="*/ 28575 w 1581150"/>
                  <a:gd name="connsiteY0" fmla="*/ 38100 h 1038225"/>
                  <a:gd name="connsiteX1" fmla="*/ 0 w 1581150"/>
                  <a:gd name="connsiteY1" fmla="*/ 1038225 h 1038225"/>
                  <a:gd name="connsiteX2" fmla="*/ 533400 w 1581150"/>
                  <a:gd name="connsiteY2" fmla="*/ 923925 h 1038225"/>
                  <a:gd name="connsiteX3" fmla="*/ 962025 w 1581150"/>
                  <a:gd name="connsiteY3" fmla="*/ 790575 h 1038225"/>
                  <a:gd name="connsiteX4" fmla="*/ 1428750 w 1581150"/>
                  <a:gd name="connsiteY4" fmla="*/ 552450 h 1038225"/>
                  <a:gd name="connsiteX5" fmla="*/ 1581150 w 1581150"/>
                  <a:gd name="connsiteY5" fmla="*/ 466725 h 1038225"/>
                  <a:gd name="connsiteX6" fmla="*/ 1571625 w 1581150"/>
                  <a:gd name="connsiteY6" fmla="*/ 85725 h 1038225"/>
                  <a:gd name="connsiteX7" fmla="*/ 1200150 w 1581150"/>
                  <a:gd name="connsiteY7" fmla="*/ 238125 h 1038225"/>
                  <a:gd name="connsiteX8" fmla="*/ 1009650 w 1581150"/>
                  <a:gd name="connsiteY8" fmla="*/ 323850 h 1038225"/>
                  <a:gd name="connsiteX9" fmla="*/ 876300 w 1581150"/>
                  <a:gd name="connsiteY9" fmla="*/ 333375 h 1038225"/>
                  <a:gd name="connsiteX10" fmla="*/ 723900 w 1581150"/>
                  <a:gd name="connsiteY10" fmla="*/ 342900 h 1038225"/>
                  <a:gd name="connsiteX11" fmla="*/ 485775 w 1581150"/>
                  <a:gd name="connsiteY11" fmla="*/ 209550 h 1038225"/>
                  <a:gd name="connsiteX12" fmla="*/ 352425 w 1581150"/>
                  <a:gd name="connsiteY12" fmla="*/ 66675 h 1038225"/>
                  <a:gd name="connsiteX13" fmla="*/ 219075 w 1581150"/>
                  <a:gd name="connsiteY13" fmla="*/ 0 h 1038225"/>
                  <a:gd name="connsiteX14" fmla="*/ 104775 w 1581150"/>
                  <a:gd name="connsiteY14" fmla="*/ 19050 h 1038225"/>
                  <a:gd name="connsiteX15" fmla="*/ 28575 w 1581150"/>
                  <a:gd name="connsiteY15" fmla="*/ 38100 h 1038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581150" h="1038225">
                    <a:moveTo>
                      <a:pt x="28575" y="38100"/>
                    </a:moveTo>
                    <a:lnTo>
                      <a:pt x="0" y="1038225"/>
                    </a:lnTo>
                    <a:lnTo>
                      <a:pt x="533400" y="923925"/>
                    </a:lnTo>
                    <a:lnTo>
                      <a:pt x="962025" y="790575"/>
                    </a:lnTo>
                    <a:lnTo>
                      <a:pt x="1428750" y="552450"/>
                    </a:lnTo>
                    <a:lnTo>
                      <a:pt x="1581150" y="466725"/>
                    </a:lnTo>
                    <a:lnTo>
                      <a:pt x="1571625" y="85725"/>
                    </a:lnTo>
                    <a:lnTo>
                      <a:pt x="1200150" y="238125"/>
                    </a:lnTo>
                    <a:lnTo>
                      <a:pt x="1009650" y="323850"/>
                    </a:lnTo>
                    <a:lnTo>
                      <a:pt x="876300" y="333375"/>
                    </a:lnTo>
                    <a:lnTo>
                      <a:pt x="723900" y="342900"/>
                    </a:lnTo>
                    <a:lnTo>
                      <a:pt x="485775" y="209550"/>
                    </a:lnTo>
                    <a:lnTo>
                      <a:pt x="352425" y="66675"/>
                    </a:lnTo>
                    <a:lnTo>
                      <a:pt x="219075" y="0"/>
                    </a:lnTo>
                    <a:lnTo>
                      <a:pt x="104775" y="19050"/>
                    </a:lnTo>
                    <a:lnTo>
                      <a:pt x="28575" y="3810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GB" i="1" dirty="0" smtClean="0">
                          <a:latin typeface="Cambria Math" panose="02040503050406030204" pitchFamily="18" charset="0"/>
                        </a:rPr>
                        <m:t>𝑅</m:t>
                      </m:r>
                    </m:oMath>
                  </m:oMathPara>
                </a14:m>
                <a:endParaRPr lang="en-GB" dirty="0"/>
              </a:p>
            </p:txBody>
          </p:sp>
        </mc:Choice>
        <mc:Fallback xmlns="">
          <p:sp>
            <p:nvSpPr>
              <p:cNvPr id="15" name="Freeform: Shape 14">
                <a:extLst>
                  <a:ext uri="{FF2B5EF4-FFF2-40B4-BE49-F238E27FC236}">
                    <a16:creationId xmlns:a16="http://schemas.microsoft.com/office/drawing/2014/main" id="{AE1C02C0-B295-4BB3-AFB1-74F6CA3418CD}"/>
                  </a:ext>
                </a:extLst>
              </p:cNvPr>
              <p:cNvSpPr>
                <a:spLocks noRot="1" noChangeAspect="1" noMove="1" noResize="1" noEditPoints="1" noAdjustHandles="1" noChangeArrowheads="1" noChangeShapeType="1" noTextEdit="1"/>
              </p:cNvSpPr>
              <p:nvPr/>
            </p:nvSpPr>
            <p:spPr>
              <a:xfrm>
                <a:off x="1228725" y="1247775"/>
                <a:ext cx="1581150" cy="1038225"/>
              </a:xfrm>
              <a:custGeom>
                <a:avLst/>
                <a:gdLst>
                  <a:gd name="connsiteX0" fmla="*/ 28575 w 1581150"/>
                  <a:gd name="connsiteY0" fmla="*/ 38100 h 1038225"/>
                  <a:gd name="connsiteX1" fmla="*/ 0 w 1581150"/>
                  <a:gd name="connsiteY1" fmla="*/ 1038225 h 1038225"/>
                  <a:gd name="connsiteX2" fmla="*/ 533400 w 1581150"/>
                  <a:gd name="connsiteY2" fmla="*/ 923925 h 1038225"/>
                  <a:gd name="connsiteX3" fmla="*/ 962025 w 1581150"/>
                  <a:gd name="connsiteY3" fmla="*/ 790575 h 1038225"/>
                  <a:gd name="connsiteX4" fmla="*/ 1428750 w 1581150"/>
                  <a:gd name="connsiteY4" fmla="*/ 552450 h 1038225"/>
                  <a:gd name="connsiteX5" fmla="*/ 1581150 w 1581150"/>
                  <a:gd name="connsiteY5" fmla="*/ 466725 h 1038225"/>
                  <a:gd name="connsiteX6" fmla="*/ 1571625 w 1581150"/>
                  <a:gd name="connsiteY6" fmla="*/ 85725 h 1038225"/>
                  <a:gd name="connsiteX7" fmla="*/ 1200150 w 1581150"/>
                  <a:gd name="connsiteY7" fmla="*/ 238125 h 1038225"/>
                  <a:gd name="connsiteX8" fmla="*/ 1009650 w 1581150"/>
                  <a:gd name="connsiteY8" fmla="*/ 323850 h 1038225"/>
                  <a:gd name="connsiteX9" fmla="*/ 876300 w 1581150"/>
                  <a:gd name="connsiteY9" fmla="*/ 333375 h 1038225"/>
                  <a:gd name="connsiteX10" fmla="*/ 723900 w 1581150"/>
                  <a:gd name="connsiteY10" fmla="*/ 342900 h 1038225"/>
                  <a:gd name="connsiteX11" fmla="*/ 485775 w 1581150"/>
                  <a:gd name="connsiteY11" fmla="*/ 209550 h 1038225"/>
                  <a:gd name="connsiteX12" fmla="*/ 352425 w 1581150"/>
                  <a:gd name="connsiteY12" fmla="*/ 66675 h 1038225"/>
                  <a:gd name="connsiteX13" fmla="*/ 219075 w 1581150"/>
                  <a:gd name="connsiteY13" fmla="*/ 0 h 1038225"/>
                  <a:gd name="connsiteX14" fmla="*/ 104775 w 1581150"/>
                  <a:gd name="connsiteY14" fmla="*/ 19050 h 1038225"/>
                  <a:gd name="connsiteX15" fmla="*/ 28575 w 1581150"/>
                  <a:gd name="connsiteY15" fmla="*/ 38100 h 1038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581150" h="1038225">
                    <a:moveTo>
                      <a:pt x="28575" y="38100"/>
                    </a:moveTo>
                    <a:lnTo>
                      <a:pt x="0" y="1038225"/>
                    </a:lnTo>
                    <a:lnTo>
                      <a:pt x="533400" y="923925"/>
                    </a:lnTo>
                    <a:lnTo>
                      <a:pt x="962025" y="790575"/>
                    </a:lnTo>
                    <a:lnTo>
                      <a:pt x="1428750" y="552450"/>
                    </a:lnTo>
                    <a:lnTo>
                      <a:pt x="1581150" y="466725"/>
                    </a:lnTo>
                    <a:lnTo>
                      <a:pt x="1571625" y="85725"/>
                    </a:lnTo>
                    <a:lnTo>
                      <a:pt x="1200150" y="238125"/>
                    </a:lnTo>
                    <a:lnTo>
                      <a:pt x="1009650" y="323850"/>
                    </a:lnTo>
                    <a:lnTo>
                      <a:pt x="876300" y="333375"/>
                    </a:lnTo>
                    <a:lnTo>
                      <a:pt x="723900" y="342900"/>
                    </a:lnTo>
                    <a:lnTo>
                      <a:pt x="485775" y="209550"/>
                    </a:lnTo>
                    <a:lnTo>
                      <a:pt x="352425" y="66675"/>
                    </a:lnTo>
                    <a:lnTo>
                      <a:pt x="219075" y="0"/>
                    </a:lnTo>
                    <a:lnTo>
                      <a:pt x="104775" y="19050"/>
                    </a:lnTo>
                    <a:lnTo>
                      <a:pt x="28575" y="38100"/>
                    </a:lnTo>
                    <a:close/>
                  </a:path>
                </a:pathLst>
              </a:custGeom>
              <a:blipFill>
                <a:blip r:embed="rId3"/>
                <a:stretch>
                  <a:fillRect/>
                </a:stretch>
              </a:blipFill>
              <a:ln>
                <a:noFill/>
              </a:ln>
            </p:spPr>
            <p:txBody>
              <a:bodyPr/>
              <a:lstStyle/>
              <a:p>
                <a:r>
                  <a:rPr lang="en-GB">
                    <a:noFill/>
                  </a:rPr>
                  <a:t> </a:t>
                </a:r>
              </a:p>
            </p:txBody>
          </p:sp>
        </mc:Fallback>
      </mc:AlternateContent>
      <p:grpSp>
        <p:nvGrpSpPr>
          <p:cNvPr id="2" name="Group 1">
            <a:extLst>
              <a:ext uri="{FF2B5EF4-FFF2-40B4-BE49-F238E27FC236}">
                <a16:creationId xmlns:a16="http://schemas.microsoft.com/office/drawing/2014/main" id="{D7C36A21-502F-4497-B660-5351EE65040C}"/>
              </a:ext>
            </a:extLst>
          </p:cNvPr>
          <p:cNvGrpSpPr/>
          <p:nvPr/>
        </p:nvGrpSpPr>
        <p:grpSpPr>
          <a:xfrm>
            <a:off x="0" y="0"/>
            <a:ext cx="9144000" cy="599127"/>
            <a:chOff x="0" y="13335"/>
            <a:chExt cx="9144218" cy="599127"/>
          </a:xfrm>
        </p:grpSpPr>
        <p:sp>
          <p:nvSpPr>
            <p:cNvPr id="3" name="TextBox 32">
              <a:extLst>
                <a:ext uri="{FF2B5EF4-FFF2-40B4-BE49-F238E27FC236}">
                  <a16:creationId xmlns:a16="http://schemas.microsoft.com/office/drawing/2014/main" id="{E8089987-E24C-4479-A6DE-1750A6A4B0E3}"/>
                </a:ext>
              </a:extLst>
            </p:cNvPr>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Skill #9: Area between two curves</a:t>
              </a:r>
            </a:p>
          </p:txBody>
        </p:sp>
        <p:cxnSp>
          <p:nvCxnSpPr>
            <p:cNvPr id="4" name="Straight Connector 3">
              <a:extLst>
                <a:ext uri="{FF2B5EF4-FFF2-40B4-BE49-F238E27FC236}">
                  <a16:creationId xmlns:a16="http://schemas.microsoft.com/office/drawing/2014/main" id="{00ECBBA4-3DCD-42C3-AA8A-E35A68381B82}"/>
                </a:ext>
              </a:extLst>
            </p:cNvPr>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cxnSp>
        <p:nvCxnSpPr>
          <p:cNvPr id="5" name="Straight Arrow Connector 4">
            <a:extLst>
              <a:ext uri="{FF2B5EF4-FFF2-40B4-BE49-F238E27FC236}">
                <a16:creationId xmlns:a16="http://schemas.microsoft.com/office/drawing/2014/main" id="{ADEE4192-FDFA-492C-A8FB-FBF95FCBD3F9}"/>
              </a:ext>
            </a:extLst>
          </p:cNvPr>
          <p:cNvCxnSpPr>
            <a:cxnSpLocks/>
          </p:cNvCxnSpPr>
          <p:nvPr/>
        </p:nvCxnSpPr>
        <p:spPr>
          <a:xfrm flipV="1">
            <a:off x="867393" y="1163111"/>
            <a:ext cx="0" cy="162507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A4538455-4D89-4E2F-9D00-12E581D949E8}"/>
                  </a:ext>
                </a:extLst>
              </p:cNvPr>
              <p:cNvSpPr txBox="1"/>
              <p:nvPr/>
            </p:nvSpPr>
            <p:spPr>
              <a:xfrm>
                <a:off x="2895206" y="2468287"/>
                <a:ext cx="432048"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400" b="0" i="1" smtClean="0">
                          <a:latin typeface="Cambria Math" panose="02040503050406030204" pitchFamily="18" charset="0"/>
                        </a:rPr>
                        <m:t>𝑥</m:t>
                      </m:r>
                    </m:oMath>
                  </m:oMathPara>
                </a14:m>
                <a:endParaRPr lang="en-GB" sz="1400" dirty="0"/>
              </a:p>
            </p:txBody>
          </p:sp>
        </mc:Choice>
        <mc:Fallback xmlns="">
          <p:sp>
            <p:nvSpPr>
              <p:cNvPr id="6" name="TextBox 5">
                <a:extLst>
                  <a:ext uri="{FF2B5EF4-FFF2-40B4-BE49-F238E27FC236}">
                    <a16:creationId xmlns:a16="http://schemas.microsoft.com/office/drawing/2014/main" id="{A4538455-4D89-4E2F-9D00-12E581D949E8}"/>
                  </a:ext>
                </a:extLst>
              </p:cNvPr>
              <p:cNvSpPr txBox="1">
                <a:spLocks noRot="1" noChangeAspect="1" noMove="1" noResize="1" noEditPoints="1" noAdjustHandles="1" noChangeArrowheads="1" noChangeShapeType="1" noTextEdit="1"/>
              </p:cNvSpPr>
              <p:nvPr/>
            </p:nvSpPr>
            <p:spPr>
              <a:xfrm>
                <a:off x="2895206" y="2468287"/>
                <a:ext cx="432048" cy="307777"/>
              </a:xfrm>
              <a:prstGeom prst="rect">
                <a:avLst/>
              </a:prstGeom>
              <a:blipFill>
                <a:blip r:embed="rId4"/>
                <a:stretch>
                  <a:fillRect/>
                </a:stretch>
              </a:blipFill>
            </p:spPr>
            <p:txBody>
              <a:bodyPr/>
              <a:lstStyle/>
              <a:p>
                <a:r>
                  <a:rPr lang="en-GB">
                    <a:noFill/>
                  </a:rPr>
                  <a:t> </a:t>
                </a:r>
              </a:p>
            </p:txBody>
          </p:sp>
        </mc:Fallback>
      </mc:AlternateContent>
      <p:cxnSp>
        <p:nvCxnSpPr>
          <p:cNvPr id="9" name="Straight Arrow Connector 8">
            <a:extLst>
              <a:ext uri="{FF2B5EF4-FFF2-40B4-BE49-F238E27FC236}">
                <a16:creationId xmlns:a16="http://schemas.microsoft.com/office/drawing/2014/main" id="{A8F9DBDE-248B-4A74-B256-25D87FCB694E}"/>
              </a:ext>
            </a:extLst>
          </p:cNvPr>
          <p:cNvCxnSpPr>
            <a:cxnSpLocks/>
          </p:cNvCxnSpPr>
          <p:nvPr/>
        </p:nvCxnSpPr>
        <p:spPr>
          <a:xfrm>
            <a:off x="811158" y="2644171"/>
            <a:ext cx="2160240"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9EED4058-9853-4BCF-B145-0429DD43644A}"/>
                  </a:ext>
                </a:extLst>
              </p:cNvPr>
              <p:cNvSpPr txBox="1"/>
              <p:nvPr/>
            </p:nvSpPr>
            <p:spPr>
              <a:xfrm>
                <a:off x="651369" y="867471"/>
                <a:ext cx="432048"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400" b="0" i="1" smtClean="0">
                          <a:latin typeface="Cambria Math" panose="02040503050406030204" pitchFamily="18" charset="0"/>
                        </a:rPr>
                        <m:t>𝑦</m:t>
                      </m:r>
                    </m:oMath>
                  </m:oMathPara>
                </a14:m>
                <a:endParaRPr lang="en-GB" sz="1400" dirty="0"/>
              </a:p>
            </p:txBody>
          </p:sp>
        </mc:Choice>
        <mc:Fallback xmlns="">
          <p:sp>
            <p:nvSpPr>
              <p:cNvPr id="12" name="TextBox 11">
                <a:extLst>
                  <a:ext uri="{FF2B5EF4-FFF2-40B4-BE49-F238E27FC236}">
                    <a16:creationId xmlns:a16="http://schemas.microsoft.com/office/drawing/2014/main" id="{9EED4058-9853-4BCF-B145-0429DD43644A}"/>
                  </a:ext>
                </a:extLst>
              </p:cNvPr>
              <p:cNvSpPr txBox="1">
                <a:spLocks noRot="1" noChangeAspect="1" noMove="1" noResize="1" noEditPoints="1" noAdjustHandles="1" noChangeArrowheads="1" noChangeShapeType="1" noTextEdit="1"/>
              </p:cNvSpPr>
              <p:nvPr/>
            </p:nvSpPr>
            <p:spPr>
              <a:xfrm>
                <a:off x="651369" y="867471"/>
                <a:ext cx="432048" cy="307777"/>
              </a:xfrm>
              <a:prstGeom prst="rect">
                <a:avLst/>
              </a:prstGeom>
              <a:blipFill>
                <a:blip r:embed="rId5"/>
                <a:stretch>
                  <a:fillRect/>
                </a:stretch>
              </a:blipFill>
            </p:spPr>
            <p:txBody>
              <a:bodyPr/>
              <a:lstStyle/>
              <a:p>
                <a:r>
                  <a:rPr lang="en-GB">
                    <a:noFill/>
                  </a:rPr>
                  <a:t> </a:t>
                </a:r>
              </a:p>
            </p:txBody>
          </p:sp>
        </mc:Fallback>
      </mc:AlternateContent>
      <p:sp>
        <p:nvSpPr>
          <p:cNvPr id="13" name="Freeform: Shape 12">
            <a:extLst>
              <a:ext uri="{FF2B5EF4-FFF2-40B4-BE49-F238E27FC236}">
                <a16:creationId xmlns:a16="http://schemas.microsoft.com/office/drawing/2014/main" id="{1F70C131-A1AF-4B33-9A23-8192E051B3EE}"/>
              </a:ext>
            </a:extLst>
          </p:cNvPr>
          <p:cNvSpPr/>
          <p:nvPr/>
        </p:nvSpPr>
        <p:spPr>
          <a:xfrm>
            <a:off x="723014" y="1520456"/>
            <a:ext cx="2445488" cy="818707"/>
          </a:xfrm>
          <a:custGeom>
            <a:avLst/>
            <a:gdLst>
              <a:gd name="connsiteX0" fmla="*/ 0 w 2445488"/>
              <a:gd name="connsiteY0" fmla="*/ 818707 h 818707"/>
              <a:gd name="connsiteX1" fmla="*/ 1244009 w 2445488"/>
              <a:gd name="connsiteY1" fmla="*/ 584791 h 818707"/>
              <a:gd name="connsiteX2" fmla="*/ 2445488 w 2445488"/>
              <a:gd name="connsiteY2" fmla="*/ 0 h 818707"/>
            </a:gdLst>
            <a:ahLst/>
            <a:cxnLst>
              <a:cxn ang="0">
                <a:pos x="connsiteX0" y="connsiteY0"/>
              </a:cxn>
              <a:cxn ang="0">
                <a:pos x="connsiteX1" y="connsiteY1"/>
              </a:cxn>
              <a:cxn ang="0">
                <a:pos x="connsiteX2" y="connsiteY2"/>
              </a:cxn>
            </a:cxnLst>
            <a:rect l="l" t="t" r="r" b="b"/>
            <a:pathLst>
              <a:path w="2445488" h="818707">
                <a:moveTo>
                  <a:pt x="0" y="818707"/>
                </a:moveTo>
                <a:cubicBezTo>
                  <a:pt x="418214" y="769974"/>
                  <a:pt x="836428" y="721242"/>
                  <a:pt x="1244009" y="584791"/>
                </a:cubicBezTo>
                <a:cubicBezTo>
                  <a:pt x="1651590" y="448340"/>
                  <a:pt x="2048539" y="224170"/>
                  <a:pt x="2445488"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Freeform: Shape 13">
            <a:extLst>
              <a:ext uri="{FF2B5EF4-FFF2-40B4-BE49-F238E27FC236}">
                <a16:creationId xmlns:a16="http://schemas.microsoft.com/office/drawing/2014/main" id="{3A00F20B-A829-450D-A631-3565DEEA4E20}"/>
              </a:ext>
            </a:extLst>
          </p:cNvPr>
          <p:cNvSpPr/>
          <p:nvPr/>
        </p:nvSpPr>
        <p:spPr>
          <a:xfrm>
            <a:off x="786809" y="1190847"/>
            <a:ext cx="2275368" cy="648586"/>
          </a:xfrm>
          <a:custGeom>
            <a:avLst/>
            <a:gdLst>
              <a:gd name="connsiteX0" fmla="*/ 0 w 2275368"/>
              <a:gd name="connsiteY0" fmla="*/ 648586 h 648586"/>
              <a:gd name="connsiteX1" fmla="*/ 595424 w 2275368"/>
              <a:gd name="connsiteY1" fmla="*/ 53162 h 648586"/>
              <a:gd name="connsiteX2" fmla="*/ 1265275 w 2275368"/>
              <a:gd name="connsiteY2" fmla="*/ 404037 h 648586"/>
              <a:gd name="connsiteX3" fmla="*/ 2275368 w 2275368"/>
              <a:gd name="connsiteY3" fmla="*/ 0 h 648586"/>
            </a:gdLst>
            <a:ahLst/>
            <a:cxnLst>
              <a:cxn ang="0">
                <a:pos x="connsiteX0" y="connsiteY0"/>
              </a:cxn>
              <a:cxn ang="0">
                <a:pos x="connsiteX1" y="connsiteY1"/>
              </a:cxn>
              <a:cxn ang="0">
                <a:pos x="connsiteX2" y="connsiteY2"/>
              </a:cxn>
              <a:cxn ang="0">
                <a:pos x="connsiteX3" y="connsiteY3"/>
              </a:cxn>
            </a:cxnLst>
            <a:rect l="l" t="t" r="r" b="b"/>
            <a:pathLst>
              <a:path w="2275368" h="648586">
                <a:moveTo>
                  <a:pt x="0" y="648586"/>
                </a:moveTo>
                <a:cubicBezTo>
                  <a:pt x="192272" y="371253"/>
                  <a:pt x="384545" y="93920"/>
                  <a:pt x="595424" y="53162"/>
                </a:cubicBezTo>
                <a:cubicBezTo>
                  <a:pt x="806303" y="12404"/>
                  <a:pt x="985285" y="412897"/>
                  <a:pt x="1265275" y="404037"/>
                </a:cubicBezTo>
                <a:cubicBezTo>
                  <a:pt x="1545265" y="395177"/>
                  <a:pt x="1910316" y="197588"/>
                  <a:pt x="2275368"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CE811195-5424-4071-AB8E-E38EF9831028}"/>
                  </a:ext>
                </a:extLst>
              </p:cNvPr>
              <p:cNvSpPr txBox="1"/>
              <p:nvPr/>
            </p:nvSpPr>
            <p:spPr>
              <a:xfrm>
                <a:off x="2577454" y="2621683"/>
                <a:ext cx="432048"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400" b="0" i="1" smtClean="0">
                          <a:latin typeface="Cambria Math" panose="02040503050406030204" pitchFamily="18" charset="0"/>
                        </a:rPr>
                        <m:t>𝑏</m:t>
                      </m:r>
                    </m:oMath>
                  </m:oMathPara>
                </a14:m>
                <a:endParaRPr lang="en-GB" sz="1400" dirty="0"/>
              </a:p>
            </p:txBody>
          </p:sp>
        </mc:Choice>
        <mc:Fallback xmlns="">
          <p:sp>
            <p:nvSpPr>
              <p:cNvPr id="16" name="TextBox 15">
                <a:extLst>
                  <a:ext uri="{FF2B5EF4-FFF2-40B4-BE49-F238E27FC236}">
                    <a16:creationId xmlns:a16="http://schemas.microsoft.com/office/drawing/2014/main" id="{CE811195-5424-4071-AB8E-E38EF9831028}"/>
                  </a:ext>
                </a:extLst>
              </p:cNvPr>
              <p:cNvSpPr txBox="1">
                <a:spLocks noRot="1" noChangeAspect="1" noMove="1" noResize="1" noEditPoints="1" noAdjustHandles="1" noChangeArrowheads="1" noChangeShapeType="1" noTextEdit="1"/>
              </p:cNvSpPr>
              <p:nvPr/>
            </p:nvSpPr>
            <p:spPr>
              <a:xfrm>
                <a:off x="2577454" y="2621683"/>
                <a:ext cx="432048" cy="307777"/>
              </a:xfrm>
              <a:prstGeom prst="rect">
                <a:avLst/>
              </a:prstGeom>
              <a:blipFill>
                <a:blip r:embed="rId6"/>
                <a:stretch>
                  <a:fillRect/>
                </a:stretch>
              </a:blipFill>
            </p:spPr>
            <p:txBody>
              <a:bodyPr/>
              <a:lstStyle/>
              <a:p>
                <a:r>
                  <a:rPr lang="en-GB">
                    <a:noFill/>
                  </a:rPr>
                  <a:t> </a:t>
                </a:r>
              </a:p>
            </p:txBody>
          </p:sp>
        </mc:Fallback>
      </mc:AlternateContent>
      <p:cxnSp>
        <p:nvCxnSpPr>
          <p:cNvPr id="17" name="Straight Connector 16">
            <a:extLst>
              <a:ext uri="{FF2B5EF4-FFF2-40B4-BE49-F238E27FC236}">
                <a16:creationId xmlns:a16="http://schemas.microsoft.com/office/drawing/2014/main" id="{71671F19-582A-47FE-ADDF-3166E648074C}"/>
              </a:ext>
            </a:extLst>
          </p:cNvPr>
          <p:cNvCxnSpPr>
            <a:cxnSpLocks/>
          </p:cNvCxnSpPr>
          <p:nvPr/>
        </p:nvCxnSpPr>
        <p:spPr>
          <a:xfrm flipH="1">
            <a:off x="2800350" y="1362075"/>
            <a:ext cx="9525" cy="1285875"/>
          </a:xfrm>
          <a:prstGeom prst="line">
            <a:avLst/>
          </a:prstGeom>
          <a:ln>
            <a:prstDash val="dash"/>
          </a:ln>
        </p:spPr>
        <p:style>
          <a:lnRef idx="1">
            <a:schemeClr val="dk1"/>
          </a:lnRef>
          <a:fillRef idx="0">
            <a:schemeClr val="dk1"/>
          </a:fillRef>
          <a:effectRef idx="0">
            <a:schemeClr val="dk1"/>
          </a:effectRef>
          <a:fontRef idx="minor">
            <a:schemeClr val="tx1"/>
          </a:fontRef>
        </p:style>
      </p:cxnSp>
      <p:cxnSp>
        <p:nvCxnSpPr>
          <p:cNvPr id="20" name="Straight Connector 19">
            <a:extLst>
              <a:ext uri="{FF2B5EF4-FFF2-40B4-BE49-F238E27FC236}">
                <a16:creationId xmlns:a16="http://schemas.microsoft.com/office/drawing/2014/main" id="{A513003C-803B-4565-A2E1-28E3401FD572}"/>
              </a:ext>
            </a:extLst>
          </p:cNvPr>
          <p:cNvCxnSpPr>
            <a:cxnSpLocks/>
          </p:cNvCxnSpPr>
          <p:nvPr/>
        </p:nvCxnSpPr>
        <p:spPr>
          <a:xfrm flipH="1">
            <a:off x="1228725" y="1292183"/>
            <a:ext cx="19051" cy="1365292"/>
          </a:xfrm>
          <a:prstGeom prst="line">
            <a:avLst/>
          </a:prstGeom>
          <a:ln>
            <a:prstDash val="dash"/>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9B07DBB1-9886-4F95-AC78-2F6F978FBBA9}"/>
                  </a:ext>
                </a:extLst>
              </p:cNvPr>
              <p:cNvSpPr txBox="1"/>
              <p:nvPr/>
            </p:nvSpPr>
            <p:spPr>
              <a:xfrm>
                <a:off x="1011773" y="2583952"/>
                <a:ext cx="432048"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400" b="0" i="1" smtClean="0">
                          <a:latin typeface="Cambria Math" panose="02040503050406030204" pitchFamily="18" charset="0"/>
                        </a:rPr>
                        <m:t>𝑎</m:t>
                      </m:r>
                    </m:oMath>
                  </m:oMathPara>
                </a14:m>
                <a:endParaRPr lang="en-GB" sz="1400" dirty="0"/>
              </a:p>
            </p:txBody>
          </p:sp>
        </mc:Choice>
        <mc:Fallback xmlns="">
          <p:sp>
            <p:nvSpPr>
              <p:cNvPr id="22" name="TextBox 21">
                <a:extLst>
                  <a:ext uri="{FF2B5EF4-FFF2-40B4-BE49-F238E27FC236}">
                    <a16:creationId xmlns:a16="http://schemas.microsoft.com/office/drawing/2014/main" id="{9B07DBB1-9886-4F95-AC78-2F6F978FBBA9}"/>
                  </a:ext>
                </a:extLst>
              </p:cNvPr>
              <p:cNvSpPr txBox="1">
                <a:spLocks noRot="1" noChangeAspect="1" noMove="1" noResize="1" noEditPoints="1" noAdjustHandles="1" noChangeArrowheads="1" noChangeShapeType="1" noTextEdit="1"/>
              </p:cNvSpPr>
              <p:nvPr/>
            </p:nvSpPr>
            <p:spPr>
              <a:xfrm>
                <a:off x="1011773" y="2583952"/>
                <a:ext cx="432048" cy="307777"/>
              </a:xfrm>
              <a:prstGeom prst="rect">
                <a:avLst/>
              </a:prstGeom>
              <a:blipFill>
                <a:blip r:embed="rId7"/>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3FF6F5EA-3CE4-4973-B92A-06C6AA60E1DD}"/>
                  </a:ext>
                </a:extLst>
              </p:cNvPr>
              <p:cNvSpPr txBox="1"/>
              <p:nvPr/>
            </p:nvSpPr>
            <p:spPr>
              <a:xfrm>
                <a:off x="2971402" y="1029494"/>
                <a:ext cx="914426"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panose="02040503050406030204" pitchFamily="18" charset="0"/>
                        </a:rPr>
                        <m:t>𝑦</m:t>
                      </m:r>
                      <m:r>
                        <a:rPr lang="en-GB" sz="1200" b="0" i="1" smtClean="0">
                          <a:latin typeface="Cambria Math" panose="02040503050406030204" pitchFamily="18" charset="0"/>
                        </a:rPr>
                        <m:t>=</m:t>
                      </m:r>
                      <m:r>
                        <a:rPr lang="en-GB" sz="1200" b="0" i="1" smtClean="0">
                          <a:latin typeface="Cambria Math" panose="02040503050406030204" pitchFamily="18" charset="0"/>
                        </a:rPr>
                        <m:t>𝑓</m:t>
                      </m:r>
                      <m:d>
                        <m:dPr>
                          <m:ctrlPr>
                            <a:rPr lang="en-GB" sz="1200" b="0" i="1" smtClean="0">
                              <a:latin typeface="Cambria Math" panose="02040503050406030204" pitchFamily="18" charset="0"/>
                            </a:rPr>
                          </m:ctrlPr>
                        </m:dPr>
                        <m:e>
                          <m:r>
                            <a:rPr lang="en-GB" sz="1200" b="0" i="1" smtClean="0">
                              <a:latin typeface="Cambria Math" panose="02040503050406030204" pitchFamily="18" charset="0"/>
                            </a:rPr>
                            <m:t>𝑥</m:t>
                          </m:r>
                        </m:e>
                      </m:d>
                    </m:oMath>
                  </m:oMathPara>
                </a14:m>
                <a:endParaRPr lang="en-GB" sz="1200" dirty="0"/>
              </a:p>
            </p:txBody>
          </p:sp>
        </mc:Choice>
        <mc:Fallback xmlns="">
          <p:sp>
            <p:nvSpPr>
              <p:cNvPr id="23" name="TextBox 22">
                <a:extLst>
                  <a:ext uri="{FF2B5EF4-FFF2-40B4-BE49-F238E27FC236}">
                    <a16:creationId xmlns:a16="http://schemas.microsoft.com/office/drawing/2014/main" id="{3FF6F5EA-3CE4-4973-B92A-06C6AA60E1DD}"/>
                  </a:ext>
                </a:extLst>
              </p:cNvPr>
              <p:cNvSpPr txBox="1">
                <a:spLocks noRot="1" noChangeAspect="1" noMove="1" noResize="1" noEditPoints="1" noAdjustHandles="1" noChangeArrowheads="1" noChangeShapeType="1" noTextEdit="1"/>
              </p:cNvSpPr>
              <p:nvPr/>
            </p:nvSpPr>
            <p:spPr>
              <a:xfrm>
                <a:off x="2971402" y="1029494"/>
                <a:ext cx="914426" cy="276999"/>
              </a:xfrm>
              <a:prstGeom prst="rect">
                <a:avLst/>
              </a:prstGeom>
              <a:blipFill>
                <a:blip r:embed="rId8"/>
                <a:stretch>
                  <a:fillRect b="-4444"/>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03E51908-B130-48A3-8067-FD69B839595A}"/>
                  </a:ext>
                </a:extLst>
              </p:cNvPr>
              <p:cNvSpPr txBox="1"/>
              <p:nvPr/>
            </p:nvSpPr>
            <p:spPr>
              <a:xfrm>
                <a:off x="3111230" y="1396266"/>
                <a:ext cx="914426"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panose="02040503050406030204" pitchFamily="18" charset="0"/>
                        </a:rPr>
                        <m:t>𝑦</m:t>
                      </m:r>
                      <m:r>
                        <a:rPr lang="en-GB" sz="1200" b="0" i="1" smtClean="0">
                          <a:latin typeface="Cambria Math" panose="02040503050406030204" pitchFamily="18" charset="0"/>
                        </a:rPr>
                        <m:t>=</m:t>
                      </m:r>
                      <m:r>
                        <a:rPr lang="en-GB" sz="1200" b="0" i="1" smtClean="0">
                          <a:latin typeface="Cambria Math" panose="02040503050406030204" pitchFamily="18" charset="0"/>
                        </a:rPr>
                        <m:t>𝑔</m:t>
                      </m:r>
                      <m:d>
                        <m:dPr>
                          <m:ctrlPr>
                            <a:rPr lang="en-GB" sz="1200" b="0" i="1" smtClean="0">
                              <a:latin typeface="Cambria Math" panose="02040503050406030204" pitchFamily="18" charset="0"/>
                            </a:rPr>
                          </m:ctrlPr>
                        </m:dPr>
                        <m:e>
                          <m:r>
                            <a:rPr lang="en-GB" sz="1200" b="0" i="1" smtClean="0">
                              <a:latin typeface="Cambria Math" panose="02040503050406030204" pitchFamily="18" charset="0"/>
                            </a:rPr>
                            <m:t>𝑥</m:t>
                          </m:r>
                        </m:e>
                      </m:d>
                    </m:oMath>
                  </m:oMathPara>
                </a14:m>
                <a:endParaRPr lang="en-GB" sz="1200" dirty="0"/>
              </a:p>
            </p:txBody>
          </p:sp>
        </mc:Choice>
        <mc:Fallback xmlns="">
          <p:sp>
            <p:nvSpPr>
              <p:cNvPr id="24" name="TextBox 23">
                <a:extLst>
                  <a:ext uri="{FF2B5EF4-FFF2-40B4-BE49-F238E27FC236}">
                    <a16:creationId xmlns:a16="http://schemas.microsoft.com/office/drawing/2014/main" id="{03E51908-B130-48A3-8067-FD69B839595A}"/>
                  </a:ext>
                </a:extLst>
              </p:cNvPr>
              <p:cNvSpPr txBox="1">
                <a:spLocks noRot="1" noChangeAspect="1" noMove="1" noResize="1" noEditPoints="1" noAdjustHandles="1" noChangeArrowheads="1" noChangeShapeType="1" noTextEdit="1"/>
              </p:cNvSpPr>
              <p:nvPr/>
            </p:nvSpPr>
            <p:spPr>
              <a:xfrm>
                <a:off x="3111230" y="1396266"/>
                <a:ext cx="914426" cy="276999"/>
              </a:xfrm>
              <a:prstGeom prst="rect">
                <a:avLst/>
              </a:prstGeom>
              <a:blipFill>
                <a:blip r:embed="rId9"/>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323F02BF-3056-4536-BDF3-581D9E40D5F9}"/>
                  </a:ext>
                </a:extLst>
              </p:cNvPr>
              <p:cNvSpPr txBox="1"/>
              <p:nvPr/>
            </p:nvSpPr>
            <p:spPr>
              <a:xfrm>
                <a:off x="4448066" y="858044"/>
                <a:ext cx="3816533" cy="2718116"/>
              </a:xfrm>
              <a:prstGeom prst="rect">
                <a:avLst/>
              </a:prstGeom>
              <a:noFill/>
            </p:spPr>
            <p:txBody>
              <a:bodyPr wrap="square" rtlCol="0">
                <a:spAutoFit/>
              </a:bodyPr>
              <a:lstStyle/>
              <a:p>
                <a:r>
                  <a:rPr lang="en-GB" sz="1400" i="1" dirty="0"/>
                  <a:t>(This was presented in my Year 1 slides as an ‘alternative method’)</a:t>
                </a:r>
              </a:p>
              <a:p>
                <a:r>
                  <a:rPr lang="en-GB" sz="1600" dirty="0"/>
                  <a:t>The areas under the two curves are </a:t>
                </a:r>
                <a14:m>
                  <m:oMath xmlns:m="http://schemas.openxmlformats.org/officeDocument/2006/math">
                    <m:nary>
                      <m:naryPr>
                        <m:ctrlPr>
                          <a:rPr lang="en-GB" sz="1600" b="0" i="1" smtClean="0">
                            <a:latin typeface="Cambria Math" panose="02040503050406030204" pitchFamily="18" charset="0"/>
                          </a:rPr>
                        </m:ctrlPr>
                      </m:naryPr>
                      <m:sub>
                        <m:r>
                          <a:rPr lang="en-GB" sz="1600" b="0" i="1" smtClean="0">
                            <a:latin typeface="Cambria Math" panose="02040503050406030204" pitchFamily="18" charset="0"/>
                          </a:rPr>
                          <m:t>𝑎</m:t>
                        </m:r>
                      </m:sub>
                      <m:sup>
                        <m:r>
                          <a:rPr lang="en-GB" sz="1600" b="0" i="1" smtClean="0">
                            <a:latin typeface="Cambria Math" panose="02040503050406030204" pitchFamily="18" charset="0"/>
                          </a:rPr>
                          <m:t>𝑏</m:t>
                        </m:r>
                      </m:sup>
                      <m:e>
                        <m:r>
                          <a:rPr lang="en-GB" sz="1600" b="0" i="1" smtClean="0">
                            <a:latin typeface="Cambria Math" panose="02040503050406030204" pitchFamily="18" charset="0"/>
                          </a:rPr>
                          <m:t>𝑓</m:t>
                        </m:r>
                        <m:d>
                          <m:dPr>
                            <m:ctrlPr>
                              <a:rPr lang="en-GB" sz="1600" b="0" i="1" smtClean="0">
                                <a:latin typeface="Cambria Math" panose="02040503050406030204" pitchFamily="18" charset="0"/>
                              </a:rPr>
                            </m:ctrlPr>
                          </m:dPr>
                          <m:e>
                            <m:r>
                              <a:rPr lang="en-GB" sz="1600" b="0" i="1" smtClean="0">
                                <a:latin typeface="Cambria Math" panose="02040503050406030204" pitchFamily="18" charset="0"/>
                              </a:rPr>
                              <m:t>𝑥</m:t>
                            </m:r>
                          </m:e>
                        </m:d>
                        <m:r>
                          <a:rPr lang="en-GB" sz="1600" b="0" i="1" smtClean="0">
                            <a:latin typeface="Cambria Math" panose="02040503050406030204" pitchFamily="18" charset="0"/>
                          </a:rPr>
                          <m:t> </m:t>
                        </m:r>
                        <m:r>
                          <a:rPr lang="en-GB" sz="1600" b="0" i="1" smtClean="0">
                            <a:latin typeface="Cambria Math" panose="02040503050406030204" pitchFamily="18" charset="0"/>
                          </a:rPr>
                          <m:t>𝑑𝑥</m:t>
                        </m:r>
                      </m:e>
                    </m:nary>
                  </m:oMath>
                </a14:m>
                <a:r>
                  <a:rPr lang="en-GB" sz="1600" dirty="0"/>
                  <a:t> and </a:t>
                </a:r>
                <a14:m>
                  <m:oMath xmlns:m="http://schemas.openxmlformats.org/officeDocument/2006/math">
                    <m:nary>
                      <m:naryPr>
                        <m:ctrlPr>
                          <a:rPr lang="en-GB" sz="1600" i="1">
                            <a:latin typeface="Cambria Math" panose="02040503050406030204" pitchFamily="18" charset="0"/>
                          </a:rPr>
                        </m:ctrlPr>
                      </m:naryPr>
                      <m:sub>
                        <m:r>
                          <a:rPr lang="en-GB" sz="1600" i="1">
                            <a:latin typeface="Cambria Math" panose="02040503050406030204" pitchFamily="18" charset="0"/>
                          </a:rPr>
                          <m:t>𝑎</m:t>
                        </m:r>
                      </m:sub>
                      <m:sup>
                        <m:r>
                          <a:rPr lang="en-GB" sz="1600" i="1">
                            <a:latin typeface="Cambria Math" panose="02040503050406030204" pitchFamily="18" charset="0"/>
                          </a:rPr>
                          <m:t>𝑏</m:t>
                        </m:r>
                      </m:sup>
                      <m:e>
                        <m:r>
                          <a:rPr lang="en-GB" sz="1600" b="0" i="1" smtClean="0">
                            <a:latin typeface="Cambria Math" panose="02040503050406030204" pitchFamily="18" charset="0"/>
                          </a:rPr>
                          <m:t>𝑔</m:t>
                        </m:r>
                        <m:d>
                          <m:dPr>
                            <m:ctrlPr>
                              <a:rPr lang="en-GB" sz="1600" i="1">
                                <a:latin typeface="Cambria Math" panose="02040503050406030204" pitchFamily="18" charset="0"/>
                              </a:rPr>
                            </m:ctrlPr>
                          </m:dPr>
                          <m:e>
                            <m:r>
                              <a:rPr lang="en-GB" sz="1600" i="1">
                                <a:latin typeface="Cambria Math" panose="02040503050406030204" pitchFamily="18" charset="0"/>
                              </a:rPr>
                              <m:t>𝑥</m:t>
                            </m:r>
                          </m:e>
                        </m:d>
                        <m:r>
                          <a:rPr lang="en-GB" sz="1600" i="1">
                            <a:latin typeface="Cambria Math" panose="02040503050406030204" pitchFamily="18" charset="0"/>
                          </a:rPr>
                          <m:t> </m:t>
                        </m:r>
                        <m:r>
                          <a:rPr lang="en-GB" sz="1600" i="1">
                            <a:latin typeface="Cambria Math" panose="02040503050406030204" pitchFamily="18" charset="0"/>
                          </a:rPr>
                          <m:t>𝑑𝑥</m:t>
                        </m:r>
                      </m:e>
                    </m:nary>
                  </m:oMath>
                </a14:m>
                <a:r>
                  <a:rPr lang="en-GB" sz="1600" dirty="0"/>
                  <a:t>. It therefore follows the area between them (provided the curves don’t overlap) is:</a:t>
                </a:r>
              </a:p>
              <a:p>
                <a:pPr/>
                <a14:m>
                  <m:oMathPara xmlns:m="http://schemas.openxmlformats.org/officeDocument/2006/math">
                    <m:oMathParaPr>
                      <m:jc m:val="centerGroup"/>
                    </m:oMathParaPr>
                    <m:oMath xmlns:m="http://schemas.openxmlformats.org/officeDocument/2006/math">
                      <m:r>
                        <a:rPr lang="en-GB" sz="1600" b="0" i="1" smtClean="0">
                          <a:latin typeface="Cambria Math" panose="02040503050406030204" pitchFamily="18" charset="0"/>
                        </a:rPr>
                        <m:t>𝑅</m:t>
                      </m:r>
                      <m:r>
                        <a:rPr lang="en-GB" sz="1600" b="0" i="1" smtClean="0">
                          <a:latin typeface="Cambria Math" panose="02040503050406030204" pitchFamily="18" charset="0"/>
                        </a:rPr>
                        <m:t>=</m:t>
                      </m:r>
                      <m:nary>
                        <m:naryPr>
                          <m:ctrlPr>
                            <a:rPr lang="en-GB" sz="1600" i="1">
                              <a:latin typeface="Cambria Math" panose="02040503050406030204" pitchFamily="18" charset="0"/>
                            </a:rPr>
                          </m:ctrlPr>
                        </m:naryPr>
                        <m:sub>
                          <m:r>
                            <a:rPr lang="en-GB" sz="1600" i="1">
                              <a:latin typeface="Cambria Math" panose="02040503050406030204" pitchFamily="18" charset="0"/>
                            </a:rPr>
                            <m:t>𝑎</m:t>
                          </m:r>
                        </m:sub>
                        <m:sup>
                          <m:r>
                            <a:rPr lang="en-GB" sz="1600" i="1">
                              <a:latin typeface="Cambria Math" panose="02040503050406030204" pitchFamily="18" charset="0"/>
                            </a:rPr>
                            <m:t>𝑏</m:t>
                          </m:r>
                        </m:sup>
                        <m:e>
                          <m:r>
                            <a:rPr lang="en-GB" sz="1600" i="1">
                              <a:latin typeface="Cambria Math" panose="02040503050406030204" pitchFamily="18" charset="0"/>
                            </a:rPr>
                            <m:t>𝑓</m:t>
                          </m:r>
                          <m:d>
                            <m:dPr>
                              <m:ctrlPr>
                                <a:rPr lang="en-GB" sz="1600" i="1">
                                  <a:latin typeface="Cambria Math" panose="02040503050406030204" pitchFamily="18" charset="0"/>
                                </a:rPr>
                              </m:ctrlPr>
                            </m:dPr>
                            <m:e>
                              <m:r>
                                <a:rPr lang="en-GB" sz="1600" i="1">
                                  <a:latin typeface="Cambria Math" panose="02040503050406030204" pitchFamily="18" charset="0"/>
                                </a:rPr>
                                <m:t>𝑥</m:t>
                              </m:r>
                            </m:e>
                          </m:d>
                          <m:r>
                            <a:rPr lang="en-GB" sz="1600" i="1">
                              <a:latin typeface="Cambria Math" panose="02040503050406030204" pitchFamily="18" charset="0"/>
                            </a:rPr>
                            <m:t> </m:t>
                          </m:r>
                          <m:r>
                            <a:rPr lang="en-GB" sz="1600" i="1">
                              <a:latin typeface="Cambria Math" panose="02040503050406030204" pitchFamily="18" charset="0"/>
                            </a:rPr>
                            <m:t>𝑑𝑥</m:t>
                          </m:r>
                        </m:e>
                      </m:nary>
                      <m:r>
                        <a:rPr lang="en-GB" sz="1600" b="0" i="1" smtClean="0">
                          <a:latin typeface="Cambria Math" panose="02040503050406030204" pitchFamily="18" charset="0"/>
                        </a:rPr>
                        <m:t>−</m:t>
                      </m:r>
                      <m:nary>
                        <m:naryPr>
                          <m:ctrlPr>
                            <a:rPr lang="en-GB" sz="1600" i="1">
                              <a:latin typeface="Cambria Math" panose="02040503050406030204" pitchFamily="18" charset="0"/>
                            </a:rPr>
                          </m:ctrlPr>
                        </m:naryPr>
                        <m:sub>
                          <m:r>
                            <a:rPr lang="en-GB" sz="1600" i="1">
                              <a:latin typeface="Cambria Math" panose="02040503050406030204" pitchFamily="18" charset="0"/>
                            </a:rPr>
                            <m:t>𝑎</m:t>
                          </m:r>
                        </m:sub>
                        <m:sup>
                          <m:r>
                            <a:rPr lang="en-GB" sz="1600" i="1">
                              <a:latin typeface="Cambria Math" panose="02040503050406030204" pitchFamily="18" charset="0"/>
                            </a:rPr>
                            <m:t>𝑏</m:t>
                          </m:r>
                        </m:sup>
                        <m:e>
                          <m:r>
                            <a:rPr lang="en-GB" sz="1600" b="0" i="1" smtClean="0">
                              <a:latin typeface="Cambria Math" panose="02040503050406030204" pitchFamily="18" charset="0"/>
                            </a:rPr>
                            <m:t>𝑔</m:t>
                          </m:r>
                          <m:d>
                            <m:dPr>
                              <m:ctrlPr>
                                <a:rPr lang="en-GB" sz="1600" i="1">
                                  <a:latin typeface="Cambria Math" panose="02040503050406030204" pitchFamily="18" charset="0"/>
                                </a:rPr>
                              </m:ctrlPr>
                            </m:dPr>
                            <m:e>
                              <m:r>
                                <a:rPr lang="en-GB" sz="1600" i="1">
                                  <a:latin typeface="Cambria Math" panose="02040503050406030204" pitchFamily="18" charset="0"/>
                                </a:rPr>
                                <m:t>𝑥</m:t>
                              </m:r>
                            </m:e>
                          </m:d>
                          <m:r>
                            <a:rPr lang="en-GB" sz="1600" i="1">
                              <a:latin typeface="Cambria Math" panose="02040503050406030204" pitchFamily="18" charset="0"/>
                            </a:rPr>
                            <m:t> </m:t>
                          </m:r>
                          <m:r>
                            <a:rPr lang="en-GB" sz="1600" i="1">
                              <a:latin typeface="Cambria Math" panose="02040503050406030204" pitchFamily="18" charset="0"/>
                            </a:rPr>
                            <m:t>𝑑𝑥</m:t>
                          </m:r>
                        </m:e>
                      </m:nary>
                    </m:oMath>
                    <m:oMath xmlns:m="http://schemas.openxmlformats.org/officeDocument/2006/math">
                      <m:r>
                        <a:rPr lang="en-GB" sz="1600" b="0" i="1" smtClean="0">
                          <a:latin typeface="Cambria Math" panose="02040503050406030204" pitchFamily="18" charset="0"/>
                        </a:rPr>
                        <m:t>=</m:t>
                      </m:r>
                      <m:nary>
                        <m:naryPr>
                          <m:ctrlPr>
                            <a:rPr lang="en-GB" sz="1600" i="1">
                              <a:latin typeface="Cambria Math" panose="02040503050406030204" pitchFamily="18" charset="0"/>
                            </a:rPr>
                          </m:ctrlPr>
                        </m:naryPr>
                        <m:sub>
                          <m:r>
                            <a:rPr lang="en-GB" sz="1600" i="1">
                              <a:latin typeface="Cambria Math" panose="02040503050406030204" pitchFamily="18" charset="0"/>
                            </a:rPr>
                            <m:t>𝑎</m:t>
                          </m:r>
                        </m:sub>
                        <m:sup>
                          <m:r>
                            <a:rPr lang="en-GB" sz="1600" i="1">
                              <a:latin typeface="Cambria Math" panose="02040503050406030204" pitchFamily="18" charset="0"/>
                            </a:rPr>
                            <m:t>𝑏</m:t>
                          </m:r>
                        </m:sup>
                        <m:e>
                          <m:d>
                            <m:dPr>
                              <m:ctrlPr>
                                <a:rPr lang="en-GB" sz="1600" b="0" i="1" smtClean="0">
                                  <a:latin typeface="Cambria Math" panose="02040503050406030204" pitchFamily="18" charset="0"/>
                                </a:rPr>
                              </m:ctrlPr>
                            </m:dPr>
                            <m:e>
                              <m:r>
                                <a:rPr lang="en-GB" sz="1600" i="1">
                                  <a:latin typeface="Cambria Math" panose="02040503050406030204" pitchFamily="18" charset="0"/>
                                </a:rPr>
                                <m:t>𝑓</m:t>
                              </m:r>
                              <m:d>
                                <m:dPr>
                                  <m:ctrlPr>
                                    <a:rPr lang="en-GB" sz="1600" i="1">
                                      <a:latin typeface="Cambria Math" panose="02040503050406030204" pitchFamily="18" charset="0"/>
                                    </a:rPr>
                                  </m:ctrlPr>
                                </m:dPr>
                                <m:e>
                                  <m:r>
                                    <a:rPr lang="en-GB" sz="1600" i="1">
                                      <a:latin typeface="Cambria Math" panose="02040503050406030204" pitchFamily="18" charset="0"/>
                                    </a:rPr>
                                    <m:t>𝑥</m:t>
                                  </m:r>
                                </m:e>
                              </m:d>
                              <m:r>
                                <a:rPr lang="en-GB" sz="1600" b="0" i="1" smtClean="0">
                                  <a:latin typeface="Cambria Math" panose="02040503050406030204" pitchFamily="18" charset="0"/>
                                </a:rPr>
                                <m:t>−</m:t>
                              </m:r>
                              <m:r>
                                <a:rPr lang="en-GB" sz="1600" b="0" i="1" smtClean="0">
                                  <a:latin typeface="Cambria Math" panose="02040503050406030204" pitchFamily="18" charset="0"/>
                                </a:rPr>
                                <m:t>𝑔</m:t>
                              </m:r>
                              <m:d>
                                <m:dPr>
                                  <m:ctrlPr>
                                    <a:rPr lang="en-GB" sz="1600" b="0" i="1" smtClean="0">
                                      <a:latin typeface="Cambria Math" panose="02040503050406030204" pitchFamily="18" charset="0"/>
                                    </a:rPr>
                                  </m:ctrlPr>
                                </m:dPr>
                                <m:e>
                                  <m:r>
                                    <a:rPr lang="en-GB" sz="1600" b="0" i="1" smtClean="0">
                                      <a:latin typeface="Cambria Math" panose="02040503050406030204" pitchFamily="18" charset="0"/>
                                    </a:rPr>
                                    <m:t>𝑥</m:t>
                                  </m:r>
                                </m:e>
                              </m:d>
                            </m:e>
                          </m:d>
                          <m:r>
                            <a:rPr lang="en-GB" sz="1600" i="1">
                              <a:latin typeface="Cambria Math" panose="02040503050406030204" pitchFamily="18" charset="0"/>
                            </a:rPr>
                            <m:t> </m:t>
                          </m:r>
                          <m:r>
                            <a:rPr lang="en-GB" sz="1600" i="1">
                              <a:latin typeface="Cambria Math" panose="02040503050406030204" pitchFamily="18" charset="0"/>
                            </a:rPr>
                            <m:t>𝑑𝑥</m:t>
                          </m:r>
                        </m:e>
                      </m:nary>
                    </m:oMath>
                  </m:oMathPara>
                </a14:m>
                <a:endParaRPr lang="en-GB" sz="1600" dirty="0"/>
              </a:p>
            </p:txBody>
          </p:sp>
        </mc:Choice>
        <mc:Fallback xmlns="">
          <p:sp>
            <p:nvSpPr>
              <p:cNvPr id="25" name="TextBox 24">
                <a:extLst>
                  <a:ext uri="{FF2B5EF4-FFF2-40B4-BE49-F238E27FC236}">
                    <a16:creationId xmlns:a16="http://schemas.microsoft.com/office/drawing/2014/main" id="{323F02BF-3056-4536-BDF3-581D9E40D5F9}"/>
                  </a:ext>
                </a:extLst>
              </p:cNvPr>
              <p:cNvSpPr txBox="1">
                <a:spLocks noRot="1" noChangeAspect="1" noMove="1" noResize="1" noEditPoints="1" noAdjustHandles="1" noChangeArrowheads="1" noChangeShapeType="1" noTextEdit="1"/>
              </p:cNvSpPr>
              <p:nvPr/>
            </p:nvSpPr>
            <p:spPr>
              <a:xfrm>
                <a:off x="4448066" y="858044"/>
                <a:ext cx="3816533" cy="2718116"/>
              </a:xfrm>
              <a:prstGeom prst="rect">
                <a:avLst/>
              </a:prstGeom>
              <a:blipFill>
                <a:blip r:embed="rId10"/>
                <a:stretch>
                  <a:fillRect l="-9265" t="-448"/>
                </a:stretch>
              </a:blipFill>
            </p:spPr>
            <p:txBody>
              <a:bodyPr/>
              <a:lstStyle/>
              <a:p>
                <a:r>
                  <a:rPr lang="en-GB">
                    <a:noFill/>
                  </a:rPr>
                  <a:t> </a:t>
                </a:r>
              </a:p>
            </p:txBody>
          </p:sp>
        </mc:Fallback>
      </mc:AlternateContent>
      <p:sp>
        <p:nvSpPr>
          <p:cNvPr id="26" name="TextBox 25">
            <a:extLst>
              <a:ext uri="{FF2B5EF4-FFF2-40B4-BE49-F238E27FC236}">
                <a16:creationId xmlns:a16="http://schemas.microsoft.com/office/drawing/2014/main" id="{2008C823-C698-46B4-9124-33281D847739}"/>
              </a:ext>
            </a:extLst>
          </p:cNvPr>
          <p:cNvSpPr txBox="1"/>
          <p:nvPr/>
        </p:nvSpPr>
        <p:spPr>
          <a:xfrm>
            <a:off x="1114426" y="2956942"/>
            <a:ext cx="2460128" cy="523220"/>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400" b="1" dirty="0" err="1"/>
              <a:t>Fro</a:t>
            </a:r>
            <a:r>
              <a:rPr lang="en-GB" sz="1400" b="1" dirty="0"/>
              <a:t> Tip</a:t>
            </a:r>
            <a:r>
              <a:rPr lang="en-GB" sz="1400" dirty="0"/>
              <a:t>: Ensure you have top curve minus bottom curve.</a:t>
            </a:r>
          </a:p>
        </p:txBody>
      </p:sp>
      <p:cxnSp>
        <p:nvCxnSpPr>
          <p:cNvPr id="28" name="Straight Arrow Connector 27">
            <a:extLst>
              <a:ext uri="{FF2B5EF4-FFF2-40B4-BE49-F238E27FC236}">
                <a16:creationId xmlns:a16="http://schemas.microsoft.com/office/drawing/2014/main" id="{F01C7EF9-77DE-4A15-890C-E853FE1C0270}"/>
              </a:ext>
            </a:extLst>
          </p:cNvPr>
          <p:cNvCxnSpPr>
            <a:cxnSpLocks/>
          </p:cNvCxnSpPr>
          <p:nvPr/>
        </p:nvCxnSpPr>
        <p:spPr>
          <a:xfrm flipV="1">
            <a:off x="3581400" y="3067050"/>
            <a:ext cx="790575" cy="19050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32" name="TextBox 31">
                <a:extLst>
                  <a:ext uri="{FF2B5EF4-FFF2-40B4-BE49-F238E27FC236}">
                    <a16:creationId xmlns:a16="http://schemas.microsoft.com/office/drawing/2014/main" id="{8F156B8D-815F-4823-A6F5-7E6959166005}"/>
                  </a:ext>
                </a:extLst>
              </p:cNvPr>
              <p:cNvSpPr txBox="1"/>
              <p:nvPr/>
            </p:nvSpPr>
            <p:spPr>
              <a:xfrm>
                <a:off x="467545" y="3789040"/>
                <a:ext cx="4968552" cy="809004"/>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sz="1400" dirty="0"/>
                  <a:t>[Textbook] The diagram shows part of the curves </a:t>
                </a:r>
                <a14:m>
                  <m:oMath xmlns:m="http://schemas.openxmlformats.org/officeDocument/2006/math">
                    <m:r>
                      <a:rPr lang="en-GB" sz="1400" b="0" i="1" smtClean="0">
                        <a:latin typeface="Cambria Math" panose="02040503050406030204" pitchFamily="18" charset="0"/>
                      </a:rPr>
                      <m:t>𝑦</m:t>
                    </m:r>
                    <m:r>
                      <a:rPr lang="en-GB" sz="1400" b="0" i="1" smtClean="0">
                        <a:latin typeface="Cambria Math" panose="02040503050406030204" pitchFamily="18" charset="0"/>
                      </a:rPr>
                      <m:t>=</m:t>
                    </m:r>
                    <m:func>
                      <m:funcPr>
                        <m:ctrlPr>
                          <a:rPr lang="en-GB" sz="1400" b="0" i="1" smtClean="0">
                            <a:latin typeface="Cambria Math" panose="02040503050406030204" pitchFamily="18" charset="0"/>
                          </a:rPr>
                        </m:ctrlPr>
                      </m:funcPr>
                      <m:fName>
                        <m:r>
                          <m:rPr>
                            <m:sty m:val="p"/>
                          </m:rPr>
                          <a:rPr lang="en-GB" sz="1400" b="0" i="0" smtClean="0">
                            <a:latin typeface="Cambria Math" panose="02040503050406030204" pitchFamily="18" charset="0"/>
                          </a:rPr>
                          <m:t>sin</m:t>
                        </m:r>
                      </m:fName>
                      <m:e>
                        <m:r>
                          <a:rPr lang="en-GB" sz="1400" b="0" i="1" smtClean="0">
                            <a:latin typeface="Cambria Math" panose="02040503050406030204" pitchFamily="18" charset="0"/>
                          </a:rPr>
                          <m:t>2</m:t>
                        </m:r>
                        <m:r>
                          <a:rPr lang="en-GB" sz="1400" b="0" i="1" smtClean="0">
                            <a:latin typeface="Cambria Math" panose="02040503050406030204" pitchFamily="18" charset="0"/>
                          </a:rPr>
                          <m:t>𝑥</m:t>
                        </m:r>
                      </m:e>
                    </m:func>
                  </m:oMath>
                </a14:m>
                <a:r>
                  <a:rPr lang="en-GB" sz="1400" dirty="0"/>
                  <a:t> and </a:t>
                </a:r>
                <a14:m>
                  <m:oMath xmlns:m="http://schemas.openxmlformats.org/officeDocument/2006/math">
                    <m:r>
                      <a:rPr lang="en-GB" sz="1400" b="0" i="1" smtClean="0">
                        <a:latin typeface="Cambria Math" panose="02040503050406030204" pitchFamily="18" charset="0"/>
                      </a:rPr>
                      <m:t>𝑦</m:t>
                    </m:r>
                    <m:r>
                      <a:rPr lang="en-GB" sz="1400" b="0" i="1" smtClean="0">
                        <a:latin typeface="Cambria Math" panose="02040503050406030204" pitchFamily="18" charset="0"/>
                      </a:rPr>
                      <m:t>=</m:t>
                    </m:r>
                    <m:func>
                      <m:funcPr>
                        <m:ctrlPr>
                          <a:rPr lang="en-GB" sz="1400" b="0" i="1" smtClean="0">
                            <a:latin typeface="Cambria Math" panose="02040503050406030204" pitchFamily="18" charset="0"/>
                          </a:rPr>
                        </m:ctrlPr>
                      </m:funcPr>
                      <m:fName>
                        <m:r>
                          <m:rPr>
                            <m:sty m:val="p"/>
                          </m:rPr>
                          <a:rPr lang="en-GB" sz="1400" b="0" i="0" smtClean="0">
                            <a:latin typeface="Cambria Math" panose="02040503050406030204" pitchFamily="18" charset="0"/>
                          </a:rPr>
                          <m:t>sin</m:t>
                        </m:r>
                      </m:fName>
                      <m:e>
                        <m:r>
                          <a:rPr lang="en-GB" sz="1400" b="0" i="1" smtClean="0">
                            <a:latin typeface="Cambria Math" panose="02040503050406030204" pitchFamily="18" charset="0"/>
                          </a:rPr>
                          <m:t>𝑥</m:t>
                        </m:r>
                      </m:e>
                    </m:func>
                    <m:func>
                      <m:funcPr>
                        <m:ctrlPr>
                          <a:rPr lang="en-GB" sz="1400" b="0" i="1" smtClean="0">
                            <a:latin typeface="Cambria Math" panose="02040503050406030204" pitchFamily="18" charset="0"/>
                          </a:rPr>
                        </m:ctrlPr>
                      </m:funcPr>
                      <m:fName>
                        <m:sSup>
                          <m:sSupPr>
                            <m:ctrlPr>
                              <a:rPr lang="en-GB" sz="1400" b="0" i="1" smtClean="0">
                                <a:latin typeface="Cambria Math" panose="02040503050406030204" pitchFamily="18" charset="0"/>
                              </a:rPr>
                            </m:ctrlPr>
                          </m:sSupPr>
                          <m:e>
                            <m:r>
                              <m:rPr>
                                <m:sty m:val="p"/>
                              </m:rPr>
                              <a:rPr lang="en-GB" sz="1400" b="0" i="0" smtClean="0">
                                <a:latin typeface="Cambria Math" panose="02040503050406030204" pitchFamily="18" charset="0"/>
                              </a:rPr>
                              <m:t>cos</m:t>
                            </m:r>
                          </m:e>
                          <m:sup>
                            <m:r>
                              <a:rPr lang="en-GB" sz="1400" b="0" i="1" smtClean="0">
                                <a:latin typeface="Cambria Math" panose="02040503050406030204" pitchFamily="18" charset="0"/>
                              </a:rPr>
                              <m:t>2</m:t>
                            </m:r>
                          </m:sup>
                        </m:sSup>
                      </m:fName>
                      <m:e>
                        <m:r>
                          <a:rPr lang="en-GB" sz="1400" b="0" i="1" smtClean="0">
                            <a:latin typeface="Cambria Math" panose="02040503050406030204" pitchFamily="18" charset="0"/>
                          </a:rPr>
                          <m:t>𝑥</m:t>
                        </m:r>
                      </m:e>
                    </m:func>
                  </m:oMath>
                </a14:m>
                <a:r>
                  <a:rPr lang="en-GB" sz="1400" dirty="0"/>
                  <a:t> where </a:t>
                </a:r>
                <a14:m>
                  <m:oMath xmlns:m="http://schemas.openxmlformats.org/officeDocument/2006/math">
                    <m:r>
                      <a:rPr lang="en-GB" sz="1400" b="0" i="1" smtClean="0">
                        <a:latin typeface="Cambria Math" panose="02040503050406030204" pitchFamily="18" charset="0"/>
                      </a:rPr>
                      <m:t>0≤</m:t>
                    </m:r>
                    <m:r>
                      <a:rPr lang="en-GB" sz="1400" b="0" i="1" smtClean="0">
                        <a:latin typeface="Cambria Math" panose="02040503050406030204" pitchFamily="18" charset="0"/>
                      </a:rPr>
                      <m:t>𝑥</m:t>
                    </m:r>
                    <m:r>
                      <a:rPr lang="en-GB" sz="1400" b="0" i="1" smtClean="0">
                        <a:latin typeface="Cambria Math" panose="02040503050406030204" pitchFamily="18" charset="0"/>
                      </a:rPr>
                      <m:t>≤</m:t>
                    </m:r>
                    <m:f>
                      <m:fPr>
                        <m:ctrlPr>
                          <a:rPr lang="en-GB" sz="1400" b="0" i="1" smtClean="0">
                            <a:latin typeface="Cambria Math" panose="02040503050406030204" pitchFamily="18" charset="0"/>
                          </a:rPr>
                        </m:ctrlPr>
                      </m:fPr>
                      <m:num>
                        <m:r>
                          <a:rPr lang="en-GB" sz="1400" b="0" i="1" smtClean="0">
                            <a:latin typeface="Cambria Math" panose="02040503050406030204" pitchFamily="18" charset="0"/>
                          </a:rPr>
                          <m:t>𝜋</m:t>
                        </m:r>
                      </m:num>
                      <m:den>
                        <m:r>
                          <a:rPr lang="en-GB" sz="1400" b="0" i="1" smtClean="0">
                            <a:latin typeface="Cambria Math" panose="02040503050406030204" pitchFamily="18" charset="0"/>
                          </a:rPr>
                          <m:t>2</m:t>
                        </m:r>
                      </m:den>
                    </m:f>
                  </m:oMath>
                </a14:m>
                <a:r>
                  <a:rPr lang="en-GB" sz="1400" dirty="0"/>
                  <a:t>. The region </a:t>
                </a:r>
                <a14:m>
                  <m:oMath xmlns:m="http://schemas.openxmlformats.org/officeDocument/2006/math">
                    <m:r>
                      <a:rPr lang="en-GB" sz="1400" b="0" i="1" smtClean="0">
                        <a:latin typeface="Cambria Math" panose="02040503050406030204" pitchFamily="18" charset="0"/>
                      </a:rPr>
                      <m:t>𝑅</m:t>
                    </m:r>
                  </m:oMath>
                </a14:m>
                <a:r>
                  <a:rPr lang="en-GB" sz="1400" dirty="0"/>
                  <a:t> is bounded by the two curves. Use integration to find the area of </a:t>
                </a:r>
                <a14:m>
                  <m:oMath xmlns:m="http://schemas.openxmlformats.org/officeDocument/2006/math">
                    <m:r>
                      <a:rPr lang="en-GB" sz="1400" b="0" i="1" smtClean="0">
                        <a:latin typeface="Cambria Math" panose="02040503050406030204" pitchFamily="18" charset="0"/>
                      </a:rPr>
                      <m:t>𝑅</m:t>
                    </m:r>
                  </m:oMath>
                </a14:m>
                <a:r>
                  <a:rPr lang="en-GB" sz="1400" dirty="0"/>
                  <a:t>.</a:t>
                </a:r>
              </a:p>
            </p:txBody>
          </p:sp>
        </mc:Choice>
        <mc:Fallback xmlns="">
          <p:sp>
            <p:nvSpPr>
              <p:cNvPr id="32" name="TextBox 31">
                <a:extLst>
                  <a:ext uri="{FF2B5EF4-FFF2-40B4-BE49-F238E27FC236}">
                    <a16:creationId xmlns:a16="http://schemas.microsoft.com/office/drawing/2014/main" id="{8F156B8D-815F-4823-A6F5-7E6959166005}"/>
                  </a:ext>
                </a:extLst>
              </p:cNvPr>
              <p:cNvSpPr txBox="1">
                <a:spLocks noRot="1" noChangeAspect="1" noMove="1" noResize="1" noEditPoints="1" noAdjustHandles="1" noChangeArrowheads="1" noChangeShapeType="1" noTextEdit="1"/>
              </p:cNvSpPr>
              <p:nvPr/>
            </p:nvSpPr>
            <p:spPr>
              <a:xfrm>
                <a:off x="467545" y="3789040"/>
                <a:ext cx="4968552" cy="809004"/>
              </a:xfrm>
              <a:prstGeom prst="rect">
                <a:avLst/>
              </a:prstGeom>
              <a:blipFill>
                <a:blip r:embed="rId11"/>
                <a:stretch>
                  <a:fillRect/>
                </a:stretch>
              </a:blipFill>
              <a:effectLst>
                <a:outerShdw blurRad="63500" sx="102000" sy="102000" algn="ctr" rotWithShape="0">
                  <a:prstClr val="black">
                    <a:alpha val="40000"/>
                  </a:prstClr>
                </a:outerShdw>
              </a:effectLst>
            </p:spPr>
            <p:txBody>
              <a:bodyPr/>
              <a:lstStyle/>
              <a:p>
                <a:r>
                  <a:rPr lang="en-GB">
                    <a:noFill/>
                  </a:rPr>
                  <a:t> </a:t>
                </a:r>
              </a:p>
            </p:txBody>
          </p:sp>
        </mc:Fallback>
      </mc:AlternateContent>
      <p:cxnSp>
        <p:nvCxnSpPr>
          <p:cNvPr id="33" name="Straight Arrow Connector 32">
            <a:extLst>
              <a:ext uri="{FF2B5EF4-FFF2-40B4-BE49-F238E27FC236}">
                <a16:creationId xmlns:a16="http://schemas.microsoft.com/office/drawing/2014/main" id="{D40978B6-838E-4ABC-922A-FEF1853FE4A5}"/>
              </a:ext>
            </a:extLst>
          </p:cNvPr>
          <p:cNvCxnSpPr>
            <a:cxnSpLocks/>
          </p:cNvCxnSpPr>
          <p:nvPr/>
        </p:nvCxnSpPr>
        <p:spPr>
          <a:xfrm>
            <a:off x="6260951" y="5452095"/>
            <a:ext cx="2160240"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4" name="Straight Arrow Connector 33">
            <a:extLst>
              <a:ext uri="{FF2B5EF4-FFF2-40B4-BE49-F238E27FC236}">
                <a16:creationId xmlns:a16="http://schemas.microsoft.com/office/drawing/2014/main" id="{848A0CD0-9BEE-4187-8322-5FED360026AB}"/>
              </a:ext>
            </a:extLst>
          </p:cNvPr>
          <p:cNvCxnSpPr>
            <a:cxnSpLocks/>
          </p:cNvCxnSpPr>
          <p:nvPr/>
        </p:nvCxnSpPr>
        <p:spPr>
          <a:xfrm flipV="1">
            <a:off x="6260951" y="4005064"/>
            <a:ext cx="0" cy="144703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37" name="TextBox 36">
                <a:extLst>
                  <a:ext uri="{FF2B5EF4-FFF2-40B4-BE49-F238E27FC236}">
                    <a16:creationId xmlns:a16="http://schemas.microsoft.com/office/drawing/2014/main" id="{55E91B9E-4E8B-44D5-819C-9275A95D113F}"/>
                  </a:ext>
                </a:extLst>
              </p:cNvPr>
              <p:cNvSpPr txBox="1"/>
              <p:nvPr/>
            </p:nvSpPr>
            <p:spPr>
              <a:xfrm>
                <a:off x="8270671" y="5298206"/>
                <a:ext cx="432048"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400" b="0" i="1" smtClean="0">
                          <a:latin typeface="Cambria Math" panose="02040503050406030204" pitchFamily="18" charset="0"/>
                        </a:rPr>
                        <m:t>𝑥</m:t>
                      </m:r>
                    </m:oMath>
                  </m:oMathPara>
                </a14:m>
                <a:endParaRPr lang="en-GB" sz="1400" dirty="0"/>
              </a:p>
            </p:txBody>
          </p:sp>
        </mc:Choice>
        <mc:Fallback xmlns="">
          <p:sp>
            <p:nvSpPr>
              <p:cNvPr id="37" name="TextBox 36">
                <a:extLst>
                  <a:ext uri="{FF2B5EF4-FFF2-40B4-BE49-F238E27FC236}">
                    <a16:creationId xmlns:a16="http://schemas.microsoft.com/office/drawing/2014/main" id="{55E91B9E-4E8B-44D5-819C-9275A95D113F}"/>
                  </a:ext>
                </a:extLst>
              </p:cNvPr>
              <p:cNvSpPr txBox="1">
                <a:spLocks noRot="1" noChangeAspect="1" noMove="1" noResize="1" noEditPoints="1" noAdjustHandles="1" noChangeArrowheads="1" noChangeShapeType="1" noTextEdit="1"/>
              </p:cNvSpPr>
              <p:nvPr/>
            </p:nvSpPr>
            <p:spPr>
              <a:xfrm>
                <a:off x="8270671" y="5298206"/>
                <a:ext cx="432048" cy="307777"/>
              </a:xfrm>
              <a:prstGeom prst="rect">
                <a:avLst/>
              </a:prstGeom>
              <a:blipFill>
                <a:blip r:embed="rId12"/>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8" name="TextBox 37">
                <a:extLst>
                  <a:ext uri="{FF2B5EF4-FFF2-40B4-BE49-F238E27FC236}">
                    <a16:creationId xmlns:a16="http://schemas.microsoft.com/office/drawing/2014/main" id="{EA6785A1-3758-408B-B9E4-7AB8756C185E}"/>
                  </a:ext>
                </a:extLst>
              </p:cNvPr>
              <p:cNvSpPr txBox="1"/>
              <p:nvPr/>
            </p:nvSpPr>
            <p:spPr>
              <a:xfrm>
                <a:off x="6044927" y="3697287"/>
                <a:ext cx="432048"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400" b="0" i="1" smtClean="0">
                          <a:latin typeface="Cambria Math" panose="02040503050406030204" pitchFamily="18" charset="0"/>
                        </a:rPr>
                        <m:t>𝑦</m:t>
                      </m:r>
                    </m:oMath>
                  </m:oMathPara>
                </a14:m>
                <a:endParaRPr lang="en-GB" sz="1400" dirty="0"/>
              </a:p>
            </p:txBody>
          </p:sp>
        </mc:Choice>
        <mc:Fallback xmlns="">
          <p:sp>
            <p:nvSpPr>
              <p:cNvPr id="38" name="TextBox 37">
                <a:extLst>
                  <a:ext uri="{FF2B5EF4-FFF2-40B4-BE49-F238E27FC236}">
                    <a16:creationId xmlns:a16="http://schemas.microsoft.com/office/drawing/2014/main" id="{EA6785A1-3758-408B-B9E4-7AB8756C185E}"/>
                  </a:ext>
                </a:extLst>
              </p:cNvPr>
              <p:cNvSpPr txBox="1">
                <a:spLocks noRot="1" noChangeAspect="1" noMove="1" noResize="1" noEditPoints="1" noAdjustHandles="1" noChangeArrowheads="1" noChangeShapeType="1" noTextEdit="1"/>
              </p:cNvSpPr>
              <p:nvPr/>
            </p:nvSpPr>
            <p:spPr>
              <a:xfrm>
                <a:off x="6044927" y="3697287"/>
                <a:ext cx="432048" cy="307777"/>
              </a:xfrm>
              <a:prstGeom prst="rect">
                <a:avLst/>
              </a:prstGeom>
              <a:blipFill>
                <a:blip r:embed="rId13"/>
                <a:stretch>
                  <a:fillRect b="-2000"/>
                </a:stretch>
              </a:blipFill>
            </p:spPr>
            <p:txBody>
              <a:bodyPr/>
              <a:lstStyle/>
              <a:p>
                <a:r>
                  <a:rPr lang="en-GB">
                    <a:noFill/>
                  </a:rPr>
                  <a:t> </a:t>
                </a:r>
              </a:p>
            </p:txBody>
          </p:sp>
        </mc:Fallback>
      </mc:AlternateContent>
      <p:sp>
        <p:nvSpPr>
          <p:cNvPr id="39" name="Freeform: Shape 38">
            <a:extLst>
              <a:ext uri="{FF2B5EF4-FFF2-40B4-BE49-F238E27FC236}">
                <a16:creationId xmlns:a16="http://schemas.microsoft.com/office/drawing/2014/main" id="{E7463FF4-4663-43CD-8FD9-8DBF3346ADD3}"/>
              </a:ext>
            </a:extLst>
          </p:cNvPr>
          <p:cNvSpPr/>
          <p:nvPr/>
        </p:nvSpPr>
        <p:spPr>
          <a:xfrm>
            <a:off x="6257925" y="4824879"/>
            <a:ext cx="1914525" cy="642471"/>
          </a:xfrm>
          <a:custGeom>
            <a:avLst/>
            <a:gdLst>
              <a:gd name="connsiteX0" fmla="*/ 0 w 1914525"/>
              <a:gd name="connsiteY0" fmla="*/ 642471 h 642471"/>
              <a:gd name="connsiteX1" fmla="*/ 647700 w 1914525"/>
              <a:gd name="connsiteY1" fmla="*/ 4296 h 642471"/>
              <a:gd name="connsiteX2" fmla="*/ 1314450 w 1914525"/>
              <a:gd name="connsiteY2" fmla="*/ 375771 h 642471"/>
              <a:gd name="connsiteX3" fmla="*/ 1914525 w 1914525"/>
              <a:gd name="connsiteY3" fmla="*/ 623421 h 642471"/>
            </a:gdLst>
            <a:ahLst/>
            <a:cxnLst>
              <a:cxn ang="0">
                <a:pos x="connsiteX0" y="connsiteY0"/>
              </a:cxn>
              <a:cxn ang="0">
                <a:pos x="connsiteX1" y="connsiteY1"/>
              </a:cxn>
              <a:cxn ang="0">
                <a:pos x="connsiteX2" y="connsiteY2"/>
              </a:cxn>
              <a:cxn ang="0">
                <a:pos x="connsiteX3" y="connsiteY3"/>
              </a:cxn>
            </a:cxnLst>
            <a:rect l="l" t="t" r="r" b="b"/>
            <a:pathLst>
              <a:path w="1914525" h="642471">
                <a:moveTo>
                  <a:pt x="0" y="642471"/>
                </a:moveTo>
                <a:cubicBezTo>
                  <a:pt x="214312" y="345608"/>
                  <a:pt x="428625" y="48746"/>
                  <a:pt x="647700" y="4296"/>
                </a:cubicBezTo>
                <a:cubicBezTo>
                  <a:pt x="866775" y="-40154"/>
                  <a:pt x="1103312" y="272583"/>
                  <a:pt x="1314450" y="375771"/>
                </a:cubicBezTo>
                <a:cubicBezTo>
                  <a:pt x="1525588" y="478959"/>
                  <a:pt x="1720056" y="551190"/>
                  <a:pt x="1914525" y="623421"/>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Freeform: Shape 39">
            <a:extLst>
              <a:ext uri="{FF2B5EF4-FFF2-40B4-BE49-F238E27FC236}">
                <a16:creationId xmlns:a16="http://schemas.microsoft.com/office/drawing/2014/main" id="{0813D1B4-4B06-4787-9F5A-3F69CD27F6E3}"/>
              </a:ext>
            </a:extLst>
          </p:cNvPr>
          <p:cNvSpPr/>
          <p:nvPr/>
        </p:nvSpPr>
        <p:spPr>
          <a:xfrm>
            <a:off x="6248400" y="4114798"/>
            <a:ext cx="1905000" cy="1352552"/>
          </a:xfrm>
          <a:custGeom>
            <a:avLst/>
            <a:gdLst>
              <a:gd name="connsiteX0" fmla="*/ 0 w 1905000"/>
              <a:gd name="connsiteY0" fmla="*/ 1352552 h 1352552"/>
              <a:gd name="connsiteX1" fmla="*/ 1000125 w 1905000"/>
              <a:gd name="connsiteY1" fmla="*/ 2 h 1352552"/>
              <a:gd name="connsiteX2" fmla="*/ 1905000 w 1905000"/>
              <a:gd name="connsiteY2" fmla="*/ 1343027 h 1352552"/>
            </a:gdLst>
            <a:ahLst/>
            <a:cxnLst>
              <a:cxn ang="0">
                <a:pos x="connsiteX0" y="connsiteY0"/>
              </a:cxn>
              <a:cxn ang="0">
                <a:pos x="connsiteX1" y="connsiteY1"/>
              </a:cxn>
              <a:cxn ang="0">
                <a:pos x="connsiteX2" y="connsiteY2"/>
              </a:cxn>
            </a:cxnLst>
            <a:rect l="l" t="t" r="r" b="b"/>
            <a:pathLst>
              <a:path w="1905000" h="1352552">
                <a:moveTo>
                  <a:pt x="0" y="1352552"/>
                </a:moveTo>
                <a:cubicBezTo>
                  <a:pt x="341312" y="677071"/>
                  <a:pt x="682625" y="1590"/>
                  <a:pt x="1000125" y="2"/>
                </a:cubicBezTo>
                <a:cubicBezTo>
                  <a:pt x="1317625" y="-1586"/>
                  <a:pt x="1611312" y="670720"/>
                  <a:pt x="1905000" y="1343027"/>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42" name="TextBox 41">
                <a:extLst>
                  <a:ext uri="{FF2B5EF4-FFF2-40B4-BE49-F238E27FC236}">
                    <a16:creationId xmlns:a16="http://schemas.microsoft.com/office/drawing/2014/main" id="{E8495F3E-828E-42F6-97D4-D61FEACC35B1}"/>
                  </a:ext>
                </a:extLst>
              </p:cNvPr>
              <p:cNvSpPr txBox="1"/>
              <p:nvPr/>
            </p:nvSpPr>
            <p:spPr>
              <a:xfrm>
                <a:off x="7503694" y="4084223"/>
                <a:ext cx="914426"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panose="02040503050406030204" pitchFamily="18" charset="0"/>
                        </a:rPr>
                        <m:t>𝑦</m:t>
                      </m:r>
                      <m:r>
                        <a:rPr lang="en-GB" sz="1200" b="0" i="1" smtClean="0">
                          <a:latin typeface="Cambria Math" panose="02040503050406030204" pitchFamily="18" charset="0"/>
                        </a:rPr>
                        <m:t>=</m:t>
                      </m:r>
                      <m:func>
                        <m:funcPr>
                          <m:ctrlPr>
                            <a:rPr lang="en-GB" sz="1200" b="0" i="1" smtClean="0">
                              <a:latin typeface="Cambria Math" panose="02040503050406030204" pitchFamily="18" charset="0"/>
                            </a:rPr>
                          </m:ctrlPr>
                        </m:funcPr>
                        <m:fName>
                          <m:r>
                            <m:rPr>
                              <m:sty m:val="p"/>
                            </m:rPr>
                            <a:rPr lang="en-GB" sz="1200" b="0" i="0" smtClean="0">
                              <a:latin typeface="Cambria Math" panose="02040503050406030204" pitchFamily="18" charset="0"/>
                            </a:rPr>
                            <m:t>sin</m:t>
                          </m:r>
                        </m:fName>
                        <m:e>
                          <m:r>
                            <a:rPr lang="en-GB" sz="1200" b="0" i="1" smtClean="0">
                              <a:latin typeface="Cambria Math" panose="02040503050406030204" pitchFamily="18" charset="0"/>
                            </a:rPr>
                            <m:t>2</m:t>
                          </m:r>
                          <m:r>
                            <a:rPr lang="en-GB" sz="1200" b="0" i="1" smtClean="0">
                              <a:latin typeface="Cambria Math" panose="02040503050406030204" pitchFamily="18" charset="0"/>
                            </a:rPr>
                            <m:t>𝑥</m:t>
                          </m:r>
                        </m:e>
                      </m:func>
                    </m:oMath>
                  </m:oMathPara>
                </a14:m>
                <a:endParaRPr lang="en-GB" sz="1200" dirty="0"/>
              </a:p>
            </p:txBody>
          </p:sp>
        </mc:Choice>
        <mc:Fallback xmlns="">
          <p:sp>
            <p:nvSpPr>
              <p:cNvPr id="42" name="TextBox 41">
                <a:extLst>
                  <a:ext uri="{FF2B5EF4-FFF2-40B4-BE49-F238E27FC236}">
                    <a16:creationId xmlns:a16="http://schemas.microsoft.com/office/drawing/2014/main" id="{E8495F3E-828E-42F6-97D4-D61FEACC35B1}"/>
                  </a:ext>
                </a:extLst>
              </p:cNvPr>
              <p:cNvSpPr txBox="1">
                <a:spLocks noRot="1" noChangeAspect="1" noMove="1" noResize="1" noEditPoints="1" noAdjustHandles="1" noChangeArrowheads="1" noChangeShapeType="1" noTextEdit="1"/>
              </p:cNvSpPr>
              <p:nvPr/>
            </p:nvSpPr>
            <p:spPr>
              <a:xfrm>
                <a:off x="7503694" y="4084223"/>
                <a:ext cx="914426" cy="276999"/>
              </a:xfrm>
              <a:prstGeom prst="rect">
                <a:avLst/>
              </a:prstGeom>
              <a:blipFill>
                <a:blip r:embed="rId14"/>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3" name="TextBox 42">
                <a:extLst>
                  <a:ext uri="{FF2B5EF4-FFF2-40B4-BE49-F238E27FC236}">
                    <a16:creationId xmlns:a16="http://schemas.microsoft.com/office/drawing/2014/main" id="{2BE8A40D-5271-4598-9F84-19B36A5C4E4E}"/>
                  </a:ext>
                </a:extLst>
              </p:cNvPr>
              <p:cNvSpPr txBox="1"/>
              <p:nvPr/>
            </p:nvSpPr>
            <p:spPr>
              <a:xfrm>
                <a:off x="6637306" y="4900682"/>
                <a:ext cx="1294581"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panose="02040503050406030204" pitchFamily="18" charset="0"/>
                        </a:rPr>
                        <m:t>𝑦</m:t>
                      </m:r>
                      <m:r>
                        <a:rPr lang="en-GB" sz="1200" b="0" i="1" smtClean="0">
                          <a:latin typeface="Cambria Math" panose="02040503050406030204" pitchFamily="18" charset="0"/>
                        </a:rPr>
                        <m:t>=</m:t>
                      </m:r>
                      <m:func>
                        <m:funcPr>
                          <m:ctrlPr>
                            <a:rPr lang="en-GB" sz="1200" b="0" i="1" smtClean="0">
                              <a:latin typeface="Cambria Math" panose="02040503050406030204" pitchFamily="18" charset="0"/>
                            </a:rPr>
                          </m:ctrlPr>
                        </m:funcPr>
                        <m:fName>
                          <m:r>
                            <m:rPr>
                              <m:sty m:val="p"/>
                            </m:rPr>
                            <a:rPr lang="en-GB" sz="1200" b="0" i="0" smtClean="0">
                              <a:latin typeface="Cambria Math" panose="02040503050406030204" pitchFamily="18" charset="0"/>
                            </a:rPr>
                            <m:t>sin</m:t>
                          </m:r>
                        </m:fName>
                        <m:e>
                          <m:r>
                            <a:rPr lang="en-GB" sz="1200" b="0" i="1" smtClean="0">
                              <a:latin typeface="Cambria Math" panose="02040503050406030204" pitchFamily="18" charset="0"/>
                            </a:rPr>
                            <m:t>𝑥</m:t>
                          </m:r>
                        </m:e>
                      </m:func>
                      <m:func>
                        <m:funcPr>
                          <m:ctrlPr>
                            <a:rPr lang="en-GB" sz="1200" b="0" i="1" smtClean="0">
                              <a:latin typeface="Cambria Math" panose="02040503050406030204" pitchFamily="18" charset="0"/>
                            </a:rPr>
                          </m:ctrlPr>
                        </m:funcPr>
                        <m:fName>
                          <m:sSup>
                            <m:sSupPr>
                              <m:ctrlPr>
                                <a:rPr lang="en-GB" sz="1200" b="0" i="1" smtClean="0">
                                  <a:latin typeface="Cambria Math" panose="02040503050406030204" pitchFamily="18" charset="0"/>
                                </a:rPr>
                              </m:ctrlPr>
                            </m:sSupPr>
                            <m:e>
                              <m:r>
                                <m:rPr>
                                  <m:sty m:val="p"/>
                                </m:rPr>
                                <a:rPr lang="en-GB" sz="1200" b="0" i="0" smtClean="0">
                                  <a:latin typeface="Cambria Math" panose="02040503050406030204" pitchFamily="18" charset="0"/>
                                </a:rPr>
                                <m:t>cos</m:t>
                              </m:r>
                            </m:e>
                            <m:sup>
                              <m:r>
                                <a:rPr lang="en-GB" sz="1200" b="0" i="1" smtClean="0">
                                  <a:latin typeface="Cambria Math" panose="02040503050406030204" pitchFamily="18" charset="0"/>
                                </a:rPr>
                                <m:t>2</m:t>
                              </m:r>
                            </m:sup>
                          </m:sSup>
                        </m:fName>
                        <m:e>
                          <m:r>
                            <a:rPr lang="en-GB" sz="1200" b="0" i="1" smtClean="0">
                              <a:latin typeface="Cambria Math" panose="02040503050406030204" pitchFamily="18" charset="0"/>
                            </a:rPr>
                            <m:t>𝑥</m:t>
                          </m:r>
                        </m:e>
                      </m:func>
                    </m:oMath>
                  </m:oMathPara>
                </a14:m>
                <a:endParaRPr lang="en-GB" sz="1200" dirty="0"/>
              </a:p>
            </p:txBody>
          </p:sp>
        </mc:Choice>
        <mc:Fallback xmlns="">
          <p:sp>
            <p:nvSpPr>
              <p:cNvPr id="43" name="TextBox 42">
                <a:extLst>
                  <a:ext uri="{FF2B5EF4-FFF2-40B4-BE49-F238E27FC236}">
                    <a16:creationId xmlns:a16="http://schemas.microsoft.com/office/drawing/2014/main" id="{2BE8A40D-5271-4598-9F84-19B36A5C4E4E}"/>
                  </a:ext>
                </a:extLst>
              </p:cNvPr>
              <p:cNvSpPr txBox="1">
                <a:spLocks noRot="1" noChangeAspect="1" noMove="1" noResize="1" noEditPoints="1" noAdjustHandles="1" noChangeArrowheads="1" noChangeShapeType="1" noTextEdit="1"/>
              </p:cNvSpPr>
              <p:nvPr/>
            </p:nvSpPr>
            <p:spPr>
              <a:xfrm>
                <a:off x="6637306" y="4900682"/>
                <a:ext cx="1294581" cy="276999"/>
              </a:xfrm>
              <a:prstGeom prst="rect">
                <a:avLst/>
              </a:prstGeom>
              <a:blipFill>
                <a:blip r:embed="rId15"/>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4" name="TextBox 43">
                <a:extLst>
                  <a:ext uri="{FF2B5EF4-FFF2-40B4-BE49-F238E27FC236}">
                    <a16:creationId xmlns:a16="http://schemas.microsoft.com/office/drawing/2014/main" id="{B0602D04-F0A2-4BA4-AB7A-E94667E55FF4}"/>
                  </a:ext>
                </a:extLst>
              </p:cNvPr>
              <p:cNvSpPr txBox="1"/>
              <p:nvPr/>
            </p:nvSpPr>
            <p:spPr>
              <a:xfrm>
                <a:off x="696146" y="4857749"/>
                <a:ext cx="3961580" cy="117301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400" b="1" i="1" smtClean="0">
                          <a:latin typeface="Cambria Math" panose="02040503050406030204" pitchFamily="18" charset="0"/>
                        </a:rPr>
                        <m:t>𝑨𝒓𝒆𝒂</m:t>
                      </m:r>
                      <m:r>
                        <a:rPr lang="en-GB" sz="1400" b="1" i="1" smtClean="0">
                          <a:latin typeface="Cambria Math" panose="02040503050406030204" pitchFamily="18" charset="0"/>
                        </a:rPr>
                        <m:t>=</m:t>
                      </m:r>
                      <m:nary>
                        <m:naryPr>
                          <m:ctrlPr>
                            <a:rPr lang="en-GB" sz="1400" b="1" i="1" smtClean="0">
                              <a:latin typeface="Cambria Math" panose="02040503050406030204" pitchFamily="18" charset="0"/>
                            </a:rPr>
                          </m:ctrlPr>
                        </m:naryPr>
                        <m:sub>
                          <m:r>
                            <a:rPr lang="en-GB" sz="1400" b="1" i="1" smtClean="0">
                              <a:latin typeface="Cambria Math" panose="02040503050406030204" pitchFamily="18" charset="0"/>
                            </a:rPr>
                            <m:t>𝟎</m:t>
                          </m:r>
                        </m:sub>
                        <m:sup>
                          <m:f>
                            <m:fPr>
                              <m:ctrlPr>
                                <a:rPr lang="en-GB" sz="1400" b="1" i="1" smtClean="0">
                                  <a:latin typeface="Cambria Math" panose="02040503050406030204" pitchFamily="18" charset="0"/>
                                </a:rPr>
                              </m:ctrlPr>
                            </m:fPr>
                            <m:num>
                              <m:r>
                                <a:rPr lang="en-GB" sz="1400" b="1" i="1" smtClean="0">
                                  <a:latin typeface="Cambria Math" panose="02040503050406030204" pitchFamily="18" charset="0"/>
                                </a:rPr>
                                <m:t>𝝅</m:t>
                              </m:r>
                            </m:num>
                            <m:den>
                              <m:r>
                                <a:rPr lang="en-GB" sz="1400" b="1" i="1" smtClean="0">
                                  <a:latin typeface="Cambria Math" panose="02040503050406030204" pitchFamily="18" charset="0"/>
                                </a:rPr>
                                <m:t>𝟐</m:t>
                              </m:r>
                            </m:den>
                          </m:f>
                        </m:sup>
                        <m:e>
                          <m:func>
                            <m:funcPr>
                              <m:ctrlPr>
                                <a:rPr lang="en-GB" sz="1400" b="1" i="1" smtClean="0">
                                  <a:latin typeface="Cambria Math" panose="02040503050406030204" pitchFamily="18" charset="0"/>
                                </a:rPr>
                              </m:ctrlPr>
                            </m:funcPr>
                            <m:fName>
                              <m:r>
                                <a:rPr lang="en-GB" sz="1400" b="1" i="0" smtClean="0">
                                  <a:latin typeface="Cambria Math" panose="02040503050406030204" pitchFamily="18" charset="0"/>
                                </a:rPr>
                                <m:t>𝐬𝐢𝐧</m:t>
                              </m:r>
                            </m:fName>
                            <m:e>
                              <m:r>
                                <a:rPr lang="en-GB" sz="1400" b="1" i="1" smtClean="0">
                                  <a:latin typeface="Cambria Math" panose="02040503050406030204" pitchFamily="18" charset="0"/>
                                </a:rPr>
                                <m:t>𝟐</m:t>
                              </m:r>
                              <m:r>
                                <a:rPr lang="en-GB" sz="1400" b="1" i="1" smtClean="0">
                                  <a:latin typeface="Cambria Math" panose="02040503050406030204" pitchFamily="18" charset="0"/>
                                </a:rPr>
                                <m:t>𝒙</m:t>
                              </m:r>
                            </m:e>
                          </m:func>
                          <m:r>
                            <a:rPr lang="en-GB" sz="1400" b="1" i="1" smtClean="0">
                              <a:latin typeface="Cambria Math" panose="02040503050406030204" pitchFamily="18" charset="0"/>
                            </a:rPr>
                            <m:t>−</m:t>
                          </m:r>
                          <m:func>
                            <m:funcPr>
                              <m:ctrlPr>
                                <a:rPr lang="en-GB" sz="1400" b="1" i="1" smtClean="0">
                                  <a:latin typeface="Cambria Math" panose="02040503050406030204" pitchFamily="18" charset="0"/>
                                </a:rPr>
                              </m:ctrlPr>
                            </m:funcPr>
                            <m:fName>
                              <m:r>
                                <a:rPr lang="en-GB" sz="1400" b="1" i="0" smtClean="0">
                                  <a:latin typeface="Cambria Math" panose="02040503050406030204" pitchFamily="18" charset="0"/>
                                </a:rPr>
                                <m:t>𝐬𝐢𝐧</m:t>
                              </m:r>
                            </m:fName>
                            <m:e>
                              <m:r>
                                <a:rPr lang="en-GB" sz="1400" b="1" i="1" smtClean="0">
                                  <a:latin typeface="Cambria Math" panose="02040503050406030204" pitchFamily="18" charset="0"/>
                                </a:rPr>
                                <m:t>𝒙</m:t>
                              </m:r>
                            </m:e>
                          </m:func>
                          <m:func>
                            <m:funcPr>
                              <m:ctrlPr>
                                <a:rPr lang="en-GB" sz="1400" b="1" i="1" smtClean="0">
                                  <a:latin typeface="Cambria Math" panose="02040503050406030204" pitchFamily="18" charset="0"/>
                                </a:rPr>
                              </m:ctrlPr>
                            </m:funcPr>
                            <m:fName>
                              <m:sSup>
                                <m:sSupPr>
                                  <m:ctrlPr>
                                    <a:rPr lang="en-GB" sz="1400" b="1" i="1" smtClean="0">
                                      <a:latin typeface="Cambria Math" panose="02040503050406030204" pitchFamily="18" charset="0"/>
                                    </a:rPr>
                                  </m:ctrlPr>
                                </m:sSupPr>
                                <m:e>
                                  <m:r>
                                    <a:rPr lang="en-GB" sz="1400" b="1" i="0" smtClean="0">
                                      <a:latin typeface="Cambria Math" panose="02040503050406030204" pitchFamily="18" charset="0"/>
                                    </a:rPr>
                                    <m:t>𝐜𝐨𝐬</m:t>
                                  </m:r>
                                </m:e>
                                <m:sup>
                                  <m:r>
                                    <a:rPr lang="en-GB" sz="1400" b="1" i="1" smtClean="0">
                                      <a:latin typeface="Cambria Math" panose="02040503050406030204" pitchFamily="18" charset="0"/>
                                    </a:rPr>
                                    <m:t>𝟐</m:t>
                                  </m:r>
                                </m:sup>
                              </m:sSup>
                            </m:fName>
                            <m:e>
                              <m:r>
                                <a:rPr lang="en-GB" sz="1400" b="1" i="1" smtClean="0">
                                  <a:latin typeface="Cambria Math" panose="02040503050406030204" pitchFamily="18" charset="0"/>
                                </a:rPr>
                                <m:t>𝒙</m:t>
                              </m:r>
                            </m:e>
                          </m:func>
                          <m:r>
                            <a:rPr lang="en-GB" sz="1400" b="1" i="1" smtClean="0">
                              <a:latin typeface="Cambria Math" panose="02040503050406030204" pitchFamily="18" charset="0"/>
                            </a:rPr>
                            <m:t>  </m:t>
                          </m:r>
                          <m:r>
                            <a:rPr lang="en-GB" sz="1400" b="1" i="1" smtClean="0">
                              <a:latin typeface="Cambria Math" panose="02040503050406030204" pitchFamily="18" charset="0"/>
                            </a:rPr>
                            <m:t>𝒅𝒙</m:t>
                          </m:r>
                        </m:e>
                      </m:nary>
                    </m:oMath>
                    <m:oMath xmlns:m="http://schemas.openxmlformats.org/officeDocument/2006/math">
                      <m:r>
                        <a:rPr lang="en-GB" sz="1400" b="1" i="1" smtClean="0">
                          <a:latin typeface="Cambria Math" panose="02040503050406030204" pitchFamily="18" charset="0"/>
                        </a:rPr>
                        <m:t>=</m:t>
                      </m:r>
                      <m:sSubSup>
                        <m:sSubSupPr>
                          <m:ctrlPr>
                            <a:rPr lang="en-GB" sz="1400" b="1" i="1" smtClean="0">
                              <a:latin typeface="Cambria Math" panose="02040503050406030204" pitchFamily="18" charset="0"/>
                            </a:rPr>
                          </m:ctrlPr>
                        </m:sSubSupPr>
                        <m:e>
                          <m:d>
                            <m:dPr>
                              <m:begChr m:val="["/>
                              <m:endChr m:val="]"/>
                              <m:ctrlPr>
                                <a:rPr lang="en-GB" sz="1400" b="1" i="1" smtClean="0">
                                  <a:latin typeface="Cambria Math" panose="02040503050406030204" pitchFamily="18" charset="0"/>
                                </a:rPr>
                              </m:ctrlPr>
                            </m:dPr>
                            <m:e>
                              <m:r>
                                <a:rPr lang="en-GB" sz="1400" b="1" i="1" smtClean="0">
                                  <a:latin typeface="Cambria Math" panose="02040503050406030204" pitchFamily="18" charset="0"/>
                                </a:rPr>
                                <m:t>−</m:t>
                              </m:r>
                              <m:f>
                                <m:fPr>
                                  <m:ctrlPr>
                                    <a:rPr lang="en-GB" sz="1400" b="1" i="1" smtClean="0">
                                      <a:latin typeface="Cambria Math" panose="02040503050406030204" pitchFamily="18" charset="0"/>
                                    </a:rPr>
                                  </m:ctrlPr>
                                </m:fPr>
                                <m:num>
                                  <m:r>
                                    <a:rPr lang="en-GB" sz="1400" b="1" i="1" smtClean="0">
                                      <a:latin typeface="Cambria Math" panose="02040503050406030204" pitchFamily="18" charset="0"/>
                                    </a:rPr>
                                    <m:t>𝟏</m:t>
                                  </m:r>
                                </m:num>
                                <m:den>
                                  <m:r>
                                    <a:rPr lang="en-GB" sz="1400" b="1" i="1" smtClean="0">
                                      <a:latin typeface="Cambria Math" panose="02040503050406030204" pitchFamily="18" charset="0"/>
                                    </a:rPr>
                                    <m:t>𝟐</m:t>
                                  </m:r>
                                </m:den>
                              </m:f>
                              <m:func>
                                <m:funcPr>
                                  <m:ctrlPr>
                                    <a:rPr lang="en-GB" sz="1400" b="1" i="1" smtClean="0">
                                      <a:latin typeface="Cambria Math" panose="02040503050406030204" pitchFamily="18" charset="0"/>
                                    </a:rPr>
                                  </m:ctrlPr>
                                </m:funcPr>
                                <m:fName>
                                  <m:r>
                                    <a:rPr lang="en-GB" sz="1400" b="1" i="0" smtClean="0">
                                      <a:latin typeface="Cambria Math" panose="02040503050406030204" pitchFamily="18" charset="0"/>
                                    </a:rPr>
                                    <m:t>𝐜𝐨𝐬</m:t>
                                  </m:r>
                                </m:fName>
                                <m:e>
                                  <m:r>
                                    <a:rPr lang="en-GB" sz="1400" b="1" i="1" smtClean="0">
                                      <a:latin typeface="Cambria Math" panose="02040503050406030204" pitchFamily="18" charset="0"/>
                                    </a:rPr>
                                    <m:t>𝟐</m:t>
                                  </m:r>
                                  <m:r>
                                    <a:rPr lang="en-GB" sz="1400" b="1" i="1" smtClean="0">
                                      <a:latin typeface="Cambria Math" panose="02040503050406030204" pitchFamily="18" charset="0"/>
                                    </a:rPr>
                                    <m:t>𝒙</m:t>
                                  </m:r>
                                </m:e>
                              </m:func>
                              <m:r>
                                <a:rPr lang="en-GB" sz="1400" b="1" i="1" smtClean="0">
                                  <a:latin typeface="Cambria Math" panose="02040503050406030204" pitchFamily="18" charset="0"/>
                                </a:rPr>
                                <m:t>+</m:t>
                              </m:r>
                              <m:f>
                                <m:fPr>
                                  <m:ctrlPr>
                                    <a:rPr lang="en-GB" sz="1400" b="1" i="1" smtClean="0">
                                      <a:latin typeface="Cambria Math" panose="02040503050406030204" pitchFamily="18" charset="0"/>
                                    </a:rPr>
                                  </m:ctrlPr>
                                </m:fPr>
                                <m:num>
                                  <m:r>
                                    <a:rPr lang="en-GB" sz="1400" b="1" i="1" smtClean="0">
                                      <a:latin typeface="Cambria Math" panose="02040503050406030204" pitchFamily="18" charset="0"/>
                                    </a:rPr>
                                    <m:t>𝟏</m:t>
                                  </m:r>
                                </m:num>
                                <m:den>
                                  <m:r>
                                    <a:rPr lang="en-GB" sz="1400" b="1" i="1" smtClean="0">
                                      <a:latin typeface="Cambria Math" panose="02040503050406030204" pitchFamily="18" charset="0"/>
                                    </a:rPr>
                                    <m:t>𝟑</m:t>
                                  </m:r>
                                </m:den>
                              </m:f>
                              <m:func>
                                <m:funcPr>
                                  <m:ctrlPr>
                                    <a:rPr lang="en-GB" sz="1400" b="1" i="1" smtClean="0">
                                      <a:latin typeface="Cambria Math" panose="02040503050406030204" pitchFamily="18" charset="0"/>
                                    </a:rPr>
                                  </m:ctrlPr>
                                </m:funcPr>
                                <m:fName>
                                  <m:sSup>
                                    <m:sSupPr>
                                      <m:ctrlPr>
                                        <a:rPr lang="en-GB" sz="1400" b="1" i="1" smtClean="0">
                                          <a:latin typeface="Cambria Math" panose="02040503050406030204" pitchFamily="18" charset="0"/>
                                        </a:rPr>
                                      </m:ctrlPr>
                                    </m:sSupPr>
                                    <m:e>
                                      <m:r>
                                        <a:rPr lang="en-GB" sz="1400" b="1" i="0" smtClean="0">
                                          <a:latin typeface="Cambria Math" panose="02040503050406030204" pitchFamily="18" charset="0"/>
                                        </a:rPr>
                                        <m:t>𝐜𝐨𝐬</m:t>
                                      </m:r>
                                    </m:e>
                                    <m:sup>
                                      <m:r>
                                        <a:rPr lang="en-GB" sz="1400" b="1" i="1" smtClean="0">
                                          <a:latin typeface="Cambria Math" panose="02040503050406030204" pitchFamily="18" charset="0"/>
                                        </a:rPr>
                                        <m:t>𝟑</m:t>
                                      </m:r>
                                    </m:sup>
                                  </m:sSup>
                                </m:fName>
                                <m:e>
                                  <m:r>
                                    <a:rPr lang="en-GB" sz="1400" b="1" i="1" smtClean="0">
                                      <a:latin typeface="Cambria Math" panose="02040503050406030204" pitchFamily="18" charset="0"/>
                                    </a:rPr>
                                    <m:t>𝒙</m:t>
                                  </m:r>
                                </m:e>
                              </m:func>
                            </m:e>
                          </m:d>
                        </m:e>
                        <m:sub>
                          <m:r>
                            <a:rPr lang="en-GB" sz="1400" b="1" i="1" smtClean="0">
                              <a:latin typeface="Cambria Math" panose="02040503050406030204" pitchFamily="18" charset="0"/>
                            </a:rPr>
                            <m:t>𝟎</m:t>
                          </m:r>
                        </m:sub>
                        <m:sup>
                          <m:f>
                            <m:fPr>
                              <m:ctrlPr>
                                <a:rPr lang="en-GB" sz="1400" b="1" i="1" smtClean="0">
                                  <a:latin typeface="Cambria Math" panose="02040503050406030204" pitchFamily="18" charset="0"/>
                                </a:rPr>
                              </m:ctrlPr>
                            </m:fPr>
                            <m:num>
                              <m:r>
                                <a:rPr lang="en-GB" sz="1400" b="1" i="1" smtClean="0">
                                  <a:latin typeface="Cambria Math" panose="02040503050406030204" pitchFamily="18" charset="0"/>
                                </a:rPr>
                                <m:t>𝝅</m:t>
                              </m:r>
                            </m:num>
                            <m:den>
                              <m:r>
                                <a:rPr lang="en-GB" sz="1400" b="1" i="1" smtClean="0">
                                  <a:latin typeface="Cambria Math" panose="02040503050406030204" pitchFamily="18" charset="0"/>
                                </a:rPr>
                                <m:t>𝟐</m:t>
                              </m:r>
                            </m:den>
                          </m:f>
                        </m:sup>
                      </m:sSubSup>
                      <m:r>
                        <a:rPr lang="en-GB" sz="1400" b="1" i="1" smtClean="0">
                          <a:latin typeface="Cambria Math" panose="02040503050406030204" pitchFamily="18" charset="0"/>
                        </a:rPr>
                        <m:t>=…=</m:t>
                      </m:r>
                      <m:f>
                        <m:fPr>
                          <m:ctrlPr>
                            <a:rPr lang="en-GB" sz="1400" b="1" i="1" smtClean="0">
                              <a:latin typeface="Cambria Math" panose="02040503050406030204" pitchFamily="18" charset="0"/>
                            </a:rPr>
                          </m:ctrlPr>
                        </m:fPr>
                        <m:num>
                          <m:r>
                            <a:rPr lang="en-GB" sz="1400" b="1" i="1" smtClean="0">
                              <a:latin typeface="Cambria Math" panose="02040503050406030204" pitchFamily="18" charset="0"/>
                            </a:rPr>
                            <m:t>𝟐</m:t>
                          </m:r>
                        </m:num>
                        <m:den>
                          <m:r>
                            <a:rPr lang="en-GB" sz="1400" b="1" i="1" smtClean="0">
                              <a:latin typeface="Cambria Math" panose="02040503050406030204" pitchFamily="18" charset="0"/>
                            </a:rPr>
                            <m:t>𝟑</m:t>
                          </m:r>
                        </m:den>
                      </m:f>
                    </m:oMath>
                  </m:oMathPara>
                </a14:m>
                <a:endParaRPr lang="en-GB" sz="1400" b="1" dirty="0"/>
              </a:p>
            </p:txBody>
          </p:sp>
        </mc:Choice>
        <mc:Fallback xmlns="">
          <p:sp>
            <p:nvSpPr>
              <p:cNvPr id="44" name="TextBox 43">
                <a:extLst>
                  <a:ext uri="{FF2B5EF4-FFF2-40B4-BE49-F238E27FC236}">
                    <a16:creationId xmlns:a16="http://schemas.microsoft.com/office/drawing/2014/main" id="{B0602D04-F0A2-4BA4-AB7A-E94667E55FF4}"/>
                  </a:ext>
                </a:extLst>
              </p:cNvPr>
              <p:cNvSpPr txBox="1">
                <a:spLocks noRot="1" noChangeAspect="1" noMove="1" noResize="1" noEditPoints="1" noAdjustHandles="1" noChangeArrowheads="1" noChangeShapeType="1" noTextEdit="1"/>
              </p:cNvSpPr>
              <p:nvPr/>
            </p:nvSpPr>
            <p:spPr>
              <a:xfrm>
                <a:off x="696146" y="4857749"/>
                <a:ext cx="3961580" cy="1173013"/>
              </a:xfrm>
              <a:prstGeom prst="rect">
                <a:avLst/>
              </a:prstGeom>
              <a:blipFill>
                <a:blip r:embed="rId16"/>
                <a:stretch>
                  <a:fillRect/>
                </a:stretch>
              </a:blipFill>
            </p:spPr>
            <p:txBody>
              <a:bodyPr/>
              <a:lstStyle/>
              <a:p>
                <a:r>
                  <a:rPr lang="en-GB">
                    <a:noFill/>
                  </a:rPr>
                  <a:t> </a:t>
                </a:r>
              </a:p>
            </p:txBody>
          </p:sp>
        </mc:Fallback>
      </mc:AlternateContent>
      <p:sp>
        <p:nvSpPr>
          <p:cNvPr id="45" name="Rectangle 44">
            <a:extLst>
              <a:ext uri="{FF2B5EF4-FFF2-40B4-BE49-F238E27FC236}">
                <a16:creationId xmlns:a16="http://schemas.microsoft.com/office/drawing/2014/main" id="{DBCFD489-5D51-4F7B-8080-F23D9B63A05C}"/>
              </a:ext>
            </a:extLst>
          </p:cNvPr>
          <p:cNvSpPr/>
          <p:nvPr/>
        </p:nvSpPr>
        <p:spPr>
          <a:xfrm>
            <a:off x="467545" y="4598044"/>
            <a:ext cx="4968552" cy="159190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290675113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5"/>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45"/>
                                        </p:tgtEl>
                                      </p:cBhvr>
                                    </p:animEffect>
                                    <p:set>
                                      <p:cBhvr>
                                        <p:cTn id="7" dur="1" fill="hold">
                                          <p:stCondLst>
                                            <p:cond delay="499"/>
                                          </p:stCondLst>
                                        </p:cTn>
                                        <p:tgtEl>
                                          <p:spTgt spid="45"/>
                                        </p:tgtEl>
                                        <p:attrNameLst>
                                          <p:attrName>style.visibility</p:attrName>
                                        </p:attrNameLst>
                                      </p:cBhvr>
                                      <p:to>
                                        <p:strVal val="hidden"/>
                                      </p:to>
                                    </p:set>
                                  </p:childTnLst>
                                </p:cTn>
                              </p:par>
                            </p:childTnLst>
                          </p:cTn>
                        </p:par>
                      </p:childTnLst>
                    </p:cTn>
                  </p:par>
                </p:childTnLst>
              </p:cTn>
              <p:nextCondLst>
                <p:cond evt="onClick" delay="0">
                  <p:tgtEl>
                    <p:spTgt spid="45"/>
                  </p:tgtEl>
                </p:cond>
              </p:nextCondLst>
            </p:seq>
          </p:childTnLst>
        </p:cTn>
      </p:par>
    </p:tnLst>
    <p:bldLst>
      <p:bldP spid="45"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74373F23-DE7E-4532-AE01-C024DBDBB874}"/>
              </a:ext>
            </a:extLst>
          </p:cNvPr>
          <p:cNvGrpSpPr/>
          <p:nvPr/>
        </p:nvGrpSpPr>
        <p:grpSpPr>
          <a:xfrm>
            <a:off x="0" y="0"/>
            <a:ext cx="9144000" cy="599127"/>
            <a:chOff x="0" y="13335"/>
            <a:chExt cx="9144218" cy="599127"/>
          </a:xfrm>
        </p:grpSpPr>
        <p:sp>
          <p:nvSpPr>
            <p:cNvPr id="3" name="TextBox 32">
              <a:extLst>
                <a:ext uri="{FF2B5EF4-FFF2-40B4-BE49-F238E27FC236}">
                  <a16:creationId xmlns:a16="http://schemas.microsoft.com/office/drawing/2014/main" id="{93575D1B-D1FF-4597-A2CF-329B235DA28E}"/>
                </a:ext>
              </a:extLst>
            </p:cNvPr>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Test Your Understanding</a:t>
              </a:r>
            </a:p>
          </p:txBody>
        </p:sp>
        <p:cxnSp>
          <p:nvCxnSpPr>
            <p:cNvPr id="4" name="Straight Connector 3">
              <a:extLst>
                <a:ext uri="{FF2B5EF4-FFF2-40B4-BE49-F238E27FC236}">
                  <a16:creationId xmlns:a16="http://schemas.microsoft.com/office/drawing/2014/main" id="{1358E765-B359-4A93-8981-BCA88E8422D5}"/>
                </a:ext>
              </a:extLst>
            </p:cNvPr>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pic>
        <p:nvPicPr>
          <p:cNvPr id="5" name="Picture 4">
            <a:extLst>
              <a:ext uri="{FF2B5EF4-FFF2-40B4-BE49-F238E27FC236}">
                <a16:creationId xmlns:a16="http://schemas.microsoft.com/office/drawing/2014/main" id="{575D8A64-AC50-45A9-9430-B4D0EC0F1404}"/>
              </a:ext>
            </a:extLst>
          </p:cNvPr>
          <p:cNvPicPr>
            <a:picLocks noChangeAspect="1"/>
          </p:cNvPicPr>
          <p:nvPr/>
        </p:nvPicPr>
        <p:blipFill>
          <a:blip r:embed="rId2"/>
          <a:stretch>
            <a:fillRect/>
          </a:stretch>
        </p:blipFill>
        <p:spPr>
          <a:xfrm>
            <a:off x="309712" y="1121336"/>
            <a:ext cx="6000750" cy="3162300"/>
          </a:xfrm>
          <a:prstGeom prst="rect">
            <a:avLst/>
          </a:prstGeom>
          <a:effectLst>
            <a:outerShdw blurRad="63500" sx="102000" sy="102000" algn="ctr" rotWithShape="0">
              <a:prstClr val="black">
                <a:alpha val="40000"/>
              </a:prstClr>
            </a:outerShdw>
          </a:effectLst>
        </p:spPr>
      </p:pic>
      <p:sp>
        <p:nvSpPr>
          <p:cNvPr id="6" name="TextBox 5">
            <a:extLst>
              <a:ext uri="{FF2B5EF4-FFF2-40B4-BE49-F238E27FC236}">
                <a16:creationId xmlns:a16="http://schemas.microsoft.com/office/drawing/2014/main" id="{D498A832-0A0E-4776-A0CF-2D0C217BF4AE}"/>
              </a:ext>
            </a:extLst>
          </p:cNvPr>
          <p:cNvSpPr txBox="1"/>
          <p:nvPr/>
        </p:nvSpPr>
        <p:spPr>
          <a:xfrm>
            <a:off x="302568" y="752004"/>
            <a:ext cx="2520280" cy="36933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r>
              <a:rPr lang="en-GB" dirty="0"/>
              <a:t>Edexcel C4 Jan 2009 Q2</a:t>
            </a:r>
          </a:p>
        </p:txBody>
      </p:sp>
      <p:pic>
        <p:nvPicPr>
          <p:cNvPr id="8" name="Picture 7">
            <a:extLst>
              <a:ext uri="{FF2B5EF4-FFF2-40B4-BE49-F238E27FC236}">
                <a16:creationId xmlns:a16="http://schemas.microsoft.com/office/drawing/2014/main" id="{664E9D4E-6D42-44BE-AA77-9368A76EDD1B}"/>
              </a:ext>
            </a:extLst>
          </p:cNvPr>
          <p:cNvPicPr>
            <a:picLocks noChangeAspect="1"/>
          </p:cNvPicPr>
          <p:nvPr/>
        </p:nvPicPr>
        <p:blipFill>
          <a:blip r:embed="rId3"/>
          <a:stretch>
            <a:fillRect/>
          </a:stretch>
        </p:blipFill>
        <p:spPr>
          <a:xfrm>
            <a:off x="899592" y="4381471"/>
            <a:ext cx="5410870" cy="2442621"/>
          </a:xfrm>
          <a:prstGeom prst="rect">
            <a:avLst/>
          </a:prstGeom>
        </p:spPr>
      </p:pic>
      <p:sp>
        <p:nvSpPr>
          <p:cNvPr id="9" name="Rectangle 8">
            <a:extLst>
              <a:ext uri="{FF2B5EF4-FFF2-40B4-BE49-F238E27FC236}">
                <a16:creationId xmlns:a16="http://schemas.microsoft.com/office/drawing/2014/main" id="{AE4E4CB8-66E0-40D7-852C-96516734BD41}"/>
              </a:ext>
            </a:extLst>
          </p:cNvPr>
          <p:cNvSpPr/>
          <p:nvPr/>
        </p:nvSpPr>
        <p:spPr>
          <a:xfrm>
            <a:off x="825600" y="4316480"/>
            <a:ext cx="6410696" cy="254152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169408622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9"/>
                                        </p:tgtEl>
                                      </p:cBhvr>
                                    </p:animEffect>
                                    <p:set>
                                      <p:cBhvr>
                                        <p:cTn id="7" dur="1" fill="hold">
                                          <p:stCondLst>
                                            <p:cond delay="4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9"/>
                  </p:tgtEl>
                </p:cond>
              </p:nextCondLst>
            </p:seq>
          </p:childTnLst>
        </p:cTn>
      </p:par>
    </p:tnLst>
    <p:bldLst>
      <p:bldP spid="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4000"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b="1" dirty="0"/>
                <a:t>SKILL #1</a:t>
              </a:r>
              <a:r>
                <a:rPr lang="en-GB" sz="3200" dirty="0"/>
                <a:t>: Integrating Standard Functions</a:t>
              </a:r>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5" name="TextBox 4"/>
          <p:cNvSpPr txBox="1"/>
          <p:nvPr/>
        </p:nvSpPr>
        <p:spPr>
          <a:xfrm>
            <a:off x="395536" y="836712"/>
            <a:ext cx="8424936" cy="646331"/>
          </a:xfrm>
          <a:prstGeom prst="rect">
            <a:avLst/>
          </a:prstGeom>
          <a:noFill/>
        </p:spPr>
        <p:txBody>
          <a:bodyPr wrap="square" rtlCol="0">
            <a:spAutoFit/>
          </a:bodyPr>
          <a:lstStyle/>
          <a:p>
            <a:r>
              <a:rPr lang="en-GB" dirty="0"/>
              <a:t>There’s certain results you should be able to integrate straight off, by just thinking about the opposite of differentiation.</a:t>
            </a:r>
          </a:p>
        </p:txBody>
      </p:sp>
      <mc:AlternateContent xmlns:mc="http://schemas.openxmlformats.org/markup-compatibility/2006" xmlns:a14="http://schemas.microsoft.com/office/drawing/2010/main">
        <mc:Choice Requires="a14">
          <p:graphicFrame>
            <p:nvGraphicFramePr>
              <p:cNvPr id="6" name="Table 5"/>
              <p:cNvGraphicFramePr>
                <a:graphicFrameLocks noGrp="1"/>
              </p:cNvGraphicFramePr>
              <p:nvPr>
                <p:extLst/>
              </p:nvPr>
            </p:nvGraphicFramePr>
            <p:xfrm>
              <a:off x="1187624" y="1772816"/>
              <a:ext cx="4248472" cy="4190238"/>
            </p:xfrm>
            <a:graphic>
              <a:graphicData uri="http://schemas.openxmlformats.org/drawingml/2006/table">
                <a:tbl>
                  <a:tblPr firstRow="1" bandRow="1">
                    <a:tableStyleId>{073A0DAA-6AF3-43AB-8588-CEC1D06C72B9}</a:tableStyleId>
                  </a:tblPr>
                  <a:tblGrid>
                    <a:gridCol w="1584176">
                      <a:extLst>
                        <a:ext uri="{9D8B030D-6E8A-4147-A177-3AD203B41FA5}">
                          <a16:colId xmlns:a16="http://schemas.microsoft.com/office/drawing/2014/main" val="20000"/>
                        </a:ext>
                      </a:extLst>
                    </a:gridCol>
                    <a:gridCol w="2664296">
                      <a:extLst>
                        <a:ext uri="{9D8B030D-6E8A-4147-A177-3AD203B41FA5}">
                          <a16:colId xmlns:a16="http://schemas.microsoft.com/office/drawing/2014/main" val="20001"/>
                        </a:ext>
                      </a:extLst>
                    </a:gridCol>
                  </a:tblGrid>
                  <a:tr h="370840">
                    <a:tc>
                      <a:txBody>
                        <a:bodyPr/>
                        <a:lstStyle/>
                        <a:p>
                          <a:pPr/>
                          <a14:m>
                            <m:oMathPara xmlns:m="http://schemas.openxmlformats.org/officeDocument/2006/math">
                              <m:oMathParaPr>
                                <m:jc m:val="centerGroup"/>
                              </m:oMathParaPr>
                              <m:oMath xmlns:m="http://schemas.openxmlformats.org/officeDocument/2006/math">
                                <m:r>
                                  <a:rPr lang="en-GB" b="1" i="1" smtClean="0">
                                    <a:latin typeface="Cambria Math" panose="02040503050406030204" pitchFamily="18" charset="0"/>
                                  </a:rPr>
                                  <m:t>𝒚</m:t>
                                </m:r>
                              </m:oMath>
                            </m:oMathPara>
                          </a14:m>
                          <a:endParaRPr lang="en-GB" dirty="0"/>
                        </a:p>
                      </a:txBody>
                      <a:tcPr/>
                    </a:tc>
                    <a:tc>
                      <a:txBody>
                        <a:bodyPr/>
                        <a:lstStyle/>
                        <a:p>
                          <a:pPr/>
                          <a14:m>
                            <m:oMathPara xmlns:m="http://schemas.openxmlformats.org/officeDocument/2006/math">
                              <m:oMathParaPr>
                                <m:jc m:val="centerGroup"/>
                              </m:oMathParaPr>
                              <m:oMath xmlns:m="http://schemas.openxmlformats.org/officeDocument/2006/math">
                                <m:r>
                                  <a:rPr lang="en-GB" b="1" i="1" smtClean="0">
                                    <a:latin typeface="Cambria Math" panose="02040503050406030204" pitchFamily="18" charset="0"/>
                                  </a:rPr>
                                  <m:t>∫</m:t>
                                </m:r>
                                <m:r>
                                  <a:rPr lang="en-GB" b="1" i="1" smtClean="0">
                                    <a:latin typeface="Cambria Math" panose="02040503050406030204" pitchFamily="18" charset="0"/>
                                  </a:rPr>
                                  <m:t>𝒚</m:t>
                                </m:r>
                                <m:r>
                                  <a:rPr lang="en-GB" b="1" i="1" smtClean="0">
                                    <a:latin typeface="Cambria Math" panose="02040503050406030204" pitchFamily="18" charset="0"/>
                                  </a:rPr>
                                  <m:t> </m:t>
                                </m:r>
                                <m:r>
                                  <a:rPr lang="en-GB" b="1" i="1" smtClean="0">
                                    <a:latin typeface="Cambria Math" panose="02040503050406030204" pitchFamily="18" charset="0"/>
                                  </a:rPr>
                                  <m:t>𝒅𝒙</m:t>
                                </m:r>
                              </m:oMath>
                            </m:oMathPara>
                          </a14:m>
                          <a:endParaRPr lang="en-GB" dirty="0"/>
                        </a:p>
                      </a:txBody>
                      <a:tcPr/>
                    </a:tc>
                    <a:extLst>
                      <a:ext uri="{0D108BD9-81ED-4DB2-BD59-A6C34878D82A}">
                        <a16:rowId xmlns:a16="http://schemas.microsoft.com/office/drawing/2014/main" val="10000"/>
                      </a:ext>
                    </a:extLst>
                  </a:tr>
                  <a:tr h="370840">
                    <a:tc>
                      <a:txBody>
                        <a:bodyPr/>
                        <a:lstStyle/>
                        <a:p>
                          <a:pPr/>
                          <a14:m>
                            <m:oMathPara xmlns:m="http://schemas.openxmlformats.org/officeDocument/2006/math">
                              <m:oMathParaPr>
                                <m:jc m:val="centerGroup"/>
                              </m:oMathParaPr>
                              <m:oMath xmlns:m="http://schemas.openxmlformats.org/officeDocument/2006/math">
                                <m:sSup>
                                  <m:sSupPr>
                                    <m:ctrlPr>
                                      <a:rPr lang="en-GB" b="0" i="1" smtClean="0">
                                        <a:latin typeface="Cambria Math" panose="02040503050406030204" pitchFamily="18" charset="0"/>
                                      </a:rPr>
                                    </m:ctrlPr>
                                  </m:sSupPr>
                                  <m:e>
                                    <m:r>
                                      <a:rPr lang="en-GB" b="0" i="1" smtClean="0">
                                        <a:latin typeface="Cambria Math" panose="02040503050406030204" pitchFamily="18" charset="0"/>
                                      </a:rPr>
                                      <m:t>𝑥</m:t>
                                    </m:r>
                                  </m:e>
                                  <m:sup>
                                    <m:r>
                                      <a:rPr lang="en-GB" b="0" i="1" smtClean="0">
                                        <a:latin typeface="Cambria Math" panose="02040503050406030204" pitchFamily="18" charset="0"/>
                                      </a:rPr>
                                      <m:t>𝑛</m:t>
                                    </m:r>
                                  </m:sup>
                                </m:sSup>
                              </m:oMath>
                            </m:oMathPara>
                          </a14:m>
                          <a:endParaRPr lang="en-GB" dirty="0"/>
                        </a:p>
                      </a:txBody>
                      <a:tcPr/>
                    </a:tc>
                    <a:tc>
                      <a:txBody>
                        <a:bodyPr/>
                        <a:lstStyle/>
                        <a:p>
                          <a:pPr/>
                          <a14:m>
                            <m:oMathPara xmlns:m="http://schemas.openxmlformats.org/officeDocument/2006/math">
                              <m:oMathParaPr>
                                <m:jc m:val="centerGroup"/>
                              </m:oMathParaPr>
                              <m:oMath xmlns:m="http://schemas.openxmlformats.org/officeDocument/2006/math">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𝑛</m:t>
                                    </m:r>
                                    <m:r>
                                      <a:rPr lang="en-GB" b="0" i="1" smtClean="0">
                                        <a:latin typeface="Cambria Math" panose="02040503050406030204" pitchFamily="18" charset="0"/>
                                      </a:rPr>
                                      <m:t>+1</m:t>
                                    </m:r>
                                  </m:den>
                                </m:f>
                                <m:sSup>
                                  <m:sSupPr>
                                    <m:ctrlPr>
                                      <a:rPr lang="en-GB" b="0" i="1" smtClean="0">
                                        <a:latin typeface="Cambria Math" panose="02040503050406030204" pitchFamily="18" charset="0"/>
                                      </a:rPr>
                                    </m:ctrlPr>
                                  </m:sSupPr>
                                  <m:e>
                                    <m:r>
                                      <a:rPr lang="en-GB" b="0" i="1" smtClean="0">
                                        <a:latin typeface="Cambria Math" panose="02040503050406030204" pitchFamily="18" charset="0"/>
                                      </a:rPr>
                                      <m:t>𝑥</m:t>
                                    </m:r>
                                  </m:e>
                                  <m:sup>
                                    <m:r>
                                      <a:rPr lang="en-GB" b="0" i="1" smtClean="0">
                                        <a:latin typeface="Cambria Math" panose="02040503050406030204" pitchFamily="18" charset="0"/>
                                      </a:rPr>
                                      <m:t>𝑛</m:t>
                                    </m:r>
                                    <m:r>
                                      <a:rPr lang="en-GB" b="0" i="1" smtClean="0">
                                        <a:latin typeface="Cambria Math" panose="02040503050406030204" pitchFamily="18" charset="0"/>
                                      </a:rPr>
                                      <m:t>+1</m:t>
                                    </m:r>
                                  </m:sup>
                                </m:sSup>
                                <m:r>
                                  <a:rPr lang="en-GB" b="0" i="1" smtClean="0">
                                    <a:latin typeface="Cambria Math" panose="02040503050406030204" pitchFamily="18" charset="0"/>
                                  </a:rPr>
                                  <m:t>+</m:t>
                                </m:r>
                                <m:r>
                                  <a:rPr lang="en-GB" b="0" i="1" smtClean="0">
                                    <a:latin typeface="Cambria Math" panose="02040503050406030204" pitchFamily="18" charset="0"/>
                                  </a:rPr>
                                  <m:t>𝐶</m:t>
                                </m:r>
                              </m:oMath>
                            </m:oMathPara>
                          </a14:m>
                          <a:endParaRPr lang="en-GB" dirty="0"/>
                        </a:p>
                      </a:txBody>
                      <a:tcPr/>
                    </a:tc>
                    <a:extLst>
                      <a:ext uri="{0D108BD9-81ED-4DB2-BD59-A6C34878D82A}">
                        <a16:rowId xmlns:a16="http://schemas.microsoft.com/office/drawing/2014/main" val="10001"/>
                      </a:ext>
                    </a:extLst>
                  </a:tr>
                  <a:tr h="370840">
                    <a:tc>
                      <a:txBody>
                        <a:bodyPr/>
                        <a:lstStyle/>
                        <a:p>
                          <a:pPr/>
                          <a14:m>
                            <m:oMathPara xmlns:m="http://schemas.openxmlformats.org/officeDocument/2006/math">
                              <m:oMathParaPr>
                                <m:jc m:val="centerGroup"/>
                              </m:oMathParaPr>
                              <m:oMath xmlns:m="http://schemas.openxmlformats.org/officeDocument/2006/math">
                                <m:sSup>
                                  <m:sSupPr>
                                    <m:ctrlPr>
                                      <a:rPr lang="en-GB" b="0" i="1" smtClean="0">
                                        <a:latin typeface="Cambria Math" panose="02040503050406030204" pitchFamily="18" charset="0"/>
                                      </a:rPr>
                                    </m:ctrlPr>
                                  </m:sSupPr>
                                  <m:e>
                                    <m:r>
                                      <a:rPr lang="en-GB" b="0" i="1" smtClean="0">
                                        <a:latin typeface="Cambria Math" panose="02040503050406030204" pitchFamily="18" charset="0"/>
                                      </a:rPr>
                                      <m:t>𝑒</m:t>
                                    </m:r>
                                  </m:e>
                                  <m:sup>
                                    <m:r>
                                      <a:rPr lang="en-GB" b="0" i="1" smtClean="0">
                                        <a:latin typeface="Cambria Math" panose="02040503050406030204" pitchFamily="18" charset="0"/>
                                      </a:rPr>
                                      <m:t>𝑥</m:t>
                                    </m:r>
                                  </m:sup>
                                </m:sSup>
                              </m:oMath>
                            </m:oMathPara>
                          </a14:m>
                          <a:endParaRPr lang="en-GB" dirty="0"/>
                        </a:p>
                      </a:txBody>
                      <a:tcPr/>
                    </a:tc>
                    <a:tc>
                      <a:txBody>
                        <a:bodyPr/>
                        <a:lstStyle/>
                        <a:p>
                          <a:pPr/>
                          <a14:m>
                            <m:oMathPara xmlns:m="http://schemas.openxmlformats.org/officeDocument/2006/math">
                              <m:oMathParaPr>
                                <m:jc m:val="centerGroup"/>
                              </m:oMathParaPr>
                              <m:oMath xmlns:m="http://schemas.openxmlformats.org/officeDocument/2006/math">
                                <m:sSup>
                                  <m:sSupPr>
                                    <m:ctrlPr>
                                      <a:rPr lang="en-GB" b="0" i="1" smtClean="0">
                                        <a:latin typeface="Cambria Math" panose="02040503050406030204" pitchFamily="18" charset="0"/>
                                      </a:rPr>
                                    </m:ctrlPr>
                                  </m:sSupPr>
                                  <m:e>
                                    <m:r>
                                      <a:rPr lang="en-GB" b="0" i="1" smtClean="0">
                                        <a:latin typeface="Cambria Math" panose="02040503050406030204" pitchFamily="18" charset="0"/>
                                      </a:rPr>
                                      <m:t>𝑒</m:t>
                                    </m:r>
                                  </m:e>
                                  <m:sup>
                                    <m:r>
                                      <a:rPr lang="en-GB" b="0" i="1" smtClean="0">
                                        <a:latin typeface="Cambria Math" panose="02040503050406030204" pitchFamily="18" charset="0"/>
                                      </a:rPr>
                                      <m:t>𝑥</m:t>
                                    </m:r>
                                  </m:sup>
                                </m:sSup>
                                <m:r>
                                  <a:rPr lang="en-GB" b="0" i="1" smtClean="0">
                                    <a:latin typeface="Cambria Math" panose="02040503050406030204" pitchFamily="18" charset="0"/>
                                  </a:rPr>
                                  <m:t>+</m:t>
                                </m:r>
                                <m:r>
                                  <a:rPr lang="en-GB" b="0" i="1" smtClean="0">
                                    <a:latin typeface="Cambria Math" panose="02040503050406030204" pitchFamily="18" charset="0"/>
                                  </a:rPr>
                                  <m:t>𝐶</m:t>
                                </m:r>
                              </m:oMath>
                            </m:oMathPara>
                          </a14:m>
                          <a:endParaRPr lang="en-GB" dirty="0"/>
                        </a:p>
                      </a:txBody>
                      <a:tcPr/>
                    </a:tc>
                    <a:extLst>
                      <a:ext uri="{0D108BD9-81ED-4DB2-BD59-A6C34878D82A}">
                        <a16:rowId xmlns:a16="http://schemas.microsoft.com/office/drawing/2014/main" val="10002"/>
                      </a:ext>
                    </a:extLst>
                  </a:tr>
                  <a:tr h="370840">
                    <a:tc>
                      <a:txBody>
                        <a:bodyPr/>
                        <a:lstStyle/>
                        <a:p>
                          <a:pPr/>
                          <a14:m>
                            <m:oMathPara xmlns:m="http://schemas.openxmlformats.org/officeDocument/2006/math">
                              <m:oMathParaPr>
                                <m:jc m:val="centerGroup"/>
                              </m:oMathParaPr>
                              <m:oMath xmlns:m="http://schemas.openxmlformats.org/officeDocument/2006/math">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𝑥</m:t>
                                    </m:r>
                                  </m:den>
                                </m:f>
                              </m:oMath>
                            </m:oMathPara>
                          </a14:m>
                          <a:endParaRPr lang="en-GB" dirty="0"/>
                        </a:p>
                      </a:txBody>
                      <a:tcPr/>
                    </a:tc>
                    <a:tc>
                      <a:txBody>
                        <a:bodyPr/>
                        <a:lstStyle/>
                        <a:p>
                          <a:pPr/>
                          <a14:m>
                            <m:oMathPara xmlns:m="http://schemas.openxmlformats.org/officeDocument/2006/math">
                              <m:oMathParaPr>
                                <m:jc m:val="centerGroup"/>
                              </m:oMathParaPr>
                              <m:oMath xmlns:m="http://schemas.openxmlformats.org/officeDocument/2006/math">
                                <m:func>
                                  <m:funcPr>
                                    <m:ctrlPr>
                                      <a:rPr lang="en-GB" b="0" i="1" smtClean="0">
                                        <a:latin typeface="Cambria Math" panose="02040503050406030204" pitchFamily="18" charset="0"/>
                                      </a:rPr>
                                    </m:ctrlPr>
                                  </m:funcPr>
                                  <m:fName>
                                    <m:r>
                                      <m:rPr>
                                        <m:sty m:val="p"/>
                                      </m:rPr>
                                      <a:rPr lang="en-GB" b="0" i="0" smtClean="0">
                                        <a:latin typeface="Cambria Math" panose="02040503050406030204" pitchFamily="18" charset="0"/>
                                      </a:rPr>
                                      <m:t>ln</m:t>
                                    </m:r>
                                  </m:fName>
                                  <m:e>
                                    <m:r>
                                      <a:rPr lang="en-GB" b="0" i="1" smtClean="0">
                                        <a:latin typeface="Cambria Math" panose="02040503050406030204" pitchFamily="18" charset="0"/>
                                      </a:rPr>
                                      <m:t>|</m:t>
                                    </m:r>
                                    <m:r>
                                      <a:rPr lang="en-GB" b="0" i="1" smtClean="0">
                                        <a:latin typeface="Cambria Math" panose="02040503050406030204" pitchFamily="18" charset="0"/>
                                      </a:rPr>
                                      <m:t>𝑥</m:t>
                                    </m:r>
                                    <m:r>
                                      <a:rPr lang="en-GB" b="0" i="1" smtClean="0">
                                        <a:latin typeface="Cambria Math" panose="02040503050406030204" pitchFamily="18" charset="0"/>
                                      </a:rPr>
                                      <m:t>|</m:t>
                                    </m:r>
                                  </m:e>
                                </m:func>
                                <m:r>
                                  <a:rPr lang="en-GB" b="0" i="1" smtClean="0">
                                    <a:latin typeface="Cambria Math" panose="02040503050406030204" pitchFamily="18" charset="0"/>
                                  </a:rPr>
                                  <m:t>+</m:t>
                                </m:r>
                                <m:r>
                                  <a:rPr lang="en-GB" b="0" i="1" smtClean="0">
                                    <a:latin typeface="Cambria Math" panose="02040503050406030204" pitchFamily="18" charset="0"/>
                                  </a:rPr>
                                  <m:t>𝐶</m:t>
                                </m:r>
                              </m:oMath>
                            </m:oMathPara>
                          </a14:m>
                          <a:endParaRPr lang="en-GB" dirty="0"/>
                        </a:p>
                      </a:txBody>
                      <a:tcPr/>
                    </a:tc>
                    <a:extLst>
                      <a:ext uri="{0D108BD9-81ED-4DB2-BD59-A6C34878D82A}">
                        <a16:rowId xmlns:a16="http://schemas.microsoft.com/office/drawing/2014/main" val="10003"/>
                      </a:ext>
                    </a:extLst>
                  </a:tr>
                  <a:tr h="370840">
                    <a:tc>
                      <a:txBody>
                        <a:bodyPr/>
                        <a:lstStyle/>
                        <a:p>
                          <a:pPr/>
                          <a14:m>
                            <m:oMathPara xmlns:m="http://schemas.openxmlformats.org/officeDocument/2006/math">
                              <m:oMathParaPr>
                                <m:jc m:val="centerGroup"/>
                              </m:oMathParaPr>
                              <m:oMath xmlns:m="http://schemas.openxmlformats.org/officeDocument/2006/math">
                                <m:func>
                                  <m:funcPr>
                                    <m:ctrlPr>
                                      <a:rPr lang="en-GB" b="0" i="1" smtClean="0">
                                        <a:latin typeface="Cambria Math" panose="02040503050406030204" pitchFamily="18" charset="0"/>
                                      </a:rPr>
                                    </m:ctrlPr>
                                  </m:funcPr>
                                  <m:fName>
                                    <m:r>
                                      <m:rPr>
                                        <m:sty m:val="p"/>
                                      </m:rPr>
                                      <a:rPr lang="en-GB" b="0" i="0" smtClean="0">
                                        <a:latin typeface="Cambria Math" panose="02040503050406030204" pitchFamily="18" charset="0"/>
                                      </a:rPr>
                                      <m:t>cos</m:t>
                                    </m:r>
                                  </m:fName>
                                  <m:e>
                                    <m:r>
                                      <a:rPr lang="en-GB" b="0" i="1" smtClean="0">
                                        <a:latin typeface="Cambria Math" panose="02040503050406030204" pitchFamily="18" charset="0"/>
                                      </a:rPr>
                                      <m:t>𝑥</m:t>
                                    </m:r>
                                  </m:e>
                                </m:func>
                              </m:oMath>
                            </m:oMathPara>
                          </a14:m>
                          <a:endParaRPr lang="en-GB" dirty="0"/>
                        </a:p>
                      </a:txBody>
                      <a:tcPr/>
                    </a:tc>
                    <a:tc>
                      <a:txBody>
                        <a:bodyPr/>
                        <a:lstStyle/>
                        <a:p>
                          <a:pPr/>
                          <a14:m>
                            <m:oMathPara xmlns:m="http://schemas.openxmlformats.org/officeDocument/2006/math">
                              <m:oMathParaPr>
                                <m:jc m:val="centerGroup"/>
                              </m:oMathParaPr>
                              <m:oMath xmlns:m="http://schemas.openxmlformats.org/officeDocument/2006/math">
                                <m:func>
                                  <m:funcPr>
                                    <m:ctrlPr>
                                      <a:rPr lang="en-GB" b="0" i="1" smtClean="0">
                                        <a:latin typeface="Cambria Math" panose="02040503050406030204" pitchFamily="18" charset="0"/>
                                      </a:rPr>
                                    </m:ctrlPr>
                                  </m:funcPr>
                                  <m:fName>
                                    <m:r>
                                      <m:rPr>
                                        <m:sty m:val="p"/>
                                      </m:rPr>
                                      <a:rPr lang="en-GB" b="0" i="0" smtClean="0">
                                        <a:latin typeface="Cambria Math" panose="02040503050406030204" pitchFamily="18" charset="0"/>
                                      </a:rPr>
                                      <m:t>sin</m:t>
                                    </m:r>
                                  </m:fName>
                                  <m:e>
                                    <m:r>
                                      <a:rPr lang="en-GB" b="0" i="1" smtClean="0">
                                        <a:latin typeface="Cambria Math" panose="02040503050406030204" pitchFamily="18" charset="0"/>
                                      </a:rPr>
                                      <m:t>𝑥</m:t>
                                    </m:r>
                                  </m:e>
                                </m:func>
                                <m:r>
                                  <a:rPr lang="en-GB" b="0" i="1" smtClean="0">
                                    <a:latin typeface="Cambria Math" panose="02040503050406030204" pitchFamily="18" charset="0"/>
                                  </a:rPr>
                                  <m:t>+</m:t>
                                </m:r>
                                <m:r>
                                  <a:rPr lang="en-GB" b="0" i="1" smtClean="0">
                                    <a:latin typeface="Cambria Math" panose="02040503050406030204" pitchFamily="18" charset="0"/>
                                  </a:rPr>
                                  <m:t>𝐶</m:t>
                                </m:r>
                              </m:oMath>
                            </m:oMathPara>
                          </a14:m>
                          <a:endParaRPr lang="en-GB" dirty="0"/>
                        </a:p>
                      </a:txBody>
                      <a:tcPr/>
                    </a:tc>
                    <a:extLst>
                      <a:ext uri="{0D108BD9-81ED-4DB2-BD59-A6C34878D82A}">
                        <a16:rowId xmlns:a16="http://schemas.microsoft.com/office/drawing/2014/main" val="10004"/>
                      </a:ext>
                    </a:extLst>
                  </a:tr>
                  <a:tr h="370840">
                    <a:tc>
                      <a:txBody>
                        <a:bodyPr/>
                        <a:lstStyle/>
                        <a:p>
                          <a:pPr/>
                          <a14:m>
                            <m:oMathPara xmlns:m="http://schemas.openxmlformats.org/officeDocument/2006/math">
                              <m:oMathParaPr>
                                <m:jc m:val="centerGroup"/>
                              </m:oMathParaPr>
                              <m:oMath xmlns:m="http://schemas.openxmlformats.org/officeDocument/2006/math">
                                <m:func>
                                  <m:funcPr>
                                    <m:ctrlPr>
                                      <a:rPr lang="en-GB" b="0" i="1" smtClean="0">
                                        <a:latin typeface="Cambria Math" panose="02040503050406030204" pitchFamily="18" charset="0"/>
                                      </a:rPr>
                                    </m:ctrlPr>
                                  </m:funcPr>
                                  <m:fName>
                                    <m:r>
                                      <m:rPr>
                                        <m:sty m:val="p"/>
                                      </m:rPr>
                                      <a:rPr lang="en-GB" b="0" i="0" smtClean="0">
                                        <a:latin typeface="Cambria Math" panose="02040503050406030204" pitchFamily="18" charset="0"/>
                                      </a:rPr>
                                      <m:t>sin</m:t>
                                    </m:r>
                                  </m:fName>
                                  <m:e>
                                    <m:r>
                                      <a:rPr lang="en-GB" b="0" i="1" smtClean="0">
                                        <a:latin typeface="Cambria Math" panose="02040503050406030204" pitchFamily="18" charset="0"/>
                                      </a:rPr>
                                      <m:t>𝑥</m:t>
                                    </m:r>
                                  </m:e>
                                </m:func>
                              </m:oMath>
                            </m:oMathPara>
                          </a14:m>
                          <a:endParaRPr lang="en-GB" dirty="0"/>
                        </a:p>
                      </a:txBody>
                      <a:tcPr/>
                    </a:tc>
                    <a:tc>
                      <a:txBody>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m:t>
                                </m:r>
                                <m:func>
                                  <m:funcPr>
                                    <m:ctrlPr>
                                      <a:rPr lang="en-GB" b="0" i="1" smtClean="0">
                                        <a:latin typeface="Cambria Math" panose="02040503050406030204" pitchFamily="18" charset="0"/>
                                      </a:rPr>
                                    </m:ctrlPr>
                                  </m:funcPr>
                                  <m:fName>
                                    <m:r>
                                      <m:rPr>
                                        <m:sty m:val="p"/>
                                      </m:rPr>
                                      <a:rPr lang="en-GB" b="0" i="0" smtClean="0">
                                        <a:latin typeface="Cambria Math" panose="02040503050406030204" pitchFamily="18" charset="0"/>
                                      </a:rPr>
                                      <m:t>cos</m:t>
                                    </m:r>
                                  </m:fName>
                                  <m:e>
                                    <m:r>
                                      <a:rPr lang="en-GB" b="0" i="1" smtClean="0">
                                        <a:latin typeface="Cambria Math" panose="02040503050406030204" pitchFamily="18" charset="0"/>
                                      </a:rPr>
                                      <m:t>𝑥</m:t>
                                    </m:r>
                                  </m:e>
                                </m:func>
                                <m:r>
                                  <a:rPr lang="en-GB" b="0" i="1" smtClean="0">
                                    <a:latin typeface="Cambria Math" panose="02040503050406030204" pitchFamily="18" charset="0"/>
                                  </a:rPr>
                                  <m:t>+</m:t>
                                </m:r>
                                <m:r>
                                  <a:rPr lang="en-GB" b="0" i="1" smtClean="0">
                                    <a:latin typeface="Cambria Math" panose="02040503050406030204" pitchFamily="18" charset="0"/>
                                  </a:rPr>
                                  <m:t>𝐶</m:t>
                                </m:r>
                              </m:oMath>
                            </m:oMathPara>
                          </a14:m>
                          <a:endParaRPr lang="en-GB" dirty="0"/>
                        </a:p>
                      </a:txBody>
                      <a:tcPr/>
                    </a:tc>
                    <a:extLst>
                      <a:ext uri="{0D108BD9-81ED-4DB2-BD59-A6C34878D82A}">
                        <a16:rowId xmlns:a16="http://schemas.microsoft.com/office/drawing/2014/main" val="10005"/>
                      </a:ext>
                    </a:extLst>
                  </a:tr>
                  <a:tr h="370840">
                    <a:tc>
                      <a:txBody>
                        <a:bodyPr/>
                        <a:lstStyle/>
                        <a:p>
                          <a:pPr/>
                          <a14:m>
                            <m:oMathPara xmlns:m="http://schemas.openxmlformats.org/officeDocument/2006/math">
                              <m:oMathParaPr>
                                <m:jc m:val="centerGroup"/>
                              </m:oMathParaPr>
                              <m:oMath xmlns:m="http://schemas.openxmlformats.org/officeDocument/2006/math">
                                <m:func>
                                  <m:funcPr>
                                    <m:ctrlPr>
                                      <a:rPr lang="en-GB" b="0" i="1" smtClean="0">
                                        <a:latin typeface="Cambria Math" panose="02040503050406030204" pitchFamily="18" charset="0"/>
                                      </a:rPr>
                                    </m:ctrlPr>
                                  </m:funcPr>
                                  <m:fName>
                                    <m:sSup>
                                      <m:sSupPr>
                                        <m:ctrlPr>
                                          <a:rPr lang="en-GB" b="0" i="1" smtClean="0">
                                            <a:latin typeface="Cambria Math" panose="02040503050406030204" pitchFamily="18" charset="0"/>
                                          </a:rPr>
                                        </m:ctrlPr>
                                      </m:sSupPr>
                                      <m:e>
                                        <m:r>
                                          <m:rPr>
                                            <m:sty m:val="p"/>
                                          </m:rPr>
                                          <a:rPr lang="en-GB" b="0" i="0" smtClean="0">
                                            <a:latin typeface="Cambria Math" panose="02040503050406030204" pitchFamily="18" charset="0"/>
                                          </a:rPr>
                                          <m:t>sec</m:t>
                                        </m:r>
                                      </m:e>
                                      <m:sup>
                                        <m:r>
                                          <a:rPr lang="en-GB" b="0" i="1" smtClean="0">
                                            <a:latin typeface="Cambria Math" panose="02040503050406030204" pitchFamily="18" charset="0"/>
                                          </a:rPr>
                                          <m:t>2</m:t>
                                        </m:r>
                                      </m:sup>
                                    </m:sSup>
                                  </m:fName>
                                  <m:e>
                                    <m:r>
                                      <a:rPr lang="en-GB" b="0" i="1" smtClean="0">
                                        <a:latin typeface="Cambria Math" panose="02040503050406030204" pitchFamily="18" charset="0"/>
                                      </a:rPr>
                                      <m:t>𝑥</m:t>
                                    </m:r>
                                  </m:e>
                                </m:func>
                              </m:oMath>
                            </m:oMathPara>
                          </a14:m>
                          <a:endParaRPr lang="en-GB" dirty="0"/>
                        </a:p>
                      </a:txBody>
                      <a:tcPr/>
                    </a:tc>
                    <a:tc>
                      <a:txBody>
                        <a:bodyPr/>
                        <a:lstStyle/>
                        <a:p>
                          <a:pPr/>
                          <a14:m>
                            <m:oMathPara xmlns:m="http://schemas.openxmlformats.org/officeDocument/2006/math">
                              <m:oMathParaPr>
                                <m:jc m:val="centerGroup"/>
                              </m:oMathParaPr>
                              <m:oMath xmlns:m="http://schemas.openxmlformats.org/officeDocument/2006/math">
                                <m:func>
                                  <m:funcPr>
                                    <m:ctrlPr>
                                      <a:rPr lang="en-GB" b="0" i="1" smtClean="0">
                                        <a:latin typeface="Cambria Math" panose="02040503050406030204" pitchFamily="18" charset="0"/>
                                      </a:rPr>
                                    </m:ctrlPr>
                                  </m:funcPr>
                                  <m:fName>
                                    <m:r>
                                      <m:rPr>
                                        <m:sty m:val="p"/>
                                      </m:rPr>
                                      <a:rPr lang="en-GB" b="0" i="0" smtClean="0">
                                        <a:latin typeface="Cambria Math" panose="02040503050406030204" pitchFamily="18" charset="0"/>
                                      </a:rPr>
                                      <m:t>tan</m:t>
                                    </m:r>
                                  </m:fName>
                                  <m:e>
                                    <m:r>
                                      <a:rPr lang="en-GB" b="0" i="1" smtClean="0">
                                        <a:latin typeface="Cambria Math" panose="02040503050406030204" pitchFamily="18" charset="0"/>
                                      </a:rPr>
                                      <m:t>𝑥</m:t>
                                    </m:r>
                                  </m:e>
                                </m:func>
                                <m:r>
                                  <a:rPr lang="en-GB" b="0" i="1" smtClean="0">
                                    <a:latin typeface="Cambria Math" panose="02040503050406030204" pitchFamily="18" charset="0"/>
                                  </a:rPr>
                                  <m:t>+</m:t>
                                </m:r>
                                <m:r>
                                  <a:rPr lang="en-GB" b="0" i="1" smtClean="0">
                                    <a:latin typeface="Cambria Math" panose="02040503050406030204" pitchFamily="18" charset="0"/>
                                  </a:rPr>
                                  <m:t>𝐶</m:t>
                                </m:r>
                              </m:oMath>
                            </m:oMathPara>
                          </a14:m>
                          <a:endParaRPr lang="en-GB" dirty="0"/>
                        </a:p>
                      </a:txBody>
                      <a:tcPr/>
                    </a:tc>
                    <a:extLst>
                      <a:ext uri="{0D108BD9-81ED-4DB2-BD59-A6C34878D82A}">
                        <a16:rowId xmlns:a16="http://schemas.microsoft.com/office/drawing/2014/main" val="10006"/>
                      </a:ext>
                    </a:extLst>
                  </a:tr>
                  <a:tr h="370840">
                    <a:tc>
                      <a:txBody>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𝑐𝑜𝑠𝑒𝑐</m:t>
                                </m:r>
                                <m:r>
                                  <a:rPr lang="en-GB" b="0" i="1" smtClean="0">
                                    <a:latin typeface="Cambria Math" panose="02040503050406030204" pitchFamily="18" charset="0"/>
                                  </a:rPr>
                                  <m:t> </m:t>
                                </m:r>
                                <m:r>
                                  <a:rPr lang="en-GB" b="0" i="1" smtClean="0">
                                    <a:latin typeface="Cambria Math" panose="02040503050406030204" pitchFamily="18" charset="0"/>
                                  </a:rPr>
                                  <m:t>𝑥</m:t>
                                </m:r>
                                <m:func>
                                  <m:funcPr>
                                    <m:ctrlPr>
                                      <a:rPr lang="en-GB" b="0" i="1" smtClean="0">
                                        <a:latin typeface="Cambria Math" panose="02040503050406030204" pitchFamily="18" charset="0"/>
                                      </a:rPr>
                                    </m:ctrlPr>
                                  </m:funcPr>
                                  <m:fName>
                                    <m:r>
                                      <m:rPr>
                                        <m:sty m:val="p"/>
                                      </m:rPr>
                                      <a:rPr lang="en-GB" b="0" i="0" smtClean="0">
                                        <a:latin typeface="Cambria Math" panose="02040503050406030204" pitchFamily="18" charset="0"/>
                                      </a:rPr>
                                      <m:t>cot</m:t>
                                    </m:r>
                                  </m:fName>
                                  <m:e>
                                    <m:r>
                                      <a:rPr lang="en-GB" b="0" i="1" smtClean="0">
                                        <a:latin typeface="Cambria Math" panose="02040503050406030204" pitchFamily="18" charset="0"/>
                                      </a:rPr>
                                      <m:t>𝑥</m:t>
                                    </m:r>
                                  </m:e>
                                </m:func>
                              </m:oMath>
                            </m:oMathPara>
                          </a14:m>
                          <a:endParaRPr lang="en-GB" dirty="0"/>
                        </a:p>
                      </a:txBody>
                      <a:tcPr/>
                    </a:tc>
                    <a:tc>
                      <a:txBody>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m:t>
                                </m:r>
                                <m:r>
                                  <a:rPr lang="en-GB" b="0" i="1" smtClean="0">
                                    <a:latin typeface="Cambria Math" panose="02040503050406030204" pitchFamily="18" charset="0"/>
                                  </a:rPr>
                                  <m:t>𝑐𝑜𝑠𝑒𝑐</m:t>
                                </m:r>
                                <m:r>
                                  <a:rPr lang="en-GB" b="0" i="1" smtClean="0">
                                    <a:latin typeface="Cambria Math" panose="02040503050406030204" pitchFamily="18" charset="0"/>
                                  </a:rPr>
                                  <m:t> </m:t>
                                </m:r>
                                <m:r>
                                  <a:rPr lang="en-GB" b="0" i="1" smtClean="0">
                                    <a:latin typeface="Cambria Math" panose="02040503050406030204" pitchFamily="18" charset="0"/>
                                  </a:rPr>
                                  <m:t>𝑥</m:t>
                                </m:r>
                                <m:r>
                                  <a:rPr lang="en-GB" b="0" i="1" smtClean="0">
                                    <a:latin typeface="Cambria Math" panose="02040503050406030204" pitchFamily="18" charset="0"/>
                                  </a:rPr>
                                  <m:t>+</m:t>
                                </m:r>
                                <m:r>
                                  <a:rPr lang="en-GB" b="0" i="1" smtClean="0">
                                    <a:latin typeface="Cambria Math" panose="02040503050406030204" pitchFamily="18" charset="0"/>
                                  </a:rPr>
                                  <m:t>𝐶</m:t>
                                </m:r>
                              </m:oMath>
                            </m:oMathPara>
                          </a14:m>
                          <a:endParaRPr lang="en-GB" dirty="0"/>
                        </a:p>
                      </a:txBody>
                      <a:tcPr/>
                    </a:tc>
                    <a:extLst>
                      <a:ext uri="{0D108BD9-81ED-4DB2-BD59-A6C34878D82A}">
                        <a16:rowId xmlns:a16="http://schemas.microsoft.com/office/drawing/2014/main" val="10007"/>
                      </a:ext>
                    </a:extLst>
                  </a:tr>
                  <a:tr h="370840">
                    <a:tc>
                      <a:txBody>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𝑐𝑜𝑠𝑒</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𝑐</m:t>
                                    </m:r>
                                  </m:e>
                                  <m:sup>
                                    <m:r>
                                      <a:rPr lang="en-GB" b="0" i="1" smtClean="0">
                                        <a:latin typeface="Cambria Math" panose="02040503050406030204" pitchFamily="18" charset="0"/>
                                      </a:rPr>
                                      <m:t>2</m:t>
                                    </m:r>
                                  </m:sup>
                                </m:sSup>
                                <m:r>
                                  <a:rPr lang="en-GB" b="0" i="1" smtClean="0">
                                    <a:latin typeface="Cambria Math" panose="02040503050406030204" pitchFamily="18" charset="0"/>
                                  </a:rPr>
                                  <m:t>𝑥</m:t>
                                </m:r>
                              </m:oMath>
                            </m:oMathPara>
                          </a14:m>
                          <a:endParaRPr lang="en-GB" dirty="0"/>
                        </a:p>
                      </a:txBody>
                      <a:tcPr/>
                    </a:tc>
                    <a:tc>
                      <a:txBody>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m:t>
                                </m:r>
                                <m:func>
                                  <m:funcPr>
                                    <m:ctrlPr>
                                      <a:rPr lang="en-GB" b="0" i="1" smtClean="0">
                                        <a:latin typeface="Cambria Math" panose="02040503050406030204" pitchFamily="18" charset="0"/>
                                      </a:rPr>
                                    </m:ctrlPr>
                                  </m:funcPr>
                                  <m:fName>
                                    <m:r>
                                      <m:rPr>
                                        <m:sty m:val="p"/>
                                      </m:rPr>
                                      <a:rPr lang="en-GB" b="0" i="0" smtClean="0">
                                        <a:latin typeface="Cambria Math" panose="02040503050406030204" pitchFamily="18" charset="0"/>
                                      </a:rPr>
                                      <m:t>cot</m:t>
                                    </m:r>
                                  </m:fName>
                                  <m:e>
                                    <m:r>
                                      <a:rPr lang="en-GB" b="0" i="1" smtClean="0">
                                        <a:latin typeface="Cambria Math" panose="02040503050406030204" pitchFamily="18" charset="0"/>
                                      </a:rPr>
                                      <m:t>𝑥</m:t>
                                    </m:r>
                                  </m:e>
                                </m:func>
                                <m:r>
                                  <a:rPr lang="en-GB" b="0" i="1" smtClean="0">
                                    <a:latin typeface="Cambria Math" panose="02040503050406030204" pitchFamily="18" charset="0"/>
                                  </a:rPr>
                                  <m:t>+</m:t>
                                </m:r>
                                <m:r>
                                  <a:rPr lang="en-GB" b="0" i="1" smtClean="0">
                                    <a:latin typeface="Cambria Math" panose="02040503050406030204" pitchFamily="18" charset="0"/>
                                  </a:rPr>
                                  <m:t>𝐶</m:t>
                                </m:r>
                              </m:oMath>
                            </m:oMathPara>
                          </a14:m>
                          <a:endParaRPr lang="en-GB" dirty="0"/>
                        </a:p>
                      </a:txBody>
                      <a:tcPr/>
                    </a:tc>
                    <a:extLst>
                      <a:ext uri="{0D108BD9-81ED-4DB2-BD59-A6C34878D82A}">
                        <a16:rowId xmlns:a16="http://schemas.microsoft.com/office/drawing/2014/main" val="10008"/>
                      </a:ext>
                    </a:extLst>
                  </a:tr>
                  <a:tr h="370840">
                    <a:tc>
                      <a:txBody>
                        <a:bodyPr/>
                        <a:lstStyle/>
                        <a:p>
                          <a:pPr/>
                          <a14:m>
                            <m:oMathPara xmlns:m="http://schemas.openxmlformats.org/officeDocument/2006/math">
                              <m:oMathParaPr>
                                <m:jc m:val="centerGroup"/>
                              </m:oMathParaPr>
                              <m:oMath xmlns:m="http://schemas.openxmlformats.org/officeDocument/2006/math">
                                <m:func>
                                  <m:funcPr>
                                    <m:ctrlPr>
                                      <a:rPr lang="en-GB" b="0" i="1" smtClean="0">
                                        <a:latin typeface="Cambria Math" panose="02040503050406030204" pitchFamily="18" charset="0"/>
                                      </a:rPr>
                                    </m:ctrlPr>
                                  </m:funcPr>
                                  <m:fName>
                                    <m:r>
                                      <m:rPr>
                                        <m:sty m:val="p"/>
                                      </m:rPr>
                                      <a:rPr lang="en-GB" b="0" i="0" smtClean="0">
                                        <a:latin typeface="Cambria Math" panose="02040503050406030204" pitchFamily="18" charset="0"/>
                                      </a:rPr>
                                      <m:t>sec</m:t>
                                    </m:r>
                                  </m:fName>
                                  <m:e>
                                    <m:r>
                                      <a:rPr lang="en-GB" b="0" i="1" smtClean="0">
                                        <a:latin typeface="Cambria Math" panose="02040503050406030204" pitchFamily="18" charset="0"/>
                                      </a:rPr>
                                      <m:t>𝑥</m:t>
                                    </m:r>
                                  </m:e>
                                </m:func>
                                <m:func>
                                  <m:funcPr>
                                    <m:ctrlPr>
                                      <a:rPr lang="en-GB" b="0" i="1" smtClean="0">
                                        <a:latin typeface="Cambria Math" panose="02040503050406030204" pitchFamily="18" charset="0"/>
                                      </a:rPr>
                                    </m:ctrlPr>
                                  </m:funcPr>
                                  <m:fName>
                                    <m:r>
                                      <m:rPr>
                                        <m:sty m:val="p"/>
                                      </m:rPr>
                                      <a:rPr lang="en-GB" b="0" i="0" smtClean="0">
                                        <a:latin typeface="Cambria Math" panose="02040503050406030204" pitchFamily="18" charset="0"/>
                                      </a:rPr>
                                      <m:t>tan</m:t>
                                    </m:r>
                                  </m:fName>
                                  <m:e>
                                    <m:r>
                                      <a:rPr lang="en-GB" b="0" i="1" smtClean="0">
                                        <a:latin typeface="Cambria Math" panose="02040503050406030204" pitchFamily="18" charset="0"/>
                                      </a:rPr>
                                      <m:t>𝑥</m:t>
                                    </m:r>
                                  </m:e>
                                </m:func>
                              </m:oMath>
                            </m:oMathPara>
                          </a14:m>
                          <a:endParaRPr lang="en-GB" dirty="0"/>
                        </a:p>
                      </a:txBody>
                      <a:tcPr/>
                    </a:tc>
                    <a:tc>
                      <a:txBody>
                        <a:bodyPr/>
                        <a:lstStyle/>
                        <a:p>
                          <a:pPr/>
                          <a14:m>
                            <m:oMathPara xmlns:m="http://schemas.openxmlformats.org/officeDocument/2006/math">
                              <m:oMathParaPr>
                                <m:jc m:val="centerGroup"/>
                              </m:oMathParaPr>
                              <m:oMath xmlns:m="http://schemas.openxmlformats.org/officeDocument/2006/math">
                                <m:func>
                                  <m:funcPr>
                                    <m:ctrlPr>
                                      <a:rPr lang="en-GB" b="0" i="1" smtClean="0">
                                        <a:latin typeface="Cambria Math" panose="02040503050406030204" pitchFamily="18" charset="0"/>
                                      </a:rPr>
                                    </m:ctrlPr>
                                  </m:funcPr>
                                  <m:fName>
                                    <m:r>
                                      <m:rPr>
                                        <m:sty m:val="p"/>
                                      </m:rPr>
                                      <a:rPr lang="en-GB" b="0" i="0" smtClean="0">
                                        <a:latin typeface="Cambria Math" panose="02040503050406030204" pitchFamily="18" charset="0"/>
                                      </a:rPr>
                                      <m:t>sec</m:t>
                                    </m:r>
                                  </m:fName>
                                  <m:e>
                                    <m:r>
                                      <a:rPr lang="en-GB" b="0" i="1" smtClean="0">
                                        <a:latin typeface="Cambria Math" panose="02040503050406030204" pitchFamily="18" charset="0"/>
                                      </a:rPr>
                                      <m:t>𝑥</m:t>
                                    </m:r>
                                  </m:e>
                                </m:func>
                                <m:r>
                                  <a:rPr lang="en-GB" b="0" i="1" smtClean="0">
                                    <a:latin typeface="Cambria Math" panose="02040503050406030204" pitchFamily="18" charset="0"/>
                                  </a:rPr>
                                  <m:t>+</m:t>
                                </m:r>
                                <m:r>
                                  <a:rPr lang="en-GB" b="0" i="1" smtClean="0">
                                    <a:latin typeface="Cambria Math" panose="02040503050406030204" pitchFamily="18" charset="0"/>
                                  </a:rPr>
                                  <m:t>𝐶</m:t>
                                </m:r>
                              </m:oMath>
                            </m:oMathPara>
                          </a14:m>
                          <a:endParaRPr lang="en-GB" dirty="0"/>
                        </a:p>
                      </a:txBody>
                      <a:tcPr/>
                    </a:tc>
                    <a:extLst>
                      <a:ext uri="{0D108BD9-81ED-4DB2-BD59-A6C34878D82A}">
                        <a16:rowId xmlns:a16="http://schemas.microsoft.com/office/drawing/2014/main" val="10009"/>
                      </a:ext>
                    </a:extLst>
                  </a:tr>
                </a:tbl>
              </a:graphicData>
            </a:graphic>
          </p:graphicFrame>
        </mc:Choice>
        <mc:Fallback xmlns="">
          <p:graphicFrame>
            <p:nvGraphicFramePr>
              <p:cNvPr id="6" name="Table 5"/>
              <p:cNvGraphicFramePr>
                <a:graphicFrameLocks noGrp="1"/>
              </p:cNvGraphicFramePr>
              <p:nvPr>
                <p:extLst>
                  <p:ext uri="{D42A27DB-BD31-4B8C-83A1-F6EECF244321}">
                    <p14:modId xmlns:p14="http://schemas.microsoft.com/office/powerpoint/2010/main" val="1490827294"/>
                  </p:ext>
                </p:extLst>
              </p:nvPr>
            </p:nvGraphicFramePr>
            <p:xfrm>
              <a:off x="1187624" y="1772816"/>
              <a:ext cx="4248472" cy="4190238"/>
            </p:xfrm>
            <a:graphic>
              <a:graphicData uri="http://schemas.openxmlformats.org/drawingml/2006/table">
                <a:tbl>
                  <a:tblPr firstRow="1" bandRow="1">
                    <a:tableStyleId>{073A0DAA-6AF3-43AB-8588-CEC1D06C72B9}</a:tableStyleId>
                  </a:tblPr>
                  <a:tblGrid>
                    <a:gridCol w="1584176"/>
                    <a:gridCol w="2664296"/>
                  </a:tblGrid>
                  <a:tr h="376174">
                    <a:tc>
                      <a:txBody>
                        <a:bodyPr/>
                        <a:lstStyle/>
                        <a:p>
                          <a:endParaRPr lang="en-US"/>
                        </a:p>
                      </a:txBody>
                      <a:tcPr>
                        <a:blipFill rotWithShape="0">
                          <a:blip r:embed="rId4"/>
                          <a:stretch>
                            <a:fillRect l="-385" t="-1613" r="-170000" b="-1014516"/>
                          </a:stretch>
                        </a:blipFill>
                      </a:tcPr>
                    </a:tc>
                    <a:tc>
                      <a:txBody>
                        <a:bodyPr/>
                        <a:lstStyle/>
                        <a:p>
                          <a:endParaRPr lang="en-US"/>
                        </a:p>
                      </a:txBody>
                      <a:tcPr>
                        <a:blipFill rotWithShape="0">
                          <a:blip r:embed="rId4"/>
                          <a:stretch>
                            <a:fillRect l="-59589" t="-1613" r="-913" b="-1014516"/>
                          </a:stretch>
                        </a:blipFill>
                      </a:tcPr>
                    </a:tc>
                  </a:tr>
                  <a:tr h="611378">
                    <a:tc>
                      <a:txBody>
                        <a:bodyPr/>
                        <a:lstStyle/>
                        <a:p>
                          <a:endParaRPr lang="en-US"/>
                        </a:p>
                      </a:txBody>
                      <a:tcPr>
                        <a:blipFill rotWithShape="0">
                          <a:blip r:embed="rId4"/>
                          <a:stretch>
                            <a:fillRect l="-385" t="-63000" r="-170000" b="-529000"/>
                          </a:stretch>
                        </a:blipFill>
                      </a:tcPr>
                    </a:tc>
                    <a:tc>
                      <a:txBody>
                        <a:bodyPr/>
                        <a:lstStyle/>
                        <a:p>
                          <a:endParaRPr lang="en-US"/>
                        </a:p>
                      </a:txBody>
                      <a:tcPr>
                        <a:blipFill rotWithShape="0">
                          <a:blip r:embed="rId4"/>
                          <a:stretch>
                            <a:fillRect l="-59589" t="-63000" r="-913" b="-529000"/>
                          </a:stretch>
                        </a:blipFill>
                      </a:tcPr>
                    </a:tc>
                  </a:tr>
                  <a:tr h="370840">
                    <a:tc>
                      <a:txBody>
                        <a:bodyPr/>
                        <a:lstStyle/>
                        <a:p>
                          <a:endParaRPr lang="en-US"/>
                        </a:p>
                      </a:txBody>
                      <a:tcPr>
                        <a:blipFill rotWithShape="0">
                          <a:blip r:embed="rId4"/>
                          <a:stretch>
                            <a:fillRect l="-385" t="-267213" r="-170000" b="-767213"/>
                          </a:stretch>
                        </a:blipFill>
                      </a:tcPr>
                    </a:tc>
                    <a:tc>
                      <a:txBody>
                        <a:bodyPr/>
                        <a:lstStyle/>
                        <a:p>
                          <a:endParaRPr lang="en-US"/>
                        </a:p>
                      </a:txBody>
                      <a:tcPr>
                        <a:blipFill rotWithShape="0">
                          <a:blip r:embed="rId4"/>
                          <a:stretch>
                            <a:fillRect l="-59589" t="-267213" r="-913" b="-767213"/>
                          </a:stretch>
                        </a:blipFill>
                      </a:tcPr>
                    </a:tc>
                  </a:tr>
                  <a:tr h="606806">
                    <a:tc>
                      <a:txBody>
                        <a:bodyPr/>
                        <a:lstStyle/>
                        <a:p>
                          <a:endParaRPr lang="en-US"/>
                        </a:p>
                      </a:txBody>
                      <a:tcPr>
                        <a:blipFill rotWithShape="0">
                          <a:blip r:embed="rId4"/>
                          <a:stretch>
                            <a:fillRect l="-385" t="-224000" r="-170000" b="-368000"/>
                          </a:stretch>
                        </a:blipFill>
                      </a:tcPr>
                    </a:tc>
                    <a:tc>
                      <a:txBody>
                        <a:bodyPr/>
                        <a:lstStyle/>
                        <a:p>
                          <a:endParaRPr lang="en-US"/>
                        </a:p>
                      </a:txBody>
                      <a:tcPr>
                        <a:blipFill rotWithShape="0">
                          <a:blip r:embed="rId4"/>
                          <a:stretch>
                            <a:fillRect l="-59589" t="-224000" r="-913" b="-368000"/>
                          </a:stretch>
                        </a:blipFill>
                      </a:tcPr>
                    </a:tc>
                  </a:tr>
                  <a:tr h="370840">
                    <a:tc>
                      <a:txBody>
                        <a:bodyPr/>
                        <a:lstStyle/>
                        <a:p>
                          <a:endParaRPr lang="en-US"/>
                        </a:p>
                      </a:txBody>
                      <a:tcPr>
                        <a:blipFill rotWithShape="0">
                          <a:blip r:embed="rId4"/>
                          <a:stretch>
                            <a:fillRect l="-385" t="-531148" r="-170000" b="-503279"/>
                          </a:stretch>
                        </a:blipFill>
                      </a:tcPr>
                    </a:tc>
                    <a:tc>
                      <a:txBody>
                        <a:bodyPr/>
                        <a:lstStyle/>
                        <a:p>
                          <a:endParaRPr lang="en-US"/>
                        </a:p>
                      </a:txBody>
                      <a:tcPr>
                        <a:blipFill rotWithShape="0">
                          <a:blip r:embed="rId4"/>
                          <a:stretch>
                            <a:fillRect l="-59589" t="-531148" r="-913" b="-503279"/>
                          </a:stretch>
                        </a:blipFill>
                      </a:tcPr>
                    </a:tc>
                  </a:tr>
                  <a:tr h="370840">
                    <a:tc>
                      <a:txBody>
                        <a:bodyPr/>
                        <a:lstStyle/>
                        <a:p>
                          <a:endParaRPr lang="en-US"/>
                        </a:p>
                      </a:txBody>
                      <a:tcPr>
                        <a:blipFill rotWithShape="0">
                          <a:blip r:embed="rId4"/>
                          <a:stretch>
                            <a:fillRect l="-385" t="-631148" r="-170000" b="-403279"/>
                          </a:stretch>
                        </a:blipFill>
                      </a:tcPr>
                    </a:tc>
                    <a:tc>
                      <a:txBody>
                        <a:bodyPr/>
                        <a:lstStyle/>
                        <a:p>
                          <a:endParaRPr lang="en-US"/>
                        </a:p>
                      </a:txBody>
                      <a:tcPr>
                        <a:blipFill rotWithShape="0">
                          <a:blip r:embed="rId4"/>
                          <a:stretch>
                            <a:fillRect l="-59589" t="-631148" r="-913" b="-403279"/>
                          </a:stretch>
                        </a:blipFill>
                      </a:tcPr>
                    </a:tc>
                  </a:tr>
                  <a:tr h="370840">
                    <a:tc>
                      <a:txBody>
                        <a:bodyPr/>
                        <a:lstStyle/>
                        <a:p>
                          <a:endParaRPr lang="en-US"/>
                        </a:p>
                      </a:txBody>
                      <a:tcPr>
                        <a:blipFill rotWithShape="0">
                          <a:blip r:embed="rId4"/>
                          <a:stretch>
                            <a:fillRect l="-385" t="-731148" r="-170000" b="-303279"/>
                          </a:stretch>
                        </a:blipFill>
                      </a:tcPr>
                    </a:tc>
                    <a:tc>
                      <a:txBody>
                        <a:bodyPr/>
                        <a:lstStyle/>
                        <a:p>
                          <a:endParaRPr lang="en-US"/>
                        </a:p>
                      </a:txBody>
                      <a:tcPr>
                        <a:blipFill rotWithShape="0">
                          <a:blip r:embed="rId4"/>
                          <a:stretch>
                            <a:fillRect l="-59589" t="-731148" r="-913" b="-303279"/>
                          </a:stretch>
                        </a:blipFill>
                      </a:tcPr>
                    </a:tc>
                  </a:tr>
                  <a:tr h="370840">
                    <a:tc>
                      <a:txBody>
                        <a:bodyPr/>
                        <a:lstStyle/>
                        <a:p>
                          <a:endParaRPr lang="en-US"/>
                        </a:p>
                      </a:txBody>
                      <a:tcPr>
                        <a:blipFill rotWithShape="0">
                          <a:blip r:embed="rId4"/>
                          <a:stretch>
                            <a:fillRect l="-385" t="-831148" r="-170000" b="-203279"/>
                          </a:stretch>
                        </a:blipFill>
                      </a:tcPr>
                    </a:tc>
                    <a:tc>
                      <a:txBody>
                        <a:bodyPr/>
                        <a:lstStyle/>
                        <a:p>
                          <a:endParaRPr lang="en-US"/>
                        </a:p>
                      </a:txBody>
                      <a:tcPr>
                        <a:blipFill rotWithShape="0">
                          <a:blip r:embed="rId4"/>
                          <a:stretch>
                            <a:fillRect l="-59589" t="-831148" r="-913" b="-203279"/>
                          </a:stretch>
                        </a:blipFill>
                      </a:tcPr>
                    </a:tc>
                  </a:tr>
                  <a:tr h="370840">
                    <a:tc>
                      <a:txBody>
                        <a:bodyPr/>
                        <a:lstStyle/>
                        <a:p>
                          <a:endParaRPr lang="en-US"/>
                        </a:p>
                      </a:txBody>
                      <a:tcPr>
                        <a:blipFill rotWithShape="0">
                          <a:blip r:embed="rId4"/>
                          <a:stretch>
                            <a:fillRect l="-385" t="-931148" r="-170000" b="-103279"/>
                          </a:stretch>
                        </a:blipFill>
                      </a:tcPr>
                    </a:tc>
                    <a:tc>
                      <a:txBody>
                        <a:bodyPr/>
                        <a:lstStyle/>
                        <a:p>
                          <a:endParaRPr lang="en-US"/>
                        </a:p>
                      </a:txBody>
                      <a:tcPr>
                        <a:blipFill rotWithShape="0">
                          <a:blip r:embed="rId4"/>
                          <a:stretch>
                            <a:fillRect l="-59589" t="-931148" r="-913" b="-103279"/>
                          </a:stretch>
                        </a:blipFill>
                      </a:tcPr>
                    </a:tc>
                  </a:tr>
                  <a:tr h="370840">
                    <a:tc>
                      <a:txBody>
                        <a:bodyPr/>
                        <a:lstStyle/>
                        <a:p>
                          <a:endParaRPr lang="en-US"/>
                        </a:p>
                      </a:txBody>
                      <a:tcPr>
                        <a:blipFill rotWithShape="0">
                          <a:blip r:embed="rId4"/>
                          <a:stretch>
                            <a:fillRect l="-385" t="-1031148" r="-170000" b="-3279"/>
                          </a:stretch>
                        </a:blipFill>
                      </a:tcPr>
                    </a:tc>
                    <a:tc>
                      <a:txBody>
                        <a:bodyPr/>
                        <a:lstStyle/>
                        <a:p>
                          <a:endParaRPr lang="en-US"/>
                        </a:p>
                      </a:txBody>
                      <a:tcPr>
                        <a:blipFill rotWithShape="0">
                          <a:blip r:embed="rId4"/>
                          <a:stretch>
                            <a:fillRect l="-59589" t="-1031148" r="-913" b="-3279"/>
                          </a:stretch>
                        </a:blipFill>
                      </a:tcPr>
                    </a:tc>
                  </a:tr>
                </a:tbl>
              </a:graphicData>
            </a:graphic>
          </p:graphicFrame>
        </mc:Fallback>
      </mc:AlternateContent>
      <p:grpSp>
        <p:nvGrpSpPr>
          <p:cNvPr id="11" name="Group 10"/>
          <p:cNvGrpSpPr/>
          <p:nvPr/>
        </p:nvGrpSpPr>
        <p:grpSpPr>
          <a:xfrm>
            <a:off x="5541484" y="2708920"/>
            <a:ext cx="3278988" cy="830997"/>
            <a:chOff x="5541484" y="2708920"/>
            <a:chExt cx="3278988" cy="830997"/>
          </a:xfrm>
        </p:grpSpPr>
        <mc:AlternateContent xmlns:mc="http://schemas.openxmlformats.org/markup-compatibility/2006" xmlns:a14="http://schemas.microsoft.com/office/drawing/2010/main">
          <mc:Choice Requires="a14">
            <p:sp>
              <p:nvSpPr>
                <p:cNvPr id="7" name="TextBox 6"/>
                <p:cNvSpPr txBox="1"/>
                <p:nvPr/>
              </p:nvSpPr>
              <p:spPr>
                <a:xfrm>
                  <a:off x="5940152" y="2708920"/>
                  <a:ext cx="2880320" cy="830997"/>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r>
                    <a:rPr lang="en-GB" sz="1600" dirty="0"/>
                    <a:t>The </a:t>
                  </a:r>
                  <a14:m>
                    <m:oMath xmlns:m="http://schemas.openxmlformats.org/officeDocument/2006/math">
                      <m:r>
                        <a:rPr lang="en-GB" sz="1600" b="0" i="1" smtClean="0">
                          <a:latin typeface="Cambria Math" panose="02040503050406030204" pitchFamily="18" charset="0"/>
                        </a:rPr>
                        <m:t>|</m:t>
                      </m:r>
                      <m:r>
                        <a:rPr lang="en-GB" sz="1600" b="0" i="1" smtClean="0">
                          <a:latin typeface="Cambria Math" panose="02040503050406030204" pitchFamily="18" charset="0"/>
                        </a:rPr>
                        <m:t>𝑥</m:t>
                      </m:r>
                      <m:r>
                        <a:rPr lang="en-GB" sz="1600" b="0" i="1" smtClean="0">
                          <a:latin typeface="Cambria Math" panose="02040503050406030204" pitchFamily="18" charset="0"/>
                        </a:rPr>
                        <m:t>|</m:t>
                      </m:r>
                    </m:oMath>
                  </a14:m>
                  <a:r>
                    <a:rPr lang="en-GB" sz="1600" dirty="0"/>
                    <a:t> has to do with problems when </a:t>
                  </a:r>
                  <a14:m>
                    <m:oMath xmlns:m="http://schemas.openxmlformats.org/officeDocument/2006/math">
                      <m:r>
                        <a:rPr lang="en-GB" sz="1600" b="0" i="1" smtClean="0">
                          <a:latin typeface="Cambria Math" panose="02040503050406030204" pitchFamily="18" charset="0"/>
                        </a:rPr>
                        <m:t>𝑥</m:t>
                      </m:r>
                    </m:oMath>
                  </a14:m>
                  <a:r>
                    <a:rPr lang="en-GB" sz="1600" dirty="0"/>
                    <a:t> is negative (when </a:t>
                  </a:r>
                  <a14:m>
                    <m:oMath xmlns:m="http://schemas.openxmlformats.org/officeDocument/2006/math">
                      <m:func>
                        <m:funcPr>
                          <m:ctrlPr>
                            <a:rPr lang="en-GB" sz="1600" b="0" i="1" smtClean="0">
                              <a:latin typeface="Cambria Math" panose="02040503050406030204" pitchFamily="18" charset="0"/>
                            </a:rPr>
                          </m:ctrlPr>
                        </m:funcPr>
                        <m:fName>
                          <m:r>
                            <m:rPr>
                              <m:sty m:val="p"/>
                            </m:rPr>
                            <a:rPr lang="en-GB" sz="1600" b="0" i="0" smtClean="0">
                              <a:latin typeface="Cambria Math" panose="02040503050406030204" pitchFamily="18" charset="0"/>
                            </a:rPr>
                            <m:t>ln</m:t>
                          </m:r>
                        </m:fName>
                        <m:e>
                          <m:r>
                            <a:rPr lang="en-GB" sz="1600" b="0" i="1" smtClean="0">
                              <a:latin typeface="Cambria Math" panose="02040503050406030204" pitchFamily="18" charset="0"/>
                            </a:rPr>
                            <m:t>𝑥</m:t>
                          </m:r>
                        </m:e>
                      </m:func>
                    </m:oMath>
                  </a14:m>
                  <a:r>
                    <a:rPr lang="en-GB" sz="1600" dirty="0"/>
                    <a:t> is not defined)</a:t>
                  </a:r>
                </a:p>
              </p:txBody>
            </p:sp>
          </mc:Choice>
          <mc:Fallback xmlns="">
            <p:sp>
              <p:nvSpPr>
                <p:cNvPr id="7" name="TextBox 6"/>
                <p:cNvSpPr txBox="1">
                  <a:spLocks noRot="1" noChangeAspect="1" noMove="1" noResize="1" noEditPoints="1" noAdjustHandles="1" noChangeArrowheads="1" noChangeShapeType="1" noTextEdit="1"/>
                </p:cNvSpPr>
                <p:nvPr/>
              </p:nvSpPr>
              <p:spPr>
                <a:xfrm>
                  <a:off x="5940152" y="2708920"/>
                  <a:ext cx="2880320" cy="830997"/>
                </a:xfrm>
                <a:prstGeom prst="rect">
                  <a:avLst/>
                </a:prstGeom>
                <a:blipFill>
                  <a:blip r:embed="rId5"/>
                  <a:stretch>
                    <a:fillRect l="-629" t="-709" r="-419" b="-6383"/>
                  </a:stretch>
                </a:blipFill>
              </p:spPr>
              <p:txBody>
                <a:bodyPr/>
                <a:lstStyle/>
                <a:p>
                  <a:r>
                    <a:rPr lang="en-GB">
                      <a:noFill/>
                    </a:rPr>
                    <a:t> </a:t>
                  </a:r>
                </a:p>
              </p:txBody>
            </p:sp>
          </mc:Fallback>
        </mc:AlternateContent>
        <p:cxnSp>
          <p:nvCxnSpPr>
            <p:cNvPr id="9" name="Straight Arrow Connector 8"/>
            <p:cNvCxnSpPr>
              <a:stCxn id="7" idx="1"/>
            </p:cNvCxnSpPr>
            <p:nvPr/>
          </p:nvCxnSpPr>
          <p:spPr>
            <a:xfrm flipH="1">
              <a:off x="5541484" y="3124419"/>
              <a:ext cx="398668" cy="180641"/>
            </a:xfrm>
            <a:prstGeom prst="straightConnector1">
              <a:avLst/>
            </a:prstGeom>
            <a:ln>
              <a:tailEnd type="triangle"/>
            </a:ln>
          </p:spPr>
          <p:style>
            <a:lnRef idx="3">
              <a:schemeClr val="accent6"/>
            </a:lnRef>
            <a:fillRef idx="0">
              <a:schemeClr val="accent6"/>
            </a:fillRef>
            <a:effectRef idx="2">
              <a:schemeClr val="accent6"/>
            </a:effectRef>
            <a:fontRef idx="minor">
              <a:schemeClr val="tx1"/>
            </a:fontRef>
          </p:style>
        </p:cxnSp>
      </p:grpSp>
      <p:grpSp>
        <p:nvGrpSpPr>
          <p:cNvPr id="13" name="Group 12"/>
          <p:cNvGrpSpPr/>
          <p:nvPr/>
        </p:nvGrpSpPr>
        <p:grpSpPr>
          <a:xfrm>
            <a:off x="5541484" y="3611633"/>
            <a:ext cx="3319017" cy="1569660"/>
            <a:chOff x="5519313" y="2459505"/>
            <a:chExt cx="3319017" cy="1569660"/>
          </a:xfrm>
        </p:grpSpPr>
        <p:sp>
          <p:nvSpPr>
            <p:cNvPr id="14" name="TextBox 13"/>
            <p:cNvSpPr txBox="1"/>
            <p:nvPr/>
          </p:nvSpPr>
          <p:spPr>
            <a:xfrm>
              <a:off x="5958010" y="2459505"/>
              <a:ext cx="2880320" cy="156966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r>
                <a:rPr lang="en-GB" sz="1600" dirty="0"/>
                <a:t>Remember my memorisation trick of picturing sin above cos from C3, so that ‘going down’ is differentiating and ‘going up’ is integrating, and we change the sign if the wrong way round.</a:t>
              </a:r>
            </a:p>
          </p:txBody>
        </p:sp>
        <p:cxnSp>
          <p:nvCxnSpPr>
            <p:cNvPr id="15" name="Straight Arrow Connector 14"/>
            <p:cNvCxnSpPr>
              <a:stCxn id="14" idx="1"/>
            </p:cNvCxnSpPr>
            <p:nvPr/>
          </p:nvCxnSpPr>
          <p:spPr>
            <a:xfrm flipH="1" flipV="1">
              <a:off x="5519313" y="2803288"/>
              <a:ext cx="438697" cy="441047"/>
            </a:xfrm>
            <a:prstGeom prst="straightConnector1">
              <a:avLst/>
            </a:prstGeom>
            <a:ln>
              <a:tailEnd type="triangle"/>
            </a:ln>
          </p:spPr>
          <p:style>
            <a:lnRef idx="3">
              <a:schemeClr val="accent6"/>
            </a:lnRef>
            <a:fillRef idx="0">
              <a:schemeClr val="accent6"/>
            </a:fillRef>
            <a:effectRef idx="2">
              <a:schemeClr val="accent6"/>
            </a:effectRef>
            <a:fontRef idx="minor">
              <a:schemeClr val="tx1"/>
            </a:fontRef>
          </p:style>
        </p:cxnSp>
      </p:grpSp>
      <p:grpSp>
        <p:nvGrpSpPr>
          <p:cNvPr id="17" name="Group 16"/>
          <p:cNvGrpSpPr/>
          <p:nvPr/>
        </p:nvGrpSpPr>
        <p:grpSpPr>
          <a:xfrm>
            <a:off x="5436096" y="4614454"/>
            <a:ext cx="3426603" cy="983408"/>
            <a:chOff x="5393869" y="2064066"/>
            <a:chExt cx="3426603" cy="983408"/>
          </a:xfrm>
        </p:grpSpPr>
        <p:sp>
          <p:nvSpPr>
            <p:cNvPr id="18" name="TextBox 17"/>
            <p:cNvSpPr txBox="1"/>
            <p:nvPr/>
          </p:nvSpPr>
          <p:spPr>
            <a:xfrm>
              <a:off x="5940152" y="2708920"/>
              <a:ext cx="2880320" cy="338554"/>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r>
                <a:rPr lang="en-GB" sz="1600" dirty="0"/>
                <a:t>It’s vital you remember this one.</a:t>
              </a:r>
            </a:p>
          </p:txBody>
        </p:sp>
        <p:cxnSp>
          <p:nvCxnSpPr>
            <p:cNvPr id="19" name="Straight Arrow Connector 18"/>
            <p:cNvCxnSpPr>
              <a:stCxn id="18" idx="1"/>
            </p:cNvCxnSpPr>
            <p:nvPr/>
          </p:nvCxnSpPr>
          <p:spPr>
            <a:xfrm flipH="1" flipV="1">
              <a:off x="5393869" y="2064066"/>
              <a:ext cx="546283" cy="814131"/>
            </a:xfrm>
            <a:prstGeom prst="straightConnector1">
              <a:avLst/>
            </a:prstGeom>
            <a:ln>
              <a:tailEnd type="triangle"/>
            </a:ln>
          </p:spPr>
          <p:style>
            <a:lnRef idx="3">
              <a:schemeClr val="accent6"/>
            </a:lnRef>
            <a:fillRef idx="0">
              <a:schemeClr val="accent6"/>
            </a:fillRef>
            <a:effectRef idx="2">
              <a:schemeClr val="accent6"/>
            </a:effectRef>
            <a:fontRef idx="minor">
              <a:schemeClr val="tx1"/>
            </a:fontRef>
          </p:style>
        </p:cxnSp>
      </p:grpSp>
      <p:sp>
        <p:nvSpPr>
          <p:cNvPr id="21" name="Rectangle 20"/>
          <p:cNvSpPr/>
          <p:nvPr/>
        </p:nvSpPr>
        <p:spPr>
          <a:xfrm>
            <a:off x="2783853" y="2146448"/>
            <a:ext cx="2636446" cy="59675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22" name="Rectangle 21"/>
          <p:cNvSpPr/>
          <p:nvPr/>
        </p:nvSpPr>
        <p:spPr>
          <a:xfrm>
            <a:off x="2783853" y="2743200"/>
            <a:ext cx="2636446" cy="38122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23" name="Rectangle 22"/>
          <p:cNvSpPr/>
          <p:nvPr/>
        </p:nvSpPr>
        <p:spPr>
          <a:xfrm>
            <a:off x="2783853" y="3124782"/>
            <a:ext cx="2636446" cy="59225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24" name="Rectangle 23"/>
          <p:cNvSpPr/>
          <p:nvPr/>
        </p:nvSpPr>
        <p:spPr>
          <a:xfrm>
            <a:off x="2783853" y="3706015"/>
            <a:ext cx="2636446" cy="42531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25" name="Rectangle 24"/>
          <p:cNvSpPr/>
          <p:nvPr/>
        </p:nvSpPr>
        <p:spPr>
          <a:xfrm>
            <a:off x="2783056" y="4131325"/>
            <a:ext cx="2636446" cy="33050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26" name="Rectangle 25"/>
          <p:cNvSpPr/>
          <p:nvPr/>
        </p:nvSpPr>
        <p:spPr>
          <a:xfrm>
            <a:off x="2783056" y="4449200"/>
            <a:ext cx="2636446" cy="43127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27" name="Rectangle 26"/>
          <p:cNvSpPr/>
          <p:nvPr/>
        </p:nvSpPr>
        <p:spPr>
          <a:xfrm>
            <a:off x="2783056" y="4876124"/>
            <a:ext cx="2636446" cy="34587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28" name="Rectangle 27"/>
          <p:cNvSpPr/>
          <p:nvPr/>
        </p:nvSpPr>
        <p:spPr>
          <a:xfrm>
            <a:off x="2783056" y="5207675"/>
            <a:ext cx="2636446" cy="37787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29" name="Rectangle 28"/>
          <p:cNvSpPr/>
          <p:nvPr/>
        </p:nvSpPr>
        <p:spPr>
          <a:xfrm>
            <a:off x="2783056" y="5583179"/>
            <a:ext cx="2636446" cy="37787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30" name="TextBox 29"/>
          <p:cNvSpPr txBox="1"/>
          <p:nvPr/>
        </p:nvSpPr>
        <p:spPr>
          <a:xfrm>
            <a:off x="2067709" y="6077772"/>
            <a:ext cx="5080589" cy="646331"/>
          </a:xfrm>
          <a:prstGeom prst="rect">
            <a:avLst/>
          </a:prstGeom>
          <a:noFill/>
        </p:spPr>
        <p:txBody>
          <a:bodyPr wrap="square" rtlCol="0">
            <a:spAutoFit/>
          </a:bodyPr>
          <a:lstStyle/>
          <a:p>
            <a:r>
              <a:rPr lang="en-GB" dirty="0"/>
              <a:t>Have a good stare at this slide before turning your paper over – let’s see how many you remember…</a:t>
            </a:r>
          </a:p>
        </p:txBody>
      </p:sp>
    </p:spTree>
    <p:extLst>
      <p:ext uri="{BB962C8B-B14F-4D97-AF65-F5344CB8AC3E}">
        <p14:creationId xmlns:p14="http://schemas.microsoft.com/office/powerpoint/2010/main" val="347081416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1"/>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21"/>
                                        </p:tgtEl>
                                      </p:cBhvr>
                                    </p:animEffect>
                                    <p:set>
                                      <p:cBhvr>
                                        <p:cTn id="7" dur="1" fill="hold">
                                          <p:stCondLst>
                                            <p:cond delay="499"/>
                                          </p:stCondLst>
                                        </p:cTn>
                                        <p:tgtEl>
                                          <p:spTgt spid="21"/>
                                        </p:tgtEl>
                                        <p:attrNameLst>
                                          <p:attrName>style.visibility</p:attrName>
                                        </p:attrNameLst>
                                      </p:cBhvr>
                                      <p:to>
                                        <p:strVal val="hidden"/>
                                      </p:to>
                                    </p:set>
                                  </p:childTnLst>
                                </p:cTn>
                              </p:par>
                            </p:childTnLst>
                          </p:cTn>
                        </p:par>
                      </p:childTnLst>
                    </p:cTn>
                  </p:par>
                </p:childTnLst>
              </p:cTn>
              <p:nextCondLst>
                <p:cond evt="onClick" delay="0">
                  <p:tgtEl>
                    <p:spTgt spid="21"/>
                  </p:tgtEl>
                </p:cond>
              </p:nextCondLst>
            </p:seq>
            <p:seq concurrent="1" nextAc="seek">
              <p:cTn id="8" restart="whenNotActive" fill="hold" evtFilter="cancelBubble" nodeType="interactiveSeq">
                <p:stCondLst>
                  <p:cond evt="onClick" delay="0">
                    <p:tgtEl>
                      <p:spTgt spid="22"/>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22"/>
                                        </p:tgtEl>
                                      </p:cBhvr>
                                    </p:animEffect>
                                    <p:set>
                                      <p:cBhvr>
                                        <p:cTn id="13" dur="1" fill="hold">
                                          <p:stCondLst>
                                            <p:cond delay="499"/>
                                          </p:stCondLst>
                                        </p:cTn>
                                        <p:tgtEl>
                                          <p:spTgt spid="22"/>
                                        </p:tgtEl>
                                        <p:attrNameLst>
                                          <p:attrName>style.visibility</p:attrName>
                                        </p:attrNameLst>
                                      </p:cBhvr>
                                      <p:to>
                                        <p:strVal val="hidden"/>
                                      </p:to>
                                    </p:set>
                                  </p:childTnLst>
                                </p:cTn>
                              </p:par>
                            </p:childTnLst>
                          </p:cTn>
                        </p:par>
                      </p:childTnLst>
                    </p:cTn>
                  </p:par>
                </p:childTnLst>
              </p:cTn>
              <p:nextCondLst>
                <p:cond evt="onClick" delay="0">
                  <p:tgtEl>
                    <p:spTgt spid="22"/>
                  </p:tgtEl>
                </p:cond>
              </p:nextCondLst>
            </p:seq>
            <p:seq concurrent="1" nextAc="seek">
              <p:cTn id="14" restart="whenNotActive" fill="hold" evtFilter="cancelBubble" nodeType="interactiveSeq">
                <p:stCondLst>
                  <p:cond evt="onClick" delay="0">
                    <p:tgtEl>
                      <p:spTgt spid="23"/>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23"/>
                                        </p:tgtEl>
                                      </p:cBhvr>
                                    </p:animEffect>
                                    <p:set>
                                      <p:cBhvr>
                                        <p:cTn id="19" dur="1" fill="hold">
                                          <p:stCondLst>
                                            <p:cond delay="499"/>
                                          </p:stCondLst>
                                        </p:cTn>
                                        <p:tgtEl>
                                          <p:spTgt spid="23"/>
                                        </p:tgtEl>
                                        <p:attrNameLst>
                                          <p:attrName>style.visibility</p:attrName>
                                        </p:attrNameLst>
                                      </p:cBhvr>
                                      <p:to>
                                        <p:strVal val="hidden"/>
                                      </p:to>
                                    </p:set>
                                  </p:childTnLst>
                                </p:cTn>
                              </p:par>
                              <p:par>
                                <p:cTn id="20" presetID="10" presetClass="entr" presetSubtype="0" fill="hold"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childTnLst>
                    </p:cTn>
                  </p:par>
                </p:childTnLst>
              </p:cTn>
              <p:nextCondLst>
                <p:cond evt="onClick" delay="0">
                  <p:tgtEl>
                    <p:spTgt spid="23"/>
                  </p:tgtEl>
                </p:cond>
              </p:nextCondLst>
            </p:seq>
            <p:seq concurrent="1" nextAc="seek">
              <p:cTn id="23" restart="whenNotActive" fill="hold" evtFilter="cancelBubble" nodeType="interactiveSeq">
                <p:stCondLst>
                  <p:cond evt="onClick" delay="0">
                    <p:tgtEl>
                      <p:spTgt spid="24"/>
                    </p:tgtEl>
                  </p:cond>
                </p:stCondLst>
                <p:endSync evt="end" delay="0">
                  <p:rtn val="all"/>
                </p:endSync>
                <p:childTnLst>
                  <p:par>
                    <p:cTn id="24" fill="hold">
                      <p:stCondLst>
                        <p:cond delay="0"/>
                      </p:stCondLst>
                      <p:childTnLst>
                        <p:par>
                          <p:cTn id="25" fill="hold">
                            <p:stCondLst>
                              <p:cond delay="0"/>
                            </p:stCondLst>
                            <p:childTnLst>
                              <p:par>
                                <p:cTn id="26" presetID="10" presetClass="exit" presetSubtype="0" fill="hold" grpId="0" nodeType="clickEffect">
                                  <p:stCondLst>
                                    <p:cond delay="0"/>
                                  </p:stCondLst>
                                  <p:childTnLst>
                                    <p:animEffect transition="out" filter="fade">
                                      <p:cBhvr>
                                        <p:cTn id="27" dur="500"/>
                                        <p:tgtEl>
                                          <p:spTgt spid="24"/>
                                        </p:tgtEl>
                                      </p:cBhvr>
                                    </p:animEffect>
                                    <p:set>
                                      <p:cBhvr>
                                        <p:cTn id="28" dur="1" fill="hold">
                                          <p:stCondLst>
                                            <p:cond delay="499"/>
                                          </p:stCondLst>
                                        </p:cTn>
                                        <p:tgtEl>
                                          <p:spTgt spid="24"/>
                                        </p:tgtEl>
                                        <p:attrNameLst>
                                          <p:attrName>style.visibility</p:attrName>
                                        </p:attrNameLst>
                                      </p:cBhvr>
                                      <p:to>
                                        <p:strVal val="hidden"/>
                                      </p:to>
                                    </p:set>
                                  </p:childTnLst>
                                </p:cTn>
                              </p:par>
                              <p:par>
                                <p:cTn id="29" presetID="10" presetClass="entr" presetSubtype="0" fill="hold"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500"/>
                                        <p:tgtEl>
                                          <p:spTgt spid="13"/>
                                        </p:tgtEl>
                                      </p:cBhvr>
                                    </p:animEffect>
                                  </p:childTnLst>
                                </p:cTn>
                              </p:par>
                            </p:childTnLst>
                          </p:cTn>
                        </p:par>
                      </p:childTnLst>
                    </p:cTn>
                  </p:par>
                </p:childTnLst>
              </p:cTn>
              <p:nextCondLst>
                <p:cond evt="onClick" delay="0">
                  <p:tgtEl>
                    <p:spTgt spid="24"/>
                  </p:tgtEl>
                </p:cond>
              </p:nextCondLst>
            </p:seq>
            <p:seq concurrent="1" nextAc="seek">
              <p:cTn id="32" restart="whenNotActive" fill="hold" evtFilter="cancelBubble" nodeType="interactiveSeq">
                <p:stCondLst>
                  <p:cond evt="onClick" delay="0">
                    <p:tgtEl>
                      <p:spTgt spid="25"/>
                    </p:tgtEl>
                  </p:cond>
                </p:stCondLst>
                <p:endSync evt="end" delay="0">
                  <p:rtn val="all"/>
                </p:endSync>
                <p:childTnLst>
                  <p:par>
                    <p:cTn id="33" fill="hold">
                      <p:stCondLst>
                        <p:cond delay="0"/>
                      </p:stCondLst>
                      <p:childTnLst>
                        <p:par>
                          <p:cTn id="34" fill="hold">
                            <p:stCondLst>
                              <p:cond delay="0"/>
                            </p:stCondLst>
                            <p:childTnLst>
                              <p:par>
                                <p:cTn id="35" presetID="10" presetClass="exit" presetSubtype="0" fill="hold" grpId="0" nodeType="clickEffect">
                                  <p:stCondLst>
                                    <p:cond delay="0"/>
                                  </p:stCondLst>
                                  <p:childTnLst>
                                    <p:animEffect transition="out" filter="fade">
                                      <p:cBhvr>
                                        <p:cTn id="36" dur="500"/>
                                        <p:tgtEl>
                                          <p:spTgt spid="25"/>
                                        </p:tgtEl>
                                      </p:cBhvr>
                                    </p:animEffect>
                                    <p:set>
                                      <p:cBhvr>
                                        <p:cTn id="37" dur="1" fill="hold">
                                          <p:stCondLst>
                                            <p:cond delay="499"/>
                                          </p:stCondLst>
                                        </p:cTn>
                                        <p:tgtEl>
                                          <p:spTgt spid="25"/>
                                        </p:tgtEl>
                                        <p:attrNameLst>
                                          <p:attrName>style.visibility</p:attrName>
                                        </p:attrNameLst>
                                      </p:cBhvr>
                                      <p:to>
                                        <p:strVal val="hidden"/>
                                      </p:to>
                                    </p:set>
                                  </p:childTnLst>
                                </p:cTn>
                              </p:par>
                            </p:childTnLst>
                          </p:cTn>
                        </p:par>
                      </p:childTnLst>
                    </p:cTn>
                  </p:par>
                </p:childTnLst>
              </p:cTn>
              <p:nextCondLst>
                <p:cond evt="onClick" delay="0">
                  <p:tgtEl>
                    <p:spTgt spid="25"/>
                  </p:tgtEl>
                </p:cond>
              </p:nextCondLst>
            </p:seq>
            <p:seq concurrent="1" nextAc="seek">
              <p:cTn id="38" restart="whenNotActive" fill="hold" evtFilter="cancelBubble" nodeType="interactiveSeq">
                <p:stCondLst>
                  <p:cond evt="onClick" delay="0">
                    <p:tgtEl>
                      <p:spTgt spid="26"/>
                    </p:tgtEl>
                  </p:cond>
                </p:stCondLst>
                <p:endSync evt="end" delay="0">
                  <p:rtn val="all"/>
                </p:endSync>
                <p:childTnLst>
                  <p:par>
                    <p:cTn id="39" fill="hold">
                      <p:stCondLst>
                        <p:cond delay="0"/>
                      </p:stCondLst>
                      <p:childTnLst>
                        <p:par>
                          <p:cTn id="40" fill="hold">
                            <p:stCondLst>
                              <p:cond delay="0"/>
                            </p:stCondLst>
                            <p:childTnLst>
                              <p:par>
                                <p:cTn id="41" presetID="10" presetClass="exit" presetSubtype="0" fill="hold" grpId="0" nodeType="clickEffect">
                                  <p:stCondLst>
                                    <p:cond delay="0"/>
                                  </p:stCondLst>
                                  <p:childTnLst>
                                    <p:animEffect transition="out" filter="fade">
                                      <p:cBhvr>
                                        <p:cTn id="42" dur="500"/>
                                        <p:tgtEl>
                                          <p:spTgt spid="26"/>
                                        </p:tgtEl>
                                      </p:cBhvr>
                                    </p:animEffect>
                                    <p:set>
                                      <p:cBhvr>
                                        <p:cTn id="43" dur="1" fill="hold">
                                          <p:stCondLst>
                                            <p:cond delay="499"/>
                                          </p:stCondLst>
                                        </p:cTn>
                                        <p:tgtEl>
                                          <p:spTgt spid="26"/>
                                        </p:tgtEl>
                                        <p:attrNameLst>
                                          <p:attrName>style.visibility</p:attrName>
                                        </p:attrNameLst>
                                      </p:cBhvr>
                                      <p:to>
                                        <p:strVal val="hidden"/>
                                      </p:to>
                                    </p:set>
                                  </p:childTnLst>
                                </p:cTn>
                              </p:par>
                              <p:par>
                                <p:cTn id="44" presetID="10" presetClass="entr" presetSubtype="0" fill="hold" nodeType="with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fade">
                                      <p:cBhvr>
                                        <p:cTn id="46" dur="500"/>
                                        <p:tgtEl>
                                          <p:spTgt spid="17"/>
                                        </p:tgtEl>
                                      </p:cBhvr>
                                    </p:animEffect>
                                  </p:childTnLst>
                                </p:cTn>
                              </p:par>
                            </p:childTnLst>
                          </p:cTn>
                        </p:par>
                      </p:childTnLst>
                    </p:cTn>
                  </p:par>
                </p:childTnLst>
              </p:cTn>
              <p:nextCondLst>
                <p:cond evt="onClick" delay="0">
                  <p:tgtEl>
                    <p:spTgt spid="26"/>
                  </p:tgtEl>
                </p:cond>
              </p:nextCondLst>
            </p:seq>
            <p:seq concurrent="1" nextAc="seek">
              <p:cTn id="47" restart="whenNotActive" fill="hold" evtFilter="cancelBubble" nodeType="interactiveSeq">
                <p:stCondLst>
                  <p:cond evt="onClick" delay="0">
                    <p:tgtEl>
                      <p:spTgt spid="27"/>
                    </p:tgtEl>
                  </p:cond>
                </p:stCondLst>
                <p:endSync evt="end" delay="0">
                  <p:rtn val="all"/>
                </p:endSync>
                <p:childTnLst>
                  <p:par>
                    <p:cTn id="48" fill="hold">
                      <p:stCondLst>
                        <p:cond delay="0"/>
                      </p:stCondLst>
                      <p:childTnLst>
                        <p:par>
                          <p:cTn id="49" fill="hold">
                            <p:stCondLst>
                              <p:cond delay="0"/>
                            </p:stCondLst>
                            <p:childTnLst>
                              <p:par>
                                <p:cTn id="50" presetID="10" presetClass="exit" presetSubtype="0" fill="hold" grpId="0" nodeType="clickEffect">
                                  <p:stCondLst>
                                    <p:cond delay="0"/>
                                  </p:stCondLst>
                                  <p:childTnLst>
                                    <p:animEffect transition="out" filter="fade">
                                      <p:cBhvr>
                                        <p:cTn id="51" dur="500"/>
                                        <p:tgtEl>
                                          <p:spTgt spid="27"/>
                                        </p:tgtEl>
                                      </p:cBhvr>
                                    </p:animEffect>
                                    <p:set>
                                      <p:cBhvr>
                                        <p:cTn id="52" dur="1" fill="hold">
                                          <p:stCondLst>
                                            <p:cond delay="499"/>
                                          </p:stCondLst>
                                        </p:cTn>
                                        <p:tgtEl>
                                          <p:spTgt spid="27"/>
                                        </p:tgtEl>
                                        <p:attrNameLst>
                                          <p:attrName>style.visibility</p:attrName>
                                        </p:attrNameLst>
                                      </p:cBhvr>
                                      <p:to>
                                        <p:strVal val="hidden"/>
                                      </p:to>
                                    </p:set>
                                  </p:childTnLst>
                                </p:cTn>
                              </p:par>
                            </p:childTnLst>
                          </p:cTn>
                        </p:par>
                      </p:childTnLst>
                    </p:cTn>
                  </p:par>
                </p:childTnLst>
              </p:cTn>
              <p:nextCondLst>
                <p:cond evt="onClick" delay="0">
                  <p:tgtEl>
                    <p:spTgt spid="27"/>
                  </p:tgtEl>
                </p:cond>
              </p:nextCondLst>
            </p:seq>
            <p:seq concurrent="1" nextAc="seek">
              <p:cTn id="53" restart="whenNotActive" fill="hold" evtFilter="cancelBubble" nodeType="interactiveSeq">
                <p:stCondLst>
                  <p:cond evt="onClick" delay="0">
                    <p:tgtEl>
                      <p:spTgt spid="28"/>
                    </p:tgtEl>
                  </p:cond>
                </p:stCondLst>
                <p:endSync evt="end" delay="0">
                  <p:rtn val="all"/>
                </p:endSync>
                <p:childTnLst>
                  <p:par>
                    <p:cTn id="54" fill="hold">
                      <p:stCondLst>
                        <p:cond delay="0"/>
                      </p:stCondLst>
                      <p:childTnLst>
                        <p:par>
                          <p:cTn id="55" fill="hold">
                            <p:stCondLst>
                              <p:cond delay="0"/>
                            </p:stCondLst>
                            <p:childTnLst>
                              <p:par>
                                <p:cTn id="56" presetID="10" presetClass="exit" presetSubtype="0" fill="hold" grpId="0" nodeType="clickEffect">
                                  <p:stCondLst>
                                    <p:cond delay="0"/>
                                  </p:stCondLst>
                                  <p:childTnLst>
                                    <p:animEffect transition="out" filter="fade">
                                      <p:cBhvr>
                                        <p:cTn id="57" dur="500"/>
                                        <p:tgtEl>
                                          <p:spTgt spid="28"/>
                                        </p:tgtEl>
                                      </p:cBhvr>
                                    </p:animEffect>
                                    <p:set>
                                      <p:cBhvr>
                                        <p:cTn id="58" dur="1" fill="hold">
                                          <p:stCondLst>
                                            <p:cond delay="499"/>
                                          </p:stCondLst>
                                        </p:cTn>
                                        <p:tgtEl>
                                          <p:spTgt spid="28"/>
                                        </p:tgtEl>
                                        <p:attrNameLst>
                                          <p:attrName>style.visibility</p:attrName>
                                        </p:attrNameLst>
                                      </p:cBhvr>
                                      <p:to>
                                        <p:strVal val="hidden"/>
                                      </p:to>
                                    </p:set>
                                  </p:childTnLst>
                                </p:cTn>
                              </p:par>
                            </p:childTnLst>
                          </p:cTn>
                        </p:par>
                      </p:childTnLst>
                    </p:cTn>
                  </p:par>
                </p:childTnLst>
              </p:cTn>
              <p:nextCondLst>
                <p:cond evt="onClick" delay="0">
                  <p:tgtEl>
                    <p:spTgt spid="28"/>
                  </p:tgtEl>
                </p:cond>
              </p:nextCondLst>
            </p:seq>
            <p:seq concurrent="1" nextAc="seek">
              <p:cTn id="59" restart="whenNotActive" fill="hold" evtFilter="cancelBubble" nodeType="interactiveSeq">
                <p:stCondLst>
                  <p:cond evt="onClick" delay="0">
                    <p:tgtEl>
                      <p:spTgt spid="29"/>
                    </p:tgtEl>
                  </p:cond>
                </p:stCondLst>
                <p:endSync evt="end" delay="0">
                  <p:rtn val="all"/>
                </p:endSync>
                <p:childTnLst>
                  <p:par>
                    <p:cTn id="60" fill="hold">
                      <p:stCondLst>
                        <p:cond delay="0"/>
                      </p:stCondLst>
                      <p:childTnLst>
                        <p:par>
                          <p:cTn id="61" fill="hold">
                            <p:stCondLst>
                              <p:cond delay="0"/>
                            </p:stCondLst>
                            <p:childTnLst>
                              <p:par>
                                <p:cTn id="62" presetID="10" presetClass="exit" presetSubtype="0" fill="hold" grpId="0" nodeType="clickEffect">
                                  <p:stCondLst>
                                    <p:cond delay="0"/>
                                  </p:stCondLst>
                                  <p:childTnLst>
                                    <p:animEffect transition="out" filter="fade">
                                      <p:cBhvr>
                                        <p:cTn id="63" dur="500"/>
                                        <p:tgtEl>
                                          <p:spTgt spid="29"/>
                                        </p:tgtEl>
                                      </p:cBhvr>
                                    </p:animEffect>
                                    <p:set>
                                      <p:cBhvr>
                                        <p:cTn id="64" dur="1" fill="hold">
                                          <p:stCondLst>
                                            <p:cond delay="499"/>
                                          </p:stCondLst>
                                        </p:cTn>
                                        <p:tgtEl>
                                          <p:spTgt spid="29"/>
                                        </p:tgtEl>
                                        <p:attrNameLst>
                                          <p:attrName>style.visibility</p:attrName>
                                        </p:attrNameLst>
                                      </p:cBhvr>
                                      <p:to>
                                        <p:strVal val="hidden"/>
                                      </p:to>
                                    </p:set>
                                  </p:childTnLst>
                                </p:cTn>
                              </p:par>
                            </p:childTnLst>
                          </p:cTn>
                        </p:par>
                      </p:childTnLst>
                    </p:cTn>
                  </p:par>
                </p:childTnLst>
              </p:cTn>
              <p:nextCondLst>
                <p:cond evt="onClick" delay="0">
                  <p:tgtEl>
                    <p:spTgt spid="29"/>
                  </p:tgtEl>
                </p:cond>
              </p:nextCondLst>
            </p:seq>
          </p:childTnLst>
        </p:cTn>
      </p:par>
    </p:tnLst>
    <p:bldLst>
      <p:bldP spid="21" grpId="0" animBg="1"/>
      <p:bldP spid="22" grpId="0" animBg="1"/>
      <p:bldP spid="23" grpId="0" animBg="1"/>
      <p:bldP spid="24" grpId="0" animBg="1"/>
      <p:bldP spid="25" grpId="0" animBg="1"/>
      <p:bldP spid="26" grpId="0" animBg="1"/>
      <p:bldP spid="27" grpId="0" animBg="1"/>
      <p:bldP spid="28" grpId="0" animBg="1"/>
      <p:bldP spid="29"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4000"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Exercise 11H</a:t>
              </a:r>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28" name="TextBox 27">
            <a:extLst>
              <a:ext uri="{FF2B5EF4-FFF2-40B4-BE49-F238E27FC236}">
                <a16:creationId xmlns:a16="http://schemas.microsoft.com/office/drawing/2014/main" id="{AB409FA8-34C4-4FDD-966B-EFA5D58ECFF6}"/>
              </a:ext>
            </a:extLst>
          </p:cNvPr>
          <p:cNvSpPr txBox="1"/>
          <p:nvPr/>
        </p:nvSpPr>
        <p:spPr>
          <a:xfrm>
            <a:off x="395536" y="725840"/>
            <a:ext cx="7920880" cy="830997"/>
          </a:xfrm>
          <a:prstGeom prst="rect">
            <a:avLst/>
          </a:prstGeom>
          <a:noFill/>
        </p:spPr>
        <p:txBody>
          <a:bodyPr wrap="square" rtlCol="0">
            <a:spAutoFit/>
          </a:bodyPr>
          <a:lstStyle/>
          <a:p>
            <a:r>
              <a:rPr lang="en-GB" sz="2400" dirty="0"/>
              <a:t>Pearson Pure Mathematics Year 2/AS</a:t>
            </a:r>
          </a:p>
          <a:p>
            <a:r>
              <a:rPr lang="en-GB" sz="2400" dirty="0"/>
              <a:t>Pages 314-317</a:t>
            </a:r>
          </a:p>
        </p:txBody>
      </p:sp>
      <p:cxnSp>
        <p:nvCxnSpPr>
          <p:cNvPr id="29" name="Straight Connector 28">
            <a:extLst>
              <a:ext uri="{FF2B5EF4-FFF2-40B4-BE49-F238E27FC236}">
                <a16:creationId xmlns:a16="http://schemas.microsoft.com/office/drawing/2014/main" id="{07B3D4EB-D2A9-4BCC-B402-8AAEDE7CB1A1}"/>
              </a:ext>
            </a:extLst>
          </p:cNvPr>
          <p:cNvCxnSpPr/>
          <p:nvPr/>
        </p:nvCxnSpPr>
        <p:spPr>
          <a:xfrm>
            <a:off x="0" y="1739717"/>
            <a:ext cx="9144000" cy="0"/>
          </a:xfrm>
          <a:prstGeom prst="line">
            <a:avLst/>
          </a:prstGeom>
        </p:spPr>
        <p:style>
          <a:lnRef idx="1">
            <a:schemeClr val="dk1"/>
          </a:lnRef>
          <a:fillRef idx="0">
            <a:schemeClr val="dk1"/>
          </a:fillRef>
          <a:effectRef idx="0">
            <a:schemeClr val="dk1"/>
          </a:effectRef>
          <a:fontRef idx="minor">
            <a:schemeClr val="tx1"/>
          </a:fontRef>
        </p:style>
      </p:cxnSp>
      <p:sp>
        <p:nvSpPr>
          <p:cNvPr id="7" name="TextBox 6">
            <a:extLst>
              <a:ext uri="{FF2B5EF4-FFF2-40B4-BE49-F238E27FC236}">
                <a16:creationId xmlns:a16="http://schemas.microsoft.com/office/drawing/2014/main" id="{12694052-6C61-FE48-9FDB-DD5F8FAB5DBC}"/>
              </a:ext>
            </a:extLst>
          </p:cNvPr>
          <p:cNvSpPr txBox="1"/>
          <p:nvPr/>
        </p:nvSpPr>
        <p:spPr>
          <a:xfrm>
            <a:off x="188144" y="2407528"/>
            <a:ext cx="5607991" cy="2677656"/>
          </a:xfrm>
          <a:prstGeom prst="rect">
            <a:avLst/>
          </a:prstGeom>
          <a:noFill/>
        </p:spPr>
        <p:txBody>
          <a:bodyPr wrap="square" rtlCol="0">
            <a:spAutoFit/>
          </a:bodyPr>
          <a:lstStyle/>
          <a:p>
            <a:r>
              <a:rPr lang="en-US" sz="2400" dirty="0"/>
              <a:t>Complete before the lesson Q1-2</a:t>
            </a:r>
          </a:p>
          <a:p>
            <a:endParaRPr lang="en-US" sz="2400" dirty="0"/>
          </a:p>
          <a:p>
            <a:r>
              <a:rPr lang="en-US" sz="2400" dirty="0"/>
              <a:t>In Class:			</a:t>
            </a:r>
          </a:p>
          <a:p>
            <a:r>
              <a:rPr lang="en-US" sz="2400" dirty="0">
                <a:solidFill>
                  <a:schemeClr val="accent3"/>
                </a:solidFill>
              </a:rPr>
              <a:t>Green		</a:t>
            </a:r>
            <a:r>
              <a:rPr lang="en-US" sz="2400" dirty="0"/>
              <a:t>Q3-4</a:t>
            </a:r>
          </a:p>
          <a:p>
            <a:r>
              <a:rPr lang="en-US" sz="2400" dirty="0">
                <a:solidFill>
                  <a:schemeClr val="accent6"/>
                </a:solidFill>
              </a:rPr>
              <a:t>Amber</a:t>
            </a:r>
            <a:r>
              <a:rPr lang="en-US" sz="2400" dirty="0"/>
              <a:t> 		Q5-7</a:t>
            </a:r>
          </a:p>
          <a:p>
            <a:r>
              <a:rPr lang="en-US" sz="2400" dirty="0">
                <a:solidFill>
                  <a:srgbClr val="FF0000"/>
                </a:solidFill>
              </a:rPr>
              <a:t>Red</a:t>
            </a:r>
            <a:r>
              <a:rPr lang="en-US" sz="2400" dirty="0"/>
              <a:t>		Q8-11 &amp; Challenge</a:t>
            </a:r>
          </a:p>
          <a:p>
            <a:endParaRPr lang="en-US" sz="2400" dirty="0"/>
          </a:p>
        </p:txBody>
      </p:sp>
    </p:spTree>
    <p:extLst>
      <p:ext uri="{BB962C8B-B14F-4D97-AF65-F5344CB8AC3E}">
        <p14:creationId xmlns:p14="http://schemas.microsoft.com/office/powerpoint/2010/main" val="290459508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Arrow Connector 3"/>
          <p:cNvCxnSpPr/>
          <p:nvPr/>
        </p:nvCxnSpPr>
        <p:spPr>
          <a:xfrm flipV="1">
            <a:off x="510853" y="1108445"/>
            <a:ext cx="0" cy="4824536"/>
          </a:xfrm>
          <a:prstGeom prst="straightConnector1">
            <a:avLst/>
          </a:prstGeom>
          <a:ln>
            <a:tailEnd type="arrow"/>
          </a:ln>
          <a:effectLst/>
        </p:spPr>
        <p:style>
          <a:lnRef idx="3">
            <a:schemeClr val="dk1"/>
          </a:lnRef>
          <a:fillRef idx="0">
            <a:schemeClr val="dk1"/>
          </a:fillRef>
          <a:effectRef idx="2">
            <a:schemeClr val="dk1"/>
          </a:effectRef>
          <a:fontRef idx="minor">
            <a:schemeClr val="tx1"/>
          </a:fontRef>
        </p:style>
      </p:cxnSp>
      <p:cxnSp>
        <p:nvCxnSpPr>
          <p:cNvPr id="5" name="Straight Arrow Connector 4"/>
          <p:cNvCxnSpPr/>
          <p:nvPr/>
        </p:nvCxnSpPr>
        <p:spPr>
          <a:xfrm>
            <a:off x="510853" y="5932981"/>
            <a:ext cx="5328592" cy="0"/>
          </a:xfrm>
          <a:prstGeom prst="straightConnector1">
            <a:avLst/>
          </a:prstGeom>
          <a:ln>
            <a:tailEnd type="arrow"/>
          </a:ln>
          <a:effectLst/>
        </p:spPr>
        <p:style>
          <a:lnRef idx="3">
            <a:schemeClr val="dk1"/>
          </a:lnRef>
          <a:fillRef idx="0">
            <a:schemeClr val="dk1"/>
          </a:fillRef>
          <a:effectRef idx="2">
            <a:schemeClr val="dk1"/>
          </a:effectRef>
          <a:fontRef idx="minor">
            <a:schemeClr val="tx1"/>
          </a:fontRef>
        </p:style>
      </p:cxnSp>
      <p:sp>
        <p:nvSpPr>
          <p:cNvPr id="6" name="Freeform 5"/>
          <p:cNvSpPr/>
          <p:nvPr/>
        </p:nvSpPr>
        <p:spPr>
          <a:xfrm>
            <a:off x="-267766" y="1664104"/>
            <a:ext cx="5772647" cy="2129624"/>
          </a:xfrm>
          <a:custGeom>
            <a:avLst/>
            <a:gdLst>
              <a:gd name="connsiteX0" fmla="*/ 0 w 5772647"/>
              <a:gd name="connsiteY0" fmla="*/ 2075290 h 2129624"/>
              <a:gd name="connsiteX1" fmla="*/ 1590261 w 5772647"/>
              <a:gd name="connsiteY1" fmla="*/ 2011680 h 2129624"/>
              <a:gd name="connsiteX2" fmla="*/ 3784821 w 5772647"/>
              <a:gd name="connsiteY2" fmla="*/ 1367624 h 2129624"/>
              <a:gd name="connsiteX3" fmla="*/ 5287618 w 5772647"/>
              <a:gd name="connsiteY3" fmla="*/ 524786 h 2129624"/>
              <a:gd name="connsiteX4" fmla="*/ 5772647 w 5772647"/>
              <a:gd name="connsiteY4" fmla="*/ 0 h 21296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72647" h="2129624">
                <a:moveTo>
                  <a:pt x="0" y="2075290"/>
                </a:moveTo>
                <a:cubicBezTo>
                  <a:pt x="479729" y="2102457"/>
                  <a:pt x="959458" y="2129624"/>
                  <a:pt x="1590261" y="2011680"/>
                </a:cubicBezTo>
                <a:cubicBezTo>
                  <a:pt x="2221065" y="1893736"/>
                  <a:pt x="3168595" y="1615440"/>
                  <a:pt x="3784821" y="1367624"/>
                </a:cubicBezTo>
                <a:cubicBezTo>
                  <a:pt x="4401047" y="1119808"/>
                  <a:pt x="4956314" y="752723"/>
                  <a:pt x="5287618" y="524786"/>
                </a:cubicBezTo>
                <a:cubicBezTo>
                  <a:pt x="5618922" y="296849"/>
                  <a:pt x="5695784" y="148424"/>
                  <a:pt x="5772647" y="0"/>
                </a:cubicBezTo>
              </a:path>
            </a:pathLst>
          </a:custGeom>
        </p:spPr>
        <p:style>
          <a:lnRef idx="2">
            <a:schemeClr val="dk1"/>
          </a:lnRef>
          <a:fillRef idx="0">
            <a:schemeClr val="dk1"/>
          </a:fillRef>
          <a:effectRef idx="1">
            <a:schemeClr val="dk1"/>
          </a:effectRef>
          <a:fontRef idx="minor">
            <a:schemeClr val="tx1"/>
          </a:fontRef>
        </p:style>
        <p:txBody>
          <a:bodyPr rtlCol="0" anchor="ctr"/>
          <a:lstStyle/>
          <a:p>
            <a:pPr algn="ctr"/>
            <a:endParaRPr lang="en-GB"/>
          </a:p>
        </p:txBody>
      </p:sp>
      <p:cxnSp>
        <p:nvCxnSpPr>
          <p:cNvPr id="7" name="Straight Connector 6"/>
          <p:cNvCxnSpPr/>
          <p:nvPr/>
        </p:nvCxnSpPr>
        <p:spPr>
          <a:xfrm>
            <a:off x="1518965" y="3700733"/>
            <a:ext cx="3570" cy="2205919"/>
          </a:xfrm>
          <a:prstGeom prst="line">
            <a:avLst/>
          </a:prstGeom>
          <a:ln>
            <a:prstDash val="sysDot"/>
          </a:ln>
        </p:spPr>
        <p:style>
          <a:lnRef idx="2">
            <a:schemeClr val="dk1"/>
          </a:lnRef>
          <a:fillRef idx="0">
            <a:schemeClr val="dk1"/>
          </a:fillRef>
          <a:effectRef idx="1">
            <a:schemeClr val="dk1"/>
          </a:effectRef>
          <a:fontRef idx="minor">
            <a:schemeClr val="tx1"/>
          </a:fontRef>
        </p:style>
      </p:cxnSp>
      <p:cxnSp>
        <p:nvCxnSpPr>
          <p:cNvPr id="9" name="Straight Connector 8"/>
          <p:cNvCxnSpPr/>
          <p:nvPr/>
        </p:nvCxnSpPr>
        <p:spPr>
          <a:xfrm>
            <a:off x="4903341" y="2332581"/>
            <a:ext cx="3570" cy="3574071"/>
          </a:xfrm>
          <a:prstGeom prst="line">
            <a:avLst/>
          </a:prstGeom>
          <a:ln>
            <a:prstDash val="sysDot"/>
          </a:ln>
        </p:spPr>
        <p:style>
          <a:lnRef idx="2">
            <a:schemeClr val="dk1"/>
          </a:lnRef>
          <a:fillRef idx="0">
            <a:schemeClr val="dk1"/>
          </a:fillRef>
          <a:effectRef idx="1">
            <a:schemeClr val="dk1"/>
          </a:effectRef>
          <a:fontRef idx="minor">
            <a:schemeClr val="tx1"/>
          </a:fontRef>
        </p:style>
      </p:cxnSp>
      <p:grpSp>
        <p:nvGrpSpPr>
          <p:cNvPr id="21" name="Group 20"/>
          <p:cNvGrpSpPr/>
          <p:nvPr/>
        </p:nvGrpSpPr>
        <p:grpSpPr>
          <a:xfrm>
            <a:off x="1302941" y="1900533"/>
            <a:ext cx="3744416" cy="4473788"/>
            <a:chOff x="2699792" y="1484784"/>
            <a:chExt cx="3744416" cy="4473788"/>
          </a:xfrm>
        </p:grpSpPr>
        <p:sp>
          <p:nvSpPr>
            <p:cNvPr id="11" name="Freeform 10"/>
            <p:cNvSpPr/>
            <p:nvPr/>
          </p:nvSpPr>
          <p:spPr>
            <a:xfrm>
              <a:off x="2929267" y="2908645"/>
              <a:ext cx="1125897" cy="2625463"/>
            </a:xfrm>
            <a:custGeom>
              <a:avLst/>
              <a:gdLst>
                <a:gd name="connsiteX0" fmla="*/ 0 w 1121134"/>
                <a:gd name="connsiteY0" fmla="*/ 2584174 h 2592125"/>
                <a:gd name="connsiteX1" fmla="*/ 1121134 w 1121134"/>
                <a:gd name="connsiteY1" fmla="*/ 2592125 h 2592125"/>
                <a:gd name="connsiteX2" fmla="*/ 1097280 w 1121134"/>
                <a:gd name="connsiteY2" fmla="*/ 0 h 2592125"/>
                <a:gd name="connsiteX3" fmla="*/ 0 w 1121134"/>
                <a:gd name="connsiteY3" fmla="*/ 294198 h 2592125"/>
                <a:gd name="connsiteX4" fmla="*/ 0 w 1121134"/>
                <a:gd name="connsiteY4" fmla="*/ 2584174 h 2592125"/>
                <a:gd name="connsiteX0" fmla="*/ 4763 w 1125897"/>
                <a:gd name="connsiteY0" fmla="*/ 2584174 h 2592125"/>
                <a:gd name="connsiteX1" fmla="*/ 1125897 w 1125897"/>
                <a:gd name="connsiteY1" fmla="*/ 2592125 h 2592125"/>
                <a:gd name="connsiteX2" fmla="*/ 1102043 w 1125897"/>
                <a:gd name="connsiteY2" fmla="*/ 0 h 2592125"/>
                <a:gd name="connsiteX3" fmla="*/ 0 w 1125897"/>
                <a:gd name="connsiteY3" fmla="*/ 284673 h 2592125"/>
                <a:gd name="connsiteX4" fmla="*/ 4763 w 1125897"/>
                <a:gd name="connsiteY4" fmla="*/ 2584174 h 2592125"/>
                <a:gd name="connsiteX0" fmla="*/ 4763 w 1149668"/>
                <a:gd name="connsiteY0" fmla="*/ 2631799 h 2639750"/>
                <a:gd name="connsiteX1" fmla="*/ 1125897 w 1149668"/>
                <a:gd name="connsiteY1" fmla="*/ 2639750 h 2639750"/>
                <a:gd name="connsiteX2" fmla="*/ 1149668 w 1149668"/>
                <a:gd name="connsiteY2" fmla="*/ 0 h 2639750"/>
                <a:gd name="connsiteX3" fmla="*/ 0 w 1149668"/>
                <a:gd name="connsiteY3" fmla="*/ 332298 h 2639750"/>
                <a:gd name="connsiteX4" fmla="*/ 4763 w 1149668"/>
                <a:gd name="connsiteY4" fmla="*/ 2631799 h 2639750"/>
                <a:gd name="connsiteX0" fmla="*/ 4763 w 1125897"/>
                <a:gd name="connsiteY0" fmla="*/ 2617512 h 2625463"/>
                <a:gd name="connsiteX1" fmla="*/ 1125897 w 1125897"/>
                <a:gd name="connsiteY1" fmla="*/ 2625463 h 2625463"/>
                <a:gd name="connsiteX2" fmla="*/ 1125856 w 1125897"/>
                <a:gd name="connsiteY2" fmla="*/ 0 h 2625463"/>
                <a:gd name="connsiteX3" fmla="*/ 0 w 1125897"/>
                <a:gd name="connsiteY3" fmla="*/ 318011 h 2625463"/>
                <a:gd name="connsiteX4" fmla="*/ 4763 w 1125897"/>
                <a:gd name="connsiteY4" fmla="*/ 2617512 h 2625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5897" h="2625463">
                  <a:moveTo>
                    <a:pt x="4763" y="2617512"/>
                  </a:moveTo>
                  <a:lnTo>
                    <a:pt x="1125897" y="2625463"/>
                  </a:lnTo>
                  <a:cubicBezTo>
                    <a:pt x="1125883" y="1750309"/>
                    <a:pt x="1125870" y="875154"/>
                    <a:pt x="1125856" y="0"/>
                  </a:cubicBezTo>
                  <a:lnTo>
                    <a:pt x="0" y="318011"/>
                  </a:lnTo>
                  <a:cubicBezTo>
                    <a:pt x="1588" y="1084511"/>
                    <a:pt x="3175" y="1851012"/>
                    <a:pt x="4763" y="2617512"/>
                  </a:cubicBezTo>
                  <a:close/>
                </a:path>
              </a:pathLst>
            </a:custGeom>
            <a:solidFill>
              <a:srgbClr val="FFFF00">
                <a:alpha val="59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Freeform 11"/>
            <p:cNvSpPr/>
            <p:nvPr/>
          </p:nvSpPr>
          <p:spPr>
            <a:xfrm>
              <a:off x="4062611" y="2492896"/>
              <a:ext cx="1169273" cy="3039413"/>
            </a:xfrm>
            <a:custGeom>
              <a:avLst/>
              <a:gdLst>
                <a:gd name="connsiteX0" fmla="*/ 0 w 1121134"/>
                <a:gd name="connsiteY0" fmla="*/ 2584174 h 2592125"/>
                <a:gd name="connsiteX1" fmla="*/ 1121134 w 1121134"/>
                <a:gd name="connsiteY1" fmla="*/ 2592125 h 2592125"/>
                <a:gd name="connsiteX2" fmla="*/ 1097280 w 1121134"/>
                <a:gd name="connsiteY2" fmla="*/ 0 h 2592125"/>
                <a:gd name="connsiteX3" fmla="*/ 0 w 1121134"/>
                <a:gd name="connsiteY3" fmla="*/ 294198 h 2592125"/>
                <a:gd name="connsiteX4" fmla="*/ 0 w 1121134"/>
                <a:gd name="connsiteY4" fmla="*/ 2584174 h 2592125"/>
                <a:gd name="connsiteX0" fmla="*/ 72008 w 1193142"/>
                <a:gd name="connsiteY0" fmla="*/ 2584174 h 2592125"/>
                <a:gd name="connsiteX1" fmla="*/ 1193142 w 1193142"/>
                <a:gd name="connsiteY1" fmla="*/ 2592125 h 2592125"/>
                <a:gd name="connsiteX2" fmla="*/ 1169288 w 1193142"/>
                <a:gd name="connsiteY2" fmla="*/ 0 h 2592125"/>
                <a:gd name="connsiteX3" fmla="*/ 0 w 1193142"/>
                <a:gd name="connsiteY3" fmla="*/ 0 h 2592125"/>
                <a:gd name="connsiteX4" fmla="*/ 72008 w 1193142"/>
                <a:gd name="connsiteY4" fmla="*/ 2584174 h 2592125"/>
                <a:gd name="connsiteX0" fmla="*/ 72008 w 1193142"/>
                <a:gd name="connsiteY0" fmla="*/ 3016222 h 3024173"/>
                <a:gd name="connsiteX1" fmla="*/ 1193142 w 1193142"/>
                <a:gd name="connsiteY1" fmla="*/ 3024173 h 3024173"/>
                <a:gd name="connsiteX2" fmla="*/ 1152128 w 1193142"/>
                <a:gd name="connsiteY2" fmla="*/ 0 h 3024173"/>
                <a:gd name="connsiteX3" fmla="*/ 0 w 1193142"/>
                <a:gd name="connsiteY3" fmla="*/ 432048 h 3024173"/>
                <a:gd name="connsiteX4" fmla="*/ 72008 w 1193142"/>
                <a:gd name="connsiteY4" fmla="*/ 3016222 h 3024173"/>
                <a:gd name="connsiteX0" fmla="*/ 5333 w 1126467"/>
                <a:gd name="connsiteY0" fmla="*/ 3016222 h 3024173"/>
                <a:gd name="connsiteX1" fmla="*/ 1126467 w 1126467"/>
                <a:gd name="connsiteY1" fmla="*/ 3024173 h 3024173"/>
                <a:gd name="connsiteX2" fmla="*/ 1085453 w 1126467"/>
                <a:gd name="connsiteY2" fmla="*/ 0 h 3024173"/>
                <a:gd name="connsiteX3" fmla="*/ 0 w 1126467"/>
                <a:gd name="connsiteY3" fmla="*/ 422523 h 3024173"/>
                <a:gd name="connsiteX4" fmla="*/ 5333 w 1126467"/>
                <a:gd name="connsiteY4" fmla="*/ 3016222 h 3024173"/>
                <a:gd name="connsiteX0" fmla="*/ 14858 w 1126467"/>
                <a:gd name="connsiteY0" fmla="*/ 3016222 h 3024173"/>
                <a:gd name="connsiteX1" fmla="*/ 1126467 w 1126467"/>
                <a:gd name="connsiteY1" fmla="*/ 3024173 h 3024173"/>
                <a:gd name="connsiteX2" fmla="*/ 1085453 w 1126467"/>
                <a:gd name="connsiteY2" fmla="*/ 0 h 3024173"/>
                <a:gd name="connsiteX3" fmla="*/ 0 w 1126467"/>
                <a:gd name="connsiteY3" fmla="*/ 422523 h 3024173"/>
                <a:gd name="connsiteX4" fmla="*/ 14858 w 1126467"/>
                <a:gd name="connsiteY4" fmla="*/ 3016222 h 3024173"/>
                <a:gd name="connsiteX0" fmla="*/ 14858 w 1169273"/>
                <a:gd name="connsiteY0" fmla="*/ 3016222 h 3024173"/>
                <a:gd name="connsiteX1" fmla="*/ 1126467 w 1169273"/>
                <a:gd name="connsiteY1" fmla="*/ 3024173 h 3024173"/>
                <a:gd name="connsiteX2" fmla="*/ 1169273 w 1169273"/>
                <a:gd name="connsiteY2" fmla="*/ 0 h 3024173"/>
                <a:gd name="connsiteX3" fmla="*/ 0 w 1169273"/>
                <a:gd name="connsiteY3" fmla="*/ 422523 h 3024173"/>
                <a:gd name="connsiteX4" fmla="*/ 14858 w 1169273"/>
                <a:gd name="connsiteY4" fmla="*/ 3016222 h 3024173"/>
                <a:gd name="connsiteX0" fmla="*/ 14858 w 1169273"/>
                <a:gd name="connsiteY0" fmla="*/ 3016222 h 3039413"/>
                <a:gd name="connsiteX1" fmla="*/ 1164567 w 1169273"/>
                <a:gd name="connsiteY1" fmla="*/ 3039413 h 3039413"/>
                <a:gd name="connsiteX2" fmla="*/ 1169273 w 1169273"/>
                <a:gd name="connsiteY2" fmla="*/ 0 h 3039413"/>
                <a:gd name="connsiteX3" fmla="*/ 0 w 1169273"/>
                <a:gd name="connsiteY3" fmla="*/ 422523 h 3039413"/>
                <a:gd name="connsiteX4" fmla="*/ 14858 w 1169273"/>
                <a:gd name="connsiteY4" fmla="*/ 3016222 h 30394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9273" h="3039413">
                  <a:moveTo>
                    <a:pt x="14858" y="3016222"/>
                  </a:moveTo>
                  <a:lnTo>
                    <a:pt x="1164567" y="3039413"/>
                  </a:lnTo>
                  <a:cubicBezTo>
                    <a:pt x="1166136" y="2026275"/>
                    <a:pt x="1167704" y="1013138"/>
                    <a:pt x="1169273" y="0"/>
                  </a:cubicBezTo>
                  <a:lnTo>
                    <a:pt x="0" y="422523"/>
                  </a:lnTo>
                  <a:cubicBezTo>
                    <a:pt x="1778" y="1287089"/>
                    <a:pt x="13080" y="2151656"/>
                    <a:pt x="14858" y="3016222"/>
                  </a:cubicBezTo>
                  <a:close/>
                </a:path>
              </a:pathLst>
            </a:custGeom>
            <a:solidFill>
              <a:srgbClr val="FFFF00">
                <a:alpha val="59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Freeform 12"/>
            <p:cNvSpPr/>
            <p:nvPr/>
          </p:nvSpPr>
          <p:spPr>
            <a:xfrm>
              <a:off x="5220072" y="1844824"/>
              <a:ext cx="1121134" cy="3672245"/>
            </a:xfrm>
            <a:custGeom>
              <a:avLst/>
              <a:gdLst>
                <a:gd name="connsiteX0" fmla="*/ 0 w 1121134"/>
                <a:gd name="connsiteY0" fmla="*/ 2584174 h 2592125"/>
                <a:gd name="connsiteX1" fmla="*/ 1121134 w 1121134"/>
                <a:gd name="connsiteY1" fmla="*/ 2592125 h 2592125"/>
                <a:gd name="connsiteX2" fmla="*/ 1097280 w 1121134"/>
                <a:gd name="connsiteY2" fmla="*/ 0 h 2592125"/>
                <a:gd name="connsiteX3" fmla="*/ 0 w 1121134"/>
                <a:gd name="connsiteY3" fmla="*/ 294198 h 2592125"/>
                <a:gd name="connsiteX4" fmla="*/ 0 w 1121134"/>
                <a:gd name="connsiteY4" fmla="*/ 2584174 h 2592125"/>
                <a:gd name="connsiteX0" fmla="*/ 72008 w 1193142"/>
                <a:gd name="connsiteY0" fmla="*/ 2584174 h 2592125"/>
                <a:gd name="connsiteX1" fmla="*/ 1193142 w 1193142"/>
                <a:gd name="connsiteY1" fmla="*/ 2592125 h 2592125"/>
                <a:gd name="connsiteX2" fmla="*/ 1169288 w 1193142"/>
                <a:gd name="connsiteY2" fmla="*/ 0 h 2592125"/>
                <a:gd name="connsiteX3" fmla="*/ 0 w 1193142"/>
                <a:gd name="connsiteY3" fmla="*/ 0 h 2592125"/>
                <a:gd name="connsiteX4" fmla="*/ 72008 w 1193142"/>
                <a:gd name="connsiteY4" fmla="*/ 2584174 h 2592125"/>
                <a:gd name="connsiteX0" fmla="*/ 72008 w 1193142"/>
                <a:gd name="connsiteY0" fmla="*/ 3016222 h 3024173"/>
                <a:gd name="connsiteX1" fmla="*/ 1193142 w 1193142"/>
                <a:gd name="connsiteY1" fmla="*/ 3024173 h 3024173"/>
                <a:gd name="connsiteX2" fmla="*/ 1152128 w 1193142"/>
                <a:gd name="connsiteY2" fmla="*/ 0 h 3024173"/>
                <a:gd name="connsiteX3" fmla="*/ 0 w 1193142"/>
                <a:gd name="connsiteY3" fmla="*/ 432048 h 3024173"/>
                <a:gd name="connsiteX4" fmla="*/ 72008 w 1193142"/>
                <a:gd name="connsiteY4" fmla="*/ 3016222 h 3024173"/>
                <a:gd name="connsiteX0" fmla="*/ 72008 w 1193142"/>
                <a:gd name="connsiteY0" fmla="*/ 3016222 h 3024173"/>
                <a:gd name="connsiteX1" fmla="*/ 1193142 w 1193142"/>
                <a:gd name="connsiteY1" fmla="*/ 3024173 h 3024173"/>
                <a:gd name="connsiteX2" fmla="*/ 1152128 w 1193142"/>
                <a:gd name="connsiteY2" fmla="*/ 0 h 3024173"/>
                <a:gd name="connsiteX3" fmla="*/ 0 w 1193142"/>
                <a:gd name="connsiteY3" fmla="*/ 0 h 3024173"/>
                <a:gd name="connsiteX4" fmla="*/ 72008 w 1193142"/>
                <a:gd name="connsiteY4" fmla="*/ 3016222 h 3024173"/>
                <a:gd name="connsiteX0" fmla="*/ 72008 w 1193142"/>
                <a:gd name="connsiteY0" fmla="*/ 3664294 h 3672245"/>
                <a:gd name="connsiteX1" fmla="*/ 1193142 w 1193142"/>
                <a:gd name="connsiteY1" fmla="*/ 3672245 h 3672245"/>
                <a:gd name="connsiteX2" fmla="*/ 1152128 w 1193142"/>
                <a:gd name="connsiteY2" fmla="*/ 0 h 3672245"/>
                <a:gd name="connsiteX3" fmla="*/ 0 w 1193142"/>
                <a:gd name="connsiteY3" fmla="*/ 648072 h 3672245"/>
                <a:gd name="connsiteX4" fmla="*/ 72008 w 1193142"/>
                <a:gd name="connsiteY4" fmla="*/ 3664294 h 3672245"/>
                <a:gd name="connsiteX0" fmla="*/ 0 w 1121134"/>
                <a:gd name="connsiteY0" fmla="*/ 3664294 h 3672245"/>
                <a:gd name="connsiteX1" fmla="*/ 1121134 w 1121134"/>
                <a:gd name="connsiteY1" fmla="*/ 3672245 h 3672245"/>
                <a:gd name="connsiteX2" fmla="*/ 1080120 w 1121134"/>
                <a:gd name="connsiteY2" fmla="*/ 0 h 3672245"/>
                <a:gd name="connsiteX3" fmla="*/ 11812 w 1121134"/>
                <a:gd name="connsiteY3" fmla="*/ 640452 h 3672245"/>
                <a:gd name="connsiteX4" fmla="*/ 0 w 1121134"/>
                <a:gd name="connsiteY4" fmla="*/ 3664294 h 3672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1134" h="3672245">
                  <a:moveTo>
                    <a:pt x="0" y="3664294"/>
                  </a:moveTo>
                  <a:lnTo>
                    <a:pt x="1121134" y="3672245"/>
                  </a:lnTo>
                  <a:lnTo>
                    <a:pt x="1080120" y="0"/>
                  </a:lnTo>
                  <a:lnTo>
                    <a:pt x="11812" y="640452"/>
                  </a:lnTo>
                  <a:cubicBezTo>
                    <a:pt x="7875" y="1648399"/>
                    <a:pt x="3937" y="2656347"/>
                    <a:pt x="0" y="3664294"/>
                  </a:cubicBezTo>
                  <a:close/>
                </a:path>
              </a:pathLst>
            </a:custGeom>
            <a:solidFill>
              <a:srgbClr val="FFFF00">
                <a:alpha val="59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14" name="TextBox 13"/>
                <p:cNvSpPr txBox="1"/>
                <p:nvPr/>
              </p:nvSpPr>
              <p:spPr>
                <a:xfrm>
                  <a:off x="2699792" y="2780928"/>
                  <a:ext cx="432048"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i="1" dirty="0" smtClean="0">
                            <a:latin typeface="Cambria Math" panose="02040503050406030204" pitchFamily="18" charset="0"/>
                          </a:rPr>
                          <m:t>𝑦</m:t>
                        </m:r>
                        <m:r>
                          <a:rPr lang="en-GB" b="0" i="1" baseline="-25000" dirty="0" smtClean="0">
                            <a:latin typeface="Cambria Math" panose="02040503050406030204" pitchFamily="18" charset="0"/>
                          </a:rPr>
                          <m:t>0</m:t>
                        </m:r>
                      </m:oMath>
                    </m:oMathPara>
                  </a14:m>
                  <a:endParaRPr lang="en-GB" baseline="-25000" dirty="0"/>
                </a:p>
              </p:txBody>
            </p:sp>
          </mc:Choice>
          <mc:Fallback xmlns="">
            <p:sp>
              <p:nvSpPr>
                <p:cNvPr id="14" name="TextBox 13"/>
                <p:cNvSpPr txBox="1">
                  <a:spLocks noRot="1" noChangeAspect="1" noMove="1" noResize="1" noEditPoints="1" noAdjustHandles="1" noChangeArrowheads="1" noChangeShapeType="1" noTextEdit="1"/>
                </p:cNvSpPr>
                <p:nvPr/>
              </p:nvSpPr>
              <p:spPr>
                <a:xfrm>
                  <a:off x="2699792" y="2780928"/>
                  <a:ext cx="432048" cy="369332"/>
                </a:xfrm>
                <a:prstGeom prst="rect">
                  <a:avLst/>
                </a:prstGeom>
                <a:blipFill>
                  <a:blip r:embed="rId2"/>
                  <a:stretch>
                    <a:fillRect b="-819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5" name="TextBox 14"/>
                <p:cNvSpPr txBox="1"/>
                <p:nvPr/>
              </p:nvSpPr>
              <p:spPr>
                <a:xfrm>
                  <a:off x="3779912" y="2492896"/>
                  <a:ext cx="432048"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i="1" dirty="0" smtClean="0">
                            <a:latin typeface="Cambria Math" panose="02040503050406030204" pitchFamily="18" charset="0"/>
                          </a:rPr>
                          <m:t>𝑦</m:t>
                        </m:r>
                        <m:r>
                          <a:rPr lang="en-GB" b="0" i="1" baseline="-25000" dirty="0" smtClean="0">
                            <a:latin typeface="Cambria Math" panose="02040503050406030204" pitchFamily="18" charset="0"/>
                          </a:rPr>
                          <m:t>1</m:t>
                        </m:r>
                      </m:oMath>
                    </m:oMathPara>
                  </a14:m>
                  <a:endParaRPr lang="en-GB" baseline="-25000" dirty="0"/>
                </a:p>
              </p:txBody>
            </p:sp>
          </mc:Choice>
          <mc:Fallback xmlns="">
            <p:sp>
              <p:nvSpPr>
                <p:cNvPr id="15" name="TextBox 14"/>
                <p:cNvSpPr txBox="1">
                  <a:spLocks noRot="1" noChangeAspect="1" noMove="1" noResize="1" noEditPoints="1" noAdjustHandles="1" noChangeArrowheads="1" noChangeShapeType="1" noTextEdit="1"/>
                </p:cNvSpPr>
                <p:nvPr/>
              </p:nvSpPr>
              <p:spPr>
                <a:xfrm>
                  <a:off x="3779912" y="2492896"/>
                  <a:ext cx="432048" cy="369332"/>
                </a:xfrm>
                <a:prstGeom prst="rect">
                  <a:avLst/>
                </a:prstGeom>
                <a:blipFill>
                  <a:blip r:embed="rId3"/>
                  <a:stretch>
                    <a:fillRect b="-819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6" name="TextBox 15"/>
                <p:cNvSpPr txBox="1"/>
                <p:nvPr/>
              </p:nvSpPr>
              <p:spPr>
                <a:xfrm>
                  <a:off x="4932040" y="2060848"/>
                  <a:ext cx="432048"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i="1" dirty="0" smtClean="0">
                            <a:latin typeface="Cambria Math" panose="02040503050406030204" pitchFamily="18" charset="0"/>
                          </a:rPr>
                          <m:t>𝑦</m:t>
                        </m:r>
                        <m:r>
                          <a:rPr lang="en-GB" b="0" i="1" baseline="-25000" dirty="0" smtClean="0">
                            <a:latin typeface="Cambria Math" panose="02040503050406030204" pitchFamily="18" charset="0"/>
                          </a:rPr>
                          <m:t>2</m:t>
                        </m:r>
                      </m:oMath>
                    </m:oMathPara>
                  </a14:m>
                  <a:endParaRPr lang="en-GB" baseline="-25000" dirty="0"/>
                </a:p>
              </p:txBody>
            </p:sp>
          </mc:Choice>
          <mc:Fallback xmlns="">
            <p:sp>
              <p:nvSpPr>
                <p:cNvPr id="16" name="TextBox 15"/>
                <p:cNvSpPr txBox="1">
                  <a:spLocks noRot="1" noChangeAspect="1" noMove="1" noResize="1" noEditPoints="1" noAdjustHandles="1" noChangeArrowheads="1" noChangeShapeType="1" noTextEdit="1"/>
                </p:cNvSpPr>
                <p:nvPr/>
              </p:nvSpPr>
              <p:spPr>
                <a:xfrm>
                  <a:off x="4932040" y="2060848"/>
                  <a:ext cx="432048" cy="369332"/>
                </a:xfrm>
                <a:prstGeom prst="rect">
                  <a:avLst/>
                </a:prstGeom>
                <a:blipFill>
                  <a:blip r:embed="rId4"/>
                  <a:stretch>
                    <a:fillRect b="-819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7" name="TextBox 16"/>
                <p:cNvSpPr txBox="1"/>
                <p:nvPr/>
              </p:nvSpPr>
              <p:spPr>
                <a:xfrm>
                  <a:off x="6012160" y="1484784"/>
                  <a:ext cx="432048"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i="1" dirty="0" smtClean="0">
                            <a:latin typeface="Cambria Math" panose="02040503050406030204" pitchFamily="18" charset="0"/>
                          </a:rPr>
                          <m:t>𝑦</m:t>
                        </m:r>
                        <m:r>
                          <a:rPr lang="en-GB" b="0" i="1" baseline="-25000" dirty="0" smtClean="0">
                            <a:latin typeface="Cambria Math" panose="02040503050406030204" pitchFamily="18" charset="0"/>
                          </a:rPr>
                          <m:t>3</m:t>
                        </m:r>
                      </m:oMath>
                    </m:oMathPara>
                  </a14:m>
                  <a:endParaRPr lang="en-GB" baseline="-25000" dirty="0"/>
                </a:p>
              </p:txBody>
            </p:sp>
          </mc:Choice>
          <mc:Fallback xmlns="">
            <p:sp>
              <p:nvSpPr>
                <p:cNvPr id="17" name="TextBox 16"/>
                <p:cNvSpPr txBox="1">
                  <a:spLocks noRot="1" noChangeAspect="1" noMove="1" noResize="1" noEditPoints="1" noAdjustHandles="1" noChangeArrowheads="1" noChangeShapeType="1" noTextEdit="1"/>
                </p:cNvSpPr>
                <p:nvPr/>
              </p:nvSpPr>
              <p:spPr>
                <a:xfrm>
                  <a:off x="6012160" y="1484784"/>
                  <a:ext cx="432048" cy="369332"/>
                </a:xfrm>
                <a:prstGeom prst="rect">
                  <a:avLst/>
                </a:prstGeom>
                <a:blipFill>
                  <a:blip r:embed="rId5"/>
                  <a:stretch>
                    <a:fillRect b="-8333"/>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8" name="TextBox 17"/>
                <p:cNvSpPr txBox="1"/>
                <p:nvPr/>
              </p:nvSpPr>
              <p:spPr>
                <a:xfrm>
                  <a:off x="3275856" y="5589240"/>
                  <a:ext cx="432048"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i="1" dirty="0" smtClean="0">
                            <a:latin typeface="Cambria Math" panose="02040503050406030204" pitchFamily="18" charset="0"/>
                          </a:rPr>
                          <m:t>h</m:t>
                        </m:r>
                      </m:oMath>
                    </m:oMathPara>
                  </a14:m>
                  <a:endParaRPr lang="en-GB" baseline="-25000" dirty="0"/>
                </a:p>
              </p:txBody>
            </p:sp>
          </mc:Choice>
          <mc:Fallback xmlns="">
            <p:sp>
              <p:nvSpPr>
                <p:cNvPr id="18" name="TextBox 17"/>
                <p:cNvSpPr txBox="1">
                  <a:spLocks noRot="1" noChangeAspect="1" noMove="1" noResize="1" noEditPoints="1" noAdjustHandles="1" noChangeArrowheads="1" noChangeShapeType="1" noTextEdit="1"/>
                </p:cNvSpPr>
                <p:nvPr/>
              </p:nvSpPr>
              <p:spPr>
                <a:xfrm>
                  <a:off x="3275856" y="5589240"/>
                  <a:ext cx="432048" cy="369332"/>
                </a:xfrm>
                <a:prstGeom prst="rect">
                  <a:avLst/>
                </a:prstGeom>
                <a:blipFill>
                  <a:blip r:embed="rId6"/>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9" name="TextBox 18"/>
                <p:cNvSpPr txBox="1"/>
                <p:nvPr/>
              </p:nvSpPr>
              <p:spPr>
                <a:xfrm>
                  <a:off x="4427984" y="5589240"/>
                  <a:ext cx="432048"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i="1" dirty="0" smtClean="0">
                            <a:latin typeface="Cambria Math" panose="02040503050406030204" pitchFamily="18" charset="0"/>
                          </a:rPr>
                          <m:t>h</m:t>
                        </m:r>
                      </m:oMath>
                    </m:oMathPara>
                  </a14:m>
                  <a:endParaRPr lang="en-GB" baseline="-25000" dirty="0"/>
                </a:p>
              </p:txBody>
            </p:sp>
          </mc:Choice>
          <mc:Fallback xmlns="">
            <p:sp>
              <p:nvSpPr>
                <p:cNvPr id="19" name="TextBox 18"/>
                <p:cNvSpPr txBox="1">
                  <a:spLocks noRot="1" noChangeAspect="1" noMove="1" noResize="1" noEditPoints="1" noAdjustHandles="1" noChangeArrowheads="1" noChangeShapeType="1" noTextEdit="1"/>
                </p:cNvSpPr>
                <p:nvPr/>
              </p:nvSpPr>
              <p:spPr>
                <a:xfrm>
                  <a:off x="4427984" y="5589240"/>
                  <a:ext cx="432048" cy="369332"/>
                </a:xfrm>
                <a:prstGeom prst="rect">
                  <a:avLst/>
                </a:prstGeom>
                <a:blipFill>
                  <a:blip r:embed="rId7"/>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0" name="TextBox 19"/>
                <p:cNvSpPr txBox="1"/>
                <p:nvPr/>
              </p:nvSpPr>
              <p:spPr>
                <a:xfrm>
                  <a:off x="5580112" y="5589240"/>
                  <a:ext cx="432048"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i="1" dirty="0" smtClean="0">
                            <a:latin typeface="Cambria Math" panose="02040503050406030204" pitchFamily="18" charset="0"/>
                          </a:rPr>
                          <m:t>h</m:t>
                        </m:r>
                      </m:oMath>
                    </m:oMathPara>
                  </a14:m>
                  <a:endParaRPr lang="en-GB" baseline="-25000" dirty="0"/>
                </a:p>
              </p:txBody>
            </p:sp>
          </mc:Choice>
          <mc:Fallback xmlns="">
            <p:sp>
              <p:nvSpPr>
                <p:cNvPr id="20" name="TextBox 19"/>
                <p:cNvSpPr txBox="1">
                  <a:spLocks noRot="1" noChangeAspect="1" noMove="1" noResize="1" noEditPoints="1" noAdjustHandles="1" noChangeArrowheads="1" noChangeShapeType="1" noTextEdit="1"/>
                </p:cNvSpPr>
                <p:nvPr/>
              </p:nvSpPr>
              <p:spPr>
                <a:xfrm>
                  <a:off x="5580112" y="5589240"/>
                  <a:ext cx="432048" cy="369332"/>
                </a:xfrm>
                <a:prstGeom prst="rect">
                  <a:avLst/>
                </a:prstGeom>
                <a:blipFill>
                  <a:blip r:embed="rId8"/>
                  <a:stretch>
                    <a:fillRect/>
                  </a:stretch>
                </a:blipFill>
              </p:spPr>
              <p:txBody>
                <a:bodyPr/>
                <a:lstStyle/>
                <a:p>
                  <a:r>
                    <a:rPr lang="en-GB">
                      <a:noFill/>
                    </a:rPr>
                    <a:t> </a:t>
                  </a:r>
                </a:p>
              </p:txBody>
            </p:sp>
          </mc:Fallback>
        </mc:AlternateContent>
      </p:grpSp>
      <p:grpSp>
        <p:nvGrpSpPr>
          <p:cNvPr id="22" name="Group 21"/>
          <p:cNvGrpSpPr/>
          <p:nvPr/>
        </p:nvGrpSpPr>
        <p:grpSpPr>
          <a:xfrm>
            <a:off x="0" y="0"/>
            <a:ext cx="9143074" cy="599127"/>
            <a:chOff x="0" y="13335"/>
            <a:chExt cx="9144218" cy="599127"/>
          </a:xfrm>
        </p:grpSpPr>
        <p:sp>
          <p:nvSpPr>
            <p:cNvPr id="2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Skill #10: Trapezium Rule</a:t>
              </a:r>
            </a:p>
          </p:txBody>
        </p:sp>
        <p:cxnSp>
          <p:nvCxnSpPr>
            <p:cNvPr id="24" name="Straight Connector 2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2" name="TextBox 1"/>
          <p:cNvSpPr txBox="1"/>
          <p:nvPr/>
        </p:nvSpPr>
        <p:spPr>
          <a:xfrm>
            <a:off x="6210659" y="805282"/>
            <a:ext cx="2656894" cy="2862322"/>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en-GB" dirty="0"/>
              <a:t>Sometimes finding the exact area under the graph via integration is difficult. Students who have taken GCSE Maths may be familiar with the idea of </a:t>
            </a:r>
            <a:r>
              <a:rPr lang="en-GB" b="1" dirty="0"/>
              <a:t>approximating the area under a graph by dividing it into trapeziums of equal width</a:t>
            </a:r>
            <a:r>
              <a:rPr lang="en-GB" dirty="0"/>
              <a:t>.</a:t>
            </a:r>
          </a:p>
        </p:txBody>
      </p:sp>
      <mc:AlternateContent xmlns:mc="http://schemas.openxmlformats.org/markup-compatibility/2006" xmlns:a14="http://schemas.microsoft.com/office/drawing/2010/main">
        <mc:Choice Requires="a14">
          <p:sp>
            <p:nvSpPr>
              <p:cNvPr id="3" name="TextBox 2"/>
              <p:cNvSpPr txBox="1"/>
              <p:nvPr/>
            </p:nvSpPr>
            <p:spPr>
              <a:xfrm>
                <a:off x="5076825" y="3919190"/>
                <a:ext cx="3927475" cy="110947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400" b="1" i="1" smtClean="0">
                          <a:latin typeface="Cambria Math"/>
                        </a:rPr>
                        <m:t>𝑨𝒓𝒆𝒂</m:t>
                      </m:r>
                      <m:r>
                        <a:rPr lang="en-GB" sz="1400" b="1" i="1" smtClean="0">
                          <a:latin typeface="Cambria Math"/>
                        </a:rPr>
                        <m:t>=</m:t>
                      </m:r>
                      <m:f>
                        <m:fPr>
                          <m:ctrlPr>
                            <a:rPr lang="en-GB" sz="1400" b="1" i="1" smtClean="0">
                              <a:latin typeface="Cambria Math" panose="02040503050406030204" pitchFamily="18" charset="0"/>
                            </a:rPr>
                          </m:ctrlPr>
                        </m:fPr>
                        <m:num>
                          <m:r>
                            <a:rPr lang="en-GB" sz="1400" b="1" i="1" smtClean="0">
                              <a:latin typeface="Cambria Math"/>
                            </a:rPr>
                            <m:t>𝟏</m:t>
                          </m:r>
                        </m:num>
                        <m:den>
                          <m:r>
                            <a:rPr lang="en-GB" sz="1400" b="1" i="1" smtClean="0">
                              <a:latin typeface="Cambria Math"/>
                            </a:rPr>
                            <m:t>𝟐</m:t>
                          </m:r>
                        </m:den>
                      </m:f>
                      <m:r>
                        <a:rPr lang="en-GB" sz="1400" b="1" i="1" smtClean="0">
                          <a:latin typeface="Cambria Math"/>
                        </a:rPr>
                        <m:t>𝒉</m:t>
                      </m:r>
                      <m:d>
                        <m:dPr>
                          <m:ctrlPr>
                            <a:rPr lang="en-GB" sz="1400" b="1" i="1" smtClean="0">
                              <a:latin typeface="Cambria Math" panose="02040503050406030204" pitchFamily="18" charset="0"/>
                            </a:rPr>
                          </m:ctrlPr>
                        </m:dPr>
                        <m:e>
                          <m:sSub>
                            <m:sSubPr>
                              <m:ctrlPr>
                                <a:rPr lang="en-GB" sz="1400" b="1" i="1" smtClean="0">
                                  <a:latin typeface="Cambria Math" panose="02040503050406030204" pitchFamily="18" charset="0"/>
                                </a:rPr>
                              </m:ctrlPr>
                            </m:sSubPr>
                            <m:e>
                              <m:r>
                                <a:rPr lang="en-GB" sz="1400" b="1" i="1" smtClean="0">
                                  <a:latin typeface="Cambria Math"/>
                                </a:rPr>
                                <m:t>𝒚</m:t>
                              </m:r>
                            </m:e>
                            <m:sub>
                              <m:r>
                                <a:rPr lang="en-GB" sz="1400" b="1" i="1" smtClean="0">
                                  <a:latin typeface="Cambria Math" panose="02040503050406030204" pitchFamily="18" charset="0"/>
                                </a:rPr>
                                <m:t>𝟎</m:t>
                              </m:r>
                            </m:sub>
                          </m:sSub>
                          <m:r>
                            <a:rPr lang="en-GB" sz="1400" b="1" i="1" smtClean="0">
                              <a:latin typeface="Cambria Math"/>
                            </a:rPr>
                            <m:t>+</m:t>
                          </m:r>
                          <m:sSub>
                            <m:sSubPr>
                              <m:ctrlPr>
                                <a:rPr lang="en-GB" sz="1400" b="1" i="1" smtClean="0">
                                  <a:latin typeface="Cambria Math" panose="02040503050406030204" pitchFamily="18" charset="0"/>
                                </a:rPr>
                              </m:ctrlPr>
                            </m:sSubPr>
                            <m:e>
                              <m:r>
                                <a:rPr lang="en-GB" sz="1400" b="1" i="1" smtClean="0">
                                  <a:latin typeface="Cambria Math"/>
                                </a:rPr>
                                <m:t>𝒚</m:t>
                              </m:r>
                            </m:e>
                            <m:sub>
                              <m:r>
                                <a:rPr lang="en-GB" sz="1400" b="1" i="1" smtClean="0">
                                  <a:latin typeface="Cambria Math" panose="02040503050406030204" pitchFamily="18" charset="0"/>
                                </a:rPr>
                                <m:t>𝟏</m:t>
                              </m:r>
                            </m:sub>
                          </m:sSub>
                        </m:e>
                      </m:d>
                      <m:r>
                        <a:rPr lang="en-GB" sz="1400" b="1" i="1" smtClean="0">
                          <a:latin typeface="Cambria Math"/>
                        </a:rPr>
                        <m:t>+</m:t>
                      </m:r>
                      <m:f>
                        <m:fPr>
                          <m:ctrlPr>
                            <a:rPr lang="en-GB" sz="1400" b="1" i="1">
                              <a:latin typeface="Cambria Math" panose="02040503050406030204" pitchFamily="18" charset="0"/>
                            </a:rPr>
                          </m:ctrlPr>
                        </m:fPr>
                        <m:num>
                          <m:r>
                            <a:rPr lang="en-GB" sz="1400" b="1" i="1">
                              <a:latin typeface="Cambria Math"/>
                            </a:rPr>
                            <m:t>𝟏</m:t>
                          </m:r>
                        </m:num>
                        <m:den>
                          <m:r>
                            <a:rPr lang="en-GB" sz="1400" b="1" i="1">
                              <a:latin typeface="Cambria Math"/>
                            </a:rPr>
                            <m:t>𝟐</m:t>
                          </m:r>
                        </m:den>
                      </m:f>
                      <m:r>
                        <a:rPr lang="en-GB" sz="1400" b="1" i="1">
                          <a:latin typeface="Cambria Math"/>
                        </a:rPr>
                        <m:t>𝒉</m:t>
                      </m:r>
                      <m:d>
                        <m:dPr>
                          <m:ctrlPr>
                            <a:rPr lang="en-GB" sz="1400" b="1" i="1">
                              <a:latin typeface="Cambria Math" panose="02040503050406030204" pitchFamily="18" charset="0"/>
                            </a:rPr>
                          </m:ctrlPr>
                        </m:dPr>
                        <m:e>
                          <m:sSub>
                            <m:sSubPr>
                              <m:ctrlPr>
                                <a:rPr lang="en-GB" sz="1400" b="1" i="1">
                                  <a:latin typeface="Cambria Math" panose="02040503050406030204" pitchFamily="18" charset="0"/>
                                </a:rPr>
                              </m:ctrlPr>
                            </m:sSubPr>
                            <m:e>
                              <m:r>
                                <a:rPr lang="en-GB" sz="1400" b="1" i="1">
                                  <a:latin typeface="Cambria Math"/>
                                </a:rPr>
                                <m:t>𝒚</m:t>
                              </m:r>
                            </m:e>
                            <m:sub>
                              <m:r>
                                <a:rPr lang="en-GB" sz="1400" b="1" i="1" smtClean="0">
                                  <a:latin typeface="Cambria Math" panose="02040503050406030204" pitchFamily="18" charset="0"/>
                                </a:rPr>
                                <m:t>𝟏</m:t>
                              </m:r>
                            </m:sub>
                          </m:sSub>
                          <m:r>
                            <a:rPr lang="en-GB" sz="1400" b="1" i="1">
                              <a:latin typeface="Cambria Math"/>
                            </a:rPr>
                            <m:t>+</m:t>
                          </m:r>
                          <m:sSub>
                            <m:sSubPr>
                              <m:ctrlPr>
                                <a:rPr lang="en-GB" sz="1400" b="1" i="1">
                                  <a:latin typeface="Cambria Math" panose="02040503050406030204" pitchFamily="18" charset="0"/>
                                </a:rPr>
                              </m:ctrlPr>
                            </m:sSubPr>
                            <m:e>
                              <m:r>
                                <a:rPr lang="en-GB" sz="1400" b="1" i="1">
                                  <a:latin typeface="Cambria Math"/>
                                </a:rPr>
                                <m:t>𝒚</m:t>
                              </m:r>
                            </m:e>
                            <m:sub>
                              <m:r>
                                <a:rPr lang="en-GB" sz="1400" b="1" i="1" smtClean="0">
                                  <a:latin typeface="Cambria Math" panose="02040503050406030204" pitchFamily="18" charset="0"/>
                                </a:rPr>
                                <m:t>𝟐</m:t>
                              </m:r>
                            </m:sub>
                          </m:sSub>
                        </m:e>
                      </m:d>
                      <m:r>
                        <a:rPr lang="en-GB" sz="1400" b="1" i="1" smtClean="0">
                          <a:latin typeface="Cambria Math"/>
                        </a:rPr>
                        <m:t>+</m:t>
                      </m:r>
                      <m:f>
                        <m:fPr>
                          <m:ctrlPr>
                            <a:rPr lang="en-GB" sz="1400" b="1" i="1">
                              <a:latin typeface="Cambria Math" panose="02040503050406030204" pitchFamily="18" charset="0"/>
                            </a:rPr>
                          </m:ctrlPr>
                        </m:fPr>
                        <m:num>
                          <m:r>
                            <a:rPr lang="en-GB" sz="1400" b="1" i="1">
                              <a:latin typeface="Cambria Math"/>
                            </a:rPr>
                            <m:t>𝟏</m:t>
                          </m:r>
                        </m:num>
                        <m:den>
                          <m:r>
                            <a:rPr lang="en-GB" sz="1400" b="1" i="1">
                              <a:latin typeface="Cambria Math"/>
                            </a:rPr>
                            <m:t>𝟐</m:t>
                          </m:r>
                        </m:den>
                      </m:f>
                      <m:r>
                        <a:rPr lang="en-GB" sz="1400" b="1" i="1">
                          <a:latin typeface="Cambria Math"/>
                        </a:rPr>
                        <m:t>𝒉</m:t>
                      </m:r>
                      <m:d>
                        <m:dPr>
                          <m:ctrlPr>
                            <a:rPr lang="en-GB" sz="1400" b="1" i="1">
                              <a:latin typeface="Cambria Math" panose="02040503050406030204" pitchFamily="18" charset="0"/>
                            </a:rPr>
                          </m:ctrlPr>
                        </m:dPr>
                        <m:e>
                          <m:sSub>
                            <m:sSubPr>
                              <m:ctrlPr>
                                <a:rPr lang="en-GB" sz="1400" b="1" i="1">
                                  <a:latin typeface="Cambria Math" panose="02040503050406030204" pitchFamily="18" charset="0"/>
                                </a:rPr>
                              </m:ctrlPr>
                            </m:sSubPr>
                            <m:e>
                              <m:r>
                                <a:rPr lang="en-GB" sz="1400" b="1" i="1">
                                  <a:latin typeface="Cambria Math"/>
                                </a:rPr>
                                <m:t>𝒚</m:t>
                              </m:r>
                            </m:e>
                            <m:sub>
                              <m:r>
                                <a:rPr lang="en-GB" sz="1400" b="1" i="1" smtClean="0">
                                  <a:latin typeface="Cambria Math" panose="02040503050406030204" pitchFamily="18" charset="0"/>
                                </a:rPr>
                                <m:t>𝟐</m:t>
                              </m:r>
                            </m:sub>
                          </m:sSub>
                          <m:r>
                            <a:rPr lang="en-GB" sz="1400" b="1" i="1">
                              <a:latin typeface="Cambria Math"/>
                            </a:rPr>
                            <m:t>+</m:t>
                          </m:r>
                          <m:sSub>
                            <m:sSubPr>
                              <m:ctrlPr>
                                <a:rPr lang="en-GB" sz="1400" b="1" i="1">
                                  <a:latin typeface="Cambria Math" panose="02040503050406030204" pitchFamily="18" charset="0"/>
                                </a:rPr>
                              </m:ctrlPr>
                            </m:sSubPr>
                            <m:e>
                              <m:r>
                                <a:rPr lang="en-GB" sz="1400" b="1" i="1">
                                  <a:latin typeface="Cambria Math"/>
                                </a:rPr>
                                <m:t>𝒚</m:t>
                              </m:r>
                            </m:e>
                            <m:sub>
                              <m:r>
                                <a:rPr lang="en-GB" sz="1400" b="1" i="1" smtClean="0">
                                  <a:latin typeface="Cambria Math" panose="02040503050406030204" pitchFamily="18" charset="0"/>
                                </a:rPr>
                                <m:t>𝟑</m:t>
                              </m:r>
                            </m:sub>
                          </m:sSub>
                        </m:e>
                      </m:d>
                    </m:oMath>
                    <m:oMath xmlns:m="http://schemas.openxmlformats.org/officeDocument/2006/math">
                      <m:r>
                        <a:rPr lang="en-GB" sz="1400" b="1" i="1" smtClean="0">
                          <a:latin typeface="Cambria Math" panose="02040503050406030204" pitchFamily="18" charset="0"/>
                        </a:rPr>
                        <m:t>=</m:t>
                      </m:r>
                      <m:f>
                        <m:fPr>
                          <m:ctrlPr>
                            <a:rPr lang="en-GB" sz="1400" b="1" i="1" smtClean="0">
                              <a:latin typeface="Cambria Math" panose="02040503050406030204" pitchFamily="18" charset="0"/>
                            </a:rPr>
                          </m:ctrlPr>
                        </m:fPr>
                        <m:num>
                          <m:r>
                            <a:rPr lang="en-GB" sz="1400" b="1" i="1" smtClean="0">
                              <a:latin typeface="Cambria Math" panose="02040503050406030204" pitchFamily="18" charset="0"/>
                            </a:rPr>
                            <m:t>𝟏</m:t>
                          </m:r>
                        </m:num>
                        <m:den>
                          <m:r>
                            <a:rPr lang="en-GB" sz="1400" b="1" i="1" smtClean="0">
                              <a:latin typeface="Cambria Math" panose="02040503050406030204" pitchFamily="18" charset="0"/>
                            </a:rPr>
                            <m:t>𝟐</m:t>
                          </m:r>
                        </m:den>
                      </m:f>
                      <m:r>
                        <a:rPr lang="en-GB" sz="1400" b="1" i="1" smtClean="0">
                          <a:latin typeface="Cambria Math" panose="02040503050406030204" pitchFamily="18" charset="0"/>
                        </a:rPr>
                        <m:t>𝒉</m:t>
                      </m:r>
                      <m:d>
                        <m:dPr>
                          <m:ctrlPr>
                            <a:rPr lang="en-GB" sz="1400" b="1" i="1" smtClean="0">
                              <a:latin typeface="Cambria Math" panose="02040503050406030204" pitchFamily="18" charset="0"/>
                            </a:rPr>
                          </m:ctrlPr>
                        </m:dPr>
                        <m:e>
                          <m:sSub>
                            <m:sSubPr>
                              <m:ctrlPr>
                                <a:rPr lang="en-GB" sz="1400" b="1" i="1" smtClean="0">
                                  <a:latin typeface="Cambria Math" panose="02040503050406030204" pitchFamily="18" charset="0"/>
                                </a:rPr>
                              </m:ctrlPr>
                            </m:sSubPr>
                            <m:e>
                              <m:r>
                                <a:rPr lang="en-GB" sz="1400" b="1" i="1" smtClean="0">
                                  <a:latin typeface="Cambria Math" panose="02040503050406030204" pitchFamily="18" charset="0"/>
                                </a:rPr>
                                <m:t>𝒚</m:t>
                              </m:r>
                            </m:e>
                            <m:sub>
                              <m:r>
                                <a:rPr lang="en-GB" sz="1400" b="1" i="1" smtClean="0">
                                  <a:latin typeface="Cambria Math" panose="02040503050406030204" pitchFamily="18" charset="0"/>
                                </a:rPr>
                                <m:t>𝟎</m:t>
                              </m:r>
                            </m:sub>
                          </m:sSub>
                          <m:r>
                            <a:rPr lang="en-GB" sz="1400" b="1" i="1" smtClean="0">
                              <a:latin typeface="Cambria Math" panose="02040503050406030204" pitchFamily="18" charset="0"/>
                            </a:rPr>
                            <m:t>+</m:t>
                          </m:r>
                          <m:r>
                            <a:rPr lang="en-GB" sz="1400" b="1" i="1" smtClean="0">
                              <a:latin typeface="Cambria Math" panose="02040503050406030204" pitchFamily="18" charset="0"/>
                            </a:rPr>
                            <m:t>𝟐</m:t>
                          </m:r>
                          <m:d>
                            <m:dPr>
                              <m:ctrlPr>
                                <a:rPr lang="en-GB" sz="1400" b="1" i="1" smtClean="0">
                                  <a:latin typeface="Cambria Math" panose="02040503050406030204" pitchFamily="18" charset="0"/>
                                </a:rPr>
                              </m:ctrlPr>
                            </m:dPr>
                            <m:e>
                              <m:sSub>
                                <m:sSubPr>
                                  <m:ctrlPr>
                                    <a:rPr lang="en-GB" sz="1400" b="1" i="1" smtClean="0">
                                      <a:latin typeface="Cambria Math" panose="02040503050406030204" pitchFamily="18" charset="0"/>
                                    </a:rPr>
                                  </m:ctrlPr>
                                </m:sSubPr>
                                <m:e>
                                  <m:r>
                                    <a:rPr lang="en-GB" sz="1400" b="1" i="1" smtClean="0">
                                      <a:latin typeface="Cambria Math" panose="02040503050406030204" pitchFamily="18" charset="0"/>
                                    </a:rPr>
                                    <m:t>𝒚</m:t>
                                  </m:r>
                                </m:e>
                                <m:sub>
                                  <m:r>
                                    <a:rPr lang="en-GB" sz="1400" b="1" i="1" smtClean="0">
                                      <a:latin typeface="Cambria Math" panose="02040503050406030204" pitchFamily="18" charset="0"/>
                                    </a:rPr>
                                    <m:t>𝟏</m:t>
                                  </m:r>
                                </m:sub>
                              </m:sSub>
                              <m:r>
                                <a:rPr lang="en-GB" sz="1400" b="1" i="1" smtClean="0">
                                  <a:latin typeface="Cambria Math" panose="02040503050406030204" pitchFamily="18" charset="0"/>
                                </a:rPr>
                                <m:t>+</m:t>
                              </m:r>
                              <m:sSub>
                                <m:sSubPr>
                                  <m:ctrlPr>
                                    <a:rPr lang="en-GB" sz="1400" b="1" i="1" smtClean="0">
                                      <a:latin typeface="Cambria Math" panose="02040503050406030204" pitchFamily="18" charset="0"/>
                                    </a:rPr>
                                  </m:ctrlPr>
                                </m:sSubPr>
                                <m:e>
                                  <m:r>
                                    <a:rPr lang="en-GB" sz="1400" b="1" i="1" smtClean="0">
                                      <a:latin typeface="Cambria Math" panose="02040503050406030204" pitchFamily="18" charset="0"/>
                                    </a:rPr>
                                    <m:t>𝒚</m:t>
                                  </m:r>
                                </m:e>
                                <m:sub>
                                  <m:r>
                                    <a:rPr lang="en-GB" sz="1400" b="1" i="1" smtClean="0">
                                      <a:latin typeface="Cambria Math" panose="02040503050406030204" pitchFamily="18" charset="0"/>
                                    </a:rPr>
                                    <m:t>𝟐</m:t>
                                  </m:r>
                                </m:sub>
                              </m:sSub>
                            </m:e>
                          </m:d>
                          <m:r>
                            <a:rPr lang="en-GB" sz="1400" b="1" i="1" smtClean="0">
                              <a:latin typeface="Cambria Math" panose="02040503050406030204" pitchFamily="18" charset="0"/>
                            </a:rPr>
                            <m:t>+</m:t>
                          </m:r>
                          <m:sSub>
                            <m:sSubPr>
                              <m:ctrlPr>
                                <a:rPr lang="en-GB" sz="1400" b="1" i="1" smtClean="0">
                                  <a:latin typeface="Cambria Math" panose="02040503050406030204" pitchFamily="18" charset="0"/>
                                </a:rPr>
                              </m:ctrlPr>
                            </m:sSubPr>
                            <m:e>
                              <m:r>
                                <a:rPr lang="en-GB" sz="1400" b="1" i="1" smtClean="0">
                                  <a:latin typeface="Cambria Math" panose="02040503050406030204" pitchFamily="18" charset="0"/>
                                </a:rPr>
                                <m:t>𝒚</m:t>
                              </m:r>
                            </m:e>
                            <m:sub>
                              <m:r>
                                <a:rPr lang="en-GB" sz="1400" b="1" i="1" smtClean="0">
                                  <a:latin typeface="Cambria Math" panose="02040503050406030204" pitchFamily="18" charset="0"/>
                                </a:rPr>
                                <m:t>𝟑</m:t>
                              </m:r>
                            </m:sub>
                          </m:sSub>
                        </m:e>
                      </m:d>
                      <m:r>
                        <a:rPr lang="en-GB" sz="1400" b="1" i="1" smtClean="0">
                          <a:latin typeface="Cambria Math" panose="02040503050406030204" pitchFamily="18" charset="0"/>
                        </a:rPr>
                        <m:t> </m:t>
                      </m:r>
                    </m:oMath>
                  </m:oMathPara>
                </a14:m>
                <a:endParaRPr lang="en-GB" sz="1400" b="1" dirty="0"/>
              </a:p>
            </p:txBody>
          </p:sp>
        </mc:Choice>
        <mc:Fallback xmlns="">
          <p:sp>
            <p:nvSpPr>
              <p:cNvPr id="3" name="TextBox 2"/>
              <p:cNvSpPr txBox="1">
                <a:spLocks noRot="1" noChangeAspect="1" noMove="1" noResize="1" noEditPoints="1" noAdjustHandles="1" noChangeArrowheads="1" noChangeShapeType="1" noTextEdit="1"/>
              </p:cNvSpPr>
              <p:nvPr/>
            </p:nvSpPr>
            <p:spPr>
              <a:xfrm>
                <a:off x="5076825" y="3919190"/>
                <a:ext cx="3927475" cy="1109471"/>
              </a:xfrm>
              <a:prstGeom prst="rect">
                <a:avLst/>
              </a:prstGeom>
              <a:blipFill>
                <a:blip r:embed="rId9"/>
                <a:stretch>
                  <a:fillRect/>
                </a:stretch>
              </a:blipFill>
            </p:spPr>
            <p:txBody>
              <a:bodyPr/>
              <a:lstStyle/>
              <a:p>
                <a:r>
                  <a:rPr lang="en-GB">
                    <a:noFill/>
                  </a:rPr>
                  <a:t> </a:t>
                </a:r>
              </a:p>
            </p:txBody>
          </p:sp>
        </mc:Fallback>
      </mc:AlternateContent>
      <p:sp>
        <p:nvSpPr>
          <p:cNvPr id="25" name="Rectangle 24"/>
          <p:cNvSpPr/>
          <p:nvPr/>
        </p:nvSpPr>
        <p:spPr>
          <a:xfrm>
            <a:off x="5403306" y="4209173"/>
            <a:ext cx="3575594" cy="98512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3677744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21"/>
                                        </p:tgtEl>
                                        <p:attrNameLst>
                                          <p:attrName>style.visibility</p:attrName>
                                        </p:attrNameLst>
                                      </p:cBhvr>
                                      <p:to>
                                        <p:strVal val="visible"/>
                                      </p:to>
                                    </p:set>
                                    <p:animEffect transition="in" filter="fade">
                                      <p:cBhvr>
                                        <p:cTn id="9" dur="2000"/>
                                        <p:tgtEl>
                                          <p:spTgt spid="21"/>
                                        </p:tgtEl>
                                      </p:cBhvr>
                                    </p:animEffect>
                                  </p:childTnLst>
                                </p:cTn>
                              </p:par>
                              <p:par>
                                <p:cTn id="10" presetID="1"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2" restart="whenNotActive" fill="hold" evtFilter="cancelBubble" nodeType="interactiveSeq">
                <p:stCondLst>
                  <p:cond evt="onClick" delay="0">
                    <p:tgtEl>
                      <p:spTgt spid="25"/>
                    </p:tgtEl>
                  </p:cond>
                </p:stCondLst>
                <p:endSync evt="end" delay="0">
                  <p:rtn val="all"/>
                </p:endSync>
                <p:childTnLst>
                  <p:par>
                    <p:cTn id="13" fill="hold">
                      <p:stCondLst>
                        <p:cond delay="0"/>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500"/>
                                        <p:tgtEl>
                                          <p:spTgt spid="25"/>
                                        </p:tgtEl>
                                      </p:cBhvr>
                                    </p:animEffect>
                                    <p:set>
                                      <p:cBhvr>
                                        <p:cTn id="17" dur="1" fill="hold">
                                          <p:stCondLst>
                                            <p:cond delay="499"/>
                                          </p:stCondLst>
                                        </p:cTn>
                                        <p:tgtEl>
                                          <p:spTgt spid="25"/>
                                        </p:tgtEl>
                                        <p:attrNameLst>
                                          <p:attrName>style.visibility</p:attrName>
                                        </p:attrNameLst>
                                      </p:cBhvr>
                                      <p:to>
                                        <p:strVal val="hidden"/>
                                      </p:to>
                                    </p:set>
                                  </p:childTnLst>
                                </p:cTn>
                              </p:par>
                            </p:childTnLst>
                          </p:cTn>
                        </p:par>
                      </p:childTnLst>
                    </p:cTn>
                  </p:par>
                </p:childTnLst>
              </p:cTn>
              <p:nextCondLst>
                <p:cond evt="onClick" delay="0">
                  <p:tgtEl>
                    <p:spTgt spid="25"/>
                  </p:tgtEl>
                </p:cond>
              </p:nextCondLst>
            </p:seq>
          </p:childTnLst>
        </p:cTn>
      </p:par>
    </p:tnLst>
    <p:bldLst>
      <p:bldP spid="3" grpId="0"/>
      <p:bldP spid="25" grpId="0" animBg="1"/>
      <p:bldP spid="25" grpId="1"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Trapezium Rule</a:t>
              </a:r>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5" name="TextBox 4"/>
          <p:cNvSpPr txBox="1"/>
          <p:nvPr/>
        </p:nvSpPr>
        <p:spPr>
          <a:xfrm>
            <a:off x="467544" y="677887"/>
            <a:ext cx="5256584" cy="461665"/>
          </a:xfrm>
          <a:prstGeom prst="rect">
            <a:avLst/>
          </a:prstGeom>
          <a:noFill/>
        </p:spPr>
        <p:txBody>
          <a:bodyPr wrap="square" rtlCol="0">
            <a:spAutoFit/>
          </a:bodyPr>
          <a:lstStyle/>
          <a:p>
            <a:r>
              <a:rPr lang="en-GB" sz="2400" dirty="0"/>
              <a:t>In general: </a:t>
            </a:r>
            <a:r>
              <a:rPr lang="en-GB" sz="2400" dirty="0">
                <a:latin typeface="Wingdings" panose="05000000000000000000" pitchFamily="2" charset="2"/>
              </a:rPr>
              <a:t>!</a:t>
            </a:r>
          </a:p>
        </p:txBody>
      </p:sp>
      <mc:AlternateContent xmlns:mc="http://schemas.openxmlformats.org/markup-compatibility/2006" xmlns:a14="http://schemas.microsoft.com/office/drawing/2010/main">
        <mc:Choice Requires="a14">
          <p:sp>
            <p:nvSpPr>
              <p:cNvPr id="6" name="TextBox 5"/>
              <p:cNvSpPr txBox="1"/>
              <p:nvPr/>
            </p:nvSpPr>
            <p:spPr>
              <a:xfrm>
                <a:off x="899592" y="1484784"/>
                <a:ext cx="7344816" cy="93006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nary>
                        <m:naryPr>
                          <m:ctrlPr>
                            <a:rPr lang="en-GB" sz="2400" i="1" smtClean="0">
                              <a:latin typeface="Cambria Math" panose="02040503050406030204" pitchFamily="18" charset="0"/>
                            </a:rPr>
                          </m:ctrlPr>
                        </m:naryPr>
                        <m:sub>
                          <m:r>
                            <m:rPr>
                              <m:brk m:alnAt="23"/>
                            </m:rPr>
                            <a:rPr lang="en-GB" sz="2400" b="0" i="1" smtClean="0">
                              <a:latin typeface="Cambria Math"/>
                            </a:rPr>
                            <m:t>𝑎</m:t>
                          </m:r>
                        </m:sub>
                        <m:sup>
                          <m:r>
                            <a:rPr lang="en-GB" sz="2400" b="0" i="1" smtClean="0">
                              <a:latin typeface="Cambria Math"/>
                            </a:rPr>
                            <m:t>𝑏</m:t>
                          </m:r>
                        </m:sup>
                        <m:e>
                          <m:r>
                            <a:rPr lang="en-GB" sz="2400" b="0" i="1" smtClean="0">
                              <a:latin typeface="Cambria Math"/>
                            </a:rPr>
                            <m:t>𝑦</m:t>
                          </m:r>
                        </m:e>
                      </m:nary>
                      <m:r>
                        <a:rPr lang="en-GB" sz="2400" b="0" i="1" smtClean="0">
                          <a:latin typeface="Cambria Math"/>
                        </a:rPr>
                        <m:t>𝑑𝑥</m:t>
                      </m:r>
                      <m:r>
                        <a:rPr lang="en-GB" sz="2400" b="0" i="1" smtClean="0">
                          <a:latin typeface="Cambria Math"/>
                        </a:rPr>
                        <m:t>≈</m:t>
                      </m:r>
                      <m:f>
                        <m:fPr>
                          <m:ctrlPr>
                            <a:rPr lang="en-GB" sz="2400" i="1">
                              <a:latin typeface="Cambria Math" panose="02040503050406030204" pitchFamily="18" charset="0"/>
                            </a:rPr>
                          </m:ctrlPr>
                        </m:fPr>
                        <m:num>
                          <m:r>
                            <a:rPr lang="en-GB" sz="2400" i="1">
                              <a:latin typeface="Cambria Math"/>
                            </a:rPr>
                            <m:t>h</m:t>
                          </m:r>
                        </m:num>
                        <m:den>
                          <m:r>
                            <a:rPr lang="en-GB" sz="2400" i="1">
                              <a:latin typeface="Cambria Math"/>
                            </a:rPr>
                            <m:t>2</m:t>
                          </m:r>
                        </m:den>
                      </m:f>
                      <m:d>
                        <m:dPr>
                          <m:ctrlPr>
                            <a:rPr lang="en-GB" sz="2400" i="1">
                              <a:latin typeface="Cambria Math" panose="02040503050406030204" pitchFamily="18" charset="0"/>
                            </a:rPr>
                          </m:ctrlPr>
                        </m:dPr>
                        <m:e>
                          <m:sSub>
                            <m:sSubPr>
                              <m:ctrlPr>
                                <a:rPr lang="en-GB" sz="2400" i="1">
                                  <a:latin typeface="Cambria Math" panose="02040503050406030204" pitchFamily="18" charset="0"/>
                                </a:rPr>
                              </m:ctrlPr>
                            </m:sSubPr>
                            <m:e>
                              <m:r>
                                <a:rPr lang="en-GB" sz="2400" i="1">
                                  <a:latin typeface="Cambria Math"/>
                                </a:rPr>
                                <m:t>𝑦</m:t>
                              </m:r>
                            </m:e>
                            <m:sub>
                              <m:r>
                                <a:rPr lang="en-GB" sz="2400" i="1">
                                  <a:latin typeface="Cambria Math"/>
                                </a:rPr>
                                <m:t>1</m:t>
                              </m:r>
                            </m:sub>
                          </m:sSub>
                          <m:r>
                            <a:rPr lang="en-GB" sz="2400" i="1">
                              <a:latin typeface="Cambria Math"/>
                            </a:rPr>
                            <m:t>+2</m:t>
                          </m:r>
                          <m:d>
                            <m:dPr>
                              <m:ctrlPr>
                                <a:rPr lang="en-GB" sz="2400" i="1">
                                  <a:latin typeface="Cambria Math" panose="02040503050406030204" pitchFamily="18" charset="0"/>
                                </a:rPr>
                              </m:ctrlPr>
                            </m:dPr>
                            <m:e>
                              <m:sSub>
                                <m:sSubPr>
                                  <m:ctrlPr>
                                    <a:rPr lang="en-GB" sz="2400" i="1">
                                      <a:latin typeface="Cambria Math" panose="02040503050406030204" pitchFamily="18" charset="0"/>
                                    </a:rPr>
                                  </m:ctrlPr>
                                </m:sSubPr>
                                <m:e>
                                  <m:r>
                                    <a:rPr lang="en-GB" sz="2400" i="1">
                                      <a:latin typeface="Cambria Math"/>
                                    </a:rPr>
                                    <m:t>𝑦</m:t>
                                  </m:r>
                                </m:e>
                                <m:sub>
                                  <m:r>
                                    <a:rPr lang="en-GB" sz="2400" i="1">
                                      <a:latin typeface="Cambria Math"/>
                                    </a:rPr>
                                    <m:t>2</m:t>
                                  </m:r>
                                </m:sub>
                              </m:sSub>
                              <m:r>
                                <a:rPr lang="en-GB" sz="2400" i="1">
                                  <a:latin typeface="Cambria Math"/>
                                </a:rPr>
                                <m:t>+…+</m:t>
                              </m:r>
                              <m:sSub>
                                <m:sSubPr>
                                  <m:ctrlPr>
                                    <a:rPr lang="en-GB" sz="2400" i="1">
                                      <a:latin typeface="Cambria Math" panose="02040503050406030204" pitchFamily="18" charset="0"/>
                                    </a:rPr>
                                  </m:ctrlPr>
                                </m:sSubPr>
                                <m:e>
                                  <m:r>
                                    <a:rPr lang="en-GB" sz="2400" i="1">
                                      <a:latin typeface="Cambria Math"/>
                                    </a:rPr>
                                    <m:t>𝑦</m:t>
                                  </m:r>
                                </m:e>
                                <m:sub>
                                  <m:r>
                                    <a:rPr lang="en-GB" sz="2400" i="1">
                                      <a:latin typeface="Cambria Math"/>
                                    </a:rPr>
                                    <m:t>𝑛</m:t>
                                  </m:r>
                                  <m:r>
                                    <a:rPr lang="en-GB" sz="2400" i="1">
                                      <a:latin typeface="Cambria Math"/>
                                    </a:rPr>
                                    <m:t>−1</m:t>
                                  </m:r>
                                </m:sub>
                              </m:sSub>
                            </m:e>
                          </m:d>
                          <m:r>
                            <a:rPr lang="en-GB" sz="2400" i="1">
                              <a:latin typeface="Cambria Math"/>
                            </a:rPr>
                            <m:t>+</m:t>
                          </m:r>
                          <m:sSub>
                            <m:sSubPr>
                              <m:ctrlPr>
                                <a:rPr lang="en-GB" sz="2400" i="1">
                                  <a:latin typeface="Cambria Math" panose="02040503050406030204" pitchFamily="18" charset="0"/>
                                </a:rPr>
                              </m:ctrlPr>
                            </m:sSubPr>
                            <m:e>
                              <m:r>
                                <a:rPr lang="en-GB" sz="2400" i="1">
                                  <a:latin typeface="Cambria Math"/>
                                </a:rPr>
                                <m:t>𝑦</m:t>
                              </m:r>
                            </m:e>
                            <m:sub>
                              <m:r>
                                <a:rPr lang="en-GB" sz="2400" i="1">
                                  <a:latin typeface="Cambria Math"/>
                                </a:rPr>
                                <m:t>𝑛</m:t>
                              </m:r>
                            </m:sub>
                          </m:sSub>
                        </m:e>
                      </m:d>
                    </m:oMath>
                  </m:oMathPara>
                </a14:m>
                <a:endParaRPr lang="en-GB" dirty="0"/>
              </a:p>
            </p:txBody>
          </p:sp>
        </mc:Choice>
        <mc:Fallback xmlns="">
          <p:sp>
            <p:nvSpPr>
              <p:cNvPr id="6" name="TextBox 5"/>
              <p:cNvSpPr txBox="1">
                <a:spLocks noRot="1" noChangeAspect="1" noMove="1" noResize="1" noEditPoints="1" noAdjustHandles="1" noChangeArrowheads="1" noChangeShapeType="1" noTextEdit="1"/>
              </p:cNvSpPr>
              <p:nvPr/>
            </p:nvSpPr>
            <p:spPr>
              <a:xfrm>
                <a:off x="899592" y="1484784"/>
                <a:ext cx="7344816" cy="930063"/>
              </a:xfrm>
              <a:prstGeom prst="rect">
                <a:avLst/>
              </a:prstGeom>
              <a:blipFill rotWithShape="1">
                <a:blip r:embed="rId2"/>
                <a:stretch>
                  <a:fillRect/>
                </a:stretch>
              </a:blipFill>
            </p:spPr>
            <p:txBody>
              <a:bodyPr/>
              <a:lstStyle/>
              <a:p>
                <a:r>
                  <a:rPr lang="en-GB">
                    <a:noFill/>
                  </a:rPr>
                  <a:t> </a:t>
                </a:r>
              </a:p>
            </p:txBody>
          </p:sp>
        </mc:Fallback>
      </mc:AlternateContent>
      <p:sp>
        <p:nvSpPr>
          <p:cNvPr id="7" name="TextBox 6"/>
          <p:cNvSpPr txBox="1"/>
          <p:nvPr/>
        </p:nvSpPr>
        <p:spPr>
          <a:xfrm>
            <a:off x="3815916" y="954886"/>
            <a:ext cx="3816424" cy="369332"/>
          </a:xfrm>
          <a:prstGeom prst="rect">
            <a:avLst/>
          </a:prstGeom>
          <a:noFill/>
        </p:spPr>
        <p:txBody>
          <a:bodyPr wrap="square" rtlCol="0">
            <a:spAutoFit/>
          </a:bodyPr>
          <a:lstStyle/>
          <a:p>
            <a:r>
              <a:rPr lang="en-GB" dirty="0"/>
              <a:t>width of each trapezium</a:t>
            </a:r>
          </a:p>
        </p:txBody>
      </p:sp>
      <p:cxnSp>
        <p:nvCxnSpPr>
          <p:cNvPr id="9" name="Straight Arrow Connector 8"/>
          <p:cNvCxnSpPr/>
          <p:nvPr/>
        </p:nvCxnSpPr>
        <p:spPr>
          <a:xfrm flipH="1">
            <a:off x="3419872" y="1324218"/>
            <a:ext cx="792088" cy="216024"/>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10" name="TextBox 9"/>
          <p:cNvSpPr txBox="1"/>
          <p:nvPr/>
        </p:nvSpPr>
        <p:spPr>
          <a:xfrm>
            <a:off x="539552" y="2822972"/>
            <a:ext cx="1800772" cy="369332"/>
          </a:xfrm>
          <a:prstGeom prst="rect">
            <a:avLst/>
          </a:prstGeom>
          <a:noFill/>
        </p:spPr>
        <p:txBody>
          <a:bodyPr wrap="square" rtlCol="0">
            <a:spAutoFit/>
          </a:bodyPr>
          <a:lstStyle/>
          <a:p>
            <a:r>
              <a:rPr lang="en-GB" dirty="0"/>
              <a:t>Area under curve</a:t>
            </a:r>
          </a:p>
        </p:txBody>
      </p:sp>
      <p:sp>
        <p:nvSpPr>
          <p:cNvPr id="11" name="TextBox 10"/>
          <p:cNvSpPr txBox="1"/>
          <p:nvPr/>
        </p:nvSpPr>
        <p:spPr>
          <a:xfrm>
            <a:off x="2267172" y="3192304"/>
            <a:ext cx="1800772" cy="369332"/>
          </a:xfrm>
          <a:prstGeom prst="rect">
            <a:avLst/>
          </a:prstGeom>
          <a:noFill/>
        </p:spPr>
        <p:txBody>
          <a:bodyPr wrap="square" rtlCol="0">
            <a:spAutoFit/>
          </a:bodyPr>
          <a:lstStyle/>
          <a:p>
            <a:r>
              <a:rPr lang="en-GB" dirty="0"/>
              <a:t>is approximately</a:t>
            </a:r>
          </a:p>
        </p:txBody>
      </p:sp>
      <p:cxnSp>
        <p:nvCxnSpPr>
          <p:cNvPr id="12" name="Straight Arrow Connector 11"/>
          <p:cNvCxnSpPr/>
          <p:nvPr/>
        </p:nvCxnSpPr>
        <p:spPr>
          <a:xfrm flipV="1">
            <a:off x="2051720" y="2414847"/>
            <a:ext cx="215452" cy="48478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6" name="Straight Arrow Connector 15"/>
          <p:cNvCxnSpPr/>
          <p:nvPr/>
        </p:nvCxnSpPr>
        <p:spPr>
          <a:xfrm flipV="1">
            <a:off x="3059832" y="2204864"/>
            <a:ext cx="0" cy="98744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graphicFrame>
            <p:nvGraphicFramePr>
              <p:cNvPr id="18" name="Table 17"/>
              <p:cNvGraphicFramePr>
                <a:graphicFrameLocks noGrp="1"/>
              </p:cNvGraphicFramePr>
              <p:nvPr>
                <p:extLst>
                  <p:ext uri="{D42A27DB-BD31-4B8C-83A1-F6EECF244321}">
                    <p14:modId xmlns:p14="http://schemas.microsoft.com/office/powerpoint/2010/main" val="3010471091"/>
                  </p:ext>
                </p:extLst>
              </p:nvPr>
            </p:nvGraphicFramePr>
            <p:xfrm>
              <a:off x="1406898" y="4869160"/>
              <a:ext cx="6096000" cy="741680"/>
            </p:xfrm>
            <a:graphic>
              <a:graphicData uri="http://schemas.openxmlformats.org/drawingml/2006/table">
                <a:tbl>
                  <a:tblPr firstCol="1" bandRow="1">
                    <a:tableStyleId>{073A0DAA-6AF3-43AB-8588-CEC1D06C72B9}</a:tableStyleId>
                  </a:tblPr>
                  <a:tblGrid>
                    <a:gridCol w="1016000">
                      <a:extLst>
                        <a:ext uri="{9D8B030D-6E8A-4147-A177-3AD203B41FA5}">
                          <a16:colId xmlns:a16="http://schemas.microsoft.com/office/drawing/2014/main" val="20000"/>
                        </a:ext>
                      </a:extLst>
                    </a:gridCol>
                    <a:gridCol w="1016000">
                      <a:extLst>
                        <a:ext uri="{9D8B030D-6E8A-4147-A177-3AD203B41FA5}">
                          <a16:colId xmlns:a16="http://schemas.microsoft.com/office/drawing/2014/main" val="20001"/>
                        </a:ext>
                      </a:extLst>
                    </a:gridCol>
                    <a:gridCol w="1016000">
                      <a:extLst>
                        <a:ext uri="{9D8B030D-6E8A-4147-A177-3AD203B41FA5}">
                          <a16:colId xmlns:a16="http://schemas.microsoft.com/office/drawing/2014/main" val="20002"/>
                        </a:ext>
                      </a:extLst>
                    </a:gridCol>
                    <a:gridCol w="1016000">
                      <a:extLst>
                        <a:ext uri="{9D8B030D-6E8A-4147-A177-3AD203B41FA5}">
                          <a16:colId xmlns:a16="http://schemas.microsoft.com/office/drawing/2014/main" val="20003"/>
                        </a:ext>
                      </a:extLst>
                    </a:gridCol>
                    <a:gridCol w="1016000">
                      <a:extLst>
                        <a:ext uri="{9D8B030D-6E8A-4147-A177-3AD203B41FA5}">
                          <a16:colId xmlns:a16="http://schemas.microsoft.com/office/drawing/2014/main" val="20004"/>
                        </a:ext>
                      </a:extLst>
                    </a:gridCol>
                    <a:gridCol w="1016000">
                      <a:extLst>
                        <a:ext uri="{9D8B030D-6E8A-4147-A177-3AD203B41FA5}">
                          <a16:colId xmlns:a16="http://schemas.microsoft.com/office/drawing/2014/main" val="20005"/>
                        </a:ext>
                      </a:extLst>
                    </a:gridCol>
                  </a:tblGrid>
                  <a:tr h="370840">
                    <a:tc>
                      <a:txBody>
                        <a:bodyPr/>
                        <a:lstStyle/>
                        <a:p>
                          <a:pPr/>
                          <a14:m>
                            <m:oMathPara xmlns:m="http://schemas.openxmlformats.org/officeDocument/2006/math">
                              <m:oMathParaPr>
                                <m:jc m:val="centerGroup"/>
                              </m:oMathParaPr>
                              <m:oMath xmlns:m="http://schemas.openxmlformats.org/officeDocument/2006/math">
                                <m:r>
                                  <a:rPr lang="en-GB" b="1" i="1" smtClean="0">
                                    <a:latin typeface="Cambria Math" panose="02040503050406030204" pitchFamily="18" charset="0"/>
                                  </a:rPr>
                                  <m:t>𝒙</m:t>
                                </m:r>
                              </m:oMath>
                            </m:oMathPara>
                          </a14:m>
                          <a:endParaRPr lang="en-GB" dirty="0"/>
                        </a:p>
                      </a:txBody>
                      <a:tcPr/>
                    </a:tc>
                    <a:tc>
                      <a:txBody>
                        <a:bodyPr/>
                        <a:lstStyle/>
                        <a:p>
                          <a:r>
                            <a:rPr lang="en-GB" dirty="0"/>
                            <a:t>1</a:t>
                          </a:r>
                        </a:p>
                      </a:txBody>
                      <a:tcPr/>
                    </a:tc>
                    <a:tc>
                      <a:txBody>
                        <a:bodyPr/>
                        <a:lstStyle/>
                        <a:p>
                          <a:r>
                            <a:rPr lang="en-GB" dirty="0"/>
                            <a:t>1.5</a:t>
                          </a:r>
                        </a:p>
                      </a:txBody>
                      <a:tcPr/>
                    </a:tc>
                    <a:tc>
                      <a:txBody>
                        <a:bodyPr/>
                        <a:lstStyle/>
                        <a:p>
                          <a:r>
                            <a:rPr lang="en-GB" dirty="0"/>
                            <a:t>2</a:t>
                          </a:r>
                        </a:p>
                      </a:txBody>
                      <a:tcPr/>
                    </a:tc>
                    <a:tc>
                      <a:txBody>
                        <a:bodyPr/>
                        <a:lstStyle/>
                        <a:p>
                          <a:r>
                            <a:rPr lang="en-GB" dirty="0"/>
                            <a:t>2.5</a:t>
                          </a:r>
                        </a:p>
                      </a:txBody>
                      <a:tcPr/>
                    </a:tc>
                    <a:tc>
                      <a:txBody>
                        <a:bodyPr/>
                        <a:lstStyle/>
                        <a:p>
                          <a:r>
                            <a:rPr lang="en-GB" dirty="0"/>
                            <a:t>3</a:t>
                          </a:r>
                        </a:p>
                      </a:txBody>
                      <a:tcPr/>
                    </a:tc>
                    <a:extLst>
                      <a:ext uri="{0D108BD9-81ED-4DB2-BD59-A6C34878D82A}">
                        <a16:rowId xmlns:a16="http://schemas.microsoft.com/office/drawing/2014/main" val="10000"/>
                      </a:ext>
                    </a:extLst>
                  </a:tr>
                  <a:tr h="370840">
                    <a:tc>
                      <a:txBody>
                        <a:bodyPr/>
                        <a:lstStyle/>
                        <a:p>
                          <a:pPr/>
                          <a14:m>
                            <m:oMathPara xmlns:m="http://schemas.openxmlformats.org/officeDocument/2006/math">
                              <m:oMathParaPr>
                                <m:jc m:val="centerGroup"/>
                              </m:oMathParaPr>
                              <m:oMath xmlns:m="http://schemas.openxmlformats.org/officeDocument/2006/math">
                                <m:r>
                                  <a:rPr lang="en-GB" b="1" i="1" smtClean="0">
                                    <a:latin typeface="Cambria Math" panose="02040503050406030204" pitchFamily="18" charset="0"/>
                                  </a:rPr>
                                  <m:t>𝒚</m:t>
                                </m:r>
                              </m:oMath>
                            </m:oMathPara>
                          </a14:m>
                          <a:endParaRPr lang="en-GB" dirty="0"/>
                        </a:p>
                      </a:txBody>
                      <a:tcPr/>
                    </a:tc>
                    <a:tc>
                      <a:txBody>
                        <a:bodyPr/>
                        <a:lstStyle/>
                        <a:p>
                          <a:r>
                            <a:rPr lang="en-GB" dirty="0"/>
                            <a:t>1</a:t>
                          </a:r>
                        </a:p>
                      </a:txBody>
                      <a:tcPr/>
                    </a:tc>
                    <a:tc>
                      <a:txBody>
                        <a:bodyPr/>
                        <a:lstStyle/>
                        <a:p>
                          <a:r>
                            <a:rPr lang="en-GB" dirty="0"/>
                            <a:t>2.25</a:t>
                          </a:r>
                        </a:p>
                      </a:txBody>
                      <a:tcPr/>
                    </a:tc>
                    <a:tc>
                      <a:txBody>
                        <a:bodyPr/>
                        <a:lstStyle/>
                        <a:p>
                          <a:r>
                            <a:rPr lang="en-GB" dirty="0"/>
                            <a:t>4</a:t>
                          </a:r>
                        </a:p>
                      </a:txBody>
                      <a:tcPr/>
                    </a:tc>
                    <a:tc>
                      <a:txBody>
                        <a:bodyPr/>
                        <a:lstStyle/>
                        <a:p>
                          <a:r>
                            <a:rPr lang="en-GB" dirty="0"/>
                            <a:t>6.25</a:t>
                          </a:r>
                        </a:p>
                      </a:txBody>
                      <a:tcPr/>
                    </a:tc>
                    <a:tc>
                      <a:txBody>
                        <a:bodyPr/>
                        <a:lstStyle/>
                        <a:p>
                          <a:r>
                            <a:rPr lang="en-GB" dirty="0"/>
                            <a:t>9</a:t>
                          </a:r>
                        </a:p>
                      </a:txBody>
                      <a:tcPr/>
                    </a:tc>
                    <a:extLst>
                      <a:ext uri="{0D108BD9-81ED-4DB2-BD59-A6C34878D82A}">
                        <a16:rowId xmlns:a16="http://schemas.microsoft.com/office/drawing/2014/main" val="10001"/>
                      </a:ext>
                    </a:extLst>
                  </a:tr>
                </a:tbl>
              </a:graphicData>
            </a:graphic>
          </p:graphicFrame>
        </mc:Choice>
        <mc:Fallback xmlns="">
          <p:graphicFrame>
            <p:nvGraphicFramePr>
              <p:cNvPr id="18" name="Table 17"/>
              <p:cNvGraphicFramePr>
                <a:graphicFrameLocks noGrp="1"/>
              </p:cNvGraphicFramePr>
              <p:nvPr>
                <p:extLst>
                  <p:ext uri="{D42A27DB-BD31-4B8C-83A1-F6EECF244321}">
                    <p14:modId xmlns:p14="http://schemas.microsoft.com/office/powerpoint/2010/main" val="3010471091"/>
                  </p:ext>
                </p:extLst>
              </p:nvPr>
            </p:nvGraphicFramePr>
            <p:xfrm>
              <a:off x="1406898" y="4869160"/>
              <a:ext cx="6096000" cy="741680"/>
            </p:xfrm>
            <a:graphic>
              <a:graphicData uri="http://schemas.openxmlformats.org/drawingml/2006/table">
                <a:tbl>
                  <a:tblPr firstCol="1" bandRow="1">
                    <a:tableStyleId>{073A0DAA-6AF3-43AB-8588-CEC1D06C72B9}</a:tableStyleId>
                  </a:tblPr>
                  <a:tblGrid>
                    <a:gridCol w="1016000">
                      <a:extLst>
                        <a:ext uri="{9D8B030D-6E8A-4147-A177-3AD203B41FA5}">
                          <a16:colId xmlns:a16="http://schemas.microsoft.com/office/drawing/2014/main" val="20000"/>
                        </a:ext>
                      </a:extLst>
                    </a:gridCol>
                    <a:gridCol w="1016000">
                      <a:extLst>
                        <a:ext uri="{9D8B030D-6E8A-4147-A177-3AD203B41FA5}">
                          <a16:colId xmlns:a16="http://schemas.microsoft.com/office/drawing/2014/main" val="20001"/>
                        </a:ext>
                      </a:extLst>
                    </a:gridCol>
                    <a:gridCol w="1016000">
                      <a:extLst>
                        <a:ext uri="{9D8B030D-6E8A-4147-A177-3AD203B41FA5}">
                          <a16:colId xmlns:a16="http://schemas.microsoft.com/office/drawing/2014/main" val="20002"/>
                        </a:ext>
                      </a:extLst>
                    </a:gridCol>
                    <a:gridCol w="1016000">
                      <a:extLst>
                        <a:ext uri="{9D8B030D-6E8A-4147-A177-3AD203B41FA5}">
                          <a16:colId xmlns:a16="http://schemas.microsoft.com/office/drawing/2014/main" val="20003"/>
                        </a:ext>
                      </a:extLst>
                    </a:gridCol>
                    <a:gridCol w="1016000">
                      <a:extLst>
                        <a:ext uri="{9D8B030D-6E8A-4147-A177-3AD203B41FA5}">
                          <a16:colId xmlns:a16="http://schemas.microsoft.com/office/drawing/2014/main" val="20004"/>
                        </a:ext>
                      </a:extLst>
                    </a:gridCol>
                    <a:gridCol w="1016000">
                      <a:extLst>
                        <a:ext uri="{9D8B030D-6E8A-4147-A177-3AD203B41FA5}">
                          <a16:colId xmlns:a16="http://schemas.microsoft.com/office/drawing/2014/main" val="20005"/>
                        </a:ext>
                      </a:extLst>
                    </a:gridCol>
                  </a:tblGrid>
                  <a:tr h="370840">
                    <a:tc>
                      <a:txBody>
                        <a:bodyPr/>
                        <a:lstStyle/>
                        <a:p>
                          <a:endParaRPr lang="en-US"/>
                        </a:p>
                      </a:txBody>
                      <a:tcPr>
                        <a:blipFill>
                          <a:blip r:embed="rId3"/>
                          <a:stretch>
                            <a:fillRect l="-599" t="-8065" r="-500599" b="-122581"/>
                          </a:stretch>
                        </a:blipFill>
                      </a:tcPr>
                    </a:tc>
                    <a:tc>
                      <a:txBody>
                        <a:bodyPr/>
                        <a:lstStyle/>
                        <a:p>
                          <a:r>
                            <a:rPr lang="en-GB" dirty="0"/>
                            <a:t>1</a:t>
                          </a:r>
                        </a:p>
                      </a:txBody>
                      <a:tcPr/>
                    </a:tc>
                    <a:tc>
                      <a:txBody>
                        <a:bodyPr/>
                        <a:lstStyle/>
                        <a:p>
                          <a:r>
                            <a:rPr lang="en-GB" dirty="0"/>
                            <a:t>1.5</a:t>
                          </a:r>
                        </a:p>
                      </a:txBody>
                      <a:tcPr/>
                    </a:tc>
                    <a:tc>
                      <a:txBody>
                        <a:bodyPr/>
                        <a:lstStyle/>
                        <a:p>
                          <a:r>
                            <a:rPr lang="en-GB" dirty="0"/>
                            <a:t>2</a:t>
                          </a:r>
                        </a:p>
                      </a:txBody>
                      <a:tcPr/>
                    </a:tc>
                    <a:tc>
                      <a:txBody>
                        <a:bodyPr/>
                        <a:lstStyle/>
                        <a:p>
                          <a:r>
                            <a:rPr lang="en-GB" dirty="0"/>
                            <a:t>2.5</a:t>
                          </a:r>
                        </a:p>
                      </a:txBody>
                      <a:tcPr/>
                    </a:tc>
                    <a:tc>
                      <a:txBody>
                        <a:bodyPr/>
                        <a:lstStyle/>
                        <a:p>
                          <a:r>
                            <a:rPr lang="en-GB" dirty="0"/>
                            <a:t>3</a:t>
                          </a:r>
                        </a:p>
                      </a:txBody>
                      <a:tcPr/>
                    </a:tc>
                    <a:extLst>
                      <a:ext uri="{0D108BD9-81ED-4DB2-BD59-A6C34878D82A}">
                        <a16:rowId xmlns:a16="http://schemas.microsoft.com/office/drawing/2014/main" val="10000"/>
                      </a:ext>
                    </a:extLst>
                  </a:tr>
                  <a:tr h="370840">
                    <a:tc>
                      <a:txBody>
                        <a:bodyPr/>
                        <a:lstStyle/>
                        <a:p>
                          <a:endParaRPr lang="en-US"/>
                        </a:p>
                      </a:txBody>
                      <a:tcPr>
                        <a:blipFill>
                          <a:blip r:embed="rId3"/>
                          <a:stretch>
                            <a:fillRect l="-599" t="-109836" r="-500599" b="-24590"/>
                          </a:stretch>
                        </a:blipFill>
                      </a:tcPr>
                    </a:tc>
                    <a:tc>
                      <a:txBody>
                        <a:bodyPr/>
                        <a:lstStyle/>
                        <a:p>
                          <a:r>
                            <a:rPr lang="en-GB" dirty="0"/>
                            <a:t>1</a:t>
                          </a:r>
                        </a:p>
                      </a:txBody>
                      <a:tcPr/>
                    </a:tc>
                    <a:tc>
                      <a:txBody>
                        <a:bodyPr/>
                        <a:lstStyle/>
                        <a:p>
                          <a:r>
                            <a:rPr lang="en-GB" dirty="0"/>
                            <a:t>2.25</a:t>
                          </a:r>
                        </a:p>
                      </a:txBody>
                      <a:tcPr/>
                    </a:tc>
                    <a:tc>
                      <a:txBody>
                        <a:bodyPr/>
                        <a:lstStyle/>
                        <a:p>
                          <a:r>
                            <a:rPr lang="en-GB" dirty="0"/>
                            <a:t>4</a:t>
                          </a:r>
                        </a:p>
                      </a:txBody>
                      <a:tcPr/>
                    </a:tc>
                    <a:tc>
                      <a:txBody>
                        <a:bodyPr/>
                        <a:lstStyle/>
                        <a:p>
                          <a:r>
                            <a:rPr lang="en-GB" dirty="0"/>
                            <a:t>6.25</a:t>
                          </a:r>
                        </a:p>
                      </a:txBody>
                      <a:tcPr/>
                    </a:tc>
                    <a:tc>
                      <a:txBody>
                        <a:bodyPr/>
                        <a:lstStyle/>
                        <a:p>
                          <a:r>
                            <a:rPr lang="en-GB" dirty="0"/>
                            <a:t>9</a:t>
                          </a:r>
                        </a:p>
                      </a:txBody>
                      <a:tcPr/>
                    </a:tc>
                    <a:extLst>
                      <a:ext uri="{0D108BD9-81ED-4DB2-BD59-A6C34878D82A}">
                        <a16:rowId xmlns:a16="http://schemas.microsoft.com/office/drawing/2014/main" val="10001"/>
                      </a:ext>
                    </a:extLst>
                  </a:tr>
                </a:tbl>
              </a:graphicData>
            </a:graphic>
          </p:graphicFrame>
        </mc:Fallback>
      </mc:AlternateContent>
      <mc:AlternateContent xmlns:mc="http://schemas.openxmlformats.org/markup-compatibility/2006" xmlns:a14="http://schemas.microsoft.com/office/drawing/2010/main">
        <mc:Choice Requires="a14">
          <p:sp>
            <p:nvSpPr>
              <p:cNvPr id="19" name="TextBox 18"/>
              <p:cNvSpPr txBox="1"/>
              <p:nvPr/>
            </p:nvSpPr>
            <p:spPr>
              <a:xfrm>
                <a:off x="1393851" y="3882628"/>
                <a:ext cx="6189438" cy="707886"/>
              </a:xfrm>
              <a:prstGeom prst="rect">
                <a:avLst/>
              </a:prstGeom>
              <a:noFill/>
            </p:spPr>
            <p:txBody>
              <a:bodyPr wrap="square" rtlCol="0">
                <a:spAutoFit/>
              </a:bodyPr>
              <a:lstStyle/>
              <a:p>
                <a:r>
                  <a:rPr lang="en-GB" sz="2000" dirty="0"/>
                  <a:t>We’re approximating the region bounded between </a:t>
                </a:r>
                <a14:m>
                  <m:oMath xmlns:m="http://schemas.openxmlformats.org/officeDocument/2006/math">
                    <m:r>
                      <a:rPr lang="en-GB" sz="2000" b="0" i="1" smtClean="0">
                        <a:latin typeface="Cambria Math"/>
                      </a:rPr>
                      <m:t>𝑥</m:t>
                    </m:r>
                    <m:r>
                      <a:rPr lang="en-GB" sz="2000" b="0" i="1" smtClean="0">
                        <a:latin typeface="Cambria Math"/>
                      </a:rPr>
                      <m:t>=1</m:t>
                    </m:r>
                  </m:oMath>
                </a14:m>
                <a:r>
                  <a:rPr lang="en-GB" sz="2000" dirty="0"/>
                  <a:t>, </a:t>
                </a:r>
                <a14:m>
                  <m:oMath xmlns:m="http://schemas.openxmlformats.org/officeDocument/2006/math">
                    <m:r>
                      <a:rPr lang="en-GB" sz="2000" b="0" i="1" smtClean="0">
                        <a:latin typeface="Cambria Math"/>
                      </a:rPr>
                      <m:t>𝑥</m:t>
                    </m:r>
                    <m:r>
                      <a:rPr lang="en-GB" sz="2000" b="0" i="1" smtClean="0">
                        <a:latin typeface="Cambria Math"/>
                      </a:rPr>
                      <m:t>=3</m:t>
                    </m:r>
                  </m:oMath>
                </a14:m>
                <a:r>
                  <a:rPr lang="en-GB" sz="2000" dirty="0"/>
                  <a:t>, the x-axis  the curve </a:t>
                </a:r>
                <a14:m>
                  <m:oMath xmlns:m="http://schemas.openxmlformats.org/officeDocument/2006/math">
                    <m:r>
                      <a:rPr lang="en-GB" sz="2000" b="0" i="1" smtClean="0">
                        <a:latin typeface="Cambria Math"/>
                      </a:rPr>
                      <m:t>𝑦</m:t>
                    </m:r>
                    <m:r>
                      <a:rPr lang="en-GB" sz="2000" b="0" i="1" smtClean="0">
                        <a:latin typeface="Cambria Math"/>
                      </a:rPr>
                      <m:t>=</m:t>
                    </m:r>
                    <m:sSup>
                      <m:sSupPr>
                        <m:ctrlPr>
                          <a:rPr lang="en-GB" sz="2000" b="0" i="1" smtClean="0">
                            <a:latin typeface="Cambria Math" panose="02040503050406030204" pitchFamily="18" charset="0"/>
                          </a:rPr>
                        </m:ctrlPr>
                      </m:sSupPr>
                      <m:e>
                        <m:r>
                          <a:rPr lang="en-GB" sz="2000" b="0" i="1" smtClean="0">
                            <a:latin typeface="Cambria Math"/>
                          </a:rPr>
                          <m:t>𝑥</m:t>
                        </m:r>
                      </m:e>
                      <m:sup>
                        <m:r>
                          <a:rPr lang="en-GB" sz="2000" b="0" i="1" smtClean="0">
                            <a:latin typeface="Cambria Math"/>
                          </a:rPr>
                          <m:t>2</m:t>
                        </m:r>
                      </m:sup>
                    </m:sSup>
                  </m:oMath>
                </a14:m>
                <a:r>
                  <a:rPr lang="en-GB" sz="2000" dirty="0"/>
                  <a:t>, using 4 strips.</a:t>
                </a:r>
                <a:endParaRPr lang="en-GB" sz="2000" baseline="30000" dirty="0"/>
              </a:p>
            </p:txBody>
          </p:sp>
        </mc:Choice>
        <mc:Fallback xmlns="">
          <p:sp>
            <p:nvSpPr>
              <p:cNvPr id="19" name="TextBox 18"/>
              <p:cNvSpPr txBox="1">
                <a:spLocks noRot="1" noChangeAspect="1" noMove="1" noResize="1" noEditPoints="1" noAdjustHandles="1" noChangeArrowheads="1" noChangeShapeType="1" noTextEdit="1"/>
              </p:cNvSpPr>
              <p:nvPr/>
            </p:nvSpPr>
            <p:spPr>
              <a:xfrm>
                <a:off x="1393851" y="3882628"/>
                <a:ext cx="6189438" cy="707886"/>
              </a:xfrm>
              <a:prstGeom prst="rect">
                <a:avLst/>
              </a:prstGeom>
              <a:blipFill>
                <a:blip r:embed="rId4"/>
                <a:stretch>
                  <a:fillRect l="-1084" t="-5172" r="-1281" b="-14655"/>
                </a:stretch>
              </a:blipFill>
            </p:spPr>
            <p:txBody>
              <a:bodyPr/>
              <a:lstStyle/>
              <a:p>
                <a:r>
                  <a:rPr lang="en-GB">
                    <a:noFill/>
                  </a:rPr>
                  <a:t> </a:t>
                </a:r>
              </a:p>
            </p:txBody>
          </p:sp>
        </mc:Fallback>
      </mc:AlternateContent>
      <p:cxnSp>
        <p:nvCxnSpPr>
          <p:cNvPr id="23" name="Straight Connector 22"/>
          <p:cNvCxnSpPr/>
          <p:nvPr/>
        </p:nvCxnSpPr>
        <p:spPr>
          <a:xfrm>
            <a:off x="0" y="3789040"/>
            <a:ext cx="9144000" cy="0"/>
          </a:xfrm>
          <a:prstGeom prst="line">
            <a:avLst/>
          </a:prstGeom>
        </p:spPr>
        <p:style>
          <a:lnRef idx="1">
            <a:schemeClr val="dk1"/>
          </a:lnRef>
          <a:fillRef idx="0">
            <a:schemeClr val="dk1"/>
          </a:fillRef>
          <a:effectRef idx="0">
            <a:schemeClr val="dk1"/>
          </a:effectRef>
          <a:fontRef idx="minor">
            <a:schemeClr val="tx1"/>
          </a:fontRef>
        </p:style>
      </p:cxnSp>
      <p:sp>
        <p:nvSpPr>
          <p:cNvPr id="24" name="TextBox 23"/>
          <p:cNvSpPr txBox="1"/>
          <p:nvPr/>
        </p:nvSpPr>
        <p:spPr>
          <a:xfrm>
            <a:off x="230313" y="3946733"/>
            <a:ext cx="1080120" cy="36933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r>
              <a:rPr lang="en-GB" dirty="0"/>
              <a:t>Example</a:t>
            </a:r>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6C448625-10F5-4CBE-A4C0-92A490803122}"/>
                  </a:ext>
                </a:extLst>
              </p:cNvPr>
              <p:cNvSpPr txBox="1"/>
              <p:nvPr/>
            </p:nvSpPr>
            <p:spPr>
              <a:xfrm>
                <a:off x="1285775" y="5828704"/>
                <a:ext cx="5550743" cy="89351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h</m:t>
                      </m:r>
                      <m:r>
                        <a:rPr lang="en-GB" b="0" i="1" smtClean="0">
                          <a:latin typeface="Cambria Math" panose="02040503050406030204" pitchFamily="18" charset="0"/>
                        </a:rPr>
                        <m:t>=0.5</m:t>
                      </m:r>
                    </m:oMath>
                    <m:oMath xmlns:m="http://schemas.openxmlformats.org/officeDocument/2006/math">
                      <m:r>
                        <a:rPr lang="en-GB" b="0" i="1" smtClean="0">
                          <a:latin typeface="Cambria Math" panose="02040503050406030204" pitchFamily="18" charset="0"/>
                        </a:rPr>
                        <m:t>𝐴𝑟𝑒𝑎</m:t>
                      </m:r>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0.5</m:t>
                          </m:r>
                        </m:num>
                        <m:den>
                          <m:r>
                            <a:rPr lang="en-GB" b="0" i="1" smtClean="0">
                              <a:latin typeface="Cambria Math" panose="02040503050406030204" pitchFamily="18" charset="0"/>
                            </a:rPr>
                            <m:t>2</m:t>
                          </m:r>
                        </m:den>
                      </m:f>
                      <m:d>
                        <m:dPr>
                          <m:ctrlPr>
                            <a:rPr lang="en-GB" b="0" i="1" smtClean="0">
                              <a:latin typeface="Cambria Math" panose="02040503050406030204" pitchFamily="18" charset="0"/>
                            </a:rPr>
                          </m:ctrlPr>
                        </m:dPr>
                        <m:e>
                          <m:r>
                            <a:rPr lang="en-GB" b="0" i="1" smtClean="0">
                              <a:latin typeface="Cambria Math" panose="02040503050406030204" pitchFamily="18" charset="0"/>
                            </a:rPr>
                            <m:t>1+2</m:t>
                          </m:r>
                          <m:d>
                            <m:dPr>
                              <m:ctrlPr>
                                <a:rPr lang="en-GB" b="0" i="1" smtClean="0">
                                  <a:latin typeface="Cambria Math" panose="02040503050406030204" pitchFamily="18" charset="0"/>
                                </a:rPr>
                              </m:ctrlPr>
                            </m:dPr>
                            <m:e>
                              <m:r>
                                <a:rPr lang="en-GB" b="0" i="1" smtClean="0">
                                  <a:latin typeface="Cambria Math" panose="02040503050406030204" pitchFamily="18" charset="0"/>
                                </a:rPr>
                                <m:t>2.25+4+6.25</m:t>
                              </m:r>
                            </m:e>
                          </m:d>
                          <m:r>
                            <a:rPr lang="en-GB" b="0" i="1" smtClean="0">
                              <a:latin typeface="Cambria Math" panose="02040503050406030204" pitchFamily="18" charset="0"/>
                            </a:rPr>
                            <m:t>+9</m:t>
                          </m:r>
                        </m:e>
                      </m:d>
                      <m:r>
                        <a:rPr lang="en-GB" b="0" i="1" smtClean="0">
                          <a:latin typeface="Cambria Math" panose="02040503050406030204" pitchFamily="18" charset="0"/>
                        </a:rPr>
                        <m:t>=8.75</m:t>
                      </m:r>
                    </m:oMath>
                  </m:oMathPara>
                </a14:m>
                <a:endParaRPr lang="en-GB" dirty="0"/>
              </a:p>
            </p:txBody>
          </p:sp>
        </mc:Choice>
        <mc:Fallback xmlns="">
          <p:sp>
            <p:nvSpPr>
              <p:cNvPr id="8" name="TextBox 7">
                <a:extLst>
                  <a:ext uri="{FF2B5EF4-FFF2-40B4-BE49-F238E27FC236}">
                    <a16:creationId xmlns:a16="http://schemas.microsoft.com/office/drawing/2014/main" id="{6C448625-10F5-4CBE-A4C0-92A490803122}"/>
                  </a:ext>
                </a:extLst>
              </p:cNvPr>
              <p:cNvSpPr txBox="1">
                <a:spLocks noRot="1" noChangeAspect="1" noMove="1" noResize="1" noEditPoints="1" noAdjustHandles="1" noChangeArrowheads="1" noChangeShapeType="1" noTextEdit="1"/>
              </p:cNvSpPr>
              <p:nvPr/>
            </p:nvSpPr>
            <p:spPr>
              <a:xfrm>
                <a:off x="1285775" y="5828704"/>
                <a:ext cx="5550743" cy="893514"/>
              </a:xfrm>
              <a:prstGeom prst="rect">
                <a:avLst/>
              </a:prstGeom>
              <a:blipFill>
                <a:blip r:embed="rId5"/>
                <a:stretch>
                  <a:fillRect/>
                </a:stretch>
              </a:blipFill>
            </p:spPr>
            <p:txBody>
              <a:bodyPr/>
              <a:lstStyle/>
              <a:p>
                <a:r>
                  <a:rPr lang="en-GB">
                    <a:noFill/>
                  </a:rPr>
                  <a:t> </a:t>
                </a:r>
              </a:p>
            </p:txBody>
          </p:sp>
        </mc:Fallback>
      </mc:AlternateContent>
      <p:sp>
        <p:nvSpPr>
          <p:cNvPr id="25" name="Rectangle 24"/>
          <p:cNvSpPr/>
          <p:nvPr/>
        </p:nvSpPr>
        <p:spPr>
          <a:xfrm>
            <a:off x="2116832" y="5765204"/>
            <a:ext cx="715268" cy="36889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21" name="Rectangle 20"/>
          <p:cNvSpPr/>
          <p:nvPr/>
        </p:nvSpPr>
        <p:spPr>
          <a:xfrm>
            <a:off x="2489472" y="6133504"/>
            <a:ext cx="4076427" cy="55939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22" name="Rectangle 21">
            <a:extLst>
              <a:ext uri="{FF2B5EF4-FFF2-40B4-BE49-F238E27FC236}">
                <a16:creationId xmlns:a16="http://schemas.microsoft.com/office/drawing/2014/main" id="{591622F6-C795-4AF2-B16C-819F5A3693A8}"/>
              </a:ext>
            </a:extLst>
          </p:cNvPr>
          <p:cNvSpPr/>
          <p:nvPr/>
        </p:nvSpPr>
        <p:spPr>
          <a:xfrm>
            <a:off x="2413360" y="5231967"/>
            <a:ext cx="5089538" cy="36889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26" name="Rectangle 25">
            <a:extLst>
              <a:ext uri="{FF2B5EF4-FFF2-40B4-BE49-F238E27FC236}">
                <a16:creationId xmlns:a16="http://schemas.microsoft.com/office/drawing/2014/main" id="{4A81BEA2-D3CC-4656-B372-4639BB7A70A4}"/>
              </a:ext>
            </a:extLst>
          </p:cNvPr>
          <p:cNvSpPr/>
          <p:nvPr/>
        </p:nvSpPr>
        <p:spPr>
          <a:xfrm>
            <a:off x="2418668" y="4863071"/>
            <a:ext cx="5089538" cy="36889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3" name="TextBox 12">
            <a:extLst>
              <a:ext uri="{FF2B5EF4-FFF2-40B4-BE49-F238E27FC236}">
                <a16:creationId xmlns:a16="http://schemas.microsoft.com/office/drawing/2014/main" id="{8B69A344-4DD2-4C59-9BB6-E91C9E568D56}"/>
              </a:ext>
            </a:extLst>
          </p:cNvPr>
          <p:cNvSpPr txBox="1"/>
          <p:nvPr/>
        </p:nvSpPr>
        <p:spPr>
          <a:xfrm>
            <a:off x="7632340" y="4590514"/>
            <a:ext cx="1435460" cy="954107"/>
          </a:xfrm>
          <a:prstGeom prst="rect">
            <a:avLst/>
          </a:prstGeom>
          <a:noFill/>
        </p:spPr>
        <p:txBody>
          <a:bodyPr wrap="square" rtlCol="0">
            <a:spAutoFit/>
          </a:bodyPr>
          <a:lstStyle/>
          <a:p>
            <a:r>
              <a:rPr lang="en-GB" sz="1400" dirty="0"/>
              <a:t>Dividing a gap of 2 into 4 strips means each strip will be width 0.5</a:t>
            </a:r>
          </a:p>
        </p:txBody>
      </p:sp>
      <p:cxnSp>
        <p:nvCxnSpPr>
          <p:cNvPr id="15" name="Straight Arrow Connector 14">
            <a:extLst>
              <a:ext uri="{FF2B5EF4-FFF2-40B4-BE49-F238E27FC236}">
                <a16:creationId xmlns:a16="http://schemas.microsoft.com/office/drawing/2014/main" id="{27340B50-BF23-4A3A-AF42-897571311ADB}"/>
              </a:ext>
            </a:extLst>
          </p:cNvPr>
          <p:cNvCxnSpPr/>
          <p:nvPr/>
        </p:nvCxnSpPr>
        <p:spPr>
          <a:xfrm flipH="1">
            <a:off x="7277100" y="4653136"/>
            <a:ext cx="349932" cy="12841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96816200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1"/>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21"/>
                                        </p:tgtEl>
                                      </p:cBhvr>
                                    </p:animEffect>
                                    <p:set>
                                      <p:cBhvr>
                                        <p:cTn id="7" dur="1" fill="hold">
                                          <p:stCondLst>
                                            <p:cond delay="499"/>
                                          </p:stCondLst>
                                        </p:cTn>
                                        <p:tgtEl>
                                          <p:spTgt spid="21"/>
                                        </p:tgtEl>
                                        <p:attrNameLst>
                                          <p:attrName>style.visibility</p:attrName>
                                        </p:attrNameLst>
                                      </p:cBhvr>
                                      <p:to>
                                        <p:strVal val="hidden"/>
                                      </p:to>
                                    </p:set>
                                  </p:childTnLst>
                                </p:cTn>
                              </p:par>
                            </p:childTnLst>
                          </p:cTn>
                        </p:par>
                      </p:childTnLst>
                    </p:cTn>
                  </p:par>
                </p:childTnLst>
              </p:cTn>
              <p:nextCondLst>
                <p:cond evt="onClick" delay="0">
                  <p:tgtEl>
                    <p:spTgt spid="21"/>
                  </p:tgtEl>
                </p:cond>
              </p:nextCondLst>
            </p:seq>
            <p:seq concurrent="1" nextAc="seek">
              <p:cTn id="8" restart="whenNotActive" fill="hold" evtFilter="cancelBubble" nodeType="interactiveSeq">
                <p:stCondLst>
                  <p:cond evt="onClick" delay="0">
                    <p:tgtEl>
                      <p:spTgt spid="25"/>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25"/>
                                        </p:tgtEl>
                                      </p:cBhvr>
                                    </p:animEffect>
                                    <p:set>
                                      <p:cBhvr>
                                        <p:cTn id="13" dur="1" fill="hold">
                                          <p:stCondLst>
                                            <p:cond delay="499"/>
                                          </p:stCondLst>
                                        </p:cTn>
                                        <p:tgtEl>
                                          <p:spTgt spid="25"/>
                                        </p:tgtEl>
                                        <p:attrNameLst>
                                          <p:attrName>style.visibility</p:attrName>
                                        </p:attrNameLst>
                                      </p:cBhvr>
                                      <p:to>
                                        <p:strVal val="hidden"/>
                                      </p:to>
                                    </p:set>
                                  </p:childTnLst>
                                </p:cTn>
                              </p:par>
                            </p:childTnLst>
                          </p:cTn>
                        </p:par>
                      </p:childTnLst>
                    </p:cTn>
                  </p:par>
                </p:childTnLst>
              </p:cTn>
              <p:nextCondLst>
                <p:cond evt="onClick" delay="0">
                  <p:tgtEl>
                    <p:spTgt spid="25"/>
                  </p:tgtEl>
                </p:cond>
              </p:nextCondLst>
            </p:seq>
            <p:seq concurrent="1" nextAc="seek">
              <p:cTn id="14" restart="whenNotActive" fill="hold" evtFilter="cancelBubble" nodeType="interactiveSeq">
                <p:stCondLst>
                  <p:cond evt="onClick" delay="0">
                    <p:tgtEl>
                      <p:spTgt spid="22"/>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22"/>
                                        </p:tgtEl>
                                      </p:cBhvr>
                                    </p:animEffect>
                                    <p:set>
                                      <p:cBhvr>
                                        <p:cTn id="19" dur="1" fill="hold">
                                          <p:stCondLst>
                                            <p:cond delay="499"/>
                                          </p:stCondLst>
                                        </p:cTn>
                                        <p:tgtEl>
                                          <p:spTgt spid="22"/>
                                        </p:tgtEl>
                                        <p:attrNameLst>
                                          <p:attrName>style.visibility</p:attrName>
                                        </p:attrNameLst>
                                      </p:cBhvr>
                                      <p:to>
                                        <p:strVal val="hidden"/>
                                      </p:to>
                                    </p:set>
                                  </p:childTnLst>
                                </p:cTn>
                              </p:par>
                            </p:childTnLst>
                          </p:cTn>
                        </p:par>
                      </p:childTnLst>
                    </p:cTn>
                  </p:par>
                </p:childTnLst>
              </p:cTn>
              <p:nextCondLst>
                <p:cond evt="onClick" delay="0">
                  <p:tgtEl>
                    <p:spTgt spid="22"/>
                  </p:tgtEl>
                </p:cond>
              </p:nextCondLst>
            </p:seq>
            <p:seq concurrent="1" nextAc="seek">
              <p:cTn id="20" restart="whenNotActive" fill="hold" evtFilter="cancelBubble" nodeType="interactiveSeq">
                <p:stCondLst>
                  <p:cond evt="onClick" delay="0">
                    <p:tgtEl>
                      <p:spTgt spid="26"/>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grpId="0" nodeType="clickEffect">
                                  <p:stCondLst>
                                    <p:cond delay="0"/>
                                  </p:stCondLst>
                                  <p:childTnLst>
                                    <p:animEffect transition="out" filter="fade">
                                      <p:cBhvr>
                                        <p:cTn id="24" dur="500"/>
                                        <p:tgtEl>
                                          <p:spTgt spid="26"/>
                                        </p:tgtEl>
                                      </p:cBhvr>
                                    </p:animEffect>
                                    <p:set>
                                      <p:cBhvr>
                                        <p:cTn id="25" dur="1" fill="hold">
                                          <p:stCondLst>
                                            <p:cond delay="499"/>
                                          </p:stCondLst>
                                        </p:cTn>
                                        <p:tgtEl>
                                          <p:spTgt spid="26"/>
                                        </p:tgtEl>
                                        <p:attrNameLst>
                                          <p:attrName>style.visibility</p:attrName>
                                        </p:attrNameLst>
                                      </p:cBhvr>
                                      <p:to>
                                        <p:strVal val="hidden"/>
                                      </p:to>
                                    </p:set>
                                  </p:childTnLst>
                                </p:cTn>
                              </p:par>
                            </p:childTnLst>
                          </p:cTn>
                        </p:par>
                        <p:par>
                          <p:cTn id="26" fill="hold">
                            <p:stCondLst>
                              <p:cond delay="500"/>
                            </p:stCondLst>
                            <p:childTnLst>
                              <p:par>
                                <p:cTn id="27" presetID="10" presetClass="entr" presetSubtype="0" fill="hold" grpId="0" nodeType="after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fade">
                                      <p:cBhvr>
                                        <p:cTn id="29" dur="500"/>
                                        <p:tgtEl>
                                          <p:spTgt spid="13"/>
                                        </p:tgtEl>
                                      </p:cBhvr>
                                    </p:animEffect>
                                  </p:childTnLst>
                                </p:cTn>
                              </p:par>
                              <p:par>
                                <p:cTn id="30" presetID="10" presetClass="entr" presetSubtype="0" fill="hold" nodeType="with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500"/>
                                        <p:tgtEl>
                                          <p:spTgt spid="15"/>
                                        </p:tgtEl>
                                      </p:cBhvr>
                                    </p:animEffect>
                                  </p:childTnLst>
                                </p:cTn>
                              </p:par>
                            </p:childTnLst>
                          </p:cTn>
                        </p:par>
                      </p:childTnLst>
                    </p:cTn>
                  </p:par>
                </p:childTnLst>
              </p:cTn>
              <p:nextCondLst>
                <p:cond evt="onClick" delay="0">
                  <p:tgtEl>
                    <p:spTgt spid="26"/>
                  </p:tgtEl>
                </p:cond>
              </p:nextCondLst>
            </p:seq>
          </p:childTnLst>
        </p:cTn>
      </p:par>
    </p:tnLst>
    <p:bldLst>
      <p:bldP spid="25" grpId="0" animBg="1"/>
      <p:bldP spid="21" grpId="0" animBg="1"/>
      <p:bldP spid="22" grpId="0" animBg="1"/>
      <p:bldP spid="26" grpId="0" animBg="1"/>
      <p:bldP spid="13"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836712"/>
            <a:ext cx="8380900" cy="55446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mc:AlternateContent xmlns:mc="http://schemas.openxmlformats.org/markup-compatibility/2006" xmlns:a14="http://schemas.microsoft.com/office/drawing/2010/main">
        <mc:Choice Requires="a14">
          <p:sp>
            <p:nvSpPr>
              <p:cNvPr id="2" name="TextBox 1"/>
              <p:cNvSpPr txBox="1"/>
              <p:nvPr/>
            </p:nvSpPr>
            <p:spPr>
              <a:xfrm>
                <a:off x="251520" y="2344093"/>
                <a:ext cx="8784976" cy="292388"/>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300" b="1" dirty="0" err="1"/>
                  <a:t>Fro</a:t>
                </a:r>
                <a:r>
                  <a:rPr lang="en-GB" sz="1300" b="1" dirty="0"/>
                  <a:t> Tip</a:t>
                </a:r>
                <a:r>
                  <a:rPr lang="en-GB" sz="1300" dirty="0"/>
                  <a:t>: You can generate table with Casio </a:t>
                </a:r>
                <a:r>
                  <a:rPr lang="en-GB" sz="1300" dirty="0" err="1"/>
                  <a:t>calcs</a:t>
                </a:r>
                <a:r>
                  <a:rPr lang="en-GB" sz="1300" dirty="0"/>
                  <a:t> . </a:t>
                </a:r>
                <a14:m>
                  <m:oMath xmlns:m="http://schemas.openxmlformats.org/officeDocument/2006/math">
                    <m:r>
                      <a:rPr lang="en-GB" sz="1300" b="0" i="1" smtClean="0">
                        <a:latin typeface="Cambria Math"/>
                      </a:rPr>
                      <m:t>𝑀𝑜𝑑𝑒</m:t>
                    </m:r>
                    <m:r>
                      <a:rPr lang="en-GB" sz="1300" b="0" i="1" smtClean="0">
                        <a:latin typeface="Cambria Math"/>
                      </a:rPr>
                      <m:t>→3 (</m:t>
                    </m:r>
                    <m:r>
                      <a:rPr lang="en-GB" sz="1300" b="0" i="1" smtClean="0">
                        <a:latin typeface="Cambria Math"/>
                      </a:rPr>
                      <m:t>𝑇𝑎𝑏𝑙𝑒</m:t>
                    </m:r>
                    <m:r>
                      <a:rPr lang="en-GB" sz="1300" b="0" i="1" smtClean="0">
                        <a:latin typeface="Cambria Math"/>
                      </a:rPr>
                      <m:t>)</m:t>
                    </m:r>
                  </m:oMath>
                </a14:m>
                <a:r>
                  <a:rPr lang="en-GB" sz="1300" dirty="0"/>
                  <a:t>. Use ‘Alpha’ button to key in X within the function. Press =</a:t>
                </a:r>
              </a:p>
            </p:txBody>
          </p:sp>
        </mc:Choice>
        <mc:Fallback xmlns="">
          <p:sp>
            <p:nvSpPr>
              <p:cNvPr id="2" name="TextBox 1"/>
              <p:cNvSpPr txBox="1">
                <a:spLocks noRot="1" noChangeAspect="1" noMove="1" noResize="1" noEditPoints="1" noAdjustHandles="1" noChangeArrowheads="1" noChangeShapeType="1" noTextEdit="1"/>
              </p:cNvSpPr>
              <p:nvPr/>
            </p:nvSpPr>
            <p:spPr>
              <a:xfrm>
                <a:off x="251520" y="2344093"/>
                <a:ext cx="8784976" cy="292388"/>
              </a:xfrm>
              <a:prstGeom prst="rect">
                <a:avLst/>
              </a:prstGeom>
              <a:blipFill>
                <a:blip r:embed="rId3"/>
                <a:stretch>
                  <a:fillRect b="-13725"/>
                </a:stretch>
              </a:blipFill>
            </p:spPr>
            <p:txBody>
              <a:bodyPr/>
              <a:lstStyle/>
              <a:p>
                <a:r>
                  <a:rPr lang="en-GB">
                    <a:noFill/>
                  </a:rPr>
                  <a:t> </a:t>
                </a:r>
              </a:p>
            </p:txBody>
          </p:sp>
        </mc:Fallback>
      </mc:AlternateContent>
      <p:sp>
        <p:nvSpPr>
          <p:cNvPr id="3" name="TextBox 2"/>
          <p:cNvSpPr txBox="1"/>
          <p:nvPr/>
        </p:nvSpPr>
        <p:spPr>
          <a:xfrm>
            <a:off x="5406504" y="3090168"/>
            <a:ext cx="864096" cy="369332"/>
          </a:xfrm>
          <a:prstGeom prst="rect">
            <a:avLst/>
          </a:prstGeom>
          <a:noFill/>
        </p:spPr>
        <p:txBody>
          <a:bodyPr wrap="square" rtlCol="0">
            <a:spAutoFit/>
          </a:bodyPr>
          <a:lstStyle/>
          <a:p>
            <a:r>
              <a:rPr lang="en-GB" b="1" dirty="0"/>
              <a:t>0.8571</a:t>
            </a:r>
          </a:p>
        </p:txBody>
      </p:sp>
      <p:sp>
        <p:nvSpPr>
          <p:cNvPr id="5" name="Rectangle 4"/>
          <p:cNvSpPr/>
          <p:nvPr/>
        </p:nvSpPr>
        <p:spPr>
          <a:xfrm>
            <a:off x="5333045" y="3090168"/>
            <a:ext cx="1067755" cy="44043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mc:AlternateContent xmlns:mc="http://schemas.openxmlformats.org/markup-compatibility/2006" xmlns:a14="http://schemas.microsoft.com/office/drawing/2010/main">
        <mc:Choice Requires="a14">
          <p:sp>
            <p:nvSpPr>
              <p:cNvPr id="4" name="TextBox 3"/>
              <p:cNvSpPr txBox="1"/>
              <p:nvPr/>
            </p:nvSpPr>
            <p:spPr>
              <a:xfrm>
                <a:off x="107504" y="6237312"/>
                <a:ext cx="8928992" cy="61093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1" i="1" smtClean="0">
                          <a:latin typeface="Cambria Math"/>
                        </a:rPr>
                        <m:t>𝑨𝒓𝒆𝒂</m:t>
                      </m:r>
                      <m:r>
                        <a:rPr lang="en-GB" b="1" i="1" smtClean="0">
                          <a:latin typeface="Cambria Math" panose="02040503050406030204" pitchFamily="18" charset="0"/>
                        </a:rPr>
                        <m:t>≈</m:t>
                      </m:r>
                      <m:f>
                        <m:fPr>
                          <m:ctrlPr>
                            <a:rPr lang="en-GB" b="1" i="1" smtClean="0">
                              <a:latin typeface="Cambria Math" panose="02040503050406030204" pitchFamily="18" charset="0"/>
                            </a:rPr>
                          </m:ctrlPr>
                        </m:fPr>
                        <m:num>
                          <m:r>
                            <a:rPr lang="en-GB" b="1" i="1" smtClean="0">
                              <a:latin typeface="Cambria Math"/>
                            </a:rPr>
                            <m:t>𝟎</m:t>
                          </m:r>
                          <m:r>
                            <a:rPr lang="en-GB" b="1" i="1" smtClean="0">
                              <a:latin typeface="Cambria Math"/>
                            </a:rPr>
                            <m:t>.</m:t>
                          </m:r>
                          <m:r>
                            <a:rPr lang="en-GB" b="1" i="1" smtClean="0">
                              <a:latin typeface="Cambria Math"/>
                            </a:rPr>
                            <m:t>𝟏</m:t>
                          </m:r>
                        </m:num>
                        <m:den>
                          <m:r>
                            <a:rPr lang="en-GB" b="1" i="1" smtClean="0">
                              <a:latin typeface="Cambria Math"/>
                            </a:rPr>
                            <m:t>𝟐</m:t>
                          </m:r>
                        </m:den>
                      </m:f>
                      <m:d>
                        <m:dPr>
                          <m:ctrlPr>
                            <a:rPr lang="en-GB" b="1" i="1" smtClean="0">
                              <a:latin typeface="Cambria Math" panose="02040503050406030204" pitchFamily="18" charset="0"/>
                            </a:rPr>
                          </m:ctrlPr>
                        </m:dPr>
                        <m:e>
                          <m:r>
                            <a:rPr lang="en-GB" b="1" i="1" smtClean="0">
                              <a:latin typeface="Cambria Math"/>
                            </a:rPr>
                            <m:t>𝟎</m:t>
                          </m:r>
                          <m:r>
                            <a:rPr lang="en-GB" b="1" i="1" smtClean="0">
                              <a:latin typeface="Cambria Math"/>
                            </a:rPr>
                            <m:t>.</m:t>
                          </m:r>
                          <m:r>
                            <a:rPr lang="en-GB" b="1" i="1" smtClean="0">
                              <a:latin typeface="Cambria Math"/>
                            </a:rPr>
                            <m:t>𝟕𝟎𝟕𝟏</m:t>
                          </m:r>
                          <m:r>
                            <a:rPr lang="en-GB" b="1" i="1" smtClean="0">
                              <a:latin typeface="Cambria Math"/>
                            </a:rPr>
                            <m:t>+</m:t>
                          </m:r>
                          <m:r>
                            <a:rPr lang="en-GB" b="1" i="1" smtClean="0">
                              <a:latin typeface="Cambria Math"/>
                            </a:rPr>
                            <m:t>𝟐</m:t>
                          </m:r>
                          <m:d>
                            <m:dPr>
                              <m:ctrlPr>
                                <a:rPr lang="en-GB" b="1" i="1" smtClean="0">
                                  <a:latin typeface="Cambria Math" panose="02040503050406030204" pitchFamily="18" charset="0"/>
                                </a:rPr>
                              </m:ctrlPr>
                            </m:dPr>
                            <m:e>
                              <m:r>
                                <a:rPr lang="en-GB" b="1" i="1" smtClean="0">
                                  <a:latin typeface="Cambria Math"/>
                                </a:rPr>
                                <m:t>𝟎</m:t>
                              </m:r>
                              <m:r>
                                <a:rPr lang="en-GB" b="1" i="1" smtClean="0">
                                  <a:latin typeface="Cambria Math"/>
                                </a:rPr>
                                <m:t>.</m:t>
                              </m:r>
                              <m:r>
                                <a:rPr lang="en-GB" b="1" i="1" smtClean="0">
                                  <a:latin typeface="Cambria Math"/>
                                </a:rPr>
                                <m:t>𝟕𝟓𝟗𝟏</m:t>
                              </m:r>
                              <m:r>
                                <a:rPr lang="en-GB" b="1" i="1" smtClean="0">
                                  <a:latin typeface="Cambria Math"/>
                                </a:rPr>
                                <m:t>+</m:t>
                              </m:r>
                              <m:r>
                                <a:rPr lang="en-GB" b="1" i="1" smtClean="0">
                                  <a:latin typeface="Cambria Math"/>
                                </a:rPr>
                                <m:t>𝟎</m:t>
                              </m:r>
                              <m:r>
                                <a:rPr lang="en-GB" b="1" i="1" smtClean="0">
                                  <a:latin typeface="Cambria Math"/>
                                </a:rPr>
                                <m:t>.</m:t>
                              </m:r>
                              <m:r>
                                <a:rPr lang="en-GB" b="1" i="1" smtClean="0">
                                  <a:latin typeface="Cambria Math"/>
                                </a:rPr>
                                <m:t>𝟖𝟎𝟗𝟎</m:t>
                              </m:r>
                              <m:r>
                                <a:rPr lang="en-GB" b="1" i="1" smtClean="0">
                                  <a:latin typeface="Cambria Math"/>
                                </a:rPr>
                                <m:t>+</m:t>
                              </m:r>
                              <m:r>
                                <a:rPr lang="en-GB" b="1" i="1" smtClean="0">
                                  <a:latin typeface="Cambria Math"/>
                                </a:rPr>
                                <m:t>𝟎</m:t>
                              </m:r>
                              <m:r>
                                <a:rPr lang="en-GB" b="1" i="1" smtClean="0">
                                  <a:latin typeface="Cambria Math"/>
                                </a:rPr>
                                <m:t>.</m:t>
                              </m:r>
                              <m:r>
                                <a:rPr lang="en-GB" b="1" i="1" smtClean="0">
                                  <a:latin typeface="Cambria Math"/>
                                </a:rPr>
                                <m:t>𝟖𝟓𝟕𝟏</m:t>
                              </m:r>
                              <m:r>
                                <a:rPr lang="en-GB" b="1" i="1" smtClean="0">
                                  <a:latin typeface="Cambria Math"/>
                                </a:rPr>
                                <m:t>+</m:t>
                              </m:r>
                              <m:r>
                                <a:rPr lang="en-GB" b="1" i="1" smtClean="0">
                                  <a:latin typeface="Cambria Math"/>
                                </a:rPr>
                                <m:t>𝟎</m:t>
                              </m:r>
                              <m:r>
                                <a:rPr lang="en-GB" b="1" i="1" smtClean="0">
                                  <a:latin typeface="Cambria Math"/>
                                </a:rPr>
                                <m:t>.</m:t>
                              </m:r>
                              <m:r>
                                <a:rPr lang="en-GB" b="1" i="1" smtClean="0">
                                  <a:latin typeface="Cambria Math"/>
                                </a:rPr>
                                <m:t>𝟗𝟎𝟑𝟕</m:t>
                              </m:r>
                            </m:e>
                          </m:d>
                          <m:r>
                            <a:rPr lang="en-GB" b="1" i="1" smtClean="0">
                              <a:latin typeface="Cambria Math"/>
                            </a:rPr>
                            <m:t>+</m:t>
                          </m:r>
                          <m:r>
                            <a:rPr lang="en-GB" b="1" i="1" smtClean="0">
                              <a:latin typeface="Cambria Math"/>
                            </a:rPr>
                            <m:t>𝟎</m:t>
                          </m:r>
                          <m:r>
                            <a:rPr lang="en-GB" b="1" i="1" smtClean="0">
                              <a:latin typeface="Cambria Math"/>
                            </a:rPr>
                            <m:t>.</m:t>
                          </m:r>
                          <m:r>
                            <a:rPr lang="en-GB" b="1" i="1" smtClean="0">
                              <a:latin typeface="Cambria Math"/>
                            </a:rPr>
                            <m:t>𝟗𝟒𝟖𝟕</m:t>
                          </m:r>
                        </m:e>
                      </m:d>
                      <m:r>
                        <a:rPr lang="en-GB" b="1" i="1" smtClean="0">
                          <a:latin typeface="Cambria Math"/>
                        </a:rPr>
                        <m:t>=</m:t>
                      </m:r>
                      <m:r>
                        <a:rPr lang="en-GB" b="1" i="1" smtClean="0">
                          <a:latin typeface="Cambria Math"/>
                        </a:rPr>
                        <m:t>𝟎</m:t>
                      </m:r>
                      <m:r>
                        <a:rPr lang="en-GB" b="1" i="1" smtClean="0">
                          <a:latin typeface="Cambria Math"/>
                        </a:rPr>
                        <m:t>.</m:t>
                      </m:r>
                      <m:r>
                        <a:rPr lang="en-GB" b="1" i="1" smtClean="0">
                          <a:latin typeface="Cambria Math"/>
                        </a:rPr>
                        <m:t>𝟒𝟏𝟔</m:t>
                      </m:r>
                    </m:oMath>
                  </m:oMathPara>
                </a14:m>
                <a:endParaRPr lang="en-GB" b="1" dirty="0"/>
              </a:p>
            </p:txBody>
          </p:sp>
        </mc:Choice>
        <mc:Fallback xmlns="">
          <p:sp>
            <p:nvSpPr>
              <p:cNvPr id="4" name="TextBox 3"/>
              <p:cNvSpPr txBox="1">
                <a:spLocks noRot="1" noChangeAspect="1" noMove="1" noResize="1" noEditPoints="1" noAdjustHandles="1" noChangeArrowheads="1" noChangeShapeType="1" noTextEdit="1"/>
              </p:cNvSpPr>
              <p:nvPr/>
            </p:nvSpPr>
            <p:spPr>
              <a:xfrm>
                <a:off x="107504" y="6237312"/>
                <a:ext cx="8928992" cy="610936"/>
              </a:xfrm>
              <a:prstGeom prst="rect">
                <a:avLst/>
              </a:prstGeom>
              <a:blipFill>
                <a:blip r:embed="rId4"/>
                <a:stretch>
                  <a:fillRect/>
                </a:stretch>
              </a:blipFill>
            </p:spPr>
            <p:txBody>
              <a:bodyPr/>
              <a:lstStyle/>
              <a:p>
                <a:r>
                  <a:rPr lang="en-GB">
                    <a:noFill/>
                  </a:rPr>
                  <a:t> </a:t>
                </a:r>
              </a:p>
            </p:txBody>
          </p:sp>
        </mc:Fallback>
      </mc:AlternateContent>
      <p:sp>
        <p:nvSpPr>
          <p:cNvPr id="7" name="Rectangle 6"/>
          <p:cNvSpPr/>
          <p:nvPr/>
        </p:nvSpPr>
        <p:spPr>
          <a:xfrm>
            <a:off x="1043608" y="6237312"/>
            <a:ext cx="7992888" cy="61093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grpSp>
        <p:nvGrpSpPr>
          <p:cNvPr id="8" name="Group 7"/>
          <p:cNvGrpSpPr/>
          <p:nvPr/>
        </p:nvGrpSpPr>
        <p:grpSpPr>
          <a:xfrm>
            <a:off x="0" y="0"/>
            <a:ext cx="9143074" cy="599127"/>
            <a:chOff x="0" y="13335"/>
            <a:chExt cx="9144218" cy="599127"/>
          </a:xfrm>
        </p:grpSpPr>
        <p:sp>
          <p:nvSpPr>
            <p:cNvPr id="9"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Trapezium Rule</a:t>
              </a:r>
            </a:p>
          </p:txBody>
        </p:sp>
        <p:cxnSp>
          <p:nvCxnSpPr>
            <p:cNvPr id="10" name="Straight Connector 9"/>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6" name="TextBox 5"/>
          <p:cNvSpPr txBox="1"/>
          <p:nvPr/>
        </p:nvSpPr>
        <p:spPr>
          <a:xfrm>
            <a:off x="200968" y="803990"/>
            <a:ext cx="2821632" cy="36933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r>
              <a:rPr lang="en-GB" dirty="0"/>
              <a:t>Edexcel C2 May 2013 (R) Q2</a:t>
            </a:r>
          </a:p>
        </p:txBody>
      </p:sp>
    </p:spTree>
    <p:extLst>
      <p:ext uri="{BB962C8B-B14F-4D97-AF65-F5344CB8AC3E}">
        <p14:creationId xmlns:p14="http://schemas.microsoft.com/office/powerpoint/2010/main" val="109969092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childTnLst>
                          </p:cTn>
                        </p:par>
                      </p:childTnLst>
                    </p:cTn>
                  </p:par>
                </p:childTnLst>
              </p:cTn>
              <p:nextCondLst>
                <p:cond evt="onClick" delay="0">
                  <p:tgtEl>
                    <p:spTgt spid="5"/>
                  </p:tgtEl>
                </p:cond>
              </p:nextCondLst>
            </p:seq>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7"/>
                                        </p:tgtEl>
                                      </p:cBhvr>
                                    </p:animEffect>
                                    <p:set>
                                      <p:cBhvr>
                                        <p:cTn id="13" dur="1" fill="hold">
                                          <p:stCondLst>
                                            <p:cond delay="499"/>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7"/>
                  </p:tgtEl>
                </p:cond>
              </p:nextCondLst>
            </p:seq>
          </p:childTnLst>
        </p:cTn>
      </p:par>
    </p:tnLst>
    <p:bldLst>
      <p:bldP spid="5" grpId="0" animBg="1"/>
      <p:bldP spid="7"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4000"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Further Example</a:t>
              </a:r>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6" name="TextBox 5"/>
              <p:cNvSpPr txBox="1"/>
              <p:nvPr/>
            </p:nvSpPr>
            <p:spPr>
              <a:xfrm>
                <a:off x="742876" y="1603781"/>
                <a:ext cx="7951588" cy="1810176"/>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sz="2000" dirty="0"/>
                  <a:t>Given </a:t>
                </a:r>
                <a14:m>
                  <m:oMath xmlns:m="http://schemas.openxmlformats.org/officeDocument/2006/math">
                    <m:r>
                      <a:rPr lang="en-GB" sz="2000" b="0" i="1" smtClean="0">
                        <a:latin typeface="Cambria Math" panose="02040503050406030204" pitchFamily="18" charset="0"/>
                      </a:rPr>
                      <m:t>𝐼</m:t>
                    </m:r>
                    <m:r>
                      <a:rPr lang="en-GB" sz="2000" b="0" i="1" smtClean="0">
                        <a:latin typeface="Cambria Math" panose="02040503050406030204" pitchFamily="18" charset="0"/>
                      </a:rPr>
                      <m:t>=</m:t>
                    </m:r>
                    <m:nary>
                      <m:naryPr>
                        <m:ctrlPr>
                          <a:rPr lang="en-GB" sz="2000" b="0" i="1" smtClean="0">
                            <a:latin typeface="Cambria Math" panose="02040503050406030204" pitchFamily="18" charset="0"/>
                          </a:rPr>
                        </m:ctrlPr>
                      </m:naryPr>
                      <m:sub>
                        <m:r>
                          <a:rPr lang="en-GB" sz="2000" b="0" i="1" smtClean="0">
                            <a:latin typeface="Cambria Math" panose="02040503050406030204" pitchFamily="18" charset="0"/>
                          </a:rPr>
                          <m:t>0</m:t>
                        </m:r>
                      </m:sub>
                      <m:sup>
                        <m:f>
                          <m:fPr>
                            <m:ctrlPr>
                              <a:rPr lang="en-GB" sz="2000" b="0" i="1" smtClean="0">
                                <a:latin typeface="Cambria Math" panose="02040503050406030204" pitchFamily="18" charset="0"/>
                              </a:rPr>
                            </m:ctrlPr>
                          </m:fPr>
                          <m:num>
                            <m:r>
                              <a:rPr lang="en-GB" sz="2000" b="0" i="1" smtClean="0">
                                <a:latin typeface="Cambria Math" panose="02040503050406030204" pitchFamily="18" charset="0"/>
                              </a:rPr>
                              <m:t>𝜋</m:t>
                            </m:r>
                          </m:num>
                          <m:den>
                            <m:r>
                              <a:rPr lang="en-GB" sz="2000" b="0" i="1" smtClean="0">
                                <a:latin typeface="Cambria Math" panose="02040503050406030204" pitchFamily="18" charset="0"/>
                              </a:rPr>
                              <m:t>3</m:t>
                            </m:r>
                          </m:den>
                        </m:f>
                      </m:sup>
                      <m:e>
                        <m:func>
                          <m:funcPr>
                            <m:ctrlPr>
                              <a:rPr lang="en-GB" sz="2000" b="0" i="1" smtClean="0">
                                <a:latin typeface="Cambria Math" panose="02040503050406030204" pitchFamily="18" charset="0"/>
                              </a:rPr>
                            </m:ctrlPr>
                          </m:funcPr>
                          <m:fName>
                            <m:r>
                              <m:rPr>
                                <m:sty m:val="p"/>
                              </m:rPr>
                              <a:rPr lang="en-GB" sz="2000" b="0" i="0" smtClean="0">
                                <a:latin typeface="Cambria Math" panose="02040503050406030204" pitchFamily="18" charset="0"/>
                              </a:rPr>
                              <m:t>sec</m:t>
                            </m:r>
                          </m:fName>
                          <m:e>
                            <m:r>
                              <a:rPr lang="en-GB" sz="2000" b="0" i="1" smtClean="0">
                                <a:latin typeface="Cambria Math" panose="02040503050406030204" pitchFamily="18" charset="0"/>
                              </a:rPr>
                              <m:t>𝑥</m:t>
                            </m:r>
                          </m:e>
                        </m:func>
                        <m:r>
                          <a:rPr lang="en-GB" sz="2000" b="0" i="1" smtClean="0">
                            <a:latin typeface="Cambria Math" panose="02040503050406030204" pitchFamily="18" charset="0"/>
                          </a:rPr>
                          <m:t> </m:t>
                        </m:r>
                        <m:r>
                          <a:rPr lang="en-GB" sz="2000" b="0" i="1" smtClean="0">
                            <a:latin typeface="Cambria Math" panose="02040503050406030204" pitchFamily="18" charset="0"/>
                          </a:rPr>
                          <m:t>𝑑𝑥</m:t>
                        </m:r>
                      </m:e>
                    </m:nary>
                  </m:oMath>
                </a14:m>
                <a:endParaRPr lang="en-GB" sz="2000" b="0" dirty="0"/>
              </a:p>
              <a:p>
                <a:pPr marL="457200" indent="-457200">
                  <a:buAutoNum type="alphaLcParenR"/>
                </a:pPr>
                <a:r>
                  <a:rPr lang="en-GB" sz="2000" dirty="0"/>
                  <a:t>Find the exact value of </a:t>
                </a:r>
                <a14:m>
                  <m:oMath xmlns:m="http://schemas.openxmlformats.org/officeDocument/2006/math">
                    <m:r>
                      <a:rPr lang="en-GB" sz="2000" b="0" i="1" smtClean="0">
                        <a:latin typeface="Cambria Math" panose="02040503050406030204" pitchFamily="18" charset="0"/>
                      </a:rPr>
                      <m:t>𝐼</m:t>
                    </m:r>
                  </m:oMath>
                </a14:m>
                <a:r>
                  <a:rPr lang="en-GB" sz="2000" dirty="0"/>
                  <a:t>.</a:t>
                </a:r>
              </a:p>
              <a:p>
                <a:pPr marL="457200" indent="-457200">
                  <a:buAutoNum type="alphaLcParenR"/>
                </a:pPr>
                <a:r>
                  <a:rPr lang="en-GB" sz="2000" dirty="0"/>
                  <a:t>Use the trapezium rule with two strips to estimate </a:t>
                </a:r>
                <a14:m>
                  <m:oMath xmlns:m="http://schemas.openxmlformats.org/officeDocument/2006/math">
                    <m:r>
                      <a:rPr lang="en-GB" sz="2000" b="0" i="1" smtClean="0">
                        <a:latin typeface="Cambria Math" panose="02040503050406030204" pitchFamily="18" charset="0"/>
                      </a:rPr>
                      <m:t>𝐼</m:t>
                    </m:r>
                  </m:oMath>
                </a14:m>
                <a:r>
                  <a:rPr lang="en-GB" sz="2000" dirty="0"/>
                  <a:t>.</a:t>
                </a:r>
              </a:p>
              <a:p>
                <a:pPr marL="457200" indent="-457200">
                  <a:buAutoNum type="alphaLcParenR"/>
                </a:pPr>
                <a:r>
                  <a:rPr lang="en-GB" sz="2000" dirty="0"/>
                  <a:t>Use the trapezium rule with four strips to find a second estimate of </a:t>
                </a:r>
                <a14:m>
                  <m:oMath xmlns:m="http://schemas.openxmlformats.org/officeDocument/2006/math">
                    <m:r>
                      <a:rPr lang="en-GB" sz="2000" b="0" i="1" smtClean="0">
                        <a:latin typeface="Cambria Math" panose="02040503050406030204" pitchFamily="18" charset="0"/>
                      </a:rPr>
                      <m:t>𝐼</m:t>
                    </m:r>
                  </m:oMath>
                </a14:m>
                <a:r>
                  <a:rPr lang="en-GB" sz="2000" dirty="0"/>
                  <a:t>.</a:t>
                </a:r>
              </a:p>
              <a:p>
                <a:pPr marL="457200" indent="-457200">
                  <a:buAutoNum type="alphaLcParenR"/>
                </a:pPr>
                <a:r>
                  <a:rPr lang="en-GB" sz="2000" dirty="0"/>
                  <a:t>Find the percentage error in using each estimate.</a:t>
                </a:r>
              </a:p>
            </p:txBody>
          </p:sp>
        </mc:Choice>
        <mc:Fallback xmlns="">
          <p:sp>
            <p:nvSpPr>
              <p:cNvPr id="6" name="TextBox 5"/>
              <p:cNvSpPr txBox="1">
                <a:spLocks noRot="1" noChangeAspect="1" noMove="1" noResize="1" noEditPoints="1" noAdjustHandles="1" noChangeArrowheads="1" noChangeShapeType="1" noTextEdit="1"/>
              </p:cNvSpPr>
              <p:nvPr/>
            </p:nvSpPr>
            <p:spPr>
              <a:xfrm>
                <a:off x="742876" y="1603781"/>
                <a:ext cx="7951588" cy="1810176"/>
              </a:xfrm>
              <a:prstGeom prst="rect">
                <a:avLst/>
              </a:prstGeom>
              <a:blipFill>
                <a:blip r:embed="rId2"/>
                <a:stretch>
                  <a:fillRect b="-615"/>
                </a:stretch>
              </a:blipFill>
              <a:effectLst>
                <a:outerShdw blurRad="63500" sx="102000" sy="102000" algn="ctr" rotWithShape="0">
                  <a:prstClr val="black">
                    <a:alpha val="40000"/>
                  </a:prstClr>
                </a:outerShdw>
              </a:effectLst>
            </p:spPr>
            <p:txBody>
              <a:bodyPr/>
              <a:lstStyle/>
              <a:p>
                <a:r>
                  <a:rPr lang="en-GB">
                    <a:noFill/>
                  </a:rPr>
                  <a:t> </a:t>
                </a:r>
              </a:p>
            </p:txBody>
          </p:sp>
        </mc:Fallback>
      </mc:AlternateContent>
      <p:sp>
        <p:nvSpPr>
          <p:cNvPr id="7" name="Rectangle 6"/>
          <p:cNvSpPr/>
          <p:nvPr/>
        </p:nvSpPr>
        <p:spPr>
          <a:xfrm>
            <a:off x="310828" y="1591949"/>
            <a:ext cx="432048" cy="1822008"/>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b="1" dirty="0"/>
              <a:t>Q</a:t>
            </a:r>
          </a:p>
        </p:txBody>
      </p:sp>
      <mc:AlternateContent xmlns:mc="http://schemas.openxmlformats.org/markup-compatibility/2006" xmlns:a14="http://schemas.microsoft.com/office/drawing/2010/main">
        <mc:Choice Requires="a14">
          <p:sp>
            <p:nvSpPr>
              <p:cNvPr id="8" name="TextBox 7"/>
              <p:cNvSpPr txBox="1"/>
              <p:nvPr/>
            </p:nvSpPr>
            <p:spPr>
              <a:xfrm>
                <a:off x="0" y="565531"/>
                <a:ext cx="9144000" cy="493533"/>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algn="ctr"/>
                <a:r>
                  <a:rPr lang="en-GB" b="0" dirty="0"/>
                  <a:t>Trapezium Rule: </a:t>
                </a:r>
                <a14:m>
                  <m:oMath xmlns:m="http://schemas.openxmlformats.org/officeDocument/2006/math">
                    <m:nary>
                      <m:naryPr>
                        <m:ctrlPr>
                          <a:rPr lang="en-GB" b="0" i="1" smtClean="0">
                            <a:latin typeface="Cambria Math" panose="02040503050406030204" pitchFamily="18" charset="0"/>
                          </a:rPr>
                        </m:ctrlPr>
                      </m:naryPr>
                      <m:sub>
                        <m:r>
                          <a:rPr lang="en-GB" b="0" i="1" smtClean="0">
                            <a:latin typeface="Cambria Math" panose="02040503050406030204" pitchFamily="18" charset="0"/>
                          </a:rPr>
                          <m:t>𝑎</m:t>
                        </m:r>
                      </m:sub>
                      <m:sup>
                        <m:r>
                          <a:rPr lang="en-GB" b="0" i="1" smtClean="0">
                            <a:latin typeface="Cambria Math" panose="02040503050406030204" pitchFamily="18" charset="0"/>
                          </a:rPr>
                          <m:t>𝑏</m:t>
                        </m:r>
                      </m:sup>
                      <m:e>
                        <m:r>
                          <a:rPr lang="en-GB" b="0" i="1" smtClean="0">
                            <a:latin typeface="Cambria Math" panose="02040503050406030204" pitchFamily="18" charset="0"/>
                          </a:rPr>
                          <m:t>𝑦</m:t>
                        </m:r>
                        <m:r>
                          <a:rPr lang="en-GB" b="0" i="1" smtClean="0">
                            <a:latin typeface="Cambria Math" panose="02040503050406030204" pitchFamily="18" charset="0"/>
                          </a:rPr>
                          <m:t> </m:t>
                        </m:r>
                        <m:r>
                          <a:rPr lang="en-GB" b="0" i="1" smtClean="0">
                            <a:latin typeface="Cambria Math" panose="02040503050406030204" pitchFamily="18" charset="0"/>
                          </a:rPr>
                          <m:t>𝑑𝑥</m:t>
                        </m:r>
                      </m:e>
                    </m:nary>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2</m:t>
                        </m:r>
                      </m:den>
                    </m:f>
                    <m:r>
                      <a:rPr lang="en-GB" b="0" i="1" smtClean="0">
                        <a:latin typeface="Cambria Math" panose="02040503050406030204" pitchFamily="18" charset="0"/>
                      </a:rPr>
                      <m:t>h</m:t>
                    </m:r>
                    <m:d>
                      <m:dPr>
                        <m:begChr m:val="["/>
                        <m:endChr m:val="]"/>
                        <m:ctrlPr>
                          <a:rPr lang="en-GB" b="0" i="1" smtClean="0">
                            <a:latin typeface="Cambria Math" panose="02040503050406030204" pitchFamily="18" charset="0"/>
                          </a:rPr>
                        </m:ctrlPr>
                      </m:dPr>
                      <m:e>
                        <m:sSub>
                          <m:sSubPr>
                            <m:ctrlPr>
                              <a:rPr lang="en-GB" b="0" i="1" smtClean="0">
                                <a:latin typeface="Cambria Math" panose="02040503050406030204" pitchFamily="18" charset="0"/>
                              </a:rPr>
                            </m:ctrlPr>
                          </m:sSubPr>
                          <m:e>
                            <m:r>
                              <a:rPr lang="en-GB" b="0" i="1" smtClean="0">
                                <a:latin typeface="Cambria Math" panose="02040503050406030204" pitchFamily="18" charset="0"/>
                              </a:rPr>
                              <m:t>𝑦</m:t>
                            </m:r>
                          </m:e>
                          <m:sub>
                            <m:r>
                              <a:rPr lang="en-GB" b="0" i="1" smtClean="0">
                                <a:latin typeface="Cambria Math" panose="02040503050406030204" pitchFamily="18" charset="0"/>
                              </a:rPr>
                              <m:t>0</m:t>
                            </m:r>
                          </m:sub>
                        </m:sSub>
                        <m:r>
                          <a:rPr lang="en-GB" b="0" i="1" smtClean="0">
                            <a:latin typeface="Cambria Math" panose="02040503050406030204" pitchFamily="18" charset="0"/>
                          </a:rPr>
                          <m:t>+2</m:t>
                        </m:r>
                        <m:d>
                          <m:dPr>
                            <m:ctrlPr>
                              <a:rPr lang="en-GB" b="0" i="1" smtClean="0">
                                <a:latin typeface="Cambria Math" panose="02040503050406030204" pitchFamily="18" charset="0"/>
                              </a:rPr>
                            </m:ctrlPr>
                          </m:dPr>
                          <m:e>
                            <m:sSub>
                              <m:sSubPr>
                                <m:ctrlPr>
                                  <a:rPr lang="en-GB" b="0" i="1" smtClean="0">
                                    <a:latin typeface="Cambria Math" panose="02040503050406030204" pitchFamily="18" charset="0"/>
                                  </a:rPr>
                                </m:ctrlPr>
                              </m:sSubPr>
                              <m:e>
                                <m:r>
                                  <a:rPr lang="en-GB" b="0" i="1" smtClean="0">
                                    <a:latin typeface="Cambria Math" panose="02040503050406030204" pitchFamily="18" charset="0"/>
                                  </a:rPr>
                                  <m:t>𝑦</m:t>
                                </m:r>
                              </m:e>
                              <m:sub>
                                <m:r>
                                  <a:rPr lang="en-GB" b="0" i="1" smtClean="0">
                                    <a:latin typeface="Cambria Math" panose="02040503050406030204" pitchFamily="18" charset="0"/>
                                  </a:rPr>
                                  <m:t>1</m:t>
                                </m:r>
                              </m:sub>
                            </m:sSub>
                            <m:r>
                              <a:rPr lang="en-GB" b="0" i="1" smtClean="0">
                                <a:latin typeface="Cambria Math" panose="02040503050406030204" pitchFamily="18" charset="0"/>
                              </a:rPr>
                              <m:t>+…+</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𝑦</m:t>
                                </m:r>
                              </m:e>
                              <m:sub>
                                <m:r>
                                  <a:rPr lang="en-GB" b="0" i="1" smtClean="0">
                                    <a:latin typeface="Cambria Math" panose="02040503050406030204" pitchFamily="18" charset="0"/>
                                  </a:rPr>
                                  <m:t>𝑛</m:t>
                                </m:r>
                                <m:r>
                                  <a:rPr lang="en-GB" b="0" i="1" smtClean="0">
                                    <a:latin typeface="Cambria Math" panose="02040503050406030204" pitchFamily="18" charset="0"/>
                                  </a:rPr>
                                  <m:t>−1</m:t>
                                </m:r>
                              </m:sub>
                            </m:sSub>
                          </m:e>
                        </m:d>
                        <m:r>
                          <a:rPr lang="en-GB" b="0" i="1" smtClean="0">
                            <a:latin typeface="Cambria Math" panose="02040503050406030204" pitchFamily="18" charset="0"/>
                          </a:rPr>
                          <m:t>+</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𝑦</m:t>
                            </m:r>
                          </m:e>
                          <m:sub>
                            <m:r>
                              <a:rPr lang="en-GB" b="0" i="1" smtClean="0">
                                <a:latin typeface="Cambria Math" panose="02040503050406030204" pitchFamily="18" charset="0"/>
                              </a:rPr>
                              <m:t>𝑛</m:t>
                            </m:r>
                          </m:sub>
                        </m:sSub>
                      </m:e>
                    </m:d>
                  </m:oMath>
                </a14:m>
                <a:endParaRPr lang="en-GB" dirty="0"/>
              </a:p>
            </p:txBody>
          </p:sp>
        </mc:Choice>
        <mc:Fallback xmlns="">
          <p:sp>
            <p:nvSpPr>
              <p:cNvPr id="8" name="TextBox 7"/>
              <p:cNvSpPr txBox="1">
                <a:spLocks noRot="1" noChangeAspect="1" noMove="1" noResize="1" noEditPoints="1" noAdjustHandles="1" noChangeArrowheads="1" noChangeShapeType="1" noTextEdit="1"/>
              </p:cNvSpPr>
              <p:nvPr/>
            </p:nvSpPr>
            <p:spPr>
              <a:xfrm>
                <a:off x="0" y="565531"/>
                <a:ext cx="9144000" cy="493533"/>
              </a:xfrm>
              <a:prstGeom prst="rect">
                <a:avLst/>
              </a:prstGeom>
              <a:blipFill rotWithShape="0">
                <a:blip r:embed="rId3"/>
                <a:stretch>
                  <a:fillRect t="-91765" b="-147059"/>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692200" y="3545581"/>
                <a:ext cx="2736304" cy="89287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𝐼</m:t>
                      </m:r>
                      <m:r>
                        <a:rPr lang="en-GB" b="0" i="1" smtClean="0">
                          <a:latin typeface="Cambria Math" panose="02040503050406030204" pitchFamily="18" charset="0"/>
                        </a:rPr>
                        <m:t>=</m:t>
                      </m:r>
                      <m:sSubSup>
                        <m:sSubSupPr>
                          <m:ctrlPr>
                            <a:rPr lang="en-GB" b="0" i="1" smtClean="0">
                              <a:latin typeface="Cambria Math" panose="02040503050406030204" pitchFamily="18" charset="0"/>
                            </a:rPr>
                          </m:ctrlPr>
                        </m:sSubSupPr>
                        <m:e>
                          <m:d>
                            <m:dPr>
                              <m:begChr m:val="["/>
                              <m:endChr m:val="]"/>
                              <m:ctrlPr>
                                <a:rPr lang="en-GB" b="0" i="1" smtClean="0">
                                  <a:latin typeface="Cambria Math" panose="02040503050406030204" pitchFamily="18" charset="0"/>
                                </a:rPr>
                              </m:ctrlPr>
                            </m:dPr>
                            <m:e>
                              <m:func>
                                <m:funcPr>
                                  <m:ctrlPr>
                                    <a:rPr lang="en-GB" b="0" i="1" smtClean="0">
                                      <a:latin typeface="Cambria Math" panose="02040503050406030204" pitchFamily="18" charset="0"/>
                                    </a:rPr>
                                  </m:ctrlPr>
                                </m:funcPr>
                                <m:fName>
                                  <m:r>
                                    <m:rPr>
                                      <m:sty m:val="p"/>
                                    </m:rPr>
                                    <a:rPr lang="en-GB" b="0" i="0" smtClean="0">
                                      <a:latin typeface="Cambria Math" panose="02040503050406030204" pitchFamily="18" charset="0"/>
                                    </a:rPr>
                                    <m:t>ln</m:t>
                                  </m:r>
                                </m:fName>
                                <m:e>
                                  <m:d>
                                    <m:dPr>
                                      <m:begChr m:val="|"/>
                                      <m:endChr m:val="|"/>
                                      <m:ctrlPr>
                                        <a:rPr lang="en-GB" b="0" i="1" smtClean="0">
                                          <a:latin typeface="Cambria Math" panose="02040503050406030204" pitchFamily="18" charset="0"/>
                                        </a:rPr>
                                      </m:ctrlPr>
                                    </m:dPr>
                                    <m:e>
                                      <m:func>
                                        <m:funcPr>
                                          <m:ctrlPr>
                                            <a:rPr lang="en-GB" b="0" i="1" smtClean="0">
                                              <a:latin typeface="Cambria Math" panose="02040503050406030204" pitchFamily="18" charset="0"/>
                                            </a:rPr>
                                          </m:ctrlPr>
                                        </m:funcPr>
                                        <m:fName>
                                          <m:r>
                                            <m:rPr>
                                              <m:sty m:val="p"/>
                                            </m:rPr>
                                            <a:rPr lang="en-GB" b="0" i="0" smtClean="0">
                                              <a:latin typeface="Cambria Math" panose="02040503050406030204" pitchFamily="18" charset="0"/>
                                            </a:rPr>
                                            <m:t>sec</m:t>
                                          </m:r>
                                        </m:fName>
                                        <m:e>
                                          <m:r>
                                            <a:rPr lang="en-GB" b="0" i="1" smtClean="0">
                                              <a:latin typeface="Cambria Math" panose="02040503050406030204" pitchFamily="18" charset="0"/>
                                            </a:rPr>
                                            <m:t>𝑥</m:t>
                                          </m:r>
                                        </m:e>
                                      </m:func>
                                      <m:r>
                                        <a:rPr lang="en-GB" b="0" i="1" smtClean="0">
                                          <a:latin typeface="Cambria Math" panose="02040503050406030204" pitchFamily="18" charset="0"/>
                                        </a:rPr>
                                        <m:t>+</m:t>
                                      </m:r>
                                      <m:func>
                                        <m:funcPr>
                                          <m:ctrlPr>
                                            <a:rPr lang="en-GB" b="0" i="1" smtClean="0">
                                              <a:latin typeface="Cambria Math" panose="02040503050406030204" pitchFamily="18" charset="0"/>
                                            </a:rPr>
                                          </m:ctrlPr>
                                        </m:funcPr>
                                        <m:fName>
                                          <m:r>
                                            <m:rPr>
                                              <m:sty m:val="p"/>
                                            </m:rPr>
                                            <a:rPr lang="en-GB" b="0" i="0" smtClean="0">
                                              <a:latin typeface="Cambria Math" panose="02040503050406030204" pitchFamily="18" charset="0"/>
                                            </a:rPr>
                                            <m:t>tan</m:t>
                                          </m:r>
                                        </m:fName>
                                        <m:e>
                                          <m:r>
                                            <a:rPr lang="en-GB" b="0" i="1" smtClean="0">
                                              <a:latin typeface="Cambria Math" panose="02040503050406030204" pitchFamily="18" charset="0"/>
                                            </a:rPr>
                                            <m:t>𝑥</m:t>
                                          </m:r>
                                        </m:e>
                                      </m:func>
                                    </m:e>
                                  </m:d>
                                </m:e>
                              </m:func>
                            </m:e>
                          </m:d>
                        </m:e>
                        <m:sub>
                          <m:r>
                            <a:rPr lang="en-GB" b="0" i="1" smtClean="0">
                              <a:latin typeface="Cambria Math" panose="02040503050406030204" pitchFamily="18" charset="0"/>
                            </a:rPr>
                            <m:t>0</m:t>
                          </m:r>
                        </m:sub>
                        <m:sup>
                          <m:f>
                            <m:fPr>
                              <m:ctrlPr>
                                <a:rPr lang="en-GB" b="0" i="1" smtClean="0">
                                  <a:latin typeface="Cambria Math" panose="02040503050406030204" pitchFamily="18" charset="0"/>
                                </a:rPr>
                              </m:ctrlPr>
                            </m:fPr>
                            <m:num>
                              <m:r>
                                <a:rPr lang="en-GB" b="0" i="1" smtClean="0">
                                  <a:latin typeface="Cambria Math" panose="02040503050406030204" pitchFamily="18" charset="0"/>
                                </a:rPr>
                                <m:t>𝜋</m:t>
                              </m:r>
                            </m:num>
                            <m:den>
                              <m:r>
                                <a:rPr lang="en-GB" b="0" i="1" smtClean="0">
                                  <a:latin typeface="Cambria Math" panose="02040503050406030204" pitchFamily="18" charset="0"/>
                                </a:rPr>
                                <m:t>3</m:t>
                              </m:r>
                            </m:den>
                          </m:f>
                        </m:sup>
                      </m:sSubSup>
                    </m:oMath>
                    <m:oMath xmlns:m="http://schemas.openxmlformats.org/officeDocument/2006/math">
                      <m:r>
                        <a:rPr lang="en-GB" b="0" i="1" smtClean="0">
                          <a:latin typeface="Cambria Math" panose="02040503050406030204" pitchFamily="18" charset="0"/>
                        </a:rPr>
                        <m:t>=</m:t>
                      </m:r>
                      <m:func>
                        <m:funcPr>
                          <m:ctrlPr>
                            <a:rPr lang="en-GB" b="0" i="1" smtClean="0">
                              <a:latin typeface="Cambria Math" panose="02040503050406030204" pitchFamily="18" charset="0"/>
                            </a:rPr>
                          </m:ctrlPr>
                        </m:funcPr>
                        <m:fName>
                          <m:r>
                            <m:rPr>
                              <m:sty m:val="p"/>
                            </m:rPr>
                            <a:rPr lang="en-GB" b="0" i="0" smtClean="0">
                              <a:latin typeface="Cambria Math" panose="02040503050406030204" pitchFamily="18" charset="0"/>
                            </a:rPr>
                            <m:t>ln</m:t>
                          </m:r>
                        </m:fName>
                        <m:e>
                          <m:d>
                            <m:dPr>
                              <m:ctrlPr>
                                <a:rPr lang="en-GB" b="0" i="1" smtClean="0">
                                  <a:latin typeface="Cambria Math" panose="02040503050406030204" pitchFamily="18" charset="0"/>
                                </a:rPr>
                              </m:ctrlPr>
                            </m:dPr>
                            <m:e>
                              <m:r>
                                <a:rPr lang="en-GB" b="0" i="1" smtClean="0">
                                  <a:latin typeface="Cambria Math" panose="02040503050406030204" pitchFamily="18" charset="0"/>
                                </a:rPr>
                                <m:t>2+</m:t>
                              </m:r>
                              <m:rad>
                                <m:radPr>
                                  <m:degHide m:val="on"/>
                                  <m:ctrlPr>
                                    <a:rPr lang="en-GB" b="0" i="1" smtClean="0">
                                      <a:latin typeface="Cambria Math" panose="02040503050406030204" pitchFamily="18" charset="0"/>
                                    </a:rPr>
                                  </m:ctrlPr>
                                </m:radPr>
                                <m:deg/>
                                <m:e>
                                  <m:r>
                                    <a:rPr lang="en-GB" b="0" i="1" smtClean="0">
                                      <a:latin typeface="Cambria Math" panose="02040503050406030204" pitchFamily="18" charset="0"/>
                                    </a:rPr>
                                    <m:t>3</m:t>
                                  </m:r>
                                </m:e>
                              </m:rad>
                            </m:e>
                          </m:d>
                        </m:e>
                      </m:func>
                    </m:oMath>
                  </m:oMathPara>
                </a14:m>
                <a:endParaRPr lang="en-GB" dirty="0"/>
              </a:p>
            </p:txBody>
          </p:sp>
        </mc:Choice>
        <mc:Fallback xmlns="">
          <p:sp>
            <p:nvSpPr>
              <p:cNvPr id="9" name="TextBox 8"/>
              <p:cNvSpPr txBox="1">
                <a:spLocks noRot="1" noChangeAspect="1" noMove="1" noResize="1" noEditPoints="1" noAdjustHandles="1" noChangeArrowheads="1" noChangeShapeType="1" noTextEdit="1"/>
              </p:cNvSpPr>
              <p:nvPr/>
            </p:nvSpPr>
            <p:spPr>
              <a:xfrm>
                <a:off x="692200" y="3545581"/>
                <a:ext cx="2736304" cy="892873"/>
              </a:xfrm>
              <a:prstGeom prst="rect">
                <a:avLst/>
              </a:prstGeom>
              <a:blipFill>
                <a:blip r:embed="rId4"/>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graphicFrame>
            <p:nvGraphicFramePr>
              <p:cNvPr id="10" name="Table 9"/>
              <p:cNvGraphicFramePr>
                <a:graphicFrameLocks noGrp="1"/>
              </p:cNvGraphicFramePr>
              <p:nvPr>
                <p:extLst>
                  <p:ext uri="{D42A27DB-BD31-4B8C-83A1-F6EECF244321}">
                    <p14:modId xmlns:p14="http://schemas.microsoft.com/office/powerpoint/2010/main" val="2817498684"/>
                  </p:ext>
                </p:extLst>
              </p:nvPr>
            </p:nvGraphicFramePr>
            <p:xfrm>
              <a:off x="1379029" y="4540078"/>
              <a:ext cx="1896046" cy="930148"/>
            </p:xfrm>
            <a:graphic>
              <a:graphicData uri="http://schemas.openxmlformats.org/drawingml/2006/table">
                <a:tbl>
                  <a:tblPr firstRow="1" bandRow="1">
                    <a:tableStyleId>{5940675A-B579-460E-94D1-54222C63F5DA}</a:tableStyleId>
                  </a:tblPr>
                  <a:tblGrid>
                    <a:gridCol w="455821">
                      <a:extLst>
                        <a:ext uri="{9D8B030D-6E8A-4147-A177-3AD203B41FA5}">
                          <a16:colId xmlns:a16="http://schemas.microsoft.com/office/drawing/2014/main" val="20000"/>
                        </a:ext>
                      </a:extLst>
                    </a:gridCol>
                    <a:gridCol w="274239">
                      <a:extLst>
                        <a:ext uri="{9D8B030D-6E8A-4147-A177-3AD203B41FA5}">
                          <a16:colId xmlns:a16="http://schemas.microsoft.com/office/drawing/2014/main" val="20001"/>
                        </a:ext>
                      </a:extLst>
                    </a:gridCol>
                    <a:gridCol w="790892">
                      <a:extLst>
                        <a:ext uri="{9D8B030D-6E8A-4147-A177-3AD203B41FA5}">
                          <a16:colId xmlns:a16="http://schemas.microsoft.com/office/drawing/2014/main" val="20002"/>
                        </a:ext>
                      </a:extLst>
                    </a:gridCol>
                    <a:gridCol w="375094">
                      <a:extLst>
                        <a:ext uri="{9D8B030D-6E8A-4147-A177-3AD203B41FA5}">
                          <a16:colId xmlns:a16="http://schemas.microsoft.com/office/drawing/2014/main" val="20003"/>
                        </a:ext>
                      </a:extLst>
                    </a:gridCol>
                  </a:tblGrid>
                  <a:tr h="370840">
                    <a:tc>
                      <a:txBody>
                        <a:bodyPr/>
                        <a:lstStyle/>
                        <a:p>
                          <a:pPr/>
                          <a14:m>
                            <m:oMathPara xmlns:m="http://schemas.openxmlformats.org/officeDocument/2006/math">
                              <m:oMathParaPr>
                                <m:jc m:val="centerGroup"/>
                              </m:oMathParaPr>
                              <m:oMath xmlns:m="http://schemas.openxmlformats.org/officeDocument/2006/math">
                                <m:r>
                                  <a:rPr lang="en-GB" b="1" i="1" smtClean="0">
                                    <a:latin typeface="Cambria Math" panose="02040503050406030204" pitchFamily="18" charset="0"/>
                                  </a:rPr>
                                  <m:t>𝒙</m:t>
                                </m:r>
                              </m:oMath>
                            </m:oMathPara>
                          </a14:m>
                          <a:endParaRPr lang="en-GB" b="1" dirty="0"/>
                        </a:p>
                      </a:txBody>
                      <a:tcPr/>
                    </a:tc>
                    <a:tc>
                      <a:txBody>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0</m:t>
                                </m:r>
                              </m:oMath>
                            </m:oMathPara>
                          </a14:m>
                          <a:endParaRPr lang="en-GB" dirty="0"/>
                        </a:p>
                      </a:txBody>
                      <a:tcPr/>
                    </a:tc>
                    <a:tc>
                      <a:txBody>
                        <a:bodyPr/>
                        <a:lstStyle/>
                        <a:p>
                          <a:pPr/>
                          <a14:m>
                            <m:oMathPara xmlns:m="http://schemas.openxmlformats.org/officeDocument/2006/math">
                              <m:oMathParaPr>
                                <m:jc m:val="centerGroup"/>
                              </m:oMathParaPr>
                              <m:oMath xmlns:m="http://schemas.openxmlformats.org/officeDocument/2006/math">
                                <m:f>
                                  <m:fPr>
                                    <m:ctrlPr>
                                      <a:rPr lang="en-GB" b="0" i="1" smtClean="0">
                                        <a:latin typeface="Cambria Math" panose="02040503050406030204" pitchFamily="18" charset="0"/>
                                      </a:rPr>
                                    </m:ctrlPr>
                                  </m:fPr>
                                  <m:num>
                                    <m:r>
                                      <a:rPr lang="en-GB" b="0" i="1" smtClean="0">
                                        <a:latin typeface="Cambria Math" panose="02040503050406030204" pitchFamily="18" charset="0"/>
                                      </a:rPr>
                                      <m:t>𝜋</m:t>
                                    </m:r>
                                  </m:num>
                                  <m:den>
                                    <m:r>
                                      <a:rPr lang="en-GB" b="0" i="1" smtClean="0">
                                        <a:latin typeface="Cambria Math" panose="02040503050406030204" pitchFamily="18" charset="0"/>
                                      </a:rPr>
                                      <m:t>6</m:t>
                                    </m:r>
                                  </m:den>
                                </m:f>
                              </m:oMath>
                            </m:oMathPara>
                          </a14:m>
                          <a:endParaRPr lang="en-GB" dirty="0"/>
                        </a:p>
                      </a:txBody>
                      <a:tcPr/>
                    </a:tc>
                    <a:tc>
                      <a:txBody>
                        <a:bodyPr/>
                        <a:lstStyle/>
                        <a:p>
                          <a:pPr/>
                          <a14:m>
                            <m:oMathPara xmlns:m="http://schemas.openxmlformats.org/officeDocument/2006/math">
                              <m:oMathParaPr>
                                <m:jc m:val="centerGroup"/>
                              </m:oMathParaPr>
                              <m:oMath xmlns:m="http://schemas.openxmlformats.org/officeDocument/2006/math">
                                <m:f>
                                  <m:fPr>
                                    <m:ctrlPr>
                                      <a:rPr lang="en-GB" b="0" i="1" smtClean="0">
                                        <a:latin typeface="Cambria Math" panose="02040503050406030204" pitchFamily="18" charset="0"/>
                                      </a:rPr>
                                    </m:ctrlPr>
                                  </m:fPr>
                                  <m:num>
                                    <m:r>
                                      <a:rPr lang="en-GB" b="0" i="1" smtClean="0">
                                        <a:latin typeface="Cambria Math" panose="02040503050406030204" pitchFamily="18" charset="0"/>
                                      </a:rPr>
                                      <m:t>𝜋</m:t>
                                    </m:r>
                                  </m:num>
                                  <m:den>
                                    <m:r>
                                      <a:rPr lang="en-GB" b="0" i="1" smtClean="0">
                                        <a:latin typeface="Cambria Math" panose="02040503050406030204" pitchFamily="18" charset="0"/>
                                      </a:rPr>
                                      <m:t>3</m:t>
                                    </m:r>
                                  </m:den>
                                </m:f>
                              </m:oMath>
                            </m:oMathPara>
                          </a14:m>
                          <a:endParaRPr lang="en-GB" dirty="0"/>
                        </a:p>
                      </a:txBody>
                      <a:tcPr/>
                    </a:tc>
                    <a:extLst>
                      <a:ext uri="{0D108BD9-81ED-4DB2-BD59-A6C34878D82A}">
                        <a16:rowId xmlns:a16="http://schemas.microsoft.com/office/drawing/2014/main" val="10000"/>
                      </a:ext>
                    </a:extLst>
                  </a:tr>
                  <a:tr h="370840">
                    <a:tc>
                      <a:txBody>
                        <a:bodyPr/>
                        <a:lstStyle/>
                        <a:p>
                          <a:pPr/>
                          <a14:m>
                            <m:oMathPara xmlns:m="http://schemas.openxmlformats.org/officeDocument/2006/math">
                              <m:oMathParaPr>
                                <m:jc m:val="centerGroup"/>
                              </m:oMathParaPr>
                              <m:oMath xmlns:m="http://schemas.openxmlformats.org/officeDocument/2006/math">
                                <m:r>
                                  <a:rPr lang="en-GB" b="1" i="1" smtClean="0">
                                    <a:latin typeface="Cambria Math" panose="02040503050406030204" pitchFamily="18" charset="0"/>
                                  </a:rPr>
                                  <m:t>𝒚</m:t>
                                </m:r>
                              </m:oMath>
                            </m:oMathPara>
                          </a14:m>
                          <a:endParaRPr lang="en-GB" b="1" dirty="0"/>
                        </a:p>
                      </a:txBody>
                      <a:tcPr/>
                    </a:tc>
                    <a:tc>
                      <a:txBody>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1</m:t>
                                </m:r>
                              </m:oMath>
                            </m:oMathPara>
                          </a14:m>
                          <a:endParaRPr lang="en-GB" dirty="0"/>
                        </a:p>
                      </a:txBody>
                      <a:tcPr/>
                    </a:tc>
                    <a:tc>
                      <a:txBody>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1.155</m:t>
                                </m:r>
                              </m:oMath>
                            </m:oMathPara>
                          </a14:m>
                          <a:endParaRPr lang="en-GB" dirty="0"/>
                        </a:p>
                      </a:txBody>
                      <a:tcPr/>
                    </a:tc>
                    <a:tc>
                      <a:txBody>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2</m:t>
                                </m:r>
                              </m:oMath>
                            </m:oMathPara>
                          </a14:m>
                          <a:endParaRPr lang="en-GB" dirty="0"/>
                        </a:p>
                      </a:txBody>
                      <a:tcPr/>
                    </a:tc>
                    <a:extLst>
                      <a:ext uri="{0D108BD9-81ED-4DB2-BD59-A6C34878D82A}">
                        <a16:rowId xmlns:a16="http://schemas.microsoft.com/office/drawing/2014/main" val="10001"/>
                      </a:ext>
                    </a:extLst>
                  </a:tr>
                </a:tbl>
              </a:graphicData>
            </a:graphic>
          </p:graphicFrame>
        </mc:Choice>
        <mc:Fallback xmlns="">
          <p:graphicFrame>
            <p:nvGraphicFramePr>
              <p:cNvPr id="10" name="Table 9"/>
              <p:cNvGraphicFramePr>
                <a:graphicFrameLocks noGrp="1"/>
              </p:cNvGraphicFramePr>
              <p:nvPr>
                <p:extLst>
                  <p:ext uri="{D42A27DB-BD31-4B8C-83A1-F6EECF244321}">
                    <p14:modId xmlns:p14="http://schemas.microsoft.com/office/powerpoint/2010/main" val="2817498684"/>
                  </p:ext>
                </p:extLst>
              </p:nvPr>
            </p:nvGraphicFramePr>
            <p:xfrm>
              <a:off x="1379029" y="4540078"/>
              <a:ext cx="1896046" cy="930148"/>
            </p:xfrm>
            <a:graphic>
              <a:graphicData uri="http://schemas.openxmlformats.org/drawingml/2006/table">
                <a:tbl>
                  <a:tblPr firstRow="1" bandRow="1">
                    <a:tableStyleId>{5940675A-B579-460E-94D1-54222C63F5DA}</a:tableStyleId>
                  </a:tblPr>
                  <a:tblGrid>
                    <a:gridCol w="455821">
                      <a:extLst>
                        <a:ext uri="{9D8B030D-6E8A-4147-A177-3AD203B41FA5}">
                          <a16:colId xmlns:a16="http://schemas.microsoft.com/office/drawing/2014/main" val="20000"/>
                        </a:ext>
                      </a:extLst>
                    </a:gridCol>
                    <a:gridCol w="274239">
                      <a:extLst>
                        <a:ext uri="{9D8B030D-6E8A-4147-A177-3AD203B41FA5}">
                          <a16:colId xmlns:a16="http://schemas.microsoft.com/office/drawing/2014/main" val="20001"/>
                        </a:ext>
                      </a:extLst>
                    </a:gridCol>
                    <a:gridCol w="790892">
                      <a:extLst>
                        <a:ext uri="{9D8B030D-6E8A-4147-A177-3AD203B41FA5}">
                          <a16:colId xmlns:a16="http://schemas.microsoft.com/office/drawing/2014/main" val="20002"/>
                        </a:ext>
                      </a:extLst>
                    </a:gridCol>
                    <a:gridCol w="375094">
                      <a:extLst>
                        <a:ext uri="{9D8B030D-6E8A-4147-A177-3AD203B41FA5}">
                          <a16:colId xmlns:a16="http://schemas.microsoft.com/office/drawing/2014/main" val="20003"/>
                        </a:ext>
                      </a:extLst>
                    </a:gridCol>
                  </a:tblGrid>
                  <a:tr h="559308">
                    <a:tc>
                      <a:txBody>
                        <a:bodyPr/>
                        <a:lstStyle/>
                        <a:p>
                          <a:endParaRPr lang="en-US"/>
                        </a:p>
                      </a:txBody>
                      <a:tcPr>
                        <a:blipFill>
                          <a:blip r:embed="rId5"/>
                          <a:stretch>
                            <a:fillRect l="-1333" t="-1075" r="-318667" b="-68817"/>
                          </a:stretch>
                        </a:blipFill>
                      </a:tcPr>
                    </a:tc>
                    <a:tc>
                      <a:txBody>
                        <a:bodyPr/>
                        <a:lstStyle/>
                        <a:p>
                          <a:endParaRPr lang="en-US"/>
                        </a:p>
                      </a:txBody>
                      <a:tcPr>
                        <a:blipFill>
                          <a:blip r:embed="rId5"/>
                          <a:stretch>
                            <a:fillRect l="-168889" t="-1075" r="-431111" b="-68817"/>
                          </a:stretch>
                        </a:blipFill>
                      </a:tcPr>
                    </a:tc>
                    <a:tc>
                      <a:txBody>
                        <a:bodyPr/>
                        <a:lstStyle/>
                        <a:p>
                          <a:endParaRPr lang="en-US"/>
                        </a:p>
                      </a:txBody>
                      <a:tcPr>
                        <a:blipFill>
                          <a:blip r:embed="rId5"/>
                          <a:stretch>
                            <a:fillRect l="-93077" t="-1075" r="-49231" b="-68817"/>
                          </a:stretch>
                        </a:blipFill>
                      </a:tcPr>
                    </a:tc>
                    <a:tc>
                      <a:txBody>
                        <a:bodyPr/>
                        <a:lstStyle/>
                        <a:p>
                          <a:endParaRPr lang="en-US"/>
                        </a:p>
                      </a:txBody>
                      <a:tcPr>
                        <a:blipFill>
                          <a:blip r:embed="rId5"/>
                          <a:stretch>
                            <a:fillRect l="-404839" t="-1075" r="-3226" b="-68817"/>
                          </a:stretch>
                        </a:blipFill>
                      </a:tcPr>
                    </a:tc>
                    <a:extLst>
                      <a:ext uri="{0D108BD9-81ED-4DB2-BD59-A6C34878D82A}">
                        <a16:rowId xmlns:a16="http://schemas.microsoft.com/office/drawing/2014/main" val="10000"/>
                      </a:ext>
                    </a:extLst>
                  </a:tr>
                  <a:tr h="370840">
                    <a:tc>
                      <a:txBody>
                        <a:bodyPr/>
                        <a:lstStyle/>
                        <a:p>
                          <a:endParaRPr lang="en-US"/>
                        </a:p>
                      </a:txBody>
                      <a:tcPr>
                        <a:blipFill>
                          <a:blip r:embed="rId5"/>
                          <a:stretch>
                            <a:fillRect l="-1333" t="-154098" r="-318667" b="-4918"/>
                          </a:stretch>
                        </a:blipFill>
                      </a:tcPr>
                    </a:tc>
                    <a:tc>
                      <a:txBody>
                        <a:bodyPr/>
                        <a:lstStyle/>
                        <a:p>
                          <a:endParaRPr lang="en-US"/>
                        </a:p>
                      </a:txBody>
                      <a:tcPr>
                        <a:blipFill>
                          <a:blip r:embed="rId5"/>
                          <a:stretch>
                            <a:fillRect l="-168889" t="-154098" r="-431111" b="-4918"/>
                          </a:stretch>
                        </a:blipFill>
                      </a:tcPr>
                    </a:tc>
                    <a:tc>
                      <a:txBody>
                        <a:bodyPr/>
                        <a:lstStyle/>
                        <a:p>
                          <a:endParaRPr lang="en-US"/>
                        </a:p>
                      </a:txBody>
                      <a:tcPr>
                        <a:blipFill>
                          <a:blip r:embed="rId5"/>
                          <a:stretch>
                            <a:fillRect l="-93077" t="-154098" r="-49231" b="-4918"/>
                          </a:stretch>
                        </a:blipFill>
                      </a:tcPr>
                    </a:tc>
                    <a:tc>
                      <a:txBody>
                        <a:bodyPr/>
                        <a:lstStyle/>
                        <a:p>
                          <a:endParaRPr lang="en-US"/>
                        </a:p>
                      </a:txBody>
                      <a:tcPr>
                        <a:blipFill>
                          <a:blip r:embed="rId5"/>
                          <a:stretch>
                            <a:fillRect l="-404839" t="-154098" r="-3226" b="-4918"/>
                          </a:stretch>
                        </a:blipFill>
                      </a:tcPr>
                    </a:tc>
                    <a:extLst>
                      <a:ext uri="{0D108BD9-81ED-4DB2-BD59-A6C34878D82A}">
                        <a16:rowId xmlns:a16="http://schemas.microsoft.com/office/drawing/2014/main" val="10001"/>
                      </a:ext>
                    </a:extLst>
                  </a:tr>
                </a:tbl>
              </a:graphicData>
            </a:graphic>
          </p:graphicFrame>
        </mc:Fallback>
      </mc:AlternateContent>
      <mc:AlternateContent xmlns:mc="http://schemas.openxmlformats.org/markup-compatibility/2006" xmlns:a14="http://schemas.microsoft.com/office/drawing/2010/main">
        <mc:Choice Requires="a14">
          <p:sp>
            <p:nvSpPr>
              <p:cNvPr id="11" name="TextBox 10"/>
              <p:cNvSpPr txBox="1"/>
              <p:nvPr/>
            </p:nvSpPr>
            <p:spPr>
              <a:xfrm>
                <a:off x="682080" y="5524279"/>
                <a:ext cx="3698676" cy="6127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𝐼</m:t>
                      </m:r>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2</m:t>
                          </m:r>
                        </m:den>
                      </m:f>
                      <m:f>
                        <m:fPr>
                          <m:ctrlPr>
                            <a:rPr lang="en-GB" b="0" i="1" smtClean="0">
                              <a:latin typeface="Cambria Math" panose="02040503050406030204" pitchFamily="18" charset="0"/>
                            </a:rPr>
                          </m:ctrlPr>
                        </m:fPr>
                        <m:num>
                          <m:r>
                            <a:rPr lang="en-GB" b="0" i="1" smtClean="0">
                              <a:latin typeface="Cambria Math" panose="02040503050406030204" pitchFamily="18" charset="0"/>
                            </a:rPr>
                            <m:t>𝜋</m:t>
                          </m:r>
                        </m:num>
                        <m:den>
                          <m:r>
                            <a:rPr lang="en-GB" b="0" i="1" smtClean="0">
                              <a:latin typeface="Cambria Math" panose="02040503050406030204" pitchFamily="18" charset="0"/>
                            </a:rPr>
                            <m:t>6</m:t>
                          </m:r>
                        </m:den>
                      </m:f>
                      <m:d>
                        <m:dPr>
                          <m:begChr m:val="["/>
                          <m:endChr m:val="]"/>
                          <m:ctrlPr>
                            <a:rPr lang="en-GB" b="0" i="1" smtClean="0">
                              <a:latin typeface="Cambria Math" panose="02040503050406030204" pitchFamily="18" charset="0"/>
                            </a:rPr>
                          </m:ctrlPr>
                        </m:dPr>
                        <m:e>
                          <m:r>
                            <a:rPr lang="en-GB" b="0" i="1" smtClean="0">
                              <a:latin typeface="Cambria Math" panose="02040503050406030204" pitchFamily="18" charset="0"/>
                            </a:rPr>
                            <m:t>1+2</m:t>
                          </m:r>
                          <m:d>
                            <m:dPr>
                              <m:ctrlPr>
                                <a:rPr lang="en-GB" b="0" i="1" smtClean="0">
                                  <a:latin typeface="Cambria Math" panose="02040503050406030204" pitchFamily="18" charset="0"/>
                                </a:rPr>
                              </m:ctrlPr>
                            </m:dPr>
                            <m:e>
                              <m:r>
                                <a:rPr lang="en-GB" b="0" i="1" smtClean="0">
                                  <a:latin typeface="Cambria Math" panose="02040503050406030204" pitchFamily="18" charset="0"/>
                                </a:rPr>
                                <m:t>1.155</m:t>
                              </m:r>
                            </m:e>
                          </m:d>
                          <m:r>
                            <a:rPr lang="en-GB" b="0" i="1" smtClean="0">
                              <a:latin typeface="Cambria Math" panose="02040503050406030204" pitchFamily="18" charset="0"/>
                            </a:rPr>
                            <m:t>+2</m:t>
                          </m:r>
                        </m:e>
                      </m:d>
                      <m:r>
                        <a:rPr lang="en-GB" b="0" i="1" smtClean="0">
                          <a:latin typeface="Cambria Math" panose="02040503050406030204" pitchFamily="18" charset="0"/>
                        </a:rPr>
                        <m:t>=1.39</m:t>
                      </m:r>
                    </m:oMath>
                  </m:oMathPara>
                </a14:m>
                <a:endParaRPr lang="en-GB" dirty="0"/>
              </a:p>
            </p:txBody>
          </p:sp>
        </mc:Choice>
        <mc:Fallback xmlns="">
          <p:sp>
            <p:nvSpPr>
              <p:cNvPr id="11" name="TextBox 10"/>
              <p:cNvSpPr txBox="1">
                <a:spLocks noRot="1" noChangeAspect="1" noMove="1" noResize="1" noEditPoints="1" noAdjustHandles="1" noChangeArrowheads="1" noChangeShapeType="1" noTextEdit="1"/>
              </p:cNvSpPr>
              <p:nvPr/>
            </p:nvSpPr>
            <p:spPr>
              <a:xfrm>
                <a:off x="682080" y="5524279"/>
                <a:ext cx="3698676" cy="612732"/>
              </a:xfrm>
              <a:prstGeom prst="rect">
                <a:avLst/>
              </a:prstGeom>
              <a:blipFill>
                <a:blip r:embed="rId6"/>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graphicFrame>
            <p:nvGraphicFramePr>
              <p:cNvPr id="12" name="Table 11"/>
              <p:cNvGraphicFramePr>
                <a:graphicFrameLocks noGrp="1"/>
              </p:cNvGraphicFramePr>
              <p:nvPr>
                <p:extLst>
                  <p:ext uri="{D42A27DB-BD31-4B8C-83A1-F6EECF244321}">
                    <p14:modId xmlns:p14="http://schemas.microsoft.com/office/powerpoint/2010/main" val="3310255312"/>
                  </p:ext>
                </p:extLst>
              </p:nvPr>
            </p:nvGraphicFramePr>
            <p:xfrm>
              <a:off x="4822588" y="3986080"/>
              <a:ext cx="3871876" cy="930148"/>
            </p:xfrm>
            <a:graphic>
              <a:graphicData uri="http://schemas.openxmlformats.org/drawingml/2006/table">
                <a:tbl>
                  <a:tblPr firstRow="1" bandRow="1">
                    <a:tableStyleId>{5940675A-B579-460E-94D1-54222C63F5DA}</a:tableStyleId>
                  </a:tblPr>
                  <a:tblGrid>
                    <a:gridCol w="609277">
                      <a:extLst>
                        <a:ext uri="{9D8B030D-6E8A-4147-A177-3AD203B41FA5}">
                          <a16:colId xmlns:a16="http://schemas.microsoft.com/office/drawing/2014/main" val="20000"/>
                        </a:ext>
                      </a:extLst>
                    </a:gridCol>
                    <a:gridCol w="388550">
                      <a:extLst>
                        <a:ext uri="{9D8B030D-6E8A-4147-A177-3AD203B41FA5}">
                          <a16:colId xmlns:a16="http://schemas.microsoft.com/office/drawing/2014/main" val="20001"/>
                        </a:ext>
                      </a:extLst>
                    </a:gridCol>
                    <a:gridCol w="790892">
                      <a:extLst>
                        <a:ext uri="{9D8B030D-6E8A-4147-A177-3AD203B41FA5}">
                          <a16:colId xmlns:a16="http://schemas.microsoft.com/office/drawing/2014/main" val="20002"/>
                        </a:ext>
                      </a:extLst>
                    </a:gridCol>
                    <a:gridCol w="790892">
                      <a:extLst>
                        <a:ext uri="{9D8B030D-6E8A-4147-A177-3AD203B41FA5}">
                          <a16:colId xmlns:a16="http://schemas.microsoft.com/office/drawing/2014/main" val="20003"/>
                        </a:ext>
                      </a:extLst>
                    </a:gridCol>
                    <a:gridCol w="790892">
                      <a:extLst>
                        <a:ext uri="{9D8B030D-6E8A-4147-A177-3AD203B41FA5}">
                          <a16:colId xmlns:a16="http://schemas.microsoft.com/office/drawing/2014/main" val="20004"/>
                        </a:ext>
                      </a:extLst>
                    </a:gridCol>
                    <a:gridCol w="501373">
                      <a:extLst>
                        <a:ext uri="{9D8B030D-6E8A-4147-A177-3AD203B41FA5}">
                          <a16:colId xmlns:a16="http://schemas.microsoft.com/office/drawing/2014/main" val="20005"/>
                        </a:ext>
                      </a:extLst>
                    </a:gridCol>
                  </a:tblGrid>
                  <a:tr h="370840">
                    <a:tc>
                      <a:txBody>
                        <a:bodyPr/>
                        <a:lstStyle/>
                        <a:p>
                          <a:pPr/>
                          <a14:m>
                            <m:oMathPara xmlns:m="http://schemas.openxmlformats.org/officeDocument/2006/math">
                              <m:oMathParaPr>
                                <m:jc m:val="centerGroup"/>
                              </m:oMathParaPr>
                              <m:oMath xmlns:m="http://schemas.openxmlformats.org/officeDocument/2006/math">
                                <m:r>
                                  <a:rPr lang="en-GB" b="1" i="1" smtClean="0">
                                    <a:latin typeface="Cambria Math" panose="02040503050406030204" pitchFamily="18" charset="0"/>
                                  </a:rPr>
                                  <m:t>𝒙</m:t>
                                </m:r>
                              </m:oMath>
                            </m:oMathPara>
                          </a14:m>
                          <a:endParaRPr lang="en-GB" b="1" dirty="0"/>
                        </a:p>
                      </a:txBody>
                      <a:tcPr/>
                    </a:tc>
                    <a:tc>
                      <a:txBody>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0</m:t>
                                </m:r>
                              </m:oMath>
                            </m:oMathPara>
                          </a14:m>
                          <a:endParaRPr lang="en-GB" dirty="0"/>
                        </a:p>
                      </a:txBody>
                      <a:tcPr/>
                    </a:tc>
                    <a:tc>
                      <a:txBody>
                        <a:bodyPr/>
                        <a:lstStyle/>
                        <a:p>
                          <a:pPr/>
                          <a14:m>
                            <m:oMathPara xmlns:m="http://schemas.openxmlformats.org/officeDocument/2006/math">
                              <m:oMathParaPr>
                                <m:jc m:val="centerGroup"/>
                              </m:oMathParaPr>
                              <m:oMath xmlns:m="http://schemas.openxmlformats.org/officeDocument/2006/math">
                                <m:f>
                                  <m:fPr>
                                    <m:ctrlPr>
                                      <a:rPr lang="en-GB" b="0" i="1" smtClean="0">
                                        <a:latin typeface="Cambria Math" panose="02040503050406030204" pitchFamily="18" charset="0"/>
                                      </a:rPr>
                                    </m:ctrlPr>
                                  </m:fPr>
                                  <m:num>
                                    <m:r>
                                      <a:rPr lang="en-GB" b="0" i="1" smtClean="0">
                                        <a:latin typeface="Cambria Math" panose="02040503050406030204" pitchFamily="18" charset="0"/>
                                      </a:rPr>
                                      <m:t>𝜋</m:t>
                                    </m:r>
                                  </m:num>
                                  <m:den>
                                    <m:r>
                                      <a:rPr lang="en-GB" b="0" i="1" smtClean="0">
                                        <a:latin typeface="Cambria Math" panose="02040503050406030204" pitchFamily="18" charset="0"/>
                                      </a:rPr>
                                      <m:t>12</m:t>
                                    </m:r>
                                  </m:den>
                                </m:f>
                              </m:oMath>
                            </m:oMathPara>
                          </a14:m>
                          <a:endParaRPr lang="en-GB" dirty="0"/>
                        </a:p>
                      </a:txBody>
                      <a:tcPr/>
                    </a:tc>
                    <a:tc>
                      <a:txBody>
                        <a:bodyPr/>
                        <a:lstStyle/>
                        <a:p>
                          <a:pPr/>
                          <a14:m>
                            <m:oMathPara xmlns:m="http://schemas.openxmlformats.org/officeDocument/2006/math">
                              <m:oMathParaPr>
                                <m:jc m:val="centerGroup"/>
                              </m:oMathParaPr>
                              <m:oMath xmlns:m="http://schemas.openxmlformats.org/officeDocument/2006/math">
                                <m:f>
                                  <m:fPr>
                                    <m:ctrlPr>
                                      <a:rPr lang="en-GB" b="0" i="1" smtClean="0">
                                        <a:latin typeface="Cambria Math" panose="02040503050406030204" pitchFamily="18" charset="0"/>
                                      </a:rPr>
                                    </m:ctrlPr>
                                  </m:fPr>
                                  <m:num>
                                    <m:r>
                                      <a:rPr lang="en-GB" b="0" i="1" smtClean="0">
                                        <a:latin typeface="Cambria Math" panose="02040503050406030204" pitchFamily="18" charset="0"/>
                                      </a:rPr>
                                      <m:t>𝜋</m:t>
                                    </m:r>
                                  </m:num>
                                  <m:den>
                                    <m:r>
                                      <a:rPr lang="en-GB" b="0" i="1" smtClean="0">
                                        <a:latin typeface="Cambria Math" panose="02040503050406030204" pitchFamily="18" charset="0"/>
                                      </a:rPr>
                                      <m:t>6</m:t>
                                    </m:r>
                                  </m:den>
                                </m:f>
                              </m:oMath>
                            </m:oMathPara>
                          </a14:m>
                          <a:endParaRPr lang="en-GB" dirty="0"/>
                        </a:p>
                      </a:txBody>
                      <a:tcPr/>
                    </a:tc>
                    <a:tc>
                      <a:txBody>
                        <a:bodyPr/>
                        <a:lstStyle/>
                        <a:p>
                          <a:pPr/>
                          <a14:m>
                            <m:oMathPara xmlns:m="http://schemas.openxmlformats.org/officeDocument/2006/math">
                              <m:oMathParaPr>
                                <m:jc m:val="centerGroup"/>
                              </m:oMathParaPr>
                              <m:oMath xmlns:m="http://schemas.openxmlformats.org/officeDocument/2006/math">
                                <m:f>
                                  <m:fPr>
                                    <m:ctrlPr>
                                      <a:rPr lang="en-GB" b="0" i="1" smtClean="0">
                                        <a:latin typeface="Cambria Math" panose="02040503050406030204" pitchFamily="18" charset="0"/>
                                      </a:rPr>
                                    </m:ctrlPr>
                                  </m:fPr>
                                  <m:num>
                                    <m:r>
                                      <a:rPr lang="en-GB" b="0" i="1" smtClean="0">
                                        <a:latin typeface="Cambria Math" panose="02040503050406030204" pitchFamily="18" charset="0"/>
                                      </a:rPr>
                                      <m:t>𝜋</m:t>
                                    </m:r>
                                  </m:num>
                                  <m:den>
                                    <m:r>
                                      <a:rPr lang="en-GB" b="0" i="1" smtClean="0">
                                        <a:latin typeface="Cambria Math" panose="02040503050406030204" pitchFamily="18" charset="0"/>
                                      </a:rPr>
                                      <m:t>4</m:t>
                                    </m:r>
                                  </m:den>
                                </m:f>
                              </m:oMath>
                            </m:oMathPara>
                          </a14:m>
                          <a:endParaRPr lang="en-GB" dirty="0"/>
                        </a:p>
                      </a:txBody>
                      <a:tcPr/>
                    </a:tc>
                    <a:tc>
                      <a:txBody>
                        <a:bodyPr/>
                        <a:lstStyle/>
                        <a:p>
                          <a:pPr/>
                          <a14:m>
                            <m:oMathPara xmlns:m="http://schemas.openxmlformats.org/officeDocument/2006/math">
                              <m:oMathParaPr>
                                <m:jc m:val="centerGroup"/>
                              </m:oMathParaPr>
                              <m:oMath xmlns:m="http://schemas.openxmlformats.org/officeDocument/2006/math">
                                <m:f>
                                  <m:fPr>
                                    <m:ctrlPr>
                                      <a:rPr lang="en-GB" b="0" i="1" smtClean="0">
                                        <a:latin typeface="Cambria Math" panose="02040503050406030204" pitchFamily="18" charset="0"/>
                                      </a:rPr>
                                    </m:ctrlPr>
                                  </m:fPr>
                                  <m:num>
                                    <m:r>
                                      <a:rPr lang="en-GB" b="0" i="1" smtClean="0">
                                        <a:latin typeface="Cambria Math" panose="02040503050406030204" pitchFamily="18" charset="0"/>
                                      </a:rPr>
                                      <m:t>𝜋</m:t>
                                    </m:r>
                                  </m:num>
                                  <m:den>
                                    <m:r>
                                      <a:rPr lang="en-GB" b="0" i="1" smtClean="0">
                                        <a:latin typeface="Cambria Math" panose="02040503050406030204" pitchFamily="18" charset="0"/>
                                      </a:rPr>
                                      <m:t>3</m:t>
                                    </m:r>
                                  </m:den>
                                </m:f>
                              </m:oMath>
                            </m:oMathPara>
                          </a14:m>
                          <a:endParaRPr lang="en-GB" dirty="0"/>
                        </a:p>
                      </a:txBody>
                      <a:tcPr/>
                    </a:tc>
                    <a:extLst>
                      <a:ext uri="{0D108BD9-81ED-4DB2-BD59-A6C34878D82A}">
                        <a16:rowId xmlns:a16="http://schemas.microsoft.com/office/drawing/2014/main" val="10000"/>
                      </a:ext>
                    </a:extLst>
                  </a:tr>
                  <a:tr h="370840">
                    <a:tc>
                      <a:txBody>
                        <a:bodyPr/>
                        <a:lstStyle/>
                        <a:p>
                          <a:pPr/>
                          <a14:m>
                            <m:oMathPara xmlns:m="http://schemas.openxmlformats.org/officeDocument/2006/math">
                              <m:oMathParaPr>
                                <m:jc m:val="centerGroup"/>
                              </m:oMathParaPr>
                              <m:oMath xmlns:m="http://schemas.openxmlformats.org/officeDocument/2006/math">
                                <m:r>
                                  <a:rPr lang="en-GB" b="1" i="1" smtClean="0">
                                    <a:latin typeface="Cambria Math" panose="02040503050406030204" pitchFamily="18" charset="0"/>
                                  </a:rPr>
                                  <m:t>𝒚</m:t>
                                </m:r>
                              </m:oMath>
                            </m:oMathPara>
                          </a14:m>
                          <a:endParaRPr lang="en-GB" b="1" dirty="0"/>
                        </a:p>
                      </a:txBody>
                      <a:tcPr/>
                    </a:tc>
                    <a:tc>
                      <a:txBody>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1</m:t>
                                </m:r>
                              </m:oMath>
                            </m:oMathPara>
                          </a14:m>
                          <a:endParaRPr lang="en-GB" dirty="0"/>
                        </a:p>
                      </a:txBody>
                      <a:tcPr/>
                    </a:tc>
                    <a:tc>
                      <a:txBody>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1.035</m:t>
                                </m:r>
                              </m:oMath>
                            </m:oMathPara>
                          </a14:m>
                          <a:endParaRPr lang="en-GB" dirty="0"/>
                        </a:p>
                      </a:txBody>
                      <a:tcPr/>
                    </a:tc>
                    <a:tc>
                      <a:txBody>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1.155</m:t>
                                </m:r>
                              </m:oMath>
                            </m:oMathPara>
                          </a14:m>
                          <a:endParaRPr lang="en-GB" dirty="0"/>
                        </a:p>
                      </a:txBody>
                      <a:tcPr/>
                    </a:tc>
                    <a:tc>
                      <a:txBody>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1.414</m:t>
                                </m:r>
                              </m:oMath>
                            </m:oMathPara>
                          </a14:m>
                          <a:endParaRPr lang="en-GB" dirty="0"/>
                        </a:p>
                      </a:txBody>
                      <a:tcPr/>
                    </a:tc>
                    <a:tc>
                      <a:txBody>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2</m:t>
                                </m:r>
                              </m:oMath>
                            </m:oMathPara>
                          </a14:m>
                          <a:endParaRPr lang="en-GB" dirty="0"/>
                        </a:p>
                      </a:txBody>
                      <a:tcPr/>
                    </a:tc>
                    <a:extLst>
                      <a:ext uri="{0D108BD9-81ED-4DB2-BD59-A6C34878D82A}">
                        <a16:rowId xmlns:a16="http://schemas.microsoft.com/office/drawing/2014/main" val="10001"/>
                      </a:ext>
                    </a:extLst>
                  </a:tr>
                </a:tbl>
              </a:graphicData>
            </a:graphic>
          </p:graphicFrame>
        </mc:Choice>
        <mc:Fallback xmlns="">
          <p:graphicFrame>
            <p:nvGraphicFramePr>
              <p:cNvPr id="12" name="Table 11"/>
              <p:cNvGraphicFramePr>
                <a:graphicFrameLocks noGrp="1"/>
              </p:cNvGraphicFramePr>
              <p:nvPr>
                <p:extLst>
                  <p:ext uri="{D42A27DB-BD31-4B8C-83A1-F6EECF244321}">
                    <p14:modId xmlns:p14="http://schemas.microsoft.com/office/powerpoint/2010/main" val="3310255312"/>
                  </p:ext>
                </p:extLst>
              </p:nvPr>
            </p:nvGraphicFramePr>
            <p:xfrm>
              <a:off x="4822588" y="3986080"/>
              <a:ext cx="3871876" cy="930148"/>
            </p:xfrm>
            <a:graphic>
              <a:graphicData uri="http://schemas.openxmlformats.org/drawingml/2006/table">
                <a:tbl>
                  <a:tblPr firstRow="1" bandRow="1">
                    <a:tableStyleId>{5940675A-B579-460E-94D1-54222C63F5DA}</a:tableStyleId>
                  </a:tblPr>
                  <a:tblGrid>
                    <a:gridCol w="609277">
                      <a:extLst>
                        <a:ext uri="{9D8B030D-6E8A-4147-A177-3AD203B41FA5}">
                          <a16:colId xmlns:a16="http://schemas.microsoft.com/office/drawing/2014/main" val="20000"/>
                        </a:ext>
                      </a:extLst>
                    </a:gridCol>
                    <a:gridCol w="388550">
                      <a:extLst>
                        <a:ext uri="{9D8B030D-6E8A-4147-A177-3AD203B41FA5}">
                          <a16:colId xmlns:a16="http://schemas.microsoft.com/office/drawing/2014/main" val="20001"/>
                        </a:ext>
                      </a:extLst>
                    </a:gridCol>
                    <a:gridCol w="790892">
                      <a:extLst>
                        <a:ext uri="{9D8B030D-6E8A-4147-A177-3AD203B41FA5}">
                          <a16:colId xmlns:a16="http://schemas.microsoft.com/office/drawing/2014/main" val="20002"/>
                        </a:ext>
                      </a:extLst>
                    </a:gridCol>
                    <a:gridCol w="790892">
                      <a:extLst>
                        <a:ext uri="{9D8B030D-6E8A-4147-A177-3AD203B41FA5}">
                          <a16:colId xmlns:a16="http://schemas.microsoft.com/office/drawing/2014/main" val="20003"/>
                        </a:ext>
                      </a:extLst>
                    </a:gridCol>
                    <a:gridCol w="790892">
                      <a:extLst>
                        <a:ext uri="{9D8B030D-6E8A-4147-A177-3AD203B41FA5}">
                          <a16:colId xmlns:a16="http://schemas.microsoft.com/office/drawing/2014/main" val="20004"/>
                        </a:ext>
                      </a:extLst>
                    </a:gridCol>
                    <a:gridCol w="501373">
                      <a:extLst>
                        <a:ext uri="{9D8B030D-6E8A-4147-A177-3AD203B41FA5}">
                          <a16:colId xmlns:a16="http://schemas.microsoft.com/office/drawing/2014/main" val="20005"/>
                        </a:ext>
                      </a:extLst>
                    </a:gridCol>
                  </a:tblGrid>
                  <a:tr h="559308">
                    <a:tc>
                      <a:txBody>
                        <a:bodyPr/>
                        <a:lstStyle/>
                        <a:p>
                          <a:endParaRPr lang="en-US"/>
                        </a:p>
                      </a:txBody>
                      <a:tcPr>
                        <a:blipFill>
                          <a:blip r:embed="rId7"/>
                          <a:stretch>
                            <a:fillRect l="-1000" t="-1075" r="-538000" b="-68817"/>
                          </a:stretch>
                        </a:blipFill>
                      </a:tcPr>
                    </a:tc>
                    <a:tc>
                      <a:txBody>
                        <a:bodyPr/>
                        <a:lstStyle/>
                        <a:p>
                          <a:endParaRPr lang="en-US"/>
                        </a:p>
                      </a:txBody>
                      <a:tcPr>
                        <a:blipFill>
                          <a:blip r:embed="rId7"/>
                          <a:stretch>
                            <a:fillRect l="-157813" t="-1075" r="-740625" b="-68817"/>
                          </a:stretch>
                        </a:blipFill>
                      </a:tcPr>
                    </a:tc>
                    <a:tc>
                      <a:txBody>
                        <a:bodyPr/>
                        <a:lstStyle/>
                        <a:p>
                          <a:endParaRPr lang="en-US"/>
                        </a:p>
                      </a:txBody>
                      <a:tcPr>
                        <a:blipFill>
                          <a:blip r:embed="rId7"/>
                          <a:stretch>
                            <a:fillRect l="-126923" t="-1075" r="-264615" b="-68817"/>
                          </a:stretch>
                        </a:blipFill>
                      </a:tcPr>
                    </a:tc>
                    <a:tc>
                      <a:txBody>
                        <a:bodyPr/>
                        <a:lstStyle/>
                        <a:p>
                          <a:endParaRPr lang="en-US"/>
                        </a:p>
                      </a:txBody>
                      <a:tcPr>
                        <a:blipFill>
                          <a:blip r:embed="rId7"/>
                          <a:stretch>
                            <a:fillRect l="-226923" t="-1075" r="-164615" b="-68817"/>
                          </a:stretch>
                        </a:blipFill>
                      </a:tcPr>
                    </a:tc>
                    <a:tc>
                      <a:txBody>
                        <a:bodyPr/>
                        <a:lstStyle/>
                        <a:p>
                          <a:endParaRPr lang="en-US"/>
                        </a:p>
                      </a:txBody>
                      <a:tcPr>
                        <a:blipFill>
                          <a:blip r:embed="rId7"/>
                          <a:stretch>
                            <a:fillRect l="-326923" t="-1075" r="-64615" b="-68817"/>
                          </a:stretch>
                        </a:blipFill>
                      </a:tcPr>
                    </a:tc>
                    <a:tc>
                      <a:txBody>
                        <a:bodyPr/>
                        <a:lstStyle/>
                        <a:p>
                          <a:endParaRPr lang="en-US"/>
                        </a:p>
                      </a:txBody>
                      <a:tcPr>
                        <a:blipFill>
                          <a:blip r:embed="rId7"/>
                          <a:stretch>
                            <a:fillRect l="-676829" t="-1075" r="-2439" b="-68817"/>
                          </a:stretch>
                        </a:blipFill>
                      </a:tcPr>
                    </a:tc>
                    <a:extLst>
                      <a:ext uri="{0D108BD9-81ED-4DB2-BD59-A6C34878D82A}">
                        <a16:rowId xmlns:a16="http://schemas.microsoft.com/office/drawing/2014/main" val="10000"/>
                      </a:ext>
                    </a:extLst>
                  </a:tr>
                  <a:tr h="370840">
                    <a:tc>
                      <a:txBody>
                        <a:bodyPr/>
                        <a:lstStyle/>
                        <a:p>
                          <a:endParaRPr lang="en-US"/>
                        </a:p>
                      </a:txBody>
                      <a:tcPr>
                        <a:blipFill>
                          <a:blip r:embed="rId7"/>
                          <a:stretch>
                            <a:fillRect l="-1000" t="-154098" r="-538000" b="-4918"/>
                          </a:stretch>
                        </a:blipFill>
                      </a:tcPr>
                    </a:tc>
                    <a:tc>
                      <a:txBody>
                        <a:bodyPr/>
                        <a:lstStyle/>
                        <a:p>
                          <a:endParaRPr lang="en-US"/>
                        </a:p>
                      </a:txBody>
                      <a:tcPr>
                        <a:blipFill>
                          <a:blip r:embed="rId7"/>
                          <a:stretch>
                            <a:fillRect l="-157813" t="-154098" r="-740625" b="-4918"/>
                          </a:stretch>
                        </a:blipFill>
                      </a:tcPr>
                    </a:tc>
                    <a:tc>
                      <a:txBody>
                        <a:bodyPr/>
                        <a:lstStyle/>
                        <a:p>
                          <a:endParaRPr lang="en-US"/>
                        </a:p>
                      </a:txBody>
                      <a:tcPr>
                        <a:blipFill>
                          <a:blip r:embed="rId7"/>
                          <a:stretch>
                            <a:fillRect l="-126923" t="-154098" r="-264615" b="-4918"/>
                          </a:stretch>
                        </a:blipFill>
                      </a:tcPr>
                    </a:tc>
                    <a:tc>
                      <a:txBody>
                        <a:bodyPr/>
                        <a:lstStyle/>
                        <a:p>
                          <a:endParaRPr lang="en-US"/>
                        </a:p>
                      </a:txBody>
                      <a:tcPr>
                        <a:blipFill>
                          <a:blip r:embed="rId7"/>
                          <a:stretch>
                            <a:fillRect l="-226923" t="-154098" r="-164615" b="-4918"/>
                          </a:stretch>
                        </a:blipFill>
                      </a:tcPr>
                    </a:tc>
                    <a:tc>
                      <a:txBody>
                        <a:bodyPr/>
                        <a:lstStyle/>
                        <a:p>
                          <a:endParaRPr lang="en-US"/>
                        </a:p>
                      </a:txBody>
                      <a:tcPr>
                        <a:blipFill>
                          <a:blip r:embed="rId7"/>
                          <a:stretch>
                            <a:fillRect l="-326923" t="-154098" r="-64615" b="-4918"/>
                          </a:stretch>
                        </a:blipFill>
                      </a:tcPr>
                    </a:tc>
                    <a:tc>
                      <a:txBody>
                        <a:bodyPr/>
                        <a:lstStyle/>
                        <a:p>
                          <a:endParaRPr lang="en-US"/>
                        </a:p>
                      </a:txBody>
                      <a:tcPr>
                        <a:blipFill>
                          <a:blip r:embed="rId7"/>
                          <a:stretch>
                            <a:fillRect l="-676829" t="-154098" r="-2439" b="-4918"/>
                          </a:stretch>
                        </a:blipFill>
                      </a:tcPr>
                    </a:tc>
                    <a:extLst>
                      <a:ext uri="{0D108BD9-81ED-4DB2-BD59-A6C34878D82A}">
                        <a16:rowId xmlns:a16="http://schemas.microsoft.com/office/drawing/2014/main" val="10001"/>
                      </a:ext>
                    </a:extLst>
                  </a:tr>
                </a:tbl>
              </a:graphicData>
            </a:graphic>
          </p:graphicFrame>
        </mc:Fallback>
      </mc:AlternateContent>
      <mc:AlternateContent xmlns:mc="http://schemas.openxmlformats.org/markup-compatibility/2006" xmlns:a14="http://schemas.microsoft.com/office/drawing/2010/main">
        <mc:Choice Requires="a14">
          <p:sp>
            <p:nvSpPr>
              <p:cNvPr id="13" name="TextBox 12"/>
              <p:cNvSpPr txBox="1"/>
              <p:nvPr/>
            </p:nvSpPr>
            <p:spPr>
              <a:xfrm>
                <a:off x="4127252" y="4961228"/>
                <a:ext cx="5004048" cy="55335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600" b="0" i="1" smtClean="0">
                          <a:latin typeface="Cambria Math" panose="02040503050406030204" pitchFamily="18" charset="0"/>
                        </a:rPr>
                        <m:t>𝐼</m:t>
                      </m:r>
                      <m:r>
                        <a:rPr lang="en-GB" sz="1600" b="0" i="1" smtClean="0">
                          <a:latin typeface="Cambria Math" panose="02040503050406030204" pitchFamily="18" charset="0"/>
                        </a:rPr>
                        <m:t>≈</m:t>
                      </m:r>
                      <m:f>
                        <m:fPr>
                          <m:ctrlPr>
                            <a:rPr lang="en-GB" sz="1600" b="0" i="1" smtClean="0">
                              <a:latin typeface="Cambria Math" panose="02040503050406030204" pitchFamily="18" charset="0"/>
                            </a:rPr>
                          </m:ctrlPr>
                        </m:fPr>
                        <m:num>
                          <m:r>
                            <a:rPr lang="en-GB" sz="1600" b="0" i="1" smtClean="0">
                              <a:latin typeface="Cambria Math" panose="02040503050406030204" pitchFamily="18" charset="0"/>
                            </a:rPr>
                            <m:t>1</m:t>
                          </m:r>
                        </m:num>
                        <m:den>
                          <m:r>
                            <a:rPr lang="en-GB" sz="1600" b="0" i="1" smtClean="0">
                              <a:latin typeface="Cambria Math" panose="02040503050406030204" pitchFamily="18" charset="0"/>
                            </a:rPr>
                            <m:t>2</m:t>
                          </m:r>
                        </m:den>
                      </m:f>
                      <m:f>
                        <m:fPr>
                          <m:ctrlPr>
                            <a:rPr lang="en-GB" sz="1600" b="0" i="1" smtClean="0">
                              <a:latin typeface="Cambria Math" panose="02040503050406030204" pitchFamily="18" charset="0"/>
                            </a:rPr>
                          </m:ctrlPr>
                        </m:fPr>
                        <m:num>
                          <m:r>
                            <a:rPr lang="en-GB" sz="1600" b="0" i="1" smtClean="0">
                              <a:latin typeface="Cambria Math" panose="02040503050406030204" pitchFamily="18" charset="0"/>
                            </a:rPr>
                            <m:t>𝜋</m:t>
                          </m:r>
                        </m:num>
                        <m:den>
                          <m:r>
                            <a:rPr lang="en-GB" sz="1600" b="0" i="1" smtClean="0">
                              <a:latin typeface="Cambria Math" panose="02040503050406030204" pitchFamily="18" charset="0"/>
                            </a:rPr>
                            <m:t>12</m:t>
                          </m:r>
                        </m:den>
                      </m:f>
                      <m:d>
                        <m:dPr>
                          <m:begChr m:val="["/>
                          <m:endChr m:val="]"/>
                          <m:ctrlPr>
                            <a:rPr lang="en-GB" sz="1600" b="0" i="1" smtClean="0">
                              <a:latin typeface="Cambria Math" panose="02040503050406030204" pitchFamily="18" charset="0"/>
                            </a:rPr>
                          </m:ctrlPr>
                        </m:dPr>
                        <m:e>
                          <m:r>
                            <a:rPr lang="en-GB" sz="1600" b="0" i="1" smtClean="0">
                              <a:latin typeface="Cambria Math" panose="02040503050406030204" pitchFamily="18" charset="0"/>
                            </a:rPr>
                            <m:t>1+2</m:t>
                          </m:r>
                          <m:d>
                            <m:dPr>
                              <m:ctrlPr>
                                <a:rPr lang="en-GB" sz="1600" b="0" i="1" smtClean="0">
                                  <a:latin typeface="Cambria Math" panose="02040503050406030204" pitchFamily="18" charset="0"/>
                                </a:rPr>
                              </m:ctrlPr>
                            </m:dPr>
                            <m:e>
                              <m:r>
                                <a:rPr lang="en-GB" sz="1600" b="0" i="1" smtClean="0">
                                  <a:latin typeface="Cambria Math" panose="02040503050406030204" pitchFamily="18" charset="0"/>
                                </a:rPr>
                                <m:t>1.035+1.155+1.414</m:t>
                              </m:r>
                            </m:e>
                          </m:d>
                          <m:r>
                            <a:rPr lang="en-GB" sz="1600" b="0" i="1" smtClean="0">
                              <a:latin typeface="Cambria Math" panose="02040503050406030204" pitchFamily="18" charset="0"/>
                            </a:rPr>
                            <m:t>+2</m:t>
                          </m:r>
                        </m:e>
                      </m:d>
                      <m:r>
                        <a:rPr lang="en-GB" sz="1600" b="0" i="1" smtClean="0">
                          <a:latin typeface="Cambria Math" panose="02040503050406030204" pitchFamily="18" charset="0"/>
                        </a:rPr>
                        <m:t>=1.34</m:t>
                      </m:r>
                    </m:oMath>
                  </m:oMathPara>
                </a14:m>
                <a:endParaRPr lang="en-GB" sz="1600" dirty="0"/>
              </a:p>
            </p:txBody>
          </p:sp>
        </mc:Choice>
        <mc:Fallback xmlns="">
          <p:sp>
            <p:nvSpPr>
              <p:cNvPr id="13" name="TextBox 12"/>
              <p:cNvSpPr txBox="1">
                <a:spLocks noRot="1" noChangeAspect="1" noMove="1" noResize="1" noEditPoints="1" noAdjustHandles="1" noChangeArrowheads="1" noChangeShapeType="1" noTextEdit="1"/>
              </p:cNvSpPr>
              <p:nvPr/>
            </p:nvSpPr>
            <p:spPr>
              <a:xfrm>
                <a:off x="4127252" y="4961228"/>
                <a:ext cx="5004048" cy="553357"/>
              </a:xfrm>
              <a:prstGeom prst="rect">
                <a:avLst/>
              </a:prstGeom>
              <a:blipFill>
                <a:blip r:embed="rId8"/>
                <a:stretch>
                  <a:fillRect/>
                </a:stretch>
              </a:blipFill>
            </p:spPr>
            <p:txBody>
              <a:bodyPr/>
              <a:lstStyle/>
              <a:p>
                <a:r>
                  <a:rPr lang="en-GB">
                    <a:noFill/>
                  </a:rPr>
                  <a:t> </a:t>
                </a:r>
              </a:p>
            </p:txBody>
          </p:sp>
        </mc:Fallback>
      </mc:AlternateContent>
      <p:sp>
        <p:nvSpPr>
          <p:cNvPr id="14" name="TextBox 13"/>
          <p:cNvSpPr txBox="1"/>
          <p:nvPr/>
        </p:nvSpPr>
        <p:spPr>
          <a:xfrm>
            <a:off x="5351388" y="5635794"/>
            <a:ext cx="2736304" cy="369332"/>
          </a:xfrm>
          <a:prstGeom prst="rect">
            <a:avLst/>
          </a:prstGeom>
          <a:noFill/>
        </p:spPr>
        <p:txBody>
          <a:bodyPr wrap="square" rtlCol="0">
            <a:spAutoFit/>
          </a:bodyPr>
          <a:lstStyle/>
          <a:p>
            <a:r>
              <a:rPr lang="en-GB" dirty="0"/>
              <a:t>Error is 5.6% and 1.5%.</a:t>
            </a:r>
          </a:p>
        </p:txBody>
      </p:sp>
      <p:sp>
        <p:nvSpPr>
          <p:cNvPr id="15" name="Rectangle 14"/>
          <p:cNvSpPr/>
          <p:nvPr/>
        </p:nvSpPr>
        <p:spPr>
          <a:xfrm>
            <a:off x="448668" y="3605280"/>
            <a:ext cx="288032" cy="28803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dirty="0"/>
              <a:t>a</a:t>
            </a:r>
          </a:p>
        </p:txBody>
      </p:sp>
      <p:sp>
        <p:nvSpPr>
          <p:cNvPr id="16" name="Rectangle 15"/>
          <p:cNvSpPr/>
          <p:nvPr/>
        </p:nvSpPr>
        <p:spPr>
          <a:xfrm>
            <a:off x="448668" y="4483362"/>
            <a:ext cx="288032" cy="28803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dirty="0"/>
              <a:t>b</a:t>
            </a:r>
          </a:p>
        </p:txBody>
      </p:sp>
      <p:sp>
        <p:nvSpPr>
          <p:cNvPr id="17" name="Rectangle 16"/>
          <p:cNvSpPr/>
          <p:nvPr/>
        </p:nvSpPr>
        <p:spPr>
          <a:xfrm>
            <a:off x="4041180" y="3956397"/>
            <a:ext cx="288032" cy="28803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dirty="0"/>
              <a:t>c</a:t>
            </a:r>
          </a:p>
        </p:txBody>
      </p:sp>
      <p:sp>
        <p:nvSpPr>
          <p:cNvPr id="18" name="Rectangle 17"/>
          <p:cNvSpPr/>
          <p:nvPr/>
        </p:nvSpPr>
        <p:spPr>
          <a:xfrm>
            <a:off x="4676006" y="5686629"/>
            <a:ext cx="288032" cy="28803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dirty="0"/>
              <a:t>d</a:t>
            </a:r>
          </a:p>
        </p:txBody>
      </p:sp>
      <p:sp>
        <p:nvSpPr>
          <p:cNvPr id="19" name="Rectangle 18"/>
          <p:cNvSpPr/>
          <p:nvPr/>
        </p:nvSpPr>
        <p:spPr>
          <a:xfrm>
            <a:off x="736700" y="3605280"/>
            <a:ext cx="2691804" cy="83317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20" name="Rectangle 19"/>
          <p:cNvSpPr/>
          <p:nvPr/>
        </p:nvSpPr>
        <p:spPr>
          <a:xfrm>
            <a:off x="729308" y="4483362"/>
            <a:ext cx="3492400" cy="166343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21" name="Rectangle 20"/>
          <p:cNvSpPr/>
          <p:nvPr/>
        </p:nvSpPr>
        <p:spPr>
          <a:xfrm>
            <a:off x="4329212" y="3948568"/>
            <a:ext cx="4694584" cy="166343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22" name="Rectangle 21"/>
          <p:cNvSpPr/>
          <p:nvPr/>
        </p:nvSpPr>
        <p:spPr>
          <a:xfrm>
            <a:off x="4964038" y="5686629"/>
            <a:ext cx="4059758" cy="61848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297514269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9"/>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9"/>
                                        </p:tgtEl>
                                      </p:cBhvr>
                                    </p:animEffect>
                                    <p:set>
                                      <p:cBhvr>
                                        <p:cTn id="7" dur="1" fill="hold">
                                          <p:stCondLst>
                                            <p:cond delay="499"/>
                                          </p:stCondLst>
                                        </p:cTn>
                                        <p:tgtEl>
                                          <p:spTgt spid="19"/>
                                        </p:tgtEl>
                                        <p:attrNameLst>
                                          <p:attrName>style.visibility</p:attrName>
                                        </p:attrNameLst>
                                      </p:cBhvr>
                                      <p:to>
                                        <p:strVal val="hidden"/>
                                      </p:to>
                                    </p:set>
                                  </p:childTnLst>
                                </p:cTn>
                              </p:par>
                            </p:childTnLst>
                          </p:cTn>
                        </p:par>
                      </p:childTnLst>
                    </p:cTn>
                  </p:par>
                </p:childTnLst>
              </p:cTn>
              <p:nextCondLst>
                <p:cond evt="onClick" delay="0">
                  <p:tgtEl>
                    <p:spTgt spid="19"/>
                  </p:tgtEl>
                </p:cond>
              </p:nextCondLst>
            </p:seq>
            <p:seq concurrent="1" nextAc="seek">
              <p:cTn id="8" restart="whenNotActive" fill="hold" evtFilter="cancelBubble" nodeType="interactiveSeq">
                <p:stCondLst>
                  <p:cond evt="onClick" delay="0">
                    <p:tgtEl>
                      <p:spTgt spid="20"/>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20"/>
                                        </p:tgtEl>
                                      </p:cBhvr>
                                    </p:animEffect>
                                    <p:set>
                                      <p:cBhvr>
                                        <p:cTn id="13" dur="1" fill="hold">
                                          <p:stCondLst>
                                            <p:cond delay="499"/>
                                          </p:stCondLst>
                                        </p:cTn>
                                        <p:tgtEl>
                                          <p:spTgt spid="20"/>
                                        </p:tgtEl>
                                        <p:attrNameLst>
                                          <p:attrName>style.visibility</p:attrName>
                                        </p:attrNameLst>
                                      </p:cBhvr>
                                      <p:to>
                                        <p:strVal val="hidden"/>
                                      </p:to>
                                    </p:set>
                                  </p:childTnLst>
                                </p:cTn>
                              </p:par>
                            </p:childTnLst>
                          </p:cTn>
                        </p:par>
                      </p:childTnLst>
                    </p:cTn>
                  </p:par>
                </p:childTnLst>
              </p:cTn>
              <p:nextCondLst>
                <p:cond evt="onClick" delay="0">
                  <p:tgtEl>
                    <p:spTgt spid="20"/>
                  </p:tgtEl>
                </p:cond>
              </p:nextCondLst>
            </p:seq>
            <p:seq concurrent="1" nextAc="seek">
              <p:cTn id="14" restart="whenNotActive" fill="hold" evtFilter="cancelBubble" nodeType="interactiveSeq">
                <p:stCondLst>
                  <p:cond evt="onClick" delay="0">
                    <p:tgtEl>
                      <p:spTgt spid="21"/>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21"/>
                                        </p:tgtEl>
                                      </p:cBhvr>
                                    </p:animEffect>
                                    <p:set>
                                      <p:cBhvr>
                                        <p:cTn id="19" dur="1" fill="hold">
                                          <p:stCondLst>
                                            <p:cond delay="499"/>
                                          </p:stCondLst>
                                        </p:cTn>
                                        <p:tgtEl>
                                          <p:spTgt spid="21"/>
                                        </p:tgtEl>
                                        <p:attrNameLst>
                                          <p:attrName>style.visibility</p:attrName>
                                        </p:attrNameLst>
                                      </p:cBhvr>
                                      <p:to>
                                        <p:strVal val="hidden"/>
                                      </p:to>
                                    </p:set>
                                  </p:childTnLst>
                                </p:cTn>
                              </p:par>
                            </p:childTnLst>
                          </p:cTn>
                        </p:par>
                      </p:childTnLst>
                    </p:cTn>
                  </p:par>
                </p:childTnLst>
              </p:cTn>
              <p:nextCondLst>
                <p:cond evt="onClick" delay="0">
                  <p:tgtEl>
                    <p:spTgt spid="21"/>
                  </p:tgtEl>
                </p:cond>
              </p:nextCondLst>
            </p:seq>
            <p:seq concurrent="1" nextAc="seek">
              <p:cTn id="20" restart="whenNotActive" fill="hold" evtFilter="cancelBubble" nodeType="interactiveSeq">
                <p:stCondLst>
                  <p:cond evt="onClick" delay="0">
                    <p:tgtEl>
                      <p:spTgt spid="22"/>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grpId="0" nodeType="clickEffect">
                                  <p:stCondLst>
                                    <p:cond delay="0"/>
                                  </p:stCondLst>
                                  <p:childTnLst>
                                    <p:animEffect transition="out" filter="fade">
                                      <p:cBhvr>
                                        <p:cTn id="24" dur="500"/>
                                        <p:tgtEl>
                                          <p:spTgt spid="22"/>
                                        </p:tgtEl>
                                      </p:cBhvr>
                                    </p:animEffect>
                                    <p:set>
                                      <p:cBhvr>
                                        <p:cTn id="25" dur="1" fill="hold">
                                          <p:stCondLst>
                                            <p:cond delay="499"/>
                                          </p:stCondLst>
                                        </p:cTn>
                                        <p:tgtEl>
                                          <p:spTgt spid="22"/>
                                        </p:tgtEl>
                                        <p:attrNameLst>
                                          <p:attrName>style.visibility</p:attrName>
                                        </p:attrNameLst>
                                      </p:cBhvr>
                                      <p:to>
                                        <p:strVal val="hidden"/>
                                      </p:to>
                                    </p:set>
                                  </p:childTnLst>
                                </p:cTn>
                              </p:par>
                            </p:childTnLst>
                          </p:cTn>
                        </p:par>
                      </p:childTnLst>
                    </p:cTn>
                  </p:par>
                </p:childTnLst>
              </p:cTn>
              <p:nextCondLst>
                <p:cond evt="onClick" delay="0">
                  <p:tgtEl>
                    <p:spTgt spid="22"/>
                  </p:tgtEl>
                </p:cond>
              </p:nextCondLst>
            </p:seq>
          </p:childTnLst>
        </p:cTn>
      </p:par>
    </p:tnLst>
    <p:bldLst>
      <p:bldP spid="19" grpId="0" animBg="1"/>
      <p:bldP spid="20" grpId="0" animBg="1"/>
      <p:bldP spid="21" grpId="0" animBg="1"/>
      <p:bldP spid="22"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4000"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Test Your Understanding</a:t>
              </a:r>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pic>
        <p:nvPicPr>
          <p:cNvPr id="16" name="Picture 15">
            <a:extLst>
              <a:ext uri="{FF2B5EF4-FFF2-40B4-BE49-F238E27FC236}">
                <a16:creationId xmlns:a16="http://schemas.microsoft.com/office/drawing/2014/main" id="{DBCB640B-4C8E-421B-A7AC-1CEEED5CE5CB}"/>
              </a:ext>
            </a:extLst>
          </p:cNvPr>
          <p:cNvPicPr>
            <a:picLocks noChangeAspect="1"/>
          </p:cNvPicPr>
          <p:nvPr/>
        </p:nvPicPr>
        <p:blipFill>
          <a:blip r:embed="rId2"/>
          <a:stretch>
            <a:fillRect/>
          </a:stretch>
        </p:blipFill>
        <p:spPr>
          <a:xfrm>
            <a:off x="395536" y="764704"/>
            <a:ext cx="5241545" cy="6093296"/>
          </a:xfrm>
          <a:prstGeom prst="rect">
            <a:avLst/>
          </a:prstGeom>
        </p:spPr>
      </p:pic>
      <p:sp>
        <p:nvSpPr>
          <p:cNvPr id="17" name="TextBox 16">
            <a:extLst>
              <a:ext uri="{FF2B5EF4-FFF2-40B4-BE49-F238E27FC236}">
                <a16:creationId xmlns:a16="http://schemas.microsoft.com/office/drawing/2014/main" id="{2C30B5C4-7AC1-4D31-BA1D-29793B5773CF}"/>
              </a:ext>
            </a:extLst>
          </p:cNvPr>
          <p:cNvSpPr txBox="1"/>
          <p:nvPr/>
        </p:nvSpPr>
        <p:spPr>
          <a:xfrm>
            <a:off x="175568" y="702390"/>
            <a:ext cx="1804144" cy="646331"/>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r>
              <a:rPr lang="en-GB" dirty="0"/>
              <a:t>Edexcel C4 June 2014(R) Q2</a:t>
            </a:r>
          </a:p>
        </p:txBody>
      </p:sp>
      <p:pic>
        <p:nvPicPr>
          <p:cNvPr id="19" name="Picture 18">
            <a:extLst>
              <a:ext uri="{FF2B5EF4-FFF2-40B4-BE49-F238E27FC236}">
                <a16:creationId xmlns:a16="http://schemas.microsoft.com/office/drawing/2014/main" id="{DB6C2534-E6D6-49C8-AE5D-7206E69372E4}"/>
              </a:ext>
            </a:extLst>
          </p:cNvPr>
          <p:cNvPicPr>
            <a:picLocks noChangeAspect="1"/>
          </p:cNvPicPr>
          <p:nvPr/>
        </p:nvPicPr>
        <p:blipFill>
          <a:blip r:embed="rId3"/>
          <a:stretch>
            <a:fillRect/>
          </a:stretch>
        </p:blipFill>
        <p:spPr>
          <a:xfrm>
            <a:off x="4509415" y="752004"/>
            <a:ext cx="4634367" cy="886296"/>
          </a:xfrm>
          <a:prstGeom prst="rect">
            <a:avLst/>
          </a:prstGeom>
        </p:spPr>
      </p:pic>
      <p:pic>
        <p:nvPicPr>
          <p:cNvPr id="20" name="Picture 19">
            <a:extLst>
              <a:ext uri="{FF2B5EF4-FFF2-40B4-BE49-F238E27FC236}">
                <a16:creationId xmlns:a16="http://schemas.microsoft.com/office/drawing/2014/main" id="{8BF57C1F-7494-4272-BE19-34F87B899DE1}"/>
              </a:ext>
            </a:extLst>
          </p:cNvPr>
          <p:cNvPicPr>
            <a:picLocks noChangeAspect="1"/>
          </p:cNvPicPr>
          <p:nvPr/>
        </p:nvPicPr>
        <p:blipFill>
          <a:blip r:embed="rId4"/>
          <a:stretch>
            <a:fillRect/>
          </a:stretch>
        </p:blipFill>
        <p:spPr>
          <a:xfrm>
            <a:off x="5050656" y="1702277"/>
            <a:ext cx="3562730" cy="1536223"/>
          </a:xfrm>
          <a:prstGeom prst="rect">
            <a:avLst/>
          </a:prstGeom>
        </p:spPr>
      </p:pic>
      <p:pic>
        <p:nvPicPr>
          <p:cNvPr id="22" name="Picture 21">
            <a:extLst>
              <a:ext uri="{FF2B5EF4-FFF2-40B4-BE49-F238E27FC236}">
                <a16:creationId xmlns:a16="http://schemas.microsoft.com/office/drawing/2014/main" id="{682B6F1F-8DAC-42D6-8D4E-220AF6E4255C}"/>
              </a:ext>
            </a:extLst>
          </p:cNvPr>
          <p:cNvPicPr>
            <a:picLocks noChangeAspect="1"/>
          </p:cNvPicPr>
          <p:nvPr/>
        </p:nvPicPr>
        <p:blipFill>
          <a:blip r:embed="rId5"/>
          <a:stretch>
            <a:fillRect/>
          </a:stretch>
        </p:blipFill>
        <p:spPr>
          <a:xfrm>
            <a:off x="5896064" y="3221856"/>
            <a:ext cx="3171825" cy="3505200"/>
          </a:xfrm>
          <a:prstGeom prst="rect">
            <a:avLst/>
          </a:prstGeom>
        </p:spPr>
      </p:pic>
      <p:sp>
        <p:nvSpPr>
          <p:cNvPr id="23" name="Rectangle 22">
            <a:extLst>
              <a:ext uri="{FF2B5EF4-FFF2-40B4-BE49-F238E27FC236}">
                <a16:creationId xmlns:a16="http://schemas.microsoft.com/office/drawing/2014/main" id="{84713D86-A4D9-4EE8-A6C5-C0583F48712A}"/>
              </a:ext>
            </a:extLst>
          </p:cNvPr>
          <p:cNvSpPr/>
          <p:nvPr/>
        </p:nvSpPr>
        <p:spPr>
          <a:xfrm>
            <a:off x="4902300" y="671580"/>
            <a:ext cx="4203600" cy="99212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24" name="Rectangle 23">
            <a:extLst>
              <a:ext uri="{FF2B5EF4-FFF2-40B4-BE49-F238E27FC236}">
                <a16:creationId xmlns:a16="http://schemas.microsoft.com/office/drawing/2014/main" id="{470DBA3C-2D12-490A-AF51-84CF682FF275}"/>
              </a:ext>
            </a:extLst>
          </p:cNvPr>
          <p:cNvSpPr/>
          <p:nvPr/>
        </p:nvSpPr>
        <p:spPr>
          <a:xfrm>
            <a:off x="5386526" y="1681976"/>
            <a:ext cx="3719374" cy="153988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25" name="Rectangle 24">
            <a:extLst>
              <a:ext uri="{FF2B5EF4-FFF2-40B4-BE49-F238E27FC236}">
                <a16:creationId xmlns:a16="http://schemas.microsoft.com/office/drawing/2014/main" id="{FDED1863-BD07-4CCA-B9A1-AB7C3673F542}"/>
              </a:ext>
            </a:extLst>
          </p:cNvPr>
          <p:cNvSpPr/>
          <p:nvPr/>
        </p:nvSpPr>
        <p:spPr>
          <a:xfrm>
            <a:off x="6228184" y="3218198"/>
            <a:ext cx="2877716" cy="350885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132624705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3"/>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23"/>
                                        </p:tgtEl>
                                      </p:cBhvr>
                                    </p:animEffect>
                                    <p:set>
                                      <p:cBhvr>
                                        <p:cTn id="7" dur="1" fill="hold">
                                          <p:stCondLst>
                                            <p:cond delay="499"/>
                                          </p:stCondLst>
                                        </p:cTn>
                                        <p:tgtEl>
                                          <p:spTgt spid="23"/>
                                        </p:tgtEl>
                                        <p:attrNameLst>
                                          <p:attrName>style.visibility</p:attrName>
                                        </p:attrNameLst>
                                      </p:cBhvr>
                                      <p:to>
                                        <p:strVal val="hidden"/>
                                      </p:to>
                                    </p:set>
                                  </p:childTnLst>
                                </p:cTn>
                              </p:par>
                            </p:childTnLst>
                          </p:cTn>
                        </p:par>
                      </p:childTnLst>
                    </p:cTn>
                  </p:par>
                </p:childTnLst>
              </p:cTn>
              <p:nextCondLst>
                <p:cond evt="onClick" delay="0">
                  <p:tgtEl>
                    <p:spTgt spid="23"/>
                  </p:tgtEl>
                </p:cond>
              </p:nextCondLst>
            </p:seq>
            <p:seq concurrent="1" nextAc="seek">
              <p:cTn id="8" restart="whenNotActive" fill="hold" evtFilter="cancelBubble" nodeType="interactiveSeq">
                <p:stCondLst>
                  <p:cond evt="onClick" delay="0">
                    <p:tgtEl>
                      <p:spTgt spid="24"/>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24"/>
                                        </p:tgtEl>
                                      </p:cBhvr>
                                    </p:animEffect>
                                    <p:set>
                                      <p:cBhvr>
                                        <p:cTn id="13" dur="1" fill="hold">
                                          <p:stCondLst>
                                            <p:cond delay="499"/>
                                          </p:stCondLst>
                                        </p:cTn>
                                        <p:tgtEl>
                                          <p:spTgt spid="24"/>
                                        </p:tgtEl>
                                        <p:attrNameLst>
                                          <p:attrName>style.visibility</p:attrName>
                                        </p:attrNameLst>
                                      </p:cBhvr>
                                      <p:to>
                                        <p:strVal val="hidden"/>
                                      </p:to>
                                    </p:set>
                                  </p:childTnLst>
                                </p:cTn>
                              </p:par>
                            </p:childTnLst>
                          </p:cTn>
                        </p:par>
                      </p:childTnLst>
                    </p:cTn>
                  </p:par>
                </p:childTnLst>
              </p:cTn>
              <p:nextCondLst>
                <p:cond evt="onClick" delay="0">
                  <p:tgtEl>
                    <p:spTgt spid="24"/>
                  </p:tgtEl>
                </p:cond>
              </p:nextCondLst>
            </p:seq>
            <p:seq concurrent="1" nextAc="seek">
              <p:cTn id="14" restart="whenNotActive" fill="hold" evtFilter="cancelBubble" nodeType="interactiveSeq">
                <p:stCondLst>
                  <p:cond evt="onClick" delay="0">
                    <p:tgtEl>
                      <p:spTgt spid="25"/>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25"/>
                                        </p:tgtEl>
                                      </p:cBhvr>
                                    </p:animEffect>
                                    <p:set>
                                      <p:cBhvr>
                                        <p:cTn id="19" dur="1" fill="hold">
                                          <p:stCondLst>
                                            <p:cond delay="499"/>
                                          </p:stCondLst>
                                        </p:cTn>
                                        <p:tgtEl>
                                          <p:spTgt spid="25"/>
                                        </p:tgtEl>
                                        <p:attrNameLst>
                                          <p:attrName>style.visibility</p:attrName>
                                        </p:attrNameLst>
                                      </p:cBhvr>
                                      <p:to>
                                        <p:strVal val="hidden"/>
                                      </p:to>
                                    </p:set>
                                  </p:childTnLst>
                                </p:cTn>
                              </p:par>
                            </p:childTnLst>
                          </p:cTn>
                        </p:par>
                      </p:childTnLst>
                    </p:cTn>
                  </p:par>
                </p:childTnLst>
              </p:cTn>
              <p:nextCondLst>
                <p:cond evt="onClick" delay="0">
                  <p:tgtEl>
                    <p:spTgt spid="25"/>
                  </p:tgtEl>
                </p:cond>
              </p:nextCondLst>
            </p:seq>
          </p:childTnLst>
        </p:cTn>
      </p:par>
    </p:tnLst>
    <p:bldLst>
      <p:bldP spid="23" grpId="0" animBg="1"/>
      <p:bldP spid="24" grpId="0" animBg="1"/>
      <p:bldP spid="25"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4000"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Exercise 11I</a:t>
              </a:r>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28" name="TextBox 27">
            <a:extLst>
              <a:ext uri="{FF2B5EF4-FFF2-40B4-BE49-F238E27FC236}">
                <a16:creationId xmlns:a16="http://schemas.microsoft.com/office/drawing/2014/main" id="{AB409FA8-34C4-4FDD-966B-EFA5D58ECFF6}"/>
              </a:ext>
            </a:extLst>
          </p:cNvPr>
          <p:cNvSpPr txBox="1"/>
          <p:nvPr/>
        </p:nvSpPr>
        <p:spPr>
          <a:xfrm>
            <a:off x="395536" y="725840"/>
            <a:ext cx="7920880" cy="830997"/>
          </a:xfrm>
          <a:prstGeom prst="rect">
            <a:avLst/>
          </a:prstGeom>
          <a:noFill/>
        </p:spPr>
        <p:txBody>
          <a:bodyPr wrap="square" rtlCol="0">
            <a:spAutoFit/>
          </a:bodyPr>
          <a:lstStyle/>
          <a:p>
            <a:r>
              <a:rPr lang="en-GB" sz="2400" dirty="0"/>
              <a:t>Pearson Pure Mathematics Year 2/AS</a:t>
            </a:r>
          </a:p>
          <a:p>
            <a:r>
              <a:rPr lang="en-GB" sz="2400" dirty="0"/>
              <a:t>Pages 319-322</a:t>
            </a:r>
          </a:p>
        </p:txBody>
      </p:sp>
      <p:cxnSp>
        <p:nvCxnSpPr>
          <p:cNvPr id="29" name="Straight Connector 28">
            <a:extLst>
              <a:ext uri="{FF2B5EF4-FFF2-40B4-BE49-F238E27FC236}">
                <a16:creationId xmlns:a16="http://schemas.microsoft.com/office/drawing/2014/main" id="{07B3D4EB-D2A9-4BCC-B402-8AAEDE7CB1A1}"/>
              </a:ext>
            </a:extLst>
          </p:cNvPr>
          <p:cNvCxnSpPr/>
          <p:nvPr/>
        </p:nvCxnSpPr>
        <p:spPr>
          <a:xfrm>
            <a:off x="0" y="1739717"/>
            <a:ext cx="9144000" cy="0"/>
          </a:xfrm>
          <a:prstGeom prst="line">
            <a:avLst/>
          </a:prstGeom>
        </p:spPr>
        <p:style>
          <a:lnRef idx="1">
            <a:schemeClr val="dk1"/>
          </a:lnRef>
          <a:fillRef idx="0">
            <a:schemeClr val="dk1"/>
          </a:fillRef>
          <a:effectRef idx="0">
            <a:schemeClr val="dk1"/>
          </a:effectRef>
          <a:fontRef idx="minor">
            <a:schemeClr val="tx1"/>
          </a:fontRef>
        </p:style>
      </p:cxnSp>
      <p:sp>
        <p:nvSpPr>
          <p:cNvPr id="7" name="TextBox 6">
            <a:extLst>
              <a:ext uri="{FF2B5EF4-FFF2-40B4-BE49-F238E27FC236}">
                <a16:creationId xmlns:a16="http://schemas.microsoft.com/office/drawing/2014/main" id="{F6272FAB-7B8C-5145-8DE9-43E1CE794D6C}"/>
              </a:ext>
            </a:extLst>
          </p:cNvPr>
          <p:cNvSpPr txBox="1"/>
          <p:nvPr/>
        </p:nvSpPr>
        <p:spPr>
          <a:xfrm>
            <a:off x="188144" y="2479536"/>
            <a:ext cx="5607991" cy="2677656"/>
          </a:xfrm>
          <a:prstGeom prst="rect">
            <a:avLst/>
          </a:prstGeom>
          <a:noFill/>
        </p:spPr>
        <p:txBody>
          <a:bodyPr wrap="square" rtlCol="0">
            <a:spAutoFit/>
          </a:bodyPr>
          <a:lstStyle/>
          <a:p>
            <a:r>
              <a:rPr lang="en-US" sz="2400" dirty="0"/>
              <a:t>Complete before the lesson Q1-2</a:t>
            </a:r>
          </a:p>
          <a:p>
            <a:endParaRPr lang="en-US" sz="2400" dirty="0"/>
          </a:p>
          <a:p>
            <a:r>
              <a:rPr lang="en-US" sz="2400" dirty="0"/>
              <a:t>In Class:			</a:t>
            </a:r>
          </a:p>
          <a:p>
            <a:r>
              <a:rPr lang="en-US" sz="2400" dirty="0">
                <a:solidFill>
                  <a:schemeClr val="accent3"/>
                </a:solidFill>
              </a:rPr>
              <a:t>Green		</a:t>
            </a:r>
            <a:r>
              <a:rPr lang="en-US" sz="2400" dirty="0"/>
              <a:t>Q3-4</a:t>
            </a:r>
          </a:p>
          <a:p>
            <a:r>
              <a:rPr lang="en-US" sz="2400" dirty="0">
                <a:solidFill>
                  <a:schemeClr val="accent6"/>
                </a:solidFill>
              </a:rPr>
              <a:t>Amber</a:t>
            </a:r>
            <a:r>
              <a:rPr lang="en-US" sz="2400" dirty="0"/>
              <a:t> 		Q5-6</a:t>
            </a:r>
          </a:p>
          <a:p>
            <a:r>
              <a:rPr lang="en-US" sz="2400" dirty="0">
                <a:solidFill>
                  <a:srgbClr val="FF0000"/>
                </a:solidFill>
              </a:rPr>
              <a:t>Red</a:t>
            </a:r>
            <a:r>
              <a:rPr lang="en-US" sz="2400" dirty="0"/>
              <a:t>		Q7-8 </a:t>
            </a:r>
          </a:p>
          <a:p>
            <a:endParaRPr lang="en-US" sz="2400" dirty="0"/>
          </a:p>
        </p:txBody>
      </p:sp>
    </p:spTree>
    <p:extLst>
      <p:ext uri="{BB962C8B-B14F-4D97-AF65-F5344CB8AC3E}">
        <p14:creationId xmlns:p14="http://schemas.microsoft.com/office/powerpoint/2010/main" val="294982350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4000"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Integration with Parametric Equations</a:t>
              </a:r>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5" name="TextBox 4"/>
              <p:cNvSpPr txBox="1"/>
              <p:nvPr/>
            </p:nvSpPr>
            <p:spPr>
              <a:xfrm>
                <a:off x="452111" y="2608132"/>
                <a:ext cx="4968552" cy="624273"/>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2400" b="0" dirty="0"/>
                  <a:t>Area:         </a:t>
                </a:r>
                <a14:m>
                  <m:oMath xmlns:m="http://schemas.openxmlformats.org/officeDocument/2006/math">
                    <m:nary>
                      <m:naryPr>
                        <m:subHide m:val="on"/>
                        <m:supHide m:val="on"/>
                        <m:ctrlPr>
                          <a:rPr lang="en-GB" sz="2400" b="0" i="1" smtClean="0">
                            <a:latin typeface="Cambria Math" panose="02040503050406030204" pitchFamily="18" charset="0"/>
                          </a:rPr>
                        </m:ctrlPr>
                      </m:naryPr>
                      <m:sub/>
                      <m:sup/>
                      <m:e>
                        <m:r>
                          <a:rPr lang="en-GB" sz="2400" b="0" i="1" smtClean="0">
                            <a:latin typeface="Cambria Math" panose="02040503050406030204" pitchFamily="18" charset="0"/>
                          </a:rPr>
                          <m:t>𝑦</m:t>
                        </m:r>
                        <m:r>
                          <a:rPr lang="en-GB" sz="2400" b="0" i="1" smtClean="0">
                            <a:latin typeface="Cambria Math" panose="02040503050406030204" pitchFamily="18" charset="0"/>
                          </a:rPr>
                          <m:t> </m:t>
                        </m:r>
                        <m:r>
                          <a:rPr lang="en-GB" sz="2400" b="0" i="1" smtClean="0">
                            <a:latin typeface="Cambria Math" panose="02040503050406030204" pitchFamily="18" charset="0"/>
                          </a:rPr>
                          <m:t>𝑑𝑥</m:t>
                        </m:r>
                      </m:e>
                    </m:nary>
                    <m:r>
                      <a:rPr lang="en-GB" sz="2400" b="0" i="1" smtClean="0">
                        <a:latin typeface="Cambria Math" panose="02040503050406030204" pitchFamily="18" charset="0"/>
                      </a:rPr>
                      <m:t>=</m:t>
                    </m:r>
                    <m:nary>
                      <m:naryPr>
                        <m:subHide m:val="on"/>
                        <m:supHide m:val="on"/>
                        <m:ctrlPr>
                          <a:rPr lang="en-GB" sz="2400" b="0" i="1" smtClean="0">
                            <a:latin typeface="Cambria Math" panose="02040503050406030204" pitchFamily="18" charset="0"/>
                          </a:rPr>
                        </m:ctrlPr>
                      </m:naryPr>
                      <m:sub/>
                      <m:sup/>
                      <m:e>
                        <m:r>
                          <a:rPr lang="en-GB" sz="2400" b="0" i="1" smtClean="0">
                            <a:latin typeface="Cambria Math" panose="02040503050406030204" pitchFamily="18" charset="0"/>
                          </a:rPr>
                          <m:t>𝑦</m:t>
                        </m:r>
                        <m:f>
                          <m:fPr>
                            <m:ctrlPr>
                              <a:rPr lang="en-GB" sz="2400" b="0" i="1" smtClean="0">
                                <a:latin typeface="Cambria Math" panose="02040503050406030204" pitchFamily="18" charset="0"/>
                              </a:rPr>
                            </m:ctrlPr>
                          </m:fPr>
                          <m:num>
                            <m:r>
                              <a:rPr lang="en-GB" sz="2400" b="0" i="1" smtClean="0">
                                <a:latin typeface="Cambria Math" panose="02040503050406030204" pitchFamily="18" charset="0"/>
                              </a:rPr>
                              <m:t>𝑑𝑥</m:t>
                            </m:r>
                          </m:num>
                          <m:den>
                            <m:r>
                              <a:rPr lang="en-GB" sz="2400" b="0" i="1" smtClean="0">
                                <a:latin typeface="Cambria Math" panose="02040503050406030204" pitchFamily="18" charset="0"/>
                              </a:rPr>
                              <m:t>𝑑𝑡</m:t>
                            </m:r>
                          </m:den>
                        </m:f>
                        <m:r>
                          <a:rPr lang="en-GB" sz="2400" b="0" i="1" smtClean="0">
                            <a:latin typeface="Cambria Math" panose="02040503050406030204" pitchFamily="18" charset="0"/>
                          </a:rPr>
                          <m:t> </m:t>
                        </m:r>
                        <m:r>
                          <a:rPr lang="en-GB" sz="2400" b="0" i="1" smtClean="0">
                            <a:latin typeface="Cambria Math" panose="02040503050406030204" pitchFamily="18" charset="0"/>
                          </a:rPr>
                          <m:t>𝑑𝑡</m:t>
                        </m:r>
                      </m:e>
                    </m:nary>
                  </m:oMath>
                </a14:m>
                <a:endParaRPr lang="en-GB" sz="2400" dirty="0"/>
              </a:p>
            </p:txBody>
          </p:sp>
        </mc:Choice>
        <mc:Fallback xmlns="">
          <p:sp>
            <p:nvSpPr>
              <p:cNvPr id="5" name="TextBox 4"/>
              <p:cNvSpPr txBox="1">
                <a:spLocks noRot="1" noChangeAspect="1" noMove="1" noResize="1" noEditPoints="1" noAdjustHandles="1" noChangeArrowheads="1" noChangeShapeType="1" noTextEdit="1"/>
              </p:cNvSpPr>
              <p:nvPr/>
            </p:nvSpPr>
            <p:spPr>
              <a:xfrm>
                <a:off x="452111" y="2608132"/>
                <a:ext cx="4968552" cy="624273"/>
              </a:xfrm>
              <a:prstGeom prst="rect">
                <a:avLst/>
              </a:prstGeom>
              <a:blipFill>
                <a:blip r:embed="rId2"/>
                <a:stretch>
                  <a:fillRect l="-1587" b="-754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323528" y="764704"/>
                <a:ext cx="7704856" cy="1797159"/>
              </a:xfrm>
              <a:prstGeom prst="rect">
                <a:avLst/>
              </a:prstGeom>
              <a:noFill/>
            </p:spPr>
            <p:txBody>
              <a:bodyPr wrap="square" rtlCol="0">
                <a:spAutoFit/>
              </a:bodyPr>
              <a:lstStyle/>
              <a:p>
                <a:r>
                  <a:rPr lang="en-GB" dirty="0"/>
                  <a:t>Suppose we have the following parametric equations:</a:t>
                </a:r>
              </a:p>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𝑥</m:t>
                      </m:r>
                      <m:r>
                        <a:rPr lang="en-GB" b="0" i="1" smtClean="0">
                          <a:latin typeface="Cambria Math" panose="02040503050406030204" pitchFamily="18" charset="0"/>
                        </a:rPr>
                        <m:t>=</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𝑡</m:t>
                          </m:r>
                        </m:e>
                        <m:sup>
                          <m:r>
                            <a:rPr lang="en-GB" b="0" i="1" smtClean="0">
                              <a:latin typeface="Cambria Math" panose="02040503050406030204" pitchFamily="18" charset="0"/>
                            </a:rPr>
                            <m:t>2</m:t>
                          </m:r>
                        </m:sup>
                      </m:sSup>
                    </m:oMath>
                    <m:oMath xmlns:m="http://schemas.openxmlformats.org/officeDocument/2006/math">
                      <m:r>
                        <a:rPr lang="en-GB" b="0" i="1" smtClean="0">
                          <a:latin typeface="Cambria Math" panose="02040503050406030204" pitchFamily="18" charset="0"/>
                        </a:rPr>
                        <m:t>𝑦</m:t>
                      </m:r>
                      <m:r>
                        <a:rPr lang="en-GB" b="0" i="1" smtClean="0">
                          <a:latin typeface="Cambria Math" panose="02040503050406030204" pitchFamily="18" charset="0"/>
                        </a:rPr>
                        <m:t>=</m:t>
                      </m:r>
                      <m:r>
                        <a:rPr lang="en-GB" b="0" i="1" smtClean="0">
                          <a:latin typeface="Cambria Math" panose="02040503050406030204" pitchFamily="18" charset="0"/>
                        </a:rPr>
                        <m:t>𝑡</m:t>
                      </m:r>
                      <m:r>
                        <a:rPr lang="en-GB" b="0" i="1" smtClean="0">
                          <a:latin typeface="Cambria Math" panose="02040503050406030204" pitchFamily="18" charset="0"/>
                        </a:rPr>
                        <m:t>+1</m:t>
                      </m:r>
                    </m:oMath>
                  </m:oMathPara>
                </a14:m>
                <a:endParaRPr lang="en-GB" dirty="0"/>
              </a:p>
              <a:p>
                <a:endParaRPr lang="en-GB" dirty="0"/>
              </a:p>
              <a:p>
                <a:r>
                  <a:rPr lang="en-GB" dirty="0"/>
                  <a:t>To find the area under the curve, we want to determine to determine </a:t>
                </a:r>
                <a14:m>
                  <m:oMath xmlns:m="http://schemas.openxmlformats.org/officeDocument/2006/math">
                    <m:nary>
                      <m:naryPr>
                        <m:subHide m:val="on"/>
                        <m:supHide m:val="on"/>
                        <m:ctrlPr>
                          <a:rPr lang="en-GB" b="0" i="1" smtClean="0">
                            <a:latin typeface="Cambria Math" panose="02040503050406030204" pitchFamily="18" charset="0"/>
                          </a:rPr>
                        </m:ctrlPr>
                      </m:naryPr>
                      <m:sub/>
                      <m:sup/>
                      <m:e>
                        <m:r>
                          <a:rPr lang="en-GB" b="0" i="1" smtClean="0">
                            <a:latin typeface="Cambria Math" panose="02040503050406030204" pitchFamily="18" charset="0"/>
                          </a:rPr>
                          <m:t>𝑦</m:t>
                        </m:r>
                        <m:r>
                          <a:rPr lang="en-GB" b="0" i="1" smtClean="0">
                            <a:latin typeface="Cambria Math" panose="02040503050406030204" pitchFamily="18" charset="0"/>
                          </a:rPr>
                          <m:t> </m:t>
                        </m:r>
                        <m:r>
                          <a:rPr lang="en-GB" b="0" i="1" smtClean="0">
                            <a:latin typeface="Cambria Math" panose="02040503050406030204" pitchFamily="18" charset="0"/>
                          </a:rPr>
                          <m:t>𝑑𝑥</m:t>
                        </m:r>
                      </m:e>
                    </m:nary>
                  </m:oMath>
                </a14:m>
                <a:r>
                  <a:rPr lang="en-GB" dirty="0"/>
                  <a:t>. The problem however is that </a:t>
                </a:r>
                <a14:m>
                  <m:oMath xmlns:m="http://schemas.openxmlformats.org/officeDocument/2006/math">
                    <m:r>
                      <a:rPr lang="en-GB" b="0" i="1" smtClean="0">
                        <a:latin typeface="Cambria Math" panose="02040503050406030204" pitchFamily="18" charset="0"/>
                      </a:rPr>
                      <m:t>𝑦</m:t>
                    </m:r>
                  </m:oMath>
                </a14:m>
                <a:r>
                  <a:rPr lang="en-GB" dirty="0"/>
                  <a:t> is in terms of </a:t>
                </a:r>
                <a14:m>
                  <m:oMath xmlns:m="http://schemas.openxmlformats.org/officeDocument/2006/math">
                    <m:r>
                      <a:rPr lang="en-GB" b="0" i="1" smtClean="0">
                        <a:latin typeface="Cambria Math" panose="02040503050406030204" pitchFamily="18" charset="0"/>
                      </a:rPr>
                      <m:t>𝑡</m:t>
                    </m:r>
                  </m:oMath>
                </a14:m>
                <a:r>
                  <a:rPr lang="en-GB" dirty="0"/>
                  <a:t>, not in terms of </a:t>
                </a:r>
                <a14:m>
                  <m:oMath xmlns:m="http://schemas.openxmlformats.org/officeDocument/2006/math">
                    <m:r>
                      <a:rPr lang="en-GB" b="0" i="1" smtClean="0">
                        <a:latin typeface="Cambria Math" panose="02040503050406030204" pitchFamily="18" charset="0"/>
                      </a:rPr>
                      <m:t>𝑥</m:t>
                    </m:r>
                  </m:oMath>
                </a14:m>
                <a:r>
                  <a:rPr lang="en-GB" dirty="0"/>
                  <a:t>.</a:t>
                </a:r>
              </a:p>
            </p:txBody>
          </p:sp>
        </mc:Choice>
        <mc:Fallback xmlns="">
          <p:sp>
            <p:nvSpPr>
              <p:cNvPr id="6" name="TextBox 5"/>
              <p:cNvSpPr txBox="1">
                <a:spLocks noRot="1" noChangeAspect="1" noMove="1" noResize="1" noEditPoints="1" noAdjustHandles="1" noChangeArrowheads="1" noChangeShapeType="1" noTextEdit="1"/>
              </p:cNvSpPr>
              <p:nvPr/>
            </p:nvSpPr>
            <p:spPr>
              <a:xfrm>
                <a:off x="323528" y="764704"/>
                <a:ext cx="7704856" cy="1797159"/>
              </a:xfrm>
              <a:prstGeom prst="rect">
                <a:avLst/>
              </a:prstGeom>
              <a:blipFill>
                <a:blip r:embed="rId3"/>
                <a:stretch>
                  <a:fillRect l="-633" t="-1695" b="-28136"/>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5672174" y="2587656"/>
                <a:ext cx="3240360" cy="843949"/>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r>
                  <a:rPr lang="en-GB" sz="1100" b="1" dirty="0"/>
                  <a:t>Fro Memory Tip: </a:t>
                </a:r>
                <a:r>
                  <a:rPr lang="en-GB" sz="1100" dirty="0"/>
                  <a:t>No need to remember the whole new formulae. Just remember that </a:t>
                </a:r>
                <a14:m>
                  <m:oMath xmlns:m="http://schemas.openxmlformats.org/officeDocument/2006/math">
                    <m:f>
                      <m:fPr>
                        <m:ctrlPr>
                          <a:rPr lang="en-GB" sz="1100" i="1" smtClean="0">
                            <a:latin typeface="Cambria Math" panose="02040503050406030204" pitchFamily="18" charset="0"/>
                          </a:rPr>
                        </m:ctrlPr>
                      </m:fPr>
                      <m:num>
                        <m:r>
                          <a:rPr lang="en-GB" sz="1100" b="0" i="1" smtClean="0">
                            <a:latin typeface="Cambria Math" panose="02040503050406030204" pitchFamily="18" charset="0"/>
                          </a:rPr>
                          <m:t>𝑑𝑥</m:t>
                        </m:r>
                      </m:num>
                      <m:den>
                        <m:r>
                          <a:rPr lang="en-GB" sz="1100" b="0" i="1" smtClean="0">
                            <a:latin typeface="Cambria Math" panose="02040503050406030204" pitchFamily="18" charset="0"/>
                          </a:rPr>
                          <m:t>𝑑𝑡</m:t>
                        </m:r>
                      </m:den>
                    </m:f>
                    <m:r>
                      <a:rPr lang="en-GB" sz="1100" b="0" i="1" smtClean="0">
                        <a:latin typeface="Cambria Math" panose="02040503050406030204" pitchFamily="18" charset="0"/>
                      </a:rPr>
                      <m:t>𝑑𝑡</m:t>
                    </m:r>
                    <m:r>
                      <a:rPr lang="en-GB" sz="1100" b="0" i="1" smtClean="0">
                        <a:latin typeface="Cambria Math" panose="02040503050406030204" pitchFamily="18" charset="0"/>
                      </a:rPr>
                      <m:t>=</m:t>
                    </m:r>
                    <m:r>
                      <a:rPr lang="en-GB" sz="1100" b="0" i="1" smtClean="0">
                        <a:latin typeface="Cambria Math" panose="02040503050406030204" pitchFamily="18" charset="0"/>
                      </a:rPr>
                      <m:t>𝑑𝑥</m:t>
                    </m:r>
                  </m:oMath>
                </a14:m>
                <a:r>
                  <a:rPr lang="en-GB" sz="1100" dirty="0"/>
                  <a:t>  , which follows from the chain rule (and </a:t>
                </a:r>
                <a:r>
                  <a:rPr lang="en-GB" sz="1100" u="sng" dirty="0"/>
                  <a:t>very</a:t>
                </a:r>
                <a:r>
                  <a:rPr lang="en-GB" sz="1100" dirty="0"/>
                  <a:t> informally, you can see holds as the </a:t>
                </a:r>
                <a14:m>
                  <m:oMath xmlns:m="http://schemas.openxmlformats.org/officeDocument/2006/math">
                    <m:r>
                      <a:rPr lang="en-GB" sz="1100" b="0" i="1" smtClean="0">
                        <a:latin typeface="Cambria Math" panose="02040503050406030204" pitchFamily="18" charset="0"/>
                      </a:rPr>
                      <m:t>𝑑𝑡</m:t>
                    </m:r>
                  </m:oMath>
                </a14:m>
                <a:r>
                  <a:rPr lang="en-GB" sz="1100" dirty="0"/>
                  <a:t>’s cancel)</a:t>
                </a:r>
              </a:p>
            </p:txBody>
          </p:sp>
        </mc:Choice>
        <mc:Fallback xmlns="">
          <p:sp>
            <p:nvSpPr>
              <p:cNvPr id="7" name="TextBox 6"/>
              <p:cNvSpPr txBox="1">
                <a:spLocks noRot="1" noChangeAspect="1" noMove="1" noResize="1" noEditPoints="1" noAdjustHandles="1" noChangeArrowheads="1" noChangeShapeType="1" noTextEdit="1"/>
              </p:cNvSpPr>
              <p:nvPr/>
            </p:nvSpPr>
            <p:spPr>
              <a:xfrm>
                <a:off x="5672174" y="2587656"/>
                <a:ext cx="3240360" cy="843949"/>
              </a:xfrm>
              <a:prstGeom prst="rect">
                <a:avLst/>
              </a:prstGeom>
              <a:blipFill>
                <a:blip r:embed="rId4"/>
                <a:stretch>
                  <a:fillRect b="-2098"/>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288044" y="4187528"/>
                <a:ext cx="7003779" cy="2268634"/>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f>
                        <m:fPr>
                          <m:ctrlPr>
                            <a:rPr lang="en-GB" sz="1600" b="0" i="1" smtClean="0">
                              <a:latin typeface="Cambria Math" panose="02040503050406030204" pitchFamily="18" charset="0"/>
                            </a:rPr>
                          </m:ctrlPr>
                        </m:fPr>
                        <m:num>
                          <m:r>
                            <a:rPr lang="en-GB" sz="1600" b="0" i="1" smtClean="0">
                              <a:latin typeface="Cambria Math" panose="02040503050406030204" pitchFamily="18" charset="0"/>
                            </a:rPr>
                            <m:t>𝑑𝑥</m:t>
                          </m:r>
                        </m:num>
                        <m:den>
                          <m:r>
                            <a:rPr lang="en-GB" sz="1600" b="0" i="1" smtClean="0">
                              <a:latin typeface="Cambria Math" panose="02040503050406030204" pitchFamily="18" charset="0"/>
                            </a:rPr>
                            <m:t>𝑑𝑡</m:t>
                          </m:r>
                        </m:den>
                      </m:f>
                      <m:r>
                        <a:rPr lang="en-GB" sz="1600" b="0" i="1" smtClean="0">
                          <a:latin typeface="Cambria Math" panose="02040503050406030204" pitchFamily="18" charset="0"/>
                        </a:rPr>
                        <m:t>=2</m:t>
                      </m:r>
                      <m:r>
                        <a:rPr lang="en-GB" sz="1600" b="0" i="1" smtClean="0">
                          <a:latin typeface="Cambria Math" panose="02040503050406030204" pitchFamily="18" charset="0"/>
                        </a:rPr>
                        <m:t>𝑡</m:t>
                      </m:r>
                    </m:oMath>
                  </m:oMathPara>
                </a14:m>
                <a:endParaRPr lang="en-GB" sz="1600" b="0" i="1" dirty="0">
                  <a:latin typeface="Cambria Math" panose="02040503050406030204" pitchFamily="18" charset="0"/>
                </a:endParaRPr>
              </a:p>
              <a:p>
                <a:pPr/>
                <a:r>
                  <a:rPr lang="en-GB" sz="1600" b="0" i="0" dirty="0">
                    <a:latin typeface="+mj-lt"/>
                  </a:rPr>
                  <a:t>When </a:t>
                </a:r>
                <a14:m>
                  <m:oMath xmlns:m="http://schemas.openxmlformats.org/officeDocument/2006/math">
                    <m:r>
                      <a:rPr lang="en-GB" sz="1600" b="0" i="1" smtClean="0">
                        <a:latin typeface="Cambria Math" panose="02040503050406030204" pitchFamily="18" charset="0"/>
                      </a:rPr>
                      <m:t>𝑥</m:t>
                    </m:r>
                    <m:r>
                      <a:rPr lang="en-GB" sz="1600" b="0" i="1" smtClean="0">
                        <a:latin typeface="Cambria Math" panose="02040503050406030204" pitchFamily="18" charset="0"/>
                      </a:rPr>
                      <m:t>=3, </m:t>
                    </m:r>
                    <m:r>
                      <a:rPr lang="en-GB" sz="1600" b="0" i="1" smtClean="0">
                        <a:latin typeface="Cambria Math" panose="02040503050406030204" pitchFamily="18" charset="0"/>
                      </a:rPr>
                      <m:t>𝑡</m:t>
                    </m:r>
                    <m:r>
                      <a:rPr lang="en-GB" sz="1600" b="0" i="1" smtClean="0">
                        <a:latin typeface="Cambria Math" panose="02040503050406030204" pitchFamily="18" charset="0"/>
                      </a:rPr>
                      <m:t>=</m:t>
                    </m:r>
                    <m:rad>
                      <m:radPr>
                        <m:degHide m:val="on"/>
                        <m:ctrlPr>
                          <a:rPr lang="en-GB" sz="1600" b="0" i="1" smtClean="0">
                            <a:latin typeface="Cambria Math" panose="02040503050406030204" pitchFamily="18" charset="0"/>
                          </a:rPr>
                        </m:ctrlPr>
                      </m:radPr>
                      <m:deg/>
                      <m:e>
                        <m:r>
                          <a:rPr lang="en-GB" sz="1600" b="0" i="1" smtClean="0">
                            <a:latin typeface="Cambria Math" panose="02040503050406030204" pitchFamily="18" charset="0"/>
                          </a:rPr>
                          <m:t>3</m:t>
                        </m:r>
                      </m:e>
                    </m:rad>
                    <m:r>
                      <a:rPr lang="en-GB" sz="1600" b="0" i="1" smtClean="0">
                        <a:latin typeface="Cambria Math" panose="02040503050406030204" pitchFamily="18" charset="0"/>
                      </a:rPr>
                      <m:t>     </m:t>
                    </m:r>
                  </m:oMath>
                </a14:m>
                <a:r>
                  <a:rPr lang="en-GB" sz="1600" b="0" i="0" dirty="0">
                    <a:latin typeface="+mj-lt"/>
                  </a:rPr>
                  <a:t>When </a:t>
                </a:r>
                <a14:m>
                  <m:oMath xmlns:m="http://schemas.openxmlformats.org/officeDocument/2006/math">
                    <m:r>
                      <a:rPr lang="en-GB" sz="1600" b="0" i="1" smtClean="0">
                        <a:latin typeface="Cambria Math" panose="02040503050406030204" pitchFamily="18" charset="0"/>
                      </a:rPr>
                      <m:t>𝑥</m:t>
                    </m:r>
                    <m:r>
                      <a:rPr lang="en-GB" sz="1600" b="0" i="1" smtClean="0">
                        <a:latin typeface="Cambria Math" panose="02040503050406030204" pitchFamily="18" charset="0"/>
                      </a:rPr>
                      <m:t>=0, </m:t>
                    </m:r>
                    <m:r>
                      <a:rPr lang="en-GB" sz="1600" b="0" i="1" smtClean="0">
                        <a:latin typeface="Cambria Math" panose="02040503050406030204" pitchFamily="18" charset="0"/>
                      </a:rPr>
                      <m:t>𝑡</m:t>
                    </m:r>
                    <m:r>
                      <a:rPr lang="en-GB" sz="1600" b="0" i="1" smtClean="0">
                        <a:latin typeface="Cambria Math" panose="02040503050406030204" pitchFamily="18" charset="0"/>
                      </a:rPr>
                      <m:t>=0</m:t>
                    </m:r>
                  </m:oMath>
                </a14:m>
                <a:r>
                  <a:rPr lang="en-GB" sz="1600" b="0" i="1" dirty="0">
                    <a:latin typeface="Cambria Math" panose="02040503050406030204" pitchFamily="18" charset="0"/>
                  </a:rPr>
                  <a:t/>
                </a:r>
                <a:br>
                  <a:rPr lang="en-GB" sz="1600" b="0" i="1" dirty="0">
                    <a:latin typeface="Cambria Math" panose="02040503050406030204" pitchFamily="18" charset="0"/>
                  </a:rPr>
                </a:br>
                <a14:m>
                  <m:oMathPara xmlns:m="http://schemas.openxmlformats.org/officeDocument/2006/math">
                    <m:oMathParaPr>
                      <m:jc m:val="left"/>
                    </m:oMathParaPr>
                    <m:oMath xmlns:m="http://schemas.openxmlformats.org/officeDocument/2006/math">
                      <m:r>
                        <a:rPr lang="en-GB" sz="1600" b="0" i="1" smtClean="0">
                          <a:latin typeface="Cambria Math" panose="02040503050406030204" pitchFamily="18" charset="0"/>
                        </a:rPr>
                        <m:t>  </m:t>
                      </m:r>
                      <m:r>
                        <a:rPr lang="en-GB" sz="1600" b="0" i="1" smtClean="0">
                          <a:latin typeface="Cambria Math" panose="02040503050406030204" pitchFamily="18" charset="0"/>
                        </a:rPr>
                        <m:t>𝐴</m:t>
                      </m:r>
                      <m:r>
                        <a:rPr lang="en-GB" sz="1600" b="0" i="1" smtClean="0">
                          <a:latin typeface="Cambria Math" panose="02040503050406030204" pitchFamily="18" charset="0"/>
                        </a:rPr>
                        <m:t>=</m:t>
                      </m:r>
                      <m:nary>
                        <m:naryPr>
                          <m:ctrlPr>
                            <a:rPr lang="en-GB" sz="1600" b="0" i="1" smtClean="0">
                              <a:latin typeface="Cambria Math" panose="02040503050406030204" pitchFamily="18" charset="0"/>
                            </a:rPr>
                          </m:ctrlPr>
                        </m:naryPr>
                        <m:sub>
                          <m:r>
                            <a:rPr lang="en-GB" sz="1600" b="0" i="1" smtClean="0">
                              <a:latin typeface="Cambria Math" panose="02040503050406030204" pitchFamily="18" charset="0"/>
                            </a:rPr>
                            <m:t>0</m:t>
                          </m:r>
                        </m:sub>
                        <m:sup>
                          <m:rad>
                            <m:radPr>
                              <m:degHide m:val="on"/>
                              <m:ctrlPr>
                                <a:rPr lang="en-GB" sz="1600" b="0" i="1" smtClean="0">
                                  <a:latin typeface="Cambria Math" panose="02040503050406030204" pitchFamily="18" charset="0"/>
                                </a:rPr>
                              </m:ctrlPr>
                            </m:radPr>
                            <m:deg/>
                            <m:e>
                              <m:r>
                                <a:rPr lang="en-GB" sz="1600" b="0" i="1" smtClean="0">
                                  <a:latin typeface="Cambria Math" panose="02040503050406030204" pitchFamily="18" charset="0"/>
                                </a:rPr>
                                <m:t>3</m:t>
                              </m:r>
                            </m:e>
                          </m:rad>
                        </m:sup>
                        <m:e>
                          <m:r>
                            <a:rPr lang="en-GB" sz="1600" b="0" i="1" smtClean="0">
                              <a:latin typeface="Cambria Math" panose="02040503050406030204" pitchFamily="18" charset="0"/>
                            </a:rPr>
                            <m:t>𝑦</m:t>
                          </m:r>
                          <m:f>
                            <m:fPr>
                              <m:ctrlPr>
                                <a:rPr lang="en-GB" sz="1600" b="0" i="1" smtClean="0">
                                  <a:latin typeface="Cambria Math" panose="02040503050406030204" pitchFamily="18" charset="0"/>
                                </a:rPr>
                              </m:ctrlPr>
                            </m:fPr>
                            <m:num>
                              <m:r>
                                <a:rPr lang="en-GB" sz="1600" b="0" i="1" smtClean="0">
                                  <a:latin typeface="Cambria Math" panose="02040503050406030204" pitchFamily="18" charset="0"/>
                                </a:rPr>
                                <m:t>𝑑𝑥</m:t>
                              </m:r>
                            </m:num>
                            <m:den>
                              <m:r>
                                <a:rPr lang="en-GB" sz="1600" b="0" i="1" smtClean="0">
                                  <a:latin typeface="Cambria Math" panose="02040503050406030204" pitchFamily="18" charset="0"/>
                                </a:rPr>
                                <m:t>𝑑𝑡</m:t>
                              </m:r>
                            </m:den>
                          </m:f>
                          <m:r>
                            <a:rPr lang="en-GB" sz="1600" b="0" i="1" smtClean="0">
                              <a:latin typeface="Cambria Math" panose="02040503050406030204" pitchFamily="18" charset="0"/>
                            </a:rPr>
                            <m:t>𝑑𝑡</m:t>
                          </m:r>
                        </m:e>
                      </m:nary>
                      <m:r>
                        <a:rPr lang="en-GB" sz="1600" b="0" i="1" smtClean="0">
                          <a:latin typeface="Cambria Math" panose="02040503050406030204" pitchFamily="18" charset="0"/>
                        </a:rPr>
                        <m:t>=</m:t>
                      </m:r>
                      <m:nary>
                        <m:naryPr>
                          <m:ctrlPr>
                            <a:rPr lang="en-GB" sz="1600" b="0" i="1" smtClean="0">
                              <a:latin typeface="Cambria Math" panose="02040503050406030204" pitchFamily="18" charset="0"/>
                            </a:rPr>
                          </m:ctrlPr>
                        </m:naryPr>
                        <m:sub>
                          <m:r>
                            <a:rPr lang="en-GB" sz="1600" b="0" i="1" smtClean="0">
                              <a:latin typeface="Cambria Math" panose="02040503050406030204" pitchFamily="18" charset="0"/>
                            </a:rPr>
                            <m:t>0</m:t>
                          </m:r>
                        </m:sub>
                        <m:sup>
                          <m:rad>
                            <m:radPr>
                              <m:degHide m:val="on"/>
                              <m:ctrlPr>
                                <a:rPr lang="en-GB" sz="1600" b="0" i="1" smtClean="0">
                                  <a:latin typeface="Cambria Math" panose="02040503050406030204" pitchFamily="18" charset="0"/>
                                </a:rPr>
                              </m:ctrlPr>
                            </m:radPr>
                            <m:deg/>
                            <m:e>
                              <m:r>
                                <a:rPr lang="en-GB" sz="1600" b="0" i="1" smtClean="0">
                                  <a:latin typeface="Cambria Math" panose="02040503050406030204" pitchFamily="18" charset="0"/>
                                </a:rPr>
                                <m:t>3</m:t>
                              </m:r>
                            </m:e>
                          </m:rad>
                        </m:sup>
                        <m:e>
                          <m:d>
                            <m:dPr>
                              <m:ctrlPr>
                                <a:rPr lang="en-GB" sz="1600" i="1">
                                  <a:latin typeface="Cambria Math" panose="02040503050406030204" pitchFamily="18" charset="0"/>
                                </a:rPr>
                              </m:ctrlPr>
                            </m:dPr>
                            <m:e>
                              <m:r>
                                <a:rPr lang="en-GB" sz="1600" i="1">
                                  <a:latin typeface="Cambria Math" panose="02040503050406030204" pitchFamily="18" charset="0"/>
                                </a:rPr>
                                <m:t>𝑡</m:t>
                              </m:r>
                              <m:r>
                                <a:rPr lang="en-GB" sz="1600" i="1">
                                  <a:latin typeface="Cambria Math" panose="02040503050406030204" pitchFamily="18" charset="0"/>
                                </a:rPr>
                                <m:t>+1</m:t>
                              </m:r>
                            </m:e>
                          </m:d>
                          <m:r>
                            <a:rPr lang="en-GB" sz="1600" i="1">
                              <a:latin typeface="Cambria Math" panose="02040503050406030204" pitchFamily="18" charset="0"/>
                            </a:rPr>
                            <m:t>2</m:t>
                          </m:r>
                          <m:r>
                            <a:rPr lang="en-GB" sz="1600" i="1">
                              <a:latin typeface="Cambria Math" panose="02040503050406030204" pitchFamily="18" charset="0"/>
                            </a:rPr>
                            <m:t>𝑡</m:t>
                          </m:r>
                          <m:r>
                            <a:rPr lang="en-GB" sz="1600" i="1">
                              <a:latin typeface="Cambria Math" panose="02040503050406030204" pitchFamily="18" charset="0"/>
                            </a:rPr>
                            <m:t>  </m:t>
                          </m:r>
                          <m:r>
                            <a:rPr lang="en-GB" sz="1600" i="1">
                              <a:latin typeface="Cambria Math" panose="02040503050406030204" pitchFamily="18" charset="0"/>
                            </a:rPr>
                            <m:t>𝑑𝑡</m:t>
                          </m:r>
                        </m:e>
                      </m:nary>
                      <m:r>
                        <a:rPr lang="en-GB" sz="1600" b="0" i="1" smtClean="0">
                          <a:latin typeface="Cambria Math" panose="02040503050406030204" pitchFamily="18" charset="0"/>
                        </a:rPr>
                        <m:t>=</m:t>
                      </m:r>
                      <m:nary>
                        <m:naryPr>
                          <m:ctrlPr>
                            <a:rPr lang="en-GB" sz="1600" i="1">
                              <a:latin typeface="Cambria Math" panose="02040503050406030204" pitchFamily="18" charset="0"/>
                            </a:rPr>
                          </m:ctrlPr>
                        </m:naryPr>
                        <m:sub>
                          <m:r>
                            <a:rPr lang="en-GB" sz="1600" i="1">
                              <a:latin typeface="Cambria Math" panose="02040503050406030204" pitchFamily="18" charset="0"/>
                            </a:rPr>
                            <m:t>0</m:t>
                          </m:r>
                        </m:sub>
                        <m:sup>
                          <m:rad>
                            <m:radPr>
                              <m:degHide m:val="on"/>
                              <m:ctrlPr>
                                <a:rPr lang="en-GB" sz="1600" b="0" i="1" smtClean="0">
                                  <a:latin typeface="Cambria Math" panose="02040503050406030204" pitchFamily="18" charset="0"/>
                                </a:rPr>
                              </m:ctrlPr>
                            </m:radPr>
                            <m:deg/>
                            <m:e>
                              <m:r>
                                <a:rPr lang="en-GB" sz="1600" b="0" i="1" smtClean="0">
                                  <a:latin typeface="Cambria Math" panose="02040503050406030204" pitchFamily="18" charset="0"/>
                                </a:rPr>
                                <m:t>3</m:t>
                              </m:r>
                            </m:e>
                          </m:rad>
                        </m:sup>
                        <m:e>
                          <m:r>
                            <a:rPr lang="en-GB" sz="1600" b="0" i="1" smtClean="0">
                              <a:latin typeface="Cambria Math" panose="02040503050406030204" pitchFamily="18" charset="0"/>
                            </a:rPr>
                            <m:t>2</m:t>
                          </m:r>
                          <m:sSup>
                            <m:sSupPr>
                              <m:ctrlPr>
                                <a:rPr lang="en-GB" sz="1600" b="0" i="1" smtClean="0">
                                  <a:latin typeface="Cambria Math" panose="02040503050406030204" pitchFamily="18" charset="0"/>
                                </a:rPr>
                              </m:ctrlPr>
                            </m:sSupPr>
                            <m:e>
                              <m:r>
                                <a:rPr lang="en-GB" sz="1600" b="0" i="1" smtClean="0">
                                  <a:latin typeface="Cambria Math" panose="02040503050406030204" pitchFamily="18" charset="0"/>
                                </a:rPr>
                                <m:t>𝑡</m:t>
                              </m:r>
                            </m:e>
                            <m:sup>
                              <m:r>
                                <a:rPr lang="en-GB" sz="1600" b="0" i="1" smtClean="0">
                                  <a:latin typeface="Cambria Math" panose="02040503050406030204" pitchFamily="18" charset="0"/>
                                </a:rPr>
                                <m:t>2</m:t>
                              </m:r>
                            </m:sup>
                          </m:sSup>
                          <m:r>
                            <a:rPr lang="en-GB" sz="1600" b="0" i="1" smtClean="0">
                              <a:latin typeface="Cambria Math" panose="02040503050406030204" pitchFamily="18" charset="0"/>
                            </a:rPr>
                            <m:t>+2</m:t>
                          </m:r>
                          <m:r>
                            <a:rPr lang="en-GB" sz="1600" b="0" i="1" smtClean="0">
                              <a:latin typeface="Cambria Math" panose="02040503050406030204" pitchFamily="18" charset="0"/>
                            </a:rPr>
                            <m:t>𝑡</m:t>
                          </m:r>
                          <m:r>
                            <a:rPr lang="en-GB" sz="1600" b="0" i="1" smtClean="0">
                              <a:latin typeface="Cambria Math" panose="02040503050406030204" pitchFamily="18" charset="0"/>
                            </a:rPr>
                            <m:t> </m:t>
                          </m:r>
                          <m:r>
                            <a:rPr lang="en-GB" sz="1600" i="1">
                              <a:latin typeface="Cambria Math" panose="02040503050406030204" pitchFamily="18" charset="0"/>
                            </a:rPr>
                            <m:t>𝑑𝑡</m:t>
                          </m:r>
                        </m:e>
                      </m:nary>
                    </m:oMath>
                    <m:oMath xmlns:m="http://schemas.openxmlformats.org/officeDocument/2006/math">
                      <m:r>
                        <a:rPr lang="en-GB" sz="1600" b="0" i="1" smtClean="0">
                          <a:latin typeface="Cambria Math" panose="02040503050406030204" pitchFamily="18" charset="0"/>
                        </a:rPr>
                        <m:t>      =</m:t>
                      </m:r>
                      <m:sSubSup>
                        <m:sSubSupPr>
                          <m:ctrlPr>
                            <a:rPr lang="en-GB" sz="1600" b="0" i="1" smtClean="0">
                              <a:latin typeface="Cambria Math" panose="02040503050406030204" pitchFamily="18" charset="0"/>
                            </a:rPr>
                          </m:ctrlPr>
                        </m:sSubSupPr>
                        <m:e>
                          <m:d>
                            <m:dPr>
                              <m:begChr m:val="["/>
                              <m:endChr m:val="]"/>
                              <m:ctrlPr>
                                <a:rPr lang="en-GB" sz="1600" b="0" i="1" smtClean="0">
                                  <a:latin typeface="Cambria Math" panose="02040503050406030204" pitchFamily="18" charset="0"/>
                                </a:rPr>
                              </m:ctrlPr>
                            </m:dPr>
                            <m:e>
                              <m:f>
                                <m:fPr>
                                  <m:ctrlPr>
                                    <a:rPr lang="en-GB" sz="1600" b="0" i="1" smtClean="0">
                                      <a:latin typeface="Cambria Math" panose="02040503050406030204" pitchFamily="18" charset="0"/>
                                    </a:rPr>
                                  </m:ctrlPr>
                                </m:fPr>
                                <m:num>
                                  <m:r>
                                    <a:rPr lang="en-GB" sz="1600" b="0" i="1" smtClean="0">
                                      <a:latin typeface="Cambria Math" panose="02040503050406030204" pitchFamily="18" charset="0"/>
                                    </a:rPr>
                                    <m:t>2</m:t>
                                  </m:r>
                                </m:num>
                                <m:den>
                                  <m:r>
                                    <a:rPr lang="en-GB" sz="1600" b="0" i="1" smtClean="0">
                                      <a:latin typeface="Cambria Math" panose="02040503050406030204" pitchFamily="18" charset="0"/>
                                    </a:rPr>
                                    <m:t>3</m:t>
                                  </m:r>
                                </m:den>
                              </m:f>
                              <m:sSup>
                                <m:sSupPr>
                                  <m:ctrlPr>
                                    <a:rPr lang="en-GB" sz="1600" b="0" i="1" smtClean="0">
                                      <a:latin typeface="Cambria Math" panose="02040503050406030204" pitchFamily="18" charset="0"/>
                                    </a:rPr>
                                  </m:ctrlPr>
                                </m:sSupPr>
                                <m:e>
                                  <m:r>
                                    <a:rPr lang="en-GB" sz="1600" b="0" i="1" smtClean="0">
                                      <a:latin typeface="Cambria Math" panose="02040503050406030204" pitchFamily="18" charset="0"/>
                                    </a:rPr>
                                    <m:t>𝑡</m:t>
                                  </m:r>
                                </m:e>
                                <m:sup>
                                  <m:r>
                                    <a:rPr lang="en-GB" sz="1600" b="0" i="1" smtClean="0">
                                      <a:latin typeface="Cambria Math" panose="02040503050406030204" pitchFamily="18" charset="0"/>
                                    </a:rPr>
                                    <m:t>3</m:t>
                                  </m:r>
                                </m:sup>
                              </m:sSup>
                              <m:r>
                                <a:rPr lang="en-GB" sz="1600" b="0" i="1" smtClean="0">
                                  <a:latin typeface="Cambria Math" panose="02040503050406030204" pitchFamily="18" charset="0"/>
                                </a:rPr>
                                <m:t>+</m:t>
                              </m:r>
                              <m:sSup>
                                <m:sSupPr>
                                  <m:ctrlPr>
                                    <a:rPr lang="en-GB" sz="1600" b="0" i="1" smtClean="0">
                                      <a:latin typeface="Cambria Math" panose="02040503050406030204" pitchFamily="18" charset="0"/>
                                    </a:rPr>
                                  </m:ctrlPr>
                                </m:sSupPr>
                                <m:e>
                                  <m:r>
                                    <a:rPr lang="en-GB" sz="1600" b="0" i="1" smtClean="0">
                                      <a:latin typeface="Cambria Math" panose="02040503050406030204" pitchFamily="18" charset="0"/>
                                    </a:rPr>
                                    <m:t>𝑡</m:t>
                                  </m:r>
                                </m:e>
                                <m:sup>
                                  <m:r>
                                    <a:rPr lang="en-GB" sz="1600" b="0" i="1" smtClean="0">
                                      <a:latin typeface="Cambria Math" panose="02040503050406030204" pitchFamily="18" charset="0"/>
                                    </a:rPr>
                                    <m:t>2</m:t>
                                  </m:r>
                                </m:sup>
                              </m:sSup>
                            </m:e>
                          </m:d>
                        </m:e>
                        <m:sub>
                          <m:r>
                            <a:rPr lang="en-GB" sz="1600" b="0" i="1" smtClean="0">
                              <a:latin typeface="Cambria Math" panose="02040503050406030204" pitchFamily="18" charset="0"/>
                            </a:rPr>
                            <m:t>0</m:t>
                          </m:r>
                        </m:sub>
                        <m:sup>
                          <m:rad>
                            <m:radPr>
                              <m:degHide m:val="on"/>
                              <m:ctrlPr>
                                <a:rPr lang="en-GB" sz="1600" b="0" i="1" smtClean="0">
                                  <a:latin typeface="Cambria Math" panose="02040503050406030204" pitchFamily="18" charset="0"/>
                                </a:rPr>
                              </m:ctrlPr>
                            </m:radPr>
                            <m:deg/>
                            <m:e>
                              <m:r>
                                <a:rPr lang="en-GB" sz="1600" b="0" i="1" smtClean="0">
                                  <a:latin typeface="Cambria Math" panose="02040503050406030204" pitchFamily="18" charset="0"/>
                                </a:rPr>
                                <m:t>3</m:t>
                              </m:r>
                            </m:e>
                          </m:rad>
                        </m:sup>
                      </m:sSubSup>
                      <m:r>
                        <a:rPr lang="en-GB" sz="1600" b="0" i="1" smtClean="0">
                          <a:latin typeface="Cambria Math" panose="02040503050406030204" pitchFamily="18" charset="0"/>
                        </a:rPr>
                        <m:t>=2</m:t>
                      </m:r>
                      <m:rad>
                        <m:radPr>
                          <m:degHide m:val="on"/>
                          <m:ctrlPr>
                            <a:rPr lang="en-GB" sz="1600" b="0" i="1" smtClean="0">
                              <a:latin typeface="Cambria Math" panose="02040503050406030204" pitchFamily="18" charset="0"/>
                            </a:rPr>
                          </m:ctrlPr>
                        </m:radPr>
                        <m:deg/>
                        <m:e>
                          <m:r>
                            <a:rPr lang="en-GB" sz="1600" b="0" i="1" smtClean="0">
                              <a:latin typeface="Cambria Math" panose="02040503050406030204" pitchFamily="18" charset="0"/>
                            </a:rPr>
                            <m:t>3</m:t>
                          </m:r>
                        </m:e>
                      </m:rad>
                      <m:r>
                        <a:rPr lang="en-GB" sz="1600" b="0" i="1" smtClean="0">
                          <a:latin typeface="Cambria Math" panose="02040503050406030204" pitchFamily="18" charset="0"/>
                        </a:rPr>
                        <m:t>+3</m:t>
                      </m:r>
                    </m:oMath>
                    <m:oMath xmlns:m="http://schemas.openxmlformats.org/officeDocument/2006/math">
                      <m:r>
                        <a:rPr lang="en-GB" sz="1600" b="0" i="1" smtClean="0">
                          <a:latin typeface="Cambria Math" panose="02040503050406030204" pitchFamily="18" charset="0"/>
                        </a:rPr>
                        <m:t>  </m:t>
                      </m:r>
                    </m:oMath>
                  </m:oMathPara>
                </a14:m>
                <a:endParaRPr lang="en-GB" dirty="0"/>
              </a:p>
            </p:txBody>
          </p:sp>
        </mc:Choice>
        <mc:Fallback xmlns="">
          <p:sp>
            <p:nvSpPr>
              <p:cNvPr id="8" name="TextBox 7"/>
              <p:cNvSpPr txBox="1">
                <a:spLocks noRot="1" noChangeAspect="1" noMove="1" noResize="1" noEditPoints="1" noAdjustHandles="1" noChangeArrowheads="1" noChangeShapeType="1" noTextEdit="1"/>
              </p:cNvSpPr>
              <p:nvPr/>
            </p:nvSpPr>
            <p:spPr>
              <a:xfrm>
                <a:off x="288044" y="4187528"/>
                <a:ext cx="7003779" cy="2268634"/>
              </a:xfrm>
              <a:prstGeom prst="rect">
                <a:avLst/>
              </a:prstGeom>
              <a:blipFill>
                <a:blip r:embed="rId5"/>
                <a:stretch>
                  <a:fillRect l="-435"/>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323528" y="3551499"/>
                <a:ext cx="8352928" cy="584775"/>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sz="1600" dirty="0"/>
                  <a:t>Determine the area bound between the curve with parametric equations </a:t>
                </a:r>
                <a14:m>
                  <m:oMath xmlns:m="http://schemas.openxmlformats.org/officeDocument/2006/math">
                    <m:r>
                      <a:rPr lang="en-GB" sz="1600" b="0" i="1" smtClean="0">
                        <a:latin typeface="Cambria Math" panose="02040503050406030204" pitchFamily="18" charset="0"/>
                      </a:rPr>
                      <m:t>𝑥</m:t>
                    </m:r>
                    <m:r>
                      <a:rPr lang="en-GB" sz="1600" b="0" i="1" smtClean="0">
                        <a:latin typeface="Cambria Math" panose="02040503050406030204" pitchFamily="18" charset="0"/>
                      </a:rPr>
                      <m:t>=</m:t>
                    </m:r>
                    <m:sSup>
                      <m:sSupPr>
                        <m:ctrlPr>
                          <a:rPr lang="en-GB" sz="1600" b="0" i="1" smtClean="0">
                            <a:latin typeface="Cambria Math" panose="02040503050406030204" pitchFamily="18" charset="0"/>
                          </a:rPr>
                        </m:ctrlPr>
                      </m:sSupPr>
                      <m:e>
                        <m:r>
                          <a:rPr lang="en-GB" sz="1600" b="0" i="1" smtClean="0">
                            <a:latin typeface="Cambria Math" panose="02040503050406030204" pitchFamily="18" charset="0"/>
                          </a:rPr>
                          <m:t>𝑡</m:t>
                        </m:r>
                      </m:e>
                      <m:sup>
                        <m:r>
                          <a:rPr lang="en-GB" sz="1600" b="0" i="1" smtClean="0">
                            <a:latin typeface="Cambria Math" panose="02040503050406030204" pitchFamily="18" charset="0"/>
                          </a:rPr>
                          <m:t>2</m:t>
                        </m:r>
                      </m:sup>
                    </m:sSup>
                  </m:oMath>
                </a14:m>
                <a:r>
                  <a:rPr lang="en-GB" sz="1600" dirty="0"/>
                  <a:t> and </a:t>
                </a:r>
                <a14:m>
                  <m:oMath xmlns:m="http://schemas.openxmlformats.org/officeDocument/2006/math">
                    <m:r>
                      <a:rPr lang="en-GB" sz="1600" b="0" i="1" smtClean="0">
                        <a:latin typeface="Cambria Math" panose="02040503050406030204" pitchFamily="18" charset="0"/>
                      </a:rPr>
                      <m:t>𝑦</m:t>
                    </m:r>
                    <m:r>
                      <a:rPr lang="en-GB" sz="1600" b="0" i="1" smtClean="0">
                        <a:latin typeface="Cambria Math" panose="02040503050406030204" pitchFamily="18" charset="0"/>
                      </a:rPr>
                      <m:t>=</m:t>
                    </m:r>
                    <m:r>
                      <a:rPr lang="en-GB" sz="1600" b="0" i="1" smtClean="0">
                        <a:latin typeface="Cambria Math" panose="02040503050406030204" pitchFamily="18" charset="0"/>
                      </a:rPr>
                      <m:t>𝑡</m:t>
                    </m:r>
                    <m:r>
                      <a:rPr lang="en-GB" sz="1600" b="0" i="1" smtClean="0">
                        <a:latin typeface="Cambria Math" panose="02040503050406030204" pitchFamily="18" charset="0"/>
                      </a:rPr>
                      <m:t>+1</m:t>
                    </m:r>
                  </m:oMath>
                </a14:m>
                <a:r>
                  <a:rPr lang="en-GB" sz="1600" dirty="0"/>
                  <a:t>, the </a:t>
                </a:r>
                <a14:m>
                  <m:oMath xmlns:m="http://schemas.openxmlformats.org/officeDocument/2006/math">
                    <m:r>
                      <a:rPr lang="en-GB" sz="1600" b="0" i="1" smtClean="0">
                        <a:latin typeface="Cambria Math" panose="02040503050406030204" pitchFamily="18" charset="0"/>
                      </a:rPr>
                      <m:t>𝑥</m:t>
                    </m:r>
                  </m:oMath>
                </a14:m>
                <a:r>
                  <a:rPr lang="en-GB" sz="1600" dirty="0"/>
                  <a:t>-axis, and the lines </a:t>
                </a:r>
                <a14:m>
                  <m:oMath xmlns:m="http://schemas.openxmlformats.org/officeDocument/2006/math">
                    <m:r>
                      <a:rPr lang="en-GB" sz="1600" b="0" i="1" smtClean="0">
                        <a:latin typeface="Cambria Math" panose="02040503050406030204" pitchFamily="18" charset="0"/>
                      </a:rPr>
                      <m:t>𝑥</m:t>
                    </m:r>
                    <m:r>
                      <a:rPr lang="en-GB" sz="1600" b="0" i="1" smtClean="0">
                        <a:latin typeface="Cambria Math" panose="02040503050406030204" pitchFamily="18" charset="0"/>
                      </a:rPr>
                      <m:t>=0</m:t>
                    </m:r>
                  </m:oMath>
                </a14:m>
                <a:r>
                  <a:rPr lang="en-GB" sz="1600" dirty="0"/>
                  <a:t> and </a:t>
                </a:r>
                <a14:m>
                  <m:oMath xmlns:m="http://schemas.openxmlformats.org/officeDocument/2006/math">
                    <m:r>
                      <a:rPr lang="en-GB" sz="1600" b="0" i="1" smtClean="0">
                        <a:latin typeface="Cambria Math" panose="02040503050406030204" pitchFamily="18" charset="0"/>
                      </a:rPr>
                      <m:t>𝑥</m:t>
                    </m:r>
                    <m:r>
                      <a:rPr lang="en-GB" sz="1600" b="0" i="1" smtClean="0">
                        <a:latin typeface="Cambria Math" panose="02040503050406030204" pitchFamily="18" charset="0"/>
                      </a:rPr>
                      <m:t>=3</m:t>
                    </m:r>
                  </m:oMath>
                </a14:m>
                <a:r>
                  <a:rPr lang="en-GB" sz="1600" dirty="0"/>
                  <a:t>.</a:t>
                </a:r>
              </a:p>
            </p:txBody>
          </p:sp>
        </mc:Choice>
        <mc:Fallback xmlns="">
          <p:sp>
            <p:nvSpPr>
              <p:cNvPr id="9" name="TextBox 8"/>
              <p:cNvSpPr txBox="1">
                <a:spLocks noRot="1" noChangeAspect="1" noMove="1" noResize="1" noEditPoints="1" noAdjustHandles="1" noChangeArrowheads="1" noChangeShapeType="1" noTextEdit="1"/>
              </p:cNvSpPr>
              <p:nvPr/>
            </p:nvSpPr>
            <p:spPr>
              <a:xfrm>
                <a:off x="323528" y="3551499"/>
                <a:ext cx="8352928" cy="584775"/>
              </a:xfrm>
              <a:prstGeom prst="rect">
                <a:avLst/>
              </a:prstGeom>
              <a:blipFill>
                <a:blip r:embed="rId6"/>
                <a:stretch>
                  <a:fillRect/>
                </a:stretch>
              </a:blipFill>
              <a:effectLst>
                <a:outerShdw blurRad="63500" sx="102000" sy="102000" algn="ctr" rotWithShape="0">
                  <a:prstClr val="black">
                    <a:alpha val="40000"/>
                  </a:prstClr>
                </a:outerShdw>
              </a:effectLst>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3" name="TextBox 12"/>
              <p:cNvSpPr txBox="1"/>
              <p:nvPr/>
            </p:nvSpPr>
            <p:spPr>
              <a:xfrm>
                <a:off x="7063008" y="5635843"/>
                <a:ext cx="1930751" cy="830997"/>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r>
                  <a:rPr lang="en-GB" sz="1200" dirty="0"/>
                  <a:t>Since we’re now integrating in terms of </a:t>
                </a:r>
                <a14:m>
                  <m:oMath xmlns:m="http://schemas.openxmlformats.org/officeDocument/2006/math">
                    <m:r>
                      <a:rPr lang="en-GB" sz="1200" b="0" i="1" smtClean="0">
                        <a:latin typeface="Cambria Math" panose="02040503050406030204" pitchFamily="18" charset="0"/>
                      </a:rPr>
                      <m:t>𝑡</m:t>
                    </m:r>
                  </m:oMath>
                </a14:m>
                <a:r>
                  <a:rPr lang="en-GB" sz="1200" dirty="0"/>
                  <a:t>, we need to change the limits so they’re in terms of </a:t>
                </a:r>
                <a14:m>
                  <m:oMath xmlns:m="http://schemas.openxmlformats.org/officeDocument/2006/math">
                    <m:r>
                      <a:rPr lang="en-GB" sz="1200" b="0" i="1" smtClean="0">
                        <a:latin typeface="Cambria Math" panose="02040503050406030204" pitchFamily="18" charset="0"/>
                      </a:rPr>
                      <m:t>𝑡</m:t>
                    </m:r>
                  </m:oMath>
                </a14:m>
                <a:r>
                  <a:rPr lang="en-GB" sz="1200" dirty="0"/>
                  <a:t>.</a:t>
                </a:r>
              </a:p>
            </p:txBody>
          </p:sp>
        </mc:Choice>
        <mc:Fallback xmlns="">
          <p:sp>
            <p:nvSpPr>
              <p:cNvPr id="13" name="TextBox 12"/>
              <p:cNvSpPr txBox="1">
                <a:spLocks noRot="1" noChangeAspect="1" noMove="1" noResize="1" noEditPoints="1" noAdjustHandles="1" noChangeArrowheads="1" noChangeShapeType="1" noTextEdit="1"/>
              </p:cNvSpPr>
              <p:nvPr/>
            </p:nvSpPr>
            <p:spPr>
              <a:xfrm>
                <a:off x="7063008" y="5635843"/>
                <a:ext cx="1930751" cy="830997"/>
              </a:xfrm>
              <a:prstGeom prst="rect">
                <a:avLst/>
              </a:prstGeom>
              <a:blipFill>
                <a:blip r:embed="rId7"/>
                <a:stretch>
                  <a:fillRect b="-3571"/>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5" name="TextBox 14"/>
              <p:cNvSpPr txBox="1"/>
              <p:nvPr/>
            </p:nvSpPr>
            <p:spPr>
              <a:xfrm>
                <a:off x="7183291" y="4310948"/>
                <a:ext cx="2002273" cy="1190390"/>
              </a:xfrm>
              <a:prstGeom prst="rect">
                <a:avLst/>
              </a:prstGeom>
              <a:noFill/>
            </p:spPr>
            <p:txBody>
              <a:bodyPr wrap="square" rtlCol="0">
                <a:spAutoFit/>
              </a:bodyPr>
              <a:lstStyle/>
              <a:p>
                <a:r>
                  <a:rPr lang="en-GB" sz="1600" b="1" dirty="0"/>
                  <a:t>STEP 1: Find </a:t>
                </a:r>
                <a14:m>
                  <m:oMath xmlns:m="http://schemas.openxmlformats.org/officeDocument/2006/math">
                    <m:f>
                      <m:fPr>
                        <m:ctrlPr>
                          <a:rPr lang="en-GB" sz="1600" b="1" i="1" smtClean="0">
                            <a:latin typeface="Cambria Math" panose="02040503050406030204" pitchFamily="18" charset="0"/>
                          </a:rPr>
                        </m:ctrlPr>
                      </m:fPr>
                      <m:num>
                        <m:r>
                          <a:rPr lang="en-GB" sz="1600" b="1" i="1" smtClean="0">
                            <a:latin typeface="Cambria Math" panose="02040503050406030204" pitchFamily="18" charset="0"/>
                          </a:rPr>
                          <m:t>𝒅𝒙</m:t>
                        </m:r>
                      </m:num>
                      <m:den>
                        <m:r>
                          <a:rPr lang="en-GB" sz="1600" b="1" i="1" smtClean="0">
                            <a:latin typeface="Cambria Math" panose="02040503050406030204" pitchFamily="18" charset="0"/>
                          </a:rPr>
                          <m:t>𝒅𝒕</m:t>
                        </m:r>
                      </m:den>
                    </m:f>
                  </m:oMath>
                </a14:m>
                <a:endParaRPr lang="en-GB" sz="1600" b="1" dirty="0"/>
              </a:p>
              <a:p>
                <a:r>
                  <a:rPr lang="en-GB" sz="1600" b="1" dirty="0"/>
                  <a:t>STEP 2: Change limits</a:t>
                </a:r>
              </a:p>
              <a:p>
                <a:endParaRPr lang="en-GB" sz="1600" b="1" dirty="0"/>
              </a:p>
              <a:p>
                <a:r>
                  <a:rPr lang="en-GB" sz="1600" b="1" dirty="0"/>
                  <a:t>STEP 3: Integrate</a:t>
                </a:r>
              </a:p>
            </p:txBody>
          </p:sp>
        </mc:Choice>
        <mc:Fallback xmlns="">
          <p:sp>
            <p:nvSpPr>
              <p:cNvPr id="15" name="TextBox 14"/>
              <p:cNvSpPr txBox="1">
                <a:spLocks noRot="1" noChangeAspect="1" noMove="1" noResize="1" noEditPoints="1" noAdjustHandles="1" noChangeArrowheads="1" noChangeShapeType="1" noTextEdit="1"/>
              </p:cNvSpPr>
              <p:nvPr/>
            </p:nvSpPr>
            <p:spPr>
              <a:xfrm>
                <a:off x="7183291" y="4310948"/>
                <a:ext cx="2002273" cy="1190390"/>
              </a:xfrm>
              <a:prstGeom prst="rect">
                <a:avLst/>
              </a:prstGeom>
              <a:blipFill rotWithShape="0">
                <a:blip r:embed="rId8"/>
                <a:stretch>
                  <a:fillRect l="-1520" b="-6154"/>
                </a:stretch>
              </a:blipFill>
            </p:spPr>
            <p:txBody>
              <a:bodyPr/>
              <a:lstStyle/>
              <a:p>
                <a:r>
                  <a:rPr lang="en-GB">
                    <a:noFill/>
                  </a:rPr>
                  <a:t> </a:t>
                </a:r>
              </a:p>
            </p:txBody>
          </p:sp>
        </mc:Fallback>
      </mc:AlternateContent>
      <p:sp>
        <p:nvSpPr>
          <p:cNvPr id="16" name="Rectangle 15"/>
          <p:cNvSpPr/>
          <p:nvPr/>
        </p:nvSpPr>
        <p:spPr>
          <a:xfrm>
            <a:off x="3013833" y="2660349"/>
            <a:ext cx="1702183" cy="51638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9" name="Rectangle 18"/>
          <p:cNvSpPr/>
          <p:nvPr/>
        </p:nvSpPr>
        <p:spPr>
          <a:xfrm>
            <a:off x="853033" y="4159539"/>
            <a:ext cx="604292" cy="46961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20" name="Rectangle 19"/>
          <p:cNvSpPr/>
          <p:nvPr/>
        </p:nvSpPr>
        <p:spPr>
          <a:xfrm>
            <a:off x="323528" y="4708979"/>
            <a:ext cx="3886522" cy="26307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21" name="Rectangle 20"/>
          <p:cNvSpPr/>
          <p:nvPr/>
        </p:nvSpPr>
        <p:spPr>
          <a:xfrm>
            <a:off x="323528" y="4976599"/>
            <a:ext cx="5037544" cy="127821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cxnSp>
        <p:nvCxnSpPr>
          <p:cNvPr id="23" name="Straight Arrow Connector 22"/>
          <p:cNvCxnSpPr/>
          <p:nvPr/>
        </p:nvCxnSpPr>
        <p:spPr>
          <a:xfrm flipH="1" flipV="1">
            <a:off x="5657850" y="4371975"/>
            <a:ext cx="1447800" cy="19050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4" name="Straight Arrow Connector 23"/>
          <p:cNvCxnSpPr/>
          <p:nvPr/>
        </p:nvCxnSpPr>
        <p:spPr>
          <a:xfrm flipH="1" flipV="1">
            <a:off x="5724525" y="4819650"/>
            <a:ext cx="1381125" cy="2086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6" name="Straight Arrow Connector 25"/>
          <p:cNvCxnSpPr/>
          <p:nvPr/>
        </p:nvCxnSpPr>
        <p:spPr>
          <a:xfrm flipH="1" flipV="1">
            <a:off x="5734050" y="5238750"/>
            <a:ext cx="1370435" cy="9352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601099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9"/>
                                        </p:tgtEl>
                                        <p:attrNameLst>
                                          <p:attrName>style.visibility</p:attrName>
                                        </p:attrNameLst>
                                      </p:cBhvr>
                                      <p:to>
                                        <p:strVal val="visible"/>
                                      </p:to>
                                    </p:set>
                                  </p:childTnLst>
                                </p:cTn>
                              </p:par>
                            </p:childTnLst>
                          </p:cTn>
                        </p:par>
                        <p:par>
                          <p:cTn id="10" fill="hold">
                            <p:stCondLst>
                              <p:cond delay="0"/>
                            </p:stCondLst>
                            <p:childTnLst>
                              <p:par>
                                <p:cTn id="11" presetID="1" presetClass="entr" presetSubtype="0" fill="hold" grpId="0" nodeType="after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par>
                                <p:cTn id="13" presetID="1" presetClass="entr" presetSubtype="0" fill="hold" grpId="1" nodeType="with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par>
                                <p:cTn id="15" presetID="1" presetClass="entr" presetSubtype="0" fill="hold" grpId="1" nodeType="withEffect">
                                  <p:stCondLst>
                                    <p:cond delay="0"/>
                                  </p:stCondLst>
                                  <p:childTnLst>
                                    <p:set>
                                      <p:cBhvr>
                                        <p:cTn id="16" dur="1" fill="hold">
                                          <p:stCondLst>
                                            <p:cond delay="0"/>
                                          </p:stCondLst>
                                        </p:cTn>
                                        <p:tgtEl>
                                          <p:spTgt spid="20"/>
                                        </p:tgtEl>
                                        <p:attrNameLst>
                                          <p:attrName>style.visibility</p:attrName>
                                        </p:attrNameLst>
                                      </p:cBhvr>
                                      <p:to>
                                        <p:strVal val="visible"/>
                                      </p:to>
                                    </p:set>
                                  </p:childTnLst>
                                </p:cTn>
                              </p:par>
                              <p:par>
                                <p:cTn id="17" presetID="1" presetClass="entr" presetSubtype="0" fill="hold" grpId="1" nodeType="with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par>
                                <p:cTn id="19" presetID="10" presetClass="entr" presetSubtype="0" fill="hold" nodeType="with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fade">
                                      <p:cBhvr>
                                        <p:cTn id="21" dur="500"/>
                                        <p:tgtEl>
                                          <p:spTgt spid="23"/>
                                        </p:tgtEl>
                                      </p:cBhvr>
                                    </p:animEffect>
                                  </p:childTnLst>
                                </p:cTn>
                              </p:par>
                              <p:par>
                                <p:cTn id="22" presetID="10" presetClass="entr" presetSubtype="0" fill="hold" nodeType="withEffect">
                                  <p:stCondLst>
                                    <p:cond delay="0"/>
                                  </p:stCondLst>
                                  <p:childTnLst>
                                    <p:set>
                                      <p:cBhvr>
                                        <p:cTn id="23" dur="1" fill="hold">
                                          <p:stCondLst>
                                            <p:cond delay="0"/>
                                          </p:stCondLst>
                                        </p:cTn>
                                        <p:tgtEl>
                                          <p:spTgt spid="24"/>
                                        </p:tgtEl>
                                        <p:attrNameLst>
                                          <p:attrName>style.visibility</p:attrName>
                                        </p:attrNameLst>
                                      </p:cBhvr>
                                      <p:to>
                                        <p:strVal val="visible"/>
                                      </p:to>
                                    </p:set>
                                    <p:animEffect transition="in" filter="fade">
                                      <p:cBhvr>
                                        <p:cTn id="24" dur="500"/>
                                        <p:tgtEl>
                                          <p:spTgt spid="24"/>
                                        </p:tgtEl>
                                      </p:cBhvr>
                                    </p:animEffect>
                                  </p:childTnLst>
                                </p:cTn>
                              </p:par>
                              <p:par>
                                <p:cTn id="25" presetID="10" presetClass="entr" presetSubtype="0"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fade">
                                      <p:cBhvr>
                                        <p:cTn id="2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8" restart="whenNotActive" fill="hold" evtFilter="cancelBubble" nodeType="interactiveSeq">
                <p:stCondLst>
                  <p:cond evt="onClick" delay="0">
                    <p:tgtEl>
                      <p:spTgt spid="16"/>
                    </p:tgtEl>
                  </p:cond>
                </p:stCondLst>
                <p:endSync evt="end" delay="0">
                  <p:rtn val="all"/>
                </p:endSync>
                <p:childTnLst>
                  <p:par>
                    <p:cTn id="29" fill="hold">
                      <p:stCondLst>
                        <p:cond delay="0"/>
                      </p:stCondLst>
                      <p:childTnLst>
                        <p:par>
                          <p:cTn id="30" fill="hold">
                            <p:stCondLst>
                              <p:cond delay="0"/>
                            </p:stCondLst>
                            <p:childTnLst>
                              <p:par>
                                <p:cTn id="31" presetID="10" presetClass="exit" presetSubtype="0" fill="hold" grpId="0" nodeType="clickEffect">
                                  <p:stCondLst>
                                    <p:cond delay="0"/>
                                  </p:stCondLst>
                                  <p:childTnLst>
                                    <p:animEffect transition="out" filter="fade">
                                      <p:cBhvr>
                                        <p:cTn id="32" dur="500"/>
                                        <p:tgtEl>
                                          <p:spTgt spid="16"/>
                                        </p:tgtEl>
                                      </p:cBhvr>
                                    </p:animEffect>
                                    <p:set>
                                      <p:cBhvr>
                                        <p:cTn id="33" dur="1" fill="hold">
                                          <p:stCondLst>
                                            <p:cond delay="499"/>
                                          </p:stCondLst>
                                        </p:cTn>
                                        <p:tgtEl>
                                          <p:spTgt spid="16"/>
                                        </p:tgtEl>
                                        <p:attrNameLst>
                                          <p:attrName>style.visibility</p:attrName>
                                        </p:attrNameLst>
                                      </p:cBhvr>
                                      <p:to>
                                        <p:strVal val="hidden"/>
                                      </p:to>
                                    </p:set>
                                  </p:childTnLst>
                                </p:cTn>
                              </p:par>
                              <p:par>
                                <p:cTn id="34" presetID="10" presetClass="entr" presetSubtype="0" fill="hold" grpId="0" nodeType="with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fade">
                                      <p:cBhvr>
                                        <p:cTn id="36" dur="500"/>
                                        <p:tgtEl>
                                          <p:spTgt spid="7"/>
                                        </p:tgtEl>
                                      </p:cBhvr>
                                    </p:animEffect>
                                  </p:childTnLst>
                                </p:cTn>
                              </p:par>
                            </p:childTnLst>
                          </p:cTn>
                        </p:par>
                      </p:childTnLst>
                    </p:cTn>
                  </p:par>
                </p:childTnLst>
              </p:cTn>
              <p:nextCondLst>
                <p:cond evt="onClick" delay="0">
                  <p:tgtEl>
                    <p:spTgt spid="16"/>
                  </p:tgtEl>
                </p:cond>
              </p:nextCondLst>
            </p:seq>
            <p:seq concurrent="1" nextAc="seek">
              <p:cTn id="37" restart="whenNotActive" fill="hold" evtFilter="cancelBubble" nodeType="interactiveSeq">
                <p:stCondLst>
                  <p:cond evt="onClick" delay="0">
                    <p:tgtEl>
                      <p:spTgt spid="19"/>
                    </p:tgtEl>
                  </p:cond>
                </p:stCondLst>
                <p:endSync evt="end" delay="0">
                  <p:rtn val="all"/>
                </p:endSync>
                <p:childTnLst>
                  <p:par>
                    <p:cTn id="38" fill="hold">
                      <p:stCondLst>
                        <p:cond delay="0"/>
                      </p:stCondLst>
                      <p:childTnLst>
                        <p:par>
                          <p:cTn id="39" fill="hold">
                            <p:stCondLst>
                              <p:cond delay="0"/>
                            </p:stCondLst>
                            <p:childTnLst>
                              <p:par>
                                <p:cTn id="40" presetID="10" presetClass="exit" presetSubtype="0" fill="hold" grpId="0" nodeType="clickEffect">
                                  <p:stCondLst>
                                    <p:cond delay="0"/>
                                  </p:stCondLst>
                                  <p:childTnLst>
                                    <p:animEffect transition="out" filter="fade">
                                      <p:cBhvr>
                                        <p:cTn id="41" dur="500"/>
                                        <p:tgtEl>
                                          <p:spTgt spid="19"/>
                                        </p:tgtEl>
                                      </p:cBhvr>
                                    </p:animEffect>
                                    <p:set>
                                      <p:cBhvr>
                                        <p:cTn id="42" dur="1" fill="hold">
                                          <p:stCondLst>
                                            <p:cond delay="499"/>
                                          </p:stCondLst>
                                        </p:cTn>
                                        <p:tgtEl>
                                          <p:spTgt spid="19"/>
                                        </p:tgtEl>
                                        <p:attrNameLst>
                                          <p:attrName>style.visibility</p:attrName>
                                        </p:attrNameLst>
                                      </p:cBhvr>
                                      <p:to>
                                        <p:strVal val="hidden"/>
                                      </p:to>
                                    </p:set>
                                  </p:childTnLst>
                                </p:cTn>
                              </p:par>
                            </p:childTnLst>
                          </p:cTn>
                        </p:par>
                      </p:childTnLst>
                    </p:cTn>
                  </p:par>
                </p:childTnLst>
              </p:cTn>
              <p:nextCondLst>
                <p:cond evt="onClick" delay="0">
                  <p:tgtEl>
                    <p:spTgt spid="19"/>
                  </p:tgtEl>
                </p:cond>
              </p:nextCondLst>
            </p:seq>
            <p:seq concurrent="1" nextAc="seek">
              <p:cTn id="43" restart="whenNotActive" fill="hold" evtFilter="cancelBubble" nodeType="interactiveSeq">
                <p:stCondLst>
                  <p:cond evt="onClick" delay="0">
                    <p:tgtEl>
                      <p:spTgt spid="20"/>
                    </p:tgtEl>
                  </p:cond>
                </p:stCondLst>
                <p:endSync evt="end" delay="0">
                  <p:rtn val="all"/>
                </p:endSync>
                <p:childTnLst>
                  <p:par>
                    <p:cTn id="44" fill="hold">
                      <p:stCondLst>
                        <p:cond delay="0"/>
                      </p:stCondLst>
                      <p:childTnLst>
                        <p:par>
                          <p:cTn id="45" fill="hold">
                            <p:stCondLst>
                              <p:cond delay="0"/>
                            </p:stCondLst>
                            <p:childTnLst>
                              <p:par>
                                <p:cTn id="46" presetID="10" presetClass="exit" presetSubtype="0" fill="hold" grpId="0" nodeType="clickEffect">
                                  <p:stCondLst>
                                    <p:cond delay="0"/>
                                  </p:stCondLst>
                                  <p:childTnLst>
                                    <p:animEffect transition="out" filter="fade">
                                      <p:cBhvr>
                                        <p:cTn id="47" dur="500"/>
                                        <p:tgtEl>
                                          <p:spTgt spid="20"/>
                                        </p:tgtEl>
                                      </p:cBhvr>
                                    </p:animEffect>
                                    <p:set>
                                      <p:cBhvr>
                                        <p:cTn id="48" dur="1" fill="hold">
                                          <p:stCondLst>
                                            <p:cond delay="499"/>
                                          </p:stCondLst>
                                        </p:cTn>
                                        <p:tgtEl>
                                          <p:spTgt spid="20"/>
                                        </p:tgtEl>
                                        <p:attrNameLst>
                                          <p:attrName>style.visibility</p:attrName>
                                        </p:attrNameLst>
                                      </p:cBhvr>
                                      <p:to>
                                        <p:strVal val="hidden"/>
                                      </p:to>
                                    </p:set>
                                  </p:childTnLst>
                                </p:cTn>
                              </p:par>
                              <p:par>
                                <p:cTn id="49" presetID="10" presetClass="entr" presetSubtype="0" fill="hold" grpId="0" nodeType="with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fade">
                                      <p:cBhvr>
                                        <p:cTn id="51" dur="500"/>
                                        <p:tgtEl>
                                          <p:spTgt spid="13"/>
                                        </p:tgtEl>
                                      </p:cBhvr>
                                    </p:animEffect>
                                  </p:childTnLst>
                                </p:cTn>
                              </p:par>
                            </p:childTnLst>
                          </p:cTn>
                        </p:par>
                      </p:childTnLst>
                    </p:cTn>
                  </p:par>
                </p:childTnLst>
              </p:cTn>
              <p:nextCondLst>
                <p:cond evt="onClick" delay="0">
                  <p:tgtEl>
                    <p:spTgt spid="20"/>
                  </p:tgtEl>
                </p:cond>
              </p:nextCondLst>
            </p:seq>
            <p:seq concurrent="1" nextAc="seek">
              <p:cTn id="52" restart="whenNotActive" fill="hold" evtFilter="cancelBubble" nodeType="interactiveSeq">
                <p:stCondLst>
                  <p:cond evt="onClick" delay="0">
                    <p:tgtEl>
                      <p:spTgt spid="21"/>
                    </p:tgtEl>
                  </p:cond>
                </p:stCondLst>
                <p:endSync evt="end" delay="0">
                  <p:rtn val="all"/>
                </p:endSync>
                <p:childTnLst>
                  <p:par>
                    <p:cTn id="53" fill="hold">
                      <p:stCondLst>
                        <p:cond delay="0"/>
                      </p:stCondLst>
                      <p:childTnLst>
                        <p:par>
                          <p:cTn id="54" fill="hold">
                            <p:stCondLst>
                              <p:cond delay="0"/>
                            </p:stCondLst>
                            <p:childTnLst>
                              <p:par>
                                <p:cTn id="55" presetID="10" presetClass="exit" presetSubtype="0" fill="hold" grpId="0" nodeType="clickEffect">
                                  <p:stCondLst>
                                    <p:cond delay="0"/>
                                  </p:stCondLst>
                                  <p:childTnLst>
                                    <p:animEffect transition="out" filter="fade">
                                      <p:cBhvr>
                                        <p:cTn id="56" dur="500"/>
                                        <p:tgtEl>
                                          <p:spTgt spid="21"/>
                                        </p:tgtEl>
                                      </p:cBhvr>
                                    </p:animEffect>
                                    <p:set>
                                      <p:cBhvr>
                                        <p:cTn id="57" dur="1" fill="hold">
                                          <p:stCondLst>
                                            <p:cond delay="499"/>
                                          </p:stCondLst>
                                        </p:cTn>
                                        <p:tgtEl>
                                          <p:spTgt spid="21"/>
                                        </p:tgtEl>
                                        <p:attrNameLst>
                                          <p:attrName>style.visibility</p:attrName>
                                        </p:attrNameLst>
                                      </p:cBhvr>
                                      <p:to>
                                        <p:strVal val="hidden"/>
                                      </p:to>
                                    </p:set>
                                  </p:childTnLst>
                                </p:cTn>
                              </p:par>
                            </p:childTnLst>
                          </p:cTn>
                        </p:par>
                      </p:childTnLst>
                    </p:cTn>
                  </p:par>
                </p:childTnLst>
              </p:cTn>
              <p:nextCondLst>
                <p:cond evt="onClick" delay="0">
                  <p:tgtEl>
                    <p:spTgt spid="21"/>
                  </p:tgtEl>
                </p:cond>
              </p:nextCondLst>
            </p:seq>
          </p:childTnLst>
        </p:cTn>
      </p:par>
    </p:tnLst>
    <p:bldLst>
      <p:bldP spid="7" grpId="0" animBg="1"/>
      <p:bldP spid="8" grpId="0"/>
      <p:bldP spid="9" grpId="0" animBg="1"/>
      <p:bldP spid="13" grpId="0" animBg="1"/>
      <p:bldP spid="15" grpId="0"/>
      <p:bldP spid="16" grpId="0" animBg="1"/>
      <p:bldP spid="19" grpId="0" animBg="1"/>
      <p:bldP spid="19" grpId="1" animBg="1"/>
      <p:bldP spid="20" grpId="0" animBg="1"/>
      <p:bldP spid="20" grpId="1" animBg="1"/>
      <p:bldP spid="21" grpId="0" animBg="1"/>
      <p:bldP spid="21" grpId="1"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6" name="Freeform 15"/>
              <p:cNvSpPr/>
              <p:nvPr/>
            </p:nvSpPr>
            <p:spPr>
              <a:xfrm>
                <a:off x="7019925" y="1057275"/>
                <a:ext cx="885825" cy="933450"/>
              </a:xfrm>
              <a:custGeom>
                <a:avLst/>
                <a:gdLst>
                  <a:gd name="connsiteX0" fmla="*/ 885825 w 885825"/>
                  <a:gd name="connsiteY0" fmla="*/ 509588 h 933450"/>
                  <a:gd name="connsiteX1" fmla="*/ 876300 w 885825"/>
                  <a:gd name="connsiteY1" fmla="*/ 933450 h 933450"/>
                  <a:gd name="connsiteX2" fmla="*/ 9525 w 885825"/>
                  <a:gd name="connsiteY2" fmla="*/ 933450 h 933450"/>
                  <a:gd name="connsiteX3" fmla="*/ 0 w 885825"/>
                  <a:gd name="connsiteY3" fmla="*/ 0 h 933450"/>
                  <a:gd name="connsiteX4" fmla="*/ 138113 w 885825"/>
                  <a:gd name="connsiteY4" fmla="*/ 119063 h 933450"/>
                  <a:gd name="connsiteX5" fmla="*/ 247650 w 885825"/>
                  <a:gd name="connsiteY5" fmla="*/ 223838 h 933450"/>
                  <a:gd name="connsiteX6" fmla="*/ 361950 w 885825"/>
                  <a:gd name="connsiteY6" fmla="*/ 309563 h 933450"/>
                  <a:gd name="connsiteX7" fmla="*/ 538163 w 885825"/>
                  <a:gd name="connsiteY7" fmla="*/ 414338 h 933450"/>
                  <a:gd name="connsiteX8" fmla="*/ 671513 w 885825"/>
                  <a:gd name="connsiteY8" fmla="*/ 457200 h 933450"/>
                  <a:gd name="connsiteX9" fmla="*/ 771525 w 885825"/>
                  <a:gd name="connsiteY9" fmla="*/ 485775 h 933450"/>
                  <a:gd name="connsiteX10" fmla="*/ 885825 w 885825"/>
                  <a:gd name="connsiteY10" fmla="*/ 509588 h 933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85825" h="933450">
                    <a:moveTo>
                      <a:pt x="885825" y="509588"/>
                    </a:moveTo>
                    <a:lnTo>
                      <a:pt x="876300" y="933450"/>
                    </a:lnTo>
                    <a:lnTo>
                      <a:pt x="9525" y="933450"/>
                    </a:lnTo>
                    <a:lnTo>
                      <a:pt x="0" y="0"/>
                    </a:lnTo>
                    <a:lnTo>
                      <a:pt x="138113" y="119063"/>
                    </a:lnTo>
                    <a:lnTo>
                      <a:pt x="247650" y="223838"/>
                    </a:lnTo>
                    <a:lnTo>
                      <a:pt x="361950" y="309563"/>
                    </a:lnTo>
                    <a:lnTo>
                      <a:pt x="538163" y="414338"/>
                    </a:lnTo>
                    <a:lnTo>
                      <a:pt x="671513" y="457200"/>
                    </a:lnTo>
                    <a:lnTo>
                      <a:pt x="771525" y="485775"/>
                    </a:lnTo>
                    <a:lnTo>
                      <a:pt x="885825" y="509588"/>
                    </a:ln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a:p>
                <a:pPr algn="ctr"/>
                <a14:m>
                  <m:oMathPara xmlns:m="http://schemas.openxmlformats.org/officeDocument/2006/math">
                    <m:oMathParaPr>
                      <m:jc m:val="centerGroup"/>
                    </m:oMathParaPr>
                    <m:oMath xmlns:m="http://schemas.openxmlformats.org/officeDocument/2006/math">
                      <m:r>
                        <a:rPr lang="en-GB" i="1" dirty="0" smtClean="0">
                          <a:latin typeface="Cambria Math" panose="02040503050406030204" pitchFamily="18" charset="0"/>
                        </a:rPr>
                        <m:t>𝑅</m:t>
                      </m:r>
                    </m:oMath>
                  </m:oMathPara>
                </a14:m>
                <a:endParaRPr lang="en-GB" dirty="0"/>
              </a:p>
            </p:txBody>
          </p:sp>
        </mc:Choice>
        <mc:Fallback xmlns="">
          <p:sp>
            <p:nvSpPr>
              <p:cNvPr id="16" name="Freeform 15"/>
              <p:cNvSpPr>
                <a:spLocks noRot="1" noChangeAspect="1" noMove="1" noResize="1" noEditPoints="1" noAdjustHandles="1" noChangeArrowheads="1" noChangeShapeType="1" noTextEdit="1"/>
              </p:cNvSpPr>
              <p:nvPr/>
            </p:nvSpPr>
            <p:spPr>
              <a:xfrm>
                <a:off x="7019925" y="1057275"/>
                <a:ext cx="885825" cy="933450"/>
              </a:xfrm>
              <a:custGeom>
                <a:avLst/>
                <a:gdLst>
                  <a:gd name="connsiteX0" fmla="*/ 885825 w 885825"/>
                  <a:gd name="connsiteY0" fmla="*/ 509588 h 933450"/>
                  <a:gd name="connsiteX1" fmla="*/ 876300 w 885825"/>
                  <a:gd name="connsiteY1" fmla="*/ 933450 h 933450"/>
                  <a:gd name="connsiteX2" fmla="*/ 9525 w 885825"/>
                  <a:gd name="connsiteY2" fmla="*/ 933450 h 933450"/>
                  <a:gd name="connsiteX3" fmla="*/ 0 w 885825"/>
                  <a:gd name="connsiteY3" fmla="*/ 0 h 933450"/>
                  <a:gd name="connsiteX4" fmla="*/ 138113 w 885825"/>
                  <a:gd name="connsiteY4" fmla="*/ 119063 h 933450"/>
                  <a:gd name="connsiteX5" fmla="*/ 247650 w 885825"/>
                  <a:gd name="connsiteY5" fmla="*/ 223838 h 933450"/>
                  <a:gd name="connsiteX6" fmla="*/ 361950 w 885825"/>
                  <a:gd name="connsiteY6" fmla="*/ 309563 h 933450"/>
                  <a:gd name="connsiteX7" fmla="*/ 538163 w 885825"/>
                  <a:gd name="connsiteY7" fmla="*/ 414338 h 933450"/>
                  <a:gd name="connsiteX8" fmla="*/ 671513 w 885825"/>
                  <a:gd name="connsiteY8" fmla="*/ 457200 h 933450"/>
                  <a:gd name="connsiteX9" fmla="*/ 771525 w 885825"/>
                  <a:gd name="connsiteY9" fmla="*/ 485775 h 933450"/>
                  <a:gd name="connsiteX10" fmla="*/ 885825 w 885825"/>
                  <a:gd name="connsiteY10" fmla="*/ 509588 h 933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85825" h="933450">
                    <a:moveTo>
                      <a:pt x="885825" y="509588"/>
                    </a:moveTo>
                    <a:lnTo>
                      <a:pt x="876300" y="933450"/>
                    </a:lnTo>
                    <a:lnTo>
                      <a:pt x="9525" y="933450"/>
                    </a:lnTo>
                    <a:lnTo>
                      <a:pt x="0" y="0"/>
                    </a:lnTo>
                    <a:lnTo>
                      <a:pt x="138113" y="119063"/>
                    </a:lnTo>
                    <a:lnTo>
                      <a:pt x="247650" y="223838"/>
                    </a:lnTo>
                    <a:lnTo>
                      <a:pt x="361950" y="309563"/>
                    </a:lnTo>
                    <a:lnTo>
                      <a:pt x="538163" y="414338"/>
                    </a:lnTo>
                    <a:lnTo>
                      <a:pt x="671513" y="457200"/>
                    </a:lnTo>
                    <a:lnTo>
                      <a:pt x="771525" y="485775"/>
                    </a:lnTo>
                    <a:lnTo>
                      <a:pt x="885825" y="509588"/>
                    </a:lnTo>
                    <a:close/>
                  </a:path>
                </a:pathLst>
              </a:custGeom>
              <a:blipFill>
                <a:blip r:embed="rId2"/>
                <a:stretch>
                  <a:fillRect/>
                </a:stretch>
              </a:blipFill>
              <a:ln>
                <a:noFill/>
              </a:ln>
            </p:spPr>
            <p:txBody>
              <a:bodyPr/>
              <a:lstStyle/>
              <a:p>
                <a:r>
                  <a:rPr lang="en-GB">
                    <a:noFill/>
                  </a:rPr>
                  <a:t> </a:t>
                </a:r>
              </a:p>
            </p:txBody>
          </p:sp>
        </mc:Fallback>
      </mc:AlternateContent>
      <p:grpSp>
        <p:nvGrpSpPr>
          <p:cNvPr id="2" name="Group 1"/>
          <p:cNvGrpSpPr/>
          <p:nvPr/>
        </p:nvGrpSpPr>
        <p:grpSpPr>
          <a:xfrm>
            <a:off x="0" y="0"/>
            <a:ext cx="9144000"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Further Example</a:t>
              </a:r>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6" name="TextBox 5"/>
              <p:cNvSpPr txBox="1"/>
              <p:nvPr/>
            </p:nvSpPr>
            <p:spPr>
              <a:xfrm>
                <a:off x="395427" y="836712"/>
                <a:ext cx="5976773" cy="1297728"/>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sz="1600" dirty="0"/>
                  <a:t>[Textbook] The curve </a:t>
                </a:r>
                <a14:m>
                  <m:oMath xmlns:m="http://schemas.openxmlformats.org/officeDocument/2006/math">
                    <m:r>
                      <a:rPr lang="en-GB" sz="1600" b="0" i="1" smtClean="0">
                        <a:latin typeface="Cambria Math" panose="02040503050406030204" pitchFamily="18" charset="0"/>
                      </a:rPr>
                      <m:t>𝐶</m:t>
                    </m:r>
                  </m:oMath>
                </a14:m>
                <a:r>
                  <a:rPr lang="en-GB" sz="1600" dirty="0"/>
                  <a:t> has parametric equations</a:t>
                </a:r>
              </a:p>
              <a:p>
                <a:pPr/>
                <a14:m>
                  <m:oMathPara xmlns:m="http://schemas.openxmlformats.org/officeDocument/2006/math">
                    <m:oMathParaPr>
                      <m:jc m:val="centerGroup"/>
                    </m:oMathParaPr>
                    <m:oMath xmlns:m="http://schemas.openxmlformats.org/officeDocument/2006/math">
                      <m:r>
                        <a:rPr lang="en-GB" sz="1600" b="0" i="1" smtClean="0">
                          <a:latin typeface="Cambria Math" panose="02040503050406030204" pitchFamily="18" charset="0"/>
                        </a:rPr>
                        <m:t>𝑥</m:t>
                      </m:r>
                      <m:r>
                        <a:rPr lang="en-GB" sz="1600" b="0" i="1" smtClean="0">
                          <a:latin typeface="Cambria Math" panose="02040503050406030204" pitchFamily="18" charset="0"/>
                        </a:rPr>
                        <m:t>=</m:t>
                      </m:r>
                      <m:r>
                        <a:rPr lang="en-GB" sz="1600" b="0" i="1" smtClean="0">
                          <a:latin typeface="Cambria Math" panose="02040503050406030204" pitchFamily="18" charset="0"/>
                        </a:rPr>
                        <m:t>𝑡</m:t>
                      </m:r>
                      <m:d>
                        <m:dPr>
                          <m:ctrlPr>
                            <a:rPr lang="en-GB" sz="1600" b="0" i="1" smtClean="0">
                              <a:latin typeface="Cambria Math" panose="02040503050406030204" pitchFamily="18" charset="0"/>
                            </a:rPr>
                          </m:ctrlPr>
                        </m:dPr>
                        <m:e>
                          <m:r>
                            <a:rPr lang="en-GB" sz="1600" b="0" i="1" smtClean="0">
                              <a:latin typeface="Cambria Math" panose="02040503050406030204" pitchFamily="18" charset="0"/>
                            </a:rPr>
                            <m:t>1+</m:t>
                          </m:r>
                          <m:r>
                            <a:rPr lang="en-GB" sz="1600" b="0" i="1" smtClean="0">
                              <a:latin typeface="Cambria Math" panose="02040503050406030204" pitchFamily="18" charset="0"/>
                            </a:rPr>
                            <m:t>𝑡</m:t>
                          </m:r>
                        </m:e>
                      </m:d>
                      <m:r>
                        <a:rPr lang="en-GB" sz="1600" b="0" i="1" smtClean="0">
                          <a:latin typeface="Cambria Math" panose="02040503050406030204" pitchFamily="18" charset="0"/>
                        </a:rPr>
                        <m:t>,   </m:t>
                      </m:r>
                      <m:r>
                        <a:rPr lang="en-GB" sz="1600" b="0" i="1" smtClean="0">
                          <a:latin typeface="Cambria Math" panose="02040503050406030204" pitchFamily="18" charset="0"/>
                        </a:rPr>
                        <m:t>𝑦</m:t>
                      </m:r>
                      <m:r>
                        <a:rPr lang="en-GB" sz="1600" b="0" i="1" smtClean="0">
                          <a:latin typeface="Cambria Math" panose="02040503050406030204" pitchFamily="18" charset="0"/>
                        </a:rPr>
                        <m:t>=</m:t>
                      </m:r>
                      <m:f>
                        <m:fPr>
                          <m:ctrlPr>
                            <a:rPr lang="en-GB" sz="1600" b="0" i="1" smtClean="0">
                              <a:latin typeface="Cambria Math" panose="02040503050406030204" pitchFamily="18" charset="0"/>
                            </a:rPr>
                          </m:ctrlPr>
                        </m:fPr>
                        <m:num>
                          <m:r>
                            <a:rPr lang="en-GB" sz="1600" b="0" i="1" smtClean="0">
                              <a:latin typeface="Cambria Math" panose="02040503050406030204" pitchFamily="18" charset="0"/>
                            </a:rPr>
                            <m:t>1</m:t>
                          </m:r>
                        </m:num>
                        <m:den>
                          <m:r>
                            <a:rPr lang="en-GB" sz="1600" b="0" i="1" smtClean="0">
                              <a:latin typeface="Cambria Math" panose="02040503050406030204" pitchFamily="18" charset="0"/>
                            </a:rPr>
                            <m:t>1+</m:t>
                          </m:r>
                          <m:r>
                            <a:rPr lang="en-GB" sz="1600" b="0" i="1" smtClean="0">
                              <a:latin typeface="Cambria Math" panose="02040503050406030204" pitchFamily="18" charset="0"/>
                            </a:rPr>
                            <m:t>𝑡</m:t>
                          </m:r>
                        </m:den>
                      </m:f>
                      <m:r>
                        <a:rPr lang="en-GB" sz="1600" b="0" i="1" smtClean="0">
                          <a:latin typeface="Cambria Math" panose="02040503050406030204" pitchFamily="18" charset="0"/>
                        </a:rPr>
                        <m:t>,  </m:t>
                      </m:r>
                      <m:r>
                        <a:rPr lang="en-GB" sz="1600" b="0" i="1" smtClean="0">
                          <a:latin typeface="Cambria Math" panose="02040503050406030204" pitchFamily="18" charset="0"/>
                        </a:rPr>
                        <m:t>𝑡</m:t>
                      </m:r>
                      <m:r>
                        <a:rPr lang="en-GB" sz="1600" b="0" i="1" smtClean="0">
                          <a:latin typeface="Cambria Math" panose="02040503050406030204" pitchFamily="18" charset="0"/>
                        </a:rPr>
                        <m:t>≥0</m:t>
                      </m:r>
                    </m:oMath>
                  </m:oMathPara>
                </a14:m>
                <a:endParaRPr lang="en-GB" sz="1600" dirty="0"/>
              </a:p>
              <a:p>
                <a:r>
                  <a:rPr lang="en-GB" sz="1600" dirty="0"/>
                  <a:t>Find the exact area of the region </a:t>
                </a:r>
                <a14:m>
                  <m:oMath xmlns:m="http://schemas.openxmlformats.org/officeDocument/2006/math">
                    <m:r>
                      <a:rPr lang="en-GB" sz="1600" b="0" i="1" smtClean="0">
                        <a:latin typeface="Cambria Math" panose="02040503050406030204" pitchFamily="18" charset="0"/>
                      </a:rPr>
                      <m:t>𝑅</m:t>
                    </m:r>
                  </m:oMath>
                </a14:m>
                <a:r>
                  <a:rPr lang="en-GB" sz="1600" dirty="0"/>
                  <a:t>, bounded by </a:t>
                </a:r>
                <a14:m>
                  <m:oMath xmlns:m="http://schemas.openxmlformats.org/officeDocument/2006/math">
                    <m:r>
                      <a:rPr lang="en-GB" sz="1600" b="0" i="1" smtClean="0">
                        <a:latin typeface="Cambria Math" panose="02040503050406030204" pitchFamily="18" charset="0"/>
                      </a:rPr>
                      <m:t>𝐶</m:t>
                    </m:r>
                  </m:oMath>
                </a14:m>
                <a:r>
                  <a:rPr lang="en-GB" sz="1600" dirty="0"/>
                  <a:t>, the </a:t>
                </a:r>
                <a14:m>
                  <m:oMath xmlns:m="http://schemas.openxmlformats.org/officeDocument/2006/math">
                    <m:r>
                      <a:rPr lang="en-GB" sz="1600" b="0" i="1" smtClean="0">
                        <a:latin typeface="Cambria Math" panose="02040503050406030204" pitchFamily="18" charset="0"/>
                      </a:rPr>
                      <m:t>𝑥</m:t>
                    </m:r>
                  </m:oMath>
                </a14:m>
                <a:r>
                  <a:rPr lang="en-GB" sz="1600" dirty="0"/>
                  <a:t>-axis and the lines </a:t>
                </a:r>
                <a14:m>
                  <m:oMath xmlns:m="http://schemas.openxmlformats.org/officeDocument/2006/math">
                    <m:r>
                      <a:rPr lang="en-GB" sz="1600" b="0" i="1" smtClean="0">
                        <a:latin typeface="Cambria Math" panose="02040503050406030204" pitchFamily="18" charset="0"/>
                      </a:rPr>
                      <m:t>𝑥</m:t>
                    </m:r>
                    <m:r>
                      <a:rPr lang="en-GB" sz="1600" b="0" i="1" smtClean="0">
                        <a:latin typeface="Cambria Math" panose="02040503050406030204" pitchFamily="18" charset="0"/>
                      </a:rPr>
                      <m:t>=0</m:t>
                    </m:r>
                  </m:oMath>
                </a14:m>
                <a:r>
                  <a:rPr lang="en-GB" sz="1600" dirty="0"/>
                  <a:t> and </a:t>
                </a:r>
                <a14:m>
                  <m:oMath xmlns:m="http://schemas.openxmlformats.org/officeDocument/2006/math">
                    <m:r>
                      <a:rPr lang="en-GB" sz="1600" b="0" i="1" smtClean="0">
                        <a:latin typeface="Cambria Math" panose="02040503050406030204" pitchFamily="18" charset="0"/>
                      </a:rPr>
                      <m:t>𝑥</m:t>
                    </m:r>
                    <m:r>
                      <a:rPr lang="en-GB" sz="1600" b="0" i="1" smtClean="0">
                        <a:latin typeface="Cambria Math" panose="02040503050406030204" pitchFamily="18" charset="0"/>
                      </a:rPr>
                      <m:t>=2</m:t>
                    </m:r>
                  </m:oMath>
                </a14:m>
                <a:r>
                  <a:rPr lang="en-GB" sz="1600" dirty="0"/>
                  <a:t>.</a:t>
                </a:r>
              </a:p>
            </p:txBody>
          </p:sp>
        </mc:Choice>
        <mc:Fallback xmlns="">
          <p:sp>
            <p:nvSpPr>
              <p:cNvPr id="6" name="TextBox 5"/>
              <p:cNvSpPr txBox="1">
                <a:spLocks noRot="1" noChangeAspect="1" noMove="1" noResize="1" noEditPoints="1" noAdjustHandles="1" noChangeArrowheads="1" noChangeShapeType="1" noTextEdit="1"/>
              </p:cNvSpPr>
              <p:nvPr/>
            </p:nvSpPr>
            <p:spPr>
              <a:xfrm>
                <a:off x="395427" y="836712"/>
                <a:ext cx="5976773" cy="1297728"/>
              </a:xfrm>
              <a:prstGeom prst="rect">
                <a:avLst/>
              </a:prstGeom>
              <a:blipFill>
                <a:blip r:embed="rId3"/>
                <a:stretch>
                  <a:fillRect/>
                </a:stretch>
              </a:blipFill>
              <a:effectLst>
                <a:outerShdw blurRad="63500" sx="102000" sy="102000" algn="ctr" rotWithShape="0">
                  <a:prstClr val="black">
                    <a:alpha val="40000"/>
                  </a:prstClr>
                </a:outerShdw>
              </a:effectLst>
            </p:spPr>
            <p:txBody>
              <a:bodyPr/>
              <a:lstStyle/>
              <a:p>
                <a:r>
                  <a:rPr lang="en-GB">
                    <a:noFill/>
                  </a:rPr>
                  <a:t> </a:t>
                </a:r>
              </a:p>
            </p:txBody>
          </p:sp>
        </mc:Fallback>
      </mc:AlternateContent>
      <p:cxnSp>
        <p:nvCxnSpPr>
          <p:cNvPr id="8" name="Straight Arrow Connector 7"/>
          <p:cNvCxnSpPr/>
          <p:nvPr/>
        </p:nvCxnSpPr>
        <p:spPr>
          <a:xfrm flipV="1">
            <a:off x="7026449" y="836712"/>
            <a:ext cx="0" cy="115212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9" name="Straight Arrow Connector 8"/>
          <p:cNvCxnSpPr/>
          <p:nvPr/>
        </p:nvCxnSpPr>
        <p:spPr>
          <a:xfrm>
            <a:off x="7026449" y="1988840"/>
            <a:ext cx="1650007"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2" name="Freeform 11"/>
          <p:cNvSpPr/>
          <p:nvPr/>
        </p:nvSpPr>
        <p:spPr>
          <a:xfrm>
            <a:off x="7029450" y="1057275"/>
            <a:ext cx="1466850" cy="581025"/>
          </a:xfrm>
          <a:custGeom>
            <a:avLst/>
            <a:gdLst>
              <a:gd name="connsiteX0" fmla="*/ 0 w 1466850"/>
              <a:gd name="connsiteY0" fmla="*/ 0 h 581025"/>
              <a:gd name="connsiteX1" fmla="*/ 428625 w 1466850"/>
              <a:gd name="connsiteY1" fmla="*/ 361950 h 581025"/>
              <a:gd name="connsiteX2" fmla="*/ 876300 w 1466850"/>
              <a:gd name="connsiteY2" fmla="*/ 514350 h 581025"/>
              <a:gd name="connsiteX3" fmla="*/ 1466850 w 1466850"/>
              <a:gd name="connsiteY3" fmla="*/ 581025 h 581025"/>
            </a:gdLst>
            <a:ahLst/>
            <a:cxnLst>
              <a:cxn ang="0">
                <a:pos x="connsiteX0" y="connsiteY0"/>
              </a:cxn>
              <a:cxn ang="0">
                <a:pos x="connsiteX1" y="connsiteY1"/>
              </a:cxn>
              <a:cxn ang="0">
                <a:pos x="connsiteX2" y="connsiteY2"/>
              </a:cxn>
              <a:cxn ang="0">
                <a:pos x="connsiteX3" y="connsiteY3"/>
              </a:cxn>
            </a:cxnLst>
            <a:rect l="l" t="t" r="r" b="b"/>
            <a:pathLst>
              <a:path w="1466850" h="581025">
                <a:moveTo>
                  <a:pt x="0" y="0"/>
                </a:moveTo>
                <a:cubicBezTo>
                  <a:pt x="141287" y="138112"/>
                  <a:pt x="282575" y="276225"/>
                  <a:pt x="428625" y="361950"/>
                </a:cubicBezTo>
                <a:cubicBezTo>
                  <a:pt x="574675" y="447675"/>
                  <a:pt x="703263" y="477838"/>
                  <a:pt x="876300" y="514350"/>
                </a:cubicBezTo>
                <a:cubicBezTo>
                  <a:pt x="1049337" y="550862"/>
                  <a:pt x="1258093" y="565943"/>
                  <a:pt x="1466850" y="581025"/>
                </a:cubicBezTo>
              </a:path>
            </a:pathLst>
          </a:custGeom>
        </p:spPr>
        <p:style>
          <a:lnRef idx="1">
            <a:schemeClr val="dk1"/>
          </a:lnRef>
          <a:fillRef idx="0">
            <a:schemeClr val="dk1"/>
          </a:fillRef>
          <a:effectRef idx="0">
            <a:schemeClr val="dk1"/>
          </a:effectRef>
          <a:fontRef idx="minor">
            <a:schemeClr val="tx1"/>
          </a:fontRef>
        </p:style>
        <p:txBody>
          <a:bodyPr rtlCol="0" anchor="ctr"/>
          <a:lstStyle/>
          <a:p>
            <a:pPr algn="ctr"/>
            <a:endParaRPr lang="en-GB"/>
          </a:p>
        </p:txBody>
      </p:sp>
      <p:cxnSp>
        <p:nvCxnSpPr>
          <p:cNvPr id="14" name="Straight Connector 13"/>
          <p:cNvCxnSpPr>
            <a:stCxn id="12" idx="2"/>
          </p:cNvCxnSpPr>
          <p:nvPr/>
        </p:nvCxnSpPr>
        <p:spPr>
          <a:xfrm flipH="1">
            <a:off x="7900988" y="1571625"/>
            <a:ext cx="4762" cy="414338"/>
          </a:xfrm>
          <a:prstGeom prst="line">
            <a:avLst/>
          </a:prstGeom>
          <a:ln>
            <a:prstDash val="dash"/>
          </a:ln>
        </p:spPr>
        <p:style>
          <a:lnRef idx="1">
            <a:schemeClr val="dk1"/>
          </a:lnRef>
          <a:fillRef idx="0">
            <a:schemeClr val="dk1"/>
          </a:fillRef>
          <a:effectRef idx="0">
            <a:schemeClr val="dk1"/>
          </a:effectRef>
          <a:fontRef idx="minor">
            <a:schemeClr val="tx1"/>
          </a:fontRef>
        </p:style>
      </p:cxnSp>
      <p:sp>
        <p:nvSpPr>
          <p:cNvPr id="17" name="TextBox 16"/>
          <p:cNvSpPr txBox="1"/>
          <p:nvPr/>
        </p:nvSpPr>
        <p:spPr>
          <a:xfrm>
            <a:off x="7775252" y="1970088"/>
            <a:ext cx="248940" cy="276999"/>
          </a:xfrm>
          <a:prstGeom prst="rect">
            <a:avLst/>
          </a:prstGeom>
          <a:noFill/>
        </p:spPr>
        <p:txBody>
          <a:bodyPr wrap="square" rtlCol="0">
            <a:spAutoFit/>
          </a:bodyPr>
          <a:lstStyle/>
          <a:p>
            <a:r>
              <a:rPr lang="en-GB" sz="1200" dirty="0"/>
              <a:t>2</a:t>
            </a:r>
            <a:endParaRPr lang="en-GB" dirty="0"/>
          </a:p>
        </p:txBody>
      </p:sp>
      <mc:AlternateContent xmlns:mc="http://schemas.openxmlformats.org/markup-compatibility/2006" xmlns:a14="http://schemas.microsoft.com/office/drawing/2010/main">
        <mc:Choice Requires="a14">
          <p:sp>
            <p:nvSpPr>
              <p:cNvPr id="18" name="TextBox 17"/>
              <p:cNvSpPr txBox="1"/>
              <p:nvPr/>
            </p:nvSpPr>
            <p:spPr>
              <a:xfrm>
                <a:off x="8074068" y="1376935"/>
                <a:ext cx="363350"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200" i="1" dirty="0" smtClean="0">
                          <a:latin typeface="Cambria Math" panose="02040503050406030204" pitchFamily="18" charset="0"/>
                        </a:rPr>
                        <m:t>𝐶</m:t>
                      </m:r>
                    </m:oMath>
                  </m:oMathPara>
                </a14:m>
                <a:endParaRPr lang="en-GB" dirty="0"/>
              </a:p>
            </p:txBody>
          </p:sp>
        </mc:Choice>
        <mc:Fallback xmlns="">
          <p:sp>
            <p:nvSpPr>
              <p:cNvPr id="18" name="TextBox 17"/>
              <p:cNvSpPr txBox="1">
                <a:spLocks noRot="1" noChangeAspect="1" noMove="1" noResize="1" noEditPoints="1" noAdjustHandles="1" noChangeArrowheads="1" noChangeShapeType="1" noTextEdit="1"/>
              </p:cNvSpPr>
              <p:nvPr/>
            </p:nvSpPr>
            <p:spPr>
              <a:xfrm>
                <a:off x="8074068" y="1376935"/>
                <a:ext cx="363350" cy="276999"/>
              </a:xfrm>
              <a:prstGeom prst="rect">
                <a:avLst/>
              </a:prstGeom>
              <a:blipFill>
                <a:blip r:embed="rId4"/>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9" name="TextBox 18"/>
              <p:cNvSpPr txBox="1"/>
              <p:nvPr/>
            </p:nvSpPr>
            <p:spPr>
              <a:xfrm>
                <a:off x="489569" y="2334954"/>
                <a:ext cx="7268616" cy="2991973"/>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f>
                        <m:fPr>
                          <m:ctrlPr>
                            <a:rPr lang="en-GB" b="0" i="1" smtClean="0">
                              <a:latin typeface="Cambria Math" panose="02040503050406030204" pitchFamily="18" charset="0"/>
                            </a:rPr>
                          </m:ctrlPr>
                        </m:fPr>
                        <m:num>
                          <m:r>
                            <a:rPr lang="en-GB" b="0" i="1" smtClean="0">
                              <a:latin typeface="Cambria Math" panose="02040503050406030204" pitchFamily="18" charset="0"/>
                            </a:rPr>
                            <m:t>𝑑𝑥</m:t>
                          </m:r>
                        </m:num>
                        <m:den>
                          <m:r>
                            <a:rPr lang="en-GB" b="0" i="1" smtClean="0">
                              <a:latin typeface="Cambria Math" panose="02040503050406030204" pitchFamily="18" charset="0"/>
                            </a:rPr>
                            <m:t>𝑑𝑡</m:t>
                          </m:r>
                        </m:den>
                      </m:f>
                      <m:r>
                        <a:rPr lang="en-GB" b="0" i="1" smtClean="0">
                          <a:latin typeface="Cambria Math" panose="02040503050406030204" pitchFamily="18" charset="0"/>
                        </a:rPr>
                        <m:t>=1+2</m:t>
                      </m:r>
                      <m:r>
                        <a:rPr lang="en-GB" b="0" i="1" smtClean="0">
                          <a:latin typeface="Cambria Math" panose="02040503050406030204" pitchFamily="18" charset="0"/>
                        </a:rPr>
                        <m:t>𝑡</m:t>
                      </m:r>
                    </m:oMath>
                  </m:oMathPara>
                </a14:m>
                <a:endParaRPr lang="en-GB" dirty="0"/>
              </a:p>
              <a:p>
                <a:r>
                  <a:rPr lang="en-GB" dirty="0"/>
                  <a:t>When </a:t>
                </a:r>
                <a14:m>
                  <m:oMath xmlns:m="http://schemas.openxmlformats.org/officeDocument/2006/math">
                    <m:r>
                      <a:rPr lang="en-GB" b="0" i="1" smtClean="0">
                        <a:latin typeface="Cambria Math" panose="02040503050406030204" pitchFamily="18" charset="0"/>
                      </a:rPr>
                      <m:t>𝑥</m:t>
                    </m:r>
                    <m:r>
                      <a:rPr lang="en-GB" b="0" i="1" smtClean="0">
                        <a:latin typeface="Cambria Math" panose="02040503050406030204" pitchFamily="18" charset="0"/>
                      </a:rPr>
                      <m:t>=0,</m:t>
                    </m:r>
                  </m:oMath>
                </a14:m>
                <a:r>
                  <a:rPr lang="en-GB" dirty="0"/>
                  <a:t>  </a:t>
                </a:r>
                <a14:m>
                  <m:oMath xmlns:m="http://schemas.openxmlformats.org/officeDocument/2006/math">
                    <m:r>
                      <a:rPr lang="en-GB" b="0" i="1" dirty="0" smtClean="0">
                        <a:latin typeface="Cambria Math" panose="02040503050406030204" pitchFamily="18" charset="0"/>
                      </a:rPr>
                      <m:t>0=</m:t>
                    </m:r>
                    <m:r>
                      <a:rPr lang="en-GB" b="0" i="1" dirty="0" smtClean="0">
                        <a:latin typeface="Cambria Math" panose="02040503050406030204" pitchFamily="18" charset="0"/>
                      </a:rPr>
                      <m:t>𝑡</m:t>
                    </m:r>
                    <m:d>
                      <m:dPr>
                        <m:ctrlPr>
                          <a:rPr lang="en-GB" b="0" i="1" dirty="0" smtClean="0">
                            <a:latin typeface="Cambria Math" panose="02040503050406030204" pitchFamily="18" charset="0"/>
                          </a:rPr>
                        </m:ctrlPr>
                      </m:dPr>
                      <m:e>
                        <m:r>
                          <a:rPr lang="en-GB" b="0" i="1" dirty="0" smtClean="0">
                            <a:latin typeface="Cambria Math" panose="02040503050406030204" pitchFamily="18" charset="0"/>
                          </a:rPr>
                          <m:t>1+</m:t>
                        </m:r>
                        <m:r>
                          <a:rPr lang="en-GB" b="0" i="1" dirty="0" smtClean="0">
                            <a:latin typeface="Cambria Math" panose="02040503050406030204" pitchFamily="18" charset="0"/>
                          </a:rPr>
                          <m:t>𝑡</m:t>
                        </m:r>
                      </m:e>
                    </m:d>
                    <m:r>
                      <a:rPr lang="en-GB" b="0" i="1" dirty="0" smtClean="0">
                        <a:latin typeface="Cambria Math" panose="02040503050406030204" pitchFamily="18" charset="0"/>
                      </a:rPr>
                      <m:t> ∴</m:t>
                    </m:r>
                    <m:r>
                      <a:rPr lang="en-GB" b="0" i="1" dirty="0" smtClean="0">
                        <a:latin typeface="Cambria Math" panose="02040503050406030204" pitchFamily="18" charset="0"/>
                      </a:rPr>
                      <m:t>𝑡</m:t>
                    </m:r>
                    <m:r>
                      <a:rPr lang="en-GB" b="0" i="1" dirty="0" smtClean="0">
                        <a:latin typeface="Cambria Math" panose="02040503050406030204" pitchFamily="18" charset="0"/>
                      </a:rPr>
                      <m:t>=0</m:t>
                    </m:r>
                  </m:oMath>
                </a14:m>
                <a:r>
                  <a:rPr lang="en-GB" dirty="0"/>
                  <a:t> or </a:t>
                </a:r>
                <a14:m>
                  <m:oMath xmlns:m="http://schemas.openxmlformats.org/officeDocument/2006/math">
                    <m:r>
                      <a:rPr lang="en-GB" b="0" i="1" smtClean="0">
                        <a:latin typeface="Cambria Math" panose="02040503050406030204" pitchFamily="18" charset="0"/>
                      </a:rPr>
                      <m:t>𝑡</m:t>
                    </m:r>
                    <m:r>
                      <a:rPr lang="en-GB" b="0" i="1" smtClean="0">
                        <a:latin typeface="Cambria Math" panose="02040503050406030204" pitchFamily="18" charset="0"/>
                      </a:rPr>
                      <m:t>=−1</m:t>
                    </m:r>
                  </m:oMath>
                </a14:m>
                <a:r>
                  <a:rPr lang="en-GB" dirty="0"/>
                  <a:t>  (as </a:t>
                </a:r>
                <a14:m>
                  <m:oMath xmlns:m="http://schemas.openxmlformats.org/officeDocument/2006/math">
                    <m:r>
                      <a:rPr lang="en-GB" b="0" i="1" smtClean="0">
                        <a:latin typeface="Cambria Math" panose="02040503050406030204" pitchFamily="18" charset="0"/>
                      </a:rPr>
                      <m:t>𝑡</m:t>
                    </m:r>
                    <m:r>
                      <a:rPr lang="en-GB" b="0" i="1" smtClean="0">
                        <a:latin typeface="Cambria Math" panose="02040503050406030204" pitchFamily="18" charset="0"/>
                      </a:rPr>
                      <m:t>≥0</m:t>
                    </m:r>
                  </m:oMath>
                </a14:m>
                <a:r>
                  <a:rPr lang="en-GB" dirty="0"/>
                  <a:t>)</a:t>
                </a:r>
              </a:p>
              <a:p>
                <a:r>
                  <a:rPr lang="en-GB" dirty="0"/>
                  <a:t>When </a:t>
                </a:r>
                <a14:m>
                  <m:oMath xmlns:m="http://schemas.openxmlformats.org/officeDocument/2006/math">
                    <m:r>
                      <a:rPr lang="en-GB" b="0" i="1" smtClean="0">
                        <a:latin typeface="Cambria Math" panose="02040503050406030204" pitchFamily="18" charset="0"/>
                      </a:rPr>
                      <m:t>𝑥</m:t>
                    </m:r>
                    <m:r>
                      <a:rPr lang="en-GB" b="0" i="1" smtClean="0">
                        <a:latin typeface="Cambria Math" panose="02040503050406030204" pitchFamily="18" charset="0"/>
                      </a:rPr>
                      <m:t>=2</m:t>
                    </m:r>
                  </m:oMath>
                </a14:m>
                <a:r>
                  <a:rPr lang="en-GB" dirty="0"/>
                  <a:t>, </a:t>
                </a:r>
                <a14:m>
                  <m:oMath xmlns:m="http://schemas.openxmlformats.org/officeDocument/2006/math">
                    <m:r>
                      <a:rPr lang="en-GB" b="0" i="1" smtClean="0">
                        <a:latin typeface="Cambria Math" panose="02040503050406030204" pitchFamily="18" charset="0"/>
                      </a:rPr>
                      <m:t>2=</m:t>
                    </m:r>
                    <m:r>
                      <a:rPr lang="en-GB" b="0" i="1" smtClean="0">
                        <a:latin typeface="Cambria Math" panose="02040503050406030204" pitchFamily="18" charset="0"/>
                      </a:rPr>
                      <m:t>𝑡</m:t>
                    </m:r>
                    <m:d>
                      <m:dPr>
                        <m:ctrlPr>
                          <a:rPr lang="en-GB" b="0" i="1" smtClean="0">
                            <a:latin typeface="Cambria Math" panose="02040503050406030204" pitchFamily="18" charset="0"/>
                          </a:rPr>
                        </m:ctrlPr>
                      </m:dPr>
                      <m:e>
                        <m:r>
                          <a:rPr lang="en-GB" b="0" i="1" smtClean="0">
                            <a:latin typeface="Cambria Math" panose="02040503050406030204" pitchFamily="18" charset="0"/>
                          </a:rPr>
                          <m:t>1+</m:t>
                        </m:r>
                        <m:r>
                          <a:rPr lang="en-GB" b="0" i="1" smtClean="0">
                            <a:latin typeface="Cambria Math" panose="02040503050406030204" pitchFamily="18" charset="0"/>
                          </a:rPr>
                          <m:t>𝑡</m:t>
                        </m:r>
                      </m:e>
                    </m:d>
                    <m:r>
                      <a:rPr lang="en-GB" b="0" i="1" smtClean="0">
                        <a:latin typeface="Cambria Math" panose="02040503050406030204" pitchFamily="18" charset="0"/>
                      </a:rPr>
                      <m:t>∴</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𝑡</m:t>
                        </m:r>
                      </m:e>
                      <m:sup>
                        <m:r>
                          <a:rPr lang="en-GB" b="0" i="1" smtClean="0">
                            <a:latin typeface="Cambria Math" panose="02040503050406030204" pitchFamily="18" charset="0"/>
                          </a:rPr>
                          <m:t>2</m:t>
                        </m:r>
                      </m:sup>
                    </m:sSup>
                    <m:r>
                      <a:rPr lang="en-GB" b="0" i="1" smtClean="0">
                        <a:latin typeface="Cambria Math" panose="02040503050406030204" pitchFamily="18" charset="0"/>
                      </a:rPr>
                      <m:t>+</m:t>
                    </m:r>
                    <m:r>
                      <a:rPr lang="en-GB" b="0" i="1" smtClean="0">
                        <a:latin typeface="Cambria Math" panose="02040503050406030204" pitchFamily="18" charset="0"/>
                      </a:rPr>
                      <m:t>𝑡</m:t>
                    </m:r>
                    <m:r>
                      <a:rPr lang="en-GB" b="0" i="1" smtClean="0">
                        <a:latin typeface="Cambria Math" panose="02040503050406030204" pitchFamily="18" charset="0"/>
                      </a:rPr>
                      <m:t>−2=0  ∴   </m:t>
                    </m:r>
                    <m:r>
                      <a:rPr lang="en-GB" b="0" i="1" smtClean="0">
                        <a:latin typeface="Cambria Math" panose="02040503050406030204" pitchFamily="18" charset="0"/>
                      </a:rPr>
                      <m:t>𝑡</m:t>
                    </m:r>
                    <m:r>
                      <a:rPr lang="en-GB" b="0" i="1" smtClean="0">
                        <a:latin typeface="Cambria Math" panose="02040503050406030204" pitchFamily="18" charset="0"/>
                      </a:rPr>
                      <m:t>=−2 </m:t>
                    </m:r>
                  </m:oMath>
                </a14:m>
                <a:r>
                  <a:rPr lang="en-GB" b="0" i="0" dirty="0">
                    <a:latin typeface="+mj-lt"/>
                  </a:rPr>
                  <a:t>or </a:t>
                </a:r>
                <a14:m>
                  <m:oMath xmlns:m="http://schemas.openxmlformats.org/officeDocument/2006/math">
                    <m:r>
                      <a:rPr lang="en-GB" b="0" i="1" smtClean="0">
                        <a:latin typeface="Cambria Math" panose="02040503050406030204" pitchFamily="18" charset="0"/>
                      </a:rPr>
                      <m:t>𝑡</m:t>
                    </m:r>
                    <m:r>
                      <a:rPr lang="en-GB" b="0" i="1" smtClean="0">
                        <a:latin typeface="Cambria Math" panose="02040503050406030204" pitchFamily="18" charset="0"/>
                      </a:rPr>
                      <m:t>=1</m:t>
                    </m:r>
                  </m:oMath>
                </a14:m>
                <a:endParaRPr lang="en-GB" dirty="0"/>
              </a:p>
              <a:p>
                <a:pPr/>
                <a14:m>
                  <m:oMathPara xmlns:m="http://schemas.openxmlformats.org/officeDocument/2006/math">
                    <m:oMathParaPr>
                      <m:jc m:val="left"/>
                    </m:oMathParaPr>
                    <m:oMath xmlns:m="http://schemas.openxmlformats.org/officeDocument/2006/math">
                      <m:nary>
                        <m:naryPr>
                          <m:ctrlPr>
                            <a:rPr lang="en-GB" b="0" i="1" smtClean="0">
                              <a:latin typeface="Cambria Math" panose="02040503050406030204" pitchFamily="18" charset="0"/>
                            </a:rPr>
                          </m:ctrlPr>
                        </m:naryPr>
                        <m:sub>
                          <m:r>
                            <a:rPr lang="en-GB" b="0" i="1" smtClean="0">
                              <a:latin typeface="Cambria Math" panose="02040503050406030204" pitchFamily="18" charset="0"/>
                            </a:rPr>
                            <m:t>0</m:t>
                          </m:r>
                        </m:sub>
                        <m:sup>
                          <m:r>
                            <a:rPr lang="en-GB" b="0" i="1" smtClean="0">
                              <a:latin typeface="Cambria Math" panose="02040503050406030204" pitchFamily="18" charset="0"/>
                            </a:rPr>
                            <m:t>1</m:t>
                          </m:r>
                        </m:sup>
                        <m:e>
                          <m:r>
                            <a:rPr lang="en-GB" b="0" i="1" smtClean="0">
                              <a:latin typeface="Cambria Math" panose="02040503050406030204" pitchFamily="18" charset="0"/>
                            </a:rPr>
                            <m:t>𝑦</m:t>
                          </m:r>
                          <m:f>
                            <m:fPr>
                              <m:ctrlPr>
                                <a:rPr lang="en-GB" b="0" i="1" smtClean="0">
                                  <a:latin typeface="Cambria Math" panose="02040503050406030204" pitchFamily="18" charset="0"/>
                                </a:rPr>
                              </m:ctrlPr>
                            </m:fPr>
                            <m:num>
                              <m:r>
                                <a:rPr lang="en-GB" b="0" i="1" smtClean="0">
                                  <a:latin typeface="Cambria Math" panose="02040503050406030204" pitchFamily="18" charset="0"/>
                                </a:rPr>
                                <m:t>𝑑𝑥</m:t>
                              </m:r>
                            </m:num>
                            <m:den>
                              <m:r>
                                <a:rPr lang="en-GB" b="0" i="1" smtClean="0">
                                  <a:latin typeface="Cambria Math" panose="02040503050406030204" pitchFamily="18" charset="0"/>
                                </a:rPr>
                                <m:t>𝑑𝑡</m:t>
                              </m:r>
                            </m:den>
                          </m:f>
                          <m:r>
                            <a:rPr lang="en-GB" b="0" i="1" smtClean="0">
                              <a:latin typeface="Cambria Math" panose="02040503050406030204" pitchFamily="18" charset="0"/>
                            </a:rPr>
                            <m:t> </m:t>
                          </m:r>
                          <m:r>
                            <a:rPr lang="en-GB" b="0" i="1" smtClean="0">
                              <a:latin typeface="Cambria Math" panose="02040503050406030204" pitchFamily="18" charset="0"/>
                            </a:rPr>
                            <m:t>𝑑𝑡</m:t>
                          </m:r>
                        </m:e>
                      </m:nary>
                      <m:r>
                        <a:rPr lang="en-GB" b="0" i="1" smtClean="0">
                          <a:latin typeface="Cambria Math" panose="02040503050406030204" pitchFamily="18" charset="0"/>
                        </a:rPr>
                        <m:t>=</m:t>
                      </m:r>
                      <m:nary>
                        <m:naryPr>
                          <m:ctrlPr>
                            <a:rPr lang="en-GB" b="0" i="1" smtClean="0">
                              <a:latin typeface="Cambria Math" panose="02040503050406030204" pitchFamily="18" charset="0"/>
                            </a:rPr>
                          </m:ctrlPr>
                        </m:naryPr>
                        <m:sub>
                          <m:r>
                            <a:rPr lang="en-GB" b="0" i="1" smtClean="0">
                              <a:latin typeface="Cambria Math" panose="02040503050406030204" pitchFamily="18" charset="0"/>
                            </a:rPr>
                            <m:t>0</m:t>
                          </m:r>
                        </m:sub>
                        <m:sup>
                          <m:r>
                            <a:rPr lang="en-GB" b="0" i="1" smtClean="0">
                              <a:latin typeface="Cambria Math" panose="02040503050406030204" pitchFamily="18" charset="0"/>
                            </a:rPr>
                            <m:t>1</m:t>
                          </m:r>
                        </m:sup>
                        <m:e>
                          <m:d>
                            <m:dPr>
                              <m:ctrlPr>
                                <a:rPr lang="en-GB" b="0" i="1" smtClean="0">
                                  <a:latin typeface="Cambria Math" panose="02040503050406030204" pitchFamily="18" charset="0"/>
                                </a:rPr>
                              </m:ctrlPr>
                            </m:dPr>
                            <m:e>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1+</m:t>
                                  </m:r>
                                  <m:r>
                                    <a:rPr lang="en-GB" b="0" i="1" smtClean="0">
                                      <a:latin typeface="Cambria Math" panose="02040503050406030204" pitchFamily="18" charset="0"/>
                                    </a:rPr>
                                    <m:t>𝑡</m:t>
                                  </m:r>
                                </m:den>
                              </m:f>
                            </m:e>
                          </m:d>
                          <m:d>
                            <m:dPr>
                              <m:ctrlPr>
                                <a:rPr lang="en-GB" b="0" i="1" smtClean="0">
                                  <a:latin typeface="Cambria Math" panose="02040503050406030204" pitchFamily="18" charset="0"/>
                                </a:rPr>
                              </m:ctrlPr>
                            </m:dPr>
                            <m:e>
                              <m:r>
                                <a:rPr lang="en-GB" b="0" i="1" smtClean="0">
                                  <a:latin typeface="Cambria Math" panose="02040503050406030204" pitchFamily="18" charset="0"/>
                                </a:rPr>
                                <m:t>1+2</m:t>
                              </m:r>
                              <m:r>
                                <a:rPr lang="en-GB" b="0" i="1" smtClean="0">
                                  <a:latin typeface="Cambria Math" panose="02040503050406030204" pitchFamily="18" charset="0"/>
                                </a:rPr>
                                <m:t>𝑡</m:t>
                              </m:r>
                            </m:e>
                          </m:d>
                          <m:r>
                            <a:rPr lang="en-GB" b="0" i="1" smtClean="0">
                              <a:latin typeface="Cambria Math" panose="02040503050406030204" pitchFamily="18" charset="0"/>
                            </a:rPr>
                            <m:t> </m:t>
                          </m:r>
                          <m:r>
                            <a:rPr lang="en-GB" b="0" i="1" smtClean="0">
                              <a:latin typeface="Cambria Math" panose="02040503050406030204" pitchFamily="18" charset="0"/>
                            </a:rPr>
                            <m:t>𝑑𝑡</m:t>
                          </m:r>
                        </m:e>
                      </m:nary>
                    </m:oMath>
                    <m:oMath xmlns:m="http://schemas.openxmlformats.org/officeDocument/2006/math">
                      <m:r>
                        <a:rPr lang="en-GB" b="0" i="1" smtClean="0">
                          <a:latin typeface="Cambria Math" panose="02040503050406030204" pitchFamily="18" charset="0"/>
                        </a:rPr>
                        <m:t>=</m:t>
                      </m:r>
                      <m:nary>
                        <m:naryPr>
                          <m:ctrlPr>
                            <a:rPr lang="en-GB" b="0" i="1" smtClean="0">
                              <a:latin typeface="Cambria Math" panose="02040503050406030204" pitchFamily="18" charset="0"/>
                            </a:rPr>
                          </m:ctrlPr>
                        </m:naryPr>
                        <m:sub>
                          <m:r>
                            <a:rPr lang="en-GB" b="0" i="1" smtClean="0">
                              <a:latin typeface="Cambria Math" panose="02040503050406030204" pitchFamily="18" charset="0"/>
                            </a:rPr>
                            <m:t>0</m:t>
                          </m:r>
                        </m:sub>
                        <m:sup>
                          <m:r>
                            <a:rPr lang="en-GB" b="0" i="1" smtClean="0">
                              <a:latin typeface="Cambria Math" panose="02040503050406030204" pitchFamily="18" charset="0"/>
                            </a:rPr>
                            <m:t>1</m:t>
                          </m:r>
                        </m:sup>
                        <m:e>
                          <m:f>
                            <m:fPr>
                              <m:ctrlPr>
                                <a:rPr lang="en-GB" b="0" i="1" smtClean="0">
                                  <a:latin typeface="Cambria Math" panose="02040503050406030204" pitchFamily="18" charset="0"/>
                                </a:rPr>
                              </m:ctrlPr>
                            </m:fPr>
                            <m:num>
                              <m:r>
                                <a:rPr lang="en-GB" b="0" i="1" smtClean="0">
                                  <a:latin typeface="Cambria Math" panose="02040503050406030204" pitchFamily="18" charset="0"/>
                                </a:rPr>
                                <m:t>1+2</m:t>
                              </m:r>
                              <m:r>
                                <a:rPr lang="en-GB" b="0" i="1" smtClean="0">
                                  <a:latin typeface="Cambria Math" panose="02040503050406030204" pitchFamily="18" charset="0"/>
                                </a:rPr>
                                <m:t>𝑡</m:t>
                              </m:r>
                            </m:num>
                            <m:den>
                              <m:r>
                                <a:rPr lang="en-GB" b="0" i="1" smtClean="0">
                                  <a:latin typeface="Cambria Math" panose="02040503050406030204" pitchFamily="18" charset="0"/>
                                </a:rPr>
                                <m:t>1+</m:t>
                              </m:r>
                              <m:r>
                                <a:rPr lang="en-GB" b="0" i="1" smtClean="0">
                                  <a:latin typeface="Cambria Math" panose="02040503050406030204" pitchFamily="18" charset="0"/>
                                </a:rPr>
                                <m:t>𝑡</m:t>
                              </m:r>
                            </m:den>
                          </m:f>
                          <m:r>
                            <a:rPr lang="en-GB" b="0" i="1" smtClean="0">
                              <a:latin typeface="Cambria Math" panose="02040503050406030204" pitchFamily="18" charset="0"/>
                            </a:rPr>
                            <m:t> </m:t>
                          </m:r>
                          <m:r>
                            <a:rPr lang="en-GB" b="0" i="1" smtClean="0">
                              <a:latin typeface="Cambria Math" panose="02040503050406030204" pitchFamily="18" charset="0"/>
                            </a:rPr>
                            <m:t>𝑑𝑡</m:t>
                          </m:r>
                        </m:e>
                      </m:nary>
                      <m:r>
                        <a:rPr lang="en-GB" b="0" i="0" smtClean="0">
                          <a:latin typeface="Cambria Math" panose="02040503050406030204" pitchFamily="18" charset="0"/>
                        </a:rPr>
                        <m:t>=</m:t>
                      </m:r>
                      <m:nary>
                        <m:naryPr>
                          <m:ctrlPr>
                            <a:rPr lang="en-GB" b="0" i="1" smtClean="0">
                              <a:latin typeface="Cambria Math" panose="02040503050406030204" pitchFamily="18" charset="0"/>
                            </a:rPr>
                          </m:ctrlPr>
                        </m:naryPr>
                        <m:sub>
                          <m:r>
                            <a:rPr lang="en-GB" b="0" i="1" smtClean="0">
                              <a:latin typeface="Cambria Math" panose="02040503050406030204" pitchFamily="18" charset="0"/>
                            </a:rPr>
                            <m:t>0</m:t>
                          </m:r>
                        </m:sub>
                        <m:sup>
                          <m:r>
                            <a:rPr lang="en-GB" b="0" i="1" smtClean="0">
                              <a:latin typeface="Cambria Math" panose="02040503050406030204" pitchFamily="18" charset="0"/>
                            </a:rPr>
                            <m:t>1</m:t>
                          </m:r>
                        </m:sup>
                        <m:e>
                          <m:d>
                            <m:dPr>
                              <m:ctrlPr>
                                <a:rPr lang="en-GB" b="0" i="1" smtClean="0">
                                  <a:latin typeface="Cambria Math" panose="02040503050406030204" pitchFamily="18" charset="0"/>
                                </a:rPr>
                              </m:ctrlPr>
                            </m:dPr>
                            <m:e>
                              <m:r>
                                <a:rPr lang="en-GB" b="0" i="1" smtClean="0">
                                  <a:latin typeface="Cambria Math" panose="02040503050406030204" pitchFamily="18" charset="0"/>
                                </a:rPr>
                                <m:t>2−</m:t>
                              </m:r>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1+</m:t>
                                  </m:r>
                                  <m:r>
                                    <a:rPr lang="en-GB" b="0" i="1" smtClean="0">
                                      <a:latin typeface="Cambria Math" panose="02040503050406030204" pitchFamily="18" charset="0"/>
                                    </a:rPr>
                                    <m:t>𝑡</m:t>
                                  </m:r>
                                </m:den>
                              </m:f>
                            </m:e>
                          </m:d>
                          <m:r>
                            <a:rPr lang="en-GB" b="0" i="1" smtClean="0">
                              <a:latin typeface="Cambria Math" panose="02040503050406030204" pitchFamily="18" charset="0"/>
                            </a:rPr>
                            <m:t>𝑑𝑡</m:t>
                          </m:r>
                        </m:e>
                      </m:nary>
                    </m:oMath>
                    <m:oMath xmlns:m="http://schemas.openxmlformats.org/officeDocument/2006/math">
                      <m:r>
                        <a:rPr lang="en-GB" b="0" i="1" smtClean="0">
                          <a:latin typeface="Cambria Math" panose="02040503050406030204" pitchFamily="18" charset="0"/>
                        </a:rPr>
                        <m:t>=</m:t>
                      </m:r>
                      <m:sSubSup>
                        <m:sSubSupPr>
                          <m:ctrlPr>
                            <a:rPr lang="en-GB" b="0" i="1" smtClean="0">
                              <a:latin typeface="Cambria Math" panose="02040503050406030204" pitchFamily="18" charset="0"/>
                            </a:rPr>
                          </m:ctrlPr>
                        </m:sSubSupPr>
                        <m:e>
                          <m:d>
                            <m:dPr>
                              <m:begChr m:val="["/>
                              <m:endChr m:val="]"/>
                              <m:ctrlPr>
                                <a:rPr lang="en-GB" b="0" i="1" smtClean="0">
                                  <a:latin typeface="Cambria Math" panose="02040503050406030204" pitchFamily="18" charset="0"/>
                                </a:rPr>
                              </m:ctrlPr>
                            </m:dPr>
                            <m:e>
                              <m:r>
                                <a:rPr lang="en-GB" b="0" i="1" smtClean="0">
                                  <a:latin typeface="Cambria Math" panose="02040503050406030204" pitchFamily="18" charset="0"/>
                                </a:rPr>
                                <m:t>2</m:t>
                              </m:r>
                              <m:r>
                                <a:rPr lang="en-GB" b="0" i="1" smtClean="0">
                                  <a:latin typeface="Cambria Math" panose="02040503050406030204" pitchFamily="18" charset="0"/>
                                </a:rPr>
                                <m:t>𝑡</m:t>
                              </m:r>
                              <m:r>
                                <a:rPr lang="en-GB" b="0" i="1" smtClean="0">
                                  <a:latin typeface="Cambria Math" panose="02040503050406030204" pitchFamily="18" charset="0"/>
                                </a:rPr>
                                <m:t>−</m:t>
                              </m:r>
                              <m:func>
                                <m:funcPr>
                                  <m:ctrlPr>
                                    <a:rPr lang="en-GB" b="0" i="1" smtClean="0">
                                      <a:latin typeface="Cambria Math" panose="02040503050406030204" pitchFamily="18" charset="0"/>
                                    </a:rPr>
                                  </m:ctrlPr>
                                </m:funcPr>
                                <m:fName>
                                  <m:r>
                                    <m:rPr>
                                      <m:sty m:val="p"/>
                                    </m:rPr>
                                    <a:rPr lang="en-GB" b="0" i="0" smtClean="0">
                                      <a:latin typeface="Cambria Math" panose="02040503050406030204" pitchFamily="18" charset="0"/>
                                    </a:rPr>
                                    <m:t>ln</m:t>
                                  </m:r>
                                </m:fName>
                                <m:e>
                                  <m:d>
                                    <m:dPr>
                                      <m:begChr m:val="|"/>
                                      <m:endChr m:val="|"/>
                                      <m:ctrlPr>
                                        <a:rPr lang="en-GB" b="0" i="1" smtClean="0">
                                          <a:latin typeface="Cambria Math" panose="02040503050406030204" pitchFamily="18" charset="0"/>
                                        </a:rPr>
                                      </m:ctrlPr>
                                    </m:dPr>
                                    <m:e>
                                      <m:r>
                                        <a:rPr lang="en-GB" b="0" i="1" smtClean="0">
                                          <a:latin typeface="Cambria Math" panose="02040503050406030204" pitchFamily="18" charset="0"/>
                                        </a:rPr>
                                        <m:t>1+</m:t>
                                      </m:r>
                                      <m:r>
                                        <a:rPr lang="en-GB" b="0" i="1" smtClean="0">
                                          <a:latin typeface="Cambria Math" panose="02040503050406030204" pitchFamily="18" charset="0"/>
                                        </a:rPr>
                                        <m:t>𝑡</m:t>
                                      </m:r>
                                    </m:e>
                                  </m:d>
                                </m:e>
                              </m:func>
                            </m:e>
                          </m:d>
                        </m:e>
                        <m:sub>
                          <m:r>
                            <a:rPr lang="en-GB" b="0" i="1" smtClean="0">
                              <a:latin typeface="Cambria Math" panose="02040503050406030204" pitchFamily="18" charset="0"/>
                            </a:rPr>
                            <m:t>0</m:t>
                          </m:r>
                        </m:sub>
                        <m:sup>
                          <m:r>
                            <a:rPr lang="en-GB" b="0" i="1" smtClean="0">
                              <a:latin typeface="Cambria Math" panose="02040503050406030204" pitchFamily="18" charset="0"/>
                            </a:rPr>
                            <m:t>1</m:t>
                          </m:r>
                        </m:sup>
                      </m:sSubSup>
                    </m:oMath>
                    <m:oMath xmlns:m="http://schemas.openxmlformats.org/officeDocument/2006/math">
                      <m:r>
                        <a:rPr lang="en-GB" b="0" i="1" smtClean="0">
                          <a:latin typeface="Cambria Math" panose="02040503050406030204" pitchFamily="18" charset="0"/>
                        </a:rPr>
                        <m:t>=2−</m:t>
                      </m:r>
                      <m:func>
                        <m:funcPr>
                          <m:ctrlPr>
                            <a:rPr lang="en-GB" b="0" i="1" smtClean="0">
                              <a:latin typeface="Cambria Math" panose="02040503050406030204" pitchFamily="18" charset="0"/>
                            </a:rPr>
                          </m:ctrlPr>
                        </m:funcPr>
                        <m:fName>
                          <m:r>
                            <m:rPr>
                              <m:sty m:val="p"/>
                            </m:rPr>
                            <a:rPr lang="en-GB" b="0" i="0" smtClean="0">
                              <a:latin typeface="Cambria Math" panose="02040503050406030204" pitchFamily="18" charset="0"/>
                            </a:rPr>
                            <m:t>ln</m:t>
                          </m:r>
                        </m:fName>
                        <m:e>
                          <m:r>
                            <a:rPr lang="en-GB" b="0" i="1" smtClean="0">
                              <a:latin typeface="Cambria Math" panose="02040503050406030204" pitchFamily="18" charset="0"/>
                            </a:rPr>
                            <m:t>2</m:t>
                          </m:r>
                        </m:e>
                      </m:func>
                    </m:oMath>
                  </m:oMathPara>
                </a14:m>
                <a:endParaRPr lang="en-GB" dirty="0"/>
              </a:p>
            </p:txBody>
          </p:sp>
        </mc:Choice>
        <mc:Fallback xmlns="">
          <p:sp>
            <p:nvSpPr>
              <p:cNvPr id="19" name="TextBox 18"/>
              <p:cNvSpPr txBox="1">
                <a:spLocks noRot="1" noChangeAspect="1" noMove="1" noResize="1" noEditPoints="1" noAdjustHandles="1" noChangeArrowheads="1" noChangeShapeType="1" noTextEdit="1"/>
              </p:cNvSpPr>
              <p:nvPr/>
            </p:nvSpPr>
            <p:spPr>
              <a:xfrm>
                <a:off x="489569" y="2334954"/>
                <a:ext cx="7268616" cy="2991973"/>
              </a:xfrm>
              <a:prstGeom prst="rect">
                <a:avLst/>
              </a:prstGeom>
              <a:blipFill>
                <a:blip r:embed="rId5"/>
                <a:stretch>
                  <a:fillRect l="-671"/>
                </a:stretch>
              </a:blipFill>
            </p:spPr>
            <p:txBody>
              <a:bodyPr/>
              <a:lstStyle/>
              <a:p>
                <a:r>
                  <a:rPr lang="en-GB">
                    <a:noFill/>
                  </a:rPr>
                  <a:t> </a:t>
                </a:r>
              </a:p>
            </p:txBody>
          </p:sp>
        </mc:Fallback>
      </mc:AlternateContent>
      <p:cxnSp>
        <p:nvCxnSpPr>
          <p:cNvPr id="21" name="Straight Connector 20"/>
          <p:cNvCxnSpPr/>
          <p:nvPr/>
        </p:nvCxnSpPr>
        <p:spPr>
          <a:xfrm flipV="1">
            <a:off x="4289900" y="2926079"/>
            <a:ext cx="597983" cy="206427"/>
          </a:xfrm>
          <a:prstGeom prst="line">
            <a:avLst/>
          </a:prstGeom>
        </p:spPr>
        <p:style>
          <a:lnRef idx="1">
            <a:schemeClr val="dk1"/>
          </a:lnRef>
          <a:fillRef idx="0">
            <a:schemeClr val="dk1"/>
          </a:fillRef>
          <a:effectRef idx="0">
            <a:schemeClr val="dk1"/>
          </a:effectRef>
          <a:fontRef idx="minor">
            <a:schemeClr val="tx1"/>
          </a:fontRef>
        </p:style>
      </p:cxnSp>
      <p:cxnSp>
        <p:nvCxnSpPr>
          <p:cNvPr id="22" name="Straight Connector 21"/>
          <p:cNvCxnSpPr/>
          <p:nvPr/>
        </p:nvCxnSpPr>
        <p:spPr>
          <a:xfrm flipV="1">
            <a:off x="5292080" y="3212976"/>
            <a:ext cx="597983" cy="206427"/>
          </a:xfrm>
          <a:prstGeom prst="line">
            <a:avLst/>
          </a:prstGeom>
        </p:spPr>
        <p:style>
          <a:lnRef idx="1">
            <a:schemeClr val="dk1"/>
          </a:lnRef>
          <a:fillRef idx="0">
            <a:schemeClr val="dk1"/>
          </a:fillRef>
          <a:effectRef idx="0">
            <a:schemeClr val="dk1"/>
          </a:effectRef>
          <a:fontRef idx="minor">
            <a:schemeClr val="tx1"/>
          </a:fontRef>
        </p:style>
      </p:cxnSp>
      <p:sp>
        <p:nvSpPr>
          <p:cNvPr id="23" name="Rectangle 22"/>
          <p:cNvSpPr/>
          <p:nvPr/>
        </p:nvSpPr>
        <p:spPr>
          <a:xfrm>
            <a:off x="1154899" y="2370665"/>
            <a:ext cx="702475" cy="43921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24" name="Rectangle 23"/>
          <p:cNvSpPr/>
          <p:nvPr/>
        </p:nvSpPr>
        <p:spPr>
          <a:xfrm>
            <a:off x="1868462" y="2781300"/>
            <a:ext cx="5008588" cy="37280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25" name="Rectangle 24"/>
          <p:cNvSpPr/>
          <p:nvPr/>
        </p:nvSpPr>
        <p:spPr>
          <a:xfrm>
            <a:off x="1857374" y="3146618"/>
            <a:ext cx="5008588" cy="28238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26" name="Rectangle 25"/>
          <p:cNvSpPr/>
          <p:nvPr/>
        </p:nvSpPr>
        <p:spPr>
          <a:xfrm>
            <a:off x="515078" y="3438960"/>
            <a:ext cx="4037142" cy="188380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27" name="TextBox 26"/>
          <p:cNvSpPr txBox="1"/>
          <p:nvPr/>
        </p:nvSpPr>
        <p:spPr>
          <a:xfrm>
            <a:off x="5865093" y="4136058"/>
            <a:ext cx="2171575" cy="738664"/>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400" dirty="0"/>
              <a:t>Recall that to integrate a top-heavy fraction, use long-division first.</a:t>
            </a:r>
          </a:p>
        </p:txBody>
      </p:sp>
    </p:spTree>
    <p:extLst>
      <p:ext uri="{BB962C8B-B14F-4D97-AF65-F5344CB8AC3E}">
        <p14:creationId xmlns:p14="http://schemas.microsoft.com/office/powerpoint/2010/main" val="357204158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3"/>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23"/>
                                        </p:tgtEl>
                                      </p:cBhvr>
                                    </p:animEffect>
                                    <p:set>
                                      <p:cBhvr>
                                        <p:cTn id="7" dur="1" fill="hold">
                                          <p:stCondLst>
                                            <p:cond delay="499"/>
                                          </p:stCondLst>
                                        </p:cTn>
                                        <p:tgtEl>
                                          <p:spTgt spid="23"/>
                                        </p:tgtEl>
                                        <p:attrNameLst>
                                          <p:attrName>style.visibility</p:attrName>
                                        </p:attrNameLst>
                                      </p:cBhvr>
                                      <p:to>
                                        <p:strVal val="hidden"/>
                                      </p:to>
                                    </p:set>
                                  </p:childTnLst>
                                </p:cTn>
                              </p:par>
                            </p:childTnLst>
                          </p:cTn>
                        </p:par>
                      </p:childTnLst>
                    </p:cTn>
                  </p:par>
                </p:childTnLst>
              </p:cTn>
              <p:nextCondLst>
                <p:cond evt="onClick" delay="0">
                  <p:tgtEl>
                    <p:spTgt spid="23"/>
                  </p:tgtEl>
                </p:cond>
              </p:nextCondLst>
            </p:seq>
            <p:seq concurrent="1" nextAc="seek">
              <p:cTn id="8" restart="whenNotActive" fill="hold" evtFilter="cancelBubble" nodeType="interactiveSeq">
                <p:stCondLst>
                  <p:cond evt="onClick" delay="0">
                    <p:tgtEl>
                      <p:spTgt spid="24"/>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24"/>
                                        </p:tgtEl>
                                      </p:cBhvr>
                                    </p:animEffect>
                                    <p:set>
                                      <p:cBhvr>
                                        <p:cTn id="13" dur="1" fill="hold">
                                          <p:stCondLst>
                                            <p:cond delay="499"/>
                                          </p:stCondLst>
                                        </p:cTn>
                                        <p:tgtEl>
                                          <p:spTgt spid="24"/>
                                        </p:tgtEl>
                                        <p:attrNameLst>
                                          <p:attrName>style.visibility</p:attrName>
                                        </p:attrNameLst>
                                      </p:cBhvr>
                                      <p:to>
                                        <p:strVal val="hidden"/>
                                      </p:to>
                                    </p:set>
                                  </p:childTnLst>
                                </p:cTn>
                              </p:par>
                            </p:childTnLst>
                          </p:cTn>
                        </p:par>
                      </p:childTnLst>
                    </p:cTn>
                  </p:par>
                </p:childTnLst>
              </p:cTn>
              <p:nextCondLst>
                <p:cond evt="onClick" delay="0">
                  <p:tgtEl>
                    <p:spTgt spid="24"/>
                  </p:tgtEl>
                </p:cond>
              </p:nextCondLst>
            </p:seq>
            <p:seq concurrent="1" nextAc="seek">
              <p:cTn id="14" restart="whenNotActive" fill="hold" evtFilter="cancelBubble" nodeType="interactiveSeq">
                <p:stCondLst>
                  <p:cond evt="onClick" delay="0">
                    <p:tgtEl>
                      <p:spTgt spid="25"/>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25"/>
                                        </p:tgtEl>
                                      </p:cBhvr>
                                    </p:animEffect>
                                    <p:set>
                                      <p:cBhvr>
                                        <p:cTn id="19" dur="1" fill="hold">
                                          <p:stCondLst>
                                            <p:cond delay="499"/>
                                          </p:stCondLst>
                                        </p:cTn>
                                        <p:tgtEl>
                                          <p:spTgt spid="25"/>
                                        </p:tgtEl>
                                        <p:attrNameLst>
                                          <p:attrName>style.visibility</p:attrName>
                                        </p:attrNameLst>
                                      </p:cBhvr>
                                      <p:to>
                                        <p:strVal val="hidden"/>
                                      </p:to>
                                    </p:set>
                                  </p:childTnLst>
                                </p:cTn>
                              </p:par>
                            </p:childTnLst>
                          </p:cTn>
                        </p:par>
                      </p:childTnLst>
                    </p:cTn>
                  </p:par>
                </p:childTnLst>
              </p:cTn>
              <p:nextCondLst>
                <p:cond evt="onClick" delay="0">
                  <p:tgtEl>
                    <p:spTgt spid="25"/>
                  </p:tgtEl>
                </p:cond>
              </p:nextCondLst>
            </p:seq>
            <p:seq concurrent="1" nextAc="seek">
              <p:cTn id="20" restart="whenNotActive" fill="hold" evtFilter="cancelBubble" nodeType="interactiveSeq">
                <p:stCondLst>
                  <p:cond evt="onClick" delay="0">
                    <p:tgtEl>
                      <p:spTgt spid="26"/>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grpId="0" nodeType="clickEffect">
                                  <p:stCondLst>
                                    <p:cond delay="0"/>
                                  </p:stCondLst>
                                  <p:childTnLst>
                                    <p:animEffect transition="out" filter="fade">
                                      <p:cBhvr>
                                        <p:cTn id="24" dur="500"/>
                                        <p:tgtEl>
                                          <p:spTgt spid="26"/>
                                        </p:tgtEl>
                                      </p:cBhvr>
                                    </p:animEffect>
                                    <p:set>
                                      <p:cBhvr>
                                        <p:cTn id="25" dur="1" fill="hold">
                                          <p:stCondLst>
                                            <p:cond delay="49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26"/>
                  </p:tgtEl>
                </p:cond>
              </p:nextCondLst>
            </p:seq>
          </p:childTnLst>
        </p:cTn>
      </p:par>
    </p:tnLst>
    <p:bldLst>
      <p:bldP spid="23" grpId="0" animBg="1"/>
      <p:bldP spid="24" grpId="0" animBg="1"/>
      <p:bldP spid="25" grpId="0" animBg="1"/>
      <p:bldP spid="26"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4000"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Test Your Understanding</a:t>
              </a:r>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6" name="TextBox 5"/>
          <p:cNvSpPr txBox="1"/>
          <p:nvPr/>
        </p:nvSpPr>
        <p:spPr>
          <a:xfrm>
            <a:off x="395536" y="836712"/>
            <a:ext cx="2376264" cy="36933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r>
              <a:rPr lang="en-GB" dirty="0"/>
              <a:t>Edexcel C4 Jan 2013 Q5</a:t>
            </a:r>
          </a:p>
        </p:txBody>
      </p:sp>
      <p:pic>
        <p:nvPicPr>
          <p:cNvPr id="11" name="Picture 10"/>
          <p:cNvPicPr/>
          <p:nvPr/>
        </p:nvPicPr>
        <p:blipFill>
          <a:blip r:embed="rId2">
            <a:extLst>
              <a:ext uri="{28A0092B-C50C-407E-A947-70E740481C1C}">
                <a14:useLocalDpi xmlns:a14="http://schemas.microsoft.com/office/drawing/2010/main" val="0"/>
              </a:ext>
            </a:extLst>
          </a:blip>
          <a:srcRect/>
          <a:stretch>
            <a:fillRect/>
          </a:stretch>
        </p:blipFill>
        <p:spPr bwMode="auto">
          <a:xfrm>
            <a:off x="3322980" y="706786"/>
            <a:ext cx="3780388" cy="1872208"/>
          </a:xfrm>
          <a:prstGeom prst="rect">
            <a:avLst/>
          </a:prstGeom>
          <a:noFill/>
          <a:ln>
            <a:noFill/>
          </a:ln>
        </p:spPr>
      </p:pic>
      <p:pic>
        <p:nvPicPr>
          <p:cNvPr id="14" name="Picture 13"/>
          <p:cNvPicPr>
            <a:picLocks noChangeAspect="1"/>
          </p:cNvPicPr>
          <p:nvPr/>
        </p:nvPicPr>
        <p:blipFill>
          <a:blip r:embed="rId3"/>
          <a:stretch>
            <a:fillRect/>
          </a:stretch>
        </p:blipFill>
        <p:spPr>
          <a:xfrm>
            <a:off x="251606" y="2615303"/>
            <a:ext cx="5701519" cy="1991254"/>
          </a:xfrm>
          <a:prstGeom prst="rect">
            <a:avLst/>
          </a:prstGeom>
        </p:spPr>
      </p:pic>
      <p:pic>
        <p:nvPicPr>
          <p:cNvPr id="16" name="Picture 15"/>
          <p:cNvPicPr>
            <a:picLocks noChangeAspect="1"/>
          </p:cNvPicPr>
          <p:nvPr/>
        </p:nvPicPr>
        <p:blipFill>
          <a:blip r:embed="rId4"/>
          <a:stretch>
            <a:fillRect/>
          </a:stretch>
        </p:blipFill>
        <p:spPr>
          <a:xfrm>
            <a:off x="4724400" y="4561546"/>
            <a:ext cx="4419599" cy="2061187"/>
          </a:xfrm>
          <a:prstGeom prst="rect">
            <a:avLst/>
          </a:prstGeom>
        </p:spPr>
      </p:pic>
      <p:pic>
        <p:nvPicPr>
          <p:cNvPr id="15" name="Picture 14"/>
          <p:cNvPicPr>
            <a:picLocks noChangeAspect="1"/>
          </p:cNvPicPr>
          <p:nvPr/>
        </p:nvPicPr>
        <p:blipFill>
          <a:blip r:embed="rId5"/>
          <a:stretch>
            <a:fillRect/>
          </a:stretch>
        </p:blipFill>
        <p:spPr>
          <a:xfrm>
            <a:off x="71413" y="4887069"/>
            <a:ext cx="4807621" cy="1580405"/>
          </a:xfrm>
          <a:prstGeom prst="rect">
            <a:avLst/>
          </a:prstGeom>
        </p:spPr>
      </p:pic>
      <p:sp>
        <p:nvSpPr>
          <p:cNvPr id="10" name="Rectangle 9"/>
          <p:cNvSpPr/>
          <p:nvPr/>
        </p:nvSpPr>
        <p:spPr>
          <a:xfrm>
            <a:off x="412442" y="5164037"/>
            <a:ext cx="4483408" cy="65573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7" name="Rectangle 16"/>
          <p:cNvSpPr/>
          <p:nvPr/>
        </p:nvSpPr>
        <p:spPr>
          <a:xfrm>
            <a:off x="412442" y="5808832"/>
            <a:ext cx="4483408" cy="80151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8" name="Rectangle 17"/>
          <p:cNvSpPr/>
          <p:nvPr/>
        </p:nvSpPr>
        <p:spPr>
          <a:xfrm>
            <a:off x="5015019" y="4538815"/>
            <a:ext cx="4100406" cy="210963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mc:AlternateContent xmlns:mc="http://schemas.openxmlformats.org/markup-compatibility/2006" xmlns:a14="http://schemas.microsoft.com/office/drawing/2010/main">
        <mc:Choice Requires="a14">
          <p:sp>
            <p:nvSpPr>
              <p:cNvPr id="19" name="TextBox 18"/>
              <p:cNvSpPr txBox="1"/>
              <p:nvPr/>
            </p:nvSpPr>
            <p:spPr>
              <a:xfrm>
                <a:off x="6660232" y="2780928"/>
                <a:ext cx="2376264" cy="1179938"/>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400" dirty="0"/>
                  <a:t>Helping Hand:</a:t>
                </a:r>
              </a:p>
              <a:p>
                <a:pPr/>
                <a14:m>
                  <m:oMathPara xmlns:m="http://schemas.openxmlformats.org/officeDocument/2006/math">
                    <m:oMathParaPr>
                      <m:jc m:val="centerGroup"/>
                    </m:oMathParaPr>
                    <m:oMath xmlns:m="http://schemas.openxmlformats.org/officeDocument/2006/math">
                      <m:f>
                        <m:fPr>
                          <m:ctrlPr>
                            <a:rPr lang="en-GB" sz="1400" b="0" i="1" smtClean="0">
                              <a:latin typeface="Cambria Math" panose="02040503050406030204" pitchFamily="18" charset="0"/>
                            </a:rPr>
                          </m:ctrlPr>
                        </m:fPr>
                        <m:num>
                          <m:r>
                            <a:rPr lang="en-GB" sz="1400" b="0" i="1" smtClean="0">
                              <a:latin typeface="Cambria Math" panose="02040503050406030204" pitchFamily="18" charset="0"/>
                            </a:rPr>
                            <m:t>𝑑</m:t>
                          </m:r>
                        </m:num>
                        <m:den>
                          <m:r>
                            <a:rPr lang="en-GB" sz="1400" b="0" i="1" smtClean="0">
                              <a:latin typeface="Cambria Math" panose="02040503050406030204" pitchFamily="18" charset="0"/>
                            </a:rPr>
                            <m:t>𝑑𝑥</m:t>
                          </m:r>
                        </m:den>
                      </m:f>
                      <m:d>
                        <m:dPr>
                          <m:ctrlPr>
                            <a:rPr lang="en-GB" sz="1400" b="0" i="1" smtClean="0">
                              <a:latin typeface="Cambria Math" panose="02040503050406030204" pitchFamily="18" charset="0"/>
                            </a:rPr>
                          </m:ctrlPr>
                        </m:dPr>
                        <m:e>
                          <m:sSup>
                            <m:sSupPr>
                              <m:ctrlPr>
                                <a:rPr lang="en-GB" sz="1400" b="0" i="1" smtClean="0">
                                  <a:latin typeface="Cambria Math" panose="02040503050406030204" pitchFamily="18" charset="0"/>
                                </a:rPr>
                              </m:ctrlPr>
                            </m:sSupPr>
                            <m:e>
                              <m:r>
                                <a:rPr lang="en-GB" sz="1400" b="0" i="1" smtClean="0">
                                  <a:latin typeface="Cambria Math" panose="02040503050406030204" pitchFamily="18" charset="0"/>
                                </a:rPr>
                                <m:t>𝑎</m:t>
                              </m:r>
                            </m:e>
                            <m:sup>
                              <m:r>
                                <a:rPr lang="en-GB" sz="1400" b="0" i="1" smtClean="0">
                                  <a:latin typeface="Cambria Math" panose="02040503050406030204" pitchFamily="18" charset="0"/>
                                </a:rPr>
                                <m:t>𝑥</m:t>
                              </m:r>
                            </m:sup>
                          </m:sSup>
                        </m:e>
                      </m:d>
                      <m:r>
                        <a:rPr lang="en-GB" sz="1400" b="0" i="1" smtClean="0">
                          <a:latin typeface="Cambria Math" panose="02040503050406030204" pitchFamily="18" charset="0"/>
                        </a:rPr>
                        <m:t>=</m:t>
                      </m:r>
                      <m:sSup>
                        <m:sSupPr>
                          <m:ctrlPr>
                            <a:rPr lang="en-GB" sz="1400" b="0" i="1" smtClean="0">
                              <a:latin typeface="Cambria Math" panose="02040503050406030204" pitchFamily="18" charset="0"/>
                            </a:rPr>
                          </m:ctrlPr>
                        </m:sSupPr>
                        <m:e>
                          <m:r>
                            <a:rPr lang="en-GB" sz="1400" b="0" i="1" smtClean="0">
                              <a:latin typeface="Cambria Math" panose="02040503050406030204" pitchFamily="18" charset="0"/>
                            </a:rPr>
                            <m:t>𝑎</m:t>
                          </m:r>
                        </m:e>
                        <m:sup>
                          <m:r>
                            <a:rPr lang="en-GB" sz="1400" b="0" i="1" smtClean="0">
                              <a:latin typeface="Cambria Math" panose="02040503050406030204" pitchFamily="18" charset="0"/>
                            </a:rPr>
                            <m:t>𝑥</m:t>
                          </m:r>
                        </m:sup>
                      </m:sSup>
                      <m:d>
                        <m:dPr>
                          <m:ctrlPr>
                            <a:rPr lang="en-GB" sz="1400" b="0" i="1" smtClean="0">
                              <a:latin typeface="Cambria Math" panose="02040503050406030204" pitchFamily="18" charset="0"/>
                            </a:rPr>
                          </m:ctrlPr>
                        </m:dPr>
                        <m:e>
                          <m:func>
                            <m:funcPr>
                              <m:ctrlPr>
                                <a:rPr lang="en-GB" sz="1400" b="0" i="1" smtClean="0">
                                  <a:latin typeface="Cambria Math" panose="02040503050406030204" pitchFamily="18" charset="0"/>
                                </a:rPr>
                              </m:ctrlPr>
                            </m:funcPr>
                            <m:fName>
                              <m:r>
                                <m:rPr>
                                  <m:sty m:val="p"/>
                                </m:rPr>
                                <a:rPr lang="en-GB" sz="1400" b="0" i="0" smtClean="0">
                                  <a:latin typeface="Cambria Math" panose="02040503050406030204" pitchFamily="18" charset="0"/>
                                </a:rPr>
                                <m:t>ln</m:t>
                              </m:r>
                            </m:fName>
                            <m:e>
                              <m:r>
                                <a:rPr lang="en-GB" sz="1400" b="0" i="1" smtClean="0">
                                  <a:latin typeface="Cambria Math" panose="02040503050406030204" pitchFamily="18" charset="0"/>
                                </a:rPr>
                                <m:t>𝑎</m:t>
                              </m:r>
                            </m:e>
                          </m:func>
                        </m:e>
                      </m:d>
                    </m:oMath>
                    <m:oMath xmlns:m="http://schemas.openxmlformats.org/officeDocument/2006/math">
                      <m:nary>
                        <m:naryPr>
                          <m:subHide m:val="on"/>
                          <m:supHide m:val="on"/>
                          <m:ctrlPr>
                            <a:rPr lang="en-GB" sz="1400" b="0" i="1" smtClean="0">
                              <a:latin typeface="Cambria Math" panose="02040503050406030204" pitchFamily="18" charset="0"/>
                            </a:rPr>
                          </m:ctrlPr>
                        </m:naryPr>
                        <m:sub/>
                        <m:sup/>
                        <m:e>
                          <m:sSup>
                            <m:sSupPr>
                              <m:ctrlPr>
                                <a:rPr lang="en-GB" sz="1400" b="0" i="1" smtClean="0">
                                  <a:latin typeface="Cambria Math" panose="02040503050406030204" pitchFamily="18" charset="0"/>
                                </a:rPr>
                              </m:ctrlPr>
                            </m:sSupPr>
                            <m:e>
                              <m:r>
                                <a:rPr lang="en-GB" sz="1400" b="0" i="1" smtClean="0">
                                  <a:latin typeface="Cambria Math" panose="02040503050406030204" pitchFamily="18" charset="0"/>
                                </a:rPr>
                                <m:t>𝑎</m:t>
                              </m:r>
                            </m:e>
                            <m:sup>
                              <m:r>
                                <a:rPr lang="en-GB" sz="1400" b="0" i="1" smtClean="0">
                                  <a:latin typeface="Cambria Math" panose="02040503050406030204" pitchFamily="18" charset="0"/>
                                </a:rPr>
                                <m:t>𝑥</m:t>
                              </m:r>
                            </m:sup>
                          </m:sSup>
                        </m:e>
                      </m:nary>
                      <m:r>
                        <a:rPr lang="en-GB" sz="1400" b="0" i="1" smtClean="0">
                          <a:latin typeface="Cambria Math" panose="02040503050406030204" pitchFamily="18" charset="0"/>
                        </a:rPr>
                        <m:t> </m:t>
                      </m:r>
                      <m:r>
                        <a:rPr lang="en-GB" sz="1400" b="0" i="1" smtClean="0">
                          <a:latin typeface="Cambria Math" panose="02040503050406030204" pitchFamily="18" charset="0"/>
                        </a:rPr>
                        <m:t>𝑑𝑥</m:t>
                      </m:r>
                      <m:r>
                        <a:rPr lang="en-GB" sz="1400" b="0" i="1" smtClean="0">
                          <a:latin typeface="Cambria Math" panose="02040503050406030204" pitchFamily="18" charset="0"/>
                        </a:rPr>
                        <m:t>=</m:t>
                      </m:r>
                      <m:f>
                        <m:fPr>
                          <m:ctrlPr>
                            <a:rPr lang="en-GB" sz="1400" b="0" i="1" smtClean="0">
                              <a:latin typeface="Cambria Math" panose="02040503050406030204" pitchFamily="18" charset="0"/>
                            </a:rPr>
                          </m:ctrlPr>
                        </m:fPr>
                        <m:num>
                          <m:sSup>
                            <m:sSupPr>
                              <m:ctrlPr>
                                <a:rPr lang="en-GB" sz="1400" b="0" i="1" smtClean="0">
                                  <a:latin typeface="Cambria Math" panose="02040503050406030204" pitchFamily="18" charset="0"/>
                                </a:rPr>
                              </m:ctrlPr>
                            </m:sSupPr>
                            <m:e>
                              <m:r>
                                <a:rPr lang="en-GB" sz="1400" b="0" i="1" smtClean="0">
                                  <a:latin typeface="Cambria Math" panose="02040503050406030204" pitchFamily="18" charset="0"/>
                                </a:rPr>
                                <m:t>𝑎</m:t>
                              </m:r>
                            </m:e>
                            <m:sup>
                              <m:r>
                                <a:rPr lang="en-GB" sz="1400" b="0" i="1" smtClean="0">
                                  <a:latin typeface="Cambria Math" panose="02040503050406030204" pitchFamily="18" charset="0"/>
                                </a:rPr>
                                <m:t>𝑥</m:t>
                              </m:r>
                            </m:sup>
                          </m:sSup>
                        </m:num>
                        <m:den>
                          <m:func>
                            <m:funcPr>
                              <m:ctrlPr>
                                <a:rPr lang="en-GB" sz="1400" b="0" i="1" smtClean="0">
                                  <a:latin typeface="Cambria Math" panose="02040503050406030204" pitchFamily="18" charset="0"/>
                                </a:rPr>
                              </m:ctrlPr>
                            </m:funcPr>
                            <m:fName>
                              <m:r>
                                <m:rPr>
                                  <m:sty m:val="p"/>
                                </m:rPr>
                                <a:rPr lang="en-GB" sz="1400" b="0" i="0" smtClean="0">
                                  <a:latin typeface="Cambria Math" panose="02040503050406030204" pitchFamily="18" charset="0"/>
                                </a:rPr>
                                <m:t>ln</m:t>
                              </m:r>
                            </m:fName>
                            <m:e>
                              <m:r>
                                <a:rPr lang="en-GB" sz="1400" b="0" i="1" smtClean="0">
                                  <a:latin typeface="Cambria Math" panose="02040503050406030204" pitchFamily="18" charset="0"/>
                                </a:rPr>
                                <m:t>𝑎</m:t>
                              </m:r>
                            </m:e>
                          </m:func>
                        </m:den>
                      </m:f>
                      <m:r>
                        <a:rPr lang="en-GB" sz="1400" b="0" i="1" smtClean="0">
                          <a:latin typeface="Cambria Math" panose="02040503050406030204" pitchFamily="18" charset="0"/>
                        </a:rPr>
                        <m:t>+</m:t>
                      </m:r>
                      <m:r>
                        <a:rPr lang="en-GB" sz="1400" b="0" i="1" smtClean="0">
                          <a:latin typeface="Cambria Math" panose="02040503050406030204" pitchFamily="18" charset="0"/>
                        </a:rPr>
                        <m:t>𝑐</m:t>
                      </m:r>
                    </m:oMath>
                  </m:oMathPara>
                </a14:m>
                <a:endParaRPr lang="en-GB" sz="1400" dirty="0"/>
              </a:p>
            </p:txBody>
          </p:sp>
        </mc:Choice>
        <mc:Fallback xmlns="">
          <p:sp>
            <p:nvSpPr>
              <p:cNvPr id="19" name="TextBox 18"/>
              <p:cNvSpPr txBox="1">
                <a:spLocks noRot="1" noChangeAspect="1" noMove="1" noResize="1" noEditPoints="1" noAdjustHandles="1" noChangeArrowheads="1" noChangeShapeType="1" noTextEdit="1"/>
              </p:cNvSpPr>
              <p:nvPr/>
            </p:nvSpPr>
            <p:spPr>
              <a:xfrm>
                <a:off x="6660232" y="2780928"/>
                <a:ext cx="2376264" cy="1179938"/>
              </a:xfrm>
              <a:prstGeom prst="rect">
                <a:avLst/>
              </a:prstGeom>
              <a:blipFill>
                <a:blip r:embed="rId6"/>
                <a:stretch>
                  <a:fillRect l="-11450" t="-18182" b="-101515"/>
                </a:stretch>
              </a:blipFill>
            </p:spPr>
            <p:txBody>
              <a:bodyPr/>
              <a:lstStyle/>
              <a:p>
                <a:r>
                  <a:rPr lang="en-GB">
                    <a:noFill/>
                  </a:rPr>
                  <a:t> </a:t>
                </a:r>
              </a:p>
            </p:txBody>
          </p:sp>
        </mc:Fallback>
      </mc:AlternateContent>
    </p:spTree>
    <p:extLst>
      <p:ext uri="{BB962C8B-B14F-4D97-AF65-F5344CB8AC3E}">
        <p14:creationId xmlns:p14="http://schemas.microsoft.com/office/powerpoint/2010/main" val="36161680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0"/>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8" restart="whenNotActive" fill="hold" evtFilter="cancelBubble" nodeType="interactiveSeq">
                <p:stCondLst>
                  <p:cond evt="onClick" delay="0">
                    <p:tgtEl>
                      <p:spTgt spid="17"/>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17"/>
                                        </p:tgtEl>
                                      </p:cBhvr>
                                    </p:animEffect>
                                    <p:set>
                                      <p:cBhvr>
                                        <p:cTn id="13" dur="1" fill="hold">
                                          <p:stCondLst>
                                            <p:cond delay="499"/>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7"/>
                  </p:tgtEl>
                </p:cond>
              </p:nextCondLst>
            </p:seq>
            <p:seq concurrent="1" nextAc="seek">
              <p:cTn id="14" restart="whenNotActive" fill="hold" evtFilter="cancelBubble" nodeType="interactiveSeq">
                <p:stCondLst>
                  <p:cond evt="onClick" delay="0">
                    <p:tgtEl>
                      <p:spTgt spid="18"/>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18"/>
                                        </p:tgtEl>
                                      </p:cBhvr>
                                    </p:animEffect>
                                    <p:set>
                                      <p:cBhvr>
                                        <p:cTn id="19" dur="1" fill="hold">
                                          <p:stCondLst>
                                            <p:cond delay="499"/>
                                          </p:stCondLst>
                                        </p:cTn>
                                        <p:tgtEl>
                                          <p:spTgt spid="18"/>
                                        </p:tgtEl>
                                        <p:attrNameLst>
                                          <p:attrName>style.visibility</p:attrName>
                                        </p:attrNameLst>
                                      </p:cBhvr>
                                      <p:to>
                                        <p:strVal val="hidden"/>
                                      </p:to>
                                    </p:set>
                                  </p:childTnLst>
                                </p:cTn>
                              </p:par>
                            </p:childTnLst>
                          </p:cTn>
                        </p:par>
                      </p:childTnLst>
                    </p:cTn>
                  </p:par>
                </p:childTnLst>
              </p:cTn>
              <p:nextCondLst>
                <p:cond evt="onClick" delay="0">
                  <p:tgtEl>
                    <p:spTgt spid="18"/>
                  </p:tgtEl>
                </p:cond>
              </p:nextCondLst>
            </p:seq>
          </p:childTnLst>
        </p:cTn>
      </p:par>
    </p:tnLst>
    <p:bldLst>
      <p:bldP spid="10" grpId="0" animBg="1"/>
      <p:bldP spid="17" grpId="0" animBg="1"/>
      <p:bldP spid="1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4000"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Quickfire Questions (without cheating!)</a:t>
              </a:r>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5" name="TextBox 4"/>
              <p:cNvSpPr txBox="1"/>
              <p:nvPr/>
            </p:nvSpPr>
            <p:spPr>
              <a:xfrm>
                <a:off x="395536" y="1156869"/>
                <a:ext cx="4788024" cy="122251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nary>
                        <m:naryPr>
                          <m:limLoc m:val="undOvr"/>
                          <m:subHide m:val="on"/>
                          <m:supHide m:val="on"/>
                          <m:ctrlPr>
                            <a:rPr lang="en-GB" sz="2800" i="1" smtClean="0">
                              <a:latin typeface="Cambria Math" panose="02040503050406030204" pitchFamily="18" charset="0"/>
                            </a:rPr>
                          </m:ctrlPr>
                        </m:naryPr>
                        <m:sub/>
                        <m:sup/>
                        <m:e>
                          <m:func>
                            <m:funcPr>
                              <m:ctrlPr>
                                <a:rPr lang="en-GB" sz="2800" b="0" i="1" smtClean="0">
                                  <a:latin typeface="Cambria Math" panose="02040503050406030204" pitchFamily="18" charset="0"/>
                                </a:rPr>
                              </m:ctrlPr>
                            </m:funcPr>
                            <m:fName>
                              <m:r>
                                <m:rPr>
                                  <m:sty m:val="p"/>
                                </m:rPr>
                                <a:rPr lang="en-GB" sz="2800" b="0" i="0" smtClean="0">
                                  <a:latin typeface="Cambria Math" panose="02040503050406030204" pitchFamily="18" charset="0"/>
                                </a:rPr>
                                <m:t>sec</m:t>
                              </m:r>
                            </m:fName>
                            <m:e>
                              <m:r>
                                <a:rPr lang="en-GB" sz="2800" b="0" i="1" smtClean="0">
                                  <a:latin typeface="Cambria Math" panose="02040503050406030204" pitchFamily="18" charset="0"/>
                                </a:rPr>
                                <m:t>𝑥</m:t>
                              </m:r>
                            </m:e>
                          </m:func>
                          <m:func>
                            <m:funcPr>
                              <m:ctrlPr>
                                <a:rPr lang="en-GB" sz="2800" b="0" i="1" smtClean="0">
                                  <a:latin typeface="Cambria Math" panose="02040503050406030204" pitchFamily="18" charset="0"/>
                                </a:rPr>
                              </m:ctrlPr>
                            </m:funcPr>
                            <m:fName>
                              <m:r>
                                <m:rPr>
                                  <m:sty m:val="p"/>
                                </m:rPr>
                                <a:rPr lang="en-GB" sz="2800" b="0" i="0" smtClean="0">
                                  <a:latin typeface="Cambria Math" panose="02040503050406030204" pitchFamily="18" charset="0"/>
                                </a:rPr>
                                <m:t>tan</m:t>
                              </m:r>
                            </m:fName>
                            <m:e>
                              <m:r>
                                <a:rPr lang="en-GB" sz="2800" b="0" i="1" smtClean="0">
                                  <a:latin typeface="Cambria Math" panose="02040503050406030204" pitchFamily="18" charset="0"/>
                                </a:rPr>
                                <m:t>𝑥</m:t>
                              </m:r>
                            </m:e>
                          </m:func>
                          <m:r>
                            <a:rPr lang="en-GB" sz="2800" b="0" i="1" smtClean="0">
                              <a:latin typeface="Cambria Math" panose="02040503050406030204" pitchFamily="18" charset="0"/>
                            </a:rPr>
                            <m:t> </m:t>
                          </m:r>
                          <m:r>
                            <a:rPr lang="en-GB" sz="2800" b="0" i="1" smtClean="0">
                              <a:latin typeface="Cambria Math" panose="02040503050406030204" pitchFamily="18" charset="0"/>
                            </a:rPr>
                            <m:t>𝑑𝑥</m:t>
                          </m:r>
                        </m:e>
                      </m:nary>
                      <m:r>
                        <a:rPr lang="en-GB" sz="2800" b="0" i="1" smtClean="0">
                          <a:latin typeface="Cambria Math" panose="02040503050406030204" pitchFamily="18" charset="0"/>
                        </a:rPr>
                        <m:t>=</m:t>
                      </m:r>
                      <m:func>
                        <m:funcPr>
                          <m:ctrlPr>
                            <a:rPr lang="en-GB" sz="2800" b="0" i="1" smtClean="0">
                              <a:latin typeface="Cambria Math" panose="02040503050406030204" pitchFamily="18" charset="0"/>
                            </a:rPr>
                          </m:ctrlPr>
                        </m:funcPr>
                        <m:fName>
                          <m:r>
                            <m:rPr>
                              <m:sty m:val="p"/>
                            </m:rPr>
                            <a:rPr lang="en-GB" sz="2800" b="0" i="0" smtClean="0">
                              <a:latin typeface="Cambria Math" panose="02040503050406030204" pitchFamily="18" charset="0"/>
                            </a:rPr>
                            <m:t>sec</m:t>
                          </m:r>
                        </m:fName>
                        <m:e>
                          <m:r>
                            <a:rPr lang="en-GB" sz="2800" b="0" i="1" smtClean="0">
                              <a:latin typeface="Cambria Math" panose="02040503050406030204" pitchFamily="18" charset="0"/>
                            </a:rPr>
                            <m:t>𝑥</m:t>
                          </m:r>
                        </m:e>
                      </m:func>
                      <m:r>
                        <a:rPr lang="en-GB" sz="2800" b="0" i="1" smtClean="0">
                          <a:latin typeface="Cambria Math" panose="02040503050406030204" pitchFamily="18" charset="0"/>
                        </a:rPr>
                        <m:t>+</m:t>
                      </m:r>
                      <m:r>
                        <a:rPr lang="en-GB" sz="2800" b="0" i="1" smtClean="0">
                          <a:latin typeface="Cambria Math" panose="02040503050406030204" pitchFamily="18" charset="0"/>
                        </a:rPr>
                        <m:t>𝐶</m:t>
                      </m:r>
                    </m:oMath>
                  </m:oMathPara>
                </a14:m>
                <a:endParaRPr lang="en-GB" sz="2800" dirty="0"/>
              </a:p>
            </p:txBody>
          </p:sp>
        </mc:Choice>
        <mc:Fallback xmlns="">
          <p:sp>
            <p:nvSpPr>
              <p:cNvPr id="5" name="TextBox 4"/>
              <p:cNvSpPr txBox="1">
                <a:spLocks noRot="1" noChangeAspect="1" noMove="1" noResize="1" noEditPoints="1" noAdjustHandles="1" noChangeArrowheads="1" noChangeShapeType="1" noTextEdit="1"/>
              </p:cNvSpPr>
              <p:nvPr/>
            </p:nvSpPr>
            <p:spPr>
              <a:xfrm>
                <a:off x="395536" y="1156869"/>
                <a:ext cx="4788024" cy="1222514"/>
              </a:xfrm>
              <a:prstGeom prst="rect">
                <a:avLst/>
              </a:prstGeom>
              <a:blipFill rotWithShape="0">
                <a:blip r:embed="rId2"/>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3491880" y="2636912"/>
                <a:ext cx="4788024" cy="122251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nary>
                        <m:naryPr>
                          <m:limLoc m:val="undOvr"/>
                          <m:subHide m:val="on"/>
                          <m:supHide m:val="on"/>
                          <m:ctrlPr>
                            <a:rPr lang="en-GB" sz="2800" i="1" smtClean="0">
                              <a:latin typeface="Cambria Math" panose="02040503050406030204" pitchFamily="18" charset="0"/>
                            </a:rPr>
                          </m:ctrlPr>
                        </m:naryPr>
                        <m:sub/>
                        <m:sup/>
                        <m:e>
                          <m:func>
                            <m:funcPr>
                              <m:ctrlPr>
                                <a:rPr lang="en-GB" sz="2800" b="0" i="1" smtClean="0">
                                  <a:latin typeface="Cambria Math" panose="02040503050406030204" pitchFamily="18" charset="0"/>
                                </a:rPr>
                              </m:ctrlPr>
                            </m:funcPr>
                            <m:fName>
                              <m:r>
                                <m:rPr>
                                  <m:sty m:val="p"/>
                                </m:rPr>
                                <a:rPr lang="en-GB" sz="2800" b="0" i="0" smtClean="0">
                                  <a:latin typeface="Cambria Math" panose="02040503050406030204" pitchFamily="18" charset="0"/>
                                </a:rPr>
                                <m:t>sin</m:t>
                              </m:r>
                            </m:fName>
                            <m:e>
                              <m:r>
                                <a:rPr lang="en-GB" sz="2800" b="0" i="1" smtClean="0">
                                  <a:latin typeface="Cambria Math" panose="02040503050406030204" pitchFamily="18" charset="0"/>
                                </a:rPr>
                                <m:t>𝑥</m:t>
                              </m:r>
                            </m:e>
                          </m:func>
                          <m:r>
                            <a:rPr lang="en-GB" sz="2800" b="0" i="1" smtClean="0">
                              <a:latin typeface="Cambria Math" panose="02040503050406030204" pitchFamily="18" charset="0"/>
                            </a:rPr>
                            <m:t> </m:t>
                          </m:r>
                          <m:r>
                            <a:rPr lang="en-GB" sz="2800" b="0" i="1" smtClean="0">
                              <a:latin typeface="Cambria Math" panose="02040503050406030204" pitchFamily="18" charset="0"/>
                            </a:rPr>
                            <m:t>𝑑𝑥</m:t>
                          </m:r>
                        </m:e>
                      </m:nary>
                      <m:r>
                        <a:rPr lang="en-GB" sz="2800" b="0" i="1" smtClean="0">
                          <a:latin typeface="Cambria Math" panose="02040503050406030204" pitchFamily="18" charset="0"/>
                        </a:rPr>
                        <m:t>=−</m:t>
                      </m:r>
                      <m:func>
                        <m:funcPr>
                          <m:ctrlPr>
                            <a:rPr lang="en-GB" sz="2800" b="0" i="1" smtClean="0">
                              <a:latin typeface="Cambria Math" panose="02040503050406030204" pitchFamily="18" charset="0"/>
                            </a:rPr>
                          </m:ctrlPr>
                        </m:funcPr>
                        <m:fName>
                          <m:r>
                            <m:rPr>
                              <m:sty m:val="p"/>
                            </m:rPr>
                            <a:rPr lang="en-GB" sz="2800" b="0" i="0" smtClean="0">
                              <a:latin typeface="Cambria Math" panose="02040503050406030204" pitchFamily="18" charset="0"/>
                            </a:rPr>
                            <m:t>cos</m:t>
                          </m:r>
                        </m:fName>
                        <m:e>
                          <m:r>
                            <a:rPr lang="en-GB" sz="2800" b="0" i="1" smtClean="0">
                              <a:latin typeface="Cambria Math" panose="02040503050406030204" pitchFamily="18" charset="0"/>
                            </a:rPr>
                            <m:t>𝑥</m:t>
                          </m:r>
                        </m:e>
                      </m:func>
                      <m:r>
                        <a:rPr lang="en-GB" sz="2800" b="0" i="1" smtClean="0">
                          <a:latin typeface="Cambria Math" panose="02040503050406030204" pitchFamily="18" charset="0"/>
                        </a:rPr>
                        <m:t>+</m:t>
                      </m:r>
                      <m:r>
                        <a:rPr lang="en-GB" sz="2800" b="0" i="1" smtClean="0">
                          <a:latin typeface="Cambria Math" panose="02040503050406030204" pitchFamily="18" charset="0"/>
                        </a:rPr>
                        <m:t>𝐶</m:t>
                      </m:r>
                    </m:oMath>
                  </m:oMathPara>
                </a14:m>
                <a:endParaRPr lang="en-GB" sz="2800" dirty="0"/>
              </a:p>
            </p:txBody>
          </p:sp>
        </mc:Choice>
        <mc:Fallback xmlns="">
          <p:sp>
            <p:nvSpPr>
              <p:cNvPr id="6" name="TextBox 5"/>
              <p:cNvSpPr txBox="1">
                <a:spLocks noRot="1" noChangeAspect="1" noMove="1" noResize="1" noEditPoints="1" noAdjustHandles="1" noChangeArrowheads="1" noChangeShapeType="1" noTextEdit="1"/>
              </p:cNvSpPr>
              <p:nvPr/>
            </p:nvSpPr>
            <p:spPr>
              <a:xfrm>
                <a:off x="3491880" y="2636912"/>
                <a:ext cx="4788024" cy="1222514"/>
              </a:xfrm>
              <a:prstGeom prst="rect">
                <a:avLst/>
              </a:prstGeom>
              <a:blipFill rotWithShape="0">
                <a:blip r:embed="rId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899592" y="4116955"/>
                <a:ext cx="4788024" cy="122251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nary>
                        <m:naryPr>
                          <m:limLoc m:val="undOvr"/>
                          <m:subHide m:val="on"/>
                          <m:supHide m:val="on"/>
                          <m:ctrlPr>
                            <a:rPr lang="en-GB" sz="2800" i="1" smtClean="0">
                              <a:latin typeface="Cambria Math" panose="02040503050406030204" pitchFamily="18" charset="0"/>
                            </a:rPr>
                          </m:ctrlPr>
                        </m:naryPr>
                        <m:sub/>
                        <m:sup/>
                        <m:e>
                          <m:r>
                            <a:rPr lang="en-GB" sz="2800" b="0" i="1" smtClean="0">
                              <a:latin typeface="Cambria Math" panose="02040503050406030204" pitchFamily="18" charset="0"/>
                            </a:rPr>
                            <m:t>𝑐𝑜𝑠𝑒</m:t>
                          </m:r>
                          <m:sSup>
                            <m:sSupPr>
                              <m:ctrlPr>
                                <a:rPr lang="en-GB" sz="2800" b="0" i="1" smtClean="0">
                                  <a:latin typeface="Cambria Math" panose="02040503050406030204" pitchFamily="18" charset="0"/>
                                </a:rPr>
                              </m:ctrlPr>
                            </m:sSupPr>
                            <m:e>
                              <m:r>
                                <a:rPr lang="en-GB" sz="2800" b="0" i="1" smtClean="0">
                                  <a:latin typeface="Cambria Math" panose="02040503050406030204" pitchFamily="18" charset="0"/>
                                </a:rPr>
                                <m:t>𝑐</m:t>
                              </m:r>
                            </m:e>
                            <m:sup>
                              <m:r>
                                <a:rPr lang="en-GB" sz="2800" b="0" i="1" smtClean="0">
                                  <a:latin typeface="Cambria Math" panose="02040503050406030204" pitchFamily="18" charset="0"/>
                                </a:rPr>
                                <m:t>2</m:t>
                              </m:r>
                            </m:sup>
                          </m:sSup>
                          <m:r>
                            <a:rPr lang="en-GB" sz="2800" b="0" i="1" smtClean="0">
                              <a:latin typeface="Cambria Math" panose="02040503050406030204" pitchFamily="18" charset="0"/>
                            </a:rPr>
                            <m:t> </m:t>
                          </m:r>
                          <m:r>
                            <a:rPr lang="en-GB" sz="2800" b="0" i="1" smtClean="0">
                              <a:latin typeface="Cambria Math" panose="02040503050406030204" pitchFamily="18" charset="0"/>
                            </a:rPr>
                            <m:t>𝑥</m:t>
                          </m:r>
                          <m:r>
                            <a:rPr lang="en-GB" sz="2800" b="0" i="1" smtClean="0">
                              <a:latin typeface="Cambria Math" panose="02040503050406030204" pitchFamily="18" charset="0"/>
                            </a:rPr>
                            <m:t> </m:t>
                          </m:r>
                          <m:r>
                            <a:rPr lang="en-GB" sz="2800" b="0" i="1" smtClean="0">
                              <a:latin typeface="Cambria Math" panose="02040503050406030204" pitchFamily="18" charset="0"/>
                            </a:rPr>
                            <m:t>𝑑𝑥</m:t>
                          </m:r>
                        </m:e>
                      </m:nary>
                      <m:r>
                        <a:rPr lang="en-GB" sz="2800" b="0" i="1" smtClean="0">
                          <a:latin typeface="Cambria Math" panose="02040503050406030204" pitchFamily="18" charset="0"/>
                        </a:rPr>
                        <m:t>=−</m:t>
                      </m:r>
                      <m:func>
                        <m:funcPr>
                          <m:ctrlPr>
                            <a:rPr lang="en-GB" sz="2800" b="0" i="1" smtClean="0">
                              <a:latin typeface="Cambria Math" panose="02040503050406030204" pitchFamily="18" charset="0"/>
                            </a:rPr>
                          </m:ctrlPr>
                        </m:funcPr>
                        <m:fName>
                          <m:r>
                            <m:rPr>
                              <m:sty m:val="p"/>
                            </m:rPr>
                            <a:rPr lang="en-GB" sz="2800" b="0" i="0" smtClean="0">
                              <a:latin typeface="Cambria Math" panose="02040503050406030204" pitchFamily="18" charset="0"/>
                            </a:rPr>
                            <m:t>cot</m:t>
                          </m:r>
                        </m:fName>
                        <m:e>
                          <m:r>
                            <a:rPr lang="en-GB" sz="2800" b="0" i="1" smtClean="0">
                              <a:latin typeface="Cambria Math" panose="02040503050406030204" pitchFamily="18" charset="0"/>
                            </a:rPr>
                            <m:t>𝑥</m:t>
                          </m:r>
                        </m:e>
                      </m:func>
                      <m:r>
                        <a:rPr lang="en-GB" sz="2800" b="0" i="1" smtClean="0">
                          <a:latin typeface="Cambria Math" panose="02040503050406030204" pitchFamily="18" charset="0"/>
                        </a:rPr>
                        <m:t>+</m:t>
                      </m:r>
                      <m:r>
                        <a:rPr lang="en-GB" sz="2800" b="0" i="1" smtClean="0">
                          <a:latin typeface="Cambria Math" panose="02040503050406030204" pitchFamily="18" charset="0"/>
                        </a:rPr>
                        <m:t>𝐶</m:t>
                      </m:r>
                    </m:oMath>
                  </m:oMathPara>
                </a14:m>
                <a:endParaRPr lang="en-GB" sz="2800" dirty="0"/>
              </a:p>
            </p:txBody>
          </p:sp>
        </mc:Choice>
        <mc:Fallback xmlns="">
          <p:sp>
            <p:nvSpPr>
              <p:cNvPr id="7" name="TextBox 6"/>
              <p:cNvSpPr txBox="1">
                <a:spLocks noRot="1" noChangeAspect="1" noMove="1" noResize="1" noEditPoints="1" noAdjustHandles="1" noChangeArrowheads="1" noChangeShapeType="1" noTextEdit="1"/>
              </p:cNvSpPr>
              <p:nvPr/>
            </p:nvSpPr>
            <p:spPr>
              <a:xfrm>
                <a:off x="899592" y="4116955"/>
                <a:ext cx="4788024" cy="1222514"/>
              </a:xfrm>
              <a:prstGeom prst="rect">
                <a:avLst/>
              </a:prstGeom>
              <a:blipFill rotWithShape="0">
                <a:blip r:embed="rId4"/>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3851920" y="5339469"/>
                <a:ext cx="4788024" cy="122251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nary>
                        <m:naryPr>
                          <m:limLoc m:val="undOvr"/>
                          <m:subHide m:val="on"/>
                          <m:supHide m:val="on"/>
                          <m:ctrlPr>
                            <a:rPr lang="en-GB" sz="2800" i="1" smtClean="0">
                              <a:latin typeface="Cambria Math" panose="02040503050406030204" pitchFamily="18" charset="0"/>
                            </a:rPr>
                          </m:ctrlPr>
                        </m:naryPr>
                        <m:sub/>
                        <m:sup/>
                        <m:e>
                          <m:r>
                            <a:rPr lang="en-GB" sz="2800" b="0" i="1" smtClean="0">
                              <a:latin typeface="Cambria Math" panose="02040503050406030204" pitchFamily="18" charset="0"/>
                            </a:rPr>
                            <m:t>−</m:t>
                          </m:r>
                          <m:func>
                            <m:funcPr>
                              <m:ctrlPr>
                                <a:rPr lang="en-GB" sz="2800" b="0" i="1" smtClean="0">
                                  <a:latin typeface="Cambria Math" panose="02040503050406030204" pitchFamily="18" charset="0"/>
                                </a:rPr>
                              </m:ctrlPr>
                            </m:funcPr>
                            <m:fName>
                              <m:r>
                                <m:rPr>
                                  <m:sty m:val="p"/>
                                </m:rPr>
                                <a:rPr lang="en-GB" sz="2800" b="0" i="0" smtClean="0">
                                  <a:latin typeface="Cambria Math" panose="02040503050406030204" pitchFamily="18" charset="0"/>
                                </a:rPr>
                                <m:t>cos</m:t>
                              </m:r>
                            </m:fName>
                            <m:e>
                              <m:r>
                                <a:rPr lang="en-GB" sz="2800" b="0" i="1" smtClean="0">
                                  <a:latin typeface="Cambria Math" panose="02040503050406030204" pitchFamily="18" charset="0"/>
                                </a:rPr>
                                <m:t>𝑥</m:t>
                              </m:r>
                            </m:e>
                          </m:func>
                          <m:r>
                            <a:rPr lang="en-GB" sz="2800" b="0" i="1" smtClean="0">
                              <a:latin typeface="Cambria Math" panose="02040503050406030204" pitchFamily="18" charset="0"/>
                            </a:rPr>
                            <m:t> </m:t>
                          </m:r>
                          <m:r>
                            <a:rPr lang="en-GB" sz="2800" b="0" i="1" smtClean="0">
                              <a:latin typeface="Cambria Math" panose="02040503050406030204" pitchFamily="18" charset="0"/>
                            </a:rPr>
                            <m:t>𝑑𝑥</m:t>
                          </m:r>
                        </m:e>
                      </m:nary>
                      <m:r>
                        <a:rPr lang="en-GB" sz="2800" b="0" i="1" smtClean="0">
                          <a:latin typeface="Cambria Math" panose="02040503050406030204" pitchFamily="18" charset="0"/>
                        </a:rPr>
                        <m:t>=−</m:t>
                      </m:r>
                      <m:func>
                        <m:funcPr>
                          <m:ctrlPr>
                            <a:rPr lang="en-GB" sz="2800" b="0" i="1" smtClean="0">
                              <a:latin typeface="Cambria Math" panose="02040503050406030204" pitchFamily="18" charset="0"/>
                            </a:rPr>
                          </m:ctrlPr>
                        </m:funcPr>
                        <m:fName>
                          <m:r>
                            <m:rPr>
                              <m:sty m:val="p"/>
                            </m:rPr>
                            <a:rPr lang="en-GB" sz="2800" b="0" i="0" smtClean="0">
                              <a:latin typeface="Cambria Math" panose="02040503050406030204" pitchFamily="18" charset="0"/>
                            </a:rPr>
                            <m:t>sin</m:t>
                          </m:r>
                        </m:fName>
                        <m:e>
                          <m:r>
                            <a:rPr lang="en-GB" sz="2800" b="0" i="1" smtClean="0">
                              <a:latin typeface="Cambria Math" panose="02040503050406030204" pitchFamily="18" charset="0"/>
                            </a:rPr>
                            <m:t>𝑥</m:t>
                          </m:r>
                        </m:e>
                      </m:func>
                      <m:r>
                        <a:rPr lang="en-GB" sz="2800" b="0" i="1" smtClean="0">
                          <a:latin typeface="Cambria Math" panose="02040503050406030204" pitchFamily="18" charset="0"/>
                        </a:rPr>
                        <m:t>+</m:t>
                      </m:r>
                      <m:r>
                        <a:rPr lang="en-GB" sz="2800" b="0" i="1" smtClean="0">
                          <a:latin typeface="Cambria Math" panose="02040503050406030204" pitchFamily="18" charset="0"/>
                        </a:rPr>
                        <m:t>𝐶</m:t>
                      </m:r>
                    </m:oMath>
                  </m:oMathPara>
                </a14:m>
                <a:endParaRPr lang="en-GB" sz="2800" dirty="0"/>
              </a:p>
            </p:txBody>
          </p:sp>
        </mc:Choice>
        <mc:Fallback xmlns="">
          <p:sp>
            <p:nvSpPr>
              <p:cNvPr id="8" name="TextBox 7"/>
              <p:cNvSpPr txBox="1">
                <a:spLocks noRot="1" noChangeAspect="1" noMove="1" noResize="1" noEditPoints="1" noAdjustHandles="1" noChangeArrowheads="1" noChangeShapeType="1" noTextEdit="1"/>
              </p:cNvSpPr>
              <p:nvPr/>
            </p:nvSpPr>
            <p:spPr>
              <a:xfrm>
                <a:off x="3851920" y="5339469"/>
                <a:ext cx="4788024" cy="1222514"/>
              </a:xfrm>
              <a:prstGeom prst="rect">
                <a:avLst/>
              </a:prstGeom>
              <a:blipFill rotWithShape="0">
                <a:blip r:embed="rId5"/>
                <a:stretch>
                  <a:fillRect/>
                </a:stretch>
              </a:blipFill>
            </p:spPr>
            <p:txBody>
              <a:bodyPr/>
              <a:lstStyle/>
              <a:p>
                <a:r>
                  <a:rPr lang="en-GB">
                    <a:noFill/>
                  </a:rPr>
                  <a:t> </a:t>
                </a:r>
              </a:p>
            </p:txBody>
          </p:sp>
        </mc:Fallback>
      </mc:AlternateContent>
      <p:sp>
        <p:nvSpPr>
          <p:cNvPr id="9" name="Rectangle 8"/>
          <p:cNvSpPr/>
          <p:nvPr/>
        </p:nvSpPr>
        <p:spPr>
          <a:xfrm>
            <a:off x="3491880" y="1366793"/>
            <a:ext cx="2636446" cy="55003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0" name="Rectangle 9"/>
          <p:cNvSpPr/>
          <p:nvPr/>
        </p:nvSpPr>
        <p:spPr>
          <a:xfrm>
            <a:off x="6021823" y="2883968"/>
            <a:ext cx="2636446" cy="55003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1" name="Rectangle 10"/>
          <p:cNvSpPr/>
          <p:nvPr/>
        </p:nvSpPr>
        <p:spPr>
          <a:xfrm>
            <a:off x="3707904" y="4364011"/>
            <a:ext cx="2636446" cy="55003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2" name="Rectangle 11"/>
          <p:cNvSpPr/>
          <p:nvPr/>
        </p:nvSpPr>
        <p:spPr>
          <a:xfrm>
            <a:off x="6588224" y="5594228"/>
            <a:ext cx="2232248" cy="55003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416829899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9"/>
                                        </p:tgtEl>
                                      </p:cBhvr>
                                    </p:animEffect>
                                    <p:set>
                                      <p:cBhvr>
                                        <p:cTn id="7" dur="1" fill="hold">
                                          <p:stCondLst>
                                            <p:cond delay="4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9"/>
                  </p:tgtEl>
                </p:cond>
              </p:nextCondLst>
            </p:seq>
            <p:seq concurrent="1" nextAc="seek">
              <p:cTn id="8" restart="whenNotActive" fill="hold" evtFilter="cancelBubble" nodeType="interactiveSeq">
                <p:stCondLst>
                  <p:cond evt="onClick" delay="0">
                    <p:tgtEl>
                      <p:spTgt spid="10"/>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10"/>
                                        </p:tgtEl>
                                      </p:cBhvr>
                                    </p:animEffect>
                                    <p:set>
                                      <p:cBhvr>
                                        <p:cTn id="13" dur="1" fill="hold">
                                          <p:stCondLst>
                                            <p:cond delay="4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14" restart="whenNotActive" fill="hold" evtFilter="cancelBubble" nodeType="interactiveSeq">
                <p:stCondLst>
                  <p:cond evt="onClick" delay="0">
                    <p:tgtEl>
                      <p:spTgt spid="11"/>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11"/>
                                        </p:tgtEl>
                                      </p:cBhvr>
                                    </p:animEffect>
                                    <p:set>
                                      <p:cBhvr>
                                        <p:cTn id="19" dur="1" fill="hold">
                                          <p:stCondLst>
                                            <p:cond delay="4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1"/>
                  </p:tgtEl>
                </p:cond>
              </p:nextCondLst>
            </p:seq>
            <p:seq concurrent="1" nextAc="seek">
              <p:cTn id="20" restart="whenNotActive" fill="hold" evtFilter="cancelBubble" nodeType="interactiveSeq">
                <p:stCondLst>
                  <p:cond evt="onClick" delay="0">
                    <p:tgtEl>
                      <p:spTgt spid="12"/>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grpId="0" nodeType="clickEffect">
                                  <p:stCondLst>
                                    <p:cond delay="0"/>
                                  </p:stCondLst>
                                  <p:childTnLst>
                                    <p:animEffect transition="out" filter="fade">
                                      <p:cBhvr>
                                        <p:cTn id="24" dur="500"/>
                                        <p:tgtEl>
                                          <p:spTgt spid="12"/>
                                        </p:tgtEl>
                                      </p:cBhvr>
                                    </p:animEffect>
                                    <p:set>
                                      <p:cBhvr>
                                        <p:cTn id="25" dur="1" fill="hold">
                                          <p:stCondLst>
                                            <p:cond delay="4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childTnLst>
        </p:cTn>
      </p:par>
    </p:tnLst>
    <p:bldLst>
      <p:bldP spid="9" grpId="0" animBg="1"/>
      <p:bldP spid="10" grpId="0" animBg="1"/>
      <p:bldP spid="11" grpId="0" animBg="1"/>
      <p:bldP spid="12"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4000"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Exercise ?</a:t>
              </a:r>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pic>
        <p:nvPicPr>
          <p:cNvPr id="24" name="Picture 23"/>
          <p:cNvPicPr>
            <a:picLocks noChangeAspect="1"/>
          </p:cNvPicPr>
          <p:nvPr/>
        </p:nvPicPr>
        <p:blipFill>
          <a:blip r:embed="rId2"/>
          <a:stretch>
            <a:fillRect/>
          </a:stretch>
        </p:blipFill>
        <p:spPr>
          <a:xfrm>
            <a:off x="64047" y="1274093"/>
            <a:ext cx="5215422" cy="2650207"/>
          </a:xfrm>
          <a:prstGeom prst="rect">
            <a:avLst/>
          </a:prstGeom>
        </p:spPr>
      </p:pic>
      <p:pic>
        <p:nvPicPr>
          <p:cNvPr id="25" name="Picture 24"/>
          <p:cNvPicPr>
            <a:picLocks noChangeAspect="1"/>
          </p:cNvPicPr>
          <p:nvPr/>
        </p:nvPicPr>
        <p:blipFill>
          <a:blip r:embed="rId3"/>
          <a:stretch>
            <a:fillRect/>
          </a:stretch>
        </p:blipFill>
        <p:spPr>
          <a:xfrm>
            <a:off x="75258" y="4045075"/>
            <a:ext cx="4379723" cy="2349302"/>
          </a:xfrm>
          <a:prstGeom prst="rect">
            <a:avLst/>
          </a:prstGeom>
        </p:spPr>
      </p:pic>
      <p:pic>
        <p:nvPicPr>
          <p:cNvPr id="26" name="Picture 25"/>
          <p:cNvPicPr>
            <a:picLocks noChangeAspect="1"/>
          </p:cNvPicPr>
          <p:nvPr/>
        </p:nvPicPr>
        <p:blipFill>
          <a:blip r:embed="rId4"/>
          <a:stretch>
            <a:fillRect/>
          </a:stretch>
        </p:blipFill>
        <p:spPr>
          <a:xfrm>
            <a:off x="4454763" y="3944703"/>
            <a:ext cx="4689019" cy="2550046"/>
          </a:xfrm>
          <a:prstGeom prst="rect">
            <a:avLst/>
          </a:prstGeom>
        </p:spPr>
      </p:pic>
      <p:pic>
        <p:nvPicPr>
          <p:cNvPr id="28" name="Picture 27"/>
          <p:cNvPicPr>
            <a:picLocks noChangeAspect="1"/>
          </p:cNvPicPr>
          <p:nvPr/>
        </p:nvPicPr>
        <p:blipFill>
          <a:blip r:embed="rId5"/>
          <a:stretch>
            <a:fillRect/>
          </a:stretch>
        </p:blipFill>
        <p:spPr>
          <a:xfrm>
            <a:off x="5963360" y="1164670"/>
            <a:ext cx="2132890" cy="1539027"/>
          </a:xfrm>
          <a:prstGeom prst="rect">
            <a:avLst/>
          </a:prstGeom>
        </p:spPr>
      </p:pic>
      <p:pic>
        <p:nvPicPr>
          <p:cNvPr id="29" name="Picture 28"/>
          <p:cNvPicPr>
            <a:picLocks noChangeAspect="1"/>
          </p:cNvPicPr>
          <p:nvPr/>
        </p:nvPicPr>
        <p:blipFill>
          <a:blip r:embed="rId6"/>
          <a:stretch>
            <a:fillRect/>
          </a:stretch>
        </p:blipFill>
        <p:spPr>
          <a:xfrm>
            <a:off x="5972175" y="2643187"/>
            <a:ext cx="2362200" cy="1247775"/>
          </a:xfrm>
          <a:prstGeom prst="rect">
            <a:avLst/>
          </a:prstGeom>
        </p:spPr>
      </p:pic>
      <p:sp>
        <p:nvSpPr>
          <p:cNvPr id="12" name="TextBox 11"/>
          <p:cNvSpPr txBox="1"/>
          <p:nvPr/>
        </p:nvSpPr>
        <p:spPr>
          <a:xfrm>
            <a:off x="199703" y="678979"/>
            <a:ext cx="7056784" cy="523220"/>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sz="1400" dirty="0"/>
              <a:t>This exercise is not in the current version of the Pearson textbooks as the content was added later. I have temporarily included the exercise subsequently produced by Pearson.</a:t>
            </a:r>
          </a:p>
        </p:txBody>
      </p:sp>
      <p:sp>
        <p:nvSpPr>
          <p:cNvPr id="30" name="Rectangle 29"/>
          <p:cNvSpPr/>
          <p:nvPr/>
        </p:nvSpPr>
        <p:spPr>
          <a:xfrm>
            <a:off x="6160779" y="1422400"/>
            <a:ext cx="1940233" cy="31429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31" name="Rectangle 30"/>
          <p:cNvSpPr/>
          <p:nvPr/>
        </p:nvSpPr>
        <p:spPr>
          <a:xfrm>
            <a:off x="6160779" y="1726619"/>
            <a:ext cx="1940233" cy="14723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32" name="Rectangle 31"/>
          <p:cNvSpPr/>
          <p:nvPr/>
        </p:nvSpPr>
        <p:spPr>
          <a:xfrm>
            <a:off x="6160779" y="1873237"/>
            <a:ext cx="1940233" cy="17588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33" name="Rectangle 32"/>
          <p:cNvSpPr/>
          <p:nvPr/>
        </p:nvSpPr>
        <p:spPr>
          <a:xfrm>
            <a:off x="6160779" y="2046398"/>
            <a:ext cx="1940233" cy="1856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34" name="Rectangle 33"/>
          <p:cNvSpPr/>
          <p:nvPr/>
        </p:nvSpPr>
        <p:spPr>
          <a:xfrm>
            <a:off x="6165542" y="2239482"/>
            <a:ext cx="1940233" cy="38941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35" name="Rectangle 34"/>
          <p:cNvSpPr/>
          <p:nvPr/>
        </p:nvSpPr>
        <p:spPr>
          <a:xfrm>
            <a:off x="6165542" y="2623739"/>
            <a:ext cx="1940233" cy="27186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36" name="Rectangle 35"/>
          <p:cNvSpPr/>
          <p:nvPr/>
        </p:nvSpPr>
        <p:spPr>
          <a:xfrm>
            <a:off x="6165542" y="2896356"/>
            <a:ext cx="2147878" cy="875543"/>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199763184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0"/>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30"/>
                                        </p:tgtEl>
                                      </p:cBhvr>
                                    </p:animEffect>
                                    <p:set>
                                      <p:cBhvr>
                                        <p:cTn id="7" dur="1" fill="hold">
                                          <p:stCondLst>
                                            <p:cond delay="499"/>
                                          </p:stCondLst>
                                        </p:cTn>
                                        <p:tgtEl>
                                          <p:spTgt spid="30"/>
                                        </p:tgtEl>
                                        <p:attrNameLst>
                                          <p:attrName>style.visibility</p:attrName>
                                        </p:attrNameLst>
                                      </p:cBhvr>
                                      <p:to>
                                        <p:strVal val="hidden"/>
                                      </p:to>
                                    </p:set>
                                  </p:childTnLst>
                                </p:cTn>
                              </p:par>
                            </p:childTnLst>
                          </p:cTn>
                        </p:par>
                      </p:childTnLst>
                    </p:cTn>
                  </p:par>
                </p:childTnLst>
              </p:cTn>
              <p:nextCondLst>
                <p:cond evt="onClick" delay="0">
                  <p:tgtEl>
                    <p:spTgt spid="30"/>
                  </p:tgtEl>
                </p:cond>
              </p:nextCondLst>
            </p:seq>
            <p:seq concurrent="1" nextAc="seek">
              <p:cTn id="8" restart="whenNotActive" fill="hold" evtFilter="cancelBubble" nodeType="interactiveSeq">
                <p:stCondLst>
                  <p:cond evt="onClick" delay="0">
                    <p:tgtEl>
                      <p:spTgt spid="31"/>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31"/>
                                        </p:tgtEl>
                                      </p:cBhvr>
                                    </p:animEffect>
                                    <p:set>
                                      <p:cBhvr>
                                        <p:cTn id="13" dur="1" fill="hold">
                                          <p:stCondLst>
                                            <p:cond delay="499"/>
                                          </p:stCondLst>
                                        </p:cTn>
                                        <p:tgtEl>
                                          <p:spTgt spid="31"/>
                                        </p:tgtEl>
                                        <p:attrNameLst>
                                          <p:attrName>style.visibility</p:attrName>
                                        </p:attrNameLst>
                                      </p:cBhvr>
                                      <p:to>
                                        <p:strVal val="hidden"/>
                                      </p:to>
                                    </p:set>
                                  </p:childTnLst>
                                </p:cTn>
                              </p:par>
                            </p:childTnLst>
                          </p:cTn>
                        </p:par>
                      </p:childTnLst>
                    </p:cTn>
                  </p:par>
                </p:childTnLst>
              </p:cTn>
              <p:nextCondLst>
                <p:cond evt="onClick" delay="0">
                  <p:tgtEl>
                    <p:spTgt spid="31"/>
                  </p:tgtEl>
                </p:cond>
              </p:nextCondLst>
            </p:seq>
            <p:seq concurrent="1" nextAc="seek">
              <p:cTn id="14" restart="whenNotActive" fill="hold" evtFilter="cancelBubble" nodeType="interactiveSeq">
                <p:stCondLst>
                  <p:cond evt="onClick" delay="0">
                    <p:tgtEl>
                      <p:spTgt spid="32"/>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32"/>
                                        </p:tgtEl>
                                      </p:cBhvr>
                                    </p:animEffect>
                                    <p:set>
                                      <p:cBhvr>
                                        <p:cTn id="19" dur="1" fill="hold">
                                          <p:stCondLst>
                                            <p:cond delay="499"/>
                                          </p:stCondLst>
                                        </p:cTn>
                                        <p:tgtEl>
                                          <p:spTgt spid="32"/>
                                        </p:tgtEl>
                                        <p:attrNameLst>
                                          <p:attrName>style.visibility</p:attrName>
                                        </p:attrNameLst>
                                      </p:cBhvr>
                                      <p:to>
                                        <p:strVal val="hidden"/>
                                      </p:to>
                                    </p:set>
                                  </p:childTnLst>
                                </p:cTn>
                              </p:par>
                            </p:childTnLst>
                          </p:cTn>
                        </p:par>
                      </p:childTnLst>
                    </p:cTn>
                  </p:par>
                </p:childTnLst>
              </p:cTn>
              <p:nextCondLst>
                <p:cond evt="onClick" delay="0">
                  <p:tgtEl>
                    <p:spTgt spid="32"/>
                  </p:tgtEl>
                </p:cond>
              </p:nextCondLst>
            </p:seq>
            <p:seq concurrent="1" nextAc="seek">
              <p:cTn id="20" restart="whenNotActive" fill="hold" evtFilter="cancelBubble" nodeType="interactiveSeq">
                <p:stCondLst>
                  <p:cond evt="onClick" delay="0">
                    <p:tgtEl>
                      <p:spTgt spid="33"/>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grpId="0" nodeType="clickEffect">
                                  <p:stCondLst>
                                    <p:cond delay="0"/>
                                  </p:stCondLst>
                                  <p:childTnLst>
                                    <p:animEffect transition="out" filter="fade">
                                      <p:cBhvr>
                                        <p:cTn id="24" dur="500"/>
                                        <p:tgtEl>
                                          <p:spTgt spid="33"/>
                                        </p:tgtEl>
                                      </p:cBhvr>
                                    </p:animEffect>
                                    <p:set>
                                      <p:cBhvr>
                                        <p:cTn id="25" dur="1" fill="hold">
                                          <p:stCondLst>
                                            <p:cond delay="499"/>
                                          </p:stCondLst>
                                        </p:cTn>
                                        <p:tgtEl>
                                          <p:spTgt spid="33"/>
                                        </p:tgtEl>
                                        <p:attrNameLst>
                                          <p:attrName>style.visibility</p:attrName>
                                        </p:attrNameLst>
                                      </p:cBhvr>
                                      <p:to>
                                        <p:strVal val="hidden"/>
                                      </p:to>
                                    </p:set>
                                  </p:childTnLst>
                                </p:cTn>
                              </p:par>
                            </p:childTnLst>
                          </p:cTn>
                        </p:par>
                      </p:childTnLst>
                    </p:cTn>
                  </p:par>
                </p:childTnLst>
              </p:cTn>
              <p:nextCondLst>
                <p:cond evt="onClick" delay="0">
                  <p:tgtEl>
                    <p:spTgt spid="33"/>
                  </p:tgtEl>
                </p:cond>
              </p:nextCondLst>
            </p:seq>
            <p:seq concurrent="1" nextAc="seek">
              <p:cTn id="26" restart="whenNotActive" fill="hold" evtFilter="cancelBubble" nodeType="interactiveSeq">
                <p:stCondLst>
                  <p:cond evt="onClick" delay="0">
                    <p:tgtEl>
                      <p:spTgt spid="34"/>
                    </p:tgtEl>
                  </p:cond>
                </p:stCondLst>
                <p:endSync evt="end" delay="0">
                  <p:rtn val="all"/>
                </p:endSync>
                <p:childTnLst>
                  <p:par>
                    <p:cTn id="27" fill="hold">
                      <p:stCondLst>
                        <p:cond delay="0"/>
                      </p:stCondLst>
                      <p:childTnLst>
                        <p:par>
                          <p:cTn id="28" fill="hold">
                            <p:stCondLst>
                              <p:cond delay="0"/>
                            </p:stCondLst>
                            <p:childTnLst>
                              <p:par>
                                <p:cTn id="29" presetID="10" presetClass="exit" presetSubtype="0" fill="hold" grpId="0" nodeType="clickEffect">
                                  <p:stCondLst>
                                    <p:cond delay="0"/>
                                  </p:stCondLst>
                                  <p:childTnLst>
                                    <p:animEffect transition="out" filter="fade">
                                      <p:cBhvr>
                                        <p:cTn id="30" dur="500"/>
                                        <p:tgtEl>
                                          <p:spTgt spid="34"/>
                                        </p:tgtEl>
                                      </p:cBhvr>
                                    </p:animEffect>
                                    <p:set>
                                      <p:cBhvr>
                                        <p:cTn id="31" dur="1" fill="hold">
                                          <p:stCondLst>
                                            <p:cond delay="499"/>
                                          </p:stCondLst>
                                        </p:cTn>
                                        <p:tgtEl>
                                          <p:spTgt spid="34"/>
                                        </p:tgtEl>
                                        <p:attrNameLst>
                                          <p:attrName>style.visibility</p:attrName>
                                        </p:attrNameLst>
                                      </p:cBhvr>
                                      <p:to>
                                        <p:strVal val="hidden"/>
                                      </p:to>
                                    </p:set>
                                  </p:childTnLst>
                                </p:cTn>
                              </p:par>
                            </p:childTnLst>
                          </p:cTn>
                        </p:par>
                      </p:childTnLst>
                    </p:cTn>
                  </p:par>
                </p:childTnLst>
              </p:cTn>
              <p:nextCondLst>
                <p:cond evt="onClick" delay="0">
                  <p:tgtEl>
                    <p:spTgt spid="34"/>
                  </p:tgtEl>
                </p:cond>
              </p:nextCondLst>
            </p:seq>
            <p:seq concurrent="1" nextAc="seek">
              <p:cTn id="32" restart="whenNotActive" fill="hold" evtFilter="cancelBubble" nodeType="interactiveSeq">
                <p:stCondLst>
                  <p:cond evt="onClick" delay="0">
                    <p:tgtEl>
                      <p:spTgt spid="35"/>
                    </p:tgtEl>
                  </p:cond>
                </p:stCondLst>
                <p:endSync evt="end" delay="0">
                  <p:rtn val="all"/>
                </p:endSync>
                <p:childTnLst>
                  <p:par>
                    <p:cTn id="33" fill="hold">
                      <p:stCondLst>
                        <p:cond delay="0"/>
                      </p:stCondLst>
                      <p:childTnLst>
                        <p:par>
                          <p:cTn id="34" fill="hold">
                            <p:stCondLst>
                              <p:cond delay="0"/>
                            </p:stCondLst>
                            <p:childTnLst>
                              <p:par>
                                <p:cTn id="35" presetID="10" presetClass="exit" presetSubtype="0" fill="hold" grpId="0" nodeType="clickEffect">
                                  <p:stCondLst>
                                    <p:cond delay="0"/>
                                  </p:stCondLst>
                                  <p:childTnLst>
                                    <p:animEffect transition="out" filter="fade">
                                      <p:cBhvr>
                                        <p:cTn id="36" dur="500"/>
                                        <p:tgtEl>
                                          <p:spTgt spid="35"/>
                                        </p:tgtEl>
                                      </p:cBhvr>
                                    </p:animEffect>
                                    <p:set>
                                      <p:cBhvr>
                                        <p:cTn id="37" dur="1" fill="hold">
                                          <p:stCondLst>
                                            <p:cond delay="499"/>
                                          </p:stCondLst>
                                        </p:cTn>
                                        <p:tgtEl>
                                          <p:spTgt spid="35"/>
                                        </p:tgtEl>
                                        <p:attrNameLst>
                                          <p:attrName>style.visibility</p:attrName>
                                        </p:attrNameLst>
                                      </p:cBhvr>
                                      <p:to>
                                        <p:strVal val="hidden"/>
                                      </p:to>
                                    </p:set>
                                  </p:childTnLst>
                                </p:cTn>
                              </p:par>
                            </p:childTnLst>
                          </p:cTn>
                        </p:par>
                      </p:childTnLst>
                    </p:cTn>
                  </p:par>
                </p:childTnLst>
              </p:cTn>
              <p:nextCondLst>
                <p:cond evt="onClick" delay="0">
                  <p:tgtEl>
                    <p:spTgt spid="35"/>
                  </p:tgtEl>
                </p:cond>
              </p:nextCondLst>
            </p:seq>
            <p:seq concurrent="1" nextAc="seek">
              <p:cTn id="38" restart="whenNotActive" fill="hold" evtFilter="cancelBubble" nodeType="interactiveSeq">
                <p:stCondLst>
                  <p:cond evt="onClick" delay="0">
                    <p:tgtEl>
                      <p:spTgt spid="36"/>
                    </p:tgtEl>
                  </p:cond>
                </p:stCondLst>
                <p:endSync evt="end" delay="0">
                  <p:rtn val="all"/>
                </p:endSync>
                <p:childTnLst>
                  <p:par>
                    <p:cTn id="39" fill="hold">
                      <p:stCondLst>
                        <p:cond delay="0"/>
                      </p:stCondLst>
                      <p:childTnLst>
                        <p:par>
                          <p:cTn id="40" fill="hold">
                            <p:stCondLst>
                              <p:cond delay="0"/>
                            </p:stCondLst>
                            <p:childTnLst>
                              <p:par>
                                <p:cTn id="41" presetID="10" presetClass="exit" presetSubtype="0" fill="hold" grpId="0" nodeType="clickEffect">
                                  <p:stCondLst>
                                    <p:cond delay="0"/>
                                  </p:stCondLst>
                                  <p:childTnLst>
                                    <p:animEffect transition="out" filter="fade">
                                      <p:cBhvr>
                                        <p:cTn id="42" dur="500"/>
                                        <p:tgtEl>
                                          <p:spTgt spid="36"/>
                                        </p:tgtEl>
                                      </p:cBhvr>
                                    </p:animEffect>
                                    <p:set>
                                      <p:cBhvr>
                                        <p:cTn id="43" dur="1" fill="hold">
                                          <p:stCondLst>
                                            <p:cond delay="499"/>
                                          </p:stCondLst>
                                        </p:cTn>
                                        <p:tgtEl>
                                          <p:spTgt spid="36"/>
                                        </p:tgtEl>
                                        <p:attrNameLst>
                                          <p:attrName>style.visibility</p:attrName>
                                        </p:attrNameLst>
                                      </p:cBhvr>
                                      <p:to>
                                        <p:strVal val="hidden"/>
                                      </p:to>
                                    </p:set>
                                  </p:childTnLst>
                                </p:cTn>
                              </p:par>
                            </p:childTnLst>
                          </p:cTn>
                        </p:par>
                      </p:childTnLst>
                    </p:cTn>
                  </p:par>
                </p:childTnLst>
              </p:cTn>
              <p:nextCondLst>
                <p:cond evt="onClick" delay="0">
                  <p:tgtEl>
                    <p:spTgt spid="36"/>
                  </p:tgtEl>
                </p:cond>
              </p:nextCondLst>
            </p:seq>
          </p:childTnLst>
        </p:cTn>
      </p:par>
    </p:tnLst>
    <p:bldLst>
      <p:bldP spid="30" grpId="0" animBg="1"/>
      <p:bldP spid="31" grpId="0" animBg="1"/>
      <p:bldP spid="32" grpId="0" animBg="1"/>
      <p:bldP spid="33" grpId="0" animBg="1"/>
      <p:bldP spid="34" grpId="0" animBg="1"/>
      <p:bldP spid="35" grpId="0" animBg="1"/>
      <p:bldP spid="36"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4000"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Exercise ?</a:t>
              </a:r>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12" name="TextBox 11"/>
          <p:cNvSpPr txBox="1"/>
          <p:nvPr/>
        </p:nvSpPr>
        <p:spPr>
          <a:xfrm>
            <a:off x="199703" y="678979"/>
            <a:ext cx="7056784" cy="523220"/>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sz="1400" dirty="0"/>
              <a:t>This exercise is not in the current version of the Pearson textbooks as the content was added later. I have temporarily included the exercise subsequently produced by Pearson.</a:t>
            </a:r>
          </a:p>
        </p:txBody>
      </p:sp>
      <p:sp>
        <p:nvSpPr>
          <p:cNvPr id="18" name="TextBox 17">
            <a:extLst>
              <a:ext uri="{FF2B5EF4-FFF2-40B4-BE49-F238E27FC236}">
                <a16:creationId xmlns:a16="http://schemas.microsoft.com/office/drawing/2014/main" id="{10FF9238-D5DA-2344-AEE8-046B0AC4A834}"/>
              </a:ext>
            </a:extLst>
          </p:cNvPr>
          <p:cNvSpPr txBox="1"/>
          <p:nvPr/>
        </p:nvSpPr>
        <p:spPr>
          <a:xfrm>
            <a:off x="611560" y="1696740"/>
            <a:ext cx="5607991" cy="2308324"/>
          </a:xfrm>
          <a:prstGeom prst="rect">
            <a:avLst/>
          </a:prstGeom>
          <a:noFill/>
        </p:spPr>
        <p:txBody>
          <a:bodyPr wrap="square" rtlCol="0">
            <a:spAutoFit/>
          </a:bodyPr>
          <a:lstStyle/>
          <a:p>
            <a:r>
              <a:rPr lang="en-US" sz="2400" dirty="0"/>
              <a:t>Complete before the lesson Q1-2</a:t>
            </a:r>
          </a:p>
          <a:p>
            <a:endParaRPr lang="en-US" sz="2400" dirty="0"/>
          </a:p>
          <a:p>
            <a:r>
              <a:rPr lang="en-US" sz="2400" dirty="0"/>
              <a:t>In Class:			</a:t>
            </a:r>
          </a:p>
          <a:p>
            <a:r>
              <a:rPr lang="en-US" sz="2400" dirty="0">
                <a:solidFill>
                  <a:schemeClr val="accent3"/>
                </a:solidFill>
              </a:rPr>
              <a:t>Green		</a:t>
            </a:r>
            <a:r>
              <a:rPr lang="en-US" sz="2400" dirty="0"/>
              <a:t>Q3-4</a:t>
            </a:r>
          </a:p>
          <a:p>
            <a:r>
              <a:rPr lang="en-US" sz="2400" dirty="0">
                <a:solidFill>
                  <a:schemeClr val="accent6"/>
                </a:solidFill>
              </a:rPr>
              <a:t>Amber</a:t>
            </a:r>
            <a:r>
              <a:rPr lang="en-US" sz="2400" dirty="0"/>
              <a:t> 		Q5-7</a:t>
            </a:r>
          </a:p>
          <a:p>
            <a:endParaRPr lang="en-US" sz="2400" dirty="0"/>
          </a:p>
        </p:txBody>
      </p:sp>
    </p:spTree>
    <p:extLst>
      <p:ext uri="{BB962C8B-B14F-4D97-AF65-F5344CB8AC3E}">
        <p14:creationId xmlns:p14="http://schemas.microsoft.com/office/powerpoint/2010/main" val="3503759872"/>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4000"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b="1" dirty="0"/>
                <a:t>SKILL #11</a:t>
              </a:r>
              <a:r>
                <a:rPr lang="en-GB" sz="3200" dirty="0"/>
                <a:t>: Differential Equations</a:t>
              </a:r>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6" name="TextBox 5"/>
          <p:cNvSpPr txBox="1"/>
          <p:nvPr/>
        </p:nvSpPr>
        <p:spPr>
          <a:xfrm>
            <a:off x="5940152" y="116632"/>
            <a:ext cx="3024336" cy="369332"/>
          </a:xfrm>
          <a:prstGeom prst="rect">
            <a:avLst/>
          </a:prstGeom>
          <a:noFill/>
        </p:spPr>
        <p:txBody>
          <a:bodyPr wrap="square" rtlCol="0">
            <a:spAutoFit/>
          </a:bodyPr>
          <a:lstStyle/>
          <a:p>
            <a:r>
              <a:rPr lang="en-GB" dirty="0">
                <a:solidFill>
                  <a:schemeClr val="bg1"/>
                </a:solidFill>
              </a:rPr>
              <a:t>(We’re on the home straight!)</a:t>
            </a:r>
          </a:p>
        </p:txBody>
      </p:sp>
      <mc:AlternateContent xmlns:mc="http://schemas.openxmlformats.org/markup-compatibility/2006" xmlns:a14="http://schemas.microsoft.com/office/drawing/2010/main">
        <mc:Choice Requires="a14">
          <p:sp>
            <p:nvSpPr>
              <p:cNvPr id="7" name="TextBox 6"/>
              <p:cNvSpPr txBox="1"/>
              <p:nvPr/>
            </p:nvSpPr>
            <p:spPr>
              <a:xfrm>
                <a:off x="467544" y="908720"/>
                <a:ext cx="7632848" cy="1172629"/>
              </a:xfrm>
              <a:prstGeom prst="rect">
                <a:avLst/>
              </a:prstGeom>
              <a:noFill/>
            </p:spPr>
            <p:txBody>
              <a:bodyPr wrap="square" rtlCol="0">
                <a:spAutoFit/>
              </a:bodyPr>
              <a:lstStyle/>
              <a:p>
                <a:r>
                  <a:rPr lang="en-GB" b="1" dirty="0"/>
                  <a:t>Differential equations are equations involving a mix of variables and derivatives, e.g. </a:t>
                </a:r>
                <a14:m>
                  <m:oMath xmlns:m="http://schemas.openxmlformats.org/officeDocument/2006/math">
                    <m:r>
                      <a:rPr lang="en-GB" b="1" i="1" smtClean="0">
                        <a:latin typeface="Cambria Math" panose="02040503050406030204" pitchFamily="18" charset="0"/>
                      </a:rPr>
                      <m:t>𝒚</m:t>
                    </m:r>
                  </m:oMath>
                </a14:m>
                <a:r>
                  <a:rPr lang="en-GB" b="1" dirty="0"/>
                  <a:t>, </a:t>
                </a:r>
                <a14:m>
                  <m:oMath xmlns:m="http://schemas.openxmlformats.org/officeDocument/2006/math">
                    <m:r>
                      <a:rPr lang="en-GB" b="1" i="1" smtClean="0">
                        <a:latin typeface="Cambria Math" panose="02040503050406030204" pitchFamily="18" charset="0"/>
                      </a:rPr>
                      <m:t>𝒙</m:t>
                    </m:r>
                  </m:oMath>
                </a14:m>
                <a:r>
                  <a:rPr lang="en-GB" b="1" dirty="0"/>
                  <a:t> and </a:t>
                </a:r>
                <a14:m>
                  <m:oMath xmlns:m="http://schemas.openxmlformats.org/officeDocument/2006/math">
                    <m:f>
                      <m:fPr>
                        <m:ctrlPr>
                          <a:rPr lang="en-GB" b="1" i="1" smtClean="0">
                            <a:latin typeface="Cambria Math" panose="02040503050406030204" pitchFamily="18" charset="0"/>
                          </a:rPr>
                        </m:ctrlPr>
                      </m:fPr>
                      <m:num>
                        <m:r>
                          <a:rPr lang="en-GB" b="1" i="1" smtClean="0">
                            <a:latin typeface="Cambria Math" panose="02040503050406030204" pitchFamily="18" charset="0"/>
                          </a:rPr>
                          <m:t>𝒅𝒚</m:t>
                        </m:r>
                      </m:num>
                      <m:den>
                        <m:r>
                          <a:rPr lang="en-GB" b="1" i="1" smtClean="0">
                            <a:latin typeface="Cambria Math" panose="02040503050406030204" pitchFamily="18" charset="0"/>
                          </a:rPr>
                          <m:t>𝒅𝒙</m:t>
                        </m:r>
                      </m:den>
                    </m:f>
                  </m:oMath>
                </a14:m>
                <a:r>
                  <a:rPr lang="en-GB" b="1" dirty="0"/>
                  <a:t>.</a:t>
                </a:r>
              </a:p>
              <a:p>
                <a:r>
                  <a:rPr lang="en-GB" dirty="0"/>
                  <a:t>‘</a:t>
                </a:r>
                <a:r>
                  <a:rPr lang="en-GB" u="sng" dirty="0"/>
                  <a:t>Solving</a:t>
                </a:r>
                <a:r>
                  <a:rPr lang="en-GB" dirty="0"/>
                  <a:t>’ these equations means to get </a:t>
                </a:r>
                <a14:m>
                  <m:oMath xmlns:m="http://schemas.openxmlformats.org/officeDocument/2006/math">
                    <m:r>
                      <a:rPr lang="en-GB" b="0" i="1" smtClean="0">
                        <a:latin typeface="Cambria Math" panose="02040503050406030204" pitchFamily="18" charset="0"/>
                      </a:rPr>
                      <m:t>𝑦</m:t>
                    </m:r>
                  </m:oMath>
                </a14:m>
                <a:r>
                  <a:rPr lang="en-GB" dirty="0"/>
                  <a:t> in terms of </a:t>
                </a:r>
                <a14:m>
                  <m:oMath xmlns:m="http://schemas.openxmlformats.org/officeDocument/2006/math">
                    <m:r>
                      <a:rPr lang="en-GB" b="0" i="1" smtClean="0">
                        <a:latin typeface="Cambria Math" panose="02040503050406030204" pitchFamily="18" charset="0"/>
                      </a:rPr>
                      <m:t>𝑥</m:t>
                    </m:r>
                  </m:oMath>
                </a14:m>
                <a:r>
                  <a:rPr lang="en-GB" dirty="0"/>
                  <a:t> (with no </a:t>
                </a:r>
                <a14:m>
                  <m:oMath xmlns:m="http://schemas.openxmlformats.org/officeDocument/2006/math">
                    <m:f>
                      <m:fPr>
                        <m:ctrlPr>
                          <a:rPr lang="en-GB" b="0" i="1" smtClean="0">
                            <a:latin typeface="Cambria Math" panose="02040503050406030204" pitchFamily="18" charset="0"/>
                          </a:rPr>
                        </m:ctrlPr>
                      </m:fPr>
                      <m:num>
                        <m:r>
                          <a:rPr lang="en-GB" b="0" i="1" smtClean="0">
                            <a:latin typeface="Cambria Math" panose="02040503050406030204" pitchFamily="18" charset="0"/>
                          </a:rPr>
                          <m:t>𝑑𝑦</m:t>
                        </m:r>
                      </m:num>
                      <m:den>
                        <m:r>
                          <a:rPr lang="en-GB" b="0" i="1" smtClean="0">
                            <a:latin typeface="Cambria Math" panose="02040503050406030204" pitchFamily="18" charset="0"/>
                          </a:rPr>
                          <m:t>𝑑𝑥</m:t>
                        </m:r>
                      </m:den>
                    </m:f>
                  </m:oMath>
                </a14:m>
                <a:r>
                  <a:rPr lang="en-GB" dirty="0"/>
                  <a:t>).</a:t>
                </a:r>
              </a:p>
            </p:txBody>
          </p:sp>
        </mc:Choice>
        <mc:Fallback xmlns="">
          <p:sp>
            <p:nvSpPr>
              <p:cNvPr id="7" name="TextBox 6"/>
              <p:cNvSpPr txBox="1">
                <a:spLocks noRot="1" noChangeAspect="1" noMove="1" noResize="1" noEditPoints="1" noAdjustHandles="1" noChangeArrowheads="1" noChangeShapeType="1" noTextEdit="1"/>
              </p:cNvSpPr>
              <p:nvPr/>
            </p:nvSpPr>
            <p:spPr>
              <a:xfrm>
                <a:off x="467544" y="908720"/>
                <a:ext cx="7632848" cy="1172629"/>
              </a:xfrm>
              <a:prstGeom prst="rect">
                <a:avLst/>
              </a:prstGeom>
              <a:blipFill>
                <a:blip r:embed="rId2"/>
                <a:stretch>
                  <a:fillRect l="-719" t="-2604" b="-2604"/>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1115616" y="2409468"/>
                <a:ext cx="4824536" cy="535659"/>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sz="2000" dirty="0"/>
                  <a:t>Find the general solution to  </a:t>
                </a:r>
                <a14:m>
                  <m:oMath xmlns:m="http://schemas.openxmlformats.org/officeDocument/2006/math">
                    <m:f>
                      <m:fPr>
                        <m:ctrlPr>
                          <a:rPr lang="en-GB" sz="2000" b="0" i="1" smtClean="0">
                            <a:latin typeface="Cambria Math" panose="02040503050406030204" pitchFamily="18" charset="0"/>
                          </a:rPr>
                        </m:ctrlPr>
                      </m:fPr>
                      <m:num>
                        <m:r>
                          <a:rPr lang="en-GB" sz="2000" b="0" i="1" smtClean="0">
                            <a:latin typeface="Cambria Math" panose="02040503050406030204" pitchFamily="18" charset="0"/>
                          </a:rPr>
                          <m:t>𝑑𝑦</m:t>
                        </m:r>
                      </m:num>
                      <m:den>
                        <m:r>
                          <a:rPr lang="en-GB" sz="2000" b="0" i="1" smtClean="0">
                            <a:latin typeface="Cambria Math" panose="02040503050406030204" pitchFamily="18" charset="0"/>
                          </a:rPr>
                          <m:t>𝑑𝑥</m:t>
                        </m:r>
                      </m:den>
                    </m:f>
                    <m:r>
                      <a:rPr lang="en-GB" sz="2000" b="0" i="1" smtClean="0">
                        <a:latin typeface="Cambria Math" panose="02040503050406030204" pitchFamily="18" charset="0"/>
                      </a:rPr>
                      <m:t>=</m:t>
                    </m:r>
                    <m:r>
                      <a:rPr lang="en-GB" sz="2000" b="0" i="1" smtClean="0">
                        <a:latin typeface="Cambria Math" panose="02040503050406030204" pitchFamily="18" charset="0"/>
                      </a:rPr>
                      <m:t>𝑥𝑦</m:t>
                    </m:r>
                    <m:r>
                      <a:rPr lang="en-GB" sz="2000" b="0" i="1" smtClean="0">
                        <a:latin typeface="Cambria Math" panose="02040503050406030204" pitchFamily="18" charset="0"/>
                      </a:rPr>
                      <m:t>+</m:t>
                    </m:r>
                    <m:r>
                      <a:rPr lang="en-GB" sz="2000" b="0" i="1" smtClean="0">
                        <a:latin typeface="Cambria Math" panose="02040503050406030204" pitchFamily="18" charset="0"/>
                      </a:rPr>
                      <m:t>𝑦</m:t>
                    </m:r>
                  </m:oMath>
                </a14:m>
                <a:endParaRPr lang="en-GB" sz="2000" dirty="0"/>
              </a:p>
            </p:txBody>
          </p:sp>
        </mc:Choice>
        <mc:Fallback xmlns="">
          <p:sp>
            <p:nvSpPr>
              <p:cNvPr id="8" name="TextBox 7"/>
              <p:cNvSpPr txBox="1">
                <a:spLocks noRot="1" noChangeAspect="1" noMove="1" noResize="1" noEditPoints="1" noAdjustHandles="1" noChangeArrowheads="1" noChangeShapeType="1" noTextEdit="1"/>
              </p:cNvSpPr>
              <p:nvPr/>
            </p:nvSpPr>
            <p:spPr>
              <a:xfrm>
                <a:off x="1115616" y="2409468"/>
                <a:ext cx="4824536" cy="535659"/>
              </a:xfrm>
              <a:prstGeom prst="rect">
                <a:avLst/>
              </a:prstGeom>
              <a:blipFill rotWithShape="0">
                <a:blip r:embed="rId3"/>
                <a:stretch>
                  <a:fillRect/>
                </a:stretch>
              </a:blipFill>
              <a:effectLst>
                <a:outerShdw blurRad="63500" sx="102000" sy="102000" algn="ctr" rotWithShape="0">
                  <a:prstClr val="black">
                    <a:alpha val="40000"/>
                  </a:prstClr>
                </a:outerShdw>
              </a:effectLst>
            </p:spPr>
            <p:txBody>
              <a:bodyPr/>
              <a:lstStyle/>
              <a:p>
                <a:r>
                  <a:rPr lang="en-GB">
                    <a:noFill/>
                  </a:rPr>
                  <a:t> </a:t>
                </a:r>
              </a:p>
            </p:txBody>
          </p:sp>
        </mc:Fallback>
      </mc:AlternateContent>
      <p:sp>
        <p:nvSpPr>
          <p:cNvPr id="9" name="Rectangle 8"/>
          <p:cNvSpPr/>
          <p:nvPr/>
        </p:nvSpPr>
        <p:spPr>
          <a:xfrm>
            <a:off x="683568" y="2397636"/>
            <a:ext cx="432048" cy="547491"/>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b="1" dirty="0"/>
              <a:t>Q</a:t>
            </a:r>
          </a:p>
        </p:txBody>
      </p:sp>
      <mc:AlternateContent xmlns:mc="http://schemas.openxmlformats.org/markup-compatibility/2006" xmlns:a14="http://schemas.microsoft.com/office/drawing/2010/main">
        <mc:Choice Requires="a14">
          <p:sp>
            <p:nvSpPr>
              <p:cNvPr id="10" name="TextBox 9"/>
              <p:cNvSpPr txBox="1"/>
              <p:nvPr/>
            </p:nvSpPr>
            <p:spPr>
              <a:xfrm>
                <a:off x="1175048" y="3039146"/>
                <a:ext cx="3456384" cy="382675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GB" b="0" i="1" smtClean="0">
                              <a:latin typeface="Cambria Math" panose="02040503050406030204" pitchFamily="18" charset="0"/>
                            </a:rPr>
                          </m:ctrlPr>
                        </m:fPr>
                        <m:num>
                          <m:r>
                            <a:rPr lang="en-GB" b="0" i="1" smtClean="0">
                              <a:latin typeface="Cambria Math" panose="02040503050406030204" pitchFamily="18" charset="0"/>
                            </a:rPr>
                            <m:t>𝑑𝑦</m:t>
                          </m:r>
                        </m:num>
                        <m:den>
                          <m:r>
                            <a:rPr lang="en-GB" b="0" i="1" smtClean="0">
                              <a:latin typeface="Cambria Math" panose="02040503050406030204" pitchFamily="18" charset="0"/>
                            </a:rPr>
                            <m:t>𝑑𝑥</m:t>
                          </m:r>
                        </m:den>
                      </m:f>
                      <m:r>
                        <a:rPr lang="en-GB" b="0" i="1" smtClean="0">
                          <a:latin typeface="Cambria Math" panose="02040503050406030204" pitchFamily="18" charset="0"/>
                        </a:rPr>
                        <m:t>=</m:t>
                      </m:r>
                      <m:r>
                        <a:rPr lang="en-GB" b="0" i="1" smtClean="0">
                          <a:latin typeface="Cambria Math" panose="02040503050406030204" pitchFamily="18" charset="0"/>
                        </a:rPr>
                        <m:t>𝑦</m:t>
                      </m:r>
                      <m:d>
                        <m:dPr>
                          <m:ctrlPr>
                            <a:rPr lang="en-GB" b="0" i="1" smtClean="0">
                              <a:latin typeface="Cambria Math" panose="02040503050406030204" pitchFamily="18" charset="0"/>
                            </a:rPr>
                          </m:ctrlPr>
                        </m:dPr>
                        <m:e>
                          <m:r>
                            <a:rPr lang="en-GB" b="0" i="1" smtClean="0">
                              <a:latin typeface="Cambria Math" panose="02040503050406030204" pitchFamily="18" charset="0"/>
                            </a:rPr>
                            <m:t>𝑥</m:t>
                          </m:r>
                          <m:r>
                            <a:rPr lang="en-GB" b="0" i="1" smtClean="0">
                              <a:latin typeface="Cambria Math" panose="02040503050406030204" pitchFamily="18" charset="0"/>
                            </a:rPr>
                            <m:t>+1</m:t>
                          </m:r>
                        </m:e>
                      </m:d>
                    </m:oMath>
                    <m:oMath xmlns:m="http://schemas.openxmlformats.org/officeDocument/2006/math">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𝑦</m:t>
                          </m:r>
                        </m:den>
                      </m:f>
                      <m:f>
                        <m:fPr>
                          <m:ctrlPr>
                            <a:rPr lang="en-GB" b="0" i="1" smtClean="0">
                              <a:latin typeface="Cambria Math" panose="02040503050406030204" pitchFamily="18" charset="0"/>
                            </a:rPr>
                          </m:ctrlPr>
                        </m:fPr>
                        <m:num>
                          <m:r>
                            <a:rPr lang="en-GB" b="0" i="1" smtClean="0">
                              <a:latin typeface="Cambria Math" panose="02040503050406030204" pitchFamily="18" charset="0"/>
                            </a:rPr>
                            <m:t>𝑑𝑦</m:t>
                          </m:r>
                        </m:num>
                        <m:den>
                          <m:r>
                            <a:rPr lang="en-GB" b="0" i="1" smtClean="0">
                              <a:latin typeface="Cambria Math" panose="02040503050406030204" pitchFamily="18" charset="0"/>
                            </a:rPr>
                            <m:t>𝑑𝑥</m:t>
                          </m:r>
                        </m:den>
                      </m:f>
                      <m:r>
                        <a:rPr lang="en-GB" b="0" i="1" smtClean="0">
                          <a:latin typeface="Cambria Math" panose="02040503050406030204" pitchFamily="18" charset="0"/>
                        </a:rPr>
                        <m:t>=</m:t>
                      </m:r>
                      <m:r>
                        <a:rPr lang="en-GB" b="0" i="1" smtClean="0">
                          <a:latin typeface="Cambria Math" panose="02040503050406030204" pitchFamily="18" charset="0"/>
                        </a:rPr>
                        <m:t>𝑥</m:t>
                      </m:r>
                      <m:r>
                        <a:rPr lang="en-GB" b="0" i="1" smtClean="0">
                          <a:latin typeface="Cambria Math" panose="02040503050406030204" pitchFamily="18" charset="0"/>
                        </a:rPr>
                        <m:t>+1</m:t>
                      </m:r>
                    </m:oMath>
                    <m:oMath xmlns:m="http://schemas.openxmlformats.org/officeDocument/2006/math">
                      <m:nary>
                        <m:naryPr>
                          <m:subHide m:val="on"/>
                          <m:supHide m:val="on"/>
                          <m:ctrlPr>
                            <a:rPr lang="en-GB" b="0" i="1" smtClean="0">
                              <a:latin typeface="Cambria Math" panose="02040503050406030204" pitchFamily="18" charset="0"/>
                            </a:rPr>
                          </m:ctrlPr>
                        </m:naryPr>
                        <m:sub/>
                        <m:sup/>
                        <m:e>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𝑦</m:t>
                              </m:r>
                            </m:den>
                          </m:f>
                          <m:f>
                            <m:fPr>
                              <m:ctrlPr>
                                <a:rPr lang="en-GB" b="0" i="1" smtClean="0">
                                  <a:latin typeface="Cambria Math" panose="02040503050406030204" pitchFamily="18" charset="0"/>
                                </a:rPr>
                              </m:ctrlPr>
                            </m:fPr>
                            <m:num>
                              <m:r>
                                <a:rPr lang="en-GB" b="0" i="1" smtClean="0">
                                  <a:latin typeface="Cambria Math" panose="02040503050406030204" pitchFamily="18" charset="0"/>
                                </a:rPr>
                                <m:t>𝑑𝑦</m:t>
                              </m:r>
                            </m:num>
                            <m:den>
                              <m:r>
                                <a:rPr lang="en-GB" b="0" i="1" smtClean="0">
                                  <a:latin typeface="Cambria Math" panose="02040503050406030204" pitchFamily="18" charset="0"/>
                                </a:rPr>
                                <m:t>𝑑𝑥</m:t>
                              </m:r>
                            </m:den>
                          </m:f>
                          <m:r>
                            <a:rPr lang="en-GB" b="0" i="1" smtClean="0">
                              <a:latin typeface="Cambria Math" panose="02040503050406030204" pitchFamily="18" charset="0"/>
                            </a:rPr>
                            <m:t>𝑑𝑥</m:t>
                          </m:r>
                          <m:r>
                            <a:rPr lang="en-GB" b="0" i="1" smtClean="0">
                              <a:latin typeface="Cambria Math" panose="02040503050406030204" pitchFamily="18" charset="0"/>
                            </a:rPr>
                            <m:t>=</m:t>
                          </m:r>
                          <m:nary>
                            <m:naryPr>
                              <m:subHide m:val="on"/>
                              <m:supHide m:val="on"/>
                              <m:ctrlPr>
                                <a:rPr lang="en-GB" b="0" i="1" smtClean="0">
                                  <a:latin typeface="Cambria Math" panose="02040503050406030204" pitchFamily="18" charset="0"/>
                                </a:rPr>
                              </m:ctrlPr>
                            </m:naryPr>
                            <m:sub/>
                            <m:sup/>
                            <m:e>
                              <m:r>
                                <a:rPr lang="en-GB" b="0" i="1" smtClean="0">
                                  <a:latin typeface="Cambria Math" panose="02040503050406030204" pitchFamily="18" charset="0"/>
                                </a:rPr>
                                <m:t>𝑥</m:t>
                              </m:r>
                              <m:r>
                                <a:rPr lang="en-GB" b="0" i="1" smtClean="0">
                                  <a:latin typeface="Cambria Math" panose="02040503050406030204" pitchFamily="18" charset="0"/>
                                </a:rPr>
                                <m:t>+1 </m:t>
                              </m:r>
                              <m:r>
                                <a:rPr lang="en-GB" b="0" i="1" smtClean="0">
                                  <a:latin typeface="Cambria Math" panose="02040503050406030204" pitchFamily="18" charset="0"/>
                                </a:rPr>
                                <m:t>𝑑𝑥</m:t>
                              </m:r>
                            </m:e>
                          </m:nary>
                        </m:e>
                      </m:nary>
                    </m:oMath>
                    <m:oMath xmlns:m="http://schemas.openxmlformats.org/officeDocument/2006/math">
                      <m:nary>
                        <m:naryPr>
                          <m:limLoc m:val="undOvr"/>
                          <m:subHide m:val="on"/>
                          <m:supHide m:val="on"/>
                          <m:ctrlPr>
                            <a:rPr lang="en-GB" b="0" i="1" smtClean="0">
                              <a:latin typeface="Cambria Math" panose="02040503050406030204" pitchFamily="18" charset="0"/>
                            </a:rPr>
                          </m:ctrlPr>
                        </m:naryPr>
                        <m:sub/>
                        <m:sup/>
                        <m:e>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𝑦</m:t>
                              </m:r>
                            </m:den>
                          </m:f>
                        </m:e>
                      </m:nary>
                      <m:r>
                        <a:rPr lang="en-GB" b="0" i="1" smtClean="0">
                          <a:latin typeface="Cambria Math" panose="02040503050406030204" pitchFamily="18" charset="0"/>
                        </a:rPr>
                        <m:t> </m:t>
                      </m:r>
                      <m:r>
                        <a:rPr lang="en-GB" b="0" i="1" smtClean="0">
                          <a:latin typeface="Cambria Math" panose="02040503050406030204" pitchFamily="18" charset="0"/>
                        </a:rPr>
                        <m:t>𝑑𝑦</m:t>
                      </m:r>
                      <m:r>
                        <a:rPr lang="en-GB" b="0" i="1" smtClean="0">
                          <a:latin typeface="Cambria Math" panose="02040503050406030204" pitchFamily="18" charset="0"/>
                        </a:rPr>
                        <m:t>=</m:t>
                      </m:r>
                      <m:nary>
                        <m:naryPr>
                          <m:subHide m:val="on"/>
                          <m:supHide m:val="on"/>
                          <m:ctrlPr>
                            <a:rPr lang="en-GB" b="0" i="1" smtClean="0">
                              <a:latin typeface="Cambria Math" panose="02040503050406030204" pitchFamily="18" charset="0"/>
                            </a:rPr>
                          </m:ctrlPr>
                        </m:naryPr>
                        <m:sub/>
                        <m:sup/>
                        <m:e>
                          <m:r>
                            <a:rPr lang="en-GB" b="0" i="1" smtClean="0">
                              <a:latin typeface="Cambria Math" panose="02040503050406030204" pitchFamily="18" charset="0"/>
                            </a:rPr>
                            <m:t>𝑥</m:t>
                          </m:r>
                          <m:r>
                            <a:rPr lang="en-GB" b="0" i="1" smtClean="0">
                              <a:latin typeface="Cambria Math" panose="02040503050406030204" pitchFamily="18" charset="0"/>
                            </a:rPr>
                            <m:t>+1</m:t>
                          </m:r>
                        </m:e>
                      </m:nary>
                      <m:r>
                        <a:rPr lang="en-GB" b="0" i="1" smtClean="0">
                          <a:latin typeface="Cambria Math" panose="02040503050406030204" pitchFamily="18" charset="0"/>
                        </a:rPr>
                        <m:t> </m:t>
                      </m:r>
                      <m:r>
                        <a:rPr lang="en-GB" b="0" i="1" smtClean="0">
                          <a:latin typeface="Cambria Math" panose="02040503050406030204" pitchFamily="18" charset="0"/>
                        </a:rPr>
                        <m:t>𝑑𝑥</m:t>
                      </m:r>
                    </m:oMath>
                    <m:oMath xmlns:m="http://schemas.openxmlformats.org/officeDocument/2006/math">
                      <m:func>
                        <m:funcPr>
                          <m:ctrlPr>
                            <a:rPr lang="en-GB" b="0" i="1" smtClean="0">
                              <a:latin typeface="Cambria Math" panose="02040503050406030204" pitchFamily="18" charset="0"/>
                            </a:rPr>
                          </m:ctrlPr>
                        </m:funcPr>
                        <m:fName>
                          <m:r>
                            <m:rPr>
                              <m:sty m:val="p"/>
                            </m:rPr>
                            <a:rPr lang="en-GB" b="0" i="0" smtClean="0">
                              <a:latin typeface="Cambria Math" panose="02040503050406030204" pitchFamily="18" charset="0"/>
                            </a:rPr>
                            <m:t>ln</m:t>
                          </m:r>
                        </m:fName>
                        <m:e>
                          <m:d>
                            <m:dPr>
                              <m:begChr m:val="|"/>
                              <m:endChr m:val="|"/>
                              <m:ctrlPr>
                                <a:rPr lang="en-GB" b="0" i="1" smtClean="0">
                                  <a:latin typeface="Cambria Math" panose="02040503050406030204" pitchFamily="18" charset="0"/>
                                </a:rPr>
                              </m:ctrlPr>
                            </m:dPr>
                            <m:e>
                              <m:r>
                                <a:rPr lang="en-GB" b="0" i="1" smtClean="0">
                                  <a:latin typeface="Cambria Math" panose="02040503050406030204" pitchFamily="18" charset="0"/>
                                </a:rPr>
                                <m:t>𝑦</m:t>
                              </m:r>
                            </m:e>
                          </m:d>
                        </m:e>
                      </m:func>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2</m:t>
                          </m:r>
                        </m:den>
                      </m:f>
                      <m:sSup>
                        <m:sSupPr>
                          <m:ctrlPr>
                            <a:rPr lang="en-GB" b="0" i="1" smtClean="0">
                              <a:latin typeface="Cambria Math" panose="02040503050406030204" pitchFamily="18" charset="0"/>
                            </a:rPr>
                          </m:ctrlPr>
                        </m:sSupPr>
                        <m:e>
                          <m:r>
                            <a:rPr lang="en-GB" b="0" i="1" smtClean="0">
                              <a:latin typeface="Cambria Math" panose="02040503050406030204" pitchFamily="18" charset="0"/>
                            </a:rPr>
                            <m:t>𝑥</m:t>
                          </m:r>
                        </m:e>
                        <m:sup>
                          <m:r>
                            <a:rPr lang="en-GB" b="0" i="1" smtClean="0">
                              <a:latin typeface="Cambria Math" panose="02040503050406030204" pitchFamily="18" charset="0"/>
                            </a:rPr>
                            <m:t>2</m:t>
                          </m:r>
                        </m:sup>
                      </m:sSup>
                      <m:r>
                        <a:rPr lang="en-GB" b="0" i="1" smtClean="0">
                          <a:latin typeface="Cambria Math" panose="02040503050406030204" pitchFamily="18" charset="0"/>
                        </a:rPr>
                        <m:t>+</m:t>
                      </m:r>
                      <m:r>
                        <a:rPr lang="en-GB" b="0" i="1" smtClean="0">
                          <a:latin typeface="Cambria Math" panose="02040503050406030204" pitchFamily="18" charset="0"/>
                        </a:rPr>
                        <m:t>𝑥</m:t>
                      </m:r>
                      <m:r>
                        <a:rPr lang="en-GB" b="0" i="1" smtClean="0">
                          <a:latin typeface="Cambria Math" panose="02040503050406030204" pitchFamily="18" charset="0"/>
                        </a:rPr>
                        <m:t>+</m:t>
                      </m:r>
                      <m:r>
                        <a:rPr lang="en-GB" b="0" i="1" smtClean="0">
                          <a:latin typeface="Cambria Math" panose="02040503050406030204" pitchFamily="18" charset="0"/>
                        </a:rPr>
                        <m:t>𝐶</m:t>
                      </m:r>
                    </m:oMath>
                    <m:oMath xmlns:m="http://schemas.openxmlformats.org/officeDocument/2006/math">
                      <m:r>
                        <a:rPr lang="en-GB" b="0" i="1" smtClean="0">
                          <a:latin typeface="Cambria Math" panose="02040503050406030204" pitchFamily="18" charset="0"/>
                        </a:rPr>
                        <m:t>𝑦</m:t>
                      </m:r>
                      <m:r>
                        <a:rPr lang="en-GB" b="0" i="1" smtClean="0">
                          <a:latin typeface="Cambria Math" panose="02040503050406030204" pitchFamily="18" charset="0"/>
                        </a:rPr>
                        <m:t>=</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𝑒</m:t>
                          </m:r>
                        </m:e>
                        <m:sup>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2</m:t>
                              </m:r>
                            </m:den>
                          </m:f>
                          <m:sSup>
                            <m:sSupPr>
                              <m:ctrlPr>
                                <a:rPr lang="en-GB" b="0" i="1" smtClean="0">
                                  <a:latin typeface="Cambria Math" panose="02040503050406030204" pitchFamily="18" charset="0"/>
                                </a:rPr>
                              </m:ctrlPr>
                            </m:sSupPr>
                            <m:e>
                              <m:r>
                                <a:rPr lang="en-GB" b="0" i="1" smtClean="0">
                                  <a:latin typeface="Cambria Math" panose="02040503050406030204" pitchFamily="18" charset="0"/>
                                </a:rPr>
                                <m:t>𝑥</m:t>
                              </m:r>
                            </m:e>
                            <m:sup>
                              <m:r>
                                <a:rPr lang="en-GB" b="0" i="1" smtClean="0">
                                  <a:latin typeface="Cambria Math" panose="02040503050406030204" pitchFamily="18" charset="0"/>
                                </a:rPr>
                                <m:t>2</m:t>
                              </m:r>
                            </m:sup>
                          </m:sSup>
                          <m:r>
                            <a:rPr lang="en-GB" b="0" i="1" smtClean="0">
                              <a:latin typeface="Cambria Math" panose="02040503050406030204" pitchFamily="18" charset="0"/>
                            </a:rPr>
                            <m:t>+</m:t>
                          </m:r>
                          <m:r>
                            <a:rPr lang="en-GB" b="0" i="1" smtClean="0">
                              <a:latin typeface="Cambria Math" panose="02040503050406030204" pitchFamily="18" charset="0"/>
                            </a:rPr>
                            <m:t>𝑥</m:t>
                          </m:r>
                          <m:r>
                            <a:rPr lang="en-GB" b="0" i="1" smtClean="0">
                              <a:latin typeface="Cambria Math" panose="02040503050406030204" pitchFamily="18" charset="0"/>
                            </a:rPr>
                            <m:t>+</m:t>
                          </m:r>
                          <m:r>
                            <a:rPr lang="en-GB" b="0" i="1" smtClean="0">
                              <a:latin typeface="Cambria Math" panose="02040503050406030204" pitchFamily="18" charset="0"/>
                            </a:rPr>
                            <m:t>𝐶</m:t>
                          </m:r>
                        </m:sup>
                      </m:sSup>
                      <m:r>
                        <a:rPr lang="en-GB" b="0" i="1" smtClean="0">
                          <a:latin typeface="Cambria Math" panose="02040503050406030204" pitchFamily="18" charset="0"/>
                        </a:rPr>
                        <m:t>    =</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𝑒</m:t>
                          </m:r>
                        </m:e>
                        <m:sup>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2</m:t>
                              </m:r>
                            </m:den>
                          </m:f>
                          <m:sSup>
                            <m:sSupPr>
                              <m:ctrlPr>
                                <a:rPr lang="en-GB" b="0" i="1" smtClean="0">
                                  <a:latin typeface="Cambria Math" panose="02040503050406030204" pitchFamily="18" charset="0"/>
                                </a:rPr>
                              </m:ctrlPr>
                            </m:sSupPr>
                            <m:e>
                              <m:r>
                                <a:rPr lang="en-GB" b="0" i="1" smtClean="0">
                                  <a:latin typeface="Cambria Math" panose="02040503050406030204" pitchFamily="18" charset="0"/>
                                </a:rPr>
                                <m:t>𝑥</m:t>
                              </m:r>
                            </m:e>
                            <m:sup>
                              <m:r>
                                <a:rPr lang="en-GB" b="0" i="1" smtClean="0">
                                  <a:latin typeface="Cambria Math" panose="02040503050406030204" pitchFamily="18" charset="0"/>
                                </a:rPr>
                                <m:t>2</m:t>
                              </m:r>
                            </m:sup>
                          </m:sSup>
                          <m:r>
                            <a:rPr lang="en-GB" b="0" i="1" smtClean="0">
                              <a:latin typeface="Cambria Math" panose="02040503050406030204" pitchFamily="18" charset="0"/>
                            </a:rPr>
                            <m:t>+</m:t>
                          </m:r>
                          <m:r>
                            <a:rPr lang="en-GB" b="0" i="1" smtClean="0">
                              <a:latin typeface="Cambria Math" panose="02040503050406030204" pitchFamily="18" charset="0"/>
                            </a:rPr>
                            <m:t>𝑥</m:t>
                          </m:r>
                        </m:sup>
                      </m:sSup>
                      <m:sSup>
                        <m:sSupPr>
                          <m:ctrlPr>
                            <a:rPr lang="en-GB" b="0" i="1" smtClean="0">
                              <a:latin typeface="Cambria Math" panose="02040503050406030204" pitchFamily="18" charset="0"/>
                            </a:rPr>
                          </m:ctrlPr>
                        </m:sSupPr>
                        <m:e>
                          <m:r>
                            <a:rPr lang="en-GB" b="0" i="1" smtClean="0">
                              <a:latin typeface="Cambria Math" panose="02040503050406030204" pitchFamily="18" charset="0"/>
                            </a:rPr>
                            <m:t>𝑒</m:t>
                          </m:r>
                        </m:e>
                        <m:sup>
                          <m:r>
                            <a:rPr lang="en-GB" b="0" i="1" smtClean="0">
                              <a:latin typeface="Cambria Math" panose="02040503050406030204" pitchFamily="18" charset="0"/>
                            </a:rPr>
                            <m:t>𝐶</m:t>
                          </m:r>
                        </m:sup>
                      </m:sSup>
                    </m:oMath>
                    <m:oMath xmlns:m="http://schemas.openxmlformats.org/officeDocument/2006/math">
                      <m:r>
                        <a:rPr lang="en-GB" b="0" i="1" smtClean="0">
                          <a:latin typeface="Cambria Math" panose="02040503050406030204" pitchFamily="18" charset="0"/>
                        </a:rPr>
                        <m:t>    =</m:t>
                      </m:r>
                      <m:r>
                        <a:rPr lang="en-GB" b="0" i="1" smtClean="0">
                          <a:latin typeface="Cambria Math" panose="02040503050406030204" pitchFamily="18" charset="0"/>
                        </a:rPr>
                        <m:t>𝐴</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𝑒</m:t>
                          </m:r>
                        </m:e>
                        <m:sup>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2</m:t>
                              </m:r>
                            </m:den>
                          </m:f>
                          <m:sSup>
                            <m:sSupPr>
                              <m:ctrlPr>
                                <a:rPr lang="en-GB" b="0" i="1" smtClean="0">
                                  <a:latin typeface="Cambria Math" panose="02040503050406030204" pitchFamily="18" charset="0"/>
                                </a:rPr>
                              </m:ctrlPr>
                            </m:sSupPr>
                            <m:e>
                              <m:r>
                                <a:rPr lang="en-GB" b="0" i="1" smtClean="0">
                                  <a:latin typeface="Cambria Math" panose="02040503050406030204" pitchFamily="18" charset="0"/>
                                </a:rPr>
                                <m:t>𝑥</m:t>
                              </m:r>
                            </m:e>
                            <m:sup>
                              <m:r>
                                <a:rPr lang="en-GB" b="0" i="1" smtClean="0">
                                  <a:latin typeface="Cambria Math" panose="02040503050406030204" pitchFamily="18" charset="0"/>
                                </a:rPr>
                                <m:t>2</m:t>
                              </m:r>
                            </m:sup>
                          </m:sSup>
                          <m:r>
                            <a:rPr lang="en-GB" b="0" i="1" smtClean="0">
                              <a:latin typeface="Cambria Math" panose="02040503050406030204" pitchFamily="18" charset="0"/>
                            </a:rPr>
                            <m:t>+</m:t>
                          </m:r>
                          <m:r>
                            <a:rPr lang="en-GB" b="0" i="1" smtClean="0">
                              <a:latin typeface="Cambria Math" panose="02040503050406030204" pitchFamily="18" charset="0"/>
                            </a:rPr>
                            <m:t>𝑥</m:t>
                          </m:r>
                        </m:sup>
                      </m:sSup>
                    </m:oMath>
                  </m:oMathPara>
                </a14:m>
                <a:endParaRPr lang="en-GB" dirty="0"/>
              </a:p>
            </p:txBody>
          </p:sp>
        </mc:Choice>
        <mc:Fallback xmlns="">
          <p:sp>
            <p:nvSpPr>
              <p:cNvPr id="10" name="TextBox 9"/>
              <p:cNvSpPr txBox="1">
                <a:spLocks noRot="1" noChangeAspect="1" noMove="1" noResize="1" noEditPoints="1" noAdjustHandles="1" noChangeArrowheads="1" noChangeShapeType="1" noTextEdit="1"/>
              </p:cNvSpPr>
              <p:nvPr/>
            </p:nvSpPr>
            <p:spPr>
              <a:xfrm>
                <a:off x="1175048" y="3039146"/>
                <a:ext cx="3456384" cy="3826753"/>
              </a:xfrm>
              <a:prstGeom prst="rect">
                <a:avLst/>
              </a:prstGeom>
              <a:blipFill>
                <a:blip r:embed="rId4"/>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4571891" y="3090995"/>
                <a:ext cx="4314934" cy="952953"/>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b="1" dirty="0"/>
                  <a:t>STEP 1: </a:t>
                </a:r>
                <a:r>
                  <a:rPr lang="en-GB" dirty="0"/>
                  <a:t>Get </a:t>
                </a:r>
                <a14:m>
                  <m:oMath xmlns:m="http://schemas.openxmlformats.org/officeDocument/2006/math">
                    <m:r>
                      <a:rPr lang="en-GB" b="0" i="1" smtClean="0">
                        <a:latin typeface="Cambria Math" panose="02040503050406030204" pitchFamily="18" charset="0"/>
                      </a:rPr>
                      <m:t>𝑦</m:t>
                    </m:r>
                  </m:oMath>
                </a14:m>
                <a:r>
                  <a:rPr lang="en-GB" dirty="0"/>
                  <a:t> to the side of </a:t>
                </a:r>
                <a14:m>
                  <m:oMath xmlns:m="http://schemas.openxmlformats.org/officeDocument/2006/math">
                    <m:f>
                      <m:fPr>
                        <m:ctrlPr>
                          <a:rPr lang="en-GB" b="0" i="1" smtClean="0">
                            <a:latin typeface="Cambria Math" panose="02040503050406030204" pitchFamily="18" charset="0"/>
                          </a:rPr>
                        </m:ctrlPr>
                      </m:fPr>
                      <m:num>
                        <m:r>
                          <a:rPr lang="en-GB" b="0" i="1" smtClean="0">
                            <a:latin typeface="Cambria Math" panose="02040503050406030204" pitchFamily="18" charset="0"/>
                          </a:rPr>
                          <m:t>𝑑𝑦</m:t>
                        </m:r>
                      </m:num>
                      <m:den>
                        <m:r>
                          <a:rPr lang="en-GB" b="0" i="1" smtClean="0">
                            <a:latin typeface="Cambria Math" panose="02040503050406030204" pitchFamily="18" charset="0"/>
                          </a:rPr>
                          <m:t>𝑑𝑥</m:t>
                        </m:r>
                      </m:den>
                    </m:f>
                  </m:oMath>
                </a14:m>
                <a:r>
                  <a:rPr lang="en-GB" dirty="0"/>
                  <a:t> by dividing and </a:t>
                </a:r>
                <a14:m>
                  <m:oMath xmlns:m="http://schemas.openxmlformats.org/officeDocument/2006/math">
                    <m:r>
                      <a:rPr lang="en-GB" b="0" i="1" smtClean="0">
                        <a:latin typeface="Cambria Math" panose="02040503050406030204" pitchFamily="18" charset="0"/>
                      </a:rPr>
                      <m:t>𝑥</m:t>
                    </m:r>
                  </m:oMath>
                </a14:m>
                <a:r>
                  <a:rPr lang="en-GB" dirty="0"/>
                  <a:t> to the other side.</a:t>
                </a:r>
              </a:p>
              <a:p>
                <a:r>
                  <a:rPr lang="en-GB" sz="1200" dirty="0"/>
                  <a:t>(you may need to factorise to separate out </a:t>
                </a:r>
                <a14:m>
                  <m:oMath xmlns:m="http://schemas.openxmlformats.org/officeDocument/2006/math">
                    <m:r>
                      <a:rPr lang="en-GB" sz="1200" b="0" i="1" smtClean="0">
                        <a:latin typeface="Cambria Math" panose="02040503050406030204" pitchFamily="18" charset="0"/>
                      </a:rPr>
                      <m:t>𝑦</m:t>
                    </m:r>
                  </m:oMath>
                </a14:m>
                <a:r>
                  <a:rPr lang="en-GB" sz="1200" dirty="0"/>
                  <a:t> first)</a:t>
                </a:r>
                <a:endParaRPr lang="en-GB" sz="1600" dirty="0"/>
              </a:p>
            </p:txBody>
          </p:sp>
        </mc:Choice>
        <mc:Fallback xmlns="">
          <p:sp>
            <p:nvSpPr>
              <p:cNvPr id="11" name="TextBox 10"/>
              <p:cNvSpPr txBox="1">
                <a:spLocks noRot="1" noChangeAspect="1" noMove="1" noResize="1" noEditPoints="1" noAdjustHandles="1" noChangeArrowheads="1" noChangeShapeType="1" noTextEdit="1"/>
              </p:cNvSpPr>
              <p:nvPr/>
            </p:nvSpPr>
            <p:spPr>
              <a:xfrm>
                <a:off x="4571891" y="3090995"/>
                <a:ext cx="4314934" cy="952953"/>
              </a:xfrm>
              <a:prstGeom prst="rect">
                <a:avLst/>
              </a:prstGeom>
              <a:blipFill>
                <a:blip r:embed="rId5"/>
                <a:stretch>
                  <a:fillRect l="-983" b="-3125"/>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2" name="TextBox 11"/>
              <p:cNvSpPr txBox="1"/>
              <p:nvPr/>
            </p:nvSpPr>
            <p:spPr>
              <a:xfrm>
                <a:off x="4752644" y="4229261"/>
                <a:ext cx="4176464" cy="1181349"/>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b="1" dirty="0"/>
                  <a:t>STEP 2: </a:t>
                </a:r>
                <a:r>
                  <a:rPr lang="en-GB" dirty="0"/>
                  <a:t>Integrate both sides with respect to </a:t>
                </a:r>
                <a14:m>
                  <m:oMath xmlns:m="http://schemas.openxmlformats.org/officeDocument/2006/math">
                    <m:r>
                      <a:rPr lang="en-GB" b="0" i="1" smtClean="0">
                        <a:latin typeface="Cambria Math" panose="02040503050406030204" pitchFamily="18" charset="0"/>
                      </a:rPr>
                      <m:t>𝑥</m:t>
                    </m:r>
                  </m:oMath>
                </a14:m>
                <a:r>
                  <a:rPr lang="en-GB" dirty="0"/>
                  <a:t>. </a:t>
                </a:r>
                <a14:m>
                  <m:oMath xmlns:m="http://schemas.openxmlformats.org/officeDocument/2006/math">
                    <m:f>
                      <m:fPr>
                        <m:ctrlPr>
                          <a:rPr lang="en-GB" b="0" i="1" smtClean="0">
                            <a:latin typeface="Cambria Math" panose="02040503050406030204" pitchFamily="18" charset="0"/>
                          </a:rPr>
                        </m:ctrlPr>
                      </m:fPr>
                      <m:num>
                        <m:r>
                          <a:rPr lang="en-GB" b="0" i="1" smtClean="0">
                            <a:latin typeface="Cambria Math" panose="02040503050406030204" pitchFamily="18" charset="0"/>
                          </a:rPr>
                          <m:t>𝑑𝑦</m:t>
                        </m:r>
                      </m:num>
                      <m:den>
                        <m:r>
                          <a:rPr lang="en-GB" b="0" i="1" smtClean="0">
                            <a:latin typeface="Cambria Math" panose="02040503050406030204" pitchFamily="18" charset="0"/>
                          </a:rPr>
                          <m:t>𝑑𝑥</m:t>
                        </m:r>
                      </m:den>
                    </m:f>
                    <m:r>
                      <a:rPr lang="en-GB" b="0" i="1" smtClean="0">
                        <a:latin typeface="Cambria Math" panose="02040503050406030204" pitchFamily="18" charset="0"/>
                      </a:rPr>
                      <m:t> </m:t>
                    </m:r>
                    <m:r>
                      <a:rPr lang="en-GB" b="0" i="1" smtClean="0">
                        <a:latin typeface="Cambria Math" panose="02040503050406030204" pitchFamily="18" charset="0"/>
                      </a:rPr>
                      <m:t>𝑑𝑥</m:t>
                    </m:r>
                  </m:oMath>
                </a14:m>
                <a:r>
                  <a:rPr lang="en-GB" dirty="0"/>
                  <a:t> simplifies to </a:t>
                </a:r>
                <a14:m>
                  <m:oMath xmlns:m="http://schemas.openxmlformats.org/officeDocument/2006/math">
                    <m:r>
                      <a:rPr lang="en-GB" b="0" i="1" smtClean="0">
                        <a:latin typeface="Cambria Math" panose="02040503050406030204" pitchFamily="18" charset="0"/>
                      </a:rPr>
                      <m:t>𝑑𝑦</m:t>
                    </m:r>
                  </m:oMath>
                </a14:m>
                <a:r>
                  <a:rPr lang="en-GB" dirty="0"/>
                  <a:t> </a:t>
                </a:r>
                <a:r>
                  <a:rPr lang="en-GB" sz="1100" dirty="0"/>
                  <a:t>(recall that (implicitly) differentiating an expression in terms of </a:t>
                </a:r>
                <a14:m>
                  <m:oMath xmlns:m="http://schemas.openxmlformats.org/officeDocument/2006/math">
                    <m:r>
                      <a:rPr lang="en-GB" sz="1100" b="0" i="1" smtClean="0">
                        <a:latin typeface="Cambria Math" panose="02040503050406030204" pitchFamily="18" charset="0"/>
                      </a:rPr>
                      <m:t>𝑦</m:t>
                    </m:r>
                  </m:oMath>
                </a14:m>
                <a:r>
                  <a:rPr lang="en-GB" sz="1100" dirty="0"/>
                  <a:t> with respect to </a:t>
                </a:r>
                <a14:m>
                  <m:oMath xmlns:m="http://schemas.openxmlformats.org/officeDocument/2006/math">
                    <m:r>
                      <a:rPr lang="en-GB" sz="1100" b="0" i="1" smtClean="0">
                        <a:latin typeface="Cambria Math" panose="02040503050406030204" pitchFamily="18" charset="0"/>
                      </a:rPr>
                      <m:t>𝑥</m:t>
                    </m:r>
                  </m:oMath>
                </a14:m>
                <a:r>
                  <a:rPr lang="en-GB" sz="1100" dirty="0"/>
                  <a:t> introduces a </a:t>
                </a:r>
                <a14:m>
                  <m:oMath xmlns:m="http://schemas.openxmlformats.org/officeDocument/2006/math">
                    <m:f>
                      <m:fPr>
                        <m:ctrlPr>
                          <a:rPr lang="en-GB" sz="1100" b="0" i="1" smtClean="0">
                            <a:latin typeface="Cambria Math" panose="02040503050406030204" pitchFamily="18" charset="0"/>
                          </a:rPr>
                        </m:ctrlPr>
                      </m:fPr>
                      <m:num>
                        <m:r>
                          <a:rPr lang="en-GB" sz="1100" b="0" i="1" smtClean="0">
                            <a:latin typeface="Cambria Math" panose="02040503050406030204" pitchFamily="18" charset="0"/>
                          </a:rPr>
                          <m:t>𝑑𝑦</m:t>
                        </m:r>
                      </m:num>
                      <m:den>
                        <m:r>
                          <a:rPr lang="en-GB" sz="1100" b="0" i="1" smtClean="0">
                            <a:latin typeface="Cambria Math" panose="02040503050406030204" pitchFamily="18" charset="0"/>
                          </a:rPr>
                          <m:t>𝑑𝑥</m:t>
                        </m:r>
                      </m:den>
                    </m:f>
                  </m:oMath>
                </a14:m>
                <a:r>
                  <a:rPr lang="en-GB" sz="1100" dirty="0"/>
                  <a:t>, so integrating similarly would get rid of it)</a:t>
                </a:r>
              </a:p>
            </p:txBody>
          </p:sp>
        </mc:Choice>
        <mc:Fallback xmlns="">
          <p:sp>
            <p:nvSpPr>
              <p:cNvPr id="12" name="TextBox 11"/>
              <p:cNvSpPr txBox="1">
                <a:spLocks noRot="1" noChangeAspect="1" noMove="1" noResize="1" noEditPoints="1" noAdjustHandles="1" noChangeArrowheads="1" noChangeShapeType="1" noTextEdit="1"/>
              </p:cNvSpPr>
              <p:nvPr/>
            </p:nvSpPr>
            <p:spPr>
              <a:xfrm>
                <a:off x="4752644" y="4229261"/>
                <a:ext cx="4176464" cy="1181349"/>
              </a:xfrm>
              <a:prstGeom prst="rect">
                <a:avLst/>
              </a:prstGeom>
              <a:blipFill>
                <a:blip r:embed="rId6"/>
                <a:stretch>
                  <a:fillRect l="-1016" t="-202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3" name="TextBox 12"/>
              <p:cNvSpPr txBox="1"/>
              <p:nvPr/>
            </p:nvSpPr>
            <p:spPr>
              <a:xfrm>
                <a:off x="4707791" y="5608880"/>
                <a:ext cx="4176464" cy="646331"/>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b="1" dirty="0"/>
                  <a:t>STEP 3: </a:t>
                </a:r>
                <a:r>
                  <a:rPr lang="en-GB" dirty="0"/>
                  <a:t>Make </a:t>
                </a:r>
                <a14:m>
                  <m:oMath xmlns:m="http://schemas.openxmlformats.org/officeDocument/2006/math">
                    <m:r>
                      <a:rPr lang="en-GB" i="1">
                        <a:latin typeface="Cambria Math" panose="02040503050406030204" pitchFamily="18" charset="0"/>
                      </a:rPr>
                      <m:t>𝑦</m:t>
                    </m:r>
                  </m:oMath>
                </a14:m>
                <a:r>
                  <a:rPr lang="en-GB" dirty="0"/>
                  <a:t> the subject, if the question asks.</a:t>
                </a:r>
              </a:p>
            </p:txBody>
          </p:sp>
        </mc:Choice>
        <mc:Fallback xmlns="">
          <p:sp>
            <p:nvSpPr>
              <p:cNvPr id="13" name="TextBox 12"/>
              <p:cNvSpPr txBox="1">
                <a:spLocks noRot="1" noChangeAspect="1" noMove="1" noResize="1" noEditPoints="1" noAdjustHandles="1" noChangeArrowheads="1" noChangeShapeType="1" noTextEdit="1"/>
              </p:cNvSpPr>
              <p:nvPr/>
            </p:nvSpPr>
            <p:spPr>
              <a:xfrm>
                <a:off x="4707791" y="5608880"/>
                <a:ext cx="4176464" cy="646331"/>
              </a:xfrm>
              <a:prstGeom prst="rect">
                <a:avLst/>
              </a:prstGeom>
              <a:blipFill>
                <a:blip r:embed="rId7"/>
                <a:stretch>
                  <a:fillRect l="-871" t="-2727" r="-1887" b="-11818"/>
                </a:stretch>
              </a:blipFill>
            </p:spPr>
            <p:txBody>
              <a:bodyPr/>
              <a:lstStyle/>
              <a:p>
                <a:r>
                  <a:rPr lang="en-GB">
                    <a:noFill/>
                  </a:rPr>
                  <a:t> </a:t>
                </a:r>
              </a:p>
            </p:txBody>
          </p:sp>
        </mc:Fallback>
      </mc:AlternateContent>
      <p:sp>
        <p:nvSpPr>
          <p:cNvPr id="14" name="Rectangle 13"/>
          <p:cNvSpPr/>
          <p:nvPr/>
        </p:nvSpPr>
        <p:spPr>
          <a:xfrm>
            <a:off x="1267594" y="3026981"/>
            <a:ext cx="2303806" cy="11430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6" name="Rectangle 15"/>
          <p:cNvSpPr/>
          <p:nvPr/>
        </p:nvSpPr>
        <p:spPr>
          <a:xfrm>
            <a:off x="64433" y="5969000"/>
            <a:ext cx="4307556" cy="83916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5" name="TextBox 4">
            <a:extLst>
              <a:ext uri="{FF2B5EF4-FFF2-40B4-BE49-F238E27FC236}">
                <a16:creationId xmlns:a16="http://schemas.microsoft.com/office/drawing/2014/main" id="{B7425D3F-0CCB-42A4-96DD-047746B2D76A}"/>
              </a:ext>
            </a:extLst>
          </p:cNvPr>
          <p:cNvSpPr txBox="1"/>
          <p:nvPr/>
        </p:nvSpPr>
        <p:spPr>
          <a:xfrm>
            <a:off x="67809" y="4158343"/>
            <a:ext cx="1116750" cy="523220"/>
          </a:xfrm>
          <a:prstGeom prst="rect">
            <a:avLst/>
          </a:prstGeom>
          <a:noFill/>
        </p:spPr>
        <p:txBody>
          <a:bodyPr wrap="square" rtlCol="0">
            <a:spAutoFit/>
          </a:bodyPr>
          <a:lstStyle/>
          <a:p>
            <a:r>
              <a:rPr lang="en-GB" sz="1400" dirty="0"/>
              <a:t>I usually skip this line.</a:t>
            </a:r>
          </a:p>
        </p:txBody>
      </p:sp>
      <p:cxnSp>
        <p:nvCxnSpPr>
          <p:cNvPr id="18" name="Straight Arrow Connector 17">
            <a:extLst>
              <a:ext uri="{FF2B5EF4-FFF2-40B4-BE49-F238E27FC236}">
                <a16:creationId xmlns:a16="http://schemas.microsoft.com/office/drawing/2014/main" id="{4479EED5-93EB-4603-A1D8-9D5158DC020C}"/>
              </a:ext>
            </a:extLst>
          </p:cNvPr>
          <p:cNvCxnSpPr>
            <a:cxnSpLocks/>
          </p:cNvCxnSpPr>
          <p:nvPr/>
        </p:nvCxnSpPr>
        <p:spPr>
          <a:xfrm flipV="1">
            <a:off x="1181100" y="4470400"/>
            <a:ext cx="279400" cy="2540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5" name="Rectangle 14"/>
          <p:cNvSpPr/>
          <p:nvPr/>
        </p:nvSpPr>
        <p:spPr>
          <a:xfrm>
            <a:off x="72377" y="4178300"/>
            <a:ext cx="4291667" cy="17907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212B27A4-FA77-403F-8EA0-94D04BCEE6AA}"/>
                  </a:ext>
                </a:extLst>
              </p:cNvPr>
              <p:cNvSpPr txBox="1"/>
              <p:nvPr/>
            </p:nvSpPr>
            <p:spPr>
              <a:xfrm>
                <a:off x="4621276" y="6265844"/>
                <a:ext cx="4536504" cy="474169"/>
              </a:xfrm>
              <a:prstGeom prst="rect">
                <a:avLst/>
              </a:prstGeom>
              <a:noFill/>
            </p:spPr>
            <p:txBody>
              <a:bodyPr wrap="square" rtlCol="0">
                <a:spAutoFit/>
              </a:bodyPr>
              <a:lstStyle/>
              <a:p>
                <a:r>
                  <a:rPr lang="en-GB" sz="1200" b="1" dirty="0"/>
                  <a:t>Fro Tip</a:t>
                </a:r>
                <a:r>
                  <a:rPr lang="en-GB" sz="1200" dirty="0"/>
                  <a:t>: When you have </a:t>
                </a:r>
                <a14:m>
                  <m:oMath xmlns:m="http://schemas.openxmlformats.org/officeDocument/2006/math">
                    <m:sSup>
                      <m:sSupPr>
                        <m:ctrlPr>
                          <a:rPr lang="en-GB" sz="1200" b="0" i="1" smtClean="0">
                            <a:latin typeface="Cambria Math" panose="02040503050406030204" pitchFamily="18" charset="0"/>
                          </a:rPr>
                        </m:ctrlPr>
                      </m:sSupPr>
                      <m:e>
                        <m:r>
                          <a:rPr lang="en-GB" sz="1200" b="0" i="1" smtClean="0">
                            <a:latin typeface="Cambria Math" panose="02040503050406030204" pitchFamily="18" charset="0"/>
                          </a:rPr>
                          <m:t>𝑒</m:t>
                        </m:r>
                      </m:e>
                      <m:sup>
                        <m:r>
                          <a:rPr lang="en-GB" sz="1200" b="0" i="1" smtClean="0">
                            <a:latin typeface="Cambria Math" panose="02040503050406030204" pitchFamily="18" charset="0"/>
                          </a:rPr>
                          <m:t>𝑓</m:t>
                        </m:r>
                        <m:d>
                          <m:dPr>
                            <m:ctrlPr>
                              <a:rPr lang="en-GB" sz="1200" b="0" i="1" smtClean="0">
                                <a:latin typeface="Cambria Math" panose="02040503050406030204" pitchFamily="18" charset="0"/>
                              </a:rPr>
                            </m:ctrlPr>
                          </m:dPr>
                          <m:e>
                            <m:r>
                              <a:rPr lang="en-GB" sz="1200" b="0" i="1" smtClean="0">
                                <a:latin typeface="Cambria Math" panose="02040503050406030204" pitchFamily="18" charset="0"/>
                              </a:rPr>
                              <m:t>𝑥</m:t>
                            </m:r>
                          </m:e>
                        </m:d>
                        <m:r>
                          <a:rPr lang="en-GB" sz="1200" b="0" i="1" smtClean="0">
                            <a:latin typeface="Cambria Math" panose="02040503050406030204" pitchFamily="18" charset="0"/>
                          </a:rPr>
                          <m:t>+</m:t>
                        </m:r>
                        <m:r>
                          <a:rPr lang="en-GB" sz="1200" b="0" i="1" smtClean="0">
                            <a:latin typeface="Cambria Math" panose="02040503050406030204" pitchFamily="18" charset="0"/>
                          </a:rPr>
                          <m:t>𝑐</m:t>
                        </m:r>
                      </m:sup>
                    </m:sSup>
                    <m:r>
                      <a:rPr lang="en-GB" sz="1200" b="0" i="1" smtClean="0">
                        <a:latin typeface="Cambria Math" panose="02040503050406030204" pitchFamily="18" charset="0"/>
                      </a:rPr>
                      <m:t>=</m:t>
                    </m:r>
                    <m:sSup>
                      <m:sSupPr>
                        <m:ctrlPr>
                          <a:rPr lang="en-GB" sz="1200" b="0" i="1" smtClean="0">
                            <a:latin typeface="Cambria Math" panose="02040503050406030204" pitchFamily="18" charset="0"/>
                          </a:rPr>
                        </m:ctrlPr>
                      </m:sSupPr>
                      <m:e>
                        <m:r>
                          <a:rPr lang="en-GB" sz="1200" b="0" i="1" smtClean="0">
                            <a:latin typeface="Cambria Math" panose="02040503050406030204" pitchFamily="18" charset="0"/>
                          </a:rPr>
                          <m:t>𝑒</m:t>
                        </m:r>
                      </m:e>
                      <m:sup>
                        <m:r>
                          <a:rPr lang="en-GB" sz="1200" b="0" i="1" smtClean="0">
                            <a:latin typeface="Cambria Math" panose="02040503050406030204" pitchFamily="18" charset="0"/>
                          </a:rPr>
                          <m:t>𝑓</m:t>
                        </m:r>
                        <m:d>
                          <m:dPr>
                            <m:ctrlPr>
                              <a:rPr lang="en-GB" sz="1200" b="0" i="1" smtClean="0">
                                <a:latin typeface="Cambria Math" panose="02040503050406030204" pitchFamily="18" charset="0"/>
                              </a:rPr>
                            </m:ctrlPr>
                          </m:dPr>
                          <m:e>
                            <m:r>
                              <a:rPr lang="en-GB" sz="1200" b="0" i="1" smtClean="0">
                                <a:latin typeface="Cambria Math" panose="02040503050406030204" pitchFamily="18" charset="0"/>
                              </a:rPr>
                              <m:t>𝑥</m:t>
                            </m:r>
                          </m:e>
                        </m:d>
                      </m:sup>
                    </m:sSup>
                    <m:sSup>
                      <m:sSupPr>
                        <m:ctrlPr>
                          <a:rPr lang="en-GB" sz="1200" b="0" i="1" smtClean="0">
                            <a:latin typeface="Cambria Math" panose="02040503050406030204" pitchFamily="18" charset="0"/>
                          </a:rPr>
                        </m:ctrlPr>
                      </m:sSupPr>
                      <m:e>
                        <m:r>
                          <a:rPr lang="en-GB" sz="1200" b="0" i="1" smtClean="0">
                            <a:latin typeface="Cambria Math" panose="02040503050406030204" pitchFamily="18" charset="0"/>
                          </a:rPr>
                          <m:t>𝑒</m:t>
                        </m:r>
                      </m:e>
                      <m:sup>
                        <m:r>
                          <a:rPr lang="en-GB" sz="1200" b="0" i="1" smtClean="0">
                            <a:latin typeface="Cambria Math" panose="02040503050406030204" pitchFamily="18" charset="0"/>
                          </a:rPr>
                          <m:t>𝑐</m:t>
                        </m:r>
                      </m:sup>
                    </m:sSup>
                  </m:oMath>
                </a14:m>
                <a:r>
                  <a:rPr lang="en-GB" sz="1200" dirty="0"/>
                  <a:t>, it’s typical to write </a:t>
                </a:r>
                <a14:m>
                  <m:oMath xmlns:m="http://schemas.openxmlformats.org/officeDocument/2006/math">
                    <m:r>
                      <a:rPr lang="en-GB" sz="1200" b="0" i="1" smtClean="0">
                        <a:latin typeface="Cambria Math" panose="02040503050406030204" pitchFamily="18" charset="0"/>
                      </a:rPr>
                      <m:t>𝐴</m:t>
                    </m:r>
                    <m:sSup>
                      <m:sSupPr>
                        <m:ctrlPr>
                          <a:rPr lang="en-GB" sz="1200" b="0" i="1" smtClean="0">
                            <a:latin typeface="Cambria Math" panose="02040503050406030204" pitchFamily="18" charset="0"/>
                          </a:rPr>
                        </m:ctrlPr>
                      </m:sSupPr>
                      <m:e>
                        <m:r>
                          <a:rPr lang="en-GB" sz="1200" b="0" i="1" smtClean="0">
                            <a:latin typeface="Cambria Math" panose="02040503050406030204" pitchFamily="18" charset="0"/>
                          </a:rPr>
                          <m:t>𝑒</m:t>
                        </m:r>
                      </m:e>
                      <m:sup>
                        <m:r>
                          <a:rPr lang="en-GB" sz="1200" b="0" i="1" smtClean="0">
                            <a:latin typeface="Cambria Math" panose="02040503050406030204" pitchFamily="18" charset="0"/>
                          </a:rPr>
                          <m:t>𝑓</m:t>
                        </m:r>
                        <m:d>
                          <m:dPr>
                            <m:ctrlPr>
                              <a:rPr lang="en-GB" sz="1200" b="0" i="1" smtClean="0">
                                <a:latin typeface="Cambria Math" panose="02040503050406030204" pitchFamily="18" charset="0"/>
                              </a:rPr>
                            </m:ctrlPr>
                          </m:dPr>
                          <m:e>
                            <m:r>
                              <a:rPr lang="en-GB" sz="1200" b="0" i="1" smtClean="0">
                                <a:latin typeface="Cambria Math" panose="02040503050406030204" pitchFamily="18" charset="0"/>
                              </a:rPr>
                              <m:t>𝑥</m:t>
                            </m:r>
                          </m:e>
                        </m:d>
                      </m:sup>
                    </m:sSup>
                  </m:oMath>
                </a14:m>
                <a:r>
                  <a:rPr lang="en-GB" sz="1200" dirty="0"/>
                  <a:t> where </a:t>
                </a:r>
                <a14:m>
                  <m:oMath xmlns:m="http://schemas.openxmlformats.org/officeDocument/2006/math">
                    <m:r>
                      <a:rPr lang="en-GB" sz="1200" b="0" i="1" smtClean="0">
                        <a:latin typeface="Cambria Math" panose="02040503050406030204" pitchFamily="18" charset="0"/>
                      </a:rPr>
                      <m:t>𝐴</m:t>
                    </m:r>
                    <m:r>
                      <a:rPr lang="en-GB" sz="1200" b="0" i="1" smtClean="0">
                        <a:latin typeface="Cambria Math" panose="02040503050406030204" pitchFamily="18" charset="0"/>
                      </a:rPr>
                      <m:t>=</m:t>
                    </m:r>
                    <m:sSup>
                      <m:sSupPr>
                        <m:ctrlPr>
                          <a:rPr lang="en-GB" sz="1200" b="0" i="1" smtClean="0">
                            <a:latin typeface="Cambria Math" panose="02040503050406030204" pitchFamily="18" charset="0"/>
                          </a:rPr>
                        </m:ctrlPr>
                      </m:sSupPr>
                      <m:e>
                        <m:r>
                          <a:rPr lang="en-GB" sz="1200" b="0" i="1" smtClean="0">
                            <a:latin typeface="Cambria Math" panose="02040503050406030204" pitchFamily="18" charset="0"/>
                          </a:rPr>
                          <m:t>𝑒</m:t>
                        </m:r>
                      </m:e>
                      <m:sup>
                        <m:r>
                          <a:rPr lang="en-GB" sz="1200" b="0" i="1" smtClean="0">
                            <a:latin typeface="Cambria Math" panose="02040503050406030204" pitchFamily="18" charset="0"/>
                          </a:rPr>
                          <m:t>𝑐</m:t>
                        </m:r>
                      </m:sup>
                    </m:sSup>
                  </m:oMath>
                </a14:m>
                <a:r>
                  <a:rPr lang="en-GB" sz="1200" dirty="0"/>
                  <a:t> (noting that </a:t>
                </a:r>
                <a14:m>
                  <m:oMath xmlns:m="http://schemas.openxmlformats.org/officeDocument/2006/math">
                    <m:r>
                      <a:rPr lang="en-GB" sz="1200" b="0" i="1" smtClean="0">
                        <a:latin typeface="Cambria Math" panose="02040503050406030204" pitchFamily="18" charset="0"/>
                      </a:rPr>
                      <m:t>𝐴</m:t>
                    </m:r>
                  </m:oMath>
                </a14:m>
                <a:r>
                  <a:rPr lang="en-GB" sz="1200" dirty="0"/>
                  <a:t> is any positive constant since </a:t>
                </a:r>
                <a14:m>
                  <m:oMath xmlns:m="http://schemas.openxmlformats.org/officeDocument/2006/math">
                    <m:sSup>
                      <m:sSupPr>
                        <m:ctrlPr>
                          <a:rPr lang="en-GB" sz="1200" b="0" i="1" smtClean="0">
                            <a:latin typeface="Cambria Math" panose="02040503050406030204" pitchFamily="18" charset="0"/>
                          </a:rPr>
                        </m:ctrlPr>
                      </m:sSupPr>
                      <m:e>
                        <m:r>
                          <a:rPr lang="en-GB" sz="1200" b="0" i="1" smtClean="0">
                            <a:latin typeface="Cambria Math" panose="02040503050406030204" pitchFamily="18" charset="0"/>
                          </a:rPr>
                          <m:t>𝑒</m:t>
                        </m:r>
                      </m:e>
                      <m:sup>
                        <m:r>
                          <a:rPr lang="en-GB" sz="1200" b="0" i="1" smtClean="0">
                            <a:latin typeface="Cambria Math" panose="02040503050406030204" pitchFamily="18" charset="0"/>
                          </a:rPr>
                          <m:t>𝑐</m:t>
                        </m:r>
                      </m:sup>
                    </m:sSup>
                    <m:r>
                      <a:rPr lang="en-GB" sz="1200" b="0" i="1" smtClean="0">
                        <a:latin typeface="Cambria Math" panose="02040503050406030204" pitchFamily="18" charset="0"/>
                      </a:rPr>
                      <m:t>&gt;0</m:t>
                    </m:r>
                  </m:oMath>
                </a14:m>
                <a:r>
                  <a:rPr lang="en-GB" sz="1200" dirty="0"/>
                  <a:t>)</a:t>
                </a:r>
              </a:p>
            </p:txBody>
          </p:sp>
        </mc:Choice>
        <mc:Fallback xmlns="">
          <p:sp>
            <p:nvSpPr>
              <p:cNvPr id="19" name="TextBox 18">
                <a:extLst>
                  <a:ext uri="{FF2B5EF4-FFF2-40B4-BE49-F238E27FC236}">
                    <a16:creationId xmlns:a16="http://schemas.microsoft.com/office/drawing/2014/main" id="{212B27A4-FA77-403F-8EA0-94D04BCEE6AA}"/>
                  </a:ext>
                </a:extLst>
              </p:cNvPr>
              <p:cNvSpPr txBox="1">
                <a:spLocks noRot="1" noChangeAspect="1" noMove="1" noResize="1" noEditPoints="1" noAdjustHandles="1" noChangeArrowheads="1" noChangeShapeType="1" noTextEdit="1"/>
              </p:cNvSpPr>
              <p:nvPr/>
            </p:nvSpPr>
            <p:spPr>
              <a:xfrm>
                <a:off x="4621276" y="6265844"/>
                <a:ext cx="4536504" cy="474169"/>
              </a:xfrm>
              <a:prstGeom prst="rect">
                <a:avLst/>
              </a:prstGeom>
              <a:blipFill>
                <a:blip r:embed="rId8"/>
                <a:stretch>
                  <a:fillRect b="-10256"/>
                </a:stretch>
              </a:blipFill>
            </p:spPr>
            <p:txBody>
              <a:bodyPr/>
              <a:lstStyle/>
              <a:p>
                <a:r>
                  <a:rPr lang="en-GB">
                    <a:noFill/>
                  </a:rPr>
                  <a:t> </a:t>
                </a:r>
              </a:p>
            </p:txBody>
          </p:sp>
        </mc:Fallback>
      </mc:AlternateContent>
    </p:spTree>
    <p:extLst>
      <p:ext uri="{BB962C8B-B14F-4D97-AF65-F5344CB8AC3E}">
        <p14:creationId xmlns:p14="http://schemas.microsoft.com/office/powerpoint/2010/main" val="272744484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4"/>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4"/>
                                        </p:tgtEl>
                                      </p:cBhvr>
                                    </p:animEffect>
                                    <p:set>
                                      <p:cBhvr>
                                        <p:cTn id="7" dur="1" fill="hold">
                                          <p:stCondLst>
                                            <p:cond delay="4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4"/>
                  </p:tgtEl>
                </p:cond>
              </p:nextCondLst>
            </p:seq>
            <p:seq concurrent="1" nextAc="seek">
              <p:cTn id="8" restart="whenNotActive" fill="hold" evtFilter="cancelBubble" nodeType="interactiveSeq">
                <p:stCondLst>
                  <p:cond evt="onClick" delay="0">
                    <p:tgtEl>
                      <p:spTgt spid="15"/>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15"/>
                                        </p:tgtEl>
                                      </p:cBhvr>
                                    </p:animEffect>
                                    <p:set>
                                      <p:cBhvr>
                                        <p:cTn id="13" dur="1" fill="hold">
                                          <p:stCondLst>
                                            <p:cond delay="4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5"/>
                  </p:tgtEl>
                </p:cond>
              </p:nextCondLst>
            </p:seq>
            <p:seq concurrent="1" nextAc="seek">
              <p:cTn id="14" restart="whenNotActive" fill="hold" evtFilter="cancelBubble" nodeType="interactiveSeq">
                <p:stCondLst>
                  <p:cond evt="onClick" delay="0">
                    <p:tgtEl>
                      <p:spTgt spid="16"/>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16"/>
                                        </p:tgtEl>
                                      </p:cBhvr>
                                    </p:animEffect>
                                    <p:set>
                                      <p:cBhvr>
                                        <p:cTn id="19" dur="1" fill="hold">
                                          <p:stCondLst>
                                            <p:cond delay="4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16"/>
                  </p:tgtEl>
                </p:cond>
              </p:nextCondLst>
            </p:seq>
          </p:childTnLst>
        </p:cTn>
      </p:par>
    </p:tnLst>
    <p:bldLst>
      <p:bldP spid="14" grpId="0" animBg="1"/>
      <p:bldP spid="16" grpId="0" animBg="1"/>
      <p:bldP spid="15"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4000"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Another Example</a:t>
              </a:r>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5" name="TextBox 4"/>
              <p:cNvSpPr txBox="1"/>
              <p:nvPr/>
            </p:nvSpPr>
            <p:spPr>
              <a:xfrm>
                <a:off x="755576" y="907659"/>
                <a:ext cx="6552728" cy="535659"/>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sz="2000" dirty="0"/>
                  <a:t>Find the general solution to  </a:t>
                </a:r>
                <a14:m>
                  <m:oMath xmlns:m="http://schemas.openxmlformats.org/officeDocument/2006/math">
                    <m:d>
                      <m:dPr>
                        <m:ctrlPr>
                          <a:rPr lang="en-GB" sz="2000" b="0" i="1" smtClean="0">
                            <a:latin typeface="Cambria Math" panose="02040503050406030204" pitchFamily="18" charset="0"/>
                          </a:rPr>
                        </m:ctrlPr>
                      </m:dPr>
                      <m:e>
                        <m:r>
                          <a:rPr lang="en-GB" sz="2000" b="0" i="0" smtClean="0">
                            <a:latin typeface="Cambria Math" panose="02040503050406030204" pitchFamily="18" charset="0"/>
                          </a:rPr>
                          <m:t>1+</m:t>
                        </m:r>
                        <m:sSup>
                          <m:sSupPr>
                            <m:ctrlPr>
                              <a:rPr lang="en-GB" sz="2000" b="0" i="1" smtClean="0">
                                <a:latin typeface="Cambria Math" panose="02040503050406030204" pitchFamily="18" charset="0"/>
                              </a:rPr>
                            </m:ctrlPr>
                          </m:sSupPr>
                          <m:e>
                            <m:r>
                              <a:rPr lang="en-GB" sz="2000" b="0" i="1" smtClean="0">
                                <a:latin typeface="Cambria Math" panose="02040503050406030204" pitchFamily="18" charset="0"/>
                              </a:rPr>
                              <m:t>𝑥</m:t>
                            </m:r>
                          </m:e>
                          <m:sup>
                            <m:r>
                              <a:rPr lang="en-GB" sz="2000" b="0" i="0" smtClean="0">
                                <a:latin typeface="Cambria Math" panose="02040503050406030204" pitchFamily="18" charset="0"/>
                              </a:rPr>
                              <m:t>2</m:t>
                            </m:r>
                          </m:sup>
                        </m:sSup>
                      </m:e>
                    </m:d>
                    <m:f>
                      <m:fPr>
                        <m:ctrlPr>
                          <a:rPr lang="en-GB" sz="2000" i="1">
                            <a:latin typeface="Cambria Math" panose="02040503050406030204" pitchFamily="18" charset="0"/>
                          </a:rPr>
                        </m:ctrlPr>
                      </m:fPr>
                      <m:num>
                        <m:r>
                          <a:rPr lang="en-GB" sz="2000" i="1">
                            <a:latin typeface="Cambria Math" panose="02040503050406030204" pitchFamily="18" charset="0"/>
                          </a:rPr>
                          <m:t>𝑑𝑦</m:t>
                        </m:r>
                      </m:num>
                      <m:den>
                        <m:r>
                          <a:rPr lang="en-GB" sz="2000" i="1">
                            <a:latin typeface="Cambria Math" panose="02040503050406030204" pitchFamily="18" charset="0"/>
                          </a:rPr>
                          <m:t>𝑑𝑥</m:t>
                        </m:r>
                      </m:den>
                    </m:f>
                    <m:r>
                      <a:rPr lang="en-GB" sz="2000" i="1">
                        <a:latin typeface="Cambria Math" panose="02040503050406030204" pitchFamily="18" charset="0"/>
                      </a:rPr>
                      <m:t>=</m:t>
                    </m:r>
                    <m:r>
                      <a:rPr lang="en-GB" sz="2000" b="0" i="1" smtClean="0">
                        <a:latin typeface="Cambria Math" panose="02040503050406030204" pitchFamily="18" charset="0"/>
                      </a:rPr>
                      <m:t>𝑥</m:t>
                    </m:r>
                    <m:func>
                      <m:funcPr>
                        <m:ctrlPr>
                          <a:rPr lang="en-GB" sz="2000" b="0" i="1" smtClean="0">
                            <a:latin typeface="Cambria Math" panose="02040503050406030204" pitchFamily="18" charset="0"/>
                          </a:rPr>
                        </m:ctrlPr>
                      </m:funcPr>
                      <m:fName>
                        <m:r>
                          <m:rPr>
                            <m:sty m:val="p"/>
                          </m:rPr>
                          <a:rPr lang="en-GB" sz="2000" b="0" i="0" smtClean="0">
                            <a:latin typeface="Cambria Math" panose="02040503050406030204" pitchFamily="18" charset="0"/>
                          </a:rPr>
                          <m:t>tan</m:t>
                        </m:r>
                      </m:fName>
                      <m:e>
                        <m:r>
                          <a:rPr lang="en-GB" sz="2000" b="0" i="1" smtClean="0">
                            <a:latin typeface="Cambria Math" panose="02040503050406030204" pitchFamily="18" charset="0"/>
                          </a:rPr>
                          <m:t>𝑦</m:t>
                        </m:r>
                      </m:e>
                    </m:func>
                  </m:oMath>
                </a14:m>
                <a:endParaRPr lang="en-GB" sz="2000" dirty="0"/>
              </a:p>
            </p:txBody>
          </p:sp>
        </mc:Choice>
        <mc:Fallback xmlns="">
          <p:sp>
            <p:nvSpPr>
              <p:cNvPr id="5" name="TextBox 4"/>
              <p:cNvSpPr txBox="1">
                <a:spLocks noRot="1" noChangeAspect="1" noMove="1" noResize="1" noEditPoints="1" noAdjustHandles="1" noChangeArrowheads="1" noChangeShapeType="1" noTextEdit="1"/>
              </p:cNvSpPr>
              <p:nvPr/>
            </p:nvSpPr>
            <p:spPr>
              <a:xfrm>
                <a:off x="755576" y="907659"/>
                <a:ext cx="6552728" cy="535659"/>
              </a:xfrm>
              <a:prstGeom prst="rect">
                <a:avLst/>
              </a:prstGeom>
              <a:blipFill rotWithShape="0">
                <a:blip r:embed="rId2"/>
                <a:stretch>
                  <a:fillRect/>
                </a:stretch>
              </a:blipFill>
              <a:effectLst>
                <a:outerShdw blurRad="63500" sx="102000" sy="102000" algn="ctr" rotWithShape="0">
                  <a:prstClr val="black">
                    <a:alpha val="40000"/>
                  </a:prstClr>
                </a:outerShdw>
              </a:effectLst>
            </p:spPr>
            <p:txBody>
              <a:bodyPr/>
              <a:lstStyle/>
              <a:p>
                <a:r>
                  <a:rPr lang="en-GB">
                    <a:noFill/>
                  </a:rPr>
                  <a:t> </a:t>
                </a:r>
              </a:p>
            </p:txBody>
          </p:sp>
        </mc:Fallback>
      </mc:AlternateContent>
      <p:sp>
        <p:nvSpPr>
          <p:cNvPr id="6" name="Rectangle 5"/>
          <p:cNvSpPr/>
          <p:nvPr/>
        </p:nvSpPr>
        <p:spPr>
          <a:xfrm>
            <a:off x="323528" y="895827"/>
            <a:ext cx="432048" cy="547491"/>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b="1" dirty="0"/>
              <a:t>Q</a:t>
            </a:r>
          </a:p>
        </p:txBody>
      </p:sp>
      <mc:AlternateContent xmlns:mc="http://schemas.openxmlformats.org/markup-compatibility/2006" xmlns:a14="http://schemas.microsoft.com/office/drawing/2010/main">
        <mc:Choice Requires="a14">
          <p:sp>
            <p:nvSpPr>
              <p:cNvPr id="7" name="TextBox 6"/>
              <p:cNvSpPr txBox="1"/>
              <p:nvPr/>
            </p:nvSpPr>
            <p:spPr>
              <a:xfrm>
                <a:off x="4716016" y="1682514"/>
                <a:ext cx="4176464" cy="952953"/>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b="1" dirty="0"/>
                  <a:t>STEP 1: </a:t>
                </a:r>
                <a:r>
                  <a:rPr lang="en-GB" dirty="0"/>
                  <a:t>Get </a:t>
                </a:r>
                <a14:m>
                  <m:oMath xmlns:m="http://schemas.openxmlformats.org/officeDocument/2006/math">
                    <m:r>
                      <a:rPr lang="en-GB" i="1">
                        <a:latin typeface="Cambria Math" panose="02040503050406030204" pitchFamily="18" charset="0"/>
                      </a:rPr>
                      <m:t>𝑦</m:t>
                    </m:r>
                  </m:oMath>
                </a14:m>
                <a:r>
                  <a:rPr lang="en-GB" dirty="0"/>
                  <a:t> to the side of </a:t>
                </a:r>
                <a14:m>
                  <m:oMath xmlns:m="http://schemas.openxmlformats.org/officeDocument/2006/math">
                    <m:f>
                      <m:fPr>
                        <m:ctrlPr>
                          <a:rPr lang="en-GB" i="1">
                            <a:latin typeface="Cambria Math" panose="02040503050406030204" pitchFamily="18" charset="0"/>
                          </a:rPr>
                        </m:ctrlPr>
                      </m:fPr>
                      <m:num>
                        <m:r>
                          <a:rPr lang="en-GB" i="1">
                            <a:latin typeface="Cambria Math" panose="02040503050406030204" pitchFamily="18" charset="0"/>
                          </a:rPr>
                          <m:t>𝑑𝑦</m:t>
                        </m:r>
                      </m:num>
                      <m:den>
                        <m:r>
                          <a:rPr lang="en-GB" i="1">
                            <a:latin typeface="Cambria Math" panose="02040503050406030204" pitchFamily="18" charset="0"/>
                          </a:rPr>
                          <m:t>𝑑𝑥</m:t>
                        </m:r>
                      </m:den>
                    </m:f>
                  </m:oMath>
                </a14:m>
                <a:r>
                  <a:rPr lang="en-GB" dirty="0"/>
                  <a:t> by dividing and </a:t>
                </a:r>
                <a14:m>
                  <m:oMath xmlns:m="http://schemas.openxmlformats.org/officeDocument/2006/math">
                    <m:r>
                      <a:rPr lang="en-GB" i="1">
                        <a:latin typeface="Cambria Math" panose="02040503050406030204" pitchFamily="18" charset="0"/>
                      </a:rPr>
                      <m:t>𝑥</m:t>
                    </m:r>
                  </m:oMath>
                </a14:m>
                <a:r>
                  <a:rPr lang="en-GB" dirty="0"/>
                  <a:t> to the other side.</a:t>
                </a:r>
              </a:p>
              <a:p>
                <a:r>
                  <a:rPr lang="en-GB" sz="1200" dirty="0"/>
                  <a:t>(you may need to factorise to separate out </a:t>
                </a:r>
                <a14:m>
                  <m:oMath xmlns:m="http://schemas.openxmlformats.org/officeDocument/2006/math">
                    <m:r>
                      <a:rPr lang="en-GB" sz="1200" i="1">
                        <a:latin typeface="Cambria Math" panose="02040503050406030204" pitchFamily="18" charset="0"/>
                      </a:rPr>
                      <m:t>𝑦</m:t>
                    </m:r>
                  </m:oMath>
                </a14:m>
                <a:r>
                  <a:rPr lang="en-GB" sz="1200" dirty="0"/>
                  <a:t> first)</a:t>
                </a:r>
                <a:endParaRPr lang="en-GB" sz="1600" dirty="0"/>
              </a:p>
            </p:txBody>
          </p:sp>
        </mc:Choice>
        <mc:Fallback xmlns="">
          <p:sp>
            <p:nvSpPr>
              <p:cNvPr id="7" name="TextBox 6"/>
              <p:cNvSpPr txBox="1">
                <a:spLocks noRot="1" noChangeAspect="1" noMove="1" noResize="1" noEditPoints="1" noAdjustHandles="1" noChangeArrowheads="1" noChangeShapeType="1" noTextEdit="1"/>
              </p:cNvSpPr>
              <p:nvPr/>
            </p:nvSpPr>
            <p:spPr>
              <a:xfrm>
                <a:off x="4716016" y="1682514"/>
                <a:ext cx="4176464" cy="952953"/>
              </a:xfrm>
              <a:prstGeom prst="rect">
                <a:avLst/>
              </a:prstGeom>
              <a:blipFill>
                <a:blip r:embed="rId3"/>
                <a:stretch>
                  <a:fillRect l="-1016" b="-3125"/>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4716016" y="2855159"/>
                <a:ext cx="3456384" cy="646331"/>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b="1" dirty="0"/>
                  <a:t>STEP 2: </a:t>
                </a:r>
                <a:r>
                  <a:rPr lang="en-GB" dirty="0"/>
                  <a:t>Integrate both sides with respect to </a:t>
                </a:r>
                <a14:m>
                  <m:oMath xmlns:m="http://schemas.openxmlformats.org/officeDocument/2006/math">
                    <m:r>
                      <a:rPr lang="en-GB" i="1">
                        <a:latin typeface="Cambria Math" panose="02040503050406030204" pitchFamily="18" charset="0"/>
                      </a:rPr>
                      <m:t>𝑥</m:t>
                    </m:r>
                  </m:oMath>
                </a14:m>
                <a:r>
                  <a:rPr lang="en-GB" dirty="0"/>
                  <a:t>.</a:t>
                </a:r>
              </a:p>
            </p:txBody>
          </p:sp>
        </mc:Choice>
        <mc:Fallback xmlns="">
          <p:sp>
            <p:nvSpPr>
              <p:cNvPr id="8" name="TextBox 7"/>
              <p:cNvSpPr txBox="1">
                <a:spLocks noRot="1" noChangeAspect="1" noMove="1" noResize="1" noEditPoints="1" noAdjustHandles="1" noChangeArrowheads="1" noChangeShapeType="1" noTextEdit="1"/>
              </p:cNvSpPr>
              <p:nvPr/>
            </p:nvSpPr>
            <p:spPr>
              <a:xfrm>
                <a:off x="4716016" y="2855159"/>
                <a:ext cx="3456384" cy="646331"/>
              </a:xfrm>
              <a:prstGeom prst="rect">
                <a:avLst/>
              </a:prstGeom>
              <a:blipFill>
                <a:blip r:embed="rId4"/>
                <a:stretch>
                  <a:fillRect l="-1226" t="-2727" b="-11818"/>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4716016" y="4881852"/>
                <a:ext cx="4176464" cy="646331"/>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b="1" dirty="0"/>
                  <a:t>STEP 3: </a:t>
                </a:r>
                <a:r>
                  <a:rPr lang="en-GB" dirty="0"/>
                  <a:t>Make </a:t>
                </a:r>
                <a14:m>
                  <m:oMath xmlns:m="http://schemas.openxmlformats.org/officeDocument/2006/math">
                    <m:r>
                      <a:rPr lang="en-GB" b="0" i="1" smtClean="0">
                        <a:latin typeface="Cambria Math" panose="02040503050406030204" pitchFamily="18" charset="0"/>
                      </a:rPr>
                      <m:t>𝑦</m:t>
                    </m:r>
                  </m:oMath>
                </a14:m>
                <a:r>
                  <a:rPr lang="en-GB" dirty="0"/>
                  <a:t> the subject, if the question asks.</a:t>
                </a:r>
              </a:p>
            </p:txBody>
          </p:sp>
        </mc:Choice>
        <mc:Fallback xmlns="">
          <p:sp>
            <p:nvSpPr>
              <p:cNvPr id="9" name="TextBox 8"/>
              <p:cNvSpPr txBox="1">
                <a:spLocks noRot="1" noChangeAspect="1" noMove="1" noResize="1" noEditPoints="1" noAdjustHandles="1" noChangeArrowheads="1" noChangeShapeType="1" noTextEdit="1"/>
              </p:cNvSpPr>
              <p:nvPr/>
            </p:nvSpPr>
            <p:spPr>
              <a:xfrm>
                <a:off x="4716016" y="4881852"/>
                <a:ext cx="4176464" cy="646331"/>
              </a:xfrm>
              <a:prstGeom prst="rect">
                <a:avLst/>
              </a:prstGeom>
              <a:blipFill rotWithShape="0">
                <a:blip r:embed="rId5"/>
                <a:stretch>
                  <a:fillRect l="-1016" t="-3636" r="-1742" b="-11818"/>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755576" y="1772816"/>
                <a:ext cx="3816424" cy="399782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func>
                            <m:funcPr>
                              <m:ctrlPr>
                                <a:rPr lang="en-GB" b="0" i="1" smtClean="0">
                                  <a:latin typeface="Cambria Math" panose="02040503050406030204" pitchFamily="18" charset="0"/>
                                </a:rPr>
                              </m:ctrlPr>
                            </m:funcPr>
                            <m:fName>
                              <m:r>
                                <m:rPr>
                                  <m:sty m:val="p"/>
                                </m:rPr>
                                <a:rPr lang="en-GB" b="0" i="0" smtClean="0">
                                  <a:latin typeface="Cambria Math" panose="02040503050406030204" pitchFamily="18" charset="0"/>
                                </a:rPr>
                                <m:t>tan</m:t>
                              </m:r>
                            </m:fName>
                            <m:e>
                              <m:r>
                                <a:rPr lang="en-GB" b="0" i="1" smtClean="0">
                                  <a:latin typeface="Cambria Math" panose="02040503050406030204" pitchFamily="18" charset="0"/>
                                </a:rPr>
                                <m:t>𝑦</m:t>
                              </m:r>
                            </m:e>
                          </m:func>
                        </m:den>
                      </m:f>
                      <m:f>
                        <m:fPr>
                          <m:ctrlPr>
                            <a:rPr lang="en-GB" b="0" i="1" smtClean="0">
                              <a:latin typeface="Cambria Math" panose="02040503050406030204" pitchFamily="18" charset="0"/>
                            </a:rPr>
                          </m:ctrlPr>
                        </m:fPr>
                        <m:num>
                          <m:r>
                            <a:rPr lang="en-GB" b="0" i="1" smtClean="0">
                              <a:latin typeface="Cambria Math" panose="02040503050406030204" pitchFamily="18" charset="0"/>
                            </a:rPr>
                            <m:t>𝑑𝑦</m:t>
                          </m:r>
                        </m:num>
                        <m:den>
                          <m:r>
                            <a:rPr lang="en-GB" b="0" i="1" smtClean="0">
                              <a:latin typeface="Cambria Math" panose="02040503050406030204" pitchFamily="18" charset="0"/>
                            </a:rPr>
                            <m:t>𝑑𝑥</m:t>
                          </m:r>
                        </m:den>
                      </m:f>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𝑥</m:t>
                          </m:r>
                        </m:num>
                        <m:den>
                          <m:r>
                            <a:rPr lang="en-GB" b="0" i="1" smtClean="0">
                              <a:latin typeface="Cambria Math" panose="02040503050406030204" pitchFamily="18" charset="0"/>
                            </a:rPr>
                            <m:t>1+</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𝑥</m:t>
                              </m:r>
                            </m:e>
                            <m:sup>
                              <m:r>
                                <a:rPr lang="en-GB" b="0" i="1" smtClean="0">
                                  <a:latin typeface="Cambria Math" panose="02040503050406030204" pitchFamily="18" charset="0"/>
                                </a:rPr>
                                <m:t>2</m:t>
                              </m:r>
                            </m:sup>
                          </m:sSup>
                        </m:den>
                      </m:f>
                    </m:oMath>
                  </m:oMathPara>
                </a14:m>
                <a:endParaRPr lang="en-GB" b="0" dirty="0"/>
              </a:p>
              <a:p>
                <a:endParaRPr lang="en-GB" dirty="0"/>
              </a:p>
              <a:p>
                <a:pPr/>
                <a:r>
                  <a:rPr lang="en-GB" b="0" dirty="0"/>
                  <a:t/>
                </a:r>
                <a:br>
                  <a:rPr lang="en-GB" b="0" dirty="0"/>
                </a:br>
                <a14:m>
                  <m:oMathPara xmlns:m="http://schemas.openxmlformats.org/officeDocument/2006/math">
                    <m:oMathParaPr>
                      <m:jc m:val="centerGroup"/>
                    </m:oMathParaPr>
                    <m:oMath xmlns:m="http://schemas.openxmlformats.org/officeDocument/2006/math">
                      <m:nary>
                        <m:naryPr>
                          <m:subHide m:val="on"/>
                          <m:supHide m:val="on"/>
                          <m:ctrlPr>
                            <a:rPr lang="en-GB" b="0" i="1" smtClean="0">
                              <a:latin typeface="Cambria Math" panose="02040503050406030204" pitchFamily="18" charset="0"/>
                            </a:rPr>
                          </m:ctrlPr>
                        </m:naryPr>
                        <m:sub/>
                        <m:sup/>
                        <m:e>
                          <m:func>
                            <m:funcPr>
                              <m:ctrlPr>
                                <a:rPr lang="en-GB" b="0" i="1" smtClean="0">
                                  <a:latin typeface="Cambria Math" panose="02040503050406030204" pitchFamily="18" charset="0"/>
                                </a:rPr>
                              </m:ctrlPr>
                            </m:funcPr>
                            <m:fName>
                              <m:r>
                                <m:rPr>
                                  <m:sty m:val="p"/>
                                </m:rPr>
                                <a:rPr lang="en-GB" b="0" i="0" smtClean="0">
                                  <a:latin typeface="Cambria Math" panose="02040503050406030204" pitchFamily="18" charset="0"/>
                                </a:rPr>
                                <m:t>cot</m:t>
                              </m:r>
                            </m:fName>
                            <m:e>
                              <m:r>
                                <a:rPr lang="en-GB" b="0" i="1" smtClean="0">
                                  <a:latin typeface="Cambria Math" panose="02040503050406030204" pitchFamily="18" charset="0"/>
                                </a:rPr>
                                <m:t>𝑦</m:t>
                              </m:r>
                            </m:e>
                          </m:func>
                          <m:r>
                            <a:rPr lang="en-GB" b="0" i="1" smtClean="0">
                              <a:latin typeface="Cambria Math" panose="02040503050406030204" pitchFamily="18" charset="0"/>
                            </a:rPr>
                            <m:t> </m:t>
                          </m:r>
                          <m:r>
                            <a:rPr lang="en-GB" b="0" i="1" smtClean="0">
                              <a:latin typeface="Cambria Math" panose="02040503050406030204" pitchFamily="18" charset="0"/>
                            </a:rPr>
                            <m:t>𝑑𝑦</m:t>
                          </m:r>
                          <m:r>
                            <a:rPr lang="en-GB" b="0" i="1" smtClean="0">
                              <a:latin typeface="Cambria Math" panose="02040503050406030204" pitchFamily="18" charset="0"/>
                            </a:rPr>
                            <m:t> </m:t>
                          </m:r>
                        </m:e>
                      </m:nary>
                      <m:r>
                        <a:rPr lang="en-GB" i="1">
                          <a:latin typeface="Cambria Math" panose="02040503050406030204" pitchFamily="18" charset="0"/>
                        </a:rPr>
                        <m:t>=</m:t>
                      </m:r>
                      <m:nary>
                        <m:naryPr>
                          <m:subHide m:val="on"/>
                          <m:supHide m:val="on"/>
                          <m:ctrlPr>
                            <a:rPr lang="en-GB" b="0" i="1" smtClean="0">
                              <a:latin typeface="Cambria Math" panose="02040503050406030204" pitchFamily="18" charset="0"/>
                            </a:rPr>
                          </m:ctrlPr>
                        </m:naryPr>
                        <m:sub/>
                        <m:sup/>
                        <m:e>
                          <m:f>
                            <m:fPr>
                              <m:ctrlPr>
                                <a:rPr lang="en-GB" i="1">
                                  <a:latin typeface="Cambria Math" panose="02040503050406030204" pitchFamily="18" charset="0"/>
                                </a:rPr>
                              </m:ctrlPr>
                            </m:fPr>
                            <m:num>
                              <m:r>
                                <a:rPr lang="en-GB" i="1">
                                  <a:latin typeface="Cambria Math" panose="02040503050406030204" pitchFamily="18" charset="0"/>
                                </a:rPr>
                                <m:t>𝑥</m:t>
                              </m:r>
                            </m:num>
                            <m:den>
                              <m:r>
                                <a:rPr lang="en-GB" i="1">
                                  <a:latin typeface="Cambria Math" panose="02040503050406030204" pitchFamily="18" charset="0"/>
                                </a:rPr>
                                <m:t>1+</m:t>
                              </m:r>
                              <m:sSup>
                                <m:sSupPr>
                                  <m:ctrlPr>
                                    <a:rPr lang="en-GB" i="1">
                                      <a:latin typeface="Cambria Math" panose="02040503050406030204" pitchFamily="18" charset="0"/>
                                    </a:rPr>
                                  </m:ctrlPr>
                                </m:sSupPr>
                                <m:e>
                                  <m:r>
                                    <a:rPr lang="en-GB" i="1">
                                      <a:latin typeface="Cambria Math" panose="02040503050406030204" pitchFamily="18" charset="0"/>
                                    </a:rPr>
                                    <m:t>𝑥</m:t>
                                  </m:r>
                                </m:e>
                                <m:sup>
                                  <m:r>
                                    <a:rPr lang="en-GB" i="1">
                                      <a:latin typeface="Cambria Math" panose="02040503050406030204" pitchFamily="18" charset="0"/>
                                    </a:rPr>
                                    <m:t>2</m:t>
                                  </m:r>
                                </m:sup>
                              </m:sSup>
                            </m:den>
                          </m:f>
                          <m:r>
                            <a:rPr lang="en-GB" i="1">
                              <a:latin typeface="Cambria Math" panose="02040503050406030204" pitchFamily="18" charset="0"/>
                            </a:rPr>
                            <m:t>𝑑𝑥</m:t>
                          </m:r>
                        </m:e>
                      </m:nary>
                    </m:oMath>
                    <m:oMath xmlns:m="http://schemas.openxmlformats.org/officeDocument/2006/math">
                      <m:func>
                        <m:funcPr>
                          <m:ctrlPr>
                            <a:rPr lang="en-GB" b="0" i="1" smtClean="0">
                              <a:latin typeface="Cambria Math" panose="02040503050406030204" pitchFamily="18" charset="0"/>
                            </a:rPr>
                          </m:ctrlPr>
                        </m:funcPr>
                        <m:fName>
                          <m:r>
                            <m:rPr>
                              <m:sty m:val="p"/>
                            </m:rPr>
                            <a:rPr lang="en-GB" b="0" i="0" smtClean="0">
                              <a:latin typeface="Cambria Math" panose="02040503050406030204" pitchFamily="18" charset="0"/>
                            </a:rPr>
                            <m:t>ln</m:t>
                          </m:r>
                        </m:fName>
                        <m:e>
                          <m:d>
                            <m:dPr>
                              <m:begChr m:val="|"/>
                              <m:endChr m:val="|"/>
                              <m:ctrlPr>
                                <a:rPr lang="en-GB" b="0" i="1" smtClean="0">
                                  <a:latin typeface="Cambria Math" panose="02040503050406030204" pitchFamily="18" charset="0"/>
                                </a:rPr>
                              </m:ctrlPr>
                            </m:dPr>
                            <m:e>
                              <m:func>
                                <m:funcPr>
                                  <m:ctrlPr>
                                    <a:rPr lang="en-GB" b="0" i="1" smtClean="0">
                                      <a:latin typeface="Cambria Math" panose="02040503050406030204" pitchFamily="18" charset="0"/>
                                    </a:rPr>
                                  </m:ctrlPr>
                                </m:funcPr>
                                <m:fName>
                                  <m:r>
                                    <m:rPr>
                                      <m:sty m:val="p"/>
                                    </m:rPr>
                                    <a:rPr lang="en-GB" b="0" i="0" smtClean="0">
                                      <a:latin typeface="Cambria Math" panose="02040503050406030204" pitchFamily="18" charset="0"/>
                                    </a:rPr>
                                    <m:t>sin</m:t>
                                  </m:r>
                                </m:fName>
                                <m:e>
                                  <m:r>
                                    <a:rPr lang="en-GB" b="0" i="1" smtClean="0">
                                      <a:latin typeface="Cambria Math" panose="02040503050406030204" pitchFamily="18" charset="0"/>
                                    </a:rPr>
                                    <m:t>𝑦</m:t>
                                  </m:r>
                                </m:e>
                              </m:func>
                            </m:e>
                          </m:d>
                        </m:e>
                      </m:func>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2</m:t>
                          </m:r>
                        </m:den>
                      </m:f>
                      <m:func>
                        <m:funcPr>
                          <m:ctrlPr>
                            <a:rPr lang="en-GB" b="0" i="1" smtClean="0">
                              <a:latin typeface="Cambria Math" panose="02040503050406030204" pitchFamily="18" charset="0"/>
                            </a:rPr>
                          </m:ctrlPr>
                        </m:funcPr>
                        <m:fName>
                          <m:r>
                            <m:rPr>
                              <m:sty m:val="p"/>
                            </m:rPr>
                            <a:rPr lang="en-GB" b="0" i="0" smtClean="0">
                              <a:latin typeface="Cambria Math" panose="02040503050406030204" pitchFamily="18" charset="0"/>
                            </a:rPr>
                            <m:t>ln</m:t>
                          </m:r>
                        </m:fName>
                        <m:e>
                          <m:d>
                            <m:dPr>
                              <m:begChr m:val="|"/>
                              <m:endChr m:val="|"/>
                              <m:ctrlPr>
                                <a:rPr lang="en-GB" b="0" i="1" smtClean="0">
                                  <a:latin typeface="Cambria Math" panose="02040503050406030204" pitchFamily="18" charset="0"/>
                                </a:rPr>
                              </m:ctrlPr>
                            </m:dPr>
                            <m:e>
                              <m:r>
                                <a:rPr lang="en-GB" b="0" i="1" smtClean="0">
                                  <a:latin typeface="Cambria Math" panose="02040503050406030204" pitchFamily="18" charset="0"/>
                                </a:rPr>
                                <m:t>1+</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𝑥</m:t>
                                  </m:r>
                                </m:e>
                                <m:sup>
                                  <m:r>
                                    <a:rPr lang="en-GB" b="0" i="1" smtClean="0">
                                      <a:latin typeface="Cambria Math" panose="02040503050406030204" pitchFamily="18" charset="0"/>
                                    </a:rPr>
                                    <m:t>2</m:t>
                                  </m:r>
                                </m:sup>
                              </m:sSup>
                            </m:e>
                          </m:d>
                        </m:e>
                      </m:func>
                      <m:r>
                        <a:rPr lang="en-GB" b="0" i="1" smtClean="0">
                          <a:latin typeface="Cambria Math" panose="02040503050406030204" pitchFamily="18" charset="0"/>
                        </a:rPr>
                        <m:t>+</m:t>
                      </m:r>
                      <m:r>
                        <a:rPr lang="en-GB" b="0" i="1" smtClean="0">
                          <a:latin typeface="Cambria Math" panose="02040503050406030204" pitchFamily="18" charset="0"/>
                        </a:rPr>
                        <m:t>𝐶</m:t>
                      </m:r>
                    </m:oMath>
                    <m:oMath xmlns:m="http://schemas.openxmlformats.org/officeDocument/2006/math">
                      <m:func>
                        <m:funcPr>
                          <m:ctrlPr>
                            <a:rPr lang="en-GB" b="0" i="1" smtClean="0">
                              <a:latin typeface="Cambria Math" panose="02040503050406030204" pitchFamily="18" charset="0"/>
                            </a:rPr>
                          </m:ctrlPr>
                        </m:funcPr>
                        <m:fName>
                          <m:r>
                            <m:rPr>
                              <m:sty m:val="p"/>
                            </m:rPr>
                            <a:rPr lang="en-GB" b="0" i="0" smtClean="0">
                              <a:latin typeface="Cambria Math" panose="02040503050406030204" pitchFamily="18" charset="0"/>
                            </a:rPr>
                            <m:t>ln</m:t>
                          </m:r>
                        </m:fName>
                        <m:e>
                          <m:d>
                            <m:dPr>
                              <m:begChr m:val="|"/>
                              <m:endChr m:val="|"/>
                              <m:ctrlPr>
                                <a:rPr lang="en-GB" b="0" i="1" smtClean="0">
                                  <a:latin typeface="Cambria Math" panose="02040503050406030204" pitchFamily="18" charset="0"/>
                                </a:rPr>
                              </m:ctrlPr>
                            </m:dPr>
                            <m:e>
                              <m:func>
                                <m:funcPr>
                                  <m:ctrlPr>
                                    <a:rPr lang="en-GB" b="0" i="1" smtClean="0">
                                      <a:latin typeface="Cambria Math" panose="02040503050406030204" pitchFamily="18" charset="0"/>
                                    </a:rPr>
                                  </m:ctrlPr>
                                </m:funcPr>
                                <m:fName>
                                  <m:r>
                                    <m:rPr>
                                      <m:sty m:val="p"/>
                                    </m:rPr>
                                    <a:rPr lang="en-GB" b="0" i="0" smtClean="0">
                                      <a:latin typeface="Cambria Math" panose="02040503050406030204" pitchFamily="18" charset="0"/>
                                    </a:rPr>
                                    <m:t>sin</m:t>
                                  </m:r>
                                </m:fName>
                                <m:e>
                                  <m:r>
                                    <a:rPr lang="en-GB" b="0" i="1" smtClean="0">
                                      <a:latin typeface="Cambria Math" panose="02040503050406030204" pitchFamily="18" charset="0"/>
                                    </a:rPr>
                                    <m:t>𝑦</m:t>
                                  </m:r>
                                </m:e>
                              </m:func>
                            </m:e>
                          </m:d>
                        </m:e>
                      </m:func>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2</m:t>
                          </m:r>
                        </m:den>
                      </m:f>
                      <m:func>
                        <m:funcPr>
                          <m:ctrlPr>
                            <a:rPr lang="en-GB" b="0" i="1" smtClean="0">
                              <a:latin typeface="Cambria Math" panose="02040503050406030204" pitchFamily="18" charset="0"/>
                            </a:rPr>
                          </m:ctrlPr>
                        </m:funcPr>
                        <m:fName>
                          <m:r>
                            <m:rPr>
                              <m:sty m:val="p"/>
                            </m:rPr>
                            <a:rPr lang="en-GB" b="0" i="0" smtClean="0">
                              <a:latin typeface="Cambria Math" panose="02040503050406030204" pitchFamily="18" charset="0"/>
                            </a:rPr>
                            <m:t>ln</m:t>
                          </m:r>
                        </m:fName>
                        <m:e>
                          <m:d>
                            <m:dPr>
                              <m:begChr m:val="|"/>
                              <m:endChr m:val="|"/>
                              <m:ctrlPr>
                                <a:rPr lang="en-GB" b="0" i="1" smtClean="0">
                                  <a:latin typeface="Cambria Math" panose="02040503050406030204" pitchFamily="18" charset="0"/>
                                </a:rPr>
                              </m:ctrlPr>
                            </m:dPr>
                            <m:e>
                              <m:r>
                                <a:rPr lang="en-GB" b="0" i="1" smtClean="0">
                                  <a:latin typeface="Cambria Math" panose="02040503050406030204" pitchFamily="18" charset="0"/>
                                </a:rPr>
                                <m:t>1+</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𝑥</m:t>
                                  </m:r>
                                </m:e>
                                <m:sup>
                                  <m:r>
                                    <a:rPr lang="en-GB" b="0" i="1" smtClean="0">
                                      <a:latin typeface="Cambria Math" panose="02040503050406030204" pitchFamily="18" charset="0"/>
                                    </a:rPr>
                                    <m:t>2</m:t>
                                  </m:r>
                                </m:sup>
                              </m:sSup>
                            </m:e>
                          </m:d>
                        </m:e>
                      </m:func>
                      <m:r>
                        <a:rPr lang="en-GB" b="0" i="1" smtClean="0">
                          <a:latin typeface="Cambria Math" panose="02040503050406030204" pitchFamily="18" charset="0"/>
                        </a:rPr>
                        <m:t>+</m:t>
                      </m:r>
                      <m:func>
                        <m:funcPr>
                          <m:ctrlPr>
                            <a:rPr lang="en-GB" b="0" i="1" smtClean="0">
                              <a:latin typeface="Cambria Math" panose="02040503050406030204" pitchFamily="18" charset="0"/>
                            </a:rPr>
                          </m:ctrlPr>
                        </m:funcPr>
                        <m:fName>
                          <m:r>
                            <m:rPr>
                              <m:sty m:val="p"/>
                            </m:rPr>
                            <a:rPr lang="en-GB" b="0" i="0" smtClean="0">
                              <a:latin typeface="Cambria Math" panose="02040503050406030204" pitchFamily="18" charset="0"/>
                            </a:rPr>
                            <m:t>ln</m:t>
                          </m:r>
                        </m:fName>
                        <m:e>
                          <m:r>
                            <a:rPr lang="en-GB" b="0" i="1" smtClean="0">
                              <a:latin typeface="Cambria Math" panose="02040503050406030204" pitchFamily="18" charset="0"/>
                            </a:rPr>
                            <m:t>𝑘</m:t>
                          </m:r>
                        </m:e>
                      </m:func>
                    </m:oMath>
                    <m:oMath xmlns:m="http://schemas.openxmlformats.org/officeDocument/2006/math">
                      <m:func>
                        <m:funcPr>
                          <m:ctrlPr>
                            <a:rPr lang="en-GB" b="0" i="1" smtClean="0">
                              <a:latin typeface="Cambria Math" panose="02040503050406030204" pitchFamily="18" charset="0"/>
                            </a:rPr>
                          </m:ctrlPr>
                        </m:funcPr>
                        <m:fName>
                          <m:r>
                            <m:rPr>
                              <m:sty m:val="p"/>
                            </m:rPr>
                            <a:rPr lang="en-GB" b="0" i="0" smtClean="0">
                              <a:latin typeface="Cambria Math" panose="02040503050406030204" pitchFamily="18" charset="0"/>
                            </a:rPr>
                            <m:t>ln</m:t>
                          </m:r>
                        </m:fName>
                        <m:e>
                          <m:d>
                            <m:dPr>
                              <m:begChr m:val="|"/>
                              <m:endChr m:val="|"/>
                              <m:ctrlPr>
                                <a:rPr lang="en-GB" b="0" i="1" smtClean="0">
                                  <a:latin typeface="Cambria Math" panose="02040503050406030204" pitchFamily="18" charset="0"/>
                                </a:rPr>
                              </m:ctrlPr>
                            </m:dPr>
                            <m:e>
                              <m:func>
                                <m:funcPr>
                                  <m:ctrlPr>
                                    <a:rPr lang="en-GB" b="0" i="1" smtClean="0">
                                      <a:latin typeface="Cambria Math" panose="02040503050406030204" pitchFamily="18" charset="0"/>
                                    </a:rPr>
                                  </m:ctrlPr>
                                </m:funcPr>
                                <m:fName>
                                  <m:r>
                                    <m:rPr>
                                      <m:sty m:val="p"/>
                                    </m:rPr>
                                    <a:rPr lang="en-GB" b="0" i="0" smtClean="0">
                                      <a:latin typeface="Cambria Math" panose="02040503050406030204" pitchFamily="18" charset="0"/>
                                    </a:rPr>
                                    <m:t>sin</m:t>
                                  </m:r>
                                </m:fName>
                                <m:e>
                                  <m:r>
                                    <a:rPr lang="en-GB" b="0" i="1" smtClean="0">
                                      <a:latin typeface="Cambria Math" panose="02040503050406030204" pitchFamily="18" charset="0"/>
                                    </a:rPr>
                                    <m:t>𝑦</m:t>
                                  </m:r>
                                </m:e>
                              </m:func>
                            </m:e>
                          </m:d>
                        </m:e>
                      </m:func>
                      <m:r>
                        <a:rPr lang="en-GB" b="0" i="1" smtClean="0">
                          <a:latin typeface="Cambria Math" panose="02040503050406030204" pitchFamily="18" charset="0"/>
                        </a:rPr>
                        <m:t>=</m:t>
                      </m:r>
                      <m:func>
                        <m:funcPr>
                          <m:ctrlPr>
                            <a:rPr lang="en-GB" b="0" i="1" smtClean="0">
                              <a:latin typeface="Cambria Math" panose="02040503050406030204" pitchFamily="18" charset="0"/>
                            </a:rPr>
                          </m:ctrlPr>
                        </m:funcPr>
                        <m:fName>
                          <m:r>
                            <m:rPr>
                              <m:sty m:val="p"/>
                            </m:rPr>
                            <a:rPr lang="en-GB" b="0" i="0" smtClean="0">
                              <a:latin typeface="Cambria Math" panose="02040503050406030204" pitchFamily="18" charset="0"/>
                            </a:rPr>
                            <m:t>ln</m:t>
                          </m:r>
                        </m:fName>
                        <m:e>
                          <m:d>
                            <m:dPr>
                              <m:begChr m:val="|"/>
                              <m:endChr m:val="|"/>
                              <m:ctrlPr>
                                <a:rPr lang="en-GB" b="0" i="1" smtClean="0">
                                  <a:latin typeface="Cambria Math" panose="02040503050406030204" pitchFamily="18" charset="0"/>
                                </a:rPr>
                              </m:ctrlPr>
                            </m:dPr>
                            <m:e>
                              <m:r>
                                <a:rPr lang="en-GB" b="0" i="1" smtClean="0">
                                  <a:latin typeface="Cambria Math" panose="02040503050406030204" pitchFamily="18" charset="0"/>
                                </a:rPr>
                                <m:t>𝑘</m:t>
                              </m:r>
                              <m:rad>
                                <m:radPr>
                                  <m:degHide m:val="on"/>
                                  <m:ctrlPr>
                                    <a:rPr lang="en-GB" b="0" i="1" smtClean="0">
                                      <a:latin typeface="Cambria Math" panose="02040503050406030204" pitchFamily="18" charset="0"/>
                                    </a:rPr>
                                  </m:ctrlPr>
                                </m:radPr>
                                <m:deg/>
                                <m:e>
                                  <m:r>
                                    <a:rPr lang="en-GB" b="0" i="1" smtClean="0">
                                      <a:latin typeface="Cambria Math" panose="02040503050406030204" pitchFamily="18" charset="0"/>
                                    </a:rPr>
                                    <m:t>1+</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𝑥</m:t>
                                      </m:r>
                                    </m:e>
                                    <m:sup>
                                      <m:r>
                                        <a:rPr lang="en-GB" b="0" i="1" smtClean="0">
                                          <a:latin typeface="Cambria Math" panose="02040503050406030204" pitchFamily="18" charset="0"/>
                                        </a:rPr>
                                        <m:t>2</m:t>
                                      </m:r>
                                    </m:sup>
                                  </m:sSup>
                                </m:e>
                              </m:rad>
                            </m:e>
                          </m:d>
                        </m:e>
                      </m:func>
                    </m:oMath>
                    <m:oMath xmlns:m="http://schemas.openxmlformats.org/officeDocument/2006/math">
                      <m:func>
                        <m:funcPr>
                          <m:ctrlPr>
                            <a:rPr lang="en-GB" b="0" i="1" smtClean="0">
                              <a:latin typeface="Cambria Math" panose="02040503050406030204" pitchFamily="18" charset="0"/>
                            </a:rPr>
                          </m:ctrlPr>
                        </m:funcPr>
                        <m:fName>
                          <m:r>
                            <m:rPr>
                              <m:sty m:val="p"/>
                            </m:rPr>
                            <a:rPr lang="en-GB" b="0" i="0" smtClean="0">
                              <a:latin typeface="Cambria Math" panose="02040503050406030204" pitchFamily="18" charset="0"/>
                            </a:rPr>
                            <m:t>sin</m:t>
                          </m:r>
                        </m:fName>
                        <m:e>
                          <m:r>
                            <a:rPr lang="en-GB" b="0" i="1" smtClean="0">
                              <a:latin typeface="Cambria Math" panose="02040503050406030204" pitchFamily="18" charset="0"/>
                            </a:rPr>
                            <m:t>𝑦</m:t>
                          </m:r>
                        </m:e>
                      </m:func>
                      <m:r>
                        <a:rPr lang="en-GB" b="0" i="1" smtClean="0">
                          <a:latin typeface="Cambria Math" panose="02040503050406030204" pitchFamily="18" charset="0"/>
                        </a:rPr>
                        <m:t>=</m:t>
                      </m:r>
                      <m:r>
                        <a:rPr lang="en-GB" b="0" i="1" smtClean="0">
                          <a:latin typeface="Cambria Math" panose="02040503050406030204" pitchFamily="18" charset="0"/>
                        </a:rPr>
                        <m:t>𝑘</m:t>
                      </m:r>
                      <m:rad>
                        <m:radPr>
                          <m:degHide m:val="on"/>
                          <m:ctrlPr>
                            <a:rPr lang="en-GB" b="0" i="1" smtClean="0">
                              <a:latin typeface="Cambria Math" panose="02040503050406030204" pitchFamily="18" charset="0"/>
                            </a:rPr>
                          </m:ctrlPr>
                        </m:radPr>
                        <m:deg/>
                        <m:e>
                          <m:r>
                            <a:rPr lang="en-GB" b="0" i="1" smtClean="0">
                              <a:latin typeface="Cambria Math" panose="02040503050406030204" pitchFamily="18" charset="0"/>
                            </a:rPr>
                            <m:t>1+</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𝑥</m:t>
                              </m:r>
                            </m:e>
                            <m:sup>
                              <m:r>
                                <a:rPr lang="en-GB" b="0" i="1" smtClean="0">
                                  <a:latin typeface="Cambria Math" panose="02040503050406030204" pitchFamily="18" charset="0"/>
                                </a:rPr>
                                <m:t>2</m:t>
                              </m:r>
                            </m:sup>
                          </m:sSup>
                        </m:e>
                      </m:rad>
                    </m:oMath>
                    <m:oMath xmlns:m="http://schemas.openxmlformats.org/officeDocument/2006/math">
                      <m:r>
                        <a:rPr lang="en-GB" b="0" i="1" smtClean="0">
                          <a:latin typeface="Cambria Math" panose="02040503050406030204" pitchFamily="18" charset="0"/>
                        </a:rPr>
                        <m:t>𝑦</m:t>
                      </m:r>
                      <m:r>
                        <a:rPr lang="en-GB" b="0" i="1" smtClean="0">
                          <a:latin typeface="Cambria Math" panose="02040503050406030204" pitchFamily="18" charset="0"/>
                        </a:rPr>
                        <m:t>=</m:t>
                      </m:r>
                      <m:func>
                        <m:funcPr>
                          <m:ctrlPr>
                            <a:rPr lang="en-GB" b="0" i="1" smtClean="0">
                              <a:latin typeface="Cambria Math" panose="02040503050406030204" pitchFamily="18" charset="0"/>
                            </a:rPr>
                          </m:ctrlPr>
                        </m:funcPr>
                        <m:fName>
                          <m:r>
                            <m:rPr>
                              <m:sty m:val="p"/>
                            </m:rPr>
                            <a:rPr lang="en-GB" b="0" i="0" smtClean="0">
                              <a:latin typeface="Cambria Math" panose="02040503050406030204" pitchFamily="18" charset="0"/>
                            </a:rPr>
                            <m:t>arcsin</m:t>
                          </m:r>
                        </m:fName>
                        <m:e>
                          <m:d>
                            <m:dPr>
                              <m:ctrlPr>
                                <a:rPr lang="en-GB" b="0" i="1" smtClean="0">
                                  <a:latin typeface="Cambria Math" panose="02040503050406030204" pitchFamily="18" charset="0"/>
                                </a:rPr>
                              </m:ctrlPr>
                            </m:dPr>
                            <m:e>
                              <m:r>
                                <a:rPr lang="en-GB" b="0" i="1" smtClean="0">
                                  <a:latin typeface="Cambria Math" panose="02040503050406030204" pitchFamily="18" charset="0"/>
                                </a:rPr>
                                <m:t>𝑘</m:t>
                              </m:r>
                              <m:rad>
                                <m:radPr>
                                  <m:degHide m:val="on"/>
                                  <m:ctrlPr>
                                    <a:rPr lang="en-GB" b="0" i="1" smtClean="0">
                                      <a:latin typeface="Cambria Math" panose="02040503050406030204" pitchFamily="18" charset="0"/>
                                    </a:rPr>
                                  </m:ctrlPr>
                                </m:radPr>
                                <m:deg/>
                                <m:e>
                                  <m:r>
                                    <a:rPr lang="en-GB" b="0" i="1" smtClean="0">
                                      <a:latin typeface="Cambria Math" panose="02040503050406030204" pitchFamily="18" charset="0"/>
                                    </a:rPr>
                                    <m:t>1+</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𝑥</m:t>
                                      </m:r>
                                    </m:e>
                                    <m:sup>
                                      <m:r>
                                        <a:rPr lang="en-GB" b="0" i="1" smtClean="0">
                                          <a:latin typeface="Cambria Math" panose="02040503050406030204" pitchFamily="18" charset="0"/>
                                        </a:rPr>
                                        <m:t>2</m:t>
                                      </m:r>
                                    </m:sup>
                                  </m:sSup>
                                </m:e>
                              </m:rad>
                            </m:e>
                          </m:d>
                        </m:e>
                      </m:func>
                    </m:oMath>
                  </m:oMathPara>
                </a14:m>
                <a:endParaRPr lang="en-GB" b="0" dirty="0"/>
              </a:p>
            </p:txBody>
          </p:sp>
        </mc:Choice>
        <mc:Fallback xmlns="">
          <p:sp>
            <p:nvSpPr>
              <p:cNvPr id="10" name="TextBox 9"/>
              <p:cNvSpPr txBox="1">
                <a:spLocks noRot="1" noChangeAspect="1" noMove="1" noResize="1" noEditPoints="1" noAdjustHandles="1" noChangeArrowheads="1" noChangeShapeType="1" noTextEdit="1"/>
              </p:cNvSpPr>
              <p:nvPr/>
            </p:nvSpPr>
            <p:spPr>
              <a:xfrm>
                <a:off x="755576" y="1772816"/>
                <a:ext cx="3816424" cy="3997826"/>
              </a:xfrm>
              <a:prstGeom prst="rect">
                <a:avLst/>
              </a:prstGeom>
              <a:blipFill rotWithShape="0">
                <a:blip r:embed="rId6"/>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4716016" y="4031254"/>
                <a:ext cx="4176464" cy="861774"/>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r>
                  <a:rPr lang="en-GB" b="1" dirty="0"/>
                  <a:t>STEP 2b: </a:t>
                </a:r>
                <a:r>
                  <a:rPr lang="en-GB" dirty="0"/>
                  <a:t>If possible, try to combine your constant of integration with other terms</a:t>
                </a:r>
              </a:p>
              <a:p>
                <a:r>
                  <a:rPr lang="en-GB" sz="1400" dirty="0"/>
                  <a:t>(e.g. by letting </a:t>
                </a:r>
                <a14:m>
                  <m:oMath xmlns:m="http://schemas.openxmlformats.org/officeDocument/2006/math">
                    <m:r>
                      <a:rPr lang="en-GB" sz="1400" b="0" i="1" smtClean="0">
                        <a:latin typeface="Cambria Math" panose="02040503050406030204" pitchFamily="18" charset="0"/>
                      </a:rPr>
                      <m:t>𝐶</m:t>
                    </m:r>
                    <m:r>
                      <a:rPr lang="en-GB" sz="1400" b="0" i="1" smtClean="0">
                        <a:latin typeface="Cambria Math" panose="02040503050406030204" pitchFamily="18" charset="0"/>
                      </a:rPr>
                      <m:t>=</m:t>
                    </m:r>
                    <m:func>
                      <m:funcPr>
                        <m:ctrlPr>
                          <a:rPr lang="en-GB" sz="1400" b="0" i="1" smtClean="0">
                            <a:latin typeface="Cambria Math" panose="02040503050406030204" pitchFamily="18" charset="0"/>
                          </a:rPr>
                        </m:ctrlPr>
                      </m:funcPr>
                      <m:fName>
                        <m:r>
                          <m:rPr>
                            <m:sty m:val="p"/>
                          </m:rPr>
                          <a:rPr lang="en-GB" sz="1400" b="0" i="0" smtClean="0">
                            <a:latin typeface="Cambria Math" panose="02040503050406030204" pitchFamily="18" charset="0"/>
                          </a:rPr>
                          <m:t>ln</m:t>
                        </m:r>
                      </m:fName>
                      <m:e>
                        <m:r>
                          <a:rPr lang="en-GB" sz="1400" b="0" i="1" smtClean="0">
                            <a:latin typeface="Cambria Math" panose="02040503050406030204" pitchFamily="18" charset="0"/>
                          </a:rPr>
                          <m:t>𝑘</m:t>
                        </m:r>
                      </m:e>
                    </m:func>
                  </m:oMath>
                </a14:m>
                <a:r>
                  <a:rPr lang="en-GB" sz="1400" dirty="0"/>
                  <a:t> where </a:t>
                </a:r>
                <a14:m>
                  <m:oMath xmlns:m="http://schemas.openxmlformats.org/officeDocument/2006/math">
                    <m:r>
                      <a:rPr lang="en-GB" sz="1400" b="0" i="1" smtClean="0">
                        <a:latin typeface="Cambria Math" panose="02040503050406030204" pitchFamily="18" charset="0"/>
                      </a:rPr>
                      <m:t>𝑘</m:t>
                    </m:r>
                  </m:oMath>
                </a14:m>
                <a:r>
                  <a:rPr lang="en-GB" sz="1400" dirty="0"/>
                  <a:t> is another constant)</a:t>
                </a:r>
              </a:p>
            </p:txBody>
          </p:sp>
        </mc:Choice>
        <mc:Fallback xmlns="">
          <p:sp>
            <p:nvSpPr>
              <p:cNvPr id="11" name="TextBox 10"/>
              <p:cNvSpPr txBox="1">
                <a:spLocks noRot="1" noChangeAspect="1" noMove="1" noResize="1" noEditPoints="1" noAdjustHandles="1" noChangeArrowheads="1" noChangeShapeType="1" noTextEdit="1"/>
              </p:cNvSpPr>
              <p:nvPr/>
            </p:nvSpPr>
            <p:spPr>
              <a:xfrm>
                <a:off x="4716016" y="4031254"/>
                <a:ext cx="4176464" cy="861774"/>
              </a:xfrm>
              <a:prstGeom prst="rect">
                <a:avLst/>
              </a:prstGeom>
              <a:blipFill rotWithShape="0">
                <a:blip r:embed="rId7"/>
                <a:stretch>
                  <a:fillRect l="-1016" t="-2055" b="-4795"/>
                </a:stretch>
              </a:blipFill>
            </p:spPr>
            <p:txBody>
              <a:bodyPr/>
              <a:lstStyle/>
              <a:p>
                <a:r>
                  <a:rPr lang="en-GB">
                    <a:noFill/>
                  </a:rPr>
                  <a:t> </a:t>
                </a:r>
              </a:p>
            </p:txBody>
          </p:sp>
        </mc:Fallback>
      </mc:AlternateContent>
      <p:sp>
        <p:nvSpPr>
          <p:cNvPr id="12" name="Rectangle 11"/>
          <p:cNvSpPr/>
          <p:nvPr/>
        </p:nvSpPr>
        <p:spPr>
          <a:xfrm>
            <a:off x="1115616" y="1682515"/>
            <a:ext cx="3600400" cy="101450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3" name="Rectangle 12"/>
          <p:cNvSpPr/>
          <p:nvPr/>
        </p:nvSpPr>
        <p:spPr>
          <a:xfrm>
            <a:off x="1115616" y="2855159"/>
            <a:ext cx="3600400" cy="114534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4" name="Rectangle 13"/>
          <p:cNvSpPr/>
          <p:nvPr/>
        </p:nvSpPr>
        <p:spPr>
          <a:xfrm>
            <a:off x="1115616" y="4031254"/>
            <a:ext cx="3600400" cy="87094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5" name="Rectangle 14"/>
          <p:cNvSpPr/>
          <p:nvPr/>
        </p:nvSpPr>
        <p:spPr>
          <a:xfrm>
            <a:off x="1115616" y="4891775"/>
            <a:ext cx="3600400" cy="98375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405820525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2"/>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2"/>
                                        </p:tgtEl>
                                      </p:cBhvr>
                                    </p:animEffect>
                                    <p:set>
                                      <p:cBhvr>
                                        <p:cTn id="7" dur="1" fill="hold">
                                          <p:stCondLst>
                                            <p:cond delay="4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8" restart="whenNotActive" fill="hold" evtFilter="cancelBubble" nodeType="interactiveSeq">
                <p:stCondLst>
                  <p:cond evt="onClick" delay="0">
                    <p:tgtEl>
                      <p:spTgt spid="13"/>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13"/>
                                        </p:tgtEl>
                                      </p:cBhvr>
                                    </p:animEffect>
                                    <p:set>
                                      <p:cBhvr>
                                        <p:cTn id="13" dur="1" fill="hold">
                                          <p:stCondLst>
                                            <p:cond delay="4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3"/>
                  </p:tgtEl>
                </p:cond>
              </p:nextCondLst>
            </p:seq>
            <p:seq concurrent="1" nextAc="seek">
              <p:cTn id="14" restart="whenNotActive" fill="hold" evtFilter="cancelBubble" nodeType="interactiveSeq">
                <p:stCondLst>
                  <p:cond evt="onClick" delay="0">
                    <p:tgtEl>
                      <p:spTgt spid="14"/>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14"/>
                                        </p:tgtEl>
                                      </p:cBhvr>
                                    </p:animEffect>
                                    <p:set>
                                      <p:cBhvr>
                                        <p:cTn id="19" dur="1" fill="hold">
                                          <p:stCondLst>
                                            <p:cond delay="4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4"/>
                  </p:tgtEl>
                </p:cond>
              </p:nextCondLst>
            </p:seq>
            <p:seq concurrent="1" nextAc="seek">
              <p:cTn id="20" restart="whenNotActive" fill="hold" evtFilter="cancelBubble" nodeType="interactiveSeq">
                <p:stCondLst>
                  <p:cond evt="onClick" delay="0">
                    <p:tgtEl>
                      <p:spTgt spid="15"/>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grpId="0" nodeType="clickEffect">
                                  <p:stCondLst>
                                    <p:cond delay="0"/>
                                  </p:stCondLst>
                                  <p:childTnLst>
                                    <p:animEffect transition="out" filter="fade">
                                      <p:cBhvr>
                                        <p:cTn id="24" dur="500"/>
                                        <p:tgtEl>
                                          <p:spTgt spid="15"/>
                                        </p:tgtEl>
                                      </p:cBhvr>
                                    </p:animEffect>
                                    <p:set>
                                      <p:cBhvr>
                                        <p:cTn id="25" dur="1" fill="hold">
                                          <p:stCondLst>
                                            <p:cond delay="4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5"/>
                  </p:tgtEl>
                </p:cond>
              </p:nextCondLst>
            </p:seq>
          </p:childTnLst>
        </p:cTn>
      </p:par>
    </p:tnLst>
    <p:bldLst>
      <p:bldP spid="12" grpId="0" animBg="1"/>
      <p:bldP spid="13" grpId="0" animBg="1"/>
      <p:bldP spid="14" grpId="0" animBg="1"/>
      <p:bldP spid="15"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4000"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Differential Equations with Boundary Conditions</a:t>
              </a:r>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5" name="TextBox 4"/>
              <p:cNvSpPr txBox="1"/>
              <p:nvPr/>
            </p:nvSpPr>
            <p:spPr>
              <a:xfrm>
                <a:off x="755576" y="907659"/>
                <a:ext cx="8208912" cy="890437"/>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sz="2000" dirty="0"/>
                  <a:t>[Textbook] Find the general solution to  </a:t>
                </a:r>
                <a14:m>
                  <m:oMath xmlns:m="http://schemas.openxmlformats.org/officeDocument/2006/math">
                    <m:f>
                      <m:fPr>
                        <m:ctrlPr>
                          <a:rPr lang="en-GB" sz="2000" b="0" i="1" smtClean="0">
                            <a:latin typeface="Cambria Math" panose="02040503050406030204" pitchFamily="18" charset="0"/>
                          </a:rPr>
                        </m:ctrlPr>
                      </m:fPr>
                      <m:num>
                        <m:r>
                          <a:rPr lang="en-GB" sz="2000" b="0" i="1" smtClean="0">
                            <a:latin typeface="Cambria Math" panose="02040503050406030204" pitchFamily="18" charset="0"/>
                          </a:rPr>
                          <m:t>𝑑𝑦</m:t>
                        </m:r>
                      </m:num>
                      <m:den>
                        <m:r>
                          <a:rPr lang="en-GB" sz="2000" b="0" i="1" smtClean="0">
                            <a:latin typeface="Cambria Math" panose="02040503050406030204" pitchFamily="18" charset="0"/>
                          </a:rPr>
                          <m:t>𝑑𝑥</m:t>
                        </m:r>
                      </m:den>
                    </m:f>
                    <m:r>
                      <a:rPr lang="en-GB" sz="2000" b="0" i="1" smtClean="0">
                        <a:latin typeface="Cambria Math" panose="02040503050406030204" pitchFamily="18" charset="0"/>
                      </a:rPr>
                      <m:t>=−</m:t>
                    </m:r>
                    <m:f>
                      <m:fPr>
                        <m:ctrlPr>
                          <a:rPr lang="en-GB" sz="2000" b="0" i="1" smtClean="0">
                            <a:latin typeface="Cambria Math" panose="02040503050406030204" pitchFamily="18" charset="0"/>
                          </a:rPr>
                        </m:ctrlPr>
                      </m:fPr>
                      <m:num>
                        <m:r>
                          <a:rPr lang="en-GB" sz="2000" b="0" i="1" smtClean="0">
                            <a:latin typeface="Cambria Math" panose="02040503050406030204" pitchFamily="18" charset="0"/>
                          </a:rPr>
                          <m:t>3</m:t>
                        </m:r>
                        <m:d>
                          <m:dPr>
                            <m:ctrlPr>
                              <a:rPr lang="en-GB" sz="2000" b="0" i="1" smtClean="0">
                                <a:latin typeface="Cambria Math" panose="02040503050406030204" pitchFamily="18" charset="0"/>
                              </a:rPr>
                            </m:ctrlPr>
                          </m:dPr>
                          <m:e>
                            <m:r>
                              <a:rPr lang="en-GB" sz="2000" b="0" i="1" smtClean="0">
                                <a:latin typeface="Cambria Math" panose="02040503050406030204" pitchFamily="18" charset="0"/>
                              </a:rPr>
                              <m:t>𝑦</m:t>
                            </m:r>
                            <m:r>
                              <a:rPr lang="en-GB" sz="2000" b="0" i="1" smtClean="0">
                                <a:latin typeface="Cambria Math" panose="02040503050406030204" pitchFamily="18" charset="0"/>
                              </a:rPr>
                              <m:t>−2</m:t>
                            </m:r>
                          </m:e>
                        </m:d>
                      </m:num>
                      <m:den>
                        <m:d>
                          <m:dPr>
                            <m:ctrlPr>
                              <a:rPr lang="en-GB" sz="2000" b="0" i="1" smtClean="0">
                                <a:latin typeface="Cambria Math" panose="02040503050406030204" pitchFamily="18" charset="0"/>
                              </a:rPr>
                            </m:ctrlPr>
                          </m:dPr>
                          <m:e>
                            <m:r>
                              <a:rPr lang="en-GB" sz="2000" b="0" i="1" smtClean="0">
                                <a:latin typeface="Cambria Math" panose="02040503050406030204" pitchFamily="18" charset="0"/>
                              </a:rPr>
                              <m:t>2</m:t>
                            </m:r>
                            <m:r>
                              <a:rPr lang="en-GB" sz="2000" b="0" i="1" smtClean="0">
                                <a:latin typeface="Cambria Math" panose="02040503050406030204" pitchFamily="18" charset="0"/>
                              </a:rPr>
                              <m:t>𝑥</m:t>
                            </m:r>
                            <m:r>
                              <a:rPr lang="en-GB" sz="2000" b="0" i="1" smtClean="0">
                                <a:latin typeface="Cambria Math" panose="02040503050406030204" pitchFamily="18" charset="0"/>
                              </a:rPr>
                              <m:t>+1</m:t>
                            </m:r>
                          </m:e>
                        </m:d>
                        <m:d>
                          <m:dPr>
                            <m:ctrlPr>
                              <a:rPr lang="en-GB" sz="2000" b="0" i="1" smtClean="0">
                                <a:latin typeface="Cambria Math" panose="02040503050406030204" pitchFamily="18" charset="0"/>
                              </a:rPr>
                            </m:ctrlPr>
                          </m:dPr>
                          <m:e>
                            <m:r>
                              <a:rPr lang="en-GB" sz="2000" b="0" i="1" smtClean="0">
                                <a:latin typeface="Cambria Math" panose="02040503050406030204" pitchFamily="18" charset="0"/>
                              </a:rPr>
                              <m:t>𝑥</m:t>
                            </m:r>
                            <m:r>
                              <a:rPr lang="en-GB" sz="2000" b="0" i="1" smtClean="0">
                                <a:latin typeface="Cambria Math" panose="02040503050406030204" pitchFamily="18" charset="0"/>
                              </a:rPr>
                              <m:t>+2</m:t>
                            </m:r>
                          </m:e>
                        </m:d>
                      </m:den>
                    </m:f>
                  </m:oMath>
                </a14:m>
                <a:endParaRPr lang="en-GB" sz="2000" dirty="0"/>
              </a:p>
              <a:p>
                <a:r>
                  <a:rPr lang="en-GB" sz="2000" dirty="0"/>
                  <a:t>Given that </a:t>
                </a:r>
                <a14:m>
                  <m:oMath xmlns:m="http://schemas.openxmlformats.org/officeDocument/2006/math">
                    <m:r>
                      <a:rPr lang="en-GB" sz="2000" b="0" i="1" smtClean="0">
                        <a:latin typeface="Cambria Math" panose="02040503050406030204" pitchFamily="18" charset="0"/>
                      </a:rPr>
                      <m:t>𝑥</m:t>
                    </m:r>
                    <m:r>
                      <a:rPr lang="en-GB" sz="2000" b="0" i="1" smtClean="0">
                        <a:latin typeface="Cambria Math" panose="02040503050406030204" pitchFamily="18" charset="0"/>
                      </a:rPr>
                      <m:t>=1</m:t>
                    </m:r>
                  </m:oMath>
                </a14:m>
                <a:r>
                  <a:rPr lang="en-GB" sz="2000" dirty="0"/>
                  <a:t> when </a:t>
                </a:r>
                <a14:m>
                  <m:oMath xmlns:m="http://schemas.openxmlformats.org/officeDocument/2006/math">
                    <m:r>
                      <a:rPr lang="en-GB" sz="2000" b="0" i="1" smtClean="0">
                        <a:latin typeface="Cambria Math" panose="02040503050406030204" pitchFamily="18" charset="0"/>
                      </a:rPr>
                      <m:t>𝑦</m:t>
                    </m:r>
                    <m:r>
                      <a:rPr lang="en-GB" sz="2000" b="0" i="1" smtClean="0">
                        <a:latin typeface="Cambria Math" panose="02040503050406030204" pitchFamily="18" charset="0"/>
                      </a:rPr>
                      <m:t>=4</m:t>
                    </m:r>
                  </m:oMath>
                </a14:m>
                <a:r>
                  <a:rPr lang="en-GB" sz="2000" dirty="0"/>
                  <a:t>. Leave your answer in the form </a:t>
                </a:r>
                <a14:m>
                  <m:oMath xmlns:m="http://schemas.openxmlformats.org/officeDocument/2006/math">
                    <m:r>
                      <a:rPr lang="en-GB" sz="2000" b="0" i="1" smtClean="0">
                        <a:latin typeface="Cambria Math" panose="02040503050406030204" pitchFamily="18" charset="0"/>
                      </a:rPr>
                      <m:t>𝑦</m:t>
                    </m:r>
                    <m:r>
                      <a:rPr lang="en-GB" sz="2000" b="0" i="1" smtClean="0">
                        <a:latin typeface="Cambria Math" panose="02040503050406030204" pitchFamily="18" charset="0"/>
                      </a:rPr>
                      <m:t>=</m:t>
                    </m:r>
                    <m:r>
                      <a:rPr lang="en-GB" sz="2000" b="0" i="1" smtClean="0">
                        <a:latin typeface="Cambria Math" panose="02040503050406030204" pitchFamily="18" charset="0"/>
                      </a:rPr>
                      <m:t>𝑓</m:t>
                    </m:r>
                    <m:d>
                      <m:dPr>
                        <m:ctrlPr>
                          <a:rPr lang="en-GB" sz="2000" b="0" i="1" smtClean="0">
                            <a:latin typeface="Cambria Math" panose="02040503050406030204" pitchFamily="18" charset="0"/>
                          </a:rPr>
                        </m:ctrlPr>
                      </m:dPr>
                      <m:e>
                        <m:r>
                          <a:rPr lang="en-GB" sz="2000" b="0" i="1" smtClean="0">
                            <a:latin typeface="Cambria Math" panose="02040503050406030204" pitchFamily="18" charset="0"/>
                          </a:rPr>
                          <m:t>𝑥</m:t>
                        </m:r>
                      </m:e>
                    </m:d>
                  </m:oMath>
                </a14:m>
                <a:endParaRPr lang="en-GB" sz="2000" dirty="0"/>
              </a:p>
            </p:txBody>
          </p:sp>
        </mc:Choice>
        <mc:Fallback xmlns="">
          <p:sp>
            <p:nvSpPr>
              <p:cNvPr id="5" name="TextBox 4"/>
              <p:cNvSpPr txBox="1">
                <a:spLocks noRot="1" noChangeAspect="1" noMove="1" noResize="1" noEditPoints="1" noAdjustHandles="1" noChangeArrowheads="1" noChangeShapeType="1" noTextEdit="1"/>
              </p:cNvSpPr>
              <p:nvPr/>
            </p:nvSpPr>
            <p:spPr>
              <a:xfrm>
                <a:off x="755576" y="907659"/>
                <a:ext cx="8208912" cy="890437"/>
              </a:xfrm>
              <a:prstGeom prst="rect">
                <a:avLst/>
              </a:prstGeom>
              <a:blipFill>
                <a:blip r:embed="rId2"/>
                <a:stretch>
                  <a:fillRect b="-2941"/>
                </a:stretch>
              </a:blipFill>
              <a:effectLst>
                <a:outerShdw blurRad="63500" sx="102000" sy="102000" algn="ctr" rotWithShape="0">
                  <a:prstClr val="black">
                    <a:alpha val="40000"/>
                  </a:prstClr>
                </a:outerShdw>
              </a:effectLst>
            </p:spPr>
            <p:txBody>
              <a:bodyPr/>
              <a:lstStyle/>
              <a:p>
                <a:r>
                  <a:rPr lang="en-GB">
                    <a:noFill/>
                  </a:rPr>
                  <a:t> </a:t>
                </a:r>
              </a:p>
            </p:txBody>
          </p:sp>
        </mc:Fallback>
      </mc:AlternateContent>
      <p:sp>
        <p:nvSpPr>
          <p:cNvPr id="6" name="Rectangle 5"/>
          <p:cNvSpPr/>
          <p:nvPr/>
        </p:nvSpPr>
        <p:spPr>
          <a:xfrm>
            <a:off x="323528" y="895827"/>
            <a:ext cx="432048" cy="547491"/>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b="1" dirty="0"/>
              <a:t>Q</a:t>
            </a:r>
          </a:p>
        </p:txBody>
      </p:sp>
      <mc:AlternateContent xmlns:mc="http://schemas.openxmlformats.org/markup-compatibility/2006" xmlns:a14="http://schemas.microsoft.com/office/drawing/2010/main">
        <mc:Choice Requires="a14">
          <p:sp>
            <p:nvSpPr>
              <p:cNvPr id="7" name="TextBox 6"/>
              <p:cNvSpPr txBox="1"/>
              <p:nvPr/>
            </p:nvSpPr>
            <p:spPr>
              <a:xfrm>
                <a:off x="899592" y="1844824"/>
                <a:ext cx="6624736" cy="557537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nary>
                        <m:naryPr>
                          <m:subHide m:val="on"/>
                          <m:supHide m:val="on"/>
                          <m:ctrlPr>
                            <a:rPr lang="en-GB" b="0" i="1" smtClean="0">
                              <a:latin typeface="Cambria Math" panose="02040503050406030204" pitchFamily="18" charset="0"/>
                            </a:rPr>
                          </m:ctrlPr>
                        </m:naryPr>
                        <m:sub/>
                        <m:sup/>
                        <m:e>
                          <m:f>
                            <m:fPr>
                              <m:ctrlPr>
                                <a:rPr lang="en-GB" i="1">
                                  <a:latin typeface="Cambria Math" panose="02040503050406030204" pitchFamily="18" charset="0"/>
                                </a:rPr>
                              </m:ctrlPr>
                            </m:fPr>
                            <m:num>
                              <m:r>
                                <a:rPr lang="en-GB" i="1">
                                  <a:latin typeface="Cambria Math" panose="02040503050406030204" pitchFamily="18" charset="0"/>
                                </a:rPr>
                                <m:t>1</m:t>
                              </m:r>
                            </m:num>
                            <m:den>
                              <m:r>
                                <a:rPr lang="en-GB" i="1">
                                  <a:latin typeface="Cambria Math" panose="02040503050406030204" pitchFamily="18" charset="0"/>
                                </a:rPr>
                                <m:t>𝑦</m:t>
                              </m:r>
                              <m:r>
                                <a:rPr lang="en-GB" i="1">
                                  <a:latin typeface="Cambria Math" panose="02040503050406030204" pitchFamily="18" charset="0"/>
                                </a:rPr>
                                <m:t>−2</m:t>
                              </m:r>
                            </m:den>
                          </m:f>
                          <m:r>
                            <a:rPr lang="en-GB" i="1">
                              <a:latin typeface="Cambria Math" panose="02040503050406030204" pitchFamily="18" charset="0"/>
                            </a:rPr>
                            <m:t> </m:t>
                          </m:r>
                          <m:r>
                            <a:rPr lang="en-GB" i="1">
                              <a:latin typeface="Cambria Math" panose="02040503050406030204" pitchFamily="18" charset="0"/>
                            </a:rPr>
                            <m:t>𝑑𝑦</m:t>
                          </m:r>
                        </m:e>
                      </m:nary>
                      <m:r>
                        <a:rPr lang="en-GB" b="0" i="1" smtClean="0">
                          <a:latin typeface="Cambria Math" panose="02040503050406030204" pitchFamily="18" charset="0"/>
                        </a:rPr>
                        <m:t>=</m:t>
                      </m:r>
                      <m:nary>
                        <m:naryPr>
                          <m:subHide m:val="on"/>
                          <m:supHide m:val="on"/>
                          <m:ctrlPr>
                            <a:rPr lang="en-GB" b="0" i="1" smtClean="0">
                              <a:latin typeface="Cambria Math" panose="02040503050406030204" pitchFamily="18" charset="0"/>
                            </a:rPr>
                          </m:ctrlPr>
                        </m:naryPr>
                        <m:sub/>
                        <m:sup/>
                        <m:e>
                          <m:f>
                            <m:fPr>
                              <m:ctrlPr>
                                <a:rPr lang="en-GB" b="0" i="1" smtClean="0">
                                  <a:latin typeface="Cambria Math" panose="02040503050406030204" pitchFamily="18" charset="0"/>
                                </a:rPr>
                              </m:ctrlPr>
                            </m:fPr>
                            <m:num>
                              <m:r>
                                <a:rPr lang="en-GB" b="0" i="1" smtClean="0">
                                  <a:latin typeface="Cambria Math" panose="02040503050406030204" pitchFamily="18" charset="0"/>
                                </a:rPr>
                                <m:t>−3</m:t>
                              </m:r>
                            </m:num>
                            <m:den>
                              <m:d>
                                <m:dPr>
                                  <m:ctrlPr>
                                    <a:rPr lang="en-GB" b="0" i="1" smtClean="0">
                                      <a:latin typeface="Cambria Math" panose="02040503050406030204" pitchFamily="18" charset="0"/>
                                    </a:rPr>
                                  </m:ctrlPr>
                                </m:dPr>
                                <m:e>
                                  <m:r>
                                    <a:rPr lang="en-GB" b="0" i="1" smtClean="0">
                                      <a:latin typeface="Cambria Math" panose="02040503050406030204" pitchFamily="18" charset="0"/>
                                    </a:rPr>
                                    <m:t>2</m:t>
                                  </m:r>
                                  <m:r>
                                    <a:rPr lang="en-GB" b="0" i="1" smtClean="0">
                                      <a:latin typeface="Cambria Math" panose="02040503050406030204" pitchFamily="18" charset="0"/>
                                    </a:rPr>
                                    <m:t>𝑥</m:t>
                                  </m:r>
                                  <m:r>
                                    <a:rPr lang="en-GB" b="0" i="1" smtClean="0">
                                      <a:latin typeface="Cambria Math" panose="02040503050406030204" pitchFamily="18" charset="0"/>
                                    </a:rPr>
                                    <m:t>+1</m:t>
                                  </m:r>
                                </m:e>
                              </m:d>
                              <m:d>
                                <m:dPr>
                                  <m:ctrlPr>
                                    <a:rPr lang="en-GB" b="0" i="1" smtClean="0">
                                      <a:latin typeface="Cambria Math" panose="02040503050406030204" pitchFamily="18" charset="0"/>
                                    </a:rPr>
                                  </m:ctrlPr>
                                </m:dPr>
                                <m:e>
                                  <m:r>
                                    <a:rPr lang="en-GB" b="0" i="1" smtClean="0">
                                      <a:latin typeface="Cambria Math" panose="02040503050406030204" pitchFamily="18" charset="0"/>
                                    </a:rPr>
                                    <m:t>𝑥</m:t>
                                  </m:r>
                                  <m:r>
                                    <a:rPr lang="en-GB" b="0" i="1" smtClean="0">
                                      <a:latin typeface="Cambria Math" panose="02040503050406030204" pitchFamily="18" charset="0"/>
                                    </a:rPr>
                                    <m:t>+2</m:t>
                                  </m:r>
                                </m:e>
                              </m:d>
                            </m:den>
                          </m:f>
                          <m:r>
                            <a:rPr lang="en-GB" b="0" i="1" smtClean="0">
                              <a:latin typeface="Cambria Math" panose="02040503050406030204" pitchFamily="18" charset="0"/>
                            </a:rPr>
                            <m:t>𝑑𝑥</m:t>
                          </m:r>
                        </m:e>
                      </m:nary>
                    </m:oMath>
                  </m:oMathPara>
                </a14:m>
                <a:endParaRPr lang="en-GB" b="0" dirty="0"/>
              </a:p>
              <a:p>
                <a:r>
                  <a:rPr lang="en-GB" dirty="0"/>
                  <a:t>Use partial fractions to split up RHS.</a:t>
                </a:r>
              </a:p>
              <a:p>
                <a:pPr/>
                <a14:m>
                  <m:oMathPara xmlns:m="http://schemas.openxmlformats.org/officeDocument/2006/math">
                    <m:oMathParaPr>
                      <m:jc m:val="centerGroup"/>
                    </m:oMathParaPr>
                    <m:oMath xmlns:m="http://schemas.openxmlformats.org/officeDocument/2006/math">
                      <m:f>
                        <m:fPr>
                          <m:ctrlPr>
                            <a:rPr lang="en-GB" b="0" i="1" smtClean="0">
                              <a:latin typeface="Cambria Math" panose="02040503050406030204" pitchFamily="18" charset="0"/>
                            </a:rPr>
                          </m:ctrlPr>
                        </m:fPr>
                        <m:num>
                          <m:r>
                            <a:rPr lang="en-GB" b="0" i="1" smtClean="0">
                              <a:latin typeface="Cambria Math" panose="02040503050406030204" pitchFamily="18" charset="0"/>
                            </a:rPr>
                            <m:t>−3</m:t>
                          </m:r>
                        </m:num>
                        <m:den>
                          <m:d>
                            <m:dPr>
                              <m:ctrlPr>
                                <a:rPr lang="en-GB" b="0" i="1" smtClean="0">
                                  <a:latin typeface="Cambria Math" panose="02040503050406030204" pitchFamily="18" charset="0"/>
                                </a:rPr>
                              </m:ctrlPr>
                            </m:dPr>
                            <m:e>
                              <m:r>
                                <a:rPr lang="en-GB" b="0" i="1" smtClean="0">
                                  <a:latin typeface="Cambria Math" panose="02040503050406030204" pitchFamily="18" charset="0"/>
                                </a:rPr>
                                <m:t>2</m:t>
                              </m:r>
                              <m:r>
                                <a:rPr lang="en-GB" b="0" i="1" smtClean="0">
                                  <a:latin typeface="Cambria Math" panose="02040503050406030204" pitchFamily="18" charset="0"/>
                                </a:rPr>
                                <m:t>𝑥</m:t>
                              </m:r>
                              <m:r>
                                <a:rPr lang="en-GB" b="0" i="1" smtClean="0">
                                  <a:latin typeface="Cambria Math" panose="02040503050406030204" pitchFamily="18" charset="0"/>
                                </a:rPr>
                                <m:t>+1</m:t>
                              </m:r>
                            </m:e>
                          </m:d>
                          <m:d>
                            <m:dPr>
                              <m:ctrlPr>
                                <a:rPr lang="en-GB" b="0" i="1" smtClean="0">
                                  <a:latin typeface="Cambria Math" panose="02040503050406030204" pitchFamily="18" charset="0"/>
                                </a:rPr>
                              </m:ctrlPr>
                            </m:dPr>
                            <m:e>
                              <m:r>
                                <a:rPr lang="en-GB" b="0" i="1" smtClean="0">
                                  <a:latin typeface="Cambria Math" panose="02040503050406030204" pitchFamily="18" charset="0"/>
                                </a:rPr>
                                <m:t>𝑥</m:t>
                              </m:r>
                              <m:r>
                                <a:rPr lang="en-GB" b="0" i="1" smtClean="0">
                                  <a:latin typeface="Cambria Math" panose="02040503050406030204" pitchFamily="18" charset="0"/>
                                </a:rPr>
                                <m:t>+2</m:t>
                              </m:r>
                            </m:e>
                          </m:d>
                        </m:den>
                      </m:f>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𝐴</m:t>
                          </m:r>
                        </m:num>
                        <m:den>
                          <m:r>
                            <a:rPr lang="en-GB" b="0" i="1" smtClean="0">
                              <a:latin typeface="Cambria Math" panose="02040503050406030204" pitchFamily="18" charset="0"/>
                            </a:rPr>
                            <m:t>2</m:t>
                          </m:r>
                          <m:r>
                            <a:rPr lang="en-GB" b="0" i="1" smtClean="0">
                              <a:latin typeface="Cambria Math" panose="02040503050406030204" pitchFamily="18" charset="0"/>
                            </a:rPr>
                            <m:t>𝑥</m:t>
                          </m:r>
                          <m:r>
                            <a:rPr lang="en-GB" b="0" i="1" smtClean="0">
                              <a:latin typeface="Cambria Math" panose="02040503050406030204" pitchFamily="18" charset="0"/>
                            </a:rPr>
                            <m:t>+1</m:t>
                          </m:r>
                        </m:den>
                      </m:f>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𝐵</m:t>
                          </m:r>
                        </m:num>
                        <m:den>
                          <m:r>
                            <a:rPr lang="en-GB" b="0" i="1" smtClean="0">
                              <a:latin typeface="Cambria Math" panose="02040503050406030204" pitchFamily="18" charset="0"/>
                            </a:rPr>
                            <m:t>𝑥</m:t>
                          </m:r>
                          <m:r>
                            <a:rPr lang="en-GB" b="0" i="1" smtClean="0">
                              <a:latin typeface="Cambria Math" panose="02040503050406030204" pitchFamily="18" charset="0"/>
                            </a:rPr>
                            <m:t>+2</m:t>
                          </m:r>
                        </m:den>
                      </m:f>
                    </m:oMath>
                    <m:oMath xmlns:m="http://schemas.openxmlformats.org/officeDocument/2006/math">
                      <m:r>
                        <a:rPr lang="en-GB" b="0" i="1" smtClean="0">
                          <a:latin typeface="Cambria Math" panose="02040503050406030204" pitchFamily="18" charset="0"/>
                        </a:rPr>
                        <m:t>𝐴</m:t>
                      </m:r>
                      <m:r>
                        <a:rPr lang="en-GB" b="0" i="1" smtClean="0">
                          <a:latin typeface="Cambria Math" panose="02040503050406030204" pitchFamily="18" charset="0"/>
                        </a:rPr>
                        <m:t>=−2, </m:t>
                      </m:r>
                      <m:r>
                        <a:rPr lang="en-GB" b="0" i="1" smtClean="0">
                          <a:latin typeface="Cambria Math" panose="02040503050406030204" pitchFamily="18" charset="0"/>
                        </a:rPr>
                        <m:t>𝐵</m:t>
                      </m:r>
                      <m:r>
                        <a:rPr lang="en-GB" b="0" i="1" smtClean="0">
                          <a:latin typeface="Cambria Math" panose="02040503050406030204" pitchFamily="18" charset="0"/>
                        </a:rPr>
                        <m:t>=1</m:t>
                      </m:r>
                    </m:oMath>
                  </m:oMathPara>
                </a14:m>
                <a:endParaRPr lang="en-GB" b="0" dirty="0"/>
              </a:p>
              <a:p>
                <a:endParaRPr lang="en-GB" b="0" dirty="0"/>
              </a:p>
              <a:p>
                <a:pPr/>
                <a14:m>
                  <m:oMathPara xmlns:m="http://schemas.openxmlformats.org/officeDocument/2006/math">
                    <m:oMathParaPr>
                      <m:jc m:val="centerGroup"/>
                    </m:oMathParaPr>
                    <m:oMath xmlns:m="http://schemas.openxmlformats.org/officeDocument/2006/math">
                      <m:nary>
                        <m:naryPr>
                          <m:subHide m:val="on"/>
                          <m:supHide m:val="on"/>
                          <m:ctrlPr>
                            <a:rPr lang="en-GB" i="1">
                              <a:latin typeface="Cambria Math" panose="02040503050406030204" pitchFamily="18" charset="0"/>
                            </a:rPr>
                          </m:ctrlPr>
                        </m:naryPr>
                        <m:sub/>
                        <m:sup/>
                        <m:e>
                          <m:f>
                            <m:fPr>
                              <m:ctrlPr>
                                <a:rPr lang="en-GB" i="1">
                                  <a:latin typeface="Cambria Math" panose="02040503050406030204" pitchFamily="18" charset="0"/>
                                </a:rPr>
                              </m:ctrlPr>
                            </m:fPr>
                            <m:num>
                              <m:r>
                                <a:rPr lang="en-GB" i="1">
                                  <a:latin typeface="Cambria Math" panose="02040503050406030204" pitchFamily="18" charset="0"/>
                                </a:rPr>
                                <m:t>1</m:t>
                              </m:r>
                            </m:num>
                            <m:den>
                              <m:r>
                                <a:rPr lang="en-GB" i="1">
                                  <a:latin typeface="Cambria Math" panose="02040503050406030204" pitchFamily="18" charset="0"/>
                                </a:rPr>
                                <m:t>𝑦</m:t>
                              </m:r>
                              <m:r>
                                <a:rPr lang="en-GB" i="1">
                                  <a:latin typeface="Cambria Math" panose="02040503050406030204" pitchFamily="18" charset="0"/>
                                </a:rPr>
                                <m:t>−2</m:t>
                              </m:r>
                            </m:den>
                          </m:f>
                          <m:r>
                            <a:rPr lang="en-GB" i="1">
                              <a:latin typeface="Cambria Math" panose="02040503050406030204" pitchFamily="18" charset="0"/>
                            </a:rPr>
                            <m:t> </m:t>
                          </m:r>
                          <m:r>
                            <a:rPr lang="en-GB" i="1">
                              <a:latin typeface="Cambria Math" panose="02040503050406030204" pitchFamily="18" charset="0"/>
                            </a:rPr>
                            <m:t>𝑑𝑦</m:t>
                          </m:r>
                        </m:e>
                      </m:nary>
                      <m:r>
                        <a:rPr lang="en-GB" i="1">
                          <a:latin typeface="Cambria Math" panose="02040503050406030204" pitchFamily="18" charset="0"/>
                        </a:rPr>
                        <m:t>=</m:t>
                      </m:r>
                      <m:nary>
                        <m:naryPr>
                          <m:subHide m:val="on"/>
                          <m:supHide m:val="on"/>
                          <m:ctrlPr>
                            <a:rPr lang="en-GB" i="1">
                              <a:latin typeface="Cambria Math" panose="02040503050406030204" pitchFamily="18" charset="0"/>
                            </a:rPr>
                          </m:ctrlPr>
                        </m:naryPr>
                        <m:sub/>
                        <m:sup/>
                        <m:e>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𝑥</m:t>
                              </m:r>
                              <m:r>
                                <a:rPr lang="en-GB" b="0" i="1" smtClean="0">
                                  <a:latin typeface="Cambria Math" panose="02040503050406030204" pitchFamily="18" charset="0"/>
                                </a:rPr>
                                <m:t>+2</m:t>
                              </m:r>
                            </m:den>
                          </m:f>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2</m:t>
                              </m:r>
                            </m:num>
                            <m:den>
                              <m:r>
                                <a:rPr lang="en-GB" b="0" i="1" smtClean="0">
                                  <a:latin typeface="Cambria Math" panose="02040503050406030204" pitchFamily="18" charset="0"/>
                                </a:rPr>
                                <m:t>2</m:t>
                              </m:r>
                              <m:r>
                                <a:rPr lang="en-GB" b="0" i="1" smtClean="0">
                                  <a:latin typeface="Cambria Math" panose="02040503050406030204" pitchFamily="18" charset="0"/>
                                </a:rPr>
                                <m:t>𝑥</m:t>
                              </m:r>
                              <m:r>
                                <a:rPr lang="en-GB" b="0" i="1" smtClean="0">
                                  <a:latin typeface="Cambria Math" panose="02040503050406030204" pitchFamily="18" charset="0"/>
                                </a:rPr>
                                <m:t>+1</m:t>
                              </m:r>
                            </m:den>
                          </m:f>
                          <m:r>
                            <a:rPr lang="en-GB" i="1">
                              <a:latin typeface="Cambria Math" panose="02040503050406030204" pitchFamily="18" charset="0"/>
                            </a:rPr>
                            <m:t>𝑑𝑥</m:t>
                          </m:r>
                        </m:e>
                      </m:nary>
                    </m:oMath>
                    <m:oMath xmlns:m="http://schemas.openxmlformats.org/officeDocument/2006/math">
                      <m:func>
                        <m:funcPr>
                          <m:ctrlPr>
                            <a:rPr lang="en-GB" b="0" i="1" smtClean="0">
                              <a:latin typeface="Cambria Math" panose="02040503050406030204" pitchFamily="18" charset="0"/>
                            </a:rPr>
                          </m:ctrlPr>
                        </m:funcPr>
                        <m:fName>
                          <m:r>
                            <m:rPr>
                              <m:sty m:val="p"/>
                            </m:rPr>
                            <a:rPr lang="en-GB" b="0" i="0" smtClean="0">
                              <a:latin typeface="Cambria Math" panose="02040503050406030204" pitchFamily="18" charset="0"/>
                            </a:rPr>
                            <m:t>ln</m:t>
                          </m:r>
                        </m:fName>
                        <m:e>
                          <m:d>
                            <m:dPr>
                              <m:begChr m:val="|"/>
                              <m:endChr m:val="|"/>
                              <m:ctrlPr>
                                <a:rPr lang="en-GB" b="0" i="1" smtClean="0">
                                  <a:latin typeface="Cambria Math" panose="02040503050406030204" pitchFamily="18" charset="0"/>
                                </a:rPr>
                              </m:ctrlPr>
                            </m:dPr>
                            <m:e>
                              <m:r>
                                <a:rPr lang="en-GB" b="0" i="1" smtClean="0">
                                  <a:latin typeface="Cambria Math" panose="02040503050406030204" pitchFamily="18" charset="0"/>
                                </a:rPr>
                                <m:t>𝑦</m:t>
                              </m:r>
                              <m:r>
                                <a:rPr lang="en-GB" b="0" i="1" smtClean="0">
                                  <a:latin typeface="Cambria Math" panose="02040503050406030204" pitchFamily="18" charset="0"/>
                                </a:rPr>
                                <m:t>−2</m:t>
                              </m:r>
                            </m:e>
                          </m:d>
                        </m:e>
                      </m:func>
                      <m:r>
                        <a:rPr lang="en-GB" b="0" i="1" smtClean="0">
                          <a:latin typeface="Cambria Math" panose="02040503050406030204" pitchFamily="18" charset="0"/>
                        </a:rPr>
                        <m:t>=</m:t>
                      </m:r>
                      <m:func>
                        <m:funcPr>
                          <m:ctrlPr>
                            <a:rPr lang="en-GB" b="0" i="1" smtClean="0">
                              <a:latin typeface="Cambria Math" panose="02040503050406030204" pitchFamily="18" charset="0"/>
                            </a:rPr>
                          </m:ctrlPr>
                        </m:funcPr>
                        <m:fName>
                          <m:r>
                            <m:rPr>
                              <m:sty m:val="p"/>
                            </m:rPr>
                            <a:rPr lang="en-GB" b="0" i="0" smtClean="0">
                              <a:latin typeface="Cambria Math" panose="02040503050406030204" pitchFamily="18" charset="0"/>
                            </a:rPr>
                            <m:t>ln</m:t>
                          </m:r>
                        </m:fName>
                        <m:e>
                          <m:d>
                            <m:dPr>
                              <m:begChr m:val="|"/>
                              <m:endChr m:val="|"/>
                              <m:ctrlPr>
                                <a:rPr lang="en-GB" b="0" i="1" smtClean="0">
                                  <a:latin typeface="Cambria Math" panose="02040503050406030204" pitchFamily="18" charset="0"/>
                                </a:rPr>
                              </m:ctrlPr>
                            </m:dPr>
                            <m:e>
                              <m:r>
                                <a:rPr lang="en-GB" b="0" i="1" smtClean="0">
                                  <a:latin typeface="Cambria Math" panose="02040503050406030204" pitchFamily="18" charset="0"/>
                                </a:rPr>
                                <m:t>𝑥</m:t>
                              </m:r>
                              <m:r>
                                <a:rPr lang="en-GB" b="0" i="1" smtClean="0">
                                  <a:latin typeface="Cambria Math" panose="02040503050406030204" pitchFamily="18" charset="0"/>
                                </a:rPr>
                                <m:t>+2</m:t>
                              </m:r>
                            </m:e>
                          </m:d>
                        </m:e>
                      </m:func>
                      <m:r>
                        <a:rPr lang="en-GB" b="0" i="1" smtClean="0">
                          <a:latin typeface="Cambria Math" panose="02040503050406030204" pitchFamily="18" charset="0"/>
                        </a:rPr>
                        <m:t>−</m:t>
                      </m:r>
                      <m:func>
                        <m:funcPr>
                          <m:ctrlPr>
                            <a:rPr lang="en-GB" b="0" i="1" smtClean="0">
                              <a:latin typeface="Cambria Math" panose="02040503050406030204" pitchFamily="18" charset="0"/>
                            </a:rPr>
                          </m:ctrlPr>
                        </m:funcPr>
                        <m:fName>
                          <m:r>
                            <m:rPr>
                              <m:sty m:val="p"/>
                            </m:rPr>
                            <a:rPr lang="en-GB" b="0" i="0" smtClean="0">
                              <a:latin typeface="Cambria Math" panose="02040503050406030204" pitchFamily="18" charset="0"/>
                            </a:rPr>
                            <m:t>ln</m:t>
                          </m:r>
                        </m:fName>
                        <m:e>
                          <m:d>
                            <m:dPr>
                              <m:begChr m:val="|"/>
                              <m:endChr m:val="|"/>
                              <m:ctrlPr>
                                <a:rPr lang="en-GB" b="0" i="1" smtClean="0">
                                  <a:latin typeface="Cambria Math" panose="02040503050406030204" pitchFamily="18" charset="0"/>
                                </a:rPr>
                              </m:ctrlPr>
                            </m:dPr>
                            <m:e>
                              <m:r>
                                <a:rPr lang="en-GB" b="0" i="1" smtClean="0">
                                  <a:latin typeface="Cambria Math" panose="02040503050406030204" pitchFamily="18" charset="0"/>
                                </a:rPr>
                                <m:t>2</m:t>
                              </m:r>
                              <m:r>
                                <a:rPr lang="en-GB" b="0" i="1" smtClean="0">
                                  <a:latin typeface="Cambria Math" panose="02040503050406030204" pitchFamily="18" charset="0"/>
                                </a:rPr>
                                <m:t>𝑥</m:t>
                              </m:r>
                              <m:r>
                                <a:rPr lang="en-GB" b="0" i="1" smtClean="0">
                                  <a:latin typeface="Cambria Math" panose="02040503050406030204" pitchFamily="18" charset="0"/>
                                </a:rPr>
                                <m:t>+1</m:t>
                              </m:r>
                            </m:e>
                          </m:d>
                        </m:e>
                      </m:func>
                      <m:r>
                        <a:rPr lang="en-GB" b="0" i="1" smtClean="0">
                          <a:latin typeface="Cambria Math" panose="02040503050406030204" pitchFamily="18" charset="0"/>
                        </a:rPr>
                        <m:t>+</m:t>
                      </m:r>
                      <m:func>
                        <m:funcPr>
                          <m:ctrlPr>
                            <a:rPr lang="en-GB" b="0" i="1" smtClean="0">
                              <a:latin typeface="Cambria Math" panose="02040503050406030204" pitchFamily="18" charset="0"/>
                            </a:rPr>
                          </m:ctrlPr>
                        </m:funcPr>
                        <m:fName>
                          <m:r>
                            <m:rPr>
                              <m:sty m:val="p"/>
                            </m:rPr>
                            <a:rPr lang="en-GB" b="0" i="0" smtClean="0">
                              <a:latin typeface="Cambria Math" panose="02040503050406030204" pitchFamily="18" charset="0"/>
                            </a:rPr>
                            <m:t>ln</m:t>
                          </m:r>
                        </m:fName>
                        <m:e>
                          <m:r>
                            <a:rPr lang="en-GB" b="0" i="1" smtClean="0">
                              <a:latin typeface="Cambria Math" panose="02040503050406030204" pitchFamily="18" charset="0"/>
                            </a:rPr>
                            <m:t>𝑘</m:t>
                          </m:r>
                        </m:e>
                      </m:func>
                    </m:oMath>
                    <m:oMath xmlns:m="http://schemas.openxmlformats.org/officeDocument/2006/math">
                      <m:func>
                        <m:funcPr>
                          <m:ctrlPr>
                            <a:rPr lang="en-GB" b="0" i="1" smtClean="0">
                              <a:latin typeface="Cambria Math" panose="02040503050406030204" pitchFamily="18" charset="0"/>
                            </a:rPr>
                          </m:ctrlPr>
                        </m:funcPr>
                        <m:fName>
                          <m:r>
                            <m:rPr>
                              <m:sty m:val="p"/>
                            </m:rPr>
                            <a:rPr lang="en-GB" b="0" i="0" smtClean="0">
                              <a:latin typeface="Cambria Math" panose="02040503050406030204" pitchFamily="18" charset="0"/>
                            </a:rPr>
                            <m:t>ln</m:t>
                          </m:r>
                        </m:fName>
                        <m:e>
                          <m:d>
                            <m:dPr>
                              <m:begChr m:val="|"/>
                              <m:endChr m:val="|"/>
                              <m:ctrlPr>
                                <a:rPr lang="en-GB" b="0" i="1" smtClean="0">
                                  <a:latin typeface="Cambria Math" panose="02040503050406030204" pitchFamily="18" charset="0"/>
                                </a:rPr>
                              </m:ctrlPr>
                            </m:dPr>
                            <m:e>
                              <m:r>
                                <a:rPr lang="en-GB" b="0" i="1" smtClean="0">
                                  <a:latin typeface="Cambria Math" panose="02040503050406030204" pitchFamily="18" charset="0"/>
                                </a:rPr>
                                <m:t>𝑦</m:t>
                              </m:r>
                              <m:r>
                                <a:rPr lang="en-GB" b="0" i="1" smtClean="0">
                                  <a:latin typeface="Cambria Math" panose="02040503050406030204" pitchFamily="18" charset="0"/>
                                </a:rPr>
                                <m:t>−2</m:t>
                              </m:r>
                            </m:e>
                          </m:d>
                        </m:e>
                      </m:func>
                      <m:r>
                        <a:rPr lang="en-GB" b="0" i="1" smtClean="0">
                          <a:latin typeface="Cambria Math" panose="02040503050406030204" pitchFamily="18" charset="0"/>
                        </a:rPr>
                        <m:t>=</m:t>
                      </m:r>
                      <m:func>
                        <m:funcPr>
                          <m:ctrlPr>
                            <a:rPr lang="en-GB" b="0" i="1" smtClean="0">
                              <a:latin typeface="Cambria Math" panose="02040503050406030204" pitchFamily="18" charset="0"/>
                            </a:rPr>
                          </m:ctrlPr>
                        </m:funcPr>
                        <m:fName>
                          <m:r>
                            <m:rPr>
                              <m:sty m:val="p"/>
                            </m:rPr>
                            <a:rPr lang="en-GB" b="0" i="0" smtClean="0">
                              <a:latin typeface="Cambria Math" panose="02040503050406030204" pitchFamily="18" charset="0"/>
                            </a:rPr>
                            <m:t>ln</m:t>
                          </m:r>
                        </m:fName>
                        <m:e>
                          <m:d>
                            <m:dPr>
                              <m:begChr m:val="|"/>
                              <m:endChr m:val="|"/>
                              <m:ctrlPr>
                                <a:rPr lang="en-GB" b="0" i="1" smtClean="0">
                                  <a:latin typeface="Cambria Math" panose="02040503050406030204" pitchFamily="18" charset="0"/>
                                </a:rPr>
                              </m:ctrlPr>
                            </m:dPr>
                            <m:e>
                              <m:f>
                                <m:fPr>
                                  <m:ctrlPr>
                                    <a:rPr lang="en-GB" b="0" i="1" smtClean="0">
                                      <a:latin typeface="Cambria Math" panose="02040503050406030204" pitchFamily="18" charset="0"/>
                                    </a:rPr>
                                  </m:ctrlPr>
                                </m:fPr>
                                <m:num>
                                  <m:r>
                                    <a:rPr lang="en-GB" b="0" i="1" smtClean="0">
                                      <a:latin typeface="Cambria Math" panose="02040503050406030204" pitchFamily="18" charset="0"/>
                                    </a:rPr>
                                    <m:t>𝑘</m:t>
                                  </m:r>
                                  <m:d>
                                    <m:dPr>
                                      <m:ctrlPr>
                                        <a:rPr lang="en-GB" b="0" i="1" smtClean="0">
                                          <a:latin typeface="Cambria Math" panose="02040503050406030204" pitchFamily="18" charset="0"/>
                                        </a:rPr>
                                      </m:ctrlPr>
                                    </m:dPr>
                                    <m:e>
                                      <m:r>
                                        <a:rPr lang="en-GB" b="0" i="1" smtClean="0">
                                          <a:latin typeface="Cambria Math" panose="02040503050406030204" pitchFamily="18" charset="0"/>
                                        </a:rPr>
                                        <m:t>𝑥</m:t>
                                      </m:r>
                                      <m:r>
                                        <a:rPr lang="en-GB" b="0" i="1" smtClean="0">
                                          <a:latin typeface="Cambria Math" panose="02040503050406030204" pitchFamily="18" charset="0"/>
                                        </a:rPr>
                                        <m:t>+2</m:t>
                                      </m:r>
                                    </m:e>
                                  </m:d>
                                </m:num>
                                <m:den>
                                  <m:r>
                                    <a:rPr lang="en-GB" b="0" i="1" smtClean="0">
                                      <a:latin typeface="Cambria Math" panose="02040503050406030204" pitchFamily="18" charset="0"/>
                                    </a:rPr>
                                    <m:t>2</m:t>
                                  </m:r>
                                  <m:r>
                                    <a:rPr lang="en-GB" b="0" i="1" smtClean="0">
                                      <a:latin typeface="Cambria Math" panose="02040503050406030204" pitchFamily="18" charset="0"/>
                                    </a:rPr>
                                    <m:t>𝑥</m:t>
                                  </m:r>
                                  <m:r>
                                    <a:rPr lang="en-GB" b="0" i="1" smtClean="0">
                                      <a:latin typeface="Cambria Math" panose="02040503050406030204" pitchFamily="18" charset="0"/>
                                    </a:rPr>
                                    <m:t>+1</m:t>
                                  </m:r>
                                </m:den>
                              </m:f>
                            </m:e>
                          </m:d>
                        </m:e>
                      </m:func>
                    </m:oMath>
                    <m:oMath xmlns:m="http://schemas.openxmlformats.org/officeDocument/2006/math">
                      <m:r>
                        <a:rPr lang="en-GB" b="0" i="1" smtClean="0">
                          <a:latin typeface="Cambria Math" panose="02040503050406030204" pitchFamily="18" charset="0"/>
                        </a:rPr>
                        <m:t>𝑦</m:t>
                      </m:r>
                      <m:r>
                        <a:rPr lang="en-GB" b="0" i="1" smtClean="0">
                          <a:latin typeface="Cambria Math" panose="02040503050406030204" pitchFamily="18" charset="0"/>
                        </a:rPr>
                        <m:t>−2=</m:t>
                      </m:r>
                      <m:f>
                        <m:fPr>
                          <m:ctrlPr>
                            <a:rPr lang="en-GB" b="0" i="1" smtClean="0">
                              <a:latin typeface="Cambria Math" panose="02040503050406030204" pitchFamily="18" charset="0"/>
                            </a:rPr>
                          </m:ctrlPr>
                        </m:fPr>
                        <m:num>
                          <m:r>
                            <a:rPr lang="en-GB" b="0" i="1" smtClean="0">
                              <a:latin typeface="Cambria Math" panose="02040503050406030204" pitchFamily="18" charset="0"/>
                            </a:rPr>
                            <m:t>𝑘</m:t>
                          </m:r>
                          <m:d>
                            <m:dPr>
                              <m:ctrlPr>
                                <a:rPr lang="en-GB" b="0" i="1" smtClean="0">
                                  <a:latin typeface="Cambria Math" panose="02040503050406030204" pitchFamily="18" charset="0"/>
                                </a:rPr>
                              </m:ctrlPr>
                            </m:dPr>
                            <m:e>
                              <m:r>
                                <a:rPr lang="en-GB" b="0" i="1" smtClean="0">
                                  <a:latin typeface="Cambria Math" panose="02040503050406030204" pitchFamily="18" charset="0"/>
                                </a:rPr>
                                <m:t>𝑥</m:t>
                              </m:r>
                              <m:r>
                                <a:rPr lang="en-GB" b="0" i="1" smtClean="0">
                                  <a:latin typeface="Cambria Math" panose="02040503050406030204" pitchFamily="18" charset="0"/>
                                </a:rPr>
                                <m:t>+2</m:t>
                              </m:r>
                            </m:e>
                          </m:d>
                        </m:num>
                        <m:den>
                          <m:r>
                            <a:rPr lang="en-GB" b="0" i="1" smtClean="0">
                              <a:latin typeface="Cambria Math" panose="02040503050406030204" pitchFamily="18" charset="0"/>
                            </a:rPr>
                            <m:t>2</m:t>
                          </m:r>
                          <m:r>
                            <a:rPr lang="en-GB" b="0" i="1" smtClean="0">
                              <a:latin typeface="Cambria Math" panose="02040503050406030204" pitchFamily="18" charset="0"/>
                            </a:rPr>
                            <m:t>𝑥</m:t>
                          </m:r>
                          <m:r>
                            <a:rPr lang="en-GB" b="0" i="1" smtClean="0">
                              <a:latin typeface="Cambria Math" panose="02040503050406030204" pitchFamily="18" charset="0"/>
                            </a:rPr>
                            <m:t>+1</m:t>
                          </m:r>
                        </m:den>
                      </m:f>
                    </m:oMath>
                  </m:oMathPara>
                </a14:m>
                <a:endParaRPr lang="en-GB" b="0" dirty="0"/>
              </a:p>
              <a:p>
                <a:r>
                  <a:rPr lang="en-GB" dirty="0"/>
                  <a:t>When </a:t>
                </a:r>
                <a14:m>
                  <m:oMath xmlns:m="http://schemas.openxmlformats.org/officeDocument/2006/math">
                    <m:r>
                      <a:rPr lang="en-GB" b="0" i="1" smtClean="0">
                        <a:latin typeface="Cambria Math" panose="02040503050406030204" pitchFamily="18" charset="0"/>
                      </a:rPr>
                      <m:t>𝑥</m:t>
                    </m:r>
                    <m:r>
                      <a:rPr lang="en-GB" b="0" i="1" smtClean="0">
                        <a:latin typeface="Cambria Math" panose="02040503050406030204" pitchFamily="18" charset="0"/>
                      </a:rPr>
                      <m:t>=1,</m:t>
                    </m:r>
                    <m:r>
                      <a:rPr lang="en-GB" b="0" i="1" smtClean="0">
                        <a:latin typeface="Cambria Math" panose="02040503050406030204" pitchFamily="18" charset="0"/>
                      </a:rPr>
                      <m:t>𝑦</m:t>
                    </m:r>
                    <m:r>
                      <a:rPr lang="en-GB" b="0" i="1" smtClean="0">
                        <a:latin typeface="Cambria Math" panose="02040503050406030204" pitchFamily="18" charset="0"/>
                      </a:rPr>
                      <m:t>=4</m:t>
                    </m:r>
                  </m:oMath>
                </a14:m>
                <a:r>
                  <a:rPr lang="en-GB" b="0" dirty="0"/>
                  <a:t>:   </a:t>
                </a:r>
                <a14:m>
                  <m:oMath xmlns:m="http://schemas.openxmlformats.org/officeDocument/2006/math">
                    <m:r>
                      <a:rPr lang="en-GB" b="0" i="1" smtClean="0">
                        <a:latin typeface="Cambria Math" panose="02040503050406030204" pitchFamily="18" charset="0"/>
                      </a:rPr>
                      <m:t>4−2=</m:t>
                    </m:r>
                    <m:f>
                      <m:fPr>
                        <m:ctrlPr>
                          <a:rPr lang="en-GB" b="0" i="1" smtClean="0">
                            <a:latin typeface="Cambria Math" panose="02040503050406030204" pitchFamily="18" charset="0"/>
                          </a:rPr>
                        </m:ctrlPr>
                      </m:fPr>
                      <m:num>
                        <m:r>
                          <a:rPr lang="en-GB" b="0" i="1" smtClean="0">
                            <a:latin typeface="Cambria Math" panose="02040503050406030204" pitchFamily="18" charset="0"/>
                          </a:rPr>
                          <m:t>𝑘</m:t>
                        </m:r>
                        <m:d>
                          <m:dPr>
                            <m:ctrlPr>
                              <a:rPr lang="en-GB" b="0" i="1" smtClean="0">
                                <a:latin typeface="Cambria Math" panose="02040503050406030204" pitchFamily="18" charset="0"/>
                              </a:rPr>
                            </m:ctrlPr>
                          </m:dPr>
                          <m:e>
                            <m:r>
                              <a:rPr lang="en-GB" b="0" i="1" smtClean="0">
                                <a:latin typeface="Cambria Math" panose="02040503050406030204" pitchFamily="18" charset="0"/>
                              </a:rPr>
                              <m:t>1+2</m:t>
                            </m:r>
                          </m:e>
                        </m:d>
                      </m:num>
                      <m:den>
                        <m:r>
                          <a:rPr lang="en-GB" b="0" i="1" smtClean="0">
                            <a:latin typeface="Cambria Math" panose="02040503050406030204" pitchFamily="18" charset="0"/>
                          </a:rPr>
                          <m:t>2+1</m:t>
                        </m:r>
                      </m:den>
                    </m:f>
                    <m:r>
                      <a:rPr lang="en-GB" b="0" i="1" smtClean="0">
                        <a:latin typeface="Cambria Math" panose="02040503050406030204" pitchFamily="18" charset="0"/>
                      </a:rPr>
                      <m:t>   →</m:t>
                    </m:r>
                    <m:r>
                      <a:rPr lang="en-GB" b="0" i="1" smtClean="0">
                        <a:latin typeface="Cambria Math" panose="02040503050406030204" pitchFamily="18" charset="0"/>
                      </a:rPr>
                      <m:t>𝑘</m:t>
                    </m:r>
                    <m:r>
                      <a:rPr lang="en-GB" b="0" i="1" smtClean="0">
                        <a:latin typeface="Cambria Math" panose="02040503050406030204" pitchFamily="18" charset="0"/>
                      </a:rPr>
                      <m:t>=2</m:t>
                    </m:r>
                  </m:oMath>
                </a14:m>
                <a:endParaRPr lang="en-GB" b="0" dirty="0"/>
              </a:p>
              <a:p>
                <a:pPr/>
                <a14:m>
                  <m:oMathPara xmlns:m="http://schemas.openxmlformats.org/officeDocument/2006/math">
                    <m:oMathParaPr>
                      <m:jc m:val="centerGroup"/>
                    </m:oMathParaPr>
                    <m:oMath xmlns:m="http://schemas.openxmlformats.org/officeDocument/2006/math">
                      <m:r>
                        <a:rPr lang="en-GB" b="1" i="1" smtClean="0">
                          <a:latin typeface="Cambria Math" panose="02040503050406030204" pitchFamily="18" charset="0"/>
                        </a:rPr>
                        <m:t>𝒚</m:t>
                      </m:r>
                      <m:r>
                        <a:rPr lang="en-GB" b="1" i="1" smtClean="0">
                          <a:latin typeface="Cambria Math" panose="02040503050406030204" pitchFamily="18" charset="0"/>
                        </a:rPr>
                        <m:t>=</m:t>
                      </m:r>
                      <m:r>
                        <a:rPr lang="en-GB" b="1" i="1" smtClean="0">
                          <a:latin typeface="Cambria Math" panose="02040503050406030204" pitchFamily="18" charset="0"/>
                        </a:rPr>
                        <m:t>𝟑</m:t>
                      </m:r>
                      <m:r>
                        <a:rPr lang="en-GB" b="1" i="1" smtClean="0">
                          <a:latin typeface="Cambria Math" panose="02040503050406030204" pitchFamily="18" charset="0"/>
                        </a:rPr>
                        <m:t>+</m:t>
                      </m:r>
                      <m:f>
                        <m:fPr>
                          <m:ctrlPr>
                            <a:rPr lang="en-GB" b="1" i="1" smtClean="0">
                              <a:latin typeface="Cambria Math" panose="02040503050406030204" pitchFamily="18" charset="0"/>
                            </a:rPr>
                          </m:ctrlPr>
                        </m:fPr>
                        <m:num>
                          <m:r>
                            <a:rPr lang="en-GB" b="1" i="1" smtClean="0">
                              <a:latin typeface="Cambria Math" panose="02040503050406030204" pitchFamily="18" charset="0"/>
                            </a:rPr>
                            <m:t>𝟑</m:t>
                          </m:r>
                        </m:num>
                        <m:den>
                          <m:r>
                            <a:rPr lang="en-GB" b="1" i="1" smtClean="0">
                              <a:latin typeface="Cambria Math" panose="02040503050406030204" pitchFamily="18" charset="0"/>
                            </a:rPr>
                            <m:t>𝟐</m:t>
                          </m:r>
                          <m:r>
                            <a:rPr lang="en-GB" b="1" i="1" smtClean="0">
                              <a:latin typeface="Cambria Math" panose="02040503050406030204" pitchFamily="18" charset="0"/>
                            </a:rPr>
                            <m:t>𝒙</m:t>
                          </m:r>
                          <m:r>
                            <a:rPr lang="en-GB" b="1" i="1" smtClean="0">
                              <a:latin typeface="Cambria Math" panose="02040503050406030204" pitchFamily="18" charset="0"/>
                            </a:rPr>
                            <m:t>+</m:t>
                          </m:r>
                          <m:r>
                            <a:rPr lang="en-GB" b="1" i="1" smtClean="0">
                              <a:latin typeface="Cambria Math" panose="02040503050406030204" pitchFamily="18" charset="0"/>
                            </a:rPr>
                            <m:t>𝟏</m:t>
                          </m:r>
                        </m:den>
                      </m:f>
                    </m:oMath>
                  </m:oMathPara>
                </a14:m>
                <a:r>
                  <a:rPr lang="en-GB" b="0" dirty="0"/>
                  <a:t/>
                </a:r>
                <a:br>
                  <a:rPr lang="en-GB" b="0" dirty="0"/>
                </a:br>
                <a:r>
                  <a:rPr lang="en-GB" b="0" dirty="0"/>
                  <a:t/>
                </a:r>
                <a:br>
                  <a:rPr lang="en-GB" b="0" dirty="0"/>
                </a:br>
                <a:endParaRPr lang="en-GB" dirty="0"/>
              </a:p>
            </p:txBody>
          </p:sp>
        </mc:Choice>
        <mc:Fallback xmlns="">
          <p:sp>
            <p:nvSpPr>
              <p:cNvPr id="7" name="TextBox 6"/>
              <p:cNvSpPr txBox="1">
                <a:spLocks noRot="1" noChangeAspect="1" noMove="1" noResize="1" noEditPoints="1" noAdjustHandles="1" noChangeArrowheads="1" noChangeShapeType="1" noTextEdit="1"/>
              </p:cNvSpPr>
              <p:nvPr/>
            </p:nvSpPr>
            <p:spPr>
              <a:xfrm>
                <a:off x="899592" y="1844824"/>
                <a:ext cx="6624736" cy="5575372"/>
              </a:xfrm>
              <a:prstGeom prst="rect">
                <a:avLst/>
              </a:prstGeom>
              <a:blipFill rotWithShape="0">
                <a:blip r:embed="rId3"/>
                <a:stretch>
                  <a:fillRect l="-829"/>
                </a:stretch>
              </a:blipFill>
            </p:spPr>
            <p:txBody>
              <a:bodyPr/>
              <a:lstStyle/>
              <a:p>
                <a:r>
                  <a:rPr lang="en-GB">
                    <a:noFill/>
                  </a:rPr>
                  <a:t> </a:t>
                </a:r>
              </a:p>
            </p:txBody>
          </p:sp>
        </mc:Fallback>
      </mc:AlternateContent>
      <p:sp>
        <p:nvSpPr>
          <p:cNvPr id="8" name="TextBox 7"/>
          <p:cNvSpPr txBox="1"/>
          <p:nvPr/>
        </p:nvSpPr>
        <p:spPr>
          <a:xfrm>
            <a:off x="6624228" y="3694023"/>
            <a:ext cx="2340260" cy="2308324"/>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r>
              <a:rPr lang="en-GB" b="1" dirty="0"/>
              <a:t>Bro Tip: </a:t>
            </a:r>
            <a:r>
              <a:rPr lang="en-GB" dirty="0"/>
              <a:t>While it doesn’t matter when you determine your constant using the boundary conditions, usually it’s easiest to determine it as soon as possible.</a:t>
            </a:r>
          </a:p>
        </p:txBody>
      </p:sp>
      <p:sp>
        <p:nvSpPr>
          <p:cNvPr id="9" name="Rectangle 8"/>
          <p:cNvSpPr/>
          <p:nvPr/>
        </p:nvSpPr>
        <p:spPr>
          <a:xfrm>
            <a:off x="742628" y="1798096"/>
            <a:ext cx="8221860" cy="505990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185407338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9"/>
                                        </p:tgtEl>
                                      </p:cBhvr>
                                    </p:animEffect>
                                    <p:set>
                                      <p:cBhvr>
                                        <p:cTn id="7" dur="1" fill="hold">
                                          <p:stCondLst>
                                            <p:cond delay="4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9"/>
                  </p:tgtEl>
                </p:cond>
              </p:nextCondLst>
            </p:seq>
          </p:childTnLst>
        </p:cTn>
      </p:par>
    </p:tnLst>
    <p:bldLst>
      <p:bldP spid="9"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493C8FC5-0490-4F88-B62E-C18BDFDF7825}"/>
              </a:ext>
            </a:extLst>
          </p:cNvPr>
          <p:cNvGrpSpPr/>
          <p:nvPr/>
        </p:nvGrpSpPr>
        <p:grpSpPr>
          <a:xfrm>
            <a:off x="0" y="0"/>
            <a:ext cx="9144000" cy="599127"/>
            <a:chOff x="0" y="13335"/>
            <a:chExt cx="9144218" cy="599127"/>
          </a:xfrm>
        </p:grpSpPr>
        <p:sp>
          <p:nvSpPr>
            <p:cNvPr id="3" name="TextBox 32">
              <a:extLst>
                <a:ext uri="{FF2B5EF4-FFF2-40B4-BE49-F238E27FC236}">
                  <a16:creationId xmlns:a16="http://schemas.microsoft.com/office/drawing/2014/main" id="{8EE21353-86DA-47D5-A012-337056B447F7}"/>
                </a:ext>
              </a:extLst>
            </p:cNvPr>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Test Your Understanding</a:t>
              </a:r>
            </a:p>
          </p:txBody>
        </p:sp>
        <p:cxnSp>
          <p:nvCxnSpPr>
            <p:cNvPr id="4" name="Straight Connector 3">
              <a:extLst>
                <a:ext uri="{FF2B5EF4-FFF2-40B4-BE49-F238E27FC236}">
                  <a16:creationId xmlns:a16="http://schemas.microsoft.com/office/drawing/2014/main" id="{A8882B79-1D8A-4F65-B3CA-6030F4229EE1}"/>
                </a:ext>
              </a:extLst>
            </p:cNvPr>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pic>
        <p:nvPicPr>
          <p:cNvPr id="5" name="Picture 4">
            <a:extLst>
              <a:ext uri="{FF2B5EF4-FFF2-40B4-BE49-F238E27FC236}">
                <a16:creationId xmlns:a16="http://schemas.microsoft.com/office/drawing/2014/main" id="{2407FD4F-380F-48DB-93D5-00A15DDC09E5}"/>
              </a:ext>
            </a:extLst>
          </p:cNvPr>
          <p:cNvPicPr>
            <a:picLocks noChangeAspect="1"/>
          </p:cNvPicPr>
          <p:nvPr/>
        </p:nvPicPr>
        <p:blipFill>
          <a:blip r:embed="rId2"/>
          <a:stretch>
            <a:fillRect/>
          </a:stretch>
        </p:blipFill>
        <p:spPr>
          <a:xfrm>
            <a:off x="302568" y="1121335"/>
            <a:ext cx="6859082" cy="1462207"/>
          </a:xfrm>
          <a:prstGeom prst="rect">
            <a:avLst/>
          </a:prstGeom>
          <a:effectLst>
            <a:outerShdw blurRad="63500" sx="102000" sy="102000" algn="ctr" rotWithShape="0">
              <a:prstClr val="black">
                <a:alpha val="40000"/>
              </a:prstClr>
            </a:outerShdw>
          </a:effectLst>
        </p:spPr>
      </p:pic>
      <p:sp>
        <p:nvSpPr>
          <p:cNvPr id="6" name="TextBox 5">
            <a:extLst>
              <a:ext uri="{FF2B5EF4-FFF2-40B4-BE49-F238E27FC236}">
                <a16:creationId xmlns:a16="http://schemas.microsoft.com/office/drawing/2014/main" id="{A374CE3B-D8D1-4726-A158-D5E0CECA0172}"/>
              </a:ext>
            </a:extLst>
          </p:cNvPr>
          <p:cNvSpPr txBox="1"/>
          <p:nvPr/>
        </p:nvSpPr>
        <p:spPr>
          <a:xfrm>
            <a:off x="302568" y="752004"/>
            <a:ext cx="2520280" cy="36933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r>
              <a:rPr lang="en-GB" dirty="0"/>
              <a:t>Edexcel C4 Jan 2012 Q4</a:t>
            </a:r>
          </a:p>
        </p:txBody>
      </p:sp>
      <p:pic>
        <p:nvPicPr>
          <p:cNvPr id="7" name="Picture 6">
            <a:extLst>
              <a:ext uri="{FF2B5EF4-FFF2-40B4-BE49-F238E27FC236}">
                <a16:creationId xmlns:a16="http://schemas.microsoft.com/office/drawing/2014/main" id="{9A1B9725-574A-4276-B370-374BE16B9057}"/>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025680" y="2776048"/>
            <a:ext cx="6135970" cy="3416594"/>
          </a:xfrm>
          <a:prstGeom prst="rect">
            <a:avLst/>
          </a:prstGeom>
          <a:noFill/>
          <a:ln>
            <a:noFill/>
          </a:ln>
        </p:spPr>
      </p:pic>
      <p:sp>
        <p:nvSpPr>
          <p:cNvPr id="20" name="Rectangle 19">
            <a:extLst>
              <a:ext uri="{FF2B5EF4-FFF2-40B4-BE49-F238E27FC236}">
                <a16:creationId xmlns:a16="http://schemas.microsoft.com/office/drawing/2014/main" id="{5996BD44-7A1D-4C2D-83EE-6CF3DE8901C3}"/>
              </a:ext>
            </a:extLst>
          </p:cNvPr>
          <p:cNvSpPr/>
          <p:nvPr/>
        </p:nvSpPr>
        <p:spPr>
          <a:xfrm>
            <a:off x="940047" y="2720617"/>
            <a:ext cx="6331609" cy="356406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35349751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0"/>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20"/>
                                        </p:tgtEl>
                                      </p:cBhvr>
                                    </p:animEffect>
                                    <p:set>
                                      <p:cBhvr>
                                        <p:cTn id="7" dur="1" fill="hold">
                                          <p:stCondLst>
                                            <p:cond delay="499"/>
                                          </p:stCondLst>
                                        </p:cTn>
                                        <p:tgtEl>
                                          <p:spTgt spid="20"/>
                                        </p:tgtEl>
                                        <p:attrNameLst>
                                          <p:attrName>style.visibility</p:attrName>
                                        </p:attrNameLst>
                                      </p:cBhvr>
                                      <p:to>
                                        <p:strVal val="hidden"/>
                                      </p:to>
                                    </p:set>
                                  </p:childTnLst>
                                </p:cTn>
                              </p:par>
                            </p:childTnLst>
                          </p:cTn>
                        </p:par>
                      </p:childTnLst>
                    </p:cTn>
                  </p:par>
                </p:childTnLst>
              </p:cTn>
              <p:nextCondLst>
                <p:cond evt="onClick" delay="0">
                  <p:tgtEl>
                    <p:spTgt spid="20"/>
                  </p:tgtEl>
                </p:cond>
              </p:nextCondLst>
            </p:seq>
          </p:childTnLst>
        </p:cTn>
      </p:par>
    </p:tnLst>
    <p:bldLst>
      <p:bldP spid="20" grpId="0"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4000"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Key Points on Differential Equations</a:t>
              </a:r>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5" name="TextBox 4"/>
              <p:cNvSpPr txBox="1"/>
              <p:nvPr/>
            </p:nvSpPr>
            <p:spPr>
              <a:xfrm>
                <a:off x="683568" y="908720"/>
                <a:ext cx="8136904" cy="4249625"/>
              </a:xfrm>
              <a:prstGeom prst="rect">
                <a:avLst/>
              </a:prstGeom>
              <a:noFill/>
            </p:spPr>
            <p:txBody>
              <a:bodyPr wrap="square" rtlCol="0">
                <a:spAutoFit/>
              </a:bodyPr>
              <a:lstStyle/>
              <a:p>
                <a:pPr marL="285750" indent="-285750">
                  <a:buFont typeface="Arial" panose="020B0604020202020204" pitchFamily="34" charset="0"/>
                  <a:buChar char="•"/>
                </a:pPr>
                <a:r>
                  <a:rPr lang="en-GB" sz="2400" dirty="0"/>
                  <a:t>Get </a:t>
                </a:r>
                <a14:m>
                  <m:oMath xmlns:m="http://schemas.openxmlformats.org/officeDocument/2006/math">
                    <m:r>
                      <a:rPr lang="en-GB" sz="2400" b="0" i="1" smtClean="0">
                        <a:latin typeface="Cambria Math" panose="02040503050406030204" pitchFamily="18" charset="0"/>
                      </a:rPr>
                      <m:t>𝑦</m:t>
                    </m:r>
                  </m:oMath>
                </a14:m>
                <a:r>
                  <a:rPr lang="en-GB" sz="2400" dirty="0"/>
                  <a:t> on to LHS by dividing (possibly factorising first).</a:t>
                </a:r>
              </a:p>
              <a:p>
                <a:pPr marL="285750" indent="-285750">
                  <a:buFont typeface="Arial" panose="020B0604020202020204" pitchFamily="34" charset="0"/>
                  <a:buChar char="•"/>
                </a:pPr>
                <a:r>
                  <a:rPr lang="en-GB" sz="2400" dirty="0"/>
                  <a:t>If after integrating you have </a:t>
                </a:r>
                <a14:m>
                  <m:oMath xmlns:m="http://schemas.openxmlformats.org/officeDocument/2006/math">
                    <m:r>
                      <a:rPr lang="en-GB" sz="2400" b="0" i="1" smtClean="0">
                        <a:latin typeface="Cambria Math" panose="02040503050406030204" pitchFamily="18" charset="0"/>
                      </a:rPr>
                      <m:t>𝑙𝑛</m:t>
                    </m:r>
                  </m:oMath>
                </a14:m>
                <a:r>
                  <a:rPr lang="en-GB" sz="2400" dirty="0"/>
                  <a:t> on the RHS, make your constant of integration </a:t>
                </a:r>
                <a14:m>
                  <m:oMath xmlns:m="http://schemas.openxmlformats.org/officeDocument/2006/math">
                    <m:func>
                      <m:funcPr>
                        <m:ctrlPr>
                          <a:rPr lang="en-GB" sz="2400" b="0" i="1" smtClean="0">
                            <a:latin typeface="Cambria Math" panose="02040503050406030204" pitchFamily="18" charset="0"/>
                          </a:rPr>
                        </m:ctrlPr>
                      </m:funcPr>
                      <m:fName>
                        <m:r>
                          <m:rPr>
                            <m:sty m:val="p"/>
                          </m:rPr>
                          <a:rPr lang="en-GB" sz="2400" b="0" i="0" smtClean="0">
                            <a:latin typeface="Cambria Math" panose="02040503050406030204" pitchFamily="18" charset="0"/>
                          </a:rPr>
                          <m:t>ln</m:t>
                        </m:r>
                      </m:fName>
                      <m:e>
                        <m:r>
                          <a:rPr lang="en-GB" sz="2400" b="0" i="1" smtClean="0">
                            <a:latin typeface="Cambria Math" panose="02040503050406030204" pitchFamily="18" charset="0"/>
                          </a:rPr>
                          <m:t>𝑘</m:t>
                        </m:r>
                      </m:e>
                    </m:func>
                  </m:oMath>
                </a14:m>
                <a:r>
                  <a:rPr lang="en-GB" sz="2400" dirty="0"/>
                  <a:t>.</a:t>
                </a:r>
              </a:p>
              <a:p>
                <a:pPr marL="285750" indent="-285750">
                  <a:buFont typeface="Arial" panose="020B0604020202020204" pitchFamily="34" charset="0"/>
                  <a:buChar char="•"/>
                </a:pPr>
                <a:r>
                  <a:rPr lang="en-GB" sz="2400" dirty="0"/>
                  <a:t>Be sure to combine all your </a:t>
                </a:r>
                <a14:m>
                  <m:oMath xmlns:m="http://schemas.openxmlformats.org/officeDocument/2006/math">
                    <m:r>
                      <a:rPr lang="en-GB" sz="2400" b="0" i="1" smtClean="0">
                        <a:latin typeface="Cambria Math" panose="02040503050406030204" pitchFamily="18" charset="0"/>
                      </a:rPr>
                      <m:t>𝑙𝑛</m:t>
                    </m:r>
                  </m:oMath>
                </a14:m>
                <a:r>
                  <a:rPr lang="en-GB" sz="2400" dirty="0"/>
                  <a:t>’s together just as you did in C2.</a:t>
                </a:r>
                <a:br>
                  <a:rPr lang="en-GB" sz="2400" dirty="0"/>
                </a:br>
                <a:r>
                  <a:rPr lang="en-GB" sz="2400" dirty="0"/>
                  <a:t>E.g.:</a:t>
                </a:r>
                <a:br>
                  <a:rPr lang="en-GB" sz="2400" dirty="0"/>
                </a:br>
                <a14:m>
                  <m:oMath xmlns:m="http://schemas.openxmlformats.org/officeDocument/2006/math">
                    <m:r>
                      <a:rPr lang="en-GB" sz="2400" b="0" i="1" smtClean="0">
                        <a:latin typeface="Cambria Math" panose="02040503050406030204" pitchFamily="18" charset="0"/>
                      </a:rPr>
                      <m:t>2</m:t>
                    </m:r>
                    <m:func>
                      <m:funcPr>
                        <m:ctrlPr>
                          <a:rPr lang="en-GB" sz="2400" b="0" i="1" smtClean="0">
                            <a:latin typeface="Cambria Math" panose="02040503050406030204" pitchFamily="18" charset="0"/>
                          </a:rPr>
                        </m:ctrlPr>
                      </m:funcPr>
                      <m:fName>
                        <m:r>
                          <m:rPr>
                            <m:sty m:val="p"/>
                          </m:rPr>
                          <a:rPr lang="en-GB" sz="2400" b="0" i="0" smtClean="0">
                            <a:latin typeface="Cambria Math" panose="02040503050406030204" pitchFamily="18" charset="0"/>
                          </a:rPr>
                          <m:t>ln</m:t>
                        </m:r>
                      </m:fName>
                      <m:e>
                        <m:d>
                          <m:dPr>
                            <m:begChr m:val="|"/>
                            <m:endChr m:val="|"/>
                            <m:ctrlPr>
                              <a:rPr lang="en-GB" sz="2400" b="0" i="1" smtClean="0">
                                <a:latin typeface="Cambria Math" panose="02040503050406030204" pitchFamily="18" charset="0"/>
                              </a:rPr>
                            </m:ctrlPr>
                          </m:dPr>
                          <m:e>
                            <m:r>
                              <a:rPr lang="en-GB" sz="2400" b="0" i="1" smtClean="0">
                                <a:latin typeface="Cambria Math" panose="02040503050406030204" pitchFamily="18" charset="0"/>
                              </a:rPr>
                              <m:t>𝑥</m:t>
                            </m:r>
                            <m:r>
                              <a:rPr lang="en-GB" sz="2400" b="0" i="1" smtClean="0">
                                <a:latin typeface="Cambria Math" panose="02040503050406030204" pitchFamily="18" charset="0"/>
                              </a:rPr>
                              <m:t>+1</m:t>
                            </m:r>
                          </m:e>
                        </m:d>
                      </m:e>
                    </m:func>
                    <m:r>
                      <a:rPr lang="en-GB" sz="2400" b="0" i="1" smtClean="0">
                        <a:latin typeface="Cambria Math" panose="02040503050406030204" pitchFamily="18" charset="0"/>
                      </a:rPr>
                      <m:t>−</m:t>
                    </m:r>
                    <m:func>
                      <m:funcPr>
                        <m:ctrlPr>
                          <a:rPr lang="en-GB" sz="2400" b="0" i="1" smtClean="0">
                            <a:latin typeface="Cambria Math" panose="02040503050406030204" pitchFamily="18" charset="0"/>
                          </a:rPr>
                        </m:ctrlPr>
                      </m:funcPr>
                      <m:fName>
                        <m:r>
                          <m:rPr>
                            <m:sty m:val="p"/>
                          </m:rPr>
                          <a:rPr lang="en-GB" sz="2400" b="0" i="0" smtClean="0">
                            <a:latin typeface="Cambria Math" panose="02040503050406030204" pitchFamily="18" charset="0"/>
                          </a:rPr>
                          <m:t>ln</m:t>
                        </m:r>
                      </m:fName>
                      <m:e>
                        <m:d>
                          <m:dPr>
                            <m:begChr m:val="|"/>
                            <m:endChr m:val="|"/>
                            <m:ctrlPr>
                              <a:rPr lang="en-GB" sz="2400" b="0" i="1" smtClean="0">
                                <a:latin typeface="Cambria Math" panose="02040503050406030204" pitchFamily="18" charset="0"/>
                              </a:rPr>
                            </m:ctrlPr>
                          </m:dPr>
                          <m:e>
                            <m:r>
                              <a:rPr lang="en-GB" sz="2400" b="0" i="1" smtClean="0">
                                <a:latin typeface="Cambria Math" panose="02040503050406030204" pitchFamily="18" charset="0"/>
                              </a:rPr>
                              <m:t>𝑥</m:t>
                            </m:r>
                          </m:e>
                        </m:d>
                      </m:e>
                    </m:func>
                    <m:r>
                      <a:rPr lang="en-GB" sz="2400" b="0" i="1" smtClean="0">
                        <a:latin typeface="Cambria Math" panose="02040503050406030204" pitchFamily="18" charset="0"/>
                      </a:rPr>
                      <m:t>     →  </m:t>
                    </m:r>
                    <m:func>
                      <m:funcPr>
                        <m:ctrlPr>
                          <a:rPr lang="en-GB" sz="2400" b="0" i="1" smtClean="0">
                            <a:latin typeface="Cambria Math" panose="02040503050406030204" pitchFamily="18" charset="0"/>
                          </a:rPr>
                        </m:ctrlPr>
                      </m:funcPr>
                      <m:fName>
                        <m:r>
                          <m:rPr>
                            <m:sty m:val="p"/>
                          </m:rPr>
                          <a:rPr lang="en-GB" sz="2400" b="0" i="0" smtClean="0">
                            <a:latin typeface="Cambria Math" panose="02040503050406030204" pitchFamily="18" charset="0"/>
                          </a:rPr>
                          <m:t>ln</m:t>
                        </m:r>
                      </m:fName>
                      <m:e>
                        <m:d>
                          <m:dPr>
                            <m:begChr m:val="|"/>
                            <m:endChr m:val="|"/>
                            <m:ctrlPr>
                              <a:rPr lang="en-GB" sz="2400" b="0" i="1" smtClean="0">
                                <a:latin typeface="Cambria Math" panose="02040503050406030204" pitchFamily="18" charset="0"/>
                              </a:rPr>
                            </m:ctrlPr>
                          </m:dPr>
                          <m:e>
                            <m:f>
                              <m:fPr>
                                <m:ctrlPr>
                                  <a:rPr lang="en-GB" sz="2400" b="0" i="1" smtClean="0">
                                    <a:latin typeface="Cambria Math" panose="02040503050406030204" pitchFamily="18" charset="0"/>
                                  </a:rPr>
                                </m:ctrlPr>
                              </m:fPr>
                              <m:num>
                                <m:sSup>
                                  <m:sSupPr>
                                    <m:ctrlPr>
                                      <a:rPr lang="en-GB" sz="2400" b="0" i="1" smtClean="0">
                                        <a:latin typeface="Cambria Math" panose="02040503050406030204" pitchFamily="18" charset="0"/>
                                      </a:rPr>
                                    </m:ctrlPr>
                                  </m:sSupPr>
                                  <m:e>
                                    <m:d>
                                      <m:dPr>
                                        <m:ctrlPr>
                                          <a:rPr lang="en-GB" sz="2400" b="0" i="1" smtClean="0">
                                            <a:latin typeface="Cambria Math" panose="02040503050406030204" pitchFamily="18" charset="0"/>
                                          </a:rPr>
                                        </m:ctrlPr>
                                      </m:dPr>
                                      <m:e>
                                        <m:r>
                                          <a:rPr lang="en-GB" sz="2400" b="0" i="1" smtClean="0">
                                            <a:latin typeface="Cambria Math" panose="02040503050406030204" pitchFamily="18" charset="0"/>
                                          </a:rPr>
                                          <m:t>𝑥</m:t>
                                        </m:r>
                                        <m:r>
                                          <a:rPr lang="en-GB" sz="2400" b="0" i="1" smtClean="0">
                                            <a:latin typeface="Cambria Math" panose="02040503050406030204" pitchFamily="18" charset="0"/>
                                          </a:rPr>
                                          <m:t>+1</m:t>
                                        </m:r>
                                      </m:e>
                                    </m:d>
                                  </m:e>
                                  <m:sup>
                                    <m:r>
                                      <a:rPr lang="en-GB" sz="2400" b="0" i="1" smtClean="0">
                                        <a:latin typeface="Cambria Math" panose="02040503050406030204" pitchFamily="18" charset="0"/>
                                      </a:rPr>
                                      <m:t>2</m:t>
                                    </m:r>
                                  </m:sup>
                                </m:sSup>
                              </m:num>
                              <m:den>
                                <m:r>
                                  <a:rPr lang="en-GB" sz="2400" b="0" i="1" smtClean="0">
                                    <a:latin typeface="Cambria Math" panose="02040503050406030204" pitchFamily="18" charset="0"/>
                                  </a:rPr>
                                  <m:t>𝑥</m:t>
                                </m:r>
                              </m:den>
                            </m:f>
                          </m:e>
                        </m:d>
                      </m:e>
                    </m:func>
                  </m:oMath>
                </a14:m>
                <a:r>
                  <a:rPr lang="en-GB" sz="2400" dirty="0"/>
                  <a:t/>
                </a:r>
                <a:br>
                  <a:rPr lang="en-GB" sz="2400" dirty="0"/>
                </a:br>
                <a:endParaRPr lang="en-GB" sz="2400" dirty="0"/>
              </a:p>
              <a:p>
                <a:pPr marL="285750" indent="-285750">
                  <a:buFont typeface="Arial" panose="020B0604020202020204" pitchFamily="34" charset="0"/>
                  <a:buChar char="•"/>
                </a:pPr>
                <a:r>
                  <a:rPr lang="en-GB" sz="2400" dirty="0"/>
                  <a:t>Sub in boundary conditions to work out your constant – better to do sooner rather than later.</a:t>
                </a:r>
              </a:p>
              <a:p>
                <a:pPr marL="285750" indent="-285750">
                  <a:buFont typeface="Arial" panose="020B0604020202020204" pitchFamily="34" charset="0"/>
                  <a:buChar char="•"/>
                </a:pPr>
                <a:r>
                  <a:rPr lang="en-GB" sz="2400" dirty="0"/>
                  <a:t>Exam questions </a:t>
                </a:r>
                <a:r>
                  <a:rPr lang="en-GB" sz="2400" dirty="0">
                    <a:sym typeface="Symbol" panose="05050102010706020507" pitchFamily="18" charset="2"/>
                  </a:rPr>
                  <a:t></a:t>
                </a:r>
                <a:r>
                  <a:rPr lang="en-GB" sz="2400" dirty="0"/>
                  <a:t> partial fractions combined with differential equations.</a:t>
                </a:r>
              </a:p>
            </p:txBody>
          </p:sp>
        </mc:Choice>
        <mc:Fallback xmlns="">
          <p:sp>
            <p:nvSpPr>
              <p:cNvPr id="5" name="TextBox 4"/>
              <p:cNvSpPr txBox="1">
                <a:spLocks noRot="1" noChangeAspect="1" noMove="1" noResize="1" noEditPoints="1" noAdjustHandles="1" noChangeArrowheads="1" noChangeShapeType="1" noTextEdit="1"/>
              </p:cNvSpPr>
              <p:nvPr/>
            </p:nvSpPr>
            <p:spPr>
              <a:xfrm>
                <a:off x="683568" y="908720"/>
                <a:ext cx="8136904" cy="4249625"/>
              </a:xfrm>
              <a:prstGeom prst="rect">
                <a:avLst/>
              </a:prstGeom>
              <a:blipFill>
                <a:blip r:embed="rId2"/>
                <a:stretch>
                  <a:fillRect l="-974" t="-1148" r="-1124" b="-2296"/>
                </a:stretch>
              </a:blipFill>
            </p:spPr>
            <p:txBody>
              <a:bodyPr/>
              <a:lstStyle/>
              <a:p>
                <a:r>
                  <a:rPr lang="en-GB">
                    <a:noFill/>
                  </a:rPr>
                  <a:t> </a:t>
                </a:r>
              </a:p>
            </p:txBody>
          </p:sp>
        </mc:Fallback>
      </mc:AlternateContent>
      <p:sp>
        <p:nvSpPr>
          <p:cNvPr id="6" name="Rectangle 5"/>
          <p:cNvSpPr/>
          <p:nvPr/>
        </p:nvSpPr>
        <p:spPr>
          <a:xfrm>
            <a:off x="5364088" y="2708919"/>
            <a:ext cx="2088232" cy="90949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30297526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6"/>
                  </p:tgtEl>
                </p:cond>
              </p:nextCondLst>
            </p:seq>
          </p:childTnLst>
        </p:cTn>
      </p:par>
    </p:tnLst>
    <p:bldLst>
      <p:bldP spid="6" grpId="0"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p:nvPr/>
        </p:nvGrpSpPr>
        <p:grpSpPr>
          <a:xfrm>
            <a:off x="0" y="0"/>
            <a:ext cx="9144000" cy="599127"/>
            <a:chOff x="0" y="13335"/>
            <a:chExt cx="9144218" cy="599127"/>
          </a:xfrm>
        </p:grpSpPr>
        <p:sp>
          <p:nvSpPr>
            <p:cNvPr id="12"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Exercise 11J</a:t>
              </a:r>
            </a:p>
          </p:txBody>
        </p:sp>
        <p:cxnSp>
          <p:nvCxnSpPr>
            <p:cNvPr id="13" name="Straight Connector 12"/>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14" name="TextBox 13">
            <a:extLst>
              <a:ext uri="{FF2B5EF4-FFF2-40B4-BE49-F238E27FC236}">
                <a16:creationId xmlns:a16="http://schemas.microsoft.com/office/drawing/2014/main" id="{AB409FA8-34C4-4FDD-966B-EFA5D58ECFF6}"/>
              </a:ext>
            </a:extLst>
          </p:cNvPr>
          <p:cNvSpPr txBox="1"/>
          <p:nvPr/>
        </p:nvSpPr>
        <p:spPr>
          <a:xfrm>
            <a:off x="395536" y="725840"/>
            <a:ext cx="7920880" cy="830997"/>
          </a:xfrm>
          <a:prstGeom prst="rect">
            <a:avLst/>
          </a:prstGeom>
          <a:noFill/>
        </p:spPr>
        <p:txBody>
          <a:bodyPr wrap="square" rtlCol="0">
            <a:spAutoFit/>
          </a:bodyPr>
          <a:lstStyle/>
          <a:p>
            <a:r>
              <a:rPr lang="en-GB" sz="2400" dirty="0"/>
              <a:t>Pearson Pure Mathematics Year 2/AS</a:t>
            </a:r>
          </a:p>
          <a:p>
            <a:r>
              <a:rPr lang="en-GB" sz="2400" dirty="0"/>
              <a:t>Pages 324-326</a:t>
            </a:r>
          </a:p>
        </p:txBody>
      </p:sp>
      <p:cxnSp>
        <p:nvCxnSpPr>
          <p:cNvPr id="15" name="Straight Connector 14">
            <a:extLst>
              <a:ext uri="{FF2B5EF4-FFF2-40B4-BE49-F238E27FC236}">
                <a16:creationId xmlns:a16="http://schemas.microsoft.com/office/drawing/2014/main" id="{07B3D4EB-D2A9-4BCC-B402-8AAEDE7CB1A1}"/>
              </a:ext>
            </a:extLst>
          </p:cNvPr>
          <p:cNvCxnSpPr/>
          <p:nvPr/>
        </p:nvCxnSpPr>
        <p:spPr>
          <a:xfrm>
            <a:off x="0" y="1739717"/>
            <a:ext cx="9144000" cy="0"/>
          </a:xfrm>
          <a:prstGeom prst="line">
            <a:avLst/>
          </a:prstGeom>
        </p:spPr>
        <p:style>
          <a:lnRef idx="1">
            <a:schemeClr val="dk1"/>
          </a:lnRef>
          <a:fillRef idx="0">
            <a:schemeClr val="dk1"/>
          </a:fillRef>
          <a:effectRef idx="0">
            <a:schemeClr val="dk1"/>
          </a:effectRef>
          <a:fontRef idx="minor">
            <a:schemeClr val="tx1"/>
          </a:fontRef>
        </p:style>
      </p:cxnSp>
      <p:sp>
        <p:nvSpPr>
          <p:cNvPr id="16" name="TextBox 15">
            <a:extLst>
              <a:ext uri="{FF2B5EF4-FFF2-40B4-BE49-F238E27FC236}">
                <a16:creationId xmlns:a16="http://schemas.microsoft.com/office/drawing/2014/main" id="{93070792-982B-43DC-B3F0-C3F8AB041DB2}"/>
              </a:ext>
            </a:extLst>
          </p:cNvPr>
          <p:cNvSpPr txBox="1"/>
          <p:nvPr/>
        </p:nvSpPr>
        <p:spPr>
          <a:xfrm>
            <a:off x="2800586" y="1772719"/>
            <a:ext cx="1944216" cy="369332"/>
          </a:xfrm>
          <a:prstGeom prst="rect">
            <a:avLst/>
          </a:prstGeom>
          <a:noFill/>
        </p:spPr>
        <p:txBody>
          <a:bodyPr wrap="square" rtlCol="0">
            <a:spAutoFit/>
          </a:bodyPr>
          <a:lstStyle/>
          <a:p>
            <a:r>
              <a:rPr lang="en-GB" b="1" dirty="0"/>
              <a:t>Extension:</a:t>
            </a:r>
          </a:p>
        </p:txBody>
      </p:sp>
      <p:pic>
        <p:nvPicPr>
          <p:cNvPr id="17" name="Picture 16">
            <a:extLst>
              <a:ext uri="{FF2B5EF4-FFF2-40B4-BE49-F238E27FC236}">
                <a16:creationId xmlns:a16="http://schemas.microsoft.com/office/drawing/2014/main" id="{0619A6DF-5FA7-4158-833F-7A66FB0F780C}"/>
              </a:ext>
            </a:extLst>
          </p:cNvPr>
          <p:cNvPicPr>
            <a:picLocks noChangeAspect="1"/>
          </p:cNvPicPr>
          <p:nvPr/>
        </p:nvPicPr>
        <p:blipFill>
          <a:blip r:embed="rId2"/>
          <a:stretch>
            <a:fillRect/>
          </a:stretch>
        </p:blipFill>
        <p:spPr>
          <a:xfrm>
            <a:off x="2843808" y="2161316"/>
            <a:ext cx="6524625" cy="4581525"/>
          </a:xfrm>
          <a:prstGeom prst="rect">
            <a:avLst/>
          </a:prstGeom>
        </p:spPr>
      </p:pic>
      <p:sp>
        <p:nvSpPr>
          <p:cNvPr id="18" name="Rectangle 17">
            <a:extLst>
              <a:ext uri="{FF2B5EF4-FFF2-40B4-BE49-F238E27FC236}">
                <a16:creationId xmlns:a16="http://schemas.microsoft.com/office/drawing/2014/main" id="{62A7CBB8-6B3A-40FD-9067-12ECB49B4BCB}"/>
              </a:ext>
            </a:extLst>
          </p:cNvPr>
          <p:cNvSpPr/>
          <p:nvPr/>
        </p:nvSpPr>
        <p:spPr>
          <a:xfrm>
            <a:off x="3635896" y="6388331"/>
            <a:ext cx="2217812" cy="35451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9" name="TextBox 18">
            <a:extLst>
              <a:ext uri="{FF2B5EF4-FFF2-40B4-BE49-F238E27FC236}">
                <a16:creationId xmlns:a16="http://schemas.microsoft.com/office/drawing/2014/main" id="{C90419F3-B5CF-3940-8EC7-A22815AB277B}"/>
              </a:ext>
            </a:extLst>
          </p:cNvPr>
          <p:cNvSpPr txBox="1"/>
          <p:nvPr/>
        </p:nvSpPr>
        <p:spPr>
          <a:xfrm>
            <a:off x="188145" y="2268131"/>
            <a:ext cx="2655664" cy="3785652"/>
          </a:xfrm>
          <a:prstGeom prst="rect">
            <a:avLst/>
          </a:prstGeom>
          <a:noFill/>
        </p:spPr>
        <p:txBody>
          <a:bodyPr wrap="square" rtlCol="0">
            <a:spAutoFit/>
          </a:bodyPr>
          <a:lstStyle/>
          <a:p>
            <a:r>
              <a:rPr lang="en-US" sz="2400" dirty="0"/>
              <a:t>Complete before the lesson Q1-2</a:t>
            </a:r>
          </a:p>
          <a:p>
            <a:endParaRPr lang="en-US" sz="2400" dirty="0"/>
          </a:p>
          <a:p>
            <a:r>
              <a:rPr lang="en-US" sz="2400" dirty="0"/>
              <a:t>In Class:			</a:t>
            </a:r>
          </a:p>
          <a:p>
            <a:r>
              <a:rPr lang="en-US" sz="2400" dirty="0">
                <a:solidFill>
                  <a:schemeClr val="accent3"/>
                </a:solidFill>
              </a:rPr>
              <a:t>Green	          </a:t>
            </a:r>
            <a:r>
              <a:rPr lang="en-US" sz="2400" dirty="0"/>
              <a:t>Q3-8</a:t>
            </a:r>
          </a:p>
          <a:p>
            <a:r>
              <a:rPr lang="en-US" sz="2400" dirty="0">
                <a:solidFill>
                  <a:schemeClr val="accent6"/>
                </a:solidFill>
              </a:rPr>
              <a:t>Amber</a:t>
            </a:r>
            <a:r>
              <a:rPr lang="en-US" sz="2400" dirty="0"/>
              <a:t> 	          Q9-11</a:t>
            </a:r>
          </a:p>
          <a:p>
            <a:r>
              <a:rPr lang="en-US" sz="2400" dirty="0">
                <a:solidFill>
                  <a:srgbClr val="FF0000"/>
                </a:solidFill>
              </a:rPr>
              <a:t>Red</a:t>
            </a:r>
            <a:r>
              <a:rPr lang="en-US" sz="2400" dirty="0"/>
              <a:t>	        Q12-15                                                                                                                                                        </a:t>
            </a:r>
          </a:p>
          <a:p>
            <a:r>
              <a:rPr lang="en-US" sz="2400" dirty="0"/>
              <a:t>                        &amp; Ext</a:t>
            </a:r>
          </a:p>
          <a:p>
            <a:endParaRPr lang="en-US" sz="2400" dirty="0"/>
          </a:p>
        </p:txBody>
      </p:sp>
    </p:spTree>
    <p:extLst>
      <p:ext uri="{BB962C8B-B14F-4D97-AF65-F5344CB8AC3E}">
        <p14:creationId xmlns:p14="http://schemas.microsoft.com/office/powerpoint/2010/main" val="392181630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8"/>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8"/>
                                        </p:tgtEl>
                                      </p:cBhvr>
                                    </p:animEffect>
                                    <p:set>
                                      <p:cBhvr>
                                        <p:cTn id="7" dur="1" fill="hold">
                                          <p:stCondLst>
                                            <p:cond delay="499"/>
                                          </p:stCondLst>
                                        </p:cTn>
                                        <p:tgtEl>
                                          <p:spTgt spid="18"/>
                                        </p:tgtEl>
                                        <p:attrNameLst>
                                          <p:attrName>style.visibility</p:attrName>
                                        </p:attrNameLst>
                                      </p:cBhvr>
                                      <p:to>
                                        <p:strVal val="hidden"/>
                                      </p:to>
                                    </p:set>
                                  </p:childTnLst>
                                </p:cTn>
                              </p:par>
                            </p:childTnLst>
                          </p:cTn>
                        </p:par>
                      </p:childTnLst>
                    </p:cTn>
                  </p:par>
                </p:childTnLst>
              </p:cTn>
              <p:nextCondLst>
                <p:cond evt="onClick" delay="0">
                  <p:tgtEl>
                    <p:spTgt spid="18"/>
                  </p:tgtEl>
                </p:cond>
              </p:nextCondLst>
            </p:seq>
          </p:childTnLst>
        </p:cTn>
      </p:par>
    </p:tnLst>
    <p:bldLst>
      <p:bldP spid="18" grpId="0" animBg="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4000"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Forming differential equations</a:t>
              </a:r>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5" name="TextBox 4"/>
              <p:cNvSpPr txBox="1"/>
              <p:nvPr/>
            </p:nvSpPr>
            <p:spPr>
              <a:xfrm>
                <a:off x="780976" y="1517259"/>
                <a:ext cx="7920880" cy="1015663"/>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sz="2000" dirty="0"/>
                  <a:t>The rate of increase of a rabbit population (with population </a:t>
                </a:r>
                <a14:m>
                  <m:oMath xmlns:m="http://schemas.openxmlformats.org/officeDocument/2006/math">
                    <m:r>
                      <a:rPr lang="en-GB" sz="2000" b="0" i="1" smtClean="0">
                        <a:latin typeface="Cambria Math" panose="02040503050406030204" pitchFamily="18" charset="0"/>
                      </a:rPr>
                      <m:t>𝑃</m:t>
                    </m:r>
                  </m:oMath>
                </a14:m>
                <a:r>
                  <a:rPr lang="en-GB" sz="2000" dirty="0"/>
                  <a:t>, where time is </a:t>
                </a:r>
                <a14:m>
                  <m:oMath xmlns:m="http://schemas.openxmlformats.org/officeDocument/2006/math">
                    <m:r>
                      <a:rPr lang="en-GB" sz="2000" b="0" i="1" smtClean="0">
                        <a:latin typeface="Cambria Math" panose="02040503050406030204" pitchFamily="18" charset="0"/>
                      </a:rPr>
                      <m:t>𝑡</m:t>
                    </m:r>
                  </m:oMath>
                </a14:m>
                <a:r>
                  <a:rPr lang="en-GB" sz="2000" dirty="0"/>
                  <a:t>) is </a:t>
                </a:r>
                <a:r>
                  <a:rPr lang="en-GB" sz="2000" b="1" dirty="0"/>
                  <a:t>proportional to </a:t>
                </a:r>
                <a:r>
                  <a:rPr lang="en-GB" sz="2000" dirty="0"/>
                  <a:t>the current population.</a:t>
                </a:r>
              </a:p>
              <a:p>
                <a:r>
                  <a:rPr lang="en-GB" sz="2000" dirty="0"/>
                  <a:t>Form a differential equation, and find its general solution.</a:t>
                </a:r>
              </a:p>
            </p:txBody>
          </p:sp>
        </mc:Choice>
        <mc:Fallback xmlns="">
          <p:sp>
            <p:nvSpPr>
              <p:cNvPr id="5" name="TextBox 4"/>
              <p:cNvSpPr txBox="1">
                <a:spLocks noRot="1" noChangeAspect="1" noMove="1" noResize="1" noEditPoints="1" noAdjustHandles="1" noChangeArrowheads="1" noChangeShapeType="1" noTextEdit="1"/>
              </p:cNvSpPr>
              <p:nvPr/>
            </p:nvSpPr>
            <p:spPr>
              <a:xfrm>
                <a:off x="780976" y="1517259"/>
                <a:ext cx="7920880" cy="1015663"/>
              </a:xfrm>
              <a:prstGeom prst="rect">
                <a:avLst/>
              </a:prstGeom>
              <a:blipFill>
                <a:blip r:embed="rId2"/>
                <a:stretch>
                  <a:fillRect b="-1554"/>
                </a:stretch>
              </a:blipFill>
              <a:effectLst>
                <a:outerShdw blurRad="63500" sx="102000" sy="102000" algn="ctr" rotWithShape="0">
                  <a:prstClr val="black">
                    <a:alpha val="40000"/>
                  </a:prstClr>
                </a:outerShdw>
              </a:effectLst>
            </p:spPr>
            <p:txBody>
              <a:bodyPr/>
              <a:lstStyle/>
              <a:p>
                <a:r>
                  <a:rPr lang="en-GB">
                    <a:noFill/>
                  </a:rPr>
                  <a:t> </a:t>
                </a:r>
              </a:p>
            </p:txBody>
          </p:sp>
        </mc:Fallback>
      </mc:AlternateContent>
      <p:sp>
        <p:nvSpPr>
          <p:cNvPr id="6" name="Rectangle 5"/>
          <p:cNvSpPr/>
          <p:nvPr/>
        </p:nvSpPr>
        <p:spPr>
          <a:xfrm>
            <a:off x="348928" y="1505427"/>
            <a:ext cx="432048" cy="1027495"/>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b="1" dirty="0"/>
              <a:t>Q</a:t>
            </a:r>
          </a:p>
        </p:txBody>
      </p:sp>
      <p:pic>
        <p:nvPicPr>
          <p:cNvPr id="7" name="Picture 6"/>
          <p:cNvPicPr>
            <a:picLocks noChangeAspect="1"/>
          </p:cNvPicPr>
          <p:nvPr/>
        </p:nvPicPr>
        <p:blipFill>
          <a:blip r:embed="rId3"/>
          <a:stretch>
            <a:fillRect/>
          </a:stretch>
        </p:blipFill>
        <p:spPr>
          <a:xfrm>
            <a:off x="179512" y="4424196"/>
            <a:ext cx="2543212" cy="2444583"/>
          </a:xfrm>
          <a:prstGeom prst="rect">
            <a:avLst/>
          </a:prstGeom>
        </p:spPr>
      </p:pic>
      <mc:AlternateContent xmlns:mc="http://schemas.openxmlformats.org/markup-compatibility/2006" xmlns:a14="http://schemas.microsoft.com/office/drawing/2010/main">
        <mc:Choice Requires="a14">
          <p:sp>
            <p:nvSpPr>
              <p:cNvPr id="8" name="TextBox 7"/>
              <p:cNvSpPr txBox="1"/>
              <p:nvPr/>
            </p:nvSpPr>
            <p:spPr>
              <a:xfrm>
                <a:off x="2627784" y="2899172"/>
                <a:ext cx="4248472" cy="257326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GB" b="0" i="1" smtClean="0">
                              <a:latin typeface="Cambria Math" panose="02040503050406030204" pitchFamily="18" charset="0"/>
                            </a:rPr>
                          </m:ctrlPr>
                        </m:fPr>
                        <m:num>
                          <m:r>
                            <a:rPr lang="en-GB" b="0" i="1" smtClean="0">
                              <a:latin typeface="Cambria Math" panose="02040503050406030204" pitchFamily="18" charset="0"/>
                            </a:rPr>
                            <m:t>𝑑𝑃</m:t>
                          </m:r>
                        </m:num>
                        <m:den>
                          <m:r>
                            <a:rPr lang="en-GB" b="0" i="1" smtClean="0">
                              <a:latin typeface="Cambria Math" panose="02040503050406030204" pitchFamily="18" charset="0"/>
                            </a:rPr>
                            <m:t>𝑑𝑥</m:t>
                          </m:r>
                        </m:den>
                      </m:f>
                      <m:r>
                        <a:rPr lang="en-GB" b="0" i="1" smtClean="0">
                          <a:latin typeface="Cambria Math" panose="02040503050406030204" pitchFamily="18" charset="0"/>
                        </a:rPr>
                        <m:t>∝</m:t>
                      </m:r>
                      <m:r>
                        <a:rPr lang="en-GB" b="0" i="1" smtClean="0">
                          <a:latin typeface="Cambria Math" panose="02040503050406030204" pitchFamily="18" charset="0"/>
                        </a:rPr>
                        <m:t>𝑃</m:t>
                      </m:r>
                      <m:r>
                        <a:rPr lang="en-GB" b="0" i="1" smtClean="0">
                          <a:latin typeface="Cambria Math" panose="02040503050406030204" pitchFamily="18" charset="0"/>
                        </a:rPr>
                        <m:t>    ∴  </m:t>
                      </m:r>
                      <m:f>
                        <m:fPr>
                          <m:ctrlPr>
                            <a:rPr lang="en-GB" b="0" i="1" smtClean="0">
                              <a:latin typeface="Cambria Math" panose="02040503050406030204" pitchFamily="18" charset="0"/>
                            </a:rPr>
                          </m:ctrlPr>
                        </m:fPr>
                        <m:num>
                          <m:r>
                            <a:rPr lang="en-GB" b="0" i="1" smtClean="0">
                              <a:latin typeface="Cambria Math" panose="02040503050406030204" pitchFamily="18" charset="0"/>
                            </a:rPr>
                            <m:t>𝑑𝑃</m:t>
                          </m:r>
                        </m:num>
                        <m:den>
                          <m:r>
                            <a:rPr lang="en-GB" b="0" i="1" smtClean="0">
                              <a:latin typeface="Cambria Math" panose="02040503050406030204" pitchFamily="18" charset="0"/>
                            </a:rPr>
                            <m:t>𝑑𝑥</m:t>
                          </m:r>
                        </m:den>
                      </m:f>
                      <m:r>
                        <a:rPr lang="en-GB" b="0" i="1" smtClean="0">
                          <a:latin typeface="Cambria Math" panose="02040503050406030204" pitchFamily="18" charset="0"/>
                        </a:rPr>
                        <m:t>=</m:t>
                      </m:r>
                      <m:r>
                        <a:rPr lang="en-GB" b="0" i="1" smtClean="0">
                          <a:latin typeface="Cambria Math" panose="02040503050406030204" pitchFamily="18" charset="0"/>
                        </a:rPr>
                        <m:t>𝑘𝑃</m:t>
                      </m:r>
                    </m:oMath>
                    <m:oMath xmlns:m="http://schemas.openxmlformats.org/officeDocument/2006/math">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𝑃</m:t>
                          </m:r>
                        </m:den>
                      </m:f>
                      <m:f>
                        <m:fPr>
                          <m:ctrlPr>
                            <a:rPr lang="en-GB" b="0" i="1" smtClean="0">
                              <a:latin typeface="Cambria Math" panose="02040503050406030204" pitchFamily="18" charset="0"/>
                            </a:rPr>
                          </m:ctrlPr>
                        </m:fPr>
                        <m:num>
                          <m:r>
                            <a:rPr lang="en-GB" b="0" i="1" smtClean="0">
                              <a:latin typeface="Cambria Math" panose="02040503050406030204" pitchFamily="18" charset="0"/>
                            </a:rPr>
                            <m:t>𝑑𝑃</m:t>
                          </m:r>
                        </m:num>
                        <m:den>
                          <m:r>
                            <a:rPr lang="en-GB" b="0" i="1" smtClean="0">
                              <a:latin typeface="Cambria Math" panose="02040503050406030204" pitchFamily="18" charset="0"/>
                            </a:rPr>
                            <m:t>𝑑𝑡</m:t>
                          </m:r>
                        </m:den>
                      </m:f>
                      <m:r>
                        <a:rPr lang="en-GB" b="0" i="1" smtClean="0">
                          <a:latin typeface="Cambria Math" panose="02040503050406030204" pitchFamily="18" charset="0"/>
                        </a:rPr>
                        <m:t>=</m:t>
                      </m:r>
                      <m:r>
                        <a:rPr lang="en-GB" b="0" i="1" smtClean="0">
                          <a:latin typeface="Cambria Math" panose="02040503050406030204" pitchFamily="18" charset="0"/>
                        </a:rPr>
                        <m:t>𝑘</m:t>
                      </m:r>
                    </m:oMath>
                    <m:oMath xmlns:m="http://schemas.openxmlformats.org/officeDocument/2006/math">
                      <m:nary>
                        <m:naryPr>
                          <m:subHide m:val="on"/>
                          <m:supHide m:val="on"/>
                          <m:ctrlPr>
                            <a:rPr lang="en-GB" b="0" i="1" smtClean="0">
                              <a:latin typeface="Cambria Math" panose="02040503050406030204" pitchFamily="18" charset="0"/>
                            </a:rPr>
                          </m:ctrlPr>
                        </m:naryPr>
                        <m:sub/>
                        <m:sup/>
                        <m:e>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𝑃</m:t>
                              </m:r>
                            </m:den>
                          </m:f>
                          <m:r>
                            <a:rPr lang="en-GB" b="0" i="1" smtClean="0">
                              <a:latin typeface="Cambria Math" panose="02040503050406030204" pitchFamily="18" charset="0"/>
                            </a:rPr>
                            <m:t> </m:t>
                          </m:r>
                          <m:r>
                            <a:rPr lang="en-GB" b="0" i="1" smtClean="0">
                              <a:latin typeface="Cambria Math" panose="02040503050406030204" pitchFamily="18" charset="0"/>
                            </a:rPr>
                            <m:t>𝑑𝑃</m:t>
                          </m:r>
                        </m:e>
                      </m:nary>
                      <m:r>
                        <a:rPr lang="en-GB" b="0" i="1" smtClean="0">
                          <a:latin typeface="Cambria Math" panose="02040503050406030204" pitchFamily="18" charset="0"/>
                        </a:rPr>
                        <m:t>=</m:t>
                      </m:r>
                      <m:nary>
                        <m:naryPr>
                          <m:subHide m:val="on"/>
                          <m:supHide m:val="on"/>
                          <m:ctrlPr>
                            <a:rPr lang="en-GB" b="0" i="1" smtClean="0">
                              <a:latin typeface="Cambria Math" panose="02040503050406030204" pitchFamily="18" charset="0"/>
                            </a:rPr>
                          </m:ctrlPr>
                        </m:naryPr>
                        <m:sub/>
                        <m:sup/>
                        <m:e>
                          <m:r>
                            <a:rPr lang="en-GB" b="0" i="1" smtClean="0">
                              <a:latin typeface="Cambria Math" panose="02040503050406030204" pitchFamily="18" charset="0"/>
                            </a:rPr>
                            <m:t>𝑘</m:t>
                          </m:r>
                          <m:r>
                            <a:rPr lang="en-GB" b="0" i="1" smtClean="0">
                              <a:latin typeface="Cambria Math" panose="02040503050406030204" pitchFamily="18" charset="0"/>
                            </a:rPr>
                            <m:t> </m:t>
                          </m:r>
                          <m:r>
                            <a:rPr lang="en-GB" b="0" i="1" smtClean="0">
                              <a:latin typeface="Cambria Math" panose="02040503050406030204" pitchFamily="18" charset="0"/>
                            </a:rPr>
                            <m:t>𝑑𝑡</m:t>
                          </m:r>
                        </m:e>
                      </m:nary>
                    </m:oMath>
                    <m:oMath xmlns:m="http://schemas.openxmlformats.org/officeDocument/2006/math">
                      <m:func>
                        <m:funcPr>
                          <m:ctrlPr>
                            <a:rPr lang="en-GB" b="0" i="1" smtClean="0">
                              <a:latin typeface="Cambria Math" panose="02040503050406030204" pitchFamily="18" charset="0"/>
                            </a:rPr>
                          </m:ctrlPr>
                        </m:funcPr>
                        <m:fName>
                          <m:r>
                            <m:rPr>
                              <m:sty m:val="p"/>
                            </m:rPr>
                            <a:rPr lang="en-GB" b="0" i="0" smtClean="0">
                              <a:latin typeface="Cambria Math" panose="02040503050406030204" pitchFamily="18" charset="0"/>
                            </a:rPr>
                            <m:t>ln</m:t>
                          </m:r>
                        </m:fName>
                        <m:e>
                          <m:d>
                            <m:dPr>
                              <m:begChr m:val="|"/>
                              <m:endChr m:val="|"/>
                              <m:ctrlPr>
                                <a:rPr lang="en-GB" b="0" i="1" smtClean="0">
                                  <a:latin typeface="Cambria Math" panose="02040503050406030204" pitchFamily="18" charset="0"/>
                                </a:rPr>
                              </m:ctrlPr>
                            </m:dPr>
                            <m:e>
                              <m:r>
                                <a:rPr lang="en-GB" b="0" i="1" smtClean="0">
                                  <a:latin typeface="Cambria Math" panose="02040503050406030204" pitchFamily="18" charset="0"/>
                                </a:rPr>
                                <m:t>𝑃</m:t>
                              </m:r>
                            </m:e>
                          </m:d>
                        </m:e>
                      </m:func>
                      <m:r>
                        <a:rPr lang="en-GB" b="0" i="1" smtClean="0">
                          <a:latin typeface="Cambria Math" panose="02040503050406030204" pitchFamily="18" charset="0"/>
                        </a:rPr>
                        <m:t>=</m:t>
                      </m:r>
                      <m:r>
                        <a:rPr lang="en-GB" b="0" i="1" smtClean="0">
                          <a:latin typeface="Cambria Math" panose="02040503050406030204" pitchFamily="18" charset="0"/>
                        </a:rPr>
                        <m:t>𝑘𝑡</m:t>
                      </m:r>
                      <m:r>
                        <a:rPr lang="en-GB" b="0" i="1" smtClean="0">
                          <a:latin typeface="Cambria Math" panose="02040503050406030204" pitchFamily="18" charset="0"/>
                        </a:rPr>
                        <m:t>+</m:t>
                      </m:r>
                      <m:r>
                        <a:rPr lang="en-GB" b="0" i="1" smtClean="0">
                          <a:latin typeface="Cambria Math" panose="02040503050406030204" pitchFamily="18" charset="0"/>
                        </a:rPr>
                        <m:t>𝐶</m:t>
                      </m:r>
                    </m:oMath>
                    <m:oMath xmlns:m="http://schemas.openxmlformats.org/officeDocument/2006/math">
                      <m:r>
                        <a:rPr lang="en-GB" b="0" i="1" smtClean="0">
                          <a:latin typeface="Cambria Math" panose="02040503050406030204" pitchFamily="18" charset="0"/>
                        </a:rPr>
                        <m:t>𝑃</m:t>
                      </m:r>
                      <m:r>
                        <a:rPr lang="en-GB" b="0" i="1" smtClean="0">
                          <a:latin typeface="Cambria Math" panose="02040503050406030204" pitchFamily="18" charset="0"/>
                        </a:rPr>
                        <m:t>=</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𝑒</m:t>
                          </m:r>
                        </m:e>
                        <m:sup>
                          <m:r>
                            <a:rPr lang="en-GB" b="0" i="1" smtClean="0">
                              <a:latin typeface="Cambria Math" panose="02040503050406030204" pitchFamily="18" charset="0"/>
                            </a:rPr>
                            <m:t>𝑘𝑡</m:t>
                          </m:r>
                          <m:r>
                            <a:rPr lang="en-GB" b="0" i="1" smtClean="0">
                              <a:latin typeface="Cambria Math" panose="02040503050406030204" pitchFamily="18" charset="0"/>
                            </a:rPr>
                            <m:t>+</m:t>
                          </m:r>
                          <m:r>
                            <a:rPr lang="en-GB" b="0" i="1" smtClean="0">
                              <a:latin typeface="Cambria Math" panose="02040503050406030204" pitchFamily="18" charset="0"/>
                            </a:rPr>
                            <m:t>𝐶</m:t>
                          </m:r>
                        </m:sup>
                      </m:sSup>
                    </m:oMath>
                    <m:oMath xmlns:m="http://schemas.openxmlformats.org/officeDocument/2006/math">
                      <m:r>
                        <a:rPr lang="en-GB" b="0" i="1" smtClean="0">
                          <a:latin typeface="Cambria Math" panose="02040503050406030204" pitchFamily="18" charset="0"/>
                        </a:rPr>
                        <m:t>𝑃</m:t>
                      </m:r>
                      <m:r>
                        <a:rPr lang="en-GB" b="1" i="1" smtClean="0">
                          <a:latin typeface="Cambria Math" panose="02040503050406030204" pitchFamily="18" charset="0"/>
                        </a:rPr>
                        <m:t>=</m:t>
                      </m:r>
                      <m:r>
                        <a:rPr lang="en-GB" b="1" i="1" smtClean="0">
                          <a:latin typeface="Cambria Math" panose="02040503050406030204" pitchFamily="18" charset="0"/>
                        </a:rPr>
                        <m:t>𝑨</m:t>
                      </m:r>
                      <m:sSup>
                        <m:sSupPr>
                          <m:ctrlPr>
                            <a:rPr lang="en-GB" b="1" i="1" smtClean="0">
                              <a:latin typeface="Cambria Math" panose="02040503050406030204" pitchFamily="18" charset="0"/>
                            </a:rPr>
                          </m:ctrlPr>
                        </m:sSupPr>
                        <m:e>
                          <m:r>
                            <a:rPr lang="en-GB" b="1" i="1" smtClean="0">
                              <a:latin typeface="Cambria Math" panose="02040503050406030204" pitchFamily="18" charset="0"/>
                            </a:rPr>
                            <m:t>𝒆</m:t>
                          </m:r>
                        </m:e>
                        <m:sup>
                          <m:r>
                            <a:rPr lang="en-GB" b="1" i="1" smtClean="0">
                              <a:latin typeface="Cambria Math" panose="02040503050406030204" pitchFamily="18" charset="0"/>
                            </a:rPr>
                            <m:t>𝒌𝒕</m:t>
                          </m:r>
                        </m:sup>
                      </m:sSup>
                      <m:r>
                        <a:rPr lang="en-GB" b="0" i="1" smtClean="0">
                          <a:latin typeface="Cambria Math" panose="02040503050406030204" pitchFamily="18" charset="0"/>
                        </a:rPr>
                        <m:t>   (</m:t>
                      </m:r>
                      <m:r>
                        <a:rPr lang="en-GB" b="0" i="1" smtClean="0">
                          <a:latin typeface="Cambria Math" panose="02040503050406030204" pitchFamily="18" charset="0"/>
                        </a:rPr>
                        <m:t>𝑤h𝑒𝑟𝑒</m:t>
                      </m:r>
                      <m:r>
                        <a:rPr lang="en-GB" b="0" i="1" smtClean="0">
                          <a:latin typeface="Cambria Math" panose="02040503050406030204" pitchFamily="18" charset="0"/>
                        </a:rPr>
                        <m:t> </m:t>
                      </m:r>
                      <m:r>
                        <a:rPr lang="en-GB" b="0" i="1" smtClean="0">
                          <a:latin typeface="Cambria Math" panose="02040503050406030204" pitchFamily="18" charset="0"/>
                        </a:rPr>
                        <m:t>𝐴</m:t>
                      </m:r>
                      <m:r>
                        <a:rPr lang="en-GB" b="0" i="1" smtClean="0">
                          <a:latin typeface="Cambria Math" panose="02040503050406030204" pitchFamily="18" charset="0"/>
                        </a:rPr>
                        <m:t>=</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𝑒</m:t>
                          </m:r>
                        </m:e>
                        <m:sup>
                          <m:r>
                            <a:rPr lang="en-GB" b="0" i="1" smtClean="0">
                              <a:latin typeface="Cambria Math" panose="02040503050406030204" pitchFamily="18" charset="0"/>
                            </a:rPr>
                            <m:t>𝐶</m:t>
                          </m:r>
                        </m:sup>
                      </m:sSup>
                      <m:r>
                        <a:rPr lang="en-GB" b="0" i="1" smtClean="0">
                          <a:latin typeface="Cambria Math" panose="02040503050406030204" pitchFamily="18" charset="0"/>
                        </a:rPr>
                        <m:t>)</m:t>
                      </m:r>
                    </m:oMath>
                  </m:oMathPara>
                </a14:m>
                <a:endParaRPr lang="en-GB" b="0" dirty="0"/>
              </a:p>
            </p:txBody>
          </p:sp>
        </mc:Choice>
        <mc:Fallback xmlns="">
          <p:sp>
            <p:nvSpPr>
              <p:cNvPr id="8" name="TextBox 7"/>
              <p:cNvSpPr txBox="1">
                <a:spLocks noRot="1" noChangeAspect="1" noMove="1" noResize="1" noEditPoints="1" noAdjustHandles="1" noChangeArrowheads="1" noChangeShapeType="1" noTextEdit="1"/>
              </p:cNvSpPr>
              <p:nvPr/>
            </p:nvSpPr>
            <p:spPr>
              <a:xfrm>
                <a:off x="2627784" y="2899172"/>
                <a:ext cx="4248472" cy="2573269"/>
              </a:xfrm>
              <a:prstGeom prst="rect">
                <a:avLst/>
              </a:prstGeom>
              <a:blipFill>
                <a:blip r:embed="rId4"/>
                <a:stretch>
                  <a:fillRect b="-948"/>
                </a:stretch>
              </a:blipFill>
            </p:spPr>
            <p:txBody>
              <a:bodyPr/>
              <a:lstStyle/>
              <a:p>
                <a:r>
                  <a:rPr lang="en-GB">
                    <a:noFill/>
                  </a:rPr>
                  <a:t> </a:t>
                </a:r>
              </a:p>
            </p:txBody>
          </p:sp>
        </mc:Fallback>
      </mc:AlternateContent>
      <p:sp>
        <p:nvSpPr>
          <p:cNvPr id="9" name="Rectangle 8"/>
          <p:cNvSpPr/>
          <p:nvPr/>
        </p:nvSpPr>
        <p:spPr>
          <a:xfrm>
            <a:off x="3013732" y="3497943"/>
            <a:ext cx="4623408" cy="218577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Solve it</a:t>
            </a:r>
          </a:p>
        </p:txBody>
      </p:sp>
      <mc:AlternateContent xmlns:mc="http://schemas.openxmlformats.org/markup-compatibility/2006" xmlns:a14="http://schemas.microsoft.com/office/drawing/2010/main">
        <mc:Choice Requires="a14">
          <p:sp>
            <p:nvSpPr>
              <p:cNvPr id="10" name="TextBox 9"/>
              <p:cNvSpPr txBox="1"/>
              <p:nvPr/>
            </p:nvSpPr>
            <p:spPr>
              <a:xfrm>
                <a:off x="2987824" y="5733256"/>
                <a:ext cx="4824536" cy="1025537"/>
              </a:xfrm>
              <a:prstGeom prst="rect">
                <a:avLst/>
              </a:prstGeom>
              <a:noFill/>
            </p:spPr>
            <p:txBody>
              <a:bodyPr wrap="square" rtlCol="0">
                <a:spAutoFit/>
              </a:bodyPr>
              <a:lstStyle/>
              <a:p>
                <a:r>
                  <a:rPr lang="en-GB" sz="1400" dirty="0"/>
                  <a:t>(Notice by the way that </a:t>
                </a:r>
                <a14:m>
                  <m:oMath xmlns:m="http://schemas.openxmlformats.org/officeDocument/2006/math">
                    <m:sSup>
                      <m:sSupPr>
                        <m:ctrlPr>
                          <a:rPr lang="en-GB" sz="1400" b="0" i="1" smtClean="0">
                            <a:latin typeface="Cambria Math" panose="02040503050406030204" pitchFamily="18" charset="0"/>
                          </a:rPr>
                        </m:ctrlPr>
                      </m:sSupPr>
                      <m:e>
                        <m:r>
                          <a:rPr lang="en-GB" sz="1400" b="0" i="1" smtClean="0">
                            <a:latin typeface="Cambria Math" panose="02040503050406030204" pitchFamily="18" charset="0"/>
                          </a:rPr>
                          <m:t>𝑒</m:t>
                        </m:r>
                      </m:e>
                      <m:sup>
                        <m:r>
                          <a:rPr lang="en-GB" sz="1400" b="0" i="1" smtClean="0">
                            <a:latin typeface="Cambria Math" panose="02040503050406030204" pitchFamily="18" charset="0"/>
                          </a:rPr>
                          <m:t>𝑘𝑡</m:t>
                        </m:r>
                      </m:sup>
                    </m:sSup>
                    <m:r>
                      <a:rPr lang="en-GB" sz="1400" b="0" i="1" smtClean="0">
                        <a:latin typeface="Cambria Math" panose="02040503050406030204" pitchFamily="18" charset="0"/>
                      </a:rPr>
                      <m:t>=</m:t>
                    </m:r>
                    <m:sSup>
                      <m:sSupPr>
                        <m:ctrlPr>
                          <a:rPr lang="en-GB" sz="1400" b="0" i="1" smtClean="0">
                            <a:latin typeface="Cambria Math" panose="02040503050406030204" pitchFamily="18" charset="0"/>
                          </a:rPr>
                        </m:ctrlPr>
                      </m:sSupPr>
                      <m:e>
                        <m:d>
                          <m:dPr>
                            <m:ctrlPr>
                              <a:rPr lang="en-GB" sz="1400" b="0" i="1" smtClean="0">
                                <a:latin typeface="Cambria Math" panose="02040503050406030204" pitchFamily="18" charset="0"/>
                              </a:rPr>
                            </m:ctrlPr>
                          </m:dPr>
                          <m:e>
                            <m:sSup>
                              <m:sSupPr>
                                <m:ctrlPr>
                                  <a:rPr lang="en-GB" sz="1400" b="0" i="1" smtClean="0">
                                    <a:latin typeface="Cambria Math" panose="02040503050406030204" pitchFamily="18" charset="0"/>
                                  </a:rPr>
                                </m:ctrlPr>
                              </m:sSupPr>
                              <m:e>
                                <m:r>
                                  <a:rPr lang="en-GB" sz="1400" b="0" i="1" smtClean="0">
                                    <a:latin typeface="Cambria Math" panose="02040503050406030204" pitchFamily="18" charset="0"/>
                                  </a:rPr>
                                  <m:t>𝑒</m:t>
                                </m:r>
                              </m:e>
                              <m:sup>
                                <m:r>
                                  <a:rPr lang="en-GB" sz="1400" b="0" i="1" smtClean="0">
                                    <a:latin typeface="Cambria Math" panose="02040503050406030204" pitchFamily="18" charset="0"/>
                                  </a:rPr>
                                  <m:t>𝑘</m:t>
                                </m:r>
                              </m:sup>
                            </m:sSup>
                          </m:e>
                        </m:d>
                      </m:e>
                      <m:sup>
                        <m:r>
                          <a:rPr lang="en-GB" sz="1400" b="0" i="1" smtClean="0">
                            <a:latin typeface="Cambria Math" panose="02040503050406030204" pitchFamily="18" charset="0"/>
                          </a:rPr>
                          <m:t>𝑡</m:t>
                        </m:r>
                      </m:sup>
                    </m:sSup>
                  </m:oMath>
                </a14:m>
                <a:r>
                  <a:rPr lang="en-GB" sz="1400" dirty="0"/>
                  <a:t>, and since </a:t>
                </a:r>
                <a14:m>
                  <m:oMath xmlns:m="http://schemas.openxmlformats.org/officeDocument/2006/math">
                    <m:sSup>
                      <m:sSupPr>
                        <m:ctrlPr>
                          <a:rPr lang="en-GB" sz="1400" b="0" i="1" smtClean="0">
                            <a:latin typeface="Cambria Math" panose="02040503050406030204" pitchFamily="18" charset="0"/>
                          </a:rPr>
                        </m:ctrlPr>
                      </m:sSupPr>
                      <m:e>
                        <m:r>
                          <a:rPr lang="en-GB" sz="1400" b="0" i="1" smtClean="0">
                            <a:latin typeface="Cambria Math" panose="02040503050406030204" pitchFamily="18" charset="0"/>
                          </a:rPr>
                          <m:t>𝑒</m:t>
                        </m:r>
                      </m:e>
                      <m:sup>
                        <m:r>
                          <a:rPr lang="en-GB" sz="1400" b="0" i="1" smtClean="0">
                            <a:latin typeface="Cambria Math" panose="02040503050406030204" pitchFamily="18" charset="0"/>
                          </a:rPr>
                          <m:t>𝑘</m:t>
                        </m:r>
                      </m:sup>
                    </m:sSup>
                  </m:oMath>
                </a14:m>
                <a:r>
                  <a:rPr lang="en-GB" sz="1400" dirty="0"/>
                  <a:t> is a constant, we could always write </a:t>
                </a:r>
                <a14:m>
                  <m:oMath xmlns:m="http://schemas.openxmlformats.org/officeDocument/2006/math">
                    <m:r>
                      <a:rPr lang="en-GB" sz="1400" b="0" i="1" smtClean="0">
                        <a:latin typeface="Cambria Math" panose="02040503050406030204" pitchFamily="18" charset="0"/>
                      </a:rPr>
                      <m:t>𝑦</m:t>
                    </m:r>
                    <m:r>
                      <a:rPr lang="en-GB" sz="1400" b="0" i="1" smtClean="0">
                        <a:latin typeface="Cambria Math" panose="02040503050406030204" pitchFamily="18" charset="0"/>
                      </a:rPr>
                      <m:t>=</m:t>
                    </m:r>
                    <m:r>
                      <a:rPr lang="en-GB" sz="1400" b="0" i="1" smtClean="0">
                        <a:latin typeface="Cambria Math" panose="02040503050406030204" pitchFamily="18" charset="0"/>
                      </a:rPr>
                      <m:t>𝐴</m:t>
                    </m:r>
                    <m:r>
                      <a:rPr lang="en-GB" sz="1400" b="0" i="1" smtClean="0">
                        <a:latin typeface="Cambria Math" panose="02040503050406030204" pitchFamily="18" charset="0"/>
                      </a:rPr>
                      <m:t>⋅</m:t>
                    </m:r>
                    <m:sSup>
                      <m:sSupPr>
                        <m:ctrlPr>
                          <a:rPr lang="en-GB" sz="1400" b="0" i="1" smtClean="0">
                            <a:latin typeface="Cambria Math" panose="02040503050406030204" pitchFamily="18" charset="0"/>
                          </a:rPr>
                        </m:ctrlPr>
                      </m:sSupPr>
                      <m:e>
                        <m:r>
                          <a:rPr lang="en-GB" sz="1400" b="0" i="1" smtClean="0">
                            <a:latin typeface="Cambria Math" panose="02040503050406030204" pitchFamily="18" charset="0"/>
                          </a:rPr>
                          <m:t>𝐵</m:t>
                        </m:r>
                      </m:e>
                      <m:sup>
                        <m:r>
                          <a:rPr lang="en-GB" sz="1400" b="0" i="1" smtClean="0">
                            <a:latin typeface="Cambria Math" panose="02040503050406030204" pitchFamily="18" charset="0"/>
                          </a:rPr>
                          <m:t>𝑥</m:t>
                        </m:r>
                      </m:sup>
                    </m:sSup>
                  </m:oMath>
                </a14:m>
                <a:r>
                  <a:rPr lang="en-GB" sz="1400" dirty="0"/>
                  <a:t>. i.e. The general solution is ‘any generic exponential function’, not just restricted to those with </a:t>
                </a:r>
                <a14:m>
                  <m:oMath xmlns:m="http://schemas.openxmlformats.org/officeDocument/2006/math">
                    <m:r>
                      <a:rPr lang="en-GB" sz="1400" b="0" i="1" smtClean="0">
                        <a:latin typeface="Cambria Math" panose="02040503050406030204" pitchFamily="18" charset="0"/>
                      </a:rPr>
                      <m:t>𝑒</m:t>
                    </m:r>
                  </m:oMath>
                </a14:m>
                <a:r>
                  <a:rPr lang="en-GB" sz="1400" dirty="0"/>
                  <a:t> as the base. However it is customary to write </a:t>
                </a:r>
                <a14:m>
                  <m:oMath xmlns:m="http://schemas.openxmlformats.org/officeDocument/2006/math">
                    <m:r>
                      <a:rPr lang="en-GB" sz="1400" b="0" i="1" smtClean="0">
                        <a:latin typeface="Cambria Math" panose="02040503050406030204" pitchFamily="18" charset="0"/>
                      </a:rPr>
                      <m:t>𝐴</m:t>
                    </m:r>
                    <m:sSup>
                      <m:sSupPr>
                        <m:ctrlPr>
                          <a:rPr lang="en-GB" sz="1400" b="0" i="1" smtClean="0">
                            <a:latin typeface="Cambria Math" panose="02040503050406030204" pitchFamily="18" charset="0"/>
                          </a:rPr>
                        </m:ctrlPr>
                      </m:sSupPr>
                      <m:e>
                        <m:r>
                          <a:rPr lang="en-GB" sz="1400" b="0" i="1" smtClean="0">
                            <a:latin typeface="Cambria Math" panose="02040503050406030204" pitchFamily="18" charset="0"/>
                          </a:rPr>
                          <m:t>𝑒</m:t>
                        </m:r>
                      </m:e>
                      <m:sup>
                        <m:r>
                          <a:rPr lang="en-GB" sz="1400" b="0" i="1" smtClean="0">
                            <a:latin typeface="Cambria Math" panose="02040503050406030204" pitchFamily="18" charset="0"/>
                          </a:rPr>
                          <m:t>𝑘𝑡</m:t>
                        </m:r>
                      </m:sup>
                    </m:sSup>
                  </m:oMath>
                </a14:m>
                <a:r>
                  <a:rPr lang="en-GB" sz="1400" dirty="0"/>
                  <a:t>)</a:t>
                </a:r>
              </a:p>
            </p:txBody>
          </p:sp>
        </mc:Choice>
        <mc:Fallback xmlns="">
          <p:sp>
            <p:nvSpPr>
              <p:cNvPr id="10" name="TextBox 9"/>
              <p:cNvSpPr txBox="1">
                <a:spLocks noRot="1" noChangeAspect="1" noMove="1" noResize="1" noEditPoints="1" noAdjustHandles="1" noChangeArrowheads="1" noChangeShapeType="1" noTextEdit="1"/>
              </p:cNvSpPr>
              <p:nvPr/>
            </p:nvSpPr>
            <p:spPr>
              <a:xfrm>
                <a:off x="2987824" y="5733256"/>
                <a:ext cx="4824536" cy="1025537"/>
              </a:xfrm>
              <a:prstGeom prst="rect">
                <a:avLst/>
              </a:prstGeom>
              <a:blipFill>
                <a:blip r:embed="rId5"/>
                <a:stretch>
                  <a:fillRect l="-379" r="-253" b="-5325"/>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329BFBC4-ABD6-4D19-90BF-C2A329997073}"/>
                  </a:ext>
                </a:extLst>
              </p:cNvPr>
              <p:cNvSpPr txBox="1"/>
              <p:nvPr/>
            </p:nvSpPr>
            <p:spPr>
              <a:xfrm>
                <a:off x="5999708" y="2687898"/>
                <a:ext cx="2232248" cy="461665"/>
              </a:xfrm>
              <a:prstGeom prst="rect">
                <a:avLst/>
              </a:prstGeom>
              <a:noFill/>
            </p:spPr>
            <p:txBody>
              <a:bodyPr wrap="square" rtlCol="0">
                <a:spAutoFit/>
              </a:bodyPr>
              <a:lstStyle/>
              <a:p>
                <a:r>
                  <a:rPr lang="en-GB" sz="1200" dirty="0"/>
                  <a:t>Recall from GCSE that </a:t>
                </a:r>
                <a14:m>
                  <m:oMath xmlns:m="http://schemas.openxmlformats.org/officeDocument/2006/math">
                    <m:r>
                      <a:rPr lang="en-GB" sz="1200" b="0" i="1" smtClean="0">
                        <a:latin typeface="Cambria Math" panose="02040503050406030204" pitchFamily="18" charset="0"/>
                      </a:rPr>
                      <m:t>𝑘</m:t>
                    </m:r>
                  </m:oMath>
                </a14:m>
                <a:r>
                  <a:rPr lang="en-GB" sz="1200" dirty="0"/>
                  <a:t> is the ‘constant of proportionality’.</a:t>
                </a:r>
              </a:p>
            </p:txBody>
          </p:sp>
        </mc:Choice>
        <mc:Fallback xmlns="">
          <p:sp>
            <p:nvSpPr>
              <p:cNvPr id="13" name="TextBox 12">
                <a:extLst>
                  <a:ext uri="{FF2B5EF4-FFF2-40B4-BE49-F238E27FC236}">
                    <a16:creationId xmlns:a16="http://schemas.microsoft.com/office/drawing/2014/main" id="{329BFBC4-ABD6-4D19-90BF-C2A329997073}"/>
                  </a:ext>
                </a:extLst>
              </p:cNvPr>
              <p:cNvSpPr txBox="1">
                <a:spLocks noRot="1" noChangeAspect="1" noMove="1" noResize="1" noEditPoints="1" noAdjustHandles="1" noChangeArrowheads="1" noChangeShapeType="1" noTextEdit="1"/>
              </p:cNvSpPr>
              <p:nvPr/>
            </p:nvSpPr>
            <p:spPr>
              <a:xfrm>
                <a:off x="5999708" y="2687898"/>
                <a:ext cx="2232248" cy="461665"/>
              </a:xfrm>
              <a:prstGeom prst="rect">
                <a:avLst/>
              </a:prstGeom>
              <a:blipFill>
                <a:blip r:embed="rId6"/>
                <a:stretch>
                  <a:fillRect t="-1316" b="-9211"/>
                </a:stretch>
              </a:blipFill>
            </p:spPr>
            <p:txBody>
              <a:bodyPr/>
              <a:lstStyle/>
              <a:p>
                <a:r>
                  <a:rPr lang="en-GB">
                    <a:noFill/>
                  </a:rPr>
                  <a:t> </a:t>
                </a:r>
              </a:p>
            </p:txBody>
          </p:sp>
        </mc:Fallback>
      </mc:AlternateContent>
      <p:cxnSp>
        <p:nvCxnSpPr>
          <p:cNvPr id="15" name="Straight Arrow Connector 14">
            <a:extLst>
              <a:ext uri="{FF2B5EF4-FFF2-40B4-BE49-F238E27FC236}">
                <a16:creationId xmlns:a16="http://schemas.microsoft.com/office/drawing/2014/main" id="{B579870E-A8D1-43E9-A719-E395B6A5E98A}"/>
              </a:ext>
            </a:extLst>
          </p:cNvPr>
          <p:cNvCxnSpPr>
            <a:stCxn id="13" idx="1"/>
          </p:cNvCxnSpPr>
          <p:nvPr/>
        </p:nvCxnSpPr>
        <p:spPr>
          <a:xfrm flipH="1">
            <a:off x="5552263" y="2918731"/>
            <a:ext cx="447445" cy="13665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2" name="Rectangle 11">
            <a:extLst>
              <a:ext uri="{FF2B5EF4-FFF2-40B4-BE49-F238E27FC236}">
                <a16:creationId xmlns:a16="http://schemas.microsoft.com/office/drawing/2014/main" id="{0A19C579-6505-4458-8414-2A7BF0117541}"/>
              </a:ext>
            </a:extLst>
          </p:cNvPr>
          <p:cNvSpPr/>
          <p:nvPr/>
        </p:nvSpPr>
        <p:spPr>
          <a:xfrm>
            <a:off x="1866900" y="2630491"/>
            <a:ext cx="6223000" cy="86745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Form equation</a:t>
            </a:r>
          </a:p>
        </p:txBody>
      </p:sp>
      <p:sp>
        <p:nvSpPr>
          <p:cNvPr id="16" name="TextBox 15">
            <a:extLst>
              <a:ext uri="{FF2B5EF4-FFF2-40B4-BE49-F238E27FC236}">
                <a16:creationId xmlns:a16="http://schemas.microsoft.com/office/drawing/2014/main" id="{84566B8A-1500-44DA-A9C3-E3691D0E8983}"/>
              </a:ext>
            </a:extLst>
          </p:cNvPr>
          <p:cNvSpPr txBox="1"/>
          <p:nvPr/>
        </p:nvSpPr>
        <p:spPr>
          <a:xfrm>
            <a:off x="271736" y="639068"/>
            <a:ext cx="8280920" cy="830997"/>
          </a:xfrm>
          <a:prstGeom prst="rect">
            <a:avLst/>
          </a:prstGeom>
          <a:noFill/>
        </p:spPr>
        <p:txBody>
          <a:bodyPr wrap="square" rtlCol="0">
            <a:spAutoFit/>
          </a:bodyPr>
          <a:lstStyle/>
          <a:p>
            <a:r>
              <a:rPr lang="en-GB" sz="1600" dirty="0"/>
              <a:t>Differential equations are useful because regularly in real-life, the rate of change of a variable is based on its current value. For example in Year 1, we saw a property of exponential growth is that the </a:t>
            </a:r>
            <a:r>
              <a:rPr lang="en-GB" sz="1600" b="1" dirty="0"/>
              <a:t>rate of change is proportional to the current value</a:t>
            </a:r>
            <a:r>
              <a:rPr lang="en-GB" sz="1600" dirty="0"/>
              <a:t>:</a:t>
            </a:r>
          </a:p>
        </p:txBody>
      </p:sp>
    </p:spTree>
    <p:extLst>
      <p:ext uri="{BB962C8B-B14F-4D97-AF65-F5344CB8AC3E}">
        <p14:creationId xmlns:p14="http://schemas.microsoft.com/office/powerpoint/2010/main" val="193374481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9"/>
                                        </p:tgtEl>
                                      </p:cBhvr>
                                    </p:animEffect>
                                    <p:set>
                                      <p:cBhvr>
                                        <p:cTn id="7" dur="1" fill="hold">
                                          <p:stCondLst>
                                            <p:cond delay="499"/>
                                          </p:stCondLst>
                                        </p:cTn>
                                        <p:tgtEl>
                                          <p:spTgt spid="9"/>
                                        </p:tgtEl>
                                        <p:attrNameLst>
                                          <p:attrName>style.visibility</p:attrName>
                                        </p:attrNameLst>
                                      </p:cBhvr>
                                      <p:to>
                                        <p:strVal val="hidden"/>
                                      </p:to>
                                    </p:se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childTnLst>
                    </p:cTn>
                  </p:par>
                </p:childTnLst>
              </p:cTn>
              <p:nextCondLst>
                <p:cond evt="onClick" delay="0">
                  <p:tgtEl>
                    <p:spTgt spid="9"/>
                  </p:tgtEl>
                </p:cond>
              </p:nextCondLst>
            </p:seq>
            <p:seq concurrent="1" nextAc="seek">
              <p:cTn id="11" restart="whenNotActive" fill="hold" evtFilter="cancelBubble" nodeType="interactiveSeq">
                <p:stCondLst>
                  <p:cond evt="onClick" delay="0">
                    <p:tgtEl>
                      <p:spTgt spid="12"/>
                    </p:tgtEl>
                  </p:cond>
                </p:stCondLst>
                <p:endSync evt="end" delay="0">
                  <p:rtn val="all"/>
                </p:endSync>
                <p:childTnLst>
                  <p:par>
                    <p:cTn id="12" fill="hold">
                      <p:stCondLst>
                        <p:cond delay="0"/>
                      </p:stCondLst>
                      <p:childTnLst>
                        <p:par>
                          <p:cTn id="13" fill="hold">
                            <p:stCondLst>
                              <p:cond delay="0"/>
                            </p:stCondLst>
                            <p:childTnLst>
                              <p:par>
                                <p:cTn id="14" presetID="10" presetClass="exit" presetSubtype="0" fill="hold" grpId="0" nodeType="clickEffect">
                                  <p:stCondLst>
                                    <p:cond delay="0"/>
                                  </p:stCondLst>
                                  <p:childTnLst>
                                    <p:animEffect transition="out" filter="fade">
                                      <p:cBhvr>
                                        <p:cTn id="15" dur="500"/>
                                        <p:tgtEl>
                                          <p:spTgt spid="12"/>
                                        </p:tgtEl>
                                      </p:cBhvr>
                                    </p:animEffect>
                                    <p:set>
                                      <p:cBhvr>
                                        <p:cTn id="16" dur="1" fill="hold">
                                          <p:stCondLst>
                                            <p:cond delay="4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childTnLst>
        </p:cTn>
      </p:par>
    </p:tnLst>
    <p:bldLst>
      <p:bldP spid="9" grpId="0" animBg="1"/>
      <p:bldP spid="10" grpId="0"/>
      <p:bldP spid="12" grpId="0" animBg="1"/>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27C5F811-2B79-43E5-AAB4-A3DD3D474206}"/>
              </a:ext>
            </a:extLst>
          </p:cNvPr>
          <p:cNvGrpSpPr/>
          <p:nvPr/>
        </p:nvGrpSpPr>
        <p:grpSpPr>
          <a:xfrm>
            <a:off x="0" y="0"/>
            <a:ext cx="9144000" cy="599127"/>
            <a:chOff x="0" y="13335"/>
            <a:chExt cx="9144218" cy="599127"/>
          </a:xfrm>
        </p:grpSpPr>
        <p:sp>
          <p:nvSpPr>
            <p:cNvPr id="3" name="TextBox 32">
              <a:extLst>
                <a:ext uri="{FF2B5EF4-FFF2-40B4-BE49-F238E27FC236}">
                  <a16:creationId xmlns:a16="http://schemas.microsoft.com/office/drawing/2014/main" id="{1D2F0247-FD5E-47D5-B30B-D8DA4965A041}"/>
                </a:ext>
              </a:extLst>
            </p:cNvPr>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Further Example</a:t>
              </a:r>
            </a:p>
          </p:txBody>
        </p:sp>
        <p:cxnSp>
          <p:nvCxnSpPr>
            <p:cNvPr id="4" name="Straight Connector 3">
              <a:extLst>
                <a:ext uri="{FF2B5EF4-FFF2-40B4-BE49-F238E27FC236}">
                  <a16:creationId xmlns:a16="http://schemas.microsoft.com/office/drawing/2014/main" id="{15370936-2938-46BA-80A6-7CEAC2202FFF}"/>
                </a:ext>
              </a:extLst>
            </p:cNvPr>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795101D5-1E59-46C2-81E6-B38C19C9C4EA}"/>
                  </a:ext>
                </a:extLst>
              </p:cNvPr>
              <p:cNvSpPr txBox="1"/>
              <p:nvPr/>
            </p:nvSpPr>
            <p:spPr>
              <a:xfrm>
                <a:off x="272728" y="705520"/>
                <a:ext cx="8488436" cy="2507225"/>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sz="1600" dirty="0"/>
                  <a:t>[Textbook] Water in a manufacturing plant is held in a large cylindrical tank of diameter 20m. Water flows out of the bottom of the tank through a tap at a rate proportional to the cube root of the volume.</a:t>
                </a:r>
              </a:p>
              <a:p>
                <a:pPr marL="342900" indent="-342900">
                  <a:buAutoNum type="alphaLcParenBoth"/>
                </a:pPr>
                <a:r>
                  <a:rPr lang="en-GB" sz="1600" dirty="0"/>
                  <a:t>Show that </a:t>
                </a:r>
                <a14:m>
                  <m:oMath xmlns:m="http://schemas.openxmlformats.org/officeDocument/2006/math">
                    <m:r>
                      <a:rPr lang="en-GB" sz="1600" b="0" i="1" smtClean="0">
                        <a:latin typeface="Cambria Math" panose="02040503050406030204" pitchFamily="18" charset="0"/>
                      </a:rPr>
                      <m:t>𝑡</m:t>
                    </m:r>
                  </m:oMath>
                </a14:m>
                <a:r>
                  <a:rPr lang="en-GB" sz="1600" dirty="0"/>
                  <a:t> minutes after the tap is opened, </a:t>
                </a:r>
                <a14:m>
                  <m:oMath xmlns:m="http://schemas.openxmlformats.org/officeDocument/2006/math">
                    <m:f>
                      <m:fPr>
                        <m:ctrlPr>
                          <a:rPr lang="en-GB" sz="1600" b="0" i="1" smtClean="0">
                            <a:latin typeface="Cambria Math" panose="02040503050406030204" pitchFamily="18" charset="0"/>
                          </a:rPr>
                        </m:ctrlPr>
                      </m:fPr>
                      <m:num>
                        <m:r>
                          <a:rPr lang="en-GB" sz="1600" b="0" i="1" smtClean="0">
                            <a:latin typeface="Cambria Math" panose="02040503050406030204" pitchFamily="18" charset="0"/>
                          </a:rPr>
                          <m:t>𝑑h</m:t>
                        </m:r>
                      </m:num>
                      <m:den>
                        <m:r>
                          <a:rPr lang="en-GB" sz="1600" b="0" i="1" smtClean="0">
                            <a:latin typeface="Cambria Math" panose="02040503050406030204" pitchFamily="18" charset="0"/>
                          </a:rPr>
                          <m:t>𝑑𝑡</m:t>
                        </m:r>
                      </m:den>
                    </m:f>
                    <m:r>
                      <a:rPr lang="en-GB" sz="1600" b="0" i="1" smtClean="0">
                        <a:latin typeface="Cambria Math" panose="02040503050406030204" pitchFamily="18" charset="0"/>
                      </a:rPr>
                      <m:t>=−</m:t>
                    </m:r>
                    <m:r>
                      <a:rPr lang="en-GB" sz="1600" b="0" i="1" smtClean="0">
                        <a:latin typeface="Cambria Math" panose="02040503050406030204" pitchFamily="18" charset="0"/>
                      </a:rPr>
                      <m:t>𝑘</m:t>
                    </m:r>
                    <m:rad>
                      <m:radPr>
                        <m:ctrlPr>
                          <a:rPr lang="en-GB" sz="1600" b="0" i="1" smtClean="0">
                            <a:latin typeface="Cambria Math" panose="02040503050406030204" pitchFamily="18" charset="0"/>
                          </a:rPr>
                        </m:ctrlPr>
                      </m:radPr>
                      <m:deg>
                        <m:r>
                          <a:rPr lang="en-GB" sz="1600" b="0" i="1" smtClean="0">
                            <a:latin typeface="Cambria Math" panose="02040503050406030204" pitchFamily="18" charset="0"/>
                          </a:rPr>
                          <m:t>3</m:t>
                        </m:r>
                      </m:deg>
                      <m:e>
                        <m:r>
                          <a:rPr lang="en-GB" sz="1600" b="0" i="1" smtClean="0">
                            <a:latin typeface="Cambria Math" panose="02040503050406030204" pitchFamily="18" charset="0"/>
                          </a:rPr>
                          <m:t>h</m:t>
                        </m:r>
                      </m:e>
                    </m:rad>
                  </m:oMath>
                </a14:m>
                <a:r>
                  <a:rPr lang="en-GB" sz="1600" dirty="0"/>
                  <a:t> for some constant </a:t>
                </a:r>
                <a14:m>
                  <m:oMath xmlns:m="http://schemas.openxmlformats.org/officeDocument/2006/math">
                    <m:r>
                      <a:rPr lang="en-GB" sz="1600" b="0" i="1" smtClean="0">
                        <a:latin typeface="Cambria Math" panose="02040503050406030204" pitchFamily="18" charset="0"/>
                      </a:rPr>
                      <m:t>𝑘</m:t>
                    </m:r>
                  </m:oMath>
                </a14:m>
                <a:r>
                  <a:rPr lang="en-GB" sz="1600" dirty="0"/>
                  <a:t>.</a:t>
                </a:r>
              </a:p>
              <a:p>
                <a:pPr marL="342900" indent="-342900">
                  <a:buAutoNum type="alphaLcParenBoth"/>
                </a:pPr>
                <a:r>
                  <a:rPr lang="en-GB" sz="1600" dirty="0"/>
                  <a:t>Show that the general solution of this differential equation may be written </a:t>
                </a:r>
                <a14:m>
                  <m:oMath xmlns:m="http://schemas.openxmlformats.org/officeDocument/2006/math">
                    <m:r>
                      <a:rPr lang="en-GB" sz="1600" b="0" i="1" smtClean="0">
                        <a:latin typeface="Cambria Math" panose="02040503050406030204" pitchFamily="18" charset="0"/>
                      </a:rPr>
                      <m:t>h</m:t>
                    </m:r>
                    <m:r>
                      <a:rPr lang="en-GB" sz="1600" b="0" i="1" smtClean="0">
                        <a:latin typeface="Cambria Math" panose="02040503050406030204" pitchFamily="18" charset="0"/>
                      </a:rPr>
                      <m:t>=</m:t>
                    </m:r>
                    <m:sSup>
                      <m:sSupPr>
                        <m:ctrlPr>
                          <a:rPr lang="en-GB" sz="1600" b="0" i="1" smtClean="0">
                            <a:latin typeface="Cambria Math" panose="02040503050406030204" pitchFamily="18" charset="0"/>
                          </a:rPr>
                        </m:ctrlPr>
                      </m:sSupPr>
                      <m:e>
                        <m:d>
                          <m:dPr>
                            <m:ctrlPr>
                              <a:rPr lang="en-GB" sz="1600" b="0" i="1" smtClean="0">
                                <a:latin typeface="Cambria Math" panose="02040503050406030204" pitchFamily="18" charset="0"/>
                              </a:rPr>
                            </m:ctrlPr>
                          </m:dPr>
                          <m:e>
                            <m:r>
                              <a:rPr lang="en-GB" sz="1600" b="0" i="1" smtClean="0">
                                <a:latin typeface="Cambria Math" panose="02040503050406030204" pitchFamily="18" charset="0"/>
                              </a:rPr>
                              <m:t>𝑃</m:t>
                            </m:r>
                            <m:r>
                              <a:rPr lang="en-GB" sz="1600" b="0" i="1" smtClean="0">
                                <a:latin typeface="Cambria Math" panose="02040503050406030204" pitchFamily="18" charset="0"/>
                              </a:rPr>
                              <m:t>−</m:t>
                            </m:r>
                            <m:r>
                              <a:rPr lang="en-GB" sz="1600" b="0" i="1" smtClean="0">
                                <a:latin typeface="Cambria Math" panose="02040503050406030204" pitchFamily="18" charset="0"/>
                              </a:rPr>
                              <m:t>𝑄𝑡</m:t>
                            </m:r>
                          </m:e>
                        </m:d>
                      </m:e>
                      <m:sup>
                        <m:f>
                          <m:fPr>
                            <m:ctrlPr>
                              <a:rPr lang="en-GB" sz="1600" b="0" i="1" smtClean="0">
                                <a:latin typeface="Cambria Math" panose="02040503050406030204" pitchFamily="18" charset="0"/>
                              </a:rPr>
                            </m:ctrlPr>
                          </m:fPr>
                          <m:num>
                            <m:r>
                              <a:rPr lang="en-GB" sz="1600" b="0" i="1" smtClean="0">
                                <a:latin typeface="Cambria Math" panose="02040503050406030204" pitchFamily="18" charset="0"/>
                              </a:rPr>
                              <m:t>3</m:t>
                            </m:r>
                          </m:num>
                          <m:den>
                            <m:r>
                              <a:rPr lang="en-GB" sz="1600" b="0" i="1" smtClean="0">
                                <a:latin typeface="Cambria Math" panose="02040503050406030204" pitchFamily="18" charset="0"/>
                              </a:rPr>
                              <m:t>2</m:t>
                            </m:r>
                          </m:den>
                        </m:f>
                      </m:sup>
                    </m:sSup>
                  </m:oMath>
                </a14:m>
                <a:r>
                  <a:rPr lang="en-GB" sz="1600" dirty="0"/>
                  <a:t>, where </a:t>
                </a:r>
                <a14:m>
                  <m:oMath xmlns:m="http://schemas.openxmlformats.org/officeDocument/2006/math">
                    <m:r>
                      <a:rPr lang="en-GB" sz="1600" b="0" i="1" smtClean="0">
                        <a:latin typeface="Cambria Math" panose="02040503050406030204" pitchFamily="18" charset="0"/>
                      </a:rPr>
                      <m:t>𝑃</m:t>
                    </m:r>
                  </m:oMath>
                </a14:m>
                <a:r>
                  <a:rPr lang="en-GB" sz="1600" dirty="0"/>
                  <a:t> and </a:t>
                </a:r>
                <a14:m>
                  <m:oMath xmlns:m="http://schemas.openxmlformats.org/officeDocument/2006/math">
                    <m:r>
                      <a:rPr lang="en-GB" sz="1600" b="0" i="1" smtClean="0">
                        <a:latin typeface="Cambria Math" panose="02040503050406030204" pitchFamily="18" charset="0"/>
                      </a:rPr>
                      <m:t>𝑄</m:t>
                    </m:r>
                  </m:oMath>
                </a14:m>
                <a:r>
                  <a:rPr lang="en-GB" sz="1600" dirty="0"/>
                  <a:t> are constants.</a:t>
                </a:r>
              </a:p>
              <a:p>
                <a:r>
                  <a:rPr lang="en-GB" sz="1600" dirty="0"/>
                  <a:t>Initially the height of the water is 27m. 10 minutes later, the height is 8m.</a:t>
                </a:r>
              </a:p>
              <a:p>
                <a:r>
                  <a:rPr lang="en-GB" sz="1600" dirty="0"/>
                  <a:t>(c) Find the values of the constants </a:t>
                </a:r>
                <a14:m>
                  <m:oMath xmlns:m="http://schemas.openxmlformats.org/officeDocument/2006/math">
                    <m:r>
                      <a:rPr lang="en-GB" sz="1600" b="0" i="1" smtClean="0">
                        <a:latin typeface="Cambria Math" panose="02040503050406030204" pitchFamily="18" charset="0"/>
                      </a:rPr>
                      <m:t>𝑃</m:t>
                    </m:r>
                  </m:oMath>
                </a14:m>
                <a:r>
                  <a:rPr lang="en-GB" sz="1600" dirty="0"/>
                  <a:t> and </a:t>
                </a:r>
                <a14:m>
                  <m:oMath xmlns:m="http://schemas.openxmlformats.org/officeDocument/2006/math">
                    <m:r>
                      <a:rPr lang="en-GB" sz="1600" b="0" i="1" smtClean="0">
                        <a:latin typeface="Cambria Math" panose="02040503050406030204" pitchFamily="18" charset="0"/>
                      </a:rPr>
                      <m:t>𝑄</m:t>
                    </m:r>
                  </m:oMath>
                </a14:m>
                <a:r>
                  <a:rPr lang="en-GB" sz="1600" dirty="0"/>
                  <a:t>.</a:t>
                </a:r>
              </a:p>
              <a:p>
                <a:r>
                  <a:rPr lang="en-GB" sz="1600" dirty="0"/>
                  <a:t>(d) Find the time in minutes when the water is at a depth of 1m.</a:t>
                </a:r>
              </a:p>
            </p:txBody>
          </p:sp>
        </mc:Choice>
        <mc:Fallback xmlns="">
          <p:sp>
            <p:nvSpPr>
              <p:cNvPr id="5" name="TextBox 4">
                <a:extLst>
                  <a:ext uri="{FF2B5EF4-FFF2-40B4-BE49-F238E27FC236}">
                    <a16:creationId xmlns:a16="http://schemas.microsoft.com/office/drawing/2014/main" id="{795101D5-1E59-46C2-81E6-B38C19C9C4EA}"/>
                  </a:ext>
                </a:extLst>
              </p:cNvPr>
              <p:cNvSpPr txBox="1">
                <a:spLocks noRot="1" noChangeAspect="1" noMove="1" noResize="1" noEditPoints="1" noAdjustHandles="1" noChangeArrowheads="1" noChangeShapeType="1" noTextEdit="1"/>
              </p:cNvSpPr>
              <p:nvPr/>
            </p:nvSpPr>
            <p:spPr>
              <a:xfrm>
                <a:off x="272728" y="705520"/>
                <a:ext cx="8488436" cy="2507225"/>
              </a:xfrm>
              <a:prstGeom prst="rect">
                <a:avLst/>
              </a:prstGeom>
              <a:blipFill>
                <a:blip r:embed="rId2"/>
                <a:stretch>
                  <a:fillRect/>
                </a:stretch>
              </a:blipFill>
              <a:effectLst>
                <a:outerShdw blurRad="63500" sx="102000" sy="102000" algn="ctr" rotWithShape="0">
                  <a:prstClr val="black">
                    <a:alpha val="40000"/>
                  </a:prstClr>
                </a:outerShdw>
              </a:effectLst>
            </p:spPr>
            <p:txBody>
              <a:bodyPr/>
              <a:lstStyle/>
              <a:p>
                <a:r>
                  <a:rPr lang="en-GB">
                    <a:noFill/>
                  </a:rPr>
                  <a:t> </a:t>
                </a:r>
              </a:p>
            </p:txBody>
          </p:sp>
        </mc:Fallback>
      </mc:AlternateContent>
      <p:sp>
        <p:nvSpPr>
          <p:cNvPr id="9" name="Cylinder 8">
            <a:extLst>
              <a:ext uri="{FF2B5EF4-FFF2-40B4-BE49-F238E27FC236}">
                <a16:creationId xmlns:a16="http://schemas.microsoft.com/office/drawing/2014/main" id="{4726AA8F-0F49-4282-AEE2-E5A685877341}"/>
              </a:ext>
            </a:extLst>
          </p:cNvPr>
          <p:cNvSpPr/>
          <p:nvPr/>
        </p:nvSpPr>
        <p:spPr>
          <a:xfrm>
            <a:off x="7154006" y="3130550"/>
            <a:ext cx="1157610" cy="712986"/>
          </a:xfrm>
          <a:prstGeom prst="can">
            <a:avLst>
              <a:gd name="adj" fmla="val 4281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Cylinder 7">
            <a:extLst>
              <a:ext uri="{FF2B5EF4-FFF2-40B4-BE49-F238E27FC236}">
                <a16:creationId xmlns:a16="http://schemas.microsoft.com/office/drawing/2014/main" id="{99B2BA48-80B0-47F6-AAE2-2401CD99E1CF}"/>
              </a:ext>
            </a:extLst>
          </p:cNvPr>
          <p:cNvSpPr/>
          <p:nvPr/>
        </p:nvSpPr>
        <p:spPr>
          <a:xfrm>
            <a:off x="7154540" y="2616200"/>
            <a:ext cx="1157610" cy="1219200"/>
          </a:xfrm>
          <a:prstGeom prst="can">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cxnSp>
        <p:nvCxnSpPr>
          <p:cNvPr id="11" name="Straight Arrow Connector 10">
            <a:extLst>
              <a:ext uri="{FF2B5EF4-FFF2-40B4-BE49-F238E27FC236}">
                <a16:creationId xmlns:a16="http://schemas.microsoft.com/office/drawing/2014/main" id="{D4402428-AF16-4A4E-BEEB-3CD8384BFA83}"/>
              </a:ext>
            </a:extLst>
          </p:cNvPr>
          <p:cNvCxnSpPr/>
          <p:nvPr/>
        </p:nvCxnSpPr>
        <p:spPr>
          <a:xfrm flipH="1" flipV="1">
            <a:off x="8388350" y="3244850"/>
            <a:ext cx="74" cy="472182"/>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FB8E5DA5-AA3E-4E7F-B5C5-0E8A27B71FF0}"/>
                  </a:ext>
                </a:extLst>
              </p:cNvPr>
              <p:cNvSpPr txBox="1"/>
              <p:nvPr/>
            </p:nvSpPr>
            <p:spPr>
              <a:xfrm>
                <a:off x="8356066" y="3331838"/>
                <a:ext cx="254534"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panose="02040503050406030204" pitchFamily="18" charset="0"/>
                        </a:rPr>
                        <m:t>h</m:t>
                      </m:r>
                    </m:oMath>
                  </m:oMathPara>
                </a14:m>
                <a:endParaRPr lang="en-GB" sz="1200" dirty="0"/>
              </a:p>
            </p:txBody>
          </p:sp>
        </mc:Choice>
        <mc:Fallback xmlns="">
          <p:sp>
            <p:nvSpPr>
              <p:cNvPr id="12" name="TextBox 11">
                <a:extLst>
                  <a:ext uri="{FF2B5EF4-FFF2-40B4-BE49-F238E27FC236}">
                    <a16:creationId xmlns:a16="http://schemas.microsoft.com/office/drawing/2014/main" id="{FB8E5DA5-AA3E-4E7F-B5C5-0E8A27B71FF0}"/>
                  </a:ext>
                </a:extLst>
              </p:cNvPr>
              <p:cNvSpPr txBox="1">
                <a:spLocks noRot="1" noChangeAspect="1" noMove="1" noResize="1" noEditPoints="1" noAdjustHandles="1" noChangeArrowheads="1" noChangeShapeType="1" noTextEdit="1"/>
              </p:cNvSpPr>
              <p:nvPr/>
            </p:nvSpPr>
            <p:spPr>
              <a:xfrm>
                <a:off x="8356066" y="3331838"/>
                <a:ext cx="254534" cy="276999"/>
              </a:xfrm>
              <a:prstGeom prst="rect">
                <a:avLst/>
              </a:prstGeom>
              <a:blipFill>
                <a:blip r:embed="rId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67F6429C-5448-41D3-AB4B-74B0C2F34EFD}"/>
                  </a:ext>
                </a:extLst>
              </p:cNvPr>
              <p:cNvSpPr txBox="1"/>
              <p:nvPr/>
            </p:nvSpPr>
            <p:spPr>
              <a:xfrm>
                <a:off x="7482160" y="3851923"/>
                <a:ext cx="544240"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panose="02040503050406030204" pitchFamily="18" charset="0"/>
                        </a:rPr>
                        <m:t>20</m:t>
                      </m:r>
                      <m:r>
                        <a:rPr lang="en-GB" sz="1200" b="0" i="1" smtClean="0">
                          <a:latin typeface="Cambria Math" panose="02040503050406030204" pitchFamily="18" charset="0"/>
                        </a:rPr>
                        <m:t>𝑚</m:t>
                      </m:r>
                    </m:oMath>
                  </m:oMathPara>
                </a14:m>
                <a:endParaRPr lang="en-GB" sz="1200" dirty="0"/>
              </a:p>
            </p:txBody>
          </p:sp>
        </mc:Choice>
        <mc:Fallback xmlns="">
          <p:sp>
            <p:nvSpPr>
              <p:cNvPr id="13" name="TextBox 12">
                <a:extLst>
                  <a:ext uri="{FF2B5EF4-FFF2-40B4-BE49-F238E27FC236}">
                    <a16:creationId xmlns:a16="http://schemas.microsoft.com/office/drawing/2014/main" id="{67F6429C-5448-41D3-AB4B-74B0C2F34EFD}"/>
                  </a:ext>
                </a:extLst>
              </p:cNvPr>
              <p:cNvSpPr txBox="1">
                <a:spLocks noRot="1" noChangeAspect="1" noMove="1" noResize="1" noEditPoints="1" noAdjustHandles="1" noChangeArrowheads="1" noChangeShapeType="1" noTextEdit="1"/>
              </p:cNvSpPr>
              <p:nvPr/>
            </p:nvSpPr>
            <p:spPr>
              <a:xfrm>
                <a:off x="7482160" y="3851923"/>
                <a:ext cx="544240" cy="276999"/>
              </a:xfrm>
              <a:prstGeom prst="rect">
                <a:avLst/>
              </a:prstGeom>
              <a:blipFill>
                <a:blip r:embed="rId4"/>
                <a:stretch>
                  <a:fillRect/>
                </a:stretch>
              </a:blipFill>
            </p:spPr>
            <p:txBody>
              <a:bodyPr/>
              <a:lstStyle/>
              <a:p>
                <a:r>
                  <a:rPr lang="en-GB">
                    <a:noFill/>
                  </a:rPr>
                  <a:t> </a:t>
                </a:r>
              </a:p>
            </p:txBody>
          </p:sp>
        </mc:Fallback>
      </mc:AlternateContent>
      <p:cxnSp>
        <p:nvCxnSpPr>
          <p:cNvPr id="14" name="Straight Arrow Connector 13">
            <a:extLst>
              <a:ext uri="{FF2B5EF4-FFF2-40B4-BE49-F238E27FC236}">
                <a16:creationId xmlns:a16="http://schemas.microsoft.com/office/drawing/2014/main" id="{CC0B0544-2C81-4891-9EB0-AADDD5CDB556}"/>
              </a:ext>
            </a:extLst>
          </p:cNvPr>
          <p:cNvCxnSpPr>
            <a:cxnSpLocks/>
          </p:cNvCxnSpPr>
          <p:nvPr/>
        </p:nvCxnSpPr>
        <p:spPr>
          <a:xfrm flipH="1">
            <a:off x="7159822" y="3892550"/>
            <a:ext cx="1171378" cy="3823"/>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D2646BEA-5B08-475D-B7C2-199E1D13654B}"/>
                  </a:ext>
                </a:extLst>
              </p:cNvPr>
              <p:cNvSpPr txBox="1"/>
              <p:nvPr/>
            </p:nvSpPr>
            <p:spPr>
              <a:xfrm>
                <a:off x="265814" y="3470308"/>
                <a:ext cx="3232298" cy="213956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400" b="0" i="1" smtClean="0">
                          <a:latin typeface="Cambria Math" panose="02040503050406030204" pitchFamily="18" charset="0"/>
                        </a:rPr>
                        <m:t>𝑉</m:t>
                      </m:r>
                      <m:r>
                        <a:rPr lang="en-GB" sz="1400" b="0" i="1" smtClean="0">
                          <a:latin typeface="Cambria Math" panose="02040503050406030204" pitchFamily="18" charset="0"/>
                        </a:rPr>
                        <m:t>=</m:t>
                      </m:r>
                      <m:r>
                        <a:rPr lang="en-GB" sz="1400" b="0" i="1" smtClean="0">
                          <a:latin typeface="Cambria Math" panose="02040503050406030204" pitchFamily="18" charset="0"/>
                        </a:rPr>
                        <m:t>𝜋</m:t>
                      </m:r>
                      <m:sSup>
                        <m:sSupPr>
                          <m:ctrlPr>
                            <a:rPr lang="en-GB" sz="1400" b="0" i="1" smtClean="0">
                              <a:latin typeface="Cambria Math" panose="02040503050406030204" pitchFamily="18" charset="0"/>
                            </a:rPr>
                          </m:ctrlPr>
                        </m:sSupPr>
                        <m:e>
                          <m:r>
                            <a:rPr lang="en-GB" sz="1400" b="0" i="1" smtClean="0">
                              <a:latin typeface="Cambria Math" panose="02040503050406030204" pitchFamily="18" charset="0"/>
                            </a:rPr>
                            <m:t>𝑟</m:t>
                          </m:r>
                        </m:e>
                        <m:sup>
                          <m:r>
                            <a:rPr lang="en-GB" sz="1400" b="0" i="1" smtClean="0">
                              <a:latin typeface="Cambria Math" panose="02040503050406030204" pitchFamily="18" charset="0"/>
                            </a:rPr>
                            <m:t>2</m:t>
                          </m:r>
                        </m:sup>
                      </m:sSup>
                      <m:r>
                        <a:rPr lang="en-GB" sz="1400" b="0" i="1" smtClean="0">
                          <a:latin typeface="Cambria Math" panose="02040503050406030204" pitchFamily="18" charset="0"/>
                        </a:rPr>
                        <m:t>h</m:t>
                      </m:r>
                      <m:r>
                        <a:rPr lang="en-GB" sz="1400" b="0" i="1" smtClean="0">
                          <a:latin typeface="Cambria Math" panose="02040503050406030204" pitchFamily="18" charset="0"/>
                        </a:rPr>
                        <m:t>=100</m:t>
                      </m:r>
                      <m:r>
                        <a:rPr lang="en-GB" sz="1400" b="0" i="1" smtClean="0">
                          <a:latin typeface="Cambria Math" panose="02040503050406030204" pitchFamily="18" charset="0"/>
                        </a:rPr>
                        <m:t>𝜋</m:t>
                      </m:r>
                      <m:r>
                        <a:rPr lang="en-GB" sz="1400" b="0" i="1" smtClean="0">
                          <a:latin typeface="Cambria Math" panose="02040503050406030204" pitchFamily="18" charset="0"/>
                        </a:rPr>
                        <m:t>h</m:t>
                      </m:r>
                    </m:oMath>
                    <m:oMath xmlns:m="http://schemas.openxmlformats.org/officeDocument/2006/math">
                      <m:f>
                        <m:fPr>
                          <m:ctrlPr>
                            <a:rPr lang="en-GB" sz="1400" b="0" i="1" smtClean="0">
                              <a:latin typeface="Cambria Math" panose="02040503050406030204" pitchFamily="18" charset="0"/>
                            </a:rPr>
                          </m:ctrlPr>
                        </m:fPr>
                        <m:num>
                          <m:r>
                            <a:rPr lang="en-GB" sz="1400" b="0" i="1" smtClean="0">
                              <a:latin typeface="Cambria Math" panose="02040503050406030204" pitchFamily="18" charset="0"/>
                            </a:rPr>
                            <m:t>𝑑𝑉</m:t>
                          </m:r>
                        </m:num>
                        <m:den>
                          <m:r>
                            <a:rPr lang="en-GB" sz="1400" b="0" i="1" smtClean="0">
                              <a:latin typeface="Cambria Math" panose="02040503050406030204" pitchFamily="18" charset="0"/>
                            </a:rPr>
                            <m:t>𝑑h</m:t>
                          </m:r>
                        </m:den>
                      </m:f>
                      <m:r>
                        <a:rPr lang="en-GB" sz="1400" b="0" i="1" smtClean="0">
                          <a:latin typeface="Cambria Math" panose="02040503050406030204" pitchFamily="18" charset="0"/>
                        </a:rPr>
                        <m:t>=100</m:t>
                      </m:r>
                      <m:r>
                        <a:rPr lang="en-GB" sz="1400" b="0" i="1" smtClean="0">
                          <a:latin typeface="Cambria Math" panose="02040503050406030204" pitchFamily="18" charset="0"/>
                        </a:rPr>
                        <m:t>𝜋</m:t>
                      </m:r>
                    </m:oMath>
                    <m:oMath xmlns:m="http://schemas.openxmlformats.org/officeDocument/2006/math">
                      <m:f>
                        <m:fPr>
                          <m:ctrlPr>
                            <a:rPr lang="en-GB" sz="1400" b="0" i="1" smtClean="0">
                              <a:latin typeface="Cambria Math" panose="02040503050406030204" pitchFamily="18" charset="0"/>
                            </a:rPr>
                          </m:ctrlPr>
                        </m:fPr>
                        <m:num>
                          <m:r>
                            <a:rPr lang="en-GB" sz="1400" b="0" i="1" smtClean="0">
                              <a:latin typeface="Cambria Math" panose="02040503050406030204" pitchFamily="18" charset="0"/>
                            </a:rPr>
                            <m:t>𝑑𝑉</m:t>
                          </m:r>
                        </m:num>
                        <m:den>
                          <m:r>
                            <a:rPr lang="en-GB" sz="1400" b="0" i="1" smtClean="0">
                              <a:latin typeface="Cambria Math" panose="02040503050406030204" pitchFamily="18" charset="0"/>
                            </a:rPr>
                            <m:t>𝑑𝑡</m:t>
                          </m:r>
                        </m:den>
                      </m:f>
                      <m:r>
                        <a:rPr lang="en-GB" sz="1400" b="0" i="1" smtClean="0">
                          <a:latin typeface="Cambria Math" panose="02040503050406030204" pitchFamily="18" charset="0"/>
                        </a:rPr>
                        <m:t>=−</m:t>
                      </m:r>
                      <m:r>
                        <a:rPr lang="en-GB" sz="1400" b="0" i="1" smtClean="0">
                          <a:latin typeface="Cambria Math" panose="02040503050406030204" pitchFamily="18" charset="0"/>
                        </a:rPr>
                        <m:t>𝑐</m:t>
                      </m:r>
                      <m:rad>
                        <m:radPr>
                          <m:ctrlPr>
                            <a:rPr lang="en-GB" sz="1400" b="0" i="1" smtClean="0">
                              <a:latin typeface="Cambria Math" panose="02040503050406030204" pitchFamily="18" charset="0"/>
                            </a:rPr>
                          </m:ctrlPr>
                        </m:radPr>
                        <m:deg>
                          <m:r>
                            <a:rPr lang="en-GB" sz="1400" b="0" i="1" smtClean="0">
                              <a:latin typeface="Cambria Math" panose="02040503050406030204" pitchFamily="18" charset="0"/>
                            </a:rPr>
                            <m:t>3</m:t>
                          </m:r>
                        </m:deg>
                        <m:e>
                          <m:r>
                            <a:rPr lang="en-GB" sz="1400" b="0" i="1" smtClean="0">
                              <a:latin typeface="Cambria Math" panose="02040503050406030204" pitchFamily="18" charset="0"/>
                            </a:rPr>
                            <m:t>𝑉</m:t>
                          </m:r>
                        </m:e>
                      </m:rad>
                    </m:oMath>
                    <m:oMath xmlns:m="http://schemas.openxmlformats.org/officeDocument/2006/math">
                      <m:r>
                        <a:rPr lang="en-GB" sz="1400" b="0" i="1" smtClean="0">
                          <a:latin typeface="Cambria Math" panose="02040503050406030204" pitchFamily="18" charset="0"/>
                        </a:rPr>
                        <m:t>=−</m:t>
                      </m:r>
                      <m:r>
                        <a:rPr lang="en-GB" sz="1400" b="0" i="1" smtClean="0">
                          <a:latin typeface="Cambria Math" panose="02040503050406030204" pitchFamily="18" charset="0"/>
                        </a:rPr>
                        <m:t>𝑐</m:t>
                      </m:r>
                      <m:rad>
                        <m:radPr>
                          <m:ctrlPr>
                            <a:rPr lang="en-GB" sz="1400" b="0" i="1" smtClean="0">
                              <a:latin typeface="Cambria Math" panose="02040503050406030204" pitchFamily="18" charset="0"/>
                            </a:rPr>
                          </m:ctrlPr>
                        </m:radPr>
                        <m:deg>
                          <m:r>
                            <a:rPr lang="en-GB" sz="1400" b="0" i="1" smtClean="0">
                              <a:latin typeface="Cambria Math" panose="02040503050406030204" pitchFamily="18" charset="0"/>
                            </a:rPr>
                            <m:t>3</m:t>
                          </m:r>
                        </m:deg>
                        <m:e>
                          <m:r>
                            <a:rPr lang="en-GB" sz="1400" b="0" i="1" smtClean="0">
                              <a:latin typeface="Cambria Math" panose="02040503050406030204" pitchFamily="18" charset="0"/>
                            </a:rPr>
                            <m:t>100</m:t>
                          </m:r>
                          <m:r>
                            <a:rPr lang="en-GB" sz="1400" b="0" i="1" smtClean="0">
                              <a:latin typeface="Cambria Math" panose="02040503050406030204" pitchFamily="18" charset="0"/>
                            </a:rPr>
                            <m:t>𝜋</m:t>
                          </m:r>
                          <m:r>
                            <a:rPr lang="en-GB" sz="1400" b="0" i="1" smtClean="0">
                              <a:latin typeface="Cambria Math" panose="02040503050406030204" pitchFamily="18" charset="0"/>
                            </a:rPr>
                            <m:t>h</m:t>
                          </m:r>
                        </m:e>
                      </m:rad>
                    </m:oMath>
                    <m:oMath xmlns:m="http://schemas.openxmlformats.org/officeDocument/2006/math">
                      <m:f>
                        <m:fPr>
                          <m:ctrlPr>
                            <a:rPr lang="en-GB" sz="1400" b="0" i="1" smtClean="0">
                              <a:latin typeface="Cambria Math" panose="02040503050406030204" pitchFamily="18" charset="0"/>
                            </a:rPr>
                          </m:ctrlPr>
                        </m:fPr>
                        <m:num>
                          <m:r>
                            <a:rPr lang="en-GB" sz="1400" b="0" i="1" smtClean="0">
                              <a:latin typeface="Cambria Math" panose="02040503050406030204" pitchFamily="18" charset="0"/>
                            </a:rPr>
                            <m:t>𝑑h</m:t>
                          </m:r>
                        </m:num>
                        <m:den>
                          <m:r>
                            <a:rPr lang="en-GB" sz="1400" b="0" i="1" smtClean="0">
                              <a:latin typeface="Cambria Math" panose="02040503050406030204" pitchFamily="18" charset="0"/>
                            </a:rPr>
                            <m:t>𝑑𝑡</m:t>
                          </m:r>
                        </m:den>
                      </m:f>
                      <m:r>
                        <a:rPr lang="en-GB" sz="1400" b="0" i="1" smtClean="0">
                          <a:latin typeface="Cambria Math" panose="02040503050406030204" pitchFamily="18" charset="0"/>
                        </a:rPr>
                        <m:t>=</m:t>
                      </m:r>
                      <m:f>
                        <m:fPr>
                          <m:ctrlPr>
                            <a:rPr lang="en-GB" sz="1400" b="0" i="1" smtClean="0">
                              <a:latin typeface="Cambria Math" panose="02040503050406030204" pitchFamily="18" charset="0"/>
                            </a:rPr>
                          </m:ctrlPr>
                        </m:fPr>
                        <m:num>
                          <m:r>
                            <a:rPr lang="en-GB" sz="1400" b="0" i="1" smtClean="0">
                              <a:latin typeface="Cambria Math" panose="02040503050406030204" pitchFamily="18" charset="0"/>
                            </a:rPr>
                            <m:t>𝑑h</m:t>
                          </m:r>
                        </m:num>
                        <m:den>
                          <m:r>
                            <a:rPr lang="en-GB" sz="1400" b="0" i="1" smtClean="0">
                              <a:latin typeface="Cambria Math" panose="02040503050406030204" pitchFamily="18" charset="0"/>
                            </a:rPr>
                            <m:t>𝑑𝑉</m:t>
                          </m:r>
                        </m:den>
                      </m:f>
                      <m:r>
                        <a:rPr lang="en-GB" sz="1400" b="0" i="1" smtClean="0">
                          <a:latin typeface="Cambria Math" panose="02040503050406030204" pitchFamily="18" charset="0"/>
                        </a:rPr>
                        <m:t>×</m:t>
                      </m:r>
                      <m:f>
                        <m:fPr>
                          <m:ctrlPr>
                            <a:rPr lang="en-GB" sz="1400" b="0" i="1" smtClean="0">
                              <a:latin typeface="Cambria Math" panose="02040503050406030204" pitchFamily="18" charset="0"/>
                            </a:rPr>
                          </m:ctrlPr>
                        </m:fPr>
                        <m:num>
                          <m:r>
                            <a:rPr lang="en-GB" sz="1400" b="0" i="1" smtClean="0">
                              <a:latin typeface="Cambria Math" panose="02040503050406030204" pitchFamily="18" charset="0"/>
                            </a:rPr>
                            <m:t>𝑑𝑉</m:t>
                          </m:r>
                        </m:num>
                        <m:den>
                          <m:r>
                            <a:rPr lang="en-GB" sz="1400" b="0" i="1" smtClean="0">
                              <a:latin typeface="Cambria Math" panose="02040503050406030204" pitchFamily="18" charset="0"/>
                            </a:rPr>
                            <m:t>𝑑𝑡</m:t>
                          </m:r>
                        </m:den>
                      </m:f>
                      <m:r>
                        <a:rPr lang="en-GB" sz="1400" b="0" i="1" smtClean="0">
                          <a:latin typeface="Cambria Math" panose="02040503050406030204" pitchFamily="18" charset="0"/>
                        </a:rPr>
                        <m:t>=</m:t>
                      </m:r>
                      <m:f>
                        <m:fPr>
                          <m:ctrlPr>
                            <a:rPr lang="en-GB" sz="1400" b="0" i="1" smtClean="0">
                              <a:latin typeface="Cambria Math" panose="02040503050406030204" pitchFamily="18" charset="0"/>
                            </a:rPr>
                          </m:ctrlPr>
                        </m:fPr>
                        <m:num>
                          <m:r>
                            <a:rPr lang="en-GB" sz="1400" b="0" i="1" smtClean="0">
                              <a:latin typeface="Cambria Math" panose="02040503050406030204" pitchFamily="18" charset="0"/>
                            </a:rPr>
                            <m:t>1</m:t>
                          </m:r>
                        </m:num>
                        <m:den>
                          <m:r>
                            <a:rPr lang="en-GB" sz="1400" b="0" i="1" smtClean="0">
                              <a:latin typeface="Cambria Math" panose="02040503050406030204" pitchFamily="18" charset="0"/>
                            </a:rPr>
                            <m:t>100</m:t>
                          </m:r>
                          <m:r>
                            <a:rPr lang="en-GB" sz="1400" b="0" i="1" smtClean="0">
                              <a:latin typeface="Cambria Math" panose="02040503050406030204" pitchFamily="18" charset="0"/>
                            </a:rPr>
                            <m:t>𝜋</m:t>
                          </m:r>
                        </m:den>
                      </m:f>
                      <m:r>
                        <a:rPr lang="en-GB" sz="1400" b="0" i="1" smtClean="0">
                          <a:latin typeface="Cambria Math" panose="02040503050406030204" pitchFamily="18" charset="0"/>
                        </a:rPr>
                        <m:t>×</m:t>
                      </m:r>
                      <m:d>
                        <m:dPr>
                          <m:ctrlPr>
                            <a:rPr lang="en-GB" sz="1400" b="0" i="1" smtClean="0">
                              <a:latin typeface="Cambria Math" panose="02040503050406030204" pitchFamily="18" charset="0"/>
                            </a:rPr>
                          </m:ctrlPr>
                        </m:dPr>
                        <m:e>
                          <m:r>
                            <a:rPr lang="en-GB" sz="1400" b="0" i="1" smtClean="0">
                              <a:latin typeface="Cambria Math" panose="02040503050406030204" pitchFamily="18" charset="0"/>
                            </a:rPr>
                            <m:t>−</m:t>
                          </m:r>
                          <m:r>
                            <a:rPr lang="en-GB" sz="1400" b="0" i="1" smtClean="0">
                              <a:latin typeface="Cambria Math" panose="02040503050406030204" pitchFamily="18" charset="0"/>
                            </a:rPr>
                            <m:t>𝑐</m:t>
                          </m:r>
                          <m:rad>
                            <m:radPr>
                              <m:ctrlPr>
                                <a:rPr lang="en-GB" sz="1400" b="0" i="1" smtClean="0">
                                  <a:latin typeface="Cambria Math" panose="02040503050406030204" pitchFamily="18" charset="0"/>
                                </a:rPr>
                              </m:ctrlPr>
                            </m:radPr>
                            <m:deg>
                              <m:r>
                                <a:rPr lang="en-GB" sz="1400" b="0" i="1" smtClean="0">
                                  <a:latin typeface="Cambria Math" panose="02040503050406030204" pitchFamily="18" charset="0"/>
                                </a:rPr>
                                <m:t>3</m:t>
                              </m:r>
                            </m:deg>
                            <m:e>
                              <m:r>
                                <a:rPr lang="en-GB" sz="1400" b="0" i="1" smtClean="0">
                                  <a:latin typeface="Cambria Math" panose="02040503050406030204" pitchFamily="18" charset="0"/>
                                </a:rPr>
                                <m:t>100</m:t>
                              </m:r>
                              <m:r>
                                <a:rPr lang="en-GB" sz="1400" b="0" i="1" smtClean="0">
                                  <a:latin typeface="Cambria Math" panose="02040503050406030204" pitchFamily="18" charset="0"/>
                                </a:rPr>
                                <m:t>𝜋</m:t>
                              </m:r>
                              <m:r>
                                <a:rPr lang="en-GB" sz="1400" b="0" i="1" smtClean="0">
                                  <a:latin typeface="Cambria Math" panose="02040503050406030204" pitchFamily="18" charset="0"/>
                                </a:rPr>
                                <m:t>h</m:t>
                              </m:r>
                            </m:e>
                          </m:rad>
                        </m:e>
                      </m:d>
                    </m:oMath>
                  </m:oMathPara>
                </a14:m>
                <a:r>
                  <a:rPr lang="en-GB" sz="1400" b="0" dirty="0"/>
                  <a:t/>
                </a:r>
                <a:br>
                  <a:rPr lang="en-GB" sz="1400" b="0" dirty="0"/>
                </a:br>
                <a14:m>
                  <m:oMath xmlns:m="http://schemas.openxmlformats.org/officeDocument/2006/math">
                    <m:r>
                      <a:rPr lang="en-GB" sz="1400" b="0" i="1" smtClean="0">
                        <a:latin typeface="Cambria Math" panose="02040503050406030204" pitchFamily="18" charset="0"/>
                      </a:rPr>
                      <m:t>∴</m:t>
                    </m:r>
                    <m:f>
                      <m:fPr>
                        <m:ctrlPr>
                          <a:rPr lang="en-GB" sz="1400" b="0" i="1" smtClean="0">
                            <a:latin typeface="Cambria Math" panose="02040503050406030204" pitchFamily="18" charset="0"/>
                          </a:rPr>
                        </m:ctrlPr>
                      </m:fPr>
                      <m:num>
                        <m:r>
                          <a:rPr lang="en-GB" sz="1400" b="0" i="1" smtClean="0">
                            <a:latin typeface="Cambria Math" panose="02040503050406030204" pitchFamily="18" charset="0"/>
                          </a:rPr>
                          <m:t>𝑑h</m:t>
                        </m:r>
                      </m:num>
                      <m:den>
                        <m:r>
                          <a:rPr lang="en-GB" sz="1400" b="0" i="1" smtClean="0">
                            <a:latin typeface="Cambria Math" panose="02040503050406030204" pitchFamily="18" charset="0"/>
                          </a:rPr>
                          <m:t>𝑑𝑡</m:t>
                        </m:r>
                      </m:den>
                    </m:f>
                    <m:r>
                      <a:rPr lang="en-GB" sz="1400" b="0" i="1" smtClean="0">
                        <a:latin typeface="Cambria Math" panose="02040503050406030204" pitchFamily="18" charset="0"/>
                      </a:rPr>
                      <m:t>=−</m:t>
                    </m:r>
                    <m:r>
                      <a:rPr lang="en-GB" sz="1400" b="0" i="1" smtClean="0">
                        <a:latin typeface="Cambria Math" panose="02040503050406030204" pitchFamily="18" charset="0"/>
                      </a:rPr>
                      <m:t>𝑘</m:t>
                    </m:r>
                    <m:rad>
                      <m:radPr>
                        <m:ctrlPr>
                          <a:rPr lang="en-GB" sz="1400" b="0" i="1" smtClean="0">
                            <a:latin typeface="Cambria Math" panose="02040503050406030204" pitchFamily="18" charset="0"/>
                          </a:rPr>
                        </m:ctrlPr>
                      </m:radPr>
                      <m:deg>
                        <m:r>
                          <a:rPr lang="en-GB" sz="1400" b="0" i="1" smtClean="0">
                            <a:latin typeface="Cambria Math" panose="02040503050406030204" pitchFamily="18" charset="0"/>
                          </a:rPr>
                          <m:t>3</m:t>
                        </m:r>
                      </m:deg>
                      <m:e>
                        <m:r>
                          <a:rPr lang="en-GB" sz="1400" b="0" i="1" smtClean="0">
                            <a:latin typeface="Cambria Math" panose="02040503050406030204" pitchFamily="18" charset="0"/>
                          </a:rPr>
                          <m:t>h</m:t>
                        </m:r>
                      </m:e>
                    </m:rad>
                  </m:oMath>
                </a14:m>
                <a:r>
                  <a:rPr lang="en-GB" sz="1400" dirty="0"/>
                  <a:t> where </a:t>
                </a:r>
                <a14:m>
                  <m:oMath xmlns:m="http://schemas.openxmlformats.org/officeDocument/2006/math">
                    <m:r>
                      <a:rPr lang="en-GB" sz="1400" b="0" i="1" smtClean="0">
                        <a:latin typeface="Cambria Math" panose="02040503050406030204" pitchFamily="18" charset="0"/>
                      </a:rPr>
                      <m:t>𝑘</m:t>
                    </m:r>
                    <m:r>
                      <a:rPr lang="en-GB" sz="1400" b="0" i="1" smtClean="0">
                        <a:latin typeface="Cambria Math" panose="02040503050406030204" pitchFamily="18" charset="0"/>
                      </a:rPr>
                      <m:t>=</m:t>
                    </m:r>
                    <m:f>
                      <m:fPr>
                        <m:ctrlPr>
                          <a:rPr lang="en-GB" sz="1400" b="0" i="1" smtClean="0">
                            <a:latin typeface="Cambria Math" panose="02040503050406030204" pitchFamily="18" charset="0"/>
                          </a:rPr>
                        </m:ctrlPr>
                      </m:fPr>
                      <m:num>
                        <m:r>
                          <a:rPr lang="en-GB" sz="1400" b="0" i="1" smtClean="0">
                            <a:latin typeface="Cambria Math" panose="02040503050406030204" pitchFamily="18" charset="0"/>
                          </a:rPr>
                          <m:t>𝑐</m:t>
                        </m:r>
                        <m:rad>
                          <m:radPr>
                            <m:ctrlPr>
                              <a:rPr lang="en-GB" sz="1400" b="0" i="1" smtClean="0">
                                <a:latin typeface="Cambria Math" panose="02040503050406030204" pitchFamily="18" charset="0"/>
                              </a:rPr>
                            </m:ctrlPr>
                          </m:radPr>
                          <m:deg>
                            <m:r>
                              <a:rPr lang="en-GB" sz="1400" b="0" i="1" smtClean="0">
                                <a:latin typeface="Cambria Math" panose="02040503050406030204" pitchFamily="18" charset="0"/>
                              </a:rPr>
                              <m:t>3</m:t>
                            </m:r>
                          </m:deg>
                          <m:e>
                            <m:r>
                              <a:rPr lang="en-GB" sz="1400" b="0" i="1" smtClean="0">
                                <a:latin typeface="Cambria Math" panose="02040503050406030204" pitchFamily="18" charset="0"/>
                              </a:rPr>
                              <m:t>100</m:t>
                            </m:r>
                            <m:r>
                              <a:rPr lang="en-GB" sz="1400" b="0" i="1" smtClean="0">
                                <a:latin typeface="Cambria Math" panose="02040503050406030204" pitchFamily="18" charset="0"/>
                              </a:rPr>
                              <m:t>𝜋</m:t>
                            </m:r>
                          </m:e>
                        </m:rad>
                      </m:num>
                      <m:den>
                        <m:r>
                          <a:rPr lang="en-GB" sz="1400" b="0" i="1" smtClean="0">
                            <a:latin typeface="Cambria Math" panose="02040503050406030204" pitchFamily="18" charset="0"/>
                          </a:rPr>
                          <m:t>100</m:t>
                        </m:r>
                        <m:r>
                          <a:rPr lang="en-GB" sz="1400" b="0" i="1" smtClean="0">
                            <a:latin typeface="Cambria Math" panose="02040503050406030204" pitchFamily="18" charset="0"/>
                          </a:rPr>
                          <m:t>𝜋</m:t>
                        </m:r>
                      </m:den>
                    </m:f>
                  </m:oMath>
                </a14:m>
                <a:endParaRPr lang="en-GB" sz="1400" dirty="0"/>
              </a:p>
            </p:txBody>
          </p:sp>
        </mc:Choice>
        <mc:Fallback xmlns="">
          <p:sp>
            <p:nvSpPr>
              <p:cNvPr id="16" name="TextBox 15">
                <a:extLst>
                  <a:ext uri="{FF2B5EF4-FFF2-40B4-BE49-F238E27FC236}">
                    <a16:creationId xmlns:a16="http://schemas.microsoft.com/office/drawing/2014/main" id="{D2646BEA-5B08-475D-B7C2-199E1D13654B}"/>
                  </a:ext>
                </a:extLst>
              </p:cNvPr>
              <p:cNvSpPr txBox="1">
                <a:spLocks noRot="1" noChangeAspect="1" noMove="1" noResize="1" noEditPoints="1" noAdjustHandles="1" noChangeArrowheads="1" noChangeShapeType="1" noTextEdit="1"/>
              </p:cNvSpPr>
              <p:nvPr/>
            </p:nvSpPr>
            <p:spPr>
              <a:xfrm>
                <a:off x="265814" y="3470308"/>
                <a:ext cx="3232298" cy="2139560"/>
              </a:xfrm>
              <a:prstGeom prst="rect">
                <a:avLst/>
              </a:prstGeom>
              <a:blipFill>
                <a:blip r:embed="rId5"/>
                <a:stretch>
                  <a:fillRect/>
                </a:stretch>
              </a:blipFill>
            </p:spPr>
            <p:txBody>
              <a:bodyPr/>
              <a:lstStyle/>
              <a:p>
                <a:r>
                  <a:rPr lang="en-GB">
                    <a:noFill/>
                  </a:rPr>
                  <a:t> </a:t>
                </a:r>
              </a:p>
            </p:txBody>
          </p:sp>
        </mc:Fallback>
      </mc:AlternateContent>
      <p:sp>
        <p:nvSpPr>
          <p:cNvPr id="17" name="TextBox 16">
            <a:extLst>
              <a:ext uri="{FF2B5EF4-FFF2-40B4-BE49-F238E27FC236}">
                <a16:creationId xmlns:a16="http://schemas.microsoft.com/office/drawing/2014/main" id="{51F2D808-1466-4527-AD6D-E108EA88A8E2}"/>
              </a:ext>
            </a:extLst>
          </p:cNvPr>
          <p:cNvSpPr txBox="1"/>
          <p:nvPr/>
        </p:nvSpPr>
        <p:spPr>
          <a:xfrm>
            <a:off x="2641789" y="4030774"/>
            <a:ext cx="1872208" cy="430887"/>
          </a:xfrm>
          <a:prstGeom prst="rect">
            <a:avLst/>
          </a:prstGeom>
          <a:noFill/>
        </p:spPr>
        <p:txBody>
          <a:bodyPr wrap="square" rtlCol="0">
            <a:spAutoFit/>
          </a:bodyPr>
          <a:lstStyle/>
          <a:p>
            <a:r>
              <a:rPr lang="en-GB" sz="1100" dirty="0"/>
              <a:t>If water is flowing out, the rate of change is negative.</a:t>
            </a:r>
          </a:p>
        </p:txBody>
      </p:sp>
      <p:cxnSp>
        <p:nvCxnSpPr>
          <p:cNvPr id="19" name="Straight Arrow Connector 18">
            <a:extLst>
              <a:ext uri="{FF2B5EF4-FFF2-40B4-BE49-F238E27FC236}">
                <a16:creationId xmlns:a16="http://schemas.microsoft.com/office/drawing/2014/main" id="{1157B06D-1F9B-43DC-99E6-64474DAF8566}"/>
              </a:ext>
            </a:extLst>
          </p:cNvPr>
          <p:cNvCxnSpPr>
            <a:cxnSpLocks/>
            <a:stCxn id="17" idx="1"/>
          </p:cNvCxnSpPr>
          <p:nvPr/>
        </p:nvCxnSpPr>
        <p:spPr>
          <a:xfrm flipH="1">
            <a:off x="2062716" y="4246218"/>
            <a:ext cx="579073" cy="14502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0" name="TextBox 19">
            <a:extLst>
              <a:ext uri="{FF2B5EF4-FFF2-40B4-BE49-F238E27FC236}">
                <a16:creationId xmlns:a16="http://schemas.microsoft.com/office/drawing/2014/main" id="{884ADE53-C50A-4BCF-A1A7-CAC93837B2A4}"/>
              </a:ext>
            </a:extLst>
          </p:cNvPr>
          <p:cNvSpPr txBox="1"/>
          <p:nvPr/>
        </p:nvSpPr>
        <p:spPr>
          <a:xfrm>
            <a:off x="2631110" y="3283589"/>
            <a:ext cx="2594755" cy="600164"/>
          </a:xfrm>
          <a:prstGeom prst="rect">
            <a:avLst/>
          </a:prstGeom>
          <a:noFill/>
        </p:spPr>
        <p:txBody>
          <a:bodyPr wrap="square" rtlCol="0">
            <a:spAutoFit/>
          </a:bodyPr>
          <a:lstStyle/>
          <a:p>
            <a:r>
              <a:rPr lang="en-GB" sz="1100" dirty="0"/>
              <a:t>(a) is a ‘connected rate of change’ question in the style we saw in Chapter 9. Model the fact we have a cylinder.</a:t>
            </a:r>
          </a:p>
        </p:txBody>
      </p:sp>
      <p:cxnSp>
        <p:nvCxnSpPr>
          <p:cNvPr id="22" name="Straight Arrow Connector 21">
            <a:extLst>
              <a:ext uri="{FF2B5EF4-FFF2-40B4-BE49-F238E27FC236}">
                <a16:creationId xmlns:a16="http://schemas.microsoft.com/office/drawing/2014/main" id="{3648DA65-4B41-4313-BB45-D1A49527931E}"/>
              </a:ext>
            </a:extLst>
          </p:cNvPr>
          <p:cNvCxnSpPr>
            <a:cxnSpLocks/>
          </p:cNvCxnSpPr>
          <p:nvPr/>
        </p:nvCxnSpPr>
        <p:spPr>
          <a:xfrm flipH="1">
            <a:off x="2498651" y="3600059"/>
            <a:ext cx="143139" cy="2564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4" name="TextBox 23">
            <a:extLst>
              <a:ext uri="{FF2B5EF4-FFF2-40B4-BE49-F238E27FC236}">
                <a16:creationId xmlns:a16="http://schemas.microsoft.com/office/drawing/2014/main" id="{F8F249D0-E3C7-4866-B7F4-06E48465257B}"/>
              </a:ext>
            </a:extLst>
          </p:cNvPr>
          <p:cNvSpPr txBox="1"/>
          <p:nvPr/>
        </p:nvSpPr>
        <p:spPr>
          <a:xfrm>
            <a:off x="3131840" y="4569015"/>
            <a:ext cx="1872208" cy="261610"/>
          </a:xfrm>
          <a:prstGeom prst="rect">
            <a:avLst/>
          </a:prstGeom>
          <a:noFill/>
        </p:spPr>
        <p:txBody>
          <a:bodyPr wrap="square" rtlCol="0">
            <a:spAutoFit/>
          </a:bodyPr>
          <a:lstStyle/>
          <a:p>
            <a:r>
              <a:rPr lang="en-GB" sz="1100" dirty="0"/>
              <a:t>Use chain rule.</a:t>
            </a:r>
          </a:p>
        </p:txBody>
      </p:sp>
      <p:cxnSp>
        <p:nvCxnSpPr>
          <p:cNvPr id="25" name="Straight Arrow Connector 24">
            <a:extLst>
              <a:ext uri="{FF2B5EF4-FFF2-40B4-BE49-F238E27FC236}">
                <a16:creationId xmlns:a16="http://schemas.microsoft.com/office/drawing/2014/main" id="{22C2838B-DFAC-49DE-9F2F-7B0A1CE1EA91}"/>
              </a:ext>
            </a:extLst>
          </p:cNvPr>
          <p:cNvCxnSpPr>
            <a:cxnSpLocks/>
          </p:cNvCxnSpPr>
          <p:nvPr/>
        </p:nvCxnSpPr>
        <p:spPr>
          <a:xfrm flipH="1">
            <a:off x="2392326" y="4648380"/>
            <a:ext cx="569067" cy="13627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id="{93BB0479-583D-47A3-B552-2EF0C9BBD336}"/>
                  </a:ext>
                </a:extLst>
              </p:cNvPr>
              <p:cNvSpPr txBox="1"/>
              <p:nvPr/>
            </p:nvSpPr>
            <p:spPr>
              <a:xfrm>
                <a:off x="148568" y="5616298"/>
                <a:ext cx="2275655" cy="116846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GB" sz="1200" b="0" i="1" smtClean="0">
                              <a:latin typeface="Cambria Math" panose="02040503050406030204" pitchFamily="18" charset="0"/>
                            </a:rPr>
                          </m:ctrlPr>
                        </m:fPr>
                        <m:num>
                          <m:r>
                            <a:rPr lang="en-GB" sz="1200" b="0" i="1" smtClean="0">
                              <a:latin typeface="Cambria Math" panose="02040503050406030204" pitchFamily="18" charset="0"/>
                            </a:rPr>
                            <m:t>𝑑h</m:t>
                          </m:r>
                        </m:num>
                        <m:den>
                          <m:r>
                            <a:rPr lang="en-GB" sz="1200" b="0" i="1" smtClean="0">
                              <a:latin typeface="Cambria Math" panose="02040503050406030204" pitchFamily="18" charset="0"/>
                            </a:rPr>
                            <m:t>𝑑𝑡</m:t>
                          </m:r>
                        </m:den>
                      </m:f>
                      <m:r>
                        <a:rPr lang="en-GB" sz="1200" b="0" i="1" smtClean="0">
                          <a:latin typeface="Cambria Math" panose="02040503050406030204" pitchFamily="18" charset="0"/>
                        </a:rPr>
                        <m:t>=−</m:t>
                      </m:r>
                      <m:r>
                        <a:rPr lang="en-GB" sz="1200" b="0" i="1" smtClean="0">
                          <a:latin typeface="Cambria Math" panose="02040503050406030204" pitchFamily="18" charset="0"/>
                        </a:rPr>
                        <m:t>𝑘</m:t>
                      </m:r>
                      <m:sSup>
                        <m:sSupPr>
                          <m:ctrlPr>
                            <a:rPr lang="en-GB" sz="1200" b="0" i="1" smtClean="0">
                              <a:latin typeface="Cambria Math" panose="02040503050406030204" pitchFamily="18" charset="0"/>
                            </a:rPr>
                          </m:ctrlPr>
                        </m:sSupPr>
                        <m:e>
                          <m:r>
                            <a:rPr lang="en-GB" sz="1200" b="0" i="1" smtClean="0">
                              <a:latin typeface="Cambria Math" panose="02040503050406030204" pitchFamily="18" charset="0"/>
                            </a:rPr>
                            <m:t>h</m:t>
                          </m:r>
                        </m:e>
                        <m:sup>
                          <m:f>
                            <m:fPr>
                              <m:ctrlPr>
                                <a:rPr lang="en-GB" sz="1200" b="0" i="1" smtClean="0">
                                  <a:latin typeface="Cambria Math" panose="02040503050406030204" pitchFamily="18" charset="0"/>
                                </a:rPr>
                              </m:ctrlPr>
                            </m:fPr>
                            <m:num>
                              <m:r>
                                <a:rPr lang="en-GB" sz="1200" b="0" i="1" smtClean="0">
                                  <a:latin typeface="Cambria Math" panose="02040503050406030204" pitchFamily="18" charset="0"/>
                                </a:rPr>
                                <m:t>1</m:t>
                              </m:r>
                            </m:num>
                            <m:den>
                              <m:r>
                                <a:rPr lang="en-GB" sz="1200" b="0" i="1" smtClean="0">
                                  <a:latin typeface="Cambria Math" panose="02040503050406030204" pitchFamily="18" charset="0"/>
                                </a:rPr>
                                <m:t>3</m:t>
                              </m:r>
                            </m:den>
                          </m:f>
                        </m:sup>
                      </m:sSup>
                      <m:r>
                        <a:rPr lang="en-GB" sz="1200" b="0" i="1" smtClean="0">
                          <a:latin typeface="Cambria Math" panose="02040503050406030204" pitchFamily="18" charset="0"/>
                        </a:rPr>
                        <m:t>  →   </m:t>
                      </m:r>
                      <m:sSup>
                        <m:sSupPr>
                          <m:ctrlPr>
                            <a:rPr lang="en-GB" sz="1200" b="0" i="1" smtClean="0">
                              <a:latin typeface="Cambria Math" panose="02040503050406030204" pitchFamily="18" charset="0"/>
                            </a:rPr>
                          </m:ctrlPr>
                        </m:sSupPr>
                        <m:e>
                          <m:r>
                            <a:rPr lang="en-GB" sz="1200" b="0" i="1" smtClean="0">
                              <a:latin typeface="Cambria Math" panose="02040503050406030204" pitchFamily="18" charset="0"/>
                            </a:rPr>
                            <m:t>h</m:t>
                          </m:r>
                        </m:e>
                        <m:sup>
                          <m:r>
                            <a:rPr lang="en-GB" sz="1200" b="0" i="1" smtClean="0">
                              <a:latin typeface="Cambria Math" panose="02040503050406030204" pitchFamily="18" charset="0"/>
                            </a:rPr>
                            <m:t>−</m:t>
                          </m:r>
                          <m:f>
                            <m:fPr>
                              <m:ctrlPr>
                                <a:rPr lang="en-GB" sz="1200" b="0" i="1" smtClean="0">
                                  <a:latin typeface="Cambria Math" panose="02040503050406030204" pitchFamily="18" charset="0"/>
                                </a:rPr>
                              </m:ctrlPr>
                            </m:fPr>
                            <m:num>
                              <m:r>
                                <a:rPr lang="en-GB" sz="1200" b="0" i="1" smtClean="0">
                                  <a:latin typeface="Cambria Math" panose="02040503050406030204" pitchFamily="18" charset="0"/>
                                </a:rPr>
                                <m:t>1</m:t>
                              </m:r>
                            </m:num>
                            <m:den>
                              <m:r>
                                <a:rPr lang="en-GB" sz="1200" b="0" i="1" smtClean="0">
                                  <a:latin typeface="Cambria Math" panose="02040503050406030204" pitchFamily="18" charset="0"/>
                                </a:rPr>
                                <m:t>3</m:t>
                              </m:r>
                            </m:den>
                          </m:f>
                        </m:sup>
                      </m:sSup>
                      <m:f>
                        <m:fPr>
                          <m:ctrlPr>
                            <a:rPr lang="en-GB" sz="1200" b="0" i="1" smtClean="0">
                              <a:latin typeface="Cambria Math" panose="02040503050406030204" pitchFamily="18" charset="0"/>
                            </a:rPr>
                          </m:ctrlPr>
                        </m:fPr>
                        <m:num>
                          <m:r>
                            <a:rPr lang="en-GB" sz="1200" b="0" i="1" smtClean="0">
                              <a:latin typeface="Cambria Math" panose="02040503050406030204" pitchFamily="18" charset="0"/>
                            </a:rPr>
                            <m:t>𝑑h</m:t>
                          </m:r>
                        </m:num>
                        <m:den>
                          <m:r>
                            <a:rPr lang="en-GB" sz="1200" b="0" i="1" smtClean="0">
                              <a:latin typeface="Cambria Math" panose="02040503050406030204" pitchFamily="18" charset="0"/>
                            </a:rPr>
                            <m:t>𝑑𝑡</m:t>
                          </m:r>
                        </m:den>
                      </m:f>
                      <m:r>
                        <a:rPr lang="en-GB" sz="1200" b="0" i="1" smtClean="0">
                          <a:latin typeface="Cambria Math" panose="02040503050406030204" pitchFamily="18" charset="0"/>
                        </a:rPr>
                        <m:t>=−</m:t>
                      </m:r>
                      <m:r>
                        <a:rPr lang="en-GB" sz="1200" b="0" i="1" smtClean="0">
                          <a:latin typeface="Cambria Math" panose="02040503050406030204" pitchFamily="18" charset="0"/>
                        </a:rPr>
                        <m:t>𝑘</m:t>
                      </m:r>
                    </m:oMath>
                    <m:oMath xmlns:m="http://schemas.openxmlformats.org/officeDocument/2006/math">
                      <m:r>
                        <a:rPr lang="en-GB" sz="1200" b="0" i="1" smtClean="0">
                          <a:latin typeface="Cambria Math" panose="02040503050406030204" pitchFamily="18" charset="0"/>
                        </a:rPr>
                        <m:t>∫</m:t>
                      </m:r>
                      <m:sSup>
                        <m:sSupPr>
                          <m:ctrlPr>
                            <a:rPr lang="en-GB" sz="1200" b="0" i="1" smtClean="0">
                              <a:latin typeface="Cambria Math" panose="02040503050406030204" pitchFamily="18" charset="0"/>
                            </a:rPr>
                          </m:ctrlPr>
                        </m:sSupPr>
                        <m:e>
                          <m:r>
                            <a:rPr lang="en-GB" sz="1200" b="0" i="1" smtClean="0">
                              <a:latin typeface="Cambria Math" panose="02040503050406030204" pitchFamily="18" charset="0"/>
                            </a:rPr>
                            <m:t>h</m:t>
                          </m:r>
                        </m:e>
                        <m:sup>
                          <m:r>
                            <a:rPr lang="en-GB" sz="1200" b="0" i="1" smtClean="0">
                              <a:latin typeface="Cambria Math" panose="02040503050406030204" pitchFamily="18" charset="0"/>
                            </a:rPr>
                            <m:t>−</m:t>
                          </m:r>
                          <m:f>
                            <m:fPr>
                              <m:ctrlPr>
                                <a:rPr lang="en-GB" sz="1200" b="0" i="1" smtClean="0">
                                  <a:latin typeface="Cambria Math" panose="02040503050406030204" pitchFamily="18" charset="0"/>
                                </a:rPr>
                              </m:ctrlPr>
                            </m:fPr>
                            <m:num>
                              <m:r>
                                <a:rPr lang="en-GB" sz="1200" b="0" i="1" smtClean="0">
                                  <a:latin typeface="Cambria Math" panose="02040503050406030204" pitchFamily="18" charset="0"/>
                                </a:rPr>
                                <m:t>1</m:t>
                              </m:r>
                            </m:num>
                            <m:den>
                              <m:r>
                                <a:rPr lang="en-GB" sz="1200" b="0" i="1" smtClean="0">
                                  <a:latin typeface="Cambria Math" panose="02040503050406030204" pitchFamily="18" charset="0"/>
                                </a:rPr>
                                <m:t>3</m:t>
                              </m:r>
                            </m:den>
                          </m:f>
                        </m:sup>
                      </m:sSup>
                      <m:r>
                        <a:rPr lang="en-GB" sz="1200" b="0" i="1" smtClean="0">
                          <a:latin typeface="Cambria Math" panose="02040503050406030204" pitchFamily="18" charset="0"/>
                        </a:rPr>
                        <m:t>𝑑h</m:t>
                      </m:r>
                      <m:r>
                        <a:rPr lang="en-GB" sz="1200" b="0" i="1" smtClean="0">
                          <a:latin typeface="Cambria Math" panose="02040503050406030204" pitchFamily="18" charset="0"/>
                        </a:rPr>
                        <m:t>=</m:t>
                      </m:r>
                      <m:nary>
                        <m:naryPr>
                          <m:subHide m:val="on"/>
                          <m:supHide m:val="on"/>
                          <m:ctrlPr>
                            <a:rPr lang="en-GB" sz="1200" b="0" i="1" smtClean="0">
                              <a:latin typeface="Cambria Math" panose="02040503050406030204" pitchFamily="18" charset="0"/>
                            </a:rPr>
                          </m:ctrlPr>
                        </m:naryPr>
                        <m:sub/>
                        <m:sup/>
                        <m:e>
                          <m:r>
                            <a:rPr lang="en-GB" sz="1200" b="0" i="1" smtClean="0">
                              <a:latin typeface="Cambria Math" panose="02040503050406030204" pitchFamily="18" charset="0"/>
                            </a:rPr>
                            <m:t>−</m:t>
                          </m:r>
                          <m:r>
                            <a:rPr lang="en-GB" sz="1200" b="0" i="1" smtClean="0">
                              <a:latin typeface="Cambria Math" panose="02040503050406030204" pitchFamily="18" charset="0"/>
                            </a:rPr>
                            <m:t>𝑘</m:t>
                          </m:r>
                          <m:r>
                            <a:rPr lang="en-GB" sz="1200" b="0" i="1" smtClean="0">
                              <a:latin typeface="Cambria Math" panose="02040503050406030204" pitchFamily="18" charset="0"/>
                            </a:rPr>
                            <m:t> </m:t>
                          </m:r>
                          <m:r>
                            <a:rPr lang="en-GB" sz="1200" b="0" i="1" smtClean="0">
                              <a:latin typeface="Cambria Math" panose="02040503050406030204" pitchFamily="18" charset="0"/>
                            </a:rPr>
                            <m:t>𝑑𝑡</m:t>
                          </m:r>
                        </m:e>
                      </m:nary>
                    </m:oMath>
                  </m:oMathPara>
                </a14:m>
                <a:endParaRPr lang="en-GB" sz="1200" dirty="0"/>
              </a:p>
              <a:p>
                <a:pPr/>
                <a14:m>
                  <m:oMathPara xmlns:m="http://schemas.openxmlformats.org/officeDocument/2006/math">
                    <m:oMathParaPr>
                      <m:jc m:val="centerGroup"/>
                    </m:oMathParaPr>
                    <m:oMath xmlns:m="http://schemas.openxmlformats.org/officeDocument/2006/math">
                      <m:f>
                        <m:fPr>
                          <m:ctrlPr>
                            <a:rPr lang="en-GB" sz="1200" b="0" i="1" smtClean="0">
                              <a:latin typeface="Cambria Math" panose="02040503050406030204" pitchFamily="18" charset="0"/>
                            </a:rPr>
                          </m:ctrlPr>
                        </m:fPr>
                        <m:num>
                          <m:r>
                            <a:rPr lang="en-GB" sz="1200" b="0" i="1" smtClean="0">
                              <a:latin typeface="Cambria Math" panose="02040503050406030204" pitchFamily="18" charset="0"/>
                            </a:rPr>
                            <m:t>3</m:t>
                          </m:r>
                        </m:num>
                        <m:den>
                          <m:r>
                            <a:rPr lang="en-GB" sz="1200" b="0" i="1" smtClean="0">
                              <a:latin typeface="Cambria Math" panose="02040503050406030204" pitchFamily="18" charset="0"/>
                            </a:rPr>
                            <m:t>2</m:t>
                          </m:r>
                        </m:den>
                      </m:f>
                      <m:sSup>
                        <m:sSupPr>
                          <m:ctrlPr>
                            <a:rPr lang="en-GB" sz="1200" b="0" i="1" smtClean="0">
                              <a:latin typeface="Cambria Math" panose="02040503050406030204" pitchFamily="18" charset="0"/>
                            </a:rPr>
                          </m:ctrlPr>
                        </m:sSupPr>
                        <m:e>
                          <m:r>
                            <a:rPr lang="en-GB" sz="1200" b="0" i="1" smtClean="0">
                              <a:latin typeface="Cambria Math" panose="02040503050406030204" pitchFamily="18" charset="0"/>
                            </a:rPr>
                            <m:t>h</m:t>
                          </m:r>
                        </m:e>
                        <m:sup>
                          <m:f>
                            <m:fPr>
                              <m:ctrlPr>
                                <a:rPr lang="en-GB" sz="1200" b="0" i="1" smtClean="0">
                                  <a:latin typeface="Cambria Math" panose="02040503050406030204" pitchFamily="18" charset="0"/>
                                </a:rPr>
                              </m:ctrlPr>
                            </m:fPr>
                            <m:num>
                              <m:r>
                                <a:rPr lang="en-GB" sz="1200" b="0" i="1" smtClean="0">
                                  <a:latin typeface="Cambria Math" panose="02040503050406030204" pitchFamily="18" charset="0"/>
                                </a:rPr>
                                <m:t>2</m:t>
                              </m:r>
                            </m:num>
                            <m:den>
                              <m:r>
                                <a:rPr lang="en-GB" sz="1200" b="0" i="1" smtClean="0">
                                  <a:latin typeface="Cambria Math" panose="02040503050406030204" pitchFamily="18" charset="0"/>
                                </a:rPr>
                                <m:t>3</m:t>
                              </m:r>
                            </m:den>
                          </m:f>
                        </m:sup>
                      </m:sSup>
                      <m:r>
                        <a:rPr lang="en-GB" sz="1200" b="0" i="1" smtClean="0">
                          <a:latin typeface="Cambria Math" panose="02040503050406030204" pitchFamily="18" charset="0"/>
                        </a:rPr>
                        <m:t>=−</m:t>
                      </m:r>
                      <m:r>
                        <a:rPr lang="en-GB" sz="1200" b="0" i="1" smtClean="0">
                          <a:latin typeface="Cambria Math" panose="02040503050406030204" pitchFamily="18" charset="0"/>
                        </a:rPr>
                        <m:t>𝑘𝑡</m:t>
                      </m:r>
                      <m:r>
                        <a:rPr lang="en-GB" sz="1200" b="0" i="1" smtClean="0">
                          <a:latin typeface="Cambria Math" panose="02040503050406030204" pitchFamily="18" charset="0"/>
                        </a:rPr>
                        <m:t>+</m:t>
                      </m:r>
                      <m:r>
                        <a:rPr lang="en-GB" sz="1200" b="0" i="1" smtClean="0">
                          <a:latin typeface="Cambria Math" panose="02040503050406030204" pitchFamily="18" charset="0"/>
                        </a:rPr>
                        <m:t>𝑐</m:t>
                      </m:r>
                    </m:oMath>
                  </m:oMathPara>
                </a14:m>
                <a:endParaRPr lang="en-GB" sz="1200" dirty="0"/>
              </a:p>
            </p:txBody>
          </p:sp>
        </mc:Choice>
        <mc:Fallback xmlns="">
          <p:sp>
            <p:nvSpPr>
              <p:cNvPr id="27" name="TextBox 26">
                <a:extLst>
                  <a:ext uri="{FF2B5EF4-FFF2-40B4-BE49-F238E27FC236}">
                    <a16:creationId xmlns:a16="http://schemas.microsoft.com/office/drawing/2014/main" id="{93BB0479-583D-47A3-B552-2EF0C9BBD336}"/>
                  </a:ext>
                </a:extLst>
              </p:cNvPr>
              <p:cNvSpPr txBox="1">
                <a:spLocks noRot="1" noChangeAspect="1" noMove="1" noResize="1" noEditPoints="1" noAdjustHandles="1" noChangeArrowheads="1" noChangeShapeType="1" noTextEdit="1"/>
              </p:cNvSpPr>
              <p:nvPr/>
            </p:nvSpPr>
            <p:spPr>
              <a:xfrm>
                <a:off x="148568" y="5616298"/>
                <a:ext cx="2275655" cy="1168461"/>
              </a:xfrm>
              <a:prstGeom prst="rect">
                <a:avLst/>
              </a:prstGeom>
              <a:blipFill>
                <a:blip r:embed="rId6"/>
                <a:stretch>
                  <a:fillRect t="-34896" b="-6250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8" name="TextBox 27">
                <a:extLst>
                  <a:ext uri="{FF2B5EF4-FFF2-40B4-BE49-F238E27FC236}">
                    <a16:creationId xmlns:a16="http://schemas.microsoft.com/office/drawing/2014/main" id="{A210F6C2-1A92-4F05-808B-EDC1E3174174}"/>
                  </a:ext>
                </a:extLst>
              </p:cNvPr>
              <p:cNvSpPr txBox="1"/>
              <p:nvPr/>
            </p:nvSpPr>
            <p:spPr>
              <a:xfrm>
                <a:off x="2386607" y="5582358"/>
                <a:ext cx="2275655" cy="12243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GB" sz="1200" b="0" i="1" smtClean="0">
                              <a:latin typeface="Cambria Math" panose="02040503050406030204" pitchFamily="18" charset="0"/>
                            </a:rPr>
                          </m:ctrlPr>
                        </m:sSupPr>
                        <m:e>
                          <m:r>
                            <a:rPr lang="en-GB" sz="1200" b="0" i="1" smtClean="0">
                              <a:latin typeface="Cambria Math" panose="02040503050406030204" pitchFamily="18" charset="0"/>
                            </a:rPr>
                            <m:t>h</m:t>
                          </m:r>
                        </m:e>
                        <m:sup>
                          <m:f>
                            <m:fPr>
                              <m:ctrlPr>
                                <a:rPr lang="en-GB" sz="1200" b="0" i="1" smtClean="0">
                                  <a:latin typeface="Cambria Math" panose="02040503050406030204" pitchFamily="18" charset="0"/>
                                </a:rPr>
                              </m:ctrlPr>
                            </m:fPr>
                            <m:num>
                              <m:r>
                                <a:rPr lang="en-GB" sz="1200" b="0" i="1" smtClean="0">
                                  <a:latin typeface="Cambria Math" panose="02040503050406030204" pitchFamily="18" charset="0"/>
                                </a:rPr>
                                <m:t>2</m:t>
                              </m:r>
                            </m:num>
                            <m:den>
                              <m:r>
                                <a:rPr lang="en-GB" sz="1200" b="0" i="1" smtClean="0">
                                  <a:latin typeface="Cambria Math" panose="02040503050406030204" pitchFamily="18" charset="0"/>
                                </a:rPr>
                                <m:t>3</m:t>
                              </m:r>
                            </m:den>
                          </m:f>
                        </m:sup>
                      </m:sSup>
                      <m:r>
                        <a:rPr lang="en-GB" sz="1200" b="0" i="1" smtClean="0">
                          <a:latin typeface="Cambria Math" panose="02040503050406030204" pitchFamily="18" charset="0"/>
                        </a:rPr>
                        <m:t>=−</m:t>
                      </m:r>
                      <m:f>
                        <m:fPr>
                          <m:ctrlPr>
                            <a:rPr lang="en-GB" sz="1200" b="0" i="1" smtClean="0">
                              <a:latin typeface="Cambria Math" panose="02040503050406030204" pitchFamily="18" charset="0"/>
                            </a:rPr>
                          </m:ctrlPr>
                        </m:fPr>
                        <m:num>
                          <m:r>
                            <a:rPr lang="en-GB" sz="1200" b="0" i="1" smtClean="0">
                              <a:latin typeface="Cambria Math" panose="02040503050406030204" pitchFamily="18" charset="0"/>
                            </a:rPr>
                            <m:t>2</m:t>
                          </m:r>
                        </m:num>
                        <m:den>
                          <m:r>
                            <a:rPr lang="en-GB" sz="1200" b="0" i="1" smtClean="0">
                              <a:latin typeface="Cambria Math" panose="02040503050406030204" pitchFamily="18" charset="0"/>
                            </a:rPr>
                            <m:t>3</m:t>
                          </m:r>
                        </m:den>
                      </m:f>
                      <m:r>
                        <a:rPr lang="en-GB" sz="1200" b="0" i="1" smtClean="0">
                          <a:latin typeface="Cambria Math" panose="02040503050406030204" pitchFamily="18" charset="0"/>
                        </a:rPr>
                        <m:t>𝑘𝑡</m:t>
                      </m:r>
                      <m:r>
                        <a:rPr lang="en-GB" sz="1200" b="0" i="1" smtClean="0">
                          <a:latin typeface="Cambria Math" panose="02040503050406030204" pitchFamily="18" charset="0"/>
                        </a:rPr>
                        <m:t>+</m:t>
                      </m:r>
                      <m:f>
                        <m:fPr>
                          <m:ctrlPr>
                            <a:rPr lang="en-GB" sz="1200" b="0" i="1" smtClean="0">
                              <a:latin typeface="Cambria Math" panose="02040503050406030204" pitchFamily="18" charset="0"/>
                            </a:rPr>
                          </m:ctrlPr>
                        </m:fPr>
                        <m:num>
                          <m:r>
                            <a:rPr lang="en-GB" sz="1200" b="0" i="1" smtClean="0">
                              <a:latin typeface="Cambria Math" panose="02040503050406030204" pitchFamily="18" charset="0"/>
                            </a:rPr>
                            <m:t>2</m:t>
                          </m:r>
                        </m:num>
                        <m:den>
                          <m:r>
                            <a:rPr lang="en-GB" sz="1200" b="0" i="1" smtClean="0">
                              <a:latin typeface="Cambria Math" panose="02040503050406030204" pitchFamily="18" charset="0"/>
                            </a:rPr>
                            <m:t>3</m:t>
                          </m:r>
                        </m:den>
                      </m:f>
                      <m:r>
                        <a:rPr lang="en-GB" sz="1200" b="0" i="1" smtClean="0">
                          <a:latin typeface="Cambria Math" panose="02040503050406030204" pitchFamily="18" charset="0"/>
                        </a:rPr>
                        <m:t>𝑐</m:t>
                      </m:r>
                    </m:oMath>
                    <m:oMath xmlns:m="http://schemas.openxmlformats.org/officeDocument/2006/math">
                      <m:r>
                        <a:rPr lang="en-GB" sz="1200" b="0" i="1" smtClean="0">
                          <a:latin typeface="Cambria Math" panose="02040503050406030204" pitchFamily="18" charset="0"/>
                        </a:rPr>
                        <m:t>h</m:t>
                      </m:r>
                      <m:r>
                        <a:rPr lang="en-GB" sz="1200" b="0" i="1" smtClean="0">
                          <a:latin typeface="Cambria Math" panose="02040503050406030204" pitchFamily="18" charset="0"/>
                        </a:rPr>
                        <m:t>=</m:t>
                      </m:r>
                      <m:sSup>
                        <m:sSupPr>
                          <m:ctrlPr>
                            <a:rPr lang="en-GB" sz="1200" b="0" i="1" smtClean="0">
                              <a:latin typeface="Cambria Math" panose="02040503050406030204" pitchFamily="18" charset="0"/>
                            </a:rPr>
                          </m:ctrlPr>
                        </m:sSupPr>
                        <m:e>
                          <m:d>
                            <m:dPr>
                              <m:ctrlPr>
                                <a:rPr lang="en-GB" sz="1200" b="0" i="1" smtClean="0">
                                  <a:latin typeface="Cambria Math" panose="02040503050406030204" pitchFamily="18" charset="0"/>
                                </a:rPr>
                              </m:ctrlPr>
                            </m:dPr>
                            <m:e>
                              <m:r>
                                <a:rPr lang="en-GB" sz="1200" b="0" i="1" smtClean="0">
                                  <a:latin typeface="Cambria Math" panose="02040503050406030204" pitchFamily="18" charset="0"/>
                                </a:rPr>
                                <m:t>−</m:t>
                              </m:r>
                              <m:f>
                                <m:fPr>
                                  <m:ctrlPr>
                                    <a:rPr lang="en-GB" sz="1200" b="0" i="1" smtClean="0">
                                      <a:latin typeface="Cambria Math" panose="02040503050406030204" pitchFamily="18" charset="0"/>
                                    </a:rPr>
                                  </m:ctrlPr>
                                </m:fPr>
                                <m:num>
                                  <m:r>
                                    <a:rPr lang="en-GB" sz="1200" b="0" i="1" smtClean="0">
                                      <a:latin typeface="Cambria Math" panose="02040503050406030204" pitchFamily="18" charset="0"/>
                                    </a:rPr>
                                    <m:t>2</m:t>
                                  </m:r>
                                </m:num>
                                <m:den>
                                  <m:r>
                                    <a:rPr lang="en-GB" sz="1200" b="0" i="1" smtClean="0">
                                      <a:latin typeface="Cambria Math" panose="02040503050406030204" pitchFamily="18" charset="0"/>
                                    </a:rPr>
                                    <m:t>3</m:t>
                                  </m:r>
                                </m:den>
                              </m:f>
                              <m:r>
                                <a:rPr lang="en-GB" sz="1200" b="0" i="1" smtClean="0">
                                  <a:latin typeface="Cambria Math" panose="02040503050406030204" pitchFamily="18" charset="0"/>
                                </a:rPr>
                                <m:t>𝑘𝑡</m:t>
                              </m:r>
                              <m:r>
                                <a:rPr lang="en-GB" sz="1200" b="0" i="1" smtClean="0">
                                  <a:latin typeface="Cambria Math" panose="02040503050406030204" pitchFamily="18" charset="0"/>
                                </a:rPr>
                                <m:t>+</m:t>
                              </m:r>
                              <m:f>
                                <m:fPr>
                                  <m:ctrlPr>
                                    <a:rPr lang="en-GB" sz="1200" b="0" i="1" smtClean="0">
                                      <a:latin typeface="Cambria Math" panose="02040503050406030204" pitchFamily="18" charset="0"/>
                                    </a:rPr>
                                  </m:ctrlPr>
                                </m:fPr>
                                <m:num>
                                  <m:r>
                                    <a:rPr lang="en-GB" sz="1200" b="0" i="1" smtClean="0">
                                      <a:latin typeface="Cambria Math" panose="02040503050406030204" pitchFamily="18" charset="0"/>
                                    </a:rPr>
                                    <m:t>2</m:t>
                                  </m:r>
                                </m:num>
                                <m:den>
                                  <m:r>
                                    <a:rPr lang="en-GB" sz="1200" b="0" i="1" smtClean="0">
                                      <a:latin typeface="Cambria Math" panose="02040503050406030204" pitchFamily="18" charset="0"/>
                                    </a:rPr>
                                    <m:t>3</m:t>
                                  </m:r>
                                </m:den>
                              </m:f>
                              <m:r>
                                <a:rPr lang="en-GB" sz="1200" b="0" i="1" smtClean="0">
                                  <a:latin typeface="Cambria Math" panose="02040503050406030204" pitchFamily="18" charset="0"/>
                                </a:rPr>
                                <m:t>𝑐</m:t>
                              </m:r>
                            </m:e>
                          </m:d>
                        </m:e>
                        <m:sup>
                          <m:f>
                            <m:fPr>
                              <m:ctrlPr>
                                <a:rPr lang="en-GB" sz="1200" b="0" i="1" smtClean="0">
                                  <a:latin typeface="Cambria Math" panose="02040503050406030204" pitchFamily="18" charset="0"/>
                                </a:rPr>
                              </m:ctrlPr>
                            </m:fPr>
                            <m:num>
                              <m:r>
                                <a:rPr lang="en-GB" sz="1200" b="0" i="1" smtClean="0">
                                  <a:latin typeface="Cambria Math" panose="02040503050406030204" pitchFamily="18" charset="0"/>
                                </a:rPr>
                                <m:t>3</m:t>
                              </m:r>
                            </m:num>
                            <m:den>
                              <m:r>
                                <a:rPr lang="en-GB" sz="1200" b="0" i="1" smtClean="0">
                                  <a:latin typeface="Cambria Math" panose="02040503050406030204" pitchFamily="18" charset="0"/>
                                </a:rPr>
                                <m:t>2</m:t>
                              </m:r>
                            </m:den>
                          </m:f>
                        </m:sup>
                      </m:sSup>
                    </m:oMath>
                    <m:oMath xmlns:m="http://schemas.openxmlformats.org/officeDocument/2006/math">
                      <m:r>
                        <a:rPr lang="en-GB" sz="1200" b="0" i="1" smtClean="0">
                          <a:latin typeface="Cambria Math" panose="02040503050406030204" pitchFamily="18" charset="0"/>
                        </a:rPr>
                        <m:t>h</m:t>
                      </m:r>
                      <m:r>
                        <a:rPr lang="en-GB" sz="1200" b="0" i="1" smtClean="0">
                          <a:latin typeface="Cambria Math" panose="02040503050406030204" pitchFamily="18" charset="0"/>
                        </a:rPr>
                        <m:t>=</m:t>
                      </m:r>
                      <m:sSup>
                        <m:sSupPr>
                          <m:ctrlPr>
                            <a:rPr lang="en-GB" sz="1200" b="0" i="1" smtClean="0">
                              <a:latin typeface="Cambria Math" panose="02040503050406030204" pitchFamily="18" charset="0"/>
                            </a:rPr>
                          </m:ctrlPr>
                        </m:sSupPr>
                        <m:e>
                          <m:d>
                            <m:dPr>
                              <m:ctrlPr>
                                <a:rPr lang="en-GB" sz="1200" b="0" i="1" smtClean="0">
                                  <a:latin typeface="Cambria Math" panose="02040503050406030204" pitchFamily="18" charset="0"/>
                                </a:rPr>
                              </m:ctrlPr>
                            </m:dPr>
                            <m:e>
                              <m:r>
                                <a:rPr lang="en-GB" sz="1200" b="0" i="1" smtClean="0">
                                  <a:latin typeface="Cambria Math" panose="02040503050406030204" pitchFamily="18" charset="0"/>
                                </a:rPr>
                                <m:t>𝑃</m:t>
                              </m:r>
                              <m:r>
                                <a:rPr lang="en-GB" sz="1200" b="0" i="1" smtClean="0">
                                  <a:latin typeface="Cambria Math" panose="02040503050406030204" pitchFamily="18" charset="0"/>
                                </a:rPr>
                                <m:t>−</m:t>
                              </m:r>
                              <m:r>
                                <a:rPr lang="en-GB" sz="1200" b="0" i="1" smtClean="0">
                                  <a:latin typeface="Cambria Math" panose="02040503050406030204" pitchFamily="18" charset="0"/>
                                </a:rPr>
                                <m:t>𝑄𝑡</m:t>
                              </m:r>
                            </m:e>
                          </m:d>
                        </m:e>
                        <m:sup>
                          <m:f>
                            <m:fPr>
                              <m:ctrlPr>
                                <a:rPr lang="en-GB" sz="1200" b="0" i="1" smtClean="0">
                                  <a:latin typeface="Cambria Math" panose="02040503050406030204" pitchFamily="18" charset="0"/>
                                </a:rPr>
                              </m:ctrlPr>
                            </m:fPr>
                            <m:num>
                              <m:r>
                                <a:rPr lang="en-GB" sz="1200" b="0" i="1" smtClean="0">
                                  <a:latin typeface="Cambria Math" panose="02040503050406030204" pitchFamily="18" charset="0"/>
                                </a:rPr>
                                <m:t>3</m:t>
                              </m:r>
                            </m:num>
                            <m:den>
                              <m:r>
                                <a:rPr lang="en-GB" sz="1200" b="0" i="1" smtClean="0">
                                  <a:latin typeface="Cambria Math" panose="02040503050406030204" pitchFamily="18" charset="0"/>
                                </a:rPr>
                                <m:t>2</m:t>
                              </m:r>
                            </m:den>
                          </m:f>
                        </m:sup>
                      </m:sSup>
                    </m:oMath>
                  </m:oMathPara>
                </a14:m>
                <a:endParaRPr lang="en-GB" sz="1200" dirty="0"/>
              </a:p>
            </p:txBody>
          </p:sp>
        </mc:Choice>
        <mc:Fallback xmlns="">
          <p:sp>
            <p:nvSpPr>
              <p:cNvPr id="28" name="TextBox 27">
                <a:extLst>
                  <a:ext uri="{FF2B5EF4-FFF2-40B4-BE49-F238E27FC236}">
                    <a16:creationId xmlns:a16="http://schemas.microsoft.com/office/drawing/2014/main" id="{A210F6C2-1A92-4F05-808B-EDC1E3174174}"/>
                  </a:ext>
                </a:extLst>
              </p:cNvPr>
              <p:cNvSpPr txBox="1">
                <a:spLocks noRot="1" noChangeAspect="1" noMove="1" noResize="1" noEditPoints="1" noAdjustHandles="1" noChangeArrowheads="1" noChangeShapeType="1" noTextEdit="1"/>
              </p:cNvSpPr>
              <p:nvPr/>
            </p:nvSpPr>
            <p:spPr>
              <a:xfrm>
                <a:off x="2386607" y="5582358"/>
                <a:ext cx="2275655" cy="1224310"/>
              </a:xfrm>
              <a:prstGeom prst="rect">
                <a:avLst/>
              </a:prstGeom>
              <a:blipFill>
                <a:blip r:embed="rId7"/>
                <a:stretch>
                  <a:fillRect/>
                </a:stretch>
              </a:blipFill>
            </p:spPr>
            <p:txBody>
              <a:bodyPr/>
              <a:lstStyle/>
              <a:p>
                <a:r>
                  <a:rPr lang="en-GB">
                    <a:noFill/>
                  </a:rPr>
                  <a:t> </a:t>
                </a:r>
              </a:p>
            </p:txBody>
          </p:sp>
        </mc:Fallback>
      </mc:AlternateContent>
      <p:cxnSp>
        <p:nvCxnSpPr>
          <p:cNvPr id="30" name="Straight Connector 29">
            <a:extLst>
              <a:ext uri="{FF2B5EF4-FFF2-40B4-BE49-F238E27FC236}">
                <a16:creationId xmlns:a16="http://schemas.microsoft.com/office/drawing/2014/main" id="{8DAD830E-C88E-4CFC-9E71-DC7829FF4081}"/>
              </a:ext>
            </a:extLst>
          </p:cNvPr>
          <p:cNvCxnSpPr/>
          <p:nvPr/>
        </p:nvCxnSpPr>
        <p:spPr>
          <a:xfrm>
            <a:off x="2570220" y="5733256"/>
            <a:ext cx="0" cy="936104"/>
          </a:xfrm>
          <a:prstGeom prst="line">
            <a:avLst/>
          </a:prstGeom>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31" name="TextBox 30">
                <a:extLst>
                  <a:ext uri="{FF2B5EF4-FFF2-40B4-BE49-F238E27FC236}">
                    <a16:creationId xmlns:a16="http://schemas.microsoft.com/office/drawing/2014/main" id="{4E2F1910-2BB5-4F57-9445-919E2E68489E}"/>
                  </a:ext>
                </a:extLst>
              </p:cNvPr>
              <p:cNvSpPr txBox="1"/>
              <p:nvPr/>
            </p:nvSpPr>
            <p:spPr>
              <a:xfrm>
                <a:off x="5162070" y="3689498"/>
                <a:ext cx="2154158" cy="20437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400" b="0" i="1" smtClean="0">
                          <a:latin typeface="Cambria Math" panose="02040503050406030204" pitchFamily="18" charset="0"/>
                        </a:rPr>
                        <m:t>𝑡</m:t>
                      </m:r>
                      <m:r>
                        <a:rPr lang="en-GB" sz="1400" b="0" i="1" smtClean="0">
                          <a:latin typeface="Cambria Math" panose="02040503050406030204" pitchFamily="18" charset="0"/>
                        </a:rPr>
                        <m:t>=0, </m:t>
                      </m:r>
                      <m:r>
                        <a:rPr lang="en-GB" sz="1400" b="0" i="1" smtClean="0">
                          <a:latin typeface="Cambria Math" panose="02040503050406030204" pitchFamily="18" charset="0"/>
                        </a:rPr>
                        <m:t>h</m:t>
                      </m:r>
                      <m:r>
                        <a:rPr lang="en-GB" sz="1400" b="0" i="1" smtClean="0">
                          <a:latin typeface="Cambria Math" panose="02040503050406030204" pitchFamily="18" charset="0"/>
                        </a:rPr>
                        <m:t>=27</m:t>
                      </m:r>
                    </m:oMath>
                    <m:oMath xmlns:m="http://schemas.openxmlformats.org/officeDocument/2006/math">
                      <m:r>
                        <a:rPr lang="en-GB" sz="1400" b="0" i="1" smtClean="0">
                          <a:latin typeface="Cambria Math" panose="02040503050406030204" pitchFamily="18" charset="0"/>
                        </a:rPr>
                        <m:t>27=</m:t>
                      </m:r>
                      <m:sSup>
                        <m:sSupPr>
                          <m:ctrlPr>
                            <a:rPr lang="en-GB" sz="1400" b="0" i="1" smtClean="0">
                              <a:latin typeface="Cambria Math" panose="02040503050406030204" pitchFamily="18" charset="0"/>
                            </a:rPr>
                          </m:ctrlPr>
                        </m:sSupPr>
                        <m:e>
                          <m:r>
                            <a:rPr lang="en-GB" sz="1400" b="0" i="1" smtClean="0">
                              <a:latin typeface="Cambria Math" panose="02040503050406030204" pitchFamily="18" charset="0"/>
                            </a:rPr>
                            <m:t>𝑃</m:t>
                          </m:r>
                        </m:e>
                        <m:sup>
                          <m:f>
                            <m:fPr>
                              <m:ctrlPr>
                                <a:rPr lang="en-GB" sz="1400" b="0" i="1" smtClean="0">
                                  <a:latin typeface="Cambria Math" panose="02040503050406030204" pitchFamily="18" charset="0"/>
                                </a:rPr>
                              </m:ctrlPr>
                            </m:fPr>
                            <m:num>
                              <m:r>
                                <a:rPr lang="en-GB" sz="1400" b="0" i="1" smtClean="0">
                                  <a:latin typeface="Cambria Math" panose="02040503050406030204" pitchFamily="18" charset="0"/>
                                </a:rPr>
                                <m:t>3</m:t>
                              </m:r>
                            </m:num>
                            <m:den>
                              <m:r>
                                <a:rPr lang="en-GB" sz="1400" b="0" i="1" smtClean="0">
                                  <a:latin typeface="Cambria Math" panose="02040503050406030204" pitchFamily="18" charset="0"/>
                                </a:rPr>
                                <m:t>2</m:t>
                              </m:r>
                            </m:den>
                          </m:f>
                        </m:sup>
                      </m:sSup>
                      <m:r>
                        <a:rPr lang="en-GB" sz="1400" b="0" i="1" smtClean="0">
                          <a:latin typeface="Cambria Math" panose="02040503050406030204" pitchFamily="18" charset="0"/>
                        </a:rPr>
                        <m:t>  ⇒  </m:t>
                      </m:r>
                      <m:r>
                        <a:rPr lang="en-GB" sz="1400" b="0" i="1" smtClean="0">
                          <a:latin typeface="Cambria Math" panose="02040503050406030204" pitchFamily="18" charset="0"/>
                        </a:rPr>
                        <m:t>𝑃</m:t>
                      </m:r>
                      <m:r>
                        <a:rPr lang="en-GB" sz="1400" b="0" i="1" smtClean="0">
                          <a:latin typeface="Cambria Math" panose="02040503050406030204" pitchFamily="18" charset="0"/>
                        </a:rPr>
                        <m:t>=9</m:t>
                      </m:r>
                    </m:oMath>
                    <m:oMath xmlns:m="http://schemas.openxmlformats.org/officeDocument/2006/math">
                      <m:r>
                        <a:rPr lang="en-GB" sz="1400" b="0" i="1" smtClean="0">
                          <a:latin typeface="Cambria Math" panose="02040503050406030204" pitchFamily="18" charset="0"/>
                        </a:rPr>
                        <m:t>𝑡</m:t>
                      </m:r>
                      <m:r>
                        <a:rPr lang="en-GB" sz="1400" b="0" i="1" smtClean="0">
                          <a:latin typeface="Cambria Math" panose="02040503050406030204" pitchFamily="18" charset="0"/>
                        </a:rPr>
                        <m:t>=10, </m:t>
                      </m:r>
                      <m:r>
                        <a:rPr lang="en-GB" sz="1400" b="0" i="1" smtClean="0">
                          <a:latin typeface="Cambria Math" panose="02040503050406030204" pitchFamily="18" charset="0"/>
                        </a:rPr>
                        <m:t>h</m:t>
                      </m:r>
                      <m:r>
                        <a:rPr lang="en-GB" sz="1400" b="0" i="1" smtClean="0">
                          <a:latin typeface="Cambria Math" panose="02040503050406030204" pitchFamily="18" charset="0"/>
                        </a:rPr>
                        <m:t>=8</m:t>
                      </m:r>
                    </m:oMath>
                    <m:oMath xmlns:m="http://schemas.openxmlformats.org/officeDocument/2006/math">
                      <m:r>
                        <a:rPr lang="en-GB" sz="1400" b="0" i="1" smtClean="0">
                          <a:latin typeface="Cambria Math" panose="02040503050406030204" pitchFamily="18" charset="0"/>
                        </a:rPr>
                        <m:t>8=</m:t>
                      </m:r>
                      <m:sSup>
                        <m:sSupPr>
                          <m:ctrlPr>
                            <a:rPr lang="en-GB" sz="1400" b="0" i="1" smtClean="0">
                              <a:latin typeface="Cambria Math" panose="02040503050406030204" pitchFamily="18" charset="0"/>
                            </a:rPr>
                          </m:ctrlPr>
                        </m:sSupPr>
                        <m:e>
                          <m:d>
                            <m:dPr>
                              <m:ctrlPr>
                                <a:rPr lang="en-GB" sz="1400" b="0" i="1" smtClean="0">
                                  <a:latin typeface="Cambria Math" panose="02040503050406030204" pitchFamily="18" charset="0"/>
                                </a:rPr>
                              </m:ctrlPr>
                            </m:dPr>
                            <m:e>
                              <m:r>
                                <a:rPr lang="en-GB" sz="1400" b="0" i="1" smtClean="0">
                                  <a:latin typeface="Cambria Math" panose="02040503050406030204" pitchFamily="18" charset="0"/>
                                </a:rPr>
                                <m:t>9−10</m:t>
                              </m:r>
                              <m:r>
                                <a:rPr lang="en-GB" sz="1400" b="0" i="1" smtClean="0">
                                  <a:latin typeface="Cambria Math" panose="02040503050406030204" pitchFamily="18" charset="0"/>
                                </a:rPr>
                                <m:t>𝑄</m:t>
                              </m:r>
                            </m:e>
                          </m:d>
                        </m:e>
                        <m:sup>
                          <m:f>
                            <m:fPr>
                              <m:ctrlPr>
                                <a:rPr lang="en-GB" sz="1400" b="0" i="1" smtClean="0">
                                  <a:latin typeface="Cambria Math" panose="02040503050406030204" pitchFamily="18" charset="0"/>
                                </a:rPr>
                              </m:ctrlPr>
                            </m:fPr>
                            <m:num>
                              <m:r>
                                <a:rPr lang="en-GB" sz="1400" b="0" i="1" smtClean="0">
                                  <a:latin typeface="Cambria Math" panose="02040503050406030204" pitchFamily="18" charset="0"/>
                                </a:rPr>
                                <m:t>3</m:t>
                              </m:r>
                            </m:num>
                            <m:den>
                              <m:r>
                                <a:rPr lang="en-GB" sz="1400" b="0" i="1" smtClean="0">
                                  <a:latin typeface="Cambria Math" panose="02040503050406030204" pitchFamily="18" charset="0"/>
                                </a:rPr>
                                <m:t>2</m:t>
                              </m:r>
                            </m:den>
                          </m:f>
                        </m:sup>
                      </m:sSup>
                    </m:oMath>
                    <m:oMath xmlns:m="http://schemas.openxmlformats.org/officeDocument/2006/math">
                      <m:r>
                        <a:rPr lang="en-GB" sz="1400" b="0" i="1" smtClean="0">
                          <a:latin typeface="Cambria Math" panose="02040503050406030204" pitchFamily="18" charset="0"/>
                        </a:rPr>
                        <m:t>4=9−10</m:t>
                      </m:r>
                      <m:r>
                        <a:rPr lang="en-GB" sz="1400" b="0" i="1" smtClean="0">
                          <a:latin typeface="Cambria Math" panose="02040503050406030204" pitchFamily="18" charset="0"/>
                        </a:rPr>
                        <m:t>𝑄</m:t>
                      </m:r>
                    </m:oMath>
                    <m:oMath xmlns:m="http://schemas.openxmlformats.org/officeDocument/2006/math">
                      <m:r>
                        <a:rPr lang="en-GB" sz="1400" b="0" i="1" smtClean="0">
                          <a:latin typeface="Cambria Math" panose="02040503050406030204" pitchFamily="18" charset="0"/>
                        </a:rPr>
                        <m:t>𝑄</m:t>
                      </m:r>
                      <m:r>
                        <a:rPr lang="en-GB" sz="1400" b="0" i="1" smtClean="0">
                          <a:latin typeface="Cambria Math" panose="02040503050406030204" pitchFamily="18" charset="0"/>
                        </a:rPr>
                        <m:t>=</m:t>
                      </m:r>
                      <m:f>
                        <m:fPr>
                          <m:ctrlPr>
                            <a:rPr lang="en-GB" sz="1400" b="0" i="1" smtClean="0">
                              <a:latin typeface="Cambria Math" panose="02040503050406030204" pitchFamily="18" charset="0"/>
                            </a:rPr>
                          </m:ctrlPr>
                        </m:fPr>
                        <m:num>
                          <m:r>
                            <a:rPr lang="en-GB" sz="1400" b="0" i="1" smtClean="0">
                              <a:latin typeface="Cambria Math" panose="02040503050406030204" pitchFamily="18" charset="0"/>
                            </a:rPr>
                            <m:t>1</m:t>
                          </m:r>
                        </m:num>
                        <m:den>
                          <m:r>
                            <a:rPr lang="en-GB" sz="1400" b="0" i="1" smtClean="0">
                              <a:latin typeface="Cambria Math" panose="02040503050406030204" pitchFamily="18" charset="0"/>
                            </a:rPr>
                            <m:t>2</m:t>
                          </m:r>
                        </m:den>
                      </m:f>
                    </m:oMath>
                  </m:oMathPara>
                </a14:m>
                <a:endParaRPr lang="en-GB" sz="1400" dirty="0"/>
              </a:p>
              <a:p>
                <a:endParaRPr lang="en-GB" dirty="0"/>
              </a:p>
            </p:txBody>
          </p:sp>
        </mc:Choice>
        <mc:Fallback xmlns="">
          <p:sp>
            <p:nvSpPr>
              <p:cNvPr id="31" name="TextBox 30">
                <a:extLst>
                  <a:ext uri="{FF2B5EF4-FFF2-40B4-BE49-F238E27FC236}">
                    <a16:creationId xmlns:a16="http://schemas.microsoft.com/office/drawing/2014/main" id="{4E2F1910-2BB5-4F57-9445-919E2E68489E}"/>
                  </a:ext>
                </a:extLst>
              </p:cNvPr>
              <p:cNvSpPr txBox="1">
                <a:spLocks noRot="1" noChangeAspect="1" noMove="1" noResize="1" noEditPoints="1" noAdjustHandles="1" noChangeArrowheads="1" noChangeShapeType="1" noTextEdit="1"/>
              </p:cNvSpPr>
              <p:nvPr/>
            </p:nvSpPr>
            <p:spPr>
              <a:xfrm>
                <a:off x="5162070" y="3689498"/>
                <a:ext cx="2154158" cy="2043765"/>
              </a:xfrm>
              <a:prstGeom prst="rect">
                <a:avLst/>
              </a:prstGeom>
              <a:blipFill>
                <a:blip r:embed="rId8"/>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2" name="TextBox 31">
                <a:extLst>
                  <a:ext uri="{FF2B5EF4-FFF2-40B4-BE49-F238E27FC236}">
                    <a16:creationId xmlns:a16="http://schemas.microsoft.com/office/drawing/2014/main" id="{CDD031A7-A44E-4489-8E20-985502AAFB60}"/>
                  </a:ext>
                </a:extLst>
              </p:cNvPr>
              <p:cNvSpPr txBox="1"/>
              <p:nvPr/>
            </p:nvSpPr>
            <p:spPr>
              <a:xfrm>
                <a:off x="7373024" y="5177943"/>
                <a:ext cx="2154158" cy="1575688"/>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r>
                        <a:rPr lang="en-GB" sz="1400" b="0" i="1" smtClean="0">
                          <a:latin typeface="Cambria Math" panose="02040503050406030204" pitchFamily="18" charset="0"/>
                        </a:rPr>
                        <m:t>h</m:t>
                      </m:r>
                      <m:r>
                        <a:rPr lang="en-GB" sz="1400" b="0" i="1" smtClean="0">
                          <a:latin typeface="Cambria Math" panose="02040503050406030204" pitchFamily="18" charset="0"/>
                        </a:rPr>
                        <m:t>=</m:t>
                      </m:r>
                      <m:sSup>
                        <m:sSupPr>
                          <m:ctrlPr>
                            <a:rPr lang="en-GB" sz="1400" b="0" i="1" smtClean="0">
                              <a:latin typeface="Cambria Math" panose="02040503050406030204" pitchFamily="18" charset="0"/>
                            </a:rPr>
                          </m:ctrlPr>
                        </m:sSupPr>
                        <m:e>
                          <m:d>
                            <m:dPr>
                              <m:ctrlPr>
                                <a:rPr lang="en-GB" sz="1400" b="0" i="1" smtClean="0">
                                  <a:latin typeface="Cambria Math" panose="02040503050406030204" pitchFamily="18" charset="0"/>
                                </a:rPr>
                              </m:ctrlPr>
                            </m:dPr>
                            <m:e>
                              <m:r>
                                <a:rPr lang="en-GB" sz="1400" b="0" i="1" smtClean="0">
                                  <a:latin typeface="Cambria Math" panose="02040503050406030204" pitchFamily="18" charset="0"/>
                                </a:rPr>
                                <m:t>9−</m:t>
                              </m:r>
                              <m:f>
                                <m:fPr>
                                  <m:ctrlPr>
                                    <a:rPr lang="en-GB" sz="1400" b="0" i="1" smtClean="0">
                                      <a:latin typeface="Cambria Math" panose="02040503050406030204" pitchFamily="18" charset="0"/>
                                    </a:rPr>
                                  </m:ctrlPr>
                                </m:fPr>
                                <m:num>
                                  <m:r>
                                    <a:rPr lang="en-GB" sz="1400" b="0" i="1" smtClean="0">
                                      <a:latin typeface="Cambria Math" panose="02040503050406030204" pitchFamily="18" charset="0"/>
                                    </a:rPr>
                                    <m:t>1</m:t>
                                  </m:r>
                                </m:num>
                                <m:den>
                                  <m:r>
                                    <a:rPr lang="en-GB" sz="1400" b="0" i="1" smtClean="0">
                                      <a:latin typeface="Cambria Math" panose="02040503050406030204" pitchFamily="18" charset="0"/>
                                    </a:rPr>
                                    <m:t>2</m:t>
                                  </m:r>
                                </m:den>
                              </m:f>
                              <m:r>
                                <a:rPr lang="en-GB" sz="1400" b="0" i="1" smtClean="0">
                                  <a:latin typeface="Cambria Math" panose="02040503050406030204" pitchFamily="18" charset="0"/>
                                </a:rPr>
                                <m:t>𝑡</m:t>
                              </m:r>
                            </m:e>
                          </m:d>
                        </m:e>
                        <m:sup>
                          <m:f>
                            <m:fPr>
                              <m:ctrlPr>
                                <a:rPr lang="en-GB" sz="1400" b="0" i="1" smtClean="0">
                                  <a:latin typeface="Cambria Math" panose="02040503050406030204" pitchFamily="18" charset="0"/>
                                </a:rPr>
                              </m:ctrlPr>
                            </m:fPr>
                            <m:num>
                              <m:r>
                                <a:rPr lang="en-GB" sz="1400" b="0" i="1" smtClean="0">
                                  <a:latin typeface="Cambria Math" panose="02040503050406030204" pitchFamily="18" charset="0"/>
                                </a:rPr>
                                <m:t>3</m:t>
                              </m:r>
                            </m:num>
                            <m:den>
                              <m:r>
                                <a:rPr lang="en-GB" sz="1400" b="0" i="1" smtClean="0">
                                  <a:latin typeface="Cambria Math" panose="02040503050406030204" pitchFamily="18" charset="0"/>
                                </a:rPr>
                                <m:t>2</m:t>
                              </m:r>
                            </m:den>
                          </m:f>
                        </m:sup>
                      </m:sSup>
                    </m:oMath>
                    <m:oMath xmlns:m="http://schemas.openxmlformats.org/officeDocument/2006/math">
                      <m:r>
                        <a:rPr lang="en-GB" sz="1400" b="0" i="1" smtClean="0">
                          <a:latin typeface="Cambria Math" panose="02040503050406030204" pitchFamily="18" charset="0"/>
                        </a:rPr>
                        <m:t>1=</m:t>
                      </m:r>
                      <m:sSup>
                        <m:sSupPr>
                          <m:ctrlPr>
                            <a:rPr lang="en-GB" sz="1400" b="0" i="1" smtClean="0">
                              <a:latin typeface="Cambria Math" panose="02040503050406030204" pitchFamily="18" charset="0"/>
                            </a:rPr>
                          </m:ctrlPr>
                        </m:sSupPr>
                        <m:e>
                          <m:d>
                            <m:dPr>
                              <m:ctrlPr>
                                <a:rPr lang="en-GB" sz="1400" b="0" i="1" smtClean="0">
                                  <a:latin typeface="Cambria Math" panose="02040503050406030204" pitchFamily="18" charset="0"/>
                                </a:rPr>
                              </m:ctrlPr>
                            </m:dPr>
                            <m:e>
                              <m:r>
                                <a:rPr lang="en-GB" sz="1400" b="0" i="1" smtClean="0">
                                  <a:latin typeface="Cambria Math" panose="02040503050406030204" pitchFamily="18" charset="0"/>
                                </a:rPr>
                                <m:t>9−</m:t>
                              </m:r>
                              <m:f>
                                <m:fPr>
                                  <m:ctrlPr>
                                    <a:rPr lang="en-GB" sz="1400" b="0" i="1" smtClean="0">
                                      <a:latin typeface="Cambria Math" panose="02040503050406030204" pitchFamily="18" charset="0"/>
                                    </a:rPr>
                                  </m:ctrlPr>
                                </m:fPr>
                                <m:num>
                                  <m:r>
                                    <a:rPr lang="en-GB" sz="1400" b="0" i="1" smtClean="0">
                                      <a:latin typeface="Cambria Math" panose="02040503050406030204" pitchFamily="18" charset="0"/>
                                    </a:rPr>
                                    <m:t>1</m:t>
                                  </m:r>
                                </m:num>
                                <m:den>
                                  <m:r>
                                    <a:rPr lang="en-GB" sz="1400" b="0" i="1" smtClean="0">
                                      <a:latin typeface="Cambria Math" panose="02040503050406030204" pitchFamily="18" charset="0"/>
                                    </a:rPr>
                                    <m:t>2</m:t>
                                  </m:r>
                                </m:den>
                              </m:f>
                              <m:r>
                                <a:rPr lang="en-GB" sz="1400" b="0" i="1" smtClean="0">
                                  <a:latin typeface="Cambria Math" panose="02040503050406030204" pitchFamily="18" charset="0"/>
                                </a:rPr>
                                <m:t>𝑡</m:t>
                              </m:r>
                            </m:e>
                          </m:d>
                        </m:e>
                        <m:sup>
                          <m:f>
                            <m:fPr>
                              <m:ctrlPr>
                                <a:rPr lang="en-GB" sz="1400" b="0" i="1" smtClean="0">
                                  <a:latin typeface="Cambria Math" panose="02040503050406030204" pitchFamily="18" charset="0"/>
                                </a:rPr>
                              </m:ctrlPr>
                            </m:fPr>
                            <m:num>
                              <m:r>
                                <a:rPr lang="en-GB" sz="1400" b="0" i="1" smtClean="0">
                                  <a:latin typeface="Cambria Math" panose="02040503050406030204" pitchFamily="18" charset="0"/>
                                </a:rPr>
                                <m:t>3</m:t>
                              </m:r>
                            </m:num>
                            <m:den>
                              <m:r>
                                <a:rPr lang="en-GB" sz="1400" b="0" i="1" smtClean="0">
                                  <a:latin typeface="Cambria Math" panose="02040503050406030204" pitchFamily="18" charset="0"/>
                                </a:rPr>
                                <m:t>2</m:t>
                              </m:r>
                            </m:den>
                          </m:f>
                        </m:sup>
                      </m:sSup>
                    </m:oMath>
                  </m:oMathPara>
                </a14:m>
                <a:r>
                  <a:rPr lang="en-GB" sz="1400" b="0" dirty="0"/>
                  <a:t/>
                </a:r>
                <a:br>
                  <a:rPr lang="en-GB" sz="1400" b="0" dirty="0"/>
                </a:br>
                <a14:m>
                  <m:oMath xmlns:m="http://schemas.openxmlformats.org/officeDocument/2006/math">
                    <m:r>
                      <a:rPr lang="en-GB" sz="1400" b="0" i="1" smtClean="0">
                        <a:latin typeface="Cambria Math" panose="02040503050406030204" pitchFamily="18" charset="0"/>
                      </a:rPr>
                      <m:t>𝑡</m:t>
                    </m:r>
                    <m:r>
                      <a:rPr lang="en-GB" sz="1400" b="0" i="1" smtClean="0">
                        <a:latin typeface="Cambria Math" panose="02040503050406030204" pitchFamily="18" charset="0"/>
                      </a:rPr>
                      <m:t>=16</m:t>
                    </m:r>
                  </m:oMath>
                </a14:m>
                <a:r>
                  <a:rPr lang="en-GB" dirty="0"/>
                  <a:t> minutes</a:t>
                </a:r>
              </a:p>
            </p:txBody>
          </p:sp>
        </mc:Choice>
        <mc:Fallback xmlns="">
          <p:sp>
            <p:nvSpPr>
              <p:cNvPr id="32" name="TextBox 31">
                <a:extLst>
                  <a:ext uri="{FF2B5EF4-FFF2-40B4-BE49-F238E27FC236}">
                    <a16:creationId xmlns:a16="http://schemas.microsoft.com/office/drawing/2014/main" id="{CDD031A7-A44E-4489-8E20-985502AAFB60}"/>
                  </a:ext>
                </a:extLst>
              </p:cNvPr>
              <p:cNvSpPr txBox="1">
                <a:spLocks noRot="1" noChangeAspect="1" noMove="1" noResize="1" noEditPoints="1" noAdjustHandles="1" noChangeArrowheads="1" noChangeShapeType="1" noTextEdit="1"/>
              </p:cNvSpPr>
              <p:nvPr/>
            </p:nvSpPr>
            <p:spPr>
              <a:xfrm>
                <a:off x="7373024" y="5177943"/>
                <a:ext cx="2154158" cy="1575688"/>
              </a:xfrm>
              <a:prstGeom prst="rect">
                <a:avLst/>
              </a:prstGeom>
              <a:blipFill>
                <a:blip r:embed="rId9"/>
                <a:stretch>
                  <a:fillRect b="-5019"/>
                </a:stretch>
              </a:blipFill>
            </p:spPr>
            <p:txBody>
              <a:bodyPr/>
              <a:lstStyle/>
              <a:p>
                <a:r>
                  <a:rPr lang="en-GB">
                    <a:noFill/>
                  </a:rPr>
                  <a:t> </a:t>
                </a:r>
              </a:p>
            </p:txBody>
          </p:sp>
        </mc:Fallback>
      </mc:AlternateContent>
      <p:sp>
        <p:nvSpPr>
          <p:cNvPr id="33" name="Rectangle 32">
            <a:extLst>
              <a:ext uri="{FF2B5EF4-FFF2-40B4-BE49-F238E27FC236}">
                <a16:creationId xmlns:a16="http://schemas.microsoft.com/office/drawing/2014/main" id="{72871ECB-7319-4823-A82D-78D1C0C5ED47}"/>
              </a:ext>
            </a:extLst>
          </p:cNvPr>
          <p:cNvSpPr/>
          <p:nvPr/>
        </p:nvSpPr>
        <p:spPr>
          <a:xfrm>
            <a:off x="106038" y="3498610"/>
            <a:ext cx="194332" cy="200929"/>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a</a:t>
            </a:r>
          </a:p>
        </p:txBody>
      </p:sp>
      <p:sp>
        <p:nvSpPr>
          <p:cNvPr id="34" name="Rectangle 33">
            <a:extLst>
              <a:ext uri="{FF2B5EF4-FFF2-40B4-BE49-F238E27FC236}">
                <a16:creationId xmlns:a16="http://schemas.microsoft.com/office/drawing/2014/main" id="{F8FAC66C-3C66-4E54-81AF-ACD4668FA34E}"/>
              </a:ext>
            </a:extLst>
          </p:cNvPr>
          <p:cNvSpPr/>
          <p:nvPr/>
        </p:nvSpPr>
        <p:spPr>
          <a:xfrm>
            <a:off x="18119" y="5723122"/>
            <a:ext cx="194332" cy="200929"/>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b</a:t>
            </a:r>
          </a:p>
        </p:txBody>
      </p:sp>
      <p:sp>
        <p:nvSpPr>
          <p:cNvPr id="35" name="Rectangle 34">
            <a:extLst>
              <a:ext uri="{FF2B5EF4-FFF2-40B4-BE49-F238E27FC236}">
                <a16:creationId xmlns:a16="http://schemas.microsoft.com/office/drawing/2014/main" id="{0D482771-8B66-416B-A235-05CE33EA60EF}"/>
              </a:ext>
            </a:extLst>
          </p:cNvPr>
          <p:cNvSpPr/>
          <p:nvPr/>
        </p:nvSpPr>
        <p:spPr>
          <a:xfrm>
            <a:off x="5197177" y="3753668"/>
            <a:ext cx="194332" cy="200929"/>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c</a:t>
            </a:r>
          </a:p>
        </p:txBody>
      </p:sp>
      <p:sp>
        <p:nvSpPr>
          <p:cNvPr id="36" name="Rectangle 35">
            <a:extLst>
              <a:ext uri="{FF2B5EF4-FFF2-40B4-BE49-F238E27FC236}">
                <a16:creationId xmlns:a16="http://schemas.microsoft.com/office/drawing/2014/main" id="{34082A89-1590-44BC-825B-CF7C6ED58A42}"/>
              </a:ext>
            </a:extLst>
          </p:cNvPr>
          <p:cNvSpPr/>
          <p:nvPr/>
        </p:nvSpPr>
        <p:spPr>
          <a:xfrm>
            <a:off x="7093632" y="5062452"/>
            <a:ext cx="194332" cy="200929"/>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d</a:t>
            </a:r>
          </a:p>
        </p:txBody>
      </p:sp>
      <p:sp>
        <p:nvSpPr>
          <p:cNvPr id="37" name="Rectangle 36">
            <a:extLst>
              <a:ext uri="{FF2B5EF4-FFF2-40B4-BE49-F238E27FC236}">
                <a16:creationId xmlns:a16="http://schemas.microsoft.com/office/drawing/2014/main" id="{7F04C8AC-FBFC-438B-A9E7-9E98614FD463}"/>
              </a:ext>
            </a:extLst>
          </p:cNvPr>
          <p:cNvSpPr/>
          <p:nvPr/>
        </p:nvSpPr>
        <p:spPr>
          <a:xfrm>
            <a:off x="307920" y="3390728"/>
            <a:ext cx="4758107" cy="223522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38" name="Rectangle 37">
            <a:extLst>
              <a:ext uri="{FF2B5EF4-FFF2-40B4-BE49-F238E27FC236}">
                <a16:creationId xmlns:a16="http://schemas.microsoft.com/office/drawing/2014/main" id="{ED55DCE5-8DE4-48A4-B4E2-C84E7AF3C50E}"/>
              </a:ext>
            </a:extLst>
          </p:cNvPr>
          <p:cNvSpPr/>
          <p:nvPr/>
        </p:nvSpPr>
        <p:spPr>
          <a:xfrm>
            <a:off x="313622" y="5642031"/>
            <a:ext cx="4758107" cy="116220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39" name="Rectangle 38">
            <a:extLst>
              <a:ext uri="{FF2B5EF4-FFF2-40B4-BE49-F238E27FC236}">
                <a16:creationId xmlns:a16="http://schemas.microsoft.com/office/drawing/2014/main" id="{3B570017-1F9A-4772-B4A9-E493A4A06DBD}"/>
              </a:ext>
            </a:extLst>
          </p:cNvPr>
          <p:cNvSpPr/>
          <p:nvPr/>
        </p:nvSpPr>
        <p:spPr>
          <a:xfrm>
            <a:off x="5392792" y="3737629"/>
            <a:ext cx="1645961" cy="166371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40" name="Rectangle 39">
            <a:extLst>
              <a:ext uri="{FF2B5EF4-FFF2-40B4-BE49-F238E27FC236}">
                <a16:creationId xmlns:a16="http://schemas.microsoft.com/office/drawing/2014/main" id="{AF3A9321-E1AE-476C-A17D-AD83AD14ACF2}"/>
              </a:ext>
            </a:extLst>
          </p:cNvPr>
          <p:cNvSpPr/>
          <p:nvPr/>
        </p:nvSpPr>
        <p:spPr>
          <a:xfrm>
            <a:off x="7269116" y="5055465"/>
            <a:ext cx="1645961" cy="166371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72210923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7"/>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37"/>
                                        </p:tgtEl>
                                      </p:cBhvr>
                                    </p:animEffect>
                                    <p:set>
                                      <p:cBhvr>
                                        <p:cTn id="7" dur="1" fill="hold">
                                          <p:stCondLst>
                                            <p:cond delay="499"/>
                                          </p:stCondLst>
                                        </p:cTn>
                                        <p:tgtEl>
                                          <p:spTgt spid="37"/>
                                        </p:tgtEl>
                                        <p:attrNameLst>
                                          <p:attrName>style.visibility</p:attrName>
                                        </p:attrNameLst>
                                      </p:cBhvr>
                                      <p:to>
                                        <p:strVal val="hidden"/>
                                      </p:to>
                                    </p:set>
                                  </p:childTnLst>
                                </p:cTn>
                              </p:par>
                            </p:childTnLst>
                          </p:cTn>
                        </p:par>
                      </p:childTnLst>
                    </p:cTn>
                  </p:par>
                </p:childTnLst>
              </p:cTn>
              <p:nextCondLst>
                <p:cond evt="onClick" delay="0">
                  <p:tgtEl>
                    <p:spTgt spid="37"/>
                  </p:tgtEl>
                </p:cond>
              </p:nextCondLst>
            </p:seq>
            <p:seq concurrent="1" nextAc="seek">
              <p:cTn id="8" restart="whenNotActive" fill="hold" evtFilter="cancelBubble" nodeType="interactiveSeq">
                <p:stCondLst>
                  <p:cond evt="onClick" delay="0">
                    <p:tgtEl>
                      <p:spTgt spid="38"/>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38"/>
                                        </p:tgtEl>
                                      </p:cBhvr>
                                    </p:animEffect>
                                    <p:set>
                                      <p:cBhvr>
                                        <p:cTn id="13" dur="1" fill="hold">
                                          <p:stCondLst>
                                            <p:cond delay="499"/>
                                          </p:stCondLst>
                                        </p:cTn>
                                        <p:tgtEl>
                                          <p:spTgt spid="38"/>
                                        </p:tgtEl>
                                        <p:attrNameLst>
                                          <p:attrName>style.visibility</p:attrName>
                                        </p:attrNameLst>
                                      </p:cBhvr>
                                      <p:to>
                                        <p:strVal val="hidden"/>
                                      </p:to>
                                    </p:set>
                                  </p:childTnLst>
                                </p:cTn>
                              </p:par>
                            </p:childTnLst>
                          </p:cTn>
                        </p:par>
                      </p:childTnLst>
                    </p:cTn>
                  </p:par>
                </p:childTnLst>
              </p:cTn>
              <p:nextCondLst>
                <p:cond evt="onClick" delay="0">
                  <p:tgtEl>
                    <p:spTgt spid="38"/>
                  </p:tgtEl>
                </p:cond>
              </p:nextCondLst>
            </p:seq>
            <p:seq concurrent="1" nextAc="seek">
              <p:cTn id="14" restart="whenNotActive" fill="hold" evtFilter="cancelBubble" nodeType="interactiveSeq">
                <p:stCondLst>
                  <p:cond evt="onClick" delay="0">
                    <p:tgtEl>
                      <p:spTgt spid="39"/>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39"/>
                                        </p:tgtEl>
                                      </p:cBhvr>
                                    </p:animEffect>
                                    <p:set>
                                      <p:cBhvr>
                                        <p:cTn id="19" dur="1" fill="hold">
                                          <p:stCondLst>
                                            <p:cond delay="499"/>
                                          </p:stCondLst>
                                        </p:cTn>
                                        <p:tgtEl>
                                          <p:spTgt spid="39"/>
                                        </p:tgtEl>
                                        <p:attrNameLst>
                                          <p:attrName>style.visibility</p:attrName>
                                        </p:attrNameLst>
                                      </p:cBhvr>
                                      <p:to>
                                        <p:strVal val="hidden"/>
                                      </p:to>
                                    </p:set>
                                  </p:childTnLst>
                                </p:cTn>
                              </p:par>
                            </p:childTnLst>
                          </p:cTn>
                        </p:par>
                      </p:childTnLst>
                    </p:cTn>
                  </p:par>
                </p:childTnLst>
              </p:cTn>
              <p:nextCondLst>
                <p:cond evt="onClick" delay="0">
                  <p:tgtEl>
                    <p:spTgt spid="39"/>
                  </p:tgtEl>
                </p:cond>
              </p:nextCondLst>
            </p:seq>
            <p:seq concurrent="1" nextAc="seek">
              <p:cTn id="20" restart="whenNotActive" fill="hold" evtFilter="cancelBubble" nodeType="interactiveSeq">
                <p:stCondLst>
                  <p:cond evt="onClick" delay="0">
                    <p:tgtEl>
                      <p:spTgt spid="40"/>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grpId="0" nodeType="clickEffect">
                                  <p:stCondLst>
                                    <p:cond delay="0"/>
                                  </p:stCondLst>
                                  <p:childTnLst>
                                    <p:animEffect transition="out" filter="fade">
                                      <p:cBhvr>
                                        <p:cTn id="24" dur="500"/>
                                        <p:tgtEl>
                                          <p:spTgt spid="40"/>
                                        </p:tgtEl>
                                      </p:cBhvr>
                                    </p:animEffect>
                                    <p:set>
                                      <p:cBhvr>
                                        <p:cTn id="25" dur="1" fill="hold">
                                          <p:stCondLst>
                                            <p:cond delay="499"/>
                                          </p:stCondLst>
                                        </p:cTn>
                                        <p:tgtEl>
                                          <p:spTgt spid="40"/>
                                        </p:tgtEl>
                                        <p:attrNameLst>
                                          <p:attrName>style.visibility</p:attrName>
                                        </p:attrNameLst>
                                      </p:cBhvr>
                                      <p:to>
                                        <p:strVal val="hidden"/>
                                      </p:to>
                                    </p:set>
                                  </p:childTnLst>
                                </p:cTn>
                              </p:par>
                            </p:childTnLst>
                          </p:cTn>
                        </p:par>
                      </p:childTnLst>
                    </p:cTn>
                  </p:par>
                </p:childTnLst>
              </p:cTn>
              <p:nextCondLst>
                <p:cond evt="onClick" delay="0">
                  <p:tgtEl>
                    <p:spTgt spid="40"/>
                  </p:tgtEl>
                </p:cond>
              </p:nextCondLst>
            </p:seq>
          </p:childTnLst>
        </p:cTn>
      </p:par>
    </p:tnLst>
    <p:bldLst>
      <p:bldP spid="37" grpId="0" animBg="1"/>
      <p:bldP spid="38" grpId="0" animBg="1"/>
      <p:bldP spid="39" grpId="0" animBg="1"/>
      <p:bldP spid="4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4000"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err="1"/>
                <a:t>Quickfire</a:t>
              </a:r>
              <a:r>
                <a:rPr lang="en-GB" sz="3200" dirty="0"/>
                <a:t> Questions (without cheating!)</a:t>
              </a:r>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5" name="TextBox 4"/>
              <p:cNvSpPr txBox="1"/>
              <p:nvPr/>
            </p:nvSpPr>
            <p:spPr>
              <a:xfrm>
                <a:off x="3707904" y="1135527"/>
                <a:ext cx="4788024" cy="122251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nary>
                        <m:naryPr>
                          <m:limLoc m:val="undOvr"/>
                          <m:subHide m:val="on"/>
                          <m:supHide m:val="on"/>
                          <m:ctrlPr>
                            <a:rPr lang="en-GB" sz="2800" i="1" smtClean="0">
                              <a:latin typeface="Cambria Math" panose="02040503050406030204" pitchFamily="18" charset="0"/>
                            </a:rPr>
                          </m:ctrlPr>
                        </m:naryPr>
                        <m:sub/>
                        <m:sup/>
                        <m:e>
                          <m:func>
                            <m:funcPr>
                              <m:ctrlPr>
                                <a:rPr lang="en-GB" sz="2800" b="0" i="1" smtClean="0">
                                  <a:latin typeface="Cambria Math" panose="02040503050406030204" pitchFamily="18" charset="0"/>
                                </a:rPr>
                              </m:ctrlPr>
                            </m:funcPr>
                            <m:fName>
                              <m:sSup>
                                <m:sSupPr>
                                  <m:ctrlPr>
                                    <a:rPr lang="en-GB" sz="2800" b="0" i="1" smtClean="0">
                                      <a:latin typeface="Cambria Math" panose="02040503050406030204" pitchFamily="18" charset="0"/>
                                    </a:rPr>
                                  </m:ctrlPr>
                                </m:sSupPr>
                                <m:e>
                                  <m:r>
                                    <m:rPr>
                                      <m:sty m:val="p"/>
                                    </m:rPr>
                                    <a:rPr lang="en-GB" sz="2800" b="0" i="0" smtClean="0">
                                      <a:latin typeface="Cambria Math" panose="02040503050406030204" pitchFamily="18" charset="0"/>
                                    </a:rPr>
                                    <m:t>sec</m:t>
                                  </m:r>
                                </m:e>
                                <m:sup>
                                  <m:r>
                                    <a:rPr lang="en-GB" sz="2800" b="0" i="1" smtClean="0">
                                      <a:latin typeface="Cambria Math" panose="02040503050406030204" pitchFamily="18" charset="0"/>
                                    </a:rPr>
                                    <m:t>2</m:t>
                                  </m:r>
                                </m:sup>
                              </m:sSup>
                            </m:fName>
                            <m:e>
                              <m:r>
                                <a:rPr lang="en-GB" sz="2800" b="0" i="1" smtClean="0">
                                  <a:latin typeface="Cambria Math" panose="02040503050406030204" pitchFamily="18" charset="0"/>
                                </a:rPr>
                                <m:t>𝑥</m:t>
                              </m:r>
                            </m:e>
                          </m:func>
                          <m:r>
                            <a:rPr lang="en-GB" sz="2800" b="0" i="1" smtClean="0">
                              <a:latin typeface="Cambria Math" panose="02040503050406030204" pitchFamily="18" charset="0"/>
                            </a:rPr>
                            <m:t> </m:t>
                          </m:r>
                          <m:r>
                            <a:rPr lang="en-GB" sz="2800" b="0" i="1" smtClean="0">
                              <a:latin typeface="Cambria Math" panose="02040503050406030204" pitchFamily="18" charset="0"/>
                            </a:rPr>
                            <m:t>𝑑𝑥</m:t>
                          </m:r>
                        </m:e>
                      </m:nary>
                      <m:r>
                        <a:rPr lang="en-GB" sz="2800" b="0" i="1" smtClean="0">
                          <a:latin typeface="Cambria Math" panose="02040503050406030204" pitchFamily="18" charset="0"/>
                        </a:rPr>
                        <m:t>=</m:t>
                      </m:r>
                      <m:func>
                        <m:funcPr>
                          <m:ctrlPr>
                            <a:rPr lang="en-GB" sz="2800" b="0" i="1" smtClean="0">
                              <a:latin typeface="Cambria Math" panose="02040503050406030204" pitchFamily="18" charset="0"/>
                            </a:rPr>
                          </m:ctrlPr>
                        </m:funcPr>
                        <m:fName>
                          <m:r>
                            <m:rPr>
                              <m:sty m:val="p"/>
                            </m:rPr>
                            <a:rPr lang="en-GB" sz="2800" b="0" i="0" smtClean="0">
                              <a:latin typeface="Cambria Math" panose="02040503050406030204" pitchFamily="18" charset="0"/>
                            </a:rPr>
                            <m:t>tan</m:t>
                          </m:r>
                        </m:fName>
                        <m:e>
                          <m:r>
                            <a:rPr lang="en-GB" sz="2800" b="0" i="1" smtClean="0">
                              <a:latin typeface="Cambria Math" panose="02040503050406030204" pitchFamily="18" charset="0"/>
                            </a:rPr>
                            <m:t>𝑥</m:t>
                          </m:r>
                        </m:e>
                      </m:func>
                      <m:r>
                        <a:rPr lang="en-GB" sz="2800" b="0" i="1" smtClean="0">
                          <a:latin typeface="Cambria Math" panose="02040503050406030204" pitchFamily="18" charset="0"/>
                        </a:rPr>
                        <m:t>+</m:t>
                      </m:r>
                      <m:r>
                        <a:rPr lang="en-GB" sz="2800" b="0" i="1" smtClean="0">
                          <a:latin typeface="Cambria Math" panose="02040503050406030204" pitchFamily="18" charset="0"/>
                        </a:rPr>
                        <m:t>𝐶</m:t>
                      </m:r>
                    </m:oMath>
                  </m:oMathPara>
                </a14:m>
                <a:endParaRPr lang="en-GB" sz="2800" dirty="0"/>
              </a:p>
            </p:txBody>
          </p:sp>
        </mc:Choice>
        <mc:Fallback xmlns="">
          <p:sp>
            <p:nvSpPr>
              <p:cNvPr id="5" name="TextBox 4"/>
              <p:cNvSpPr txBox="1">
                <a:spLocks noRot="1" noChangeAspect="1" noMove="1" noResize="1" noEditPoints="1" noAdjustHandles="1" noChangeArrowheads="1" noChangeShapeType="1" noTextEdit="1"/>
              </p:cNvSpPr>
              <p:nvPr/>
            </p:nvSpPr>
            <p:spPr>
              <a:xfrm>
                <a:off x="3707904" y="1135527"/>
                <a:ext cx="4788024" cy="1222514"/>
              </a:xfrm>
              <a:prstGeom prst="rect">
                <a:avLst/>
              </a:prstGeom>
              <a:blipFill rotWithShape="0">
                <a:blip r:embed="rId6"/>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287524" y="2569637"/>
                <a:ext cx="6408712" cy="122251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nary>
                        <m:naryPr>
                          <m:limLoc m:val="undOvr"/>
                          <m:subHide m:val="on"/>
                          <m:supHide m:val="on"/>
                          <m:ctrlPr>
                            <a:rPr lang="en-GB" sz="2800" i="1" smtClean="0">
                              <a:latin typeface="Cambria Math" panose="02040503050406030204" pitchFamily="18" charset="0"/>
                            </a:rPr>
                          </m:ctrlPr>
                        </m:naryPr>
                        <m:sub/>
                        <m:sup/>
                        <m:e>
                          <m:r>
                            <a:rPr lang="en-GB" sz="2800" b="0" i="1" smtClean="0">
                              <a:latin typeface="Cambria Math" panose="02040503050406030204" pitchFamily="18" charset="0"/>
                            </a:rPr>
                            <m:t>𝑐𝑜𝑠𝑒𝑐</m:t>
                          </m:r>
                          <m:r>
                            <a:rPr lang="en-GB" sz="2800" b="0" i="1" smtClean="0">
                              <a:latin typeface="Cambria Math" panose="02040503050406030204" pitchFamily="18" charset="0"/>
                            </a:rPr>
                            <m:t> </m:t>
                          </m:r>
                          <m:r>
                            <a:rPr lang="en-GB" sz="2800" b="0" i="1" smtClean="0">
                              <a:latin typeface="Cambria Math" panose="02040503050406030204" pitchFamily="18" charset="0"/>
                            </a:rPr>
                            <m:t>𝑥</m:t>
                          </m:r>
                          <m:func>
                            <m:funcPr>
                              <m:ctrlPr>
                                <a:rPr lang="en-GB" sz="2800" b="0" i="1" smtClean="0">
                                  <a:latin typeface="Cambria Math" panose="02040503050406030204" pitchFamily="18" charset="0"/>
                                </a:rPr>
                              </m:ctrlPr>
                            </m:funcPr>
                            <m:fName>
                              <m:r>
                                <m:rPr>
                                  <m:sty m:val="p"/>
                                </m:rPr>
                                <a:rPr lang="en-GB" sz="2800" b="0" i="0" smtClean="0">
                                  <a:latin typeface="Cambria Math" panose="02040503050406030204" pitchFamily="18" charset="0"/>
                                </a:rPr>
                                <m:t>cot</m:t>
                              </m:r>
                            </m:fName>
                            <m:e>
                              <m:r>
                                <a:rPr lang="en-GB" sz="2800" b="0" i="1" smtClean="0">
                                  <a:latin typeface="Cambria Math" panose="02040503050406030204" pitchFamily="18" charset="0"/>
                                </a:rPr>
                                <m:t>𝑥</m:t>
                              </m:r>
                            </m:e>
                          </m:func>
                          <m:r>
                            <a:rPr lang="en-GB" sz="2800" b="0" i="1" smtClean="0">
                              <a:latin typeface="Cambria Math" panose="02040503050406030204" pitchFamily="18" charset="0"/>
                            </a:rPr>
                            <m:t> </m:t>
                          </m:r>
                          <m:r>
                            <a:rPr lang="en-GB" sz="2800" b="0" i="1" smtClean="0">
                              <a:latin typeface="Cambria Math" panose="02040503050406030204" pitchFamily="18" charset="0"/>
                            </a:rPr>
                            <m:t>𝑑𝑥</m:t>
                          </m:r>
                        </m:e>
                      </m:nary>
                      <m:r>
                        <a:rPr lang="en-GB" sz="2800" b="0" i="1" smtClean="0">
                          <a:latin typeface="Cambria Math" panose="02040503050406030204" pitchFamily="18" charset="0"/>
                        </a:rPr>
                        <m:t>=−</m:t>
                      </m:r>
                      <m:r>
                        <a:rPr lang="en-GB" sz="2800" b="0" i="1" smtClean="0">
                          <a:latin typeface="Cambria Math" panose="02040503050406030204" pitchFamily="18" charset="0"/>
                        </a:rPr>
                        <m:t>𝑐𝑜𝑠𝑒𝑐</m:t>
                      </m:r>
                      <m:r>
                        <a:rPr lang="en-GB" sz="2800" b="0" i="1" smtClean="0">
                          <a:latin typeface="Cambria Math" panose="02040503050406030204" pitchFamily="18" charset="0"/>
                        </a:rPr>
                        <m:t> </m:t>
                      </m:r>
                      <m:r>
                        <a:rPr lang="en-GB" sz="2800" b="0" i="1" smtClean="0">
                          <a:latin typeface="Cambria Math" panose="02040503050406030204" pitchFamily="18" charset="0"/>
                        </a:rPr>
                        <m:t>𝑥</m:t>
                      </m:r>
                      <m:r>
                        <a:rPr lang="en-GB" sz="2800" b="0" i="1" smtClean="0">
                          <a:latin typeface="Cambria Math" panose="02040503050406030204" pitchFamily="18" charset="0"/>
                        </a:rPr>
                        <m:t>+</m:t>
                      </m:r>
                      <m:r>
                        <a:rPr lang="en-GB" sz="2800" b="0" i="1" smtClean="0">
                          <a:latin typeface="Cambria Math" panose="02040503050406030204" pitchFamily="18" charset="0"/>
                        </a:rPr>
                        <m:t>𝐶</m:t>
                      </m:r>
                    </m:oMath>
                  </m:oMathPara>
                </a14:m>
                <a:endParaRPr lang="en-GB" sz="2800" dirty="0"/>
              </a:p>
            </p:txBody>
          </p:sp>
        </mc:Choice>
        <mc:Fallback xmlns="">
          <p:sp>
            <p:nvSpPr>
              <p:cNvPr id="6" name="TextBox 5"/>
              <p:cNvSpPr txBox="1">
                <a:spLocks noRot="1" noChangeAspect="1" noMove="1" noResize="1" noEditPoints="1" noAdjustHandles="1" noChangeArrowheads="1" noChangeShapeType="1" noTextEdit="1"/>
              </p:cNvSpPr>
              <p:nvPr/>
            </p:nvSpPr>
            <p:spPr>
              <a:xfrm>
                <a:off x="287524" y="2569637"/>
                <a:ext cx="6408712" cy="1222514"/>
              </a:xfrm>
              <a:prstGeom prst="rect">
                <a:avLst/>
              </a:prstGeom>
              <a:blipFill>
                <a:blip r:embed="rId7"/>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3491880" y="3973951"/>
                <a:ext cx="4788024" cy="122251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nary>
                        <m:naryPr>
                          <m:limLoc m:val="undOvr"/>
                          <m:subHide m:val="on"/>
                          <m:supHide m:val="on"/>
                          <m:ctrlPr>
                            <a:rPr lang="en-GB" sz="2800" i="1" smtClean="0">
                              <a:latin typeface="Cambria Math" panose="02040503050406030204" pitchFamily="18" charset="0"/>
                            </a:rPr>
                          </m:ctrlPr>
                        </m:naryPr>
                        <m:sub/>
                        <m:sup/>
                        <m:e>
                          <m:f>
                            <m:fPr>
                              <m:ctrlPr>
                                <a:rPr lang="en-GB" sz="2800" b="0" i="1" smtClean="0">
                                  <a:latin typeface="Cambria Math" panose="02040503050406030204" pitchFamily="18" charset="0"/>
                                </a:rPr>
                              </m:ctrlPr>
                            </m:fPr>
                            <m:num>
                              <m:r>
                                <a:rPr lang="en-GB" sz="2800" b="0" i="1" smtClean="0">
                                  <a:latin typeface="Cambria Math" panose="02040503050406030204" pitchFamily="18" charset="0"/>
                                </a:rPr>
                                <m:t>1</m:t>
                              </m:r>
                            </m:num>
                            <m:den>
                              <m:r>
                                <a:rPr lang="en-GB" sz="2800" b="0" i="1" smtClean="0">
                                  <a:latin typeface="Cambria Math" panose="02040503050406030204" pitchFamily="18" charset="0"/>
                                </a:rPr>
                                <m:t>𝑥</m:t>
                              </m:r>
                            </m:den>
                          </m:f>
                          <m:r>
                            <a:rPr lang="en-GB" sz="2800" b="0" i="1" smtClean="0">
                              <a:latin typeface="Cambria Math" panose="02040503050406030204" pitchFamily="18" charset="0"/>
                            </a:rPr>
                            <m:t> </m:t>
                          </m:r>
                          <m:r>
                            <a:rPr lang="en-GB" sz="2800" b="0" i="1" smtClean="0">
                              <a:latin typeface="Cambria Math" panose="02040503050406030204" pitchFamily="18" charset="0"/>
                            </a:rPr>
                            <m:t>𝑑𝑥</m:t>
                          </m:r>
                        </m:e>
                      </m:nary>
                      <m:r>
                        <a:rPr lang="en-GB" sz="2800" b="0" i="1" smtClean="0">
                          <a:latin typeface="Cambria Math" panose="02040503050406030204" pitchFamily="18" charset="0"/>
                        </a:rPr>
                        <m:t>=</m:t>
                      </m:r>
                      <m:func>
                        <m:funcPr>
                          <m:ctrlPr>
                            <a:rPr lang="en-GB" sz="2800" b="0" i="1" smtClean="0">
                              <a:latin typeface="Cambria Math" panose="02040503050406030204" pitchFamily="18" charset="0"/>
                            </a:rPr>
                          </m:ctrlPr>
                        </m:funcPr>
                        <m:fName>
                          <m:r>
                            <m:rPr>
                              <m:sty m:val="p"/>
                            </m:rPr>
                            <a:rPr lang="en-GB" sz="2800" b="0" i="0" smtClean="0">
                              <a:latin typeface="Cambria Math" panose="02040503050406030204" pitchFamily="18" charset="0"/>
                            </a:rPr>
                            <m:t>ln</m:t>
                          </m:r>
                        </m:fName>
                        <m:e>
                          <m:r>
                            <a:rPr lang="en-GB" sz="2800" b="0" i="1" smtClean="0">
                              <a:latin typeface="Cambria Math" panose="02040503050406030204" pitchFamily="18" charset="0"/>
                            </a:rPr>
                            <m:t>|</m:t>
                          </m:r>
                          <m:r>
                            <a:rPr lang="en-GB" sz="2800" b="0" i="1" smtClean="0">
                              <a:latin typeface="Cambria Math" panose="02040503050406030204" pitchFamily="18" charset="0"/>
                            </a:rPr>
                            <m:t>𝑥</m:t>
                          </m:r>
                          <m:r>
                            <a:rPr lang="en-GB" sz="2800" b="0" i="1" smtClean="0">
                              <a:latin typeface="Cambria Math" panose="02040503050406030204" pitchFamily="18" charset="0"/>
                            </a:rPr>
                            <m:t>|</m:t>
                          </m:r>
                        </m:e>
                      </m:func>
                      <m:r>
                        <a:rPr lang="en-GB" sz="2800" b="0" i="1" smtClean="0">
                          <a:latin typeface="Cambria Math" panose="02040503050406030204" pitchFamily="18" charset="0"/>
                        </a:rPr>
                        <m:t>+</m:t>
                      </m:r>
                      <m:r>
                        <a:rPr lang="en-GB" sz="2800" b="0" i="1" smtClean="0">
                          <a:latin typeface="Cambria Math" panose="02040503050406030204" pitchFamily="18" charset="0"/>
                        </a:rPr>
                        <m:t>𝐶</m:t>
                      </m:r>
                    </m:oMath>
                  </m:oMathPara>
                </a14:m>
                <a:endParaRPr lang="en-GB" sz="2800" dirty="0"/>
              </a:p>
            </p:txBody>
          </p:sp>
        </mc:Choice>
        <mc:Fallback xmlns="">
          <p:sp>
            <p:nvSpPr>
              <p:cNvPr id="7" name="TextBox 6"/>
              <p:cNvSpPr txBox="1">
                <a:spLocks noRot="1" noChangeAspect="1" noMove="1" noResize="1" noEditPoints="1" noAdjustHandles="1" noChangeArrowheads="1" noChangeShapeType="1" noTextEdit="1"/>
              </p:cNvSpPr>
              <p:nvPr/>
            </p:nvSpPr>
            <p:spPr>
              <a:xfrm>
                <a:off x="3491880" y="3973951"/>
                <a:ext cx="4788024" cy="1222514"/>
              </a:xfrm>
              <a:prstGeom prst="rect">
                <a:avLst/>
              </a:prstGeom>
              <a:blipFill rotWithShape="0">
                <a:blip r:embed="rId8"/>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1313892" y="5324738"/>
                <a:ext cx="4788024" cy="122251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nary>
                        <m:naryPr>
                          <m:limLoc m:val="undOvr"/>
                          <m:subHide m:val="on"/>
                          <m:supHide m:val="on"/>
                          <m:ctrlPr>
                            <a:rPr lang="en-GB" sz="2800" i="1" smtClean="0">
                              <a:latin typeface="Cambria Math" panose="02040503050406030204" pitchFamily="18" charset="0"/>
                            </a:rPr>
                          </m:ctrlPr>
                        </m:naryPr>
                        <m:sub/>
                        <m:sup/>
                        <m:e>
                          <m:r>
                            <a:rPr lang="en-GB" sz="2800" b="0" i="1" smtClean="0">
                              <a:latin typeface="Cambria Math" panose="02040503050406030204" pitchFamily="18" charset="0"/>
                            </a:rPr>
                            <m:t>−</m:t>
                          </m:r>
                          <m:func>
                            <m:funcPr>
                              <m:ctrlPr>
                                <a:rPr lang="en-GB" sz="2800" b="0" i="1" smtClean="0">
                                  <a:latin typeface="Cambria Math" panose="02040503050406030204" pitchFamily="18" charset="0"/>
                                </a:rPr>
                              </m:ctrlPr>
                            </m:funcPr>
                            <m:fName>
                              <m:r>
                                <m:rPr>
                                  <m:sty m:val="p"/>
                                </m:rPr>
                                <a:rPr lang="en-GB" sz="2800" b="0" i="0" smtClean="0">
                                  <a:latin typeface="Cambria Math" panose="02040503050406030204" pitchFamily="18" charset="0"/>
                                </a:rPr>
                                <m:t>sin</m:t>
                              </m:r>
                            </m:fName>
                            <m:e>
                              <m:r>
                                <a:rPr lang="en-GB" sz="2800" b="0" i="1" smtClean="0">
                                  <a:latin typeface="Cambria Math" panose="02040503050406030204" pitchFamily="18" charset="0"/>
                                </a:rPr>
                                <m:t>𝑥</m:t>
                              </m:r>
                            </m:e>
                          </m:func>
                          <m:r>
                            <a:rPr lang="en-GB" sz="2800" b="0" i="1" smtClean="0">
                              <a:latin typeface="Cambria Math" panose="02040503050406030204" pitchFamily="18" charset="0"/>
                            </a:rPr>
                            <m:t> </m:t>
                          </m:r>
                          <m:r>
                            <a:rPr lang="en-GB" sz="2800" b="0" i="1" smtClean="0">
                              <a:latin typeface="Cambria Math" panose="02040503050406030204" pitchFamily="18" charset="0"/>
                            </a:rPr>
                            <m:t>𝑑𝑥</m:t>
                          </m:r>
                        </m:e>
                      </m:nary>
                      <m:r>
                        <a:rPr lang="en-GB" sz="2800" b="0" i="1" smtClean="0">
                          <a:latin typeface="Cambria Math" panose="02040503050406030204" pitchFamily="18" charset="0"/>
                        </a:rPr>
                        <m:t>=</m:t>
                      </m:r>
                      <m:func>
                        <m:funcPr>
                          <m:ctrlPr>
                            <a:rPr lang="en-GB" sz="2800" b="0" i="1" smtClean="0">
                              <a:latin typeface="Cambria Math" panose="02040503050406030204" pitchFamily="18" charset="0"/>
                            </a:rPr>
                          </m:ctrlPr>
                        </m:funcPr>
                        <m:fName>
                          <m:r>
                            <m:rPr>
                              <m:sty m:val="p"/>
                            </m:rPr>
                            <a:rPr lang="en-GB" sz="2800" b="0" i="0" smtClean="0">
                              <a:latin typeface="Cambria Math" panose="02040503050406030204" pitchFamily="18" charset="0"/>
                            </a:rPr>
                            <m:t>cos</m:t>
                          </m:r>
                        </m:fName>
                        <m:e>
                          <m:r>
                            <a:rPr lang="en-GB" sz="2800" b="0" i="1" smtClean="0">
                              <a:latin typeface="Cambria Math" panose="02040503050406030204" pitchFamily="18" charset="0"/>
                            </a:rPr>
                            <m:t>𝑥</m:t>
                          </m:r>
                        </m:e>
                      </m:func>
                      <m:r>
                        <a:rPr lang="en-GB" sz="2800" b="0" i="1" smtClean="0">
                          <a:latin typeface="Cambria Math" panose="02040503050406030204" pitchFamily="18" charset="0"/>
                        </a:rPr>
                        <m:t>+</m:t>
                      </m:r>
                      <m:r>
                        <a:rPr lang="en-GB" sz="2800" b="0" i="1" smtClean="0">
                          <a:latin typeface="Cambria Math" panose="02040503050406030204" pitchFamily="18" charset="0"/>
                        </a:rPr>
                        <m:t>𝐶</m:t>
                      </m:r>
                    </m:oMath>
                  </m:oMathPara>
                </a14:m>
                <a:endParaRPr lang="en-GB" sz="2800" dirty="0"/>
              </a:p>
            </p:txBody>
          </p:sp>
        </mc:Choice>
        <mc:Fallback xmlns="">
          <p:sp>
            <p:nvSpPr>
              <p:cNvPr id="8" name="TextBox 7"/>
              <p:cNvSpPr txBox="1">
                <a:spLocks noRot="1" noChangeAspect="1" noMove="1" noResize="1" noEditPoints="1" noAdjustHandles="1" noChangeArrowheads="1" noChangeShapeType="1" noTextEdit="1"/>
              </p:cNvSpPr>
              <p:nvPr/>
            </p:nvSpPr>
            <p:spPr>
              <a:xfrm>
                <a:off x="1313892" y="5324738"/>
                <a:ext cx="4788024" cy="1222514"/>
              </a:xfrm>
              <a:prstGeom prst="rect">
                <a:avLst/>
              </a:prstGeom>
              <a:blipFill rotWithShape="0">
                <a:blip r:embed="rId9"/>
                <a:stretch>
                  <a:fillRect/>
                </a:stretch>
              </a:blipFill>
            </p:spPr>
            <p:txBody>
              <a:bodyPr/>
              <a:lstStyle/>
              <a:p>
                <a:r>
                  <a:rPr lang="en-GB">
                    <a:noFill/>
                  </a:rPr>
                  <a:t> </a:t>
                </a:r>
              </a:p>
            </p:txBody>
          </p:sp>
        </mc:Fallback>
      </mc:AlternateContent>
      <p:sp>
        <p:nvSpPr>
          <p:cNvPr id="9" name="Rectangle 8">
            <a:extLst>
              <a:ext uri="{FF2B5EF4-FFF2-40B4-BE49-F238E27FC236}">
                <a16:creationId xmlns:a16="http://schemas.microsoft.com/office/drawing/2014/main" id="{C2DF56AF-DA9A-4FB4-B401-AA9A4039789E}"/>
              </a:ext>
            </a:extLst>
          </p:cNvPr>
          <p:cNvSpPr/>
          <p:nvPr/>
        </p:nvSpPr>
        <p:spPr>
          <a:xfrm>
            <a:off x="6514480" y="1366793"/>
            <a:ext cx="1677020" cy="56360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0" name="Rectangle 9">
            <a:extLst>
              <a:ext uri="{FF2B5EF4-FFF2-40B4-BE49-F238E27FC236}">
                <a16:creationId xmlns:a16="http://schemas.microsoft.com/office/drawing/2014/main" id="{08C08813-85E0-435D-9BE2-E36392EFD040}"/>
              </a:ext>
            </a:extLst>
          </p:cNvPr>
          <p:cNvSpPr/>
          <p:nvPr/>
        </p:nvSpPr>
        <p:spPr>
          <a:xfrm>
            <a:off x="4055864" y="2761132"/>
            <a:ext cx="2185764" cy="68734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1" name="Rectangle 10">
            <a:extLst>
              <a:ext uri="{FF2B5EF4-FFF2-40B4-BE49-F238E27FC236}">
                <a16:creationId xmlns:a16="http://schemas.microsoft.com/office/drawing/2014/main" id="{615D52DD-98A0-4020-8A31-DF707178962A}"/>
              </a:ext>
            </a:extLst>
          </p:cNvPr>
          <p:cNvSpPr/>
          <p:nvPr/>
        </p:nvSpPr>
        <p:spPr>
          <a:xfrm>
            <a:off x="5909270" y="4214771"/>
            <a:ext cx="2046052" cy="68734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2" name="Rectangle 11">
            <a:extLst>
              <a:ext uri="{FF2B5EF4-FFF2-40B4-BE49-F238E27FC236}">
                <a16:creationId xmlns:a16="http://schemas.microsoft.com/office/drawing/2014/main" id="{7F6CF0E9-9AA4-439D-8643-2EA5A5B3EF2A}"/>
              </a:ext>
            </a:extLst>
          </p:cNvPr>
          <p:cNvSpPr/>
          <p:nvPr/>
        </p:nvSpPr>
        <p:spPr>
          <a:xfrm>
            <a:off x="4195576" y="5528822"/>
            <a:ext cx="2046052" cy="68734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87074108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9"/>
                                        </p:tgtEl>
                                      </p:cBhvr>
                                    </p:animEffect>
                                    <p:set>
                                      <p:cBhvr>
                                        <p:cTn id="7" dur="1" fill="hold">
                                          <p:stCondLst>
                                            <p:cond delay="4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9"/>
                  </p:tgtEl>
                </p:cond>
              </p:nextCondLst>
            </p:seq>
            <p:seq concurrent="1" nextAc="seek">
              <p:cTn id="8" restart="whenNotActive" fill="hold" evtFilter="cancelBubble" nodeType="interactiveSeq">
                <p:stCondLst>
                  <p:cond evt="onClick" delay="0">
                    <p:tgtEl>
                      <p:spTgt spid="10"/>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10"/>
                                        </p:tgtEl>
                                      </p:cBhvr>
                                    </p:animEffect>
                                    <p:set>
                                      <p:cBhvr>
                                        <p:cTn id="13" dur="1" fill="hold">
                                          <p:stCondLst>
                                            <p:cond delay="4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14" restart="whenNotActive" fill="hold" evtFilter="cancelBubble" nodeType="interactiveSeq">
                <p:stCondLst>
                  <p:cond evt="onClick" delay="0">
                    <p:tgtEl>
                      <p:spTgt spid="11"/>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11"/>
                                        </p:tgtEl>
                                      </p:cBhvr>
                                    </p:animEffect>
                                    <p:set>
                                      <p:cBhvr>
                                        <p:cTn id="19" dur="1" fill="hold">
                                          <p:stCondLst>
                                            <p:cond delay="4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1"/>
                  </p:tgtEl>
                </p:cond>
              </p:nextCondLst>
            </p:seq>
            <p:seq concurrent="1" nextAc="seek">
              <p:cTn id="20" restart="whenNotActive" fill="hold" evtFilter="cancelBubble" nodeType="interactiveSeq">
                <p:stCondLst>
                  <p:cond evt="onClick" delay="0">
                    <p:tgtEl>
                      <p:spTgt spid="12"/>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grpId="0" nodeType="clickEffect">
                                  <p:stCondLst>
                                    <p:cond delay="0"/>
                                  </p:stCondLst>
                                  <p:childTnLst>
                                    <p:animEffect transition="out" filter="fade">
                                      <p:cBhvr>
                                        <p:cTn id="24" dur="500"/>
                                        <p:tgtEl>
                                          <p:spTgt spid="12"/>
                                        </p:tgtEl>
                                      </p:cBhvr>
                                    </p:animEffect>
                                    <p:set>
                                      <p:cBhvr>
                                        <p:cTn id="25" dur="1" fill="hold">
                                          <p:stCondLst>
                                            <p:cond delay="4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childTnLst>
        </p:cTn>
      </p:par>
    </p:tnLst>
    <p:bldLst>
      <p:bldP spid="9" grpId="0" animBg="1"/>
      <p:bldP spid="10" grpId="0" animBg="1"/>
      <p:bldP spid="11" grpId="0" animBg="1"/>
      <p:bldP spid="12" grpId="0" animBg="1"/>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F11F4FF8-EF46-43E1-8734-364022BBD924}"/>
              </a:ext>
            </a:extLst>
          </p:cNvPr>
          <p:cNvGrpSpPr/>
          <p:nvPr/>
        </p:nvGrpSpPr>
        <p:grpSpPr>
          <a:xfrm>
            <a:off x="0" y="0"/>
            <a:ext cx="9144000" cy="599127"/>
            <a:chOff x="0" y="13335"/>
            <a:chExt cx="9144218" cy="599127"/>
          </a:xfrm>
        </p:grpSpPr>
        <p:sp>
          <p:nvSpPr>
            <p:cNvPr id="3" name="TextBox 32">
              <a:extLst>
                <a:ext uri="{FF2B5EF4-FFF2-40B4-BE49-F238E27FC236}">
                  <a16:creationId xmlns:a16="http://schemas.microsoft.com/office/drawing/2014/main" id="{E8A835FC-737D-4FEE-9F81-4A65C543FF93}"/>
                </a:ext>
              </a:extLst>
            </p:cNvPr>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Test Your Understanding</a:t>
              </a:r>
            </a:p>
          </p:txBody>
        </p:sp>
        <p:cxnSp>
          <p:nvCxnSpPr>
            <p:cNvPr id="4" name="Straight Connector 3">
              <a:extLst>
                <a:ext uri="{FF2B5EF4-FFF2-40B4-BE49-F238E27FC236}">
                  <a16:creationId xmlns:a16="http://schemas.microsoft.com/office/drawing/2014/main" id="{7CC82587-AC92-4E70-8F29-2A6B5979FC4A}"/>
                </a:ext>
              </a:extLst>
            </p:cNvPr>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pic>
        <p:nvPicPr>
          <p:cNvPr id="5" name="Picture 4">
            <a:extLst>
              <a:ext uri="{FF2B5EF4-FFF2-40B4-BE49-F238E27FC236}">
                <a16:creationId xmlns:a16="http://schemas.microsoft.com/office/drawing/2014/main" id="{4F2AC5C4-3A27-4432-B021-30E5B1BB06EB}"/>
              </a:ext>
            </a:extLst>
          </p:cNvPr>
          <p:cNvPicPr>
            <a:picLocks noChangeAspect="1"/>
          </p:cNvPicPr>
          <p:nvPr/>
        </p:nvPicPr>
        <p:blipFill>
          <a:blip r:embed="rId2"/>
          <a:stretch>
            <a:fillRect/>
          </a:stretch>
        </p:blipFill>
        <p:spPr>
          <a:xfrm>
            <a:off x="177940" y="1016287"/>
            <a:ext cx="5690203" cy="3430859"/>
          </a:xfrm>
          <a:prstGeom prst="rect">
            <a:avLst/>
          </a:prstGeom>
          <a:effectLst>
            <a:outerShdw blurRad="63500" sx="102000" sy="102000" algn="ctr" rotWithShape="0">
              <a:prstClr val="black">
                <a:alpha val="40000"/>
              </a:prstClr>
            </a:outerShdw>
          </a:effectLst>
        </p:spPr>
      </p:pic>
      <p:sp>
        <p:nvSpPr>
          <p:cNvPr id="6" name="TextBox 5">
            <a:extLst>
              <a:ext uri="{FF2B5EF4-FFF2-40B4-BE49-F238E27FC236}">
                <a16:creationId xmlns:a16="http://schemas.microsoft.com/office/drawing/2014/main" id="{46C29D51-0AA1-4680-B881-42DFA6CADB84}"/>
              </a:ext>
            </a:extLst>
          </p:cNvPr>
          <p:cNvSpPr txBox="1"/>
          <p:nvPr/>
        </p:nvSpPr>
        <p:spPr>
          <a:xfrm>
            <a:off x="110232" y="644533"/>
            <a:ext cx="2520280" cy="36933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r>
              <a:rPr lang="en-GB" dirty="0"/>
              <a:t>Edexcel C4 June 2005 Q8</a:t>
            </a:r>
          </a:p>
        </p:txBody>
      </p:sp>
      <p:pic>
        <p:nvPicPr>
          <p:cNvPr id="7" name="Picture 6">
            <a:extLst>
              <a:ext uri="{FF2B5EF4-FFF2-40B4-BE49-F238E27FC236}">
                <a16:creationId xmlns:a16="http://schemas.microsoft.com/office/drawing/2014/main" id="{635CDF56-C143-401E-A90C-C408182EE85F}"/>
              </a:ext>
            </a:extLst>
          </p:cNvPr>
          <p:cNvPicPr>
            <a:picLocks noChangeAspect="1"/>
          </p:cNvPicPr>
          <p:nvPr/>
        </p:nvPicPr>
        <p:blipFill>
          <a:blip r:embed="rId3"/>
          <a:stretch>
            <a:fillRect/>
          </a:stretch>
        </p:blipFill>
        <p:spPr>
          <a:xfrm>
            <a:off x="3940765" y="1943064"/>
            <a:ext cx="5190536" cy="1092236"/>
          </a:xfrm>
          <a:prstGeom prst="rect">
            <a:avLst/>
          </a:prstGeom>
        </p:spPr>
      </p:pic>
      <p:pic>
        <p:nvPicPr>
          <p:cNvPr id="8" name="Picture 7">
            <a:extLst>
              <a:ext uri="{FF2B5EF4-FFF2-40B4-BE49-F238E27FC236}">
                <a16:creationId xmlns:a16="http://schemas.microsoft.com/office/drawing/2014/main" id="{A8B59E89-B883-4C83-BD73-F71FAE2DBCC6}"/>
              </a:ext>
            </a:extLst>
          </p:cNvPr>
          <p:cNvPicPr>
            <a:picLocks noChangeAspect="1"/>
          </p:cNvPicPr>
          <p:nvPr/>
        </p:nvPicPr>
        <p:blipFill>
          <a:blip r:embed="rId4"/>
          <a:stretch>
            <a:fillRect/>
          </a:stretch>
        </p:blipFill>
        <p:spPr>
          <a:xfrm>
            <a:off x="4582632" y="5182203"/>
            <a:ext cx="4561367" cy="881751"/>
          </a:xfrm>
          <a:prstGeom prst="rect">
            <a:avLst/>
          </a:prstGeom>
        </p:spPr>
      </p:pic>
      <p:sp>
        <p:nvSpPr>
          <p:cNvPr id="10" name="Rectangle 9">
            <a:extLst>
              <a:ext uri="{FF2B5EF4-FFF2-40B4-BE49-F238E27FC236}">
                <a16:creationId xmlns:a16="http://schemas.microsoft.com/office/drawing/2014/main" id="{CB282A2F-2DF4-49D9-B6AD-1D8CB79FC9C1}"/>
              </a:ext>
            </a:extLst>
          </p:cNvPr>
          <p:cNvSpPr/>
          <p:nvPr/>
        </p:nvSpPr>
        <p:spPr>
          <a:xfrm>
            <a:off x="4335379" y="1862062"/>
            <a:ext cx="4783221" cy="121133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1" name="Rectangle 10">
            <a:extLst>
              <a:ext uri="{FF2B5EF4-FFF2-40B4-BE49-F238E27FC236}">
                <a16:creationId xmlns:a16="http://schemas.microsoft.com/office/drawing/2014/main" id="{E996E767-79E4-44F2-A7DB-96165CE93C56}"/>
              </a:ext>
            </a:extLst>
          </p:cNvPr>
          <p:cNvSpPr/>
          <p:nvPr/>
        </p:nvSpPr>
        <p:spPr>
          <a:xfrm>
            <a:off x="4846143" y="4965405"/>
            <a:ext cx="4282721" cy="164133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pic>
        <p:nvPicPr>
          <p:cNvPr id="12" name="Picture 11">
            <a:extLst>
              <a:ext uri="{FF2B5EF4-FFF2-40B4-BE49-F238E27FC236}">
                <a16:creationId xmlns:a16="http://schemas.microsoft.com/office/drawing/2014/main" id="{8F354463-28F5-4A6C-B29D-F8842E0E8B14}"/>
              </a:ext>
            </a:extLst>
          </p:cNvPr>
          <p:cNvPicPr>
            <a:picLocks noChangeAspect="1"/>
          </p:cNvPicPr>
          <p:nvPr/>
        </p:nvPicPr>
        <p:blipFill>
          <a:blip r:embed="rId5"/>
          <a:stretch>
            <a:fillRect/>
          </a:stretch>
        </p:blipFill>
        <p:spPr>
          <a:xfrm>
            <a:off x="0" y="4809838"/>
            <a:ext cx="4736575" cy="1896394"/>
          </a:xfrm>
          <a:prstGeom prst="rect">
            <a:avLst/>
          </a:prstGeom>
        </p:spPr>
      </p:pic>
      <p:sp>
        <p:nvSpPr>
          <p:cNvPr id="14" name="Rectangle 13">
            <a:extLst>
              <a:ext uri="{FF2B5EF4-FFF2-40B4-BE49-F238E27FC236}">
                <a16:creationId xmlns:a16="http://schemas.microsoft.com/office/drawing/2014/main" id="{EB544497-CB42-49CC-95A9-039E9AD2DD0E}"/>
              </a:ext>
            </a:extLst>
          </p:cNvPr>
          <p:cNvSpPr/>
          <p:nvPr/>
        </p:nvSpPr>
        <p:spPr>
          <a:xfrm>
            <a:off x="274315" y="4784650"/>
            <a:ext cx="4212625" cy="196702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5" name="TextBox 14">
            <a:extLst>
              <a:ext uri="{FF2B5EF4-FFF2-40B4-BE49-F238E27FC236}">
                <a16:creationId xmlns:a16="http://schemas.microsoft.com/office/drawing/2014/main" id="{3FBBE12A-E284-469B-8E5E-33B5A6E317F1}"/>
              </a:ext>
            </a:extLst>
          </p:cNvPr>
          <p:cNvSpPr txBox="1"/>
          <p:nvPr/>
        </p:nvSpPr>
        <p:spPr>
          <a:xfrm>
            <a:off x="6407413" y="3333009"/>
            <a:ext cx="2286374" cy="1169551"/>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400" b="1" dirty="0"/>
              <a:t>Teachers/Students</a:t>
            </a:r>
            <a:r>
              <a:rPr lang="en-GB" sz="1400" dirty="0"/>
              <a:t>: I recommend also looking at Edexcel Jan 2008 Q8 which has a part (a) similar to the previous example.</a:t>
            </a:r>
          </a:p>
        </p:txBody>
      </p:sp>
    </p:spTree>
    <p:extLst>
      <p:ext uri="{BB962C8B-B14F-4D97-AF65-F5344CB8AC3E}">
        <p14:creationId xmlns:p14="http://schemas.microsoft.com/office/powerpoint/2010/main" val="283904527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0"/>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8" restart="whenNotActive" fill="hold" evtFilter="cancelBubble" nodeType="interactiveSeq">
                <p:stCondLst>
                  <p:cond evt="onClick" delay="0">
                    <p:tgtEl>
                      <p:spTgt spid="11"/>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11"/>
                                        </p:tgtEl>
                                      </p:cBhvr>
                                    </p:animEffect>
                                    <p:set>
                                      <p:cBhvr>
                                        <p:cTn id="13" dur="1" fill="hold">
                                          <p:stCondLst>
                                            <p:cond delay="4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1"/>
                  </p:tgtEl>
                </p:cond>
              </p:nextCondLst>
            </p:seq>
            <p:seq concurrent="1" nextAc="seek">
              <p:cTn id="14" restart="whenNotActive" fill="hold" evtFilter="cancelBubble" nodeType="interactiveSeq">
                <p:stCondLst>
                  <p:cond evt="onClick" delay="0">
                    <p:tgtEl>
                      <p:spTgt spid="14"/>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14"/>
                                        </p:tgtEl>
                                      </p:cBhvr>
                                    </p:animEffect>
                                    <p:set>
                                      <p:cBhvr>
                                        <p:cTn id="19" dur="1" fill="hold">
                                          <p:stCondLst>
                                            <p:cond delay="4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4"/>
                  </p:tgtEl>
                </p:cond>
              </p:nextCondLst>
            </p:seq>
          </p:childTnLst>
        </p:cTn>
      </p:par>
    </p:tnLst>
    <p:bldLst>
      <p:bldP spid="10" grpId="0" animBg="1"/>
      <p:bldP spid="11" grpId="0" animBg="1"/>
      <p:bldP spid="14" grpId="0" animBg="1"/>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4000"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Exercise 11K</a:t>
              </a:r>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28" name="TextBox 27">
            <a:extLst>
              <a:ext uri="{FF2B5EF4-FFF2-40B4-BE49-F238E27FC236}">
                <a16:creationId xmlns:a16="http://schemas.microsoft.com/office/drawing/2014/main" id="{AB409FA8-34C4-4FDD-966B-EFA5D58ECFF6}"/>
              </a:ext>
            </a:extLst>
          </p:cNvPr>
          <p:cNvSpPr txBox="1"/>
          <p:nvPr/>
        </p:nvSpPr>
        <p:spPr>
          <a:xfrm>
            <a:off x="395536" y="725840"/>
            <a:ext cx="7920880" cy="830997"/>
          </a:xfrm>
          <a:prstGeom prst="rect">
            <a:avLst/>
          </a:prstGeom>
          <a:noFill/>
        </p:spPr>
        <p:txBody>
          <a:bodyPr wrap="square" rtlCol="0">
            <a:spAutoFit/>
          </a:bodyPr>
          <a:lstStyle/>
          <a:p>
            <a:r>
              <a:rPr lang="en-GB" sz="2400" dirty="0"/>
              <a:t>Pearson Pure Mathematics Year 2/AS</a:t>
            </a:r>
          </a:p>
          <a:p>
            <a:r>
              <a:rPr lang="en-GB" sz="2400" dirty="0"/>
              <a:t>Pages 328-329</a:t>
            </a:r>
          </a:p>
        </p:txBody>
      </p:sp>
      <p:cxnSp>
        <p:nvCxnSpPr>
          <p:cNvPr id="29" name="Straight Connector 28">
            <a:extLst>
              <a:ext uri="{FF2B5EF4-FFF2-40B4-BE49-F238E27FC236}">
                <a16:creationId xmlns:a16="http://schemas.microsoft.com/office/drawing/2014/main" id="{07B3D4EB-D2A9-4BCC-B402-8AAEDE7CB1A1}"/>
              </a:ext>
            </a:extLst>
          </p:cNvPr>
          <p:cNvCxnSpPr/>
          <p:nvPr/>
        </p:nvCxnSpPr>
        <p:spPr>
          <a:xfrm>
            <a:off x="0" y="1739717"/>
            <a:ext cx="9144000" cy="0"/>
          </a:xfrm>
          <a:prstGeom prst="line">
            <a:avLst/>
          </a:prstGeom>
        </p:spPr>
        <p:style>
          <a:lnRef idx="1">
            <a:schemeClr val="dk1"/>
          </a:lnRef>
          <a:fillRef idx="0">
            <a:schemeClr val="dk1"/>
          </a:fillRef>
          <a:effectRef idx="0">
            <a:schemeClr val="dk1"/>
          </a:effectRef>
          <a:fontRef idx="minor">
            <a:schemeClr val="tx1"/>
          </a:fontRef>
        </p:style>
      </p:cxnSp>
      <p:sp>
        <p:nvSpPr>
          <p:cNvPr id="5" name="TextBox 4">
            <a:extLst>
              <a:ext uri="{FF2B5EF4-FFF2-40B4-BE49-F238E27FC236}">
                <a16:creationId xmlns:a16="http://schemas.microsoft.com/office/drawing/2014/main" id="{93070792-982B-43DC-B3F0-C3F8AB041DB2}"/>
              </a:ext>
            </a:extLst>
          </p:cNvPr>
          <p:cNvSpPr txBox="1"/>
          <p:nvPr/>
        </p:nvSpPr>
        <p:spPr>
          <a:xfrm>
            <a:off x="374452" y="1806848"/>
            <a:ext cx="1944216" cy="646331"/>
          </a:xfrm>
          <a:prstGeom prst="rect">
            <a:avLst/>
          </a:prstGeom>
          <a:noFill/>
        </p:spPr>
        <p:txBody>
          <a:bodyPr wrap="square" rtlCol="0">
            <a:spAutoFit/>
          </a:bodyPr>
          <a:lstStyle/>
          <a:p>
            <a:r>
              <a:rPr lang="en-GB" b="1" dirty="0"/>
              <a:t>Extension:</a:t>
            </a:r>
          </a:p>
          <a:p>
            <a:r>
              <a:rPr lang="en-GB" i="1" dirty="0"/>
              <a:t>[STEP 2011 Q7]</a:t>
            </a:r>
          </a:p>
        </p:txBody>
      </p:sp>
      <p:pic>
        <p:nvPicPr>
          <p:cNvPr id="8" name="Picture 7">
            <a:extLst>
              <a:ext uri="{FF2B5EF4-FFF2-40B4-BE49-F238E27FC236}">
                <a16:creationId xmlns:a16="http://schemas.microsoft.com/office/drawing/2014/main" id="{428FDEC5-51AF-43D4-A4FF-2D0758A72793}"/>
              </a:ext>
            </a:extLst>
          </p:cNvPr>
          <p:cNvPicPr>
            <a:picLocks noChangeAspect="1"/>
          </p:cNvPicPr>
          <p:nvPr/>
        </p:nvPicPr>
        <p:blipFill>
          <a:blip r:embed="rId2"/>
          <a:stretch>
            <a:fillRect/>
          </a:stretch>
        </p:blipFill>
        <p:spPr>
          <a:xfrm>
            <a:off x="2195736" y="1922148"/>
            <a:ext cx="6454778" cy="4777848"/>
          </a:xfrm>
          <a:prstGeom prst="rect">
            <a:avLst/>
          </a:prstGeom>
        </p:spPr>
      </p:pic>
      <p:sp>
        <p:nvSpPr>
          <p:cNvPr id="9" name="TextBox 8">
            <a:extLst>
              <a:ext uri="{FF2B5EF4-FFF2-40B4-BE49-F238E27FC236}">
                <a16:creationId xmlns:a16="http://schemas.microsoft.com/office/drawing/2014/main" id="{3B4FC842-0A8A-0D4F-B546-A2049E0887D9}"/>
              </a:ext>
            </a:extLst>
          </p:cNvPr>
          <p:cNvSpPr txBox="1"/>
          <p:nvPr/>
        </p:nvSpPr>
        <p:spPr>
          <a:xfrm>
            <a:off x="215031" y="2861354"/>
            <a:ext cx="2130524" cy="3416320"/>
          </a:xfrm>
          <a:prstGeom prst="rect">
            <a:avLst/>
          </a:prstGeom>
          <a:noFill/>
        </p:spPr>
        <p:txBody>
          <a:bodyPr wrap="square" rtlCol="0">
            <a:spAutoFit/>
          </a:bodyPr>
          <a:lstStyle/>
          <a:p>
            <a:r>
              <a:rPr lang="en-US" sz="2400" dirty="0"/>
              <a:t>Complete before the lesson Q1-2</a:t>
            </a:r>
          </a:p>
          <a:p>
            <a:endParaRPr lang="en-US" sz="2400" dirty="0"/>
          </a:p>
          <a:p>
            <a:r>
              <a:rPr lang="en-US" sz="2400" dirty="0"/>
              <a:t>In Class:			</a:t>
            </a:r>
          </a:p>
          <a:p>
            <a:r>
              <a:rPr lang="en-US" sz="2400" dirty="0" smtClean="0">
                <a:solidFill>
                  <a:schemeClr val="accent6"/>
                </a:solidFill>
              </a:rPr>
              <a:t>Amber</a:t>
            </a:r>
            <a:r>
              <a:rPr lang="en-US" sz="2400" dirty="0"/>
              <a:t>	Q3-6</a:t>
            </a:r>
          </a:p>
          <a:p>
            <a:r>
              <a:rPr lang="en-US" sz="2400" dirty="0">
                <a:solidFill>
                  <a:srgbClr val="FF0000"/>
                </a:solidFill>
              </a:rPr>
              <a:t>Red</a:t>
            </a:r>
            <a:r>
              <a:rPr lang="en-US" sz="2400" dirty="0"/>
              <a:t>	</a:t>
            </a:r>
            <a:r>
              <a:rPr lang="en-US" sz="2400" dirty="0" smtClean="0"/>
              <a:t>Q7-9</a:t>
            </a:r>
            <a:endParaRPr lang="en-US" sz="2400" dirty="0"/>
          </a:p>
          <a:p>
            <a:endParaRPr lang="en-US" sz="2400" dirty="0"/>
          </a:p>
        </p:txBody>
      </p:sp>
    </p:spTree>
    <p:extLst>
      <p:ext uri="{BB962C8B-B14F-4D97-AF65-F5344CB8AC3E}">
        <p14:creationId xmlns:p14="http://schemas.microsoft.com/office/powerpoint/2010/main" val="231240314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graphicFrame>
            <p:nvGraphicFramePr>
              <p:cNvPr id="2" name="Table 1"/>
              <p:cNvGraphicFramePr>
                <a:graphicFrameLocks noGrp="1"/>
              </p:cNvGraphicFramePr>
              <p:nvPr>
                <p:extLst>
                  <p:ext uri="{D42A27DB-BD31-4B8C-83A1-F6EECF244321}">
                    <p14:modId xmlns:p14="http://schemas.microsoft.com/office/powerpoint/2010/main" val="1965059405"/>
                  </p:ext>
                </p:extLst>
              </p:nvPr>
            </p:nvGraphicFramePr>
            <p:xfrm>
              <a:off x="675184" y="709712"/>
              <a:ext cx="7506653" cy="6146976"/>
            </p:xfrm>
            <a:graphic>
              <a:graphicData uri="http://schemas.openxmlformats.org/drawingml/2006/table">
                <a:tbl>
                  <a:tblPr firstRow="1" bandRow="1">
                    <a:tableStyleId>{073A0DAA-6AF3-43AB-8588-CEC1D06C72B9}</a:tableStyleId>
                  </a:tblPr>
                  <a:tblGrid>
                    <a:gridCol w="1168676">
                      <a:extLst>
                        <a:ext uri="{9D8B030D-6E8A-4147-A177-3AD203B41FA5}">
                          <a16:colId xmlns:a16="http://schemas.microsoft.com/office/drawing/2014/main" val="20000"/>
                        </a:ext>
                      </a:extLst>
                    </a:gridCol>
                    <a:gridCol w="2817330">
                      <a:extLst>
                        <a:ext uri="{9D8B030D-6E8A-4147-A177-3AD203B41FA5}">
                          <a16:colId xmlns:a16="http://schemas.microsoft.com/office/drawing/2014/main" val="20001"/>
                        </a:ext>
                      </a:extLst>
                    </a:gridCol>
                    <a:gridCol w="1879303">
                      <a:extLst>
                        <a:ext uri="{9D8B030D-6E8A-4147-A177-3AD203B41FA5}">
                          <a16:colId xmlns:a16="http://schemas.microsoft.com/office/drawing/2014/main" val="20002"/>
                        </a:ext>
                      </a:extLst>
                    </a:gridCol>
                    <a:gridCol w="1641344">
                      <a:extLst>
                        <a:ext uri="{9D8B030D-6E8A-4147-A177-3AD203B41FA5}">
                          <a16:colId xmlns:a16="http://schemas.microsoft.com/office/drawing/2014/main" val="20003"/>
                        </a:ext>
                      </a:extLst>
                    </a:gridCol>
                  </a:tblGrid>
                  <a:tr h="0">
                    <a:tc>
                      <a:txBody>
                        <a:bodyPr/>
                        <a:lstStyle/>
                        <a:p>
                          <a:pPr>
                            <a:lnSpc>
                              <a:spcPct val="107000"/>
                            </a:lnSpc>
                            <a:spcAft>
                              <a:spcPts val="0"/>
                            </a:spcAft>
                          </a:pPr>
                          <a14:m>
                            <m:oMathPara xmlns:m="http://schemas.openxmlformats.org/officeDocument/2006/math">
                              <m:oMathParaPr>
                                <m:jc m:val="centerGroup"/>
                              </m:oMathParaPr>
                              <m:oMath xmlns:m="http://schemas.openxmlformats.org/officeDocument/2006/math">
                                <m:r>
                                  <a:rPr lang="en-GB" sz="1400">
                                    <a:effectLst/>
                                    <a:latin typeface="Cambria Math"/>
                                  </a:rPr>
                                  <m:t>𝒇</m:t>
                                </m:r>
                                <m:r>
                                  <a:rPr lang="en-GB" sz="1400">
                                    <a:effectLst/>
                                    <a:latin typeface="Cambria Math"/>
                                  </a:rPr>
                                  <m:t>(</m:t>
                                </m:r>
                                <m:r>
                                  <a:rPr lang="en-GB" sz="1400">
                                    <a:effectLst/>
                                    <a:latin typeface="Cambria Math"/>
                                  </a:rPr>
                                  <m:t>𝒙</m:t>
                                </m:r>
                                <m:r>
                                  <a:rPr lang="en-GB" sz="1400">
                                    <a:effectLst/>
                                    <a:latin typeface="Cambria Math"/>
                                  </a:rPr>
                                  <m:t>)</m:t>
                                </m:r>
                              </m:oMath>
                            </m:oMathPara>
                          </a14:m>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400" dirty="0">
                              <a:effectLst/>
                            </a:rPr>
                            <a:t>How to deal with it</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14:m>
                            <m:oMath xmlns:m="http://schemas.openxmlformats.org/officeDocument/2006/math">
                              <m:nary>
                                <m:naryPr>
                                  <m:subHide m:val="on"/>
                                  <m:supHide m:val="on"/>
                                  <m:ctrlPr>
                                    <a:rPr lang="en-GB" sz="1400" i="1">
                                      <a:effectLst/>
                                      <a:latin typeface="Cambria Math" panose="02040503050406030204" pitchFamily="18" charset="0"/>
                                    </a:rPr>
                                  </m:ctrlPr>
                                </m:naryPr>
                                <m:sub/>
                                <m:sup/>
                                <m:e>
                                  <m:r>
                                    <a:rPr lang="en-GB" sz="1400">
                                      <a:effectLst/>
                                      <a:latin typeface="Cambria Math"/>
                                    </a:rPr>
                                    <m:t>𝒇</m:t>
                                  </m:r>
                                  <m:d>
                                    <m:dPr>
                                      <m:ctrlPr>
                                        <a:rPr lang="en-GB" sz="1400" i="1">
                                          <a:effectLst/>
                                          <a:latin typeface="Cambria Math" panose="02040503050406030204" pitchFamily="18" charset="0"/>
                                        </a:rPr>
                                      </m:ctrlPr>
                                    </m:dPr>
                                    <m:e>
                                      <m:r>
                                        <a:rPr lang="en-GB" sz="1400">
                                          <a:effectLst/>
                                          <a:latin typeface="Cambria Math"/>
                                        </a:rPr>
                                        <m:t>𝒙</m:t>
                                      </m:r>
                                    </m:e>
                                  </m:d>
                                  <m:r>
                                    <a:rPr lang="en-GB" sz="1400">
                                      <a:effectLst/>
                                      <a:latin typeface="Cambria Math"/>
                                    </a:rPr>
                                    <m:t>𝒅𝒙</m:t>
                                  </m:r>
                                </m:e>
                              </m:nary>
                            </m:oMath>
                          </a14:m>
                          <a:r>
                            <a:rPr lang="en-GB" sz="1400">
                              <a:effectLst/>
                            </a:rPr>
                            <a:t> (+constant)</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400" dirty="0">
                              <a:effectLst/>
                            </a:rPr>
                            <a:t>Formula booklet?</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0"/>
                      </a:ext>
                    </a:extLst>
                  </a:tr>
                  <a:tr h="384420">
                    <a:tc>
                      <a:txBody>
                        <a:bodyPr/>
                        <a:lstStyle/>
                        <a:p>
                          <a:pPr>
                            <a:lnSpc>
                              <a:spcPct val="107000"/>
                            </a:lnSpc>
                            <a:spcAft>
                              <a:spcPts val="0"/>
                            </a:spcAft>
                          </a:pPr>
                          <a14:m>
                            <m:oMathPara xmlns:m="http://schemas.openxmlformats.org/officeDocument/2006/math">
                              <m:oMathParaPr>
                                <m:jc m:val="centerGroup"/>
                              </m:oMathParaPr>
                              <m:oMath xmlns:m="http://schemas.openxmlformats.org/officeDocument/2006/math">
                                <m:r>
                                  <a:rPr lang="en-GB" sz="1400">
                                    <a:effectLst/>
                                    <a:latin typeface="Cambria Math"/>
                                  </a:rPr>
                                  <m:t>𝒔𝒊𝒏</m:t>
                                </m:r>
                                <m:r>
                                  <a:rPr lang="en-GB" sz="1400">
                                    <a:effectLst/>
                                    <a:latin typeface="Cambria Math"/>
                                  </a:rPr>
                                  <m:t> </m:t>
                                </m:r>
                                <m:r>
                                  <a:rPr lang="en-GB" sz="1400">
                                    <a:effectLst/>
                                    <a:latin typeface="Cambria Math"/>
                                  </a:rPr>
                                  <m:t>𝒙</m:t>
                                </m:r>
                              </m:oMath>
                            </m:oMathPara>
                          </a14:m>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400">
                              <a:effectLst/>
                            </a:rPr>
                            <a:t>Standard result</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14:m>
                            <m:oMathPara xmlns:m="http://schemas.openxmlformats.org/officeDocument/2006/math">
                              <m:oMathParaPr>
                                <m:jc m:val="centerGroup"/>
                              </m:oMathParaPr>
                              <m:oMath xmlns:m="http://schemas.openxmlformats.org/officeDocument/2006/math">
                                <m:r>
                                  <a:rPr lang="en-GB" sz="1400">
                                    <a:effectLst/>
                                    <a:latin typeface="Cambria Math"/>
                                  </a:rPr>
                                  <m:t>−</m:t>
                                </m:r>
                                <m:func>
                                  <m:funcPr>
                                    <m:ctrlPr>
                                      <a:rPr lang="en-GB" sz="1400" i="1">
                                        <a:effectLst/>
                                        <a:latin typeface="Cambria Math" panose="02040503050406030204" pitchFamily="18" charset="0"/>
                                      </a:rPr>
                                    </m:ctrlPr>
                                  </m:funcPr>
                                  <m:fName>
                                    <m:r>
                                      <m:rPr>
                                        <m:sty m:val="p"/>
                                      </m:rPr>
                                      <a:rPr lang="en-GB" sz="1400">
                                        <a:effectLst/>
                                        <a:latin typeface="Cambria Math"/>
                                      </a:rPr>
                                      <m:t>cos</m:t>
                                    </m:r>
                                  </m:fName>
                                  <m:e>
                                    <m:r>
                                      <a:rPr lang="en-GB" sz="1400">
                                        <a:effectLst/>
                                        <a:latin typeface="Cambria Math"/>
                                      </a:rPr>
                                      <m:t>𝑥</m:t>
                                    </m:r>
                                  </m:e>
                                </m:func>
                              </m:oMath>
                            </m:oMathPara>
                          </a14:m>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400">
                              <a:effectLst/>
                            </a:rPr>
                            <a:t>No</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1"/>
                      </a:ext>
                    </a:extLst>
                  </a:tr>
                  <a:tr h="504056">
                    <a:tc>
                      <a:txBody>
                        <a:bodyPr/>
                        <a:lstStyle/>
                        <a:p>
                          <a:pPr>
                            <a:lnSpc>
                              <a:spcPct val="107000"/>
                            </a:lnSpc>
                            <a:spcAft>
                              <a:spcPts val="0"/>
                            </a:spcAft>
                          </a:pPr>
                          <a14:m>
                            <m:oMathPara xmlns:m="http://schemas.openxmlformats.org/officeDocument/2006/math">
                              <m:oMathParaPr>
                                <m:jc m:val="centerGroup"/>
                              </m:oMathParaPr>
                              <m:oMath xmlns:m="http://schemas.openxmlformats.org/officeDocument/2006/math">
                                <m:r>
                                  <a:rPr lang="en-GB" sz="1400">
                                    <a:effectLst/>
                                    <a:latin typeface="Cambria Math"/>
                                  </a:rPr>
                                  <m:t>𝒄𝒐𝒔</m:t>
                                </m:r>
                                <m:r>
                                  <a:rPr lang="en-GB" sz="1400">
                                    <a:effectLst/>
                                    <a:latin typeface="Cambria Math"/>
                                  </a:rPr>
                                  <m:t> </m:t>
                                </m:r>
                                <m:r>
                                  <a:rPr lang="en-GB" sz="1400">
                                    <a:effectLst/>
                                    <a:latin typeface="Cambria Math"/>
                                  </a:rPr>
                                  <m:t>𝒙</m:t>
                                </m:r>
                              </m:oMath>
                            </m:oMathPara>
                          </a14:m>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400" dirty="0">
                              <a:effectLst/>
                            </a:rPr>
                            <a:t>Standard result</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14:m>
                            <m:oMathPara xmlns:m="http://schemas.openxmlformats.org/officeDocument/2006/math">
                              <m:oMathParaPr>
                                <m:jc m:val="centerGroup"/>
                              </m:oMathParaPr>
                              <m:oMath xmlns:m="http://schemas.openxmlformats.org/officeDocument/2006/math">
                                <m:func>
                                  <m:funcPr>
                                    <m:ctrlPr>
                                      <a:rPr lang="en-GB" sz="1400" i="1">
                                        <a:effectLst/>
                                        <a:latin typeface="Cambria Math" panose="02040503050406030204" pitchFamily="18" charset="0"/>
                                      </a:rPr>
                                    </m:ctrlPr>
                                  </m:funcPr>
                                  <m:fName>
                                    <m:r>
                                      <m:rPr>
                                        <m:sty m:val="p"/>
                                      </m:rPr>
                                      <a:rPr lang="en-GB" sz="1400">
                                        <a:effectLst/>
                                        <a:latin typeface="Cambria Math"/>
                                      </a:rPr>
                                      <m:t>sin</m:t>
                                    </m:r>
                                  </m:fName>
                                  <m:e>
                                    <m:r>
                                      <a:rPr lang="en-GB" sz="1400">
                                        <a:effectLst/>
                                        <a:latin typeface="Cambria Math"/>
                                      </a:rPr>
                                      <m:t>𝑥</m:t>
                                    </m:r>
                                  </m:e>
                                </m:func>
                              </m:oMath>
                            </m:oMathPara>
                          </a14:m>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400">
                              <a:effectLst/>
                            </a:rPr>
                            <a:t>No</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2"/>
                      </a:ext>
                    </a:extLst>
                  </a:tr>
                  <a:tr h="0">
                    <a:tc>
                      <a:txBody>
                        <a:bodyPr/>
                        <a:lstStyle/>
                        <a:p>
                          <a:pPr>
                            <a:lnSpc>
                              <a:spcPct val="107000"/>
                            </a:lnSpc>
                            <a:spcAft>
                              <a:spcPts val="0"/>
                            </a:spcAft>
                          </a:pPr>
                          <a14:m>
                            <m:oMathPara xmlns:m="http://schemas.openxmlformats.org/officeDocument/2006/math">
                              <m:oMathParaPr>
                                <m:jc m:val="centerGroup"/>
                              </m:oMathParaPr>
                              <m:oMath xmlns:m="http://schemas.openxmlformats.org/officeDocument/2006/math">
                                <m:r>
                                  <a:rPr lang="en-GB" sz="1400">
                                    <a:effectLst/>
                                    <a:latin typeface="Cambria Math"/>
                                  </a:rPr>
                                  <m:t>𝒕𝒂𝒏</m:t>
                                </m:r>
                                <m:r>
                                  <a:rPr lang="en-GB" sz="1400">
                                    <a:effectLst/>
                                    <a:latin typeface="Cambria Math"/>
                                  </a:rPr>
                                  <m:t> </m:t>
                                </m:r>
                                <m:r>
                                  <a:rPr lang="en-GB" sz="1400">
                                    <a:effectLst/>
                                    <a:latin typeface="Cambria Math"/>
                                  </a:rPr>
                                  <m:t>𝒙</m:t>
                                </m:r>
                              </m:oMath>
                            </m:oMathPara>
                          </a14:m>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400" dirty="0">
                              <a:effectLst/>
                            </a:rPr>
                            <a:t>In formula booklet, but use </a:t>
                          </a:r>
                          <a14:m>
                            <m:oMath xmlns:m="http://schemas.openxmlformats.org/officeDocument/2006/math">
                              <m:nary>
                                <m:naryPr>
                                  <m:subHide m:val="on"/>
                                  <m:supHide m:val="on"/>
                                  <m:ctrlPr>
                                    <a:rPr lang="en-GB" sz="1400" i="1">
                                      <a:effectLst/>
                                      <a:latin typeface="Cambria Math" panose="02040503050406030204" pitchFamily="18" charset="0"/>
                                    </a:rPr>
                                  </m:ctrlPr>
                                </m:naryPr>
                                <m:sub/>
                                <m:sup/>
                                <m:e>
                                  <m:f>
                                    <m:fPr>
                                      <m:ctrlPr>
                                        <a:rPr lang="en-GB" sz="1400" i="1">
                                          <a:effectLst/>
                                          <a:latin typeface="Cambria Math" panose="02040503050406030204" pitchFamily="18" charset="0"/>
                                        </a:rPr>
                                      </m:ctrlPr>
                                    </m:fPr>
                                    <m:num>
                                      <m:func>
                                        <m:funcPr>
                                          <m:ctrlPr>
                                            <a:rPr lang="en-GB" sz="1400" i="1">
                                              <a:effectLst/>
                                              <a:latin typeface="Cambria Math" panose="02040503050406030204" pitchFamily="18" charset="0"/>
                                            </a:rPr>
                                          </m:ctrlPr>
                                        </m:funcPr>
                                        <m:fName>
                                          <m:r>
                                            <m:rPr>
                                              <m:sty m:val="p"/>
                                            </m:rPr>
                                            <a:rPr lang="en-GB" sz="1400">
                                              <a:effectLst/>
                                              <a:latin typeface="Cambria Math"/>
                                            </a:rPr>
                                            <m:t>sin</m:t>
                                          </m:r>
                                        </m:fName>
                                        <m:e>
                                          <m:r>
                                            <a:rPr lang="en-GB" sz="1400">
                                              <a:effectLst/>
                                              <a:latin typeface="Cambria Math"/>
                                            </a:rPr>
                                            <m:t>𝑥</m:t>
                                          </m:r>
                                        </m:e>
                                      </m:func>
                                    </m:num>
                                    <m:den>
                                      <m:func>
                                        <m:funcPr>
                                          <m:ctrlPr>
                                            <a:rPr lang="en-GB" sz="1400" i="1">
                                              <a:effectLst/>
                                              <a:latin typeface="Cambria Math" panose="02040503050406030204" pitchFamily="18" charset="0"/>
                                            </a:rPr>
                                          </m:ctrlPr>
                                        </m:funcPr>
                                        <m:fName>
                                          <m:r>
                                            <m:rPr>
                                              <m:sty m:val="p"/>
                                            </m:rPr>
                                            <a:rPr lang="en-GB" sz="1400">
                                              <a:effectLst/>
                                              <a:latin typeface="Cambria Math"/>
                                            </a:rPr>
                                            <m:t>cos</m:t>
                                          </m:r>
                                        </m:fName>
                                        <m:e>
                                          <m:r>
                                            <a:rPr lang="en-GB" sz="1400">
                                              <a:effectLst/>
                                              <a:latin typeface="Cambria Math"/>
                                            </a:rPr>
                                            <m:t>𝑥</m:t>
                                          </m:r>
                                        </m:e>
                                      </m:func>
                                    </m:den>
                                  </m:f>
                                  <m:r>
                                    <a:rPr lang="en-GB" sz="1400">
                                      <a:effectLst/>
                                      <a:latin typeface="Cambria Math"/>
                                    </a:rPr>
                                    <m:t>𝑑𝑥</m:t>
                                  </m:r>
                                </m:e>
                              </m:nary>
                            </m:oMath>
                          </a14:m>
                          <a:r>
                            <a:rPr lang="en-GB" sz="1400" dirty="0">
                              <a:effectLst/>
                            </a:rPr>
                            <a:t> which is of the form </a:t>
                          </a:r>
                          <a14:m>
                            <m:oMath xmlns:m="http://schemas.openxmlformats.org/officeDocument/2006/math">
                              <m:nary>
                                <m:naryPr>
                                  <m:subHide m:val="on"/>
                                  <m:supHide m:val="on"/>
                                  <m:ctrlPr>
                                    <a:rPr lang="en-GB" sz="1400" i="1">
                                      <a:effectLst/>
                                      <a:latin typeface="Cambria Math" panose="02040503050406030204" pitchFamily="18" charset="0"/>
                                    </a:rPr>
                                  </m:ctrlPr>
                                </m:naryPr>
                                <m:sub/>
                                <m:sup/>
                                <m:e>
                                  <m:f>
                                    <m:fPr>
                                      <m:ctrlPr>
                                        <a:rPr lang="en-GB" sz="1400" i="1">
                                          <a:effectLst/>
                                          <a:latin typeface="Cambria Math" panose="02040503050406030204" pitchFamily="18" charset="0"/>
                                        </a:rPr>
                                      </m:ctrlPr>
                                    </m:fPr>
                                    <m:num>
                                      <m:r>
                                        <a:rPr lang="en-GB" sz="1400">
                                          <a:effectLst/>
                                          <a:latin typeface="Cambria Math"/>
                                        </a:rPr>
                                        <m:t>𝑘</m:t>
                                      </m:r>
                                      <m:sSup>
                                        <m:sSupPr>
                                          <m:ctrlPr>
                                            <a:rPr lang="en-GB" sz="1400" i="1">
                                              <a:effectLst/>
                                              <a:latin typeface="Cambria Math" panose="02040503050406030204" pitchFamily="18" charset="0"/>
                                            </a:rPr>
                                          </m:ctrlPr>
                                        </m:sSupPr>
                                        <m:e>
                                          <m:r>
                                            <a:rPr lang="en-GB" sz="1400">
                                              <a:effectLst/>
                                              <a:latin typeface="Cambria Math"/>
                                            </a:rPr>
                                            <m:t>𝑓</m:t>
                                          </m:r>
                                        </m:e>
                                        <m:sup>
                                          <m:r>
                                            <a:rPr lang="en-GB" sz="1400">
                                              <a:effectLst/>
                                              <a:latin typeface="Cambria Math"/>
                                            </a:rPr>
                                            <m:t>′</m:t>
                                          </m:r>
                                        </m:sup>
                                      </m:sSup>
                                      <m:d>
                                        <m:dPr>
                                          <m:ctrlPr>
                                            <a:rPr lang="en-GB" sz="1400" i="1">
                                              <a:effectLst/>
                                              <a:latin typeface="Cambria Math" panose="02040503050406030204" pitchFamily="18" charset="0"/>
                                            </a:rPr>
                                          </m:ctrlPr>
                                        </m:dPr>
                                        <m:e>
                                          <m:r>
                                            <a:rPr lang="en-GB" sz="1400">
                                              <a:effectLst/>
                                              <a:latin typeface="Cambria Math"/>
                                            </a:rPr>
                                            <m:t>𝑥</m:t>
                                          </m:r>
                                        </m:e>
                                      </m:d>
                                    </m:num>
                                    <m:den>
                                      <m:r>
                                        <a:rPr lang="en-GB" sz="1400">
                                          <a:effectLst/>
                                          <a:latin typeface="Cambria Math"/>
                                        </a:rPr>
                                        <m:t>𝑓</m:t>
                                      </m:r>
                                      <m:d>
                                        <m:dPr>
                                          <m:ctrlPr>
                                            <a:rPr lang="en-GB" sz="1400" i="1">
                                              <a:effectLst/>
                                              <a:latin typeface="Cambria Math" panose="02040503050406030204" pitchFamily="18" charset="0"/>
                                            </a:rPr>
                                          </m:ctrlPr>
                                        </m:dPr>
                                        <m:e>
                                          <m:r>
                                            <a:rPr lang="en-GB" sz="1400">
                                              <a:effectLst/>
                                              <a:latin typeface="Cambria Math"/>
                                            </a:rPr>
                                            <m:t>𝑥</m:t>
                                          </m:r>
                                        </m:e>
                                      </m:d>
                                    </m:den>
                                  </m:f>
                                </m:e>
                              </m:nary>
                              <m:r>
                                <a:rPr lang="en-GB" sz="1400">
                                  <a:effectLst/>
                                  <a:latin typeface="Cambria Math"/>
                                </a:rPr>
                                <m:t>𝑑𝑥</m:t>
                              </m:r>
                            </m:oMath>
                          </a14:m>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14:m>
                            <m:oMathPara xmlns:m="http://schemas.openxmlformats.org/officeDocument/2006/math">
                              <m:oMathParaPr>
                                <m:jc m:val="centerGroup"/>
                              </m:oMathParaPr>
                              <m:oMath xmlns:m="http://schemas.openxmlformats.org/officeDocument/2006/math">
                                <m:func>
                                  <m:funcPr>
                                    <m:ctrlPr>
                                      <a:rPr lang="en-GB" sz="1400" i="1">
                                        <a:effectLst/>
                                        <a:latin typeface="Cambria Math" panose="02040503050406030204" pitchFamily="18" charset="0"/>
                                      </a:rPr>
                                    </m:ctrlPr>
                                  </m:funcPr>
                                  <m:fName>
                                    <m:r>
                                      <m:rPr>
                                        <m:sty m:val="p"/>
                                      </m:rPr>
                                      <a:rPr lang="en-GB" sz="1400">
                                        <a:effectLst/>
                                        <a:latin typeface="Cambria Math"/>
                                      </a:rPr>
                                      <m:t>ln</m:t>
                                    </m:r>
                                  </m:fName>
                                  <m:e>
                                    <m:d>
                                      <m:dPr>
                                        <m:begChr m:val="|"/>
                                        <m:endChr m:val="|"/>
                                        <m:ctrlPr>
                                          <a:rPr lang="en-GB" sz="1400" i="1">
                                            <a:effectLst/>
                                            <a:latin typeface="Cambria Math" panose="02040503050406030204" pitchFamily="18" charset="0"/>
                                          </a:rPr>
                                        </m:ctrlPr>
                                      </m:dPr>
                                      <m:e>
                                        <m:func>
                                          <m:funcPr>
                                            <m:ctrlPr>
                                              <a:rPr lang="en-GB" sz="1400" i="1">
                                                <a:effectLst/>
                                                <a:latin typeface="Cambria Math" panose="02040503050406030204" pitchFamily="18" charset="0"/>
                                              </a:rPr>
                                            </m:ctrlPr>
                                          </m:funcPr>
                                          <m:fName>
                                            <m:r>
                                              <m:rPr>
                                                <m:sty m:val="p"/>
                                              </m:rPr>
                                              <a:rPr lang="en-GB" sz="1400">
                                                <a:effectLst/>
                                                <a:latin typeface="Cambria Math"/>
                                              </a:rPr>
                                              <m:t>sec</m:t>
                                            </m:r>
                                          </m:fName>
                                          <m:e>
                                            <m:r>
                                              <a:rPr lang="en-GB" sz="1400">
                                                <a:effectLst/>
                                                <a:latin typeface="Cambria Math"/>
                                              </a:rPr>
                                              <m:t>𝑥</m:t>
                                            </m:r>
                                          </m:e>
                                        </m:func>
                                      </m:e>
                                    </m:d>
                                  </m:e>
                                </m:func>
                              </m:oMath>
                            </m:oMathPara>
                          </a14:m>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400">
                              <a:effectLst/>
                            </a:rPr>
                            <a:t>Yes</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3"/>
                      </a:ext>
                    </a:extLst>
                  </a:tr>
                  <a:tr h="0">
                    <a:tc>
                      <a:txBody>
                        <a:bodyPr/>
                        <a:lstStyle/>
                        <a:p>
                          <a:pPr>
                            <a:lnSpc>
                              <a:spcPct val="107000"/>
                            </a:lnSpc>
                            <a:spcAft>
                              <a:spcPts val="0"/>
                            </a:spcAft>
                          </a:pPr>
                          <a14:m>
                            <m:oMathPara xmlns:m="http://schemas.openxmlformats.org/officeDocument/2006/math">
                              <m:oMathParaPr>
                                <m:jc m:val="centerGroup"/>
                              </m:oMathParaPr>
                              <m:oMath xmlns:m="http://schemas.openxmlformats.org/officeDocument/2006/math">
                                <m:r>
                                  <a:rPr lang="en-GB" sz="1400">
                                    <a:effectLst/>
                                    <a:latin typeface="Cambria Math"/>
                                  </a:rPr>
                                  <m:t>𝒔𝒊</m:t>
                                </m:r>
                                <m:sSup>
                                  <m:sSupPr>
                                    <m:ctrlPr>
                                      <a:rPr lang="en-GB" sz="1400" i="1">
                                        <a:effectLst/>
                                        <a:latin typeface="Cambria Math" panose="02040503050406030204" pitchFamily="18" charset="0"/>
                                      </a:rPr>
                                    </m:ctrlPr>
                                  </m:sSupPr>
                                  <m:e>
                                    <m:r>
                                      <a:rPr lang="en-GB" sz="1400">
                                        <a:effectLst/>
                                        <a:latin typeface="Cambria Math"/>
                                      </a:rPr>
                                      <m:t>𝒏</m:t>
                                    </m:r>
                                  </m:e>
                                  <m:sup>
                                    <m:r>
                                      <a:rPr lang="en-GB" sz="1400">
                                        <a:effectLst/>
                                        <a:latin typeface="Cambria Math"/>
                                      </a:rPr>
                                      <m:t>𝟐</m:t>
                                    </m:r>
                                  </m:sup>
                                </m:sSup>
                                <m:r>
                                  <a:rPr lang="en-GB" sz="1400">
                                    <a:effectLst/>
                                    <a:latin typeface="Cambria Math"/>
                                  </a:rPr>
                                  <m:t> </m:t>
                                </m:r>
                                <m:r>
                                  <a:rPr lang="en-GB" sz="1400">
                                    <a:effectLst/>
                                    <a:latin typeface="Cambria Math"/>
                                  </a:rPr>
                                  <m:t>𝒙</m:t>
                                </m:r>
                              </m:oMath>
                            </m:oMathPara>
                          </a14:m>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400" dirty="0">
                              <a:effectLst/>
                            </a:rPr>
                            <a:t>For both </a:t>
                          </a:r>
                          <a14:m>
                            <m:oMath xmlns:m="http://schemas.openxmlformats.org/officeDocument/2006/math">
                              <m:func>
                                <m:funcPr>
                                  <m:ctrlPr>
                                    <a:rPr lang="en-GB" sz="1400" i="1">
                                      <a:effectLst/>
                                      <a:latin typeface="Cambria Math" panose="02040503050406030204" pitchFamily="18" charset="0"/>
                                    </a:rPr>
                                  </m:ctrlPr>
                                </m:funcPr>
                                <m:fName>
                                  <m:sSup>
                                    <m:sSupPr>
                                      <m:ctrlPr>
                                        <a:rPr lang="en-GB" sz="1400" i="1">
                                          <a:effectLst/>
                                          <a:latin typeface="Cambria Math" panose="02040503050406030204" pitchFamily="18" charset="0"/>
                                        </a:rPr>
                                      </m:ctrlPr>
                                    </m:sSupPr>
                                    <m:e>
                                      <m:r>
                                        <m:rPr>
                                          <m:sty m:val="p"/>
                                        </m:rPr>
                                        <a:rPr lang="en-GB" sz="1400">
                                          <a:effectLst/>
                                          <a:latin typeface="Cambria Math"/>
                                        </a:rPr>
                                        <m:t>sin</m:t>
                                      </m:r>
                                    </m:e>
                                    <m:sup>
                                      <m:r>
                                        <a:rPr lang="en-GB" sz="1400">
                                          <a:effectLst/>
                                          <a:latin typeface="Cambria Math"/>
                                        </a:rPr>
                                        <m:t>2</m:t>
                                      </m:r>
                                    </m:sup>
                                  </m:sSup>
                                </m:fName>
                                <m:e>
                                  <m:r>
                                    <a:rPr lang="en-GB" sz="1400">
                                      <a:effectLst/>
                                      <a:latin typeface="Cambria Math"/>
                                    </a:rPr>
                                    <m:t>𝑥</m:t>
                                  </m:r>
                                </m:e>
                              </m:func>
                              <m:r>
                                <a:rPr lang="en-GB" sz="1400">
                                  <a:effectLst/>
                                  <a:latin typeface="Cambria Math"/>
                                </a:rPr>
                                <m:t> </m:t>
                              </m:r>
                            </m:oMath>
                          </a14:m>
                          <a:r>
                            <a:rPr lang="en-GB" sz="1400" dirty="0">
                              <a:effectLst/>
                            </a:rPr>
                            <a:t>and </a:t>
                          </a:r>
                          <a14:m>
                            <m:oMath xmlns:m="http://schemas.openxmlformats.org/officeDocument/2006/math">
                              <m:func>
                                <m:funcPr>
                                  <m:ctrlPr>
                                    <a:rPr lang="en-GB" sz="1400" i="1">
                                      <a:effectLst/>
                                      <a:latin typeface="Cambria Math" panose="02040503050406030204" pitchFamily="18" charset="0"/>
                                    </a:rPr>
                                  </m:ctrlPr>
                                </m:funcPr>
                                <m:fName>
                                  <m:sSup>
                                    <m:sSupPr>
                                      <m:ctrlPr>
                                        <a:rPr lang="en-GB" sz="1400" i="1">
                                          <a:effectLst/>
                                          <a:latin typeface="Cambria Math" panose="02040503050406030204" pitchFamily="18" charset="0"/>
                                        </a:rPr>
                                      </m:ctrlPr>
                                    </m:sSupPr>
                                    <m:e>
                                      <m:r>
                                        <m:rPr>
                                          <m:sty m:val="p"/>
                                        </m:rPr>
                                        <a:rPr lang="en-GB" sz="1400">
                                          <a:effectLst/>
                                          <a:latin typeface="Cambria Math"/>
                                        </a:rPr>
                                        <m:t>cos</m:t>
                                      </m:r>
                                    </m:e>
                                    <m:sup>
                                      <m:r>
                                        <a:rPr lang="en-GB" sz="1400">
                                          <a:effectLst/>
                                          <a:latin typeface="Cambria Math"/>
                                        </a:rPr>
                                        <m:t>2</m:t>
                                      </m:r>
                                    </m:sup>
                                  </m:sSup>
                                </m:fName>
                                <m:e>
                                  <m:r>
                                    <a:rPr lang="en-GB" sz="1400">
                                      <a:effectLst/>
                                      <a:latin typeface="Cambria Math"/>
                                    </a:rPr>
                                    <m:t>𝑥</m:t>
                                  </m:r>
                                </m:e>
                              </m:func>
                            </m:oMath>
                          </a14:m>
                          <a:r>
                            <a:rPr lang="en-GB" sz="1400" dirty="0">
                              <a:effectLst/>
                            </a:rPr>
                            <a:t> use identities for </a:t>
                          </a:r>
                          <a14:m>
                            <m:oMath xmlns:m="http://schemas.openxmlformats.org/officeDocument/2006/math">
                              <m:func>
                                <m:funcPr>
                                  <m:ctrlPr>
                                    <a:rPr lang="en-GB" sz="1400" i="1">
                                      <a:effectLst/>
                                      <a:latin typeface="Cambria Math" panose="02040503050406030204" pitchFamily="18" charset="0"/>
                                    </a:rPr>
                                  </m:ctrlPr>
                                </m:funcPr>
                                <m:fName>
                                  <m:r>
                                    <m:rPr>
                                      <m:sty m:val="p"/>
                                    </m:rPr>
                                    <a:rPr lang="en-GB" sz="1400">
                                      <a:effectLst/>
                                      <a:latin typeface="Cambria Math"/>
                                    </a:rPr>
                                    <m:t>cos</m:t>
                                  </m:r>
                                </m:fName>
                                <m:e>
                                  <m:r>
                                    <a:rPr lang="en-GB" sz="1400">
                                      <a:effectLst/>
                                      <a:latin typeface="Cambria Math"/>
                                    </a:rPr>
                                    <m:t>2</m:t>
                                  </m:r>
                                  <m:r>
                                    <a:rPr lang="en-GB" sz="1400">
                                      <a:effectLst/>
                                      <a:latin typeface="Cambria Math"/>
                                    </a:rPr>
                                    <m:t>𝑥</m:t>
                                  </m:r>
                                </m:e>
                              </m:func>
                            </m:oMath>
                          </a14:m>
                          <a:endParaRPr lang="en-GB" sz="1800" dirty="0">
                            <a:effectLst/>
                          </a:endParaRPr>
                        </a:p>
                        <a:p>
                          <a:pPr>
                            <a:lnSpc>
                              <a:spcPct val="107000"/>
                            </a:lnSpc>
                            <a:spcAft>
                              <a:spcPts val="0"/>
                            </a:spcAft>
                          </a:pPr>
                          <a14:m>
                            <m:oMathPara xmlns:m="http://schemas.openxmlformats.org/officeDocument/2006/math">
                              <m:oMathParaPr>
                                <m:jc m:val="centerGroup"/>
                              </m:oMathParaPr>
                              <m:oMath xmlns:m="http://schemas.openxmlformats.org/officeDocument/2006/math">
                                <m:func>
                                  <m:funcPr>
                                    <m:ctrlPr>
                                      <a:rPr lang="en-GB" sz="1400" i="1">
                                        <a:effectLst/>
                                        <a:latin typeface="Cambria Math" panose="02040503050406030204" pitchFamily="18" charset="0"/>
                                      </a:rPr>
                                    </m:ctrlPr>
                                  </m:funcPr>
                                  <m:fName>
                                    <m:r>
                                      <m:rPr>
                                        <m:sty m:val="p"/>
                                      </m:rPr>
                                      <a:rPr lang="en-GB" sz="1400">
                                        <a:effectLst/>
                                        <a:latin typeface="Cambria Math"/>
                                      </a:rPr>
                                      <m:t>cos</m:t>
                                    </m:r>
                                  </m:fName>
                                  <m:e>
                                    <m:r>
                                      <a:rPr lang="en-GB" sz="1400">
                                        <a:effectLst/>
                                        <a:latin typeface="Cambria Math"/>
                                      </a:rPr>
                                      <m:t>2</m:t>
                                    </m:r>
                                    <m:r>
                                      <a:rPr lang="en-GB" sz="1400">
                                        <a:effectLst/>
                                        <a:latin typeface="Cambria Math"/>
                                      </a:rPr>
                                      <m:t>𝑥</m:t>
                                    </m:r>
                                  </m:e>
                                </m:func>
                                <m:r>
                                  <a:rPr lang="en-GB" sz="1400">
                                    <a:effectLst/>
                                    <a:latin typeface="Cambria Math"/>
                                  </a:rPr>
                                  <m:t>=1−2</m:t>
                                </m:r>
                                <m:func>
                                  <m:funcPr>
                                    <m:ctrlPr>
                                      <a:rPr lang="en-GB" sz="1400" i="1">
                                        <a:effectLst/>
                                        <a:latin typeface="Cambria Math" panose="02040503050406030204" pitchFamily="18" charset="0"/>
                                      </a:rPr>
                                    </m:ctrlPr>
                                  </m:funcPr>
                                  <m:fName>
                                    <m:sSup>
                                      <m:sSupPr>
                                        <m:ctrlPr>
                                          <a:rPr lang="en-GB" sz="1400" i="1">
                                            <a:effectLst/>
                                            <a:latin typeface="Cambria Math" panose="02040503050406030204" pitchFamily="18" charset="0"/>
                                          </a:rPr>
                                        </m:ctrlPr>
                                      </m:sSupPr>
                                      <m:e>
                                        <m:r>
                                          <m:rPr>
                                            <m:sty m:val="p"/>
                                          </m:rPr>
                                          <a:rPr lang="en-GB" sz="1400">
                                            <a:effectLst/>
                                            <a:latin typeface="Cambria Math"/>
                                          </a:rPr>
                                          <m:t>sin</m:t>
                                        </m:r>
                                      </m:e>
                                      <m:sup>
                                        <m:r>
                                          <a:rPr lang="en-GB" sz="1400">
                                            <a:effectLst/>
                                            <a:latin typeface="Cambria Math"/>
                                          </a:rPr>
                                          <m:t>2</m:t>
                                        </m:r>
                                      </m:sup>
                                    </m:sSup>
                                  </m:fName>
                                  <m:e>
                                    <m:r>
                                      <a:rPr lang="en-GB" sz="1400">
                                        <a:effectLst/>
                                        <a:latin typeface="Cambria Math"/>
                                      </a:rPr>
                                      <m:t>𝑥</m:t>
                                    </m:r>
                                  </m:e>
                                </m:func>
                              </m:oMath>
                              <m:oMath xmlns:m="http://schemas.openxmlformats.org/officeDocument/2006/math">
                                <m:func>
                                  <m:funcPr>
                                    <m:ctrlPr>
                                      <a:rPr lang="en-GB" sz="1400" i="1">
                                        <a:effectLst/>
                                        <a:latin typeface="Cambria Math" panose="02040503050406030204" pitchFamily="18" charset="0"/>
                                      </a:rPr>
                                    </m:ctrlPr>
                                  </m:funcPr>
                                  <m:fName>
                                    <m:sSup>
                                      <m:sSupPr>
                                        <m:ctrlPr>
                                          <a:rPr lang="en-GB" sz="1400" i="1">
                                            <a:effectLst/>
                                            <a:latin typeface="Cambria Math" panose="02040503050406030204" pitchFamily="18" charset="0"/>
                                          </a:rPr>
                                        </m:ctrlPr>
                                      </m:sSupPr>
                                      <m:e>
                                        <m:r>
                                          <m:rPr>
                                            <m:sty m:val="p"/>
                                          </m:rPr>
                                          <a:rPr lang="en-GB" sz="1400">
                                            <a:effectLst/>
                                            <a:latin typeface="Cambria Math"/>
                                          </a:rPr>
                                          <m:t>sin</m:t>
                                        </m:r>
                                      </m:e>
                                      <m:sup>
                                        <m:r>
                                          <a:rPr lang="en-GB" sz="1400">
                                            <a:effectLst/>
                                            <a:latin typeface="Cambria Math"/>
                                          </a:rPr>
                                          <m:t>2</m:t>
                                        </m:r>
                                      </m:sup>
                                    </m:sSup>
                                  </m:fName>
                                  <m:e>
                                    <m:r>
                                      <a:rPr lang="en-GB" sz="1400">
                                        <a:effectLst/>
                                        <a:latin typeface="Cambria Math"/>
                                      </a:rPr>
                                      <m:t>𝑥</m:t>
                                    </m:r>
                                  </m:e>
                                </m:func>
                                <m:r>
                                  <a:rPr lang="en-GB" sz="1400">
                                    <a:effectLst/>
                                    <a:latin typeface="Cambria Math"/>
                                  </a:rPr>
                                  <m:t>=</m:t>
                                </m:r>
                                <m:f>
                                  <m:fPr>
                                    <m:ctrlPr>
                                      <a:rPr lang="en-GB" sz="1400" i="1">
                                        <a:effectLst/>
                                        <a:latin typeface="Cambria Math" panose="02040503050406030204" pitchFamily="18" charset="0"/>
                                      </a:rPr>
                                    </m:ctrlPr>
                                  </m:fPr>
                                  <m:num>
                                    <m:r>
                                      <a:rPr lang="en-GB" sz="1400">
                                        <a:effectLst/>
                                        <a:latin typeface="Cambria Math"/>
                                      </a:rPr>
                                      <m:t>1</m:t>
                                    </m:r>
                                  </m:num>
                                  <m:den>
                                    <m:r>
                                      <a:rPr lang="en-GB" sz="1400">
                                        <a:effectLst/>
                                        <a:latin typeface="Cambria Math"/>
                                      </a:rPr>
                                      <m:t>2</m:t>
                                    </m:r>
                                  </m:den>
                                </m:f>
                                <m:r>
                                  <a:rPr lang="en-GB" sz="1400">
                                    <a:effectLst/>
                                    <a:latin typeface="Cambria Math"/>
                                  </a:rPr>
                                  <m:t>−</m:t>
                                </m:r>
                                <m:f>
                                  <m:fPr>
                                    <m:ctrlPr>
                                      <a:rPr lang="en-GB" sz="1400" i="1">
                                        <a:effectLst/>
                                        <a:latin typeface="Cambria Math" panose="02040503050406030204" pitchFamily="18" charset="0"/>
                                      </a:rPr>
                                    </m:ctrlPr>
                                  </m:fPr>
                                  <m:num>
                                    <m:r>
                                      <a:rPr lang="en-GB" sz="1400">
                                        <a:effectLst/>
                                        <a:latin typeface="Cambria Math"/>
                                      </a:rPr>
                                      <m:t>1</m:t>
                                    </m:r>
                                  </m:num>
                                  <m:den>
                                    <m:r>
                                      <a:rPr lang="en-GB" sz="1400">
                                        <a:effectLst/>
                                        <a:latin typeface="Cambria Math"/>
                                      </a:rPr>
                                      <m:t>2</m:t>
                                    </m:r>
                                  </m:den>
                                </m:f>
                                <m:func>
                                  <m:funcPr>
                                    <m:ctrlPr>
                                      <a:rPr lang="en-GB" sz="1400" i="1">
                                        <a:effectLst/>
                                        <a:latin typeface="Cambria Math" panose="02040503050406030204" pitchFamily="18" charset="0"/>
                                      </a:rPr>
                                    </m:ctrlPr>
                                  </m:funcPr>
                                  <m:fName>
                                    <m:r>
                                      <m:rPr>
                                        <m:sty m:val="p"/>
                                      </m:rPr>
                                      <a:rPr lang="en-GB" sz="1400">
                                        <a:effectLst/>
                                        <a:latin typeface="Cambria Math"/>
                                      </a:rPr>
                                      <m:t>cos</m:t>
                                    </m:r>
                                  </m:fName>
                                  <m:e>
                                    <m:r>
                                      <a:rPr lang="en-GB" sz="1400">
                                        <a:effectLst/>
                                        <a:latin typeface="Cambria Math"/>
                                      </a:rPr>
                                      <m:t>2</m:t>
                                    </m:r>
                                    <m:r>
                                      <a:rPr lang="en-GB" sz="1400">
                                        <a:effectLst/>
                                        <a:latin typeface="Cambria Math"/>
                                      </a:rPr>
                                      <m:t>𝑥</m:t>
                                    </m:r>
                                  </m:e>
                                </m:func>
                              </m:oMath>
                            </m:oMathPara>
                          </a14:m>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14:m>
                            <m:oMathPara xmlns:m="http://schemas.openxmlformats.org/officeDocument/2006/math">
                              <m:oMathParaPr>
                                <m:jc m:val="centerGroup"/>
                              </m:oMathParaPr>
                              <m:oMath xmlns:m="http://schemas.openxmlformats.org/officeDocument/2006/math">
                                <m:f>
                                  <m:fPr>
                                    <m:ctrlPr>
                                      <a:rPr lang="en-GB" sz="1400" i="1">
                                        <a:effectLst/>
                                        <a:latin typeface="Cambria Math" panose="02040503050406030204" pitchFamily="18" charset="0"/>
                                      </a:rPr>
                                    </m:ctrlPr>
                                  </m:fPr>
                                  <m:num>
                                    <m:r>
                                      <a:rPr lang="en-GB" sz="1400">
                                        <a:effectLst/>
                                        <a:latin typeface="Cambria Math"/>
                                      </a:rPr>
                                      <m:t>1</m:t>
                                    </m:r>
                                  </m:num>
                                  <m:den>
                                    <m:r>
                                      <a:rPr lang="en-GB" sz="1400">
                                        <a:effectLst/>
                                        <a:latin typeface="Cambria Math"/>
                                      </a:rPr>
                                      <m:t>2</m:t>
                                    </m:r>
                                  </m:den>
                                </m:f>
                                <m:r>
                                  <a:rPr lang="en-GB" sz="1400">
                                    <a:effectLst/>
                                    <a:latin typeface="Cambria Math"/>
                                  </a:rPr>
                                  <m:t>𝑥</m:t>
                                </m:r>
                                <m:r>
                                  <a:rPr lang="en-GB" sz="1400">
                                    <a:effectLst/>
                                    <a:latin typeface="Cambria Math"/>
                                  </a:rPr>
                                  <m:t>−</m:t>
                                </m:r>
                                <m:f>
                                  <m:fPr>
                                    <m:ctrlPr>
                                      <a:rPr lang="en-GB" sz="1400" i="1">
                                        <a:effectLst/>
                                        <a:latin typeface="Cambria Math" panose="02040503050406030204" pitchFamily="18" charset="0"/>
                                      </a:rPr>
                                    </m:ctrlPr>
                                  </m:fPr>
                                  <m:num>
                                    <m:r>
                                      <a:rPr lang="en-GB" sz="1400">
                                        <a:effectLst/>
                                        <a:latin typeface="Cambria Math"/>
                                      </a:rPr>
                                      <m:t>1</m:t>
                                    </m:r>
                                  </m:num>
                                  <m:den>
                                    <m:r>
                                      <a:rPr lang="en-GB" sz="1400">
                                        <a:effectLst/>
                                        <a:latin typeface="Cambria Math"/>
                                      </a:rPr>
                                      <m:t>4</m:t>
                                    </m:r>
                                  </m:den>
                                </m:f>
                                <m:func>
                                  <m:funcPr>
                                    <m:ctrlPr>
                                      <a:rPr lang="en-GB" sz="1400" i="1">
                                        <a:effectLst/>
                                        <a:latin typeface="Cambria Math" panose="02040503050406030204" pitchFamily="18" charset="0"/>
                                      </a:rPr>
                                    </m:ctrlPr>
                                  </m:funcPr>
                                  <m:fName>
                                    <m:r>
                                      <m:rPr>
                                        <m:sty m:val="p"/>
                                      </m:rPr>
                                      <a:rPr lang="en-GB" sz="1400">
                                        <a:effectLst/>
                                        <a:latin typeface="Cambria Math"/>
                                      </a:rPr>
                                      <m:t>sin</m:t>
                                    </m:r>
                                  </m:fName>
                                  <m:e>
                                    <m:r>
                                      <a:rPr lang="en-GB" sz="1400">
                                        <a:effectLst/>
                                        <a:latin typeface="Cambria Math"/>
                                      </a:rPr>
                                      <m:t>2</m:t>
                                    </m:r>
                                    <m:r>
                                      <a:rPr lang="en-GB" sz="1400">
                                        <a:effectLst/>
                                        <a:latin typeface="Cambria Math"/>
                                      </a:rPr>
                                      <m:t>𝑥</m:t>
                                    </m:r>
                                  </m:e>
                                </m:func>
                              </m:oMath>
                            </m:oMathPara>
                          </a14:m>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400">
                              <a:effectLst/>
                            </a:rPr>
                            <a:t>No</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4"/>
                      </a:ext>
                    </a:extLst>
                  </a:tr>
                  <a:tr h="0">
                    <a:tc>
                      <a:txBody>
                        <a:bodyPr/>
                        <a:lstStyle/>
                        <a:p>
                          <a:pPr>
                            <a:lnSpc>
                              <a:spcPct val="107000"/>
                            </a:lnSpc>
                            <a:spcAft>
                              <a:spcPts val="0"/>
                            </a:spcAft>
                          </a:pPr>
                          <a14:m>
                            <m:oMathPara xmlns:m="http://schemas.openxmlformats.org/officeDocument/2006/math">
                              <m:oMathParaPr>
                                <m:jc m:val="centerGroup"/>
                              </m:oMathParaPr>
                              <m:oMath xmlns:m="http://schemas.openxmlformats.org/officeDocument/2006/math">
                                <m:r>
                                  <a:rPr lang="en-GB" sz="1400">
                                    <a:effectLst/>
                                    <a:latin typeface="Cambria Math"/>
                                  </a:rPr>
                                  <m:t>𝒄𝒐</m:t>
                                </m:r>
                                <m:sSup>
                                  <m:sSupPr>
                                    <m:ctrlPr>
                                      <a:rPr lang="en-GB" sz="1400" i="1">
                                        <a:effectLst/>
                                        <a:latin typeface="Cambria Math" panose="02040503050406030204" pitchFamily="18" charset="0"/>
                                      </a:rPr>
                                    </m:ctrlPr>
                                  </m:sSupPr>
                                  <m:e>
                                    <m:r>
                                      <a:rPr lang="en-GB" sz="1400">
                                        <a:effectLst/>
                                        <a:latin typeface="Cambria Math"/>
                                      </a:rPr>
                                      <m:t>𝒔</m:t>
                                    </m:r>
                                  </m:e>
                                  <m:sup>
                                    <m:r>
                                      <a:rPr lang="en-GB" sz="1400">
                                        <a:effectLst/>
                                        <a:latin typeface="Cambria Math"/>
                                      </a:rPr>
                                      <m:t>𝟐</m:t>
                                    </m:r>
                                  </m:sup>
                                </m:sSup>
                                <m:r>
                                  <a:rPr lang="en-GB" sz="1400">
                                    <a:effectLst/>
                                    <a:latin typeface="Cambria Math"/>
                                  </a:rPr>
                                  <m:t> </m:t>
                                </m:r>
                                <m:r>
                                  <a:rPr lang="en-GB" sz="1400">
                                    <a:effectLst/>
                                    <a:latin typeface="Cambria Math"/>
                                  </a:rPr>
                                  <m:t>𝒙</m:t>
                                </m:r>
                              </m:oMath>
                            </m:oMathPara>
                          </a14:m>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14:m>
                            <m:oMathPara xmlns:m="http://schemas.openxmlformats.org/officeDocument/2006/math">
                              <m:oMathParaPr>
                                <m:jc m:val="centerGroup"/>
                              </m:oMathParaPr>
                              <m:oMath xmlns:m="http://schemas.openxmlformats.org/officeDocument/2006/math">
                                <m:func>
                                  <m:funcPr>
                                    <m:ctrlPr>
                                      <a:rPr lang="en-GB" sz="1400" i="1">
                                        <a:effectLst/>
                                        <a:latin typeface="Cambria Math" panose="02040503050406030204" pitchFamily="18" charset="0"/>
                                      </a:rPr>
                                    </m:ctrlPr>
                                  </m:funcPr>
                                  <m:fName>
                                    <m:r>
                                      <m:rPr>
                                        <m:sty m:val="p"/>
                                      </m:rPr>
                                      <a:rPr lang="en-GB" sz="1400">
                                        <a:effectLst/>
                                        <a:latin typeface="Cambria Math"/>
                                      </a:rPr>
                                      <m:t>cos</m:t>
                                    </m:r>
                                  </m:fName>
                                  <m:e>
                                    <m:r>
                                      <a:rPr lang="en-GB" sz="1400">
                                        <a:effectLst/>
                                        <a:latin typeface="Cambria Math"/>
                                      </a:rPr>
                                      <m:t>2</m:t>
                                    </m:r>
                                    <m:r>
                                      <a:rPr lang="en-GB" sz="1400">
                                        <a:effectLst/>
                                        <a:latin typeface="Cambria Math"/>
                                      </a:rPr>
                                      <m:t>𝑥</m:t>
                                    </m:r>
                                  </m:e>
                                </m:func>
                                <m:r>
                                  <a:rPr lang="en-GB" sz="1400">
                                    <a:effectLst/>
                                    <a:latin typeface="Cambria Math"/>
                                  </a:rPr>
                                  <m:t>=2</m:t>
                                </m:r>
                                <m:func>
                                  <m:funcPr>
                                    <m:ctrlPr>
                                      <a:rPr lang="en-GB" sz="1400" i="1">
                                        <a:effectLst/>
                                        <a:latin typeface="Cambria Math" panose="02040503050406030204" pitchFamily="18" charset="0"/>
                                      </a:rPr>
                                    </m:ctrlPr>
                                  </m:funcPr>
                                  <m:fName>
                                    <m:sSup>
                                      <m:sSupPr>
                                        <m:ctrlPr>
                                          <a:rPr lang="en-GB" sz="1400" i="1">
                                            <a:effectLst/>
                                            <a:latin typeface="Cambria Math" panose="02040503050406030204" pitchFamily="18" charset="0"/>
                                          </a:rPr>
                                        </m:ctrlPr>
                                      </m:sSupPr>
                                      <m:e>
                                        <m:r>
                                          <m:rPr>
                                            <m:sty m:val="p"/>
                                          </m:rPr>
                                          <a:rPr lang="en-GB" sz="1400">
                                            <a:effectLst/>
                                            <a:latin typeface="Cambria Math"/>
                                          </a:rPr>
                                          <m:t>cos</m:t>
                                        </m:r>
                                      </m:e>
                                      <m:sup>
                                        <m:r>
                                          <a:rPr lang="en-GB" sz="1400">
                                            <a:effectLst/>
                                            <a:latin typeface="Cambria Math"/>
                                          </a:rPr>
                                          <m:t>2</m:t>
                                        </m:r>
                                      </m:sup>
                                    </m:sSup>
                                  </m:fName>
                                  <m:e>
                                    <m:r>
                                      <a:rPr lang="en-GB" sz="1400">
                                        <a:effectLst/>
                                        <a:latin typeface="Cambria Math"/>
                                      </a:rPr>
                                      <m:t>𝑥</m:t>
                                    </m:r>
                                  </m:e>
                                </m:func>
                                <m:r>
                                  <a:rPr lang="en-GB" sz="1400">
                                    <a:effectLst/>
                                    <a:latin typeface="Cambria Math"/>
                                  </a:rPr>
                                  <m:t>−1</m:t>
                                </m:r>
                              </m:oMath>
                              <m:oMath xmlns:m="http://schemas.openxmlformats.org/officeDocument/2006/math">
                                <m:func>
                                  <m:funcPr>
                                    <m:ctrlPr>
                                      <a:rPr lang="en-GB" sz="1400" i="1">
                                        <a:effectLst/>
                                        <a:latin typeface="Cambria Math" panose="02040503050406030204" pitchFamily="18" charset="0"/>
                                      </a:rPr>
                                    </m:ctrlPr>
                                  </m:funcPr>
                                  <m:fName>
                                    <m:sSup>
                                      <m:sSupPr>
                                        <m:ctrlPr>
                                          <a:rPr lang="en-GB" sz="1400" i="1">
                                            <a:effectLst/>
                                            <a:latin typeface="Cambria Math" panose="02040503050406030204" pitchFamily="18" charset="0"/>
                                          </a:rPr>
                                        </m:ctrlPr>
                                      </m:sSupPr>
                                      <m:e>
                                        <m:r>
                                          <m:rPr>
                                            <m:sty m:val="p"/>
                                          </m:rPr>
                                          <a:rPr lang="en-GB" sz="1400">
                                            <a:effectLst/>
                                            <a:latin typeface="Cambria Math"/>
                                          </a:rPr>
                                          <m:t>cos</m:t>
                                        </m:r>
                                      </m:e>
                                      <m:sup>
                                        <m:r>
                                          <a:rPr lang="en-GB" sz="1400">
                                            <a:effectLst/>
                                            <a:latin typeface="Cambria Math"/>
                                          </a:rPr>
                                          <m:t>2</m:t>
                                        </m:r>
                                      </m:sup>
                                    </m:sSup>
                                  </m:fName>
                                  <m:e>
                                    <m:r>
                                      <a:rPr lang="en-GB" sz="1400">
                                        <a:effectLst/>
                                        <a:latin typeface="Cambria Math"/>
                                      </a:rPr>
                                      <m:t>𝑥</m:t>
                                    </m:r>
                                  </m:e>
                                </m:func>
                                <m:r>
                                  <a:rPr lang="en-GB" sz="1400">
                                    <a:effectLst/>
                                    <a:latin typeface="Cambria Math"/>
                                  </a:rPr>
                                  <m:t>=</m:t>
                                </m:r>
                                <m:f>
                                  <m:fPr>
                                    <m:ctrlPr>
                                      <a:rPr lang="en-GB" sz="1400" i="1">
                                        <a:effectLst/>
                                        <a:latin typeface="Cambria Math" panose="02040503050406030204" pitchFamily="18" charset="0"/>
                                      </a:rPr>
                                    </m:ctrlPr>
                                  </m:fPr>
                                  <m:num>
                                    <m:r>
                                      <a:rPr lang="en-GB" sz="1400">
                                        <a:effectLst/>
                                        <a:latin typeface="Cambria Math"/>
                                      </a:rPr>
                                      <m:t>1</m:t>
                                    </m:r>
                                  </m:num>
                                  <m:den>
                                    <m:r>
                                      <a:rPr lang="en-GB" sz="1400">
                                        <a:effectLst/>
                                        <a:latin typeface="Cambria Math"/>
                                      </a:rPr>
                                      <m:t>2</m:t>
                                    </m:r>
                                  </m:den>
                                </m:f>
                                <m:r>
                                  <a:rPr lang="en-GB" sz="1400">
                                    <a:effectLst/>
                                    <a:latin typeface="Cambria Math"/>
                                  </a:rPr>
                                  <m:t>+</m:t>
                                </m:r>
                                <m:f>
                                  <m:fPr>
                                    <m:ctrlPr>
                                      <a:rPr lang="en-GB" sz="1400" i="1">
                                        <a:effectLst/>
                                        <a:latin typeface="Cambria Math" panose="02040503050406030204" pitchFamily="18" charset="0"/>
                                      </a:rPr>
                                    </m:ctrlPr>
                                  </m:fPr>
                                  <m:num>
                                    <m:r>
                                      <a:rPr lang="en-GB" sz="1400">
                                        <a:effectLst/>
                                        <a:latin typeface="Cambria Math"/>
                                      </a:rPr>
                                      <m:t>1</m:t>
                                    </m:r>
                                  </m:num>
                                  <m:den>
                                    <m:r>
                                      <a:rPr lang="en-GB" sz="1400">
                                        <a:effectLst/>
                                        <a:latin typeface="Cambria Math"/>
                                      </a:rPr>
                                      <m:t>2</m:t>
                                    </m:r>
                                  </m:den>
                                </m:f>
                                <m:func>
                                  <m:funcPr>
                                    <m:ctrlPr>
                                      <a:rPr lang="en-GB" sz="1400" i="1">
                                        <a:effectLst/>
                                        <a:latin typeface="Cambria Math" panose="02040503050406030204" pitchFamily="18" charset="0"/>
                                      </a:rPr>
                                    </m:ctrlPr>
                                  </m:funcPr>
                                  <m:fName>
                                    <m:r>
                                      <m:rPr>
                                        <m:sty m:val="p"/>
                                      </m:rPr>
                                      <a:rPr lang="en-GB" sz="1400">
                                        <a:effectLst/>
                                        <a:latin typeface="Cambria Math"/>
                                      </a:rPr>
                                      <m:t>cos</m:t>
                                    </m:r>
                                  </m:fName>
                                  <m:e>
                                    <m:r>
                                      <a:rPr lang="en-GB" sz="1400">
                                        <a:effectLst/>
                                        <a:latin typeface="Cambria Math"/>
                                      </a:rPr>
                                      <m:t>2</m:t>
                                    </m:r>
                                    <m:r>
                                      <a:rPr lang="en-GB" sz="1400">
                                        <a:effectLst/>
                                        <a:latin typeface="Cambria Math"/>
                                      </a:rPr>
                                      <m:t>𝑥</m:t>
                                    </m:r>
                                  </m:e>
                                </m:func>
                              </m:oMath>
                            </m:oMathPara>
                          </a14:m>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14:m>
                            <m:oMathPara xmlns:m="http://schemas.openxmlformats.org/officeDocument/2006/math">
                              <m:oMathParaPr>
                                <m:jc m:val="centerGroup"/>
                              </m:oMathParaPr>
                              <m:oMath xmlns:m="http://schemas.openxmlformats.org/officeDocument/2006/math">
                                <m:f>
                                  <m:fPr>
                                    <m:ctrlPr>
                                      <a:rPr lang="en-GB" sz="1400" i="1">
                                        <a:effectLst/>
                                        <a:latin typeface="Cambria Math" panose="02040503050406030204" pitchFamily="18" charset="0"/>
                                      </a:rPr>
                                    </m:ctrlPr>
                                  </m:fPr>
                                  <m:num>
                                    <m:r>
                                      <a:rPr lang="en-GB" sz="1400">
                                        <a:effectLst/>
                                        <a:latin typeface="Cambria Math"/>
                                      </a:rPr>
                                      <m:t>1</m:t>
                                    </m:r>
                                  </m:num>
                                  <m:den>
                                    <m:r>
                                      <a:rPr lang="en-GB" sz="1400">
                                        <a:effectLst/>
                                        <a:latin typeface="Cambria Math"/>
                                      </a:rPr>
                                      <m:t>2</m:t>
                                    </m:r>
                                  </m:den>
                                </m:f>
                                <m:r>
                                  <a:rPr lang="en-GB" sz="1400">
                                    <a:effectLst/>
                                    <a:latin typeface="Cambria Math"/>
                                  </a:rPr>
                                  <m:t>𝑥</m:t>
                                </m:r>
                                <m:r>
                                  <a:rPr lang="en-GB" sz="1400">
                                    <a:effectLst/>
                                    <a:latin typeface="Cambria Math"/>
                                  </a:rPr>
                                  <m:t>+</m:t>
                                </m:r>
                                <m:f>
                                  <m:fPr>
                                    <m:ctrlPr>
                                      <a:rPr lang="en-GB" sz="1400" i="1">
                                        <a:effectLst/>
                                        <a:latin typeface="Cambria Math" panose="02040503050406030204" pitchFamily="18" charset="0"/>
                                      </a:rPr>
                                    </m:ctrlPr>
                                  </m:fPr>
                                  <m:num>
                                    <m:r>
                                      <a:rPr lang="en-GB" sz="1400">
                                        <a:effectLst/>
                                        <a:latin typeface="Cambria Math"/>
                                      </a:rPr>
                                      <m:t>1</m:t>
                                    </m:r>
                                  </m:num>
                                  <m:den>
                                    <m:r>
                                      <a:rPr lang="en-GB" sz="1400">
                                        <a:effectLst/>
                                        <a:latin typeface="Cambria Math"/>
                                      </a:rPr>
                                      <m:t>4</m:t>
                                    </m:r>
                                  </m:den>
                                </m:f>
                                <m:func>
                                  <m:funcPr>
                                    <m:ctrlPr>
                                      <a:rPr lang="en-GB" sz="1400" i="1">
                                        <a:effectLst/>
                                        <a:latin typeface="Cambria Math" panose="02040503050406030204" pitchFamily="18" charset="0"/>
                                      </a:rPr>
                                    </m:ctrlPr>
                                  </m:funcPr>
                                  <m:fName>
                                    <m:r>
                                      <m:rPr>
                                        <m:sty m:val="p"/>
                                      </m:rPr>
                                      <a:rPr lang="en-GB" sz="1400">
                                        <a:effectLst/>
                                        <a:latin typeface="Cambria Math"/>
                                      </a:rPr>
                                      <m:t>sin</m:t>
                                    </m:r>
                                  </m:fName>
                                  <m:e>
                                    <m:r>
                                      <a:rPr lang="en-GB" sz="1400">
                                        <a:effectLst/>
                                        <a:latin typeface="Cambria Math"/>
                                      </a:rPr>
                                      <m:t>2</m:t>
                                    </m:r>
                                    <m:r>
                                      <a:rPr lang="en-GB" sz="1400">
                                        <a:effectLst/>
                                        <a:latin typeface="Cambria Math"/>
                                      </a:rPr>
                                      <m:t>𝑥</m:t>
                                    </m:r>
                                  </m:e>
                                </m:func>
                              </m:oMath>
                            </m:oMathPara>
                          </a14:m>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400" dirty="0">
                              <a:effectLst/>
                            </a:rPr>
                            <a:t>No</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5"/>
                      </a:ext>
                    </a:extLst>
                  </a:tr>
                  <a:tr h="0">
                    <a:tc>
                      <a:txBody>
                        <a:bodyPr/>
                        <a:lstStyle/>
                        <a:p>
                          <a:pPr>
                            <a:lnSpc>
                              <a:spcPct val="107000"/>
                            </a:lnSpc>
                            <a:spcAft>
                              <a:spcPts val="0"/>
                            </a:spcAft>
                          </a:pPr>
                          <a14:m>
                            <m:oMathPara xmlns:m="http://schemas.openxmlformats.org/officeDocument/2006/math">
                              <m:oMathParaPr>
                                <m:jc m:val="centerGroup"/>
                              </m:oMathParaPr>
                              <m:oMath xmlns:m="http://schemas.openxmlformats.org/officeDocument/2006/math">
                                <m:r>
                                  <a:rPr lang="en-GB" sz="1400">
                                    <a:effectLst/>
                                    <a:latin typeface="Cambria Math"/>
                                  </a:rPr>
                                  <m:t>𝒕𝒂</m:t>
                                </m:r>
                                <m:sSup>
                                  <m:sSupPr>
                                    <m:ctrlPr>
                                      <a:rPr lang="en-GB" sz="1400" i="1">
                                        <a:effectLst/>
                                        <a:latin typeface="Cambria Math" panose="02040503050406030204" pitchFamily="18" charset="0"/>
                                      </a:rPr>
                                    </m:ctrlPr>
                                  </m:sSupPr>
                                  <m:e>
                                    <m:r>
                                      <a:rPr lang="en-GB" sz="1400">
                                        <a:effectLst/>
                                        <a:latin typeface="Cambria Math"/>
                                      </a:rPr>
                                      <m:t>𝒏</m:t>
                                    </m:r>
                                  </m:e>
                                  <m:sup>
                                    <m:r>
                                      <a:rPr lang="en-GB" sz="1400">
                                        <a:effectLst/>
                                        <a:latin typeface="Cambria Math"/>
                                      </a:rPr>
                                      <m:t>𝟐</m:t>
                                    </m:r>
                                  </m:sup>
                                </m:sSup>
                                <m:r>
                                  <a:rPr lang="en-GB" sz="1400">
                                    <a:effectLst/>
                                    <a:latin typeface="Cambria Math"/>
                                  </a:rPr>
                                  <m:t>𝒙</m:t>
                                </m:r>
                              </m:oMath>
                            </m:oMathPara>
                          </a14:m>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14:m>
                            <m:oMathPara xmlns:m="http://schemas.openxmlformats.org/officeDocument/2006/math">
                              <m:oMathParaPr>
                                <m:jc m:val="centerGroup"/>
                              </m:oMathParaPr>
                              <m:oMath xmlns:m="http://schemas.openxmlformats.org/officeDocument/2006/math">
                                <m:r>
                                  <a:rPr lang="en-GB" sz="1400">
                                    <a:effectLst/>
                                    <a:latin typeface="Cambria Math"/>
                                  </a:rPr>
                                  <m:t>1+</m:t>
                                </m:r>
                                <m:func>
                                  <m:funcPr>
                                    <m:ctrlPr>
                                      <a:rPr lang="en-GB" sz="1400" i="1">
                                        <a:effectLst/>
                                        <a:latin typeface="Cambria Math" panose="02040503050406030204" pitchFamily="18" charset="0"/>
                                      </a:rPr>
                                    </m:ctrlPr>
                                  </m:funcPr>
                                  <m:fName>
                                    <m:sSup>
                                      <m:sSupPr>
                                        <m:ctrlPr>
                                          <a:rPr lang="en-GB" sz="1400" i="1">
                                            <a:effectLst/>
                                            <a:latin typeface="Cambria Math" panose="02040503050406030204" pitchFamily="18" charset="0"/>
                                          </a:rPr>
                                        </m:ctrlPr>
                                      </m:sSupPr>
                                      <m:e>
                                        <m:r>
                                          <m:rPr>
                                            <m:sty m:val="p"/>
                                          </m:rPr>
                                          <a:rPr lang="en-GB" sz="1400">
                                            <a:effectLst/>
                                            <a:latin typeface="Cambria Math"/>
                                          </a:rPr>
                                          <m:t>tan</m:t>
                                        </m:r>
                                      </m:e>
                                      <m:sup>
                                        <m:r>
                                          <a:rPr lang="en-GB" sz="1400">
                                            <a:effectLst/>
                                            <a:latin typeface="Cambria Math"/>
                                          </a:rPr>
                                          <m:t>2</m:t>
                                        </m:r>
                                      </m:sup>
                                    </m:sSup>
                                  </m:fName>
                                  <m:e>
                                    <m:r>
                                      <a:rPr lang="en-GB" sz="1400">
                                        <a:effectLst/>
                                        <a:latin typeface="Cambria Math"/>
                                      </a:rPr>
                                      <m:t>𝑥</m:t>
                                    </m:r>
                                  </m:e>
                                </m:func>
                                <m:r>
                                  <a:rPr lang="en-GB" sz="1400">
                                    <a:effectLst/>
                                    <a:latin typeface="Cambria Math"/>
                                  </a:rPr>
                                  <m:t>≡</m:t>
                                </m:r>
                                <m:func>
                                  <m:funcPr>
                                    <m:ctrlPr>
                                      <a:rPr lang="en-GB" sz="1400" i="1">
                                        <a:effectLst/>
                                        <a:latin typeface="Cambria Math" panose="02040503050406030204" pitchFamily="18" charset="0"/>
                                      </a:rPr>
                                    </m:ctrlPr>
                                  </m:funcPr>
                                  <m:fName>
                                    <m:sSup>
                                      <m:sSupPr>
                                        <m:ctrlPr>
                                          <a:rPr lang="en-GB" sz="1400" i="1">
                                            <a:effectLst/>
                                            <a:latin typeface="Cambria Math" panose="02040503050406030204" pitchFamily="18" charset="0"/>
                                          </a:rPr>
                                        </m:ctrlPr>
                                      </m:sSupPr>
                                      <m:e>
                                        <m:r>
                                          <m:rPr>
                                            <m:sty m:val="p"/>
                                          </m:rPr>
                                          <a:rPr lang="en-GB" sz="1400">
                                            <a:effectLst/>
                                            <a:latin typeface="Cambria Math"/>
                                          </a:rPr>
                                          <m:t>sec</m:t>
                                        </m:r>
                                      </m:e>
                                      <m:sup>
                                        <m:r>
                                          <a:rPr lang="en-GB" sz="1400">
                                            <a:effectLst/>
                                            <a:latin typeface="Cambria Math"/>
                                          </a:rPr>
                                          <m:t>2</m:t>
                                        </m:r>
                                      </m:sup>
                                    </m:sSup>
                                  </m:fName>
                                  <m:e>
                                    <m:r>
                                      <a:rPr lang="en-GB" sz="1400">
                                        <a:effectLst/>
                                        <a:latin typeface="Cambria Math"/>
                                      </a:rPr>
                                      <m:t>𝑥</m:t>
                                    </m:r>
                                  </m:e>
                                </m:func>
                              </m:oMath>
                              <m:oMath xmlns:m="http://schemas.openxmlformats.org/officeDocument/2006/math">
                                <m:func>
                                  <m:funcPr>
                                    <m:ctrlPr>
                                      <a:rPr lang="en-GB" sz="1400" i="1">
                                        <a:effectLst/>
                                        <a:latin typeface="Cambria Math" panose="02040503050406030204" pitchFamily="18" charset="0"/>
                                      </a:rPr>
                                    </m:ctrlPr>
                                  </m:funcPr>
                                  <m:fName>
                                    <m:sSup>
                                      <m:sSupPr>
                                        <m:ctrlPr>
                                          <a:rPr lang="en-GB" sz="1400" i="1">
                                            <a:effectLst/>
                                            <a:latin typeface="Cambria Math" panose="02040503050406030204" pitchFamily="18" charset="0"/>
                                          </a:rPr>
                                        </m:ctrlPr>
                                      </m:sSupPr>
                                      <m:e>
                                        <m:r>
                                          <m:rPr>
                                            <m:sty m:val="p"/>
                                          </m:rPr>
                                          <a:rPr lang="en-GB" sz="1400">
                                            <a:effectLst/>
                                            <a:latin typeface="Cambria Math"/>
                                          </a:rPr>
                                          <m:t>tan</m:t>
                                        </m:r>
                                      </m:e>
                                      <m:sup>
                                        <m:r>
                                          <a:rPr lang="en-GB" sz="1400">
                                            <a:effectLst/>
                                            <a:latin typeface="Cambria Math"/>
                                          </a:rPr>
                                          <m:t>2</m:t>
                                        </m:r>
                                      </m:sup>
                                    </m:sSup>
                                  </m:fName>
                                  <m:e>
                                    <m:r>
                                      <a:rPr lang="en-GB" sz="1400">
                                        <a:effectLst/>
                                        <a:latin typeface="Cambria Math"/>
                                      </a:rPr>
                                      <m:t>𝑥</m:t>
                                    </m:r>
                                  </m:e>
                                </m:func>
                                <m:r>
                                  <a:rPr lang="en-GB" sz="1400">
                                    <a:effectLst/>
                                    <a:latin typeface="Cambria Math"/>
                                  </a:rPr>
                                  <m:t>≡</m:t>
                                </m:r>
                                <m:func>
                                  <m:funcPr>
                                    <m:ctrlPr>
                                      <a:rPr lang="en-GB" sz="1400" i="1">
                                        <a:effectLst/>
                                        <a:latin typeface="Cambria Math" panose="02040503050406030204" pitchFamily="18" charset="0"/>
                                      </a:rPr>
                                    </m:ctrlPr>
                                  </m:funcPr>
                                  <m:fName>
                                    <m:sSup>
                                      <m:sSupPr>
                                        <m:ctrlPr>
                                          <a:rPr lang="en-GB" sz="1400" i="1">
                                            <a:effectLst/>
                                            <a:latin typeface="Cambria Math" panose="02040503050406030204" pitchFamily="18" charset="0"/>
                                          </a:rPr>
                                        </m:ctrlPr>
                                      </m:sSupPr>
                                      <m:e>
                                        <m:r>
                                          <m:rPr>
                                            <m:sty m:val="p"/>
                                          </m:rPr>
                                          <a:rPr lang="en-GB" sz="1400">
                                            <a:effectLst/>
                                            <a:latin typeface="Cambria Math"/>
                                          </a:rPr>
                                          <m:t>sec</m:t>
                                        </m:r>
                                      </m:e>
                                      <m:sup>
                                        <m:r>
                                          <a:rPr lang="en-GB" sz="1400">
                                            <a:effectLst/>
                                            <a:latin typeface="Cambria Math"/>
                                          </a:rPr>
                                          <m:t>2</m:t>
                                        </m:r>
                                      </m:sup>
                                    </m:sSup>
                                  </m:fName>
                                  <m:e>
                                    <m:r>
                                      <a:rPr lang="en-GB" sz="1400">
                                        <a:effectLst/>
                                        <a:latin typeface="Cambria Math"/>
                                      </a:rPr>
                                      <m:t>𝑥</m:t>
                                    </m:r>
                                  </m:e>
                                </m:func>
                                <m:r>
                                  <a:rPr lang="en-GB" sz="1400">
                                    <a:effectLst/>
                                    <a:latin typeface="Cambria Math"/>
                                  </a:rPr>
                                  <m:t>−1</m:t>
                                </m:r>
                              </m:oMath>
                            </m:oMathPara>
                          </a14:m>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14:m>
                            <m:oMathPara xmlns:m="http://schemas.openxmlformats.org/officeDocument/2006/math">
                              <m:oMathParaPr>
                                <m:jc m:val="centerGroup"/>
                              </m:oMathParaPr>
                              <m:oMath xmlns:m="http://schemas.openxmlformats.org/officeDocument/2006/math">
                                <m:func>
                                  <m:funcPr>
                                    <m:ctrlPr>
                                      <a:rPr lang="en-GB" sz="1400" i="1">
                                        <a:effectLst/>
                                        <a:latin typeface="Cambria Math" panose="02040503050406030204" pitchFamily="18" charset="0"/>
                                      </a:rPr>
                                    </m:ctrlPr>
                                  </m:funcPr>
                                  <m:fName>
                                    <m:r>
                                      <m:rPr>
                                        <m:sty m:val="p"/>
                                      </m:rPr>
                                      <a:rPr lang="en-GB" sz="1400">
                                        <a:effectLst/>
                                        <a:latin typeface="Cambria Math"/>
                                      </a:rPr>
                                      <m:t>tan</m:t>
                                    </m:r>
                                  </m:fName>
                                  <m:e>
                                    <m:r>
                                      <a:rPr lang="en-GB" sz="1400">
                                        <a:effectLst/>
                                        <a:latin typeface="Cambria Math"/>
                                      </a:rPr>
                                      <m:t>𝑥</m:t>
                                    </m:r>
                                  </m:e>
                                </m:func>
                                <m:r>
                                  <a:rPr lang="en-GB" sz="1400">
                                    <a:effectLst/>
                                    <a:latin typeface="Cambria Math"/>
                                  </a:rPr>
                                  <m:t>−</m:t>
                                </m:r>
                                <m:r>
                                  <a:rPr lang="en-GB" sz="1400">
                                    <a:effectLst/>
                                    <a:latin typeface="Cambria Math"/>
                                  </a:rPr>
                                  <m:t>𝑥</m:t>
                                </m:r>
                              </m:oMath>
                            </m:oMathPara>
                          </a14:m>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400" dirty="0">
                              <a:effectLst/>
                            </a:rPr>
                            <a:t>No</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6"/>
                      </a:ext>
                    </a:extLst>
                  </a:tr>
                  <a:tr h="0">
                    <a:tc>
                      <a:txBody>
                        <a:bodyPr/>
                        <a:lstStyle/>
                        <a:p>
                          <a:pPr>
                            <a:lnSpc>
                              <a:spcPct val="107000"/>
                            </a:lnSpc>
                            <a:spcAft>
                              <a:spcPts val="0"/>
                            </a:spcAft>
                          </a:pPr>
                          <a14:m>
                            <m:oMathPara xmlns:m="http://schemas.openxmlformats.org/officeDocument/2006/math">
                              <m:oMathParaPr>
                                <m:jc m:val="centerGroup"/>
                              </m:oMathParaPr>
                              <m:oMath xmlns:m="http://schemas.openxmlformats.org/officeDocument/2006/math">
                                <m:r>
                                  <a:rPr lang="en-GB" sz="1400">
                                    <a:effectLst/>
                                    <a:latin typeface="Cambria Math"/>
                                  </a:rPr>
                                  <m:t>𝒄𝒐𝒔𝒆𝒄</m:t>
                                </m:r>
                                <m:r>
                                  <a:rPr lang="en-GB" sz="1400">
                                    <a:effectLst/>
                                    <a:latin typeface="Cambria Math"/>
                                  </a:rPr>
                                  <m:t> </m:t>
                                </m:r>
                                <m:r>
                                  <a:rPr lang="en-GB" sz="1400">
                                    <a:effectLst/>
                                    <a:latin typeface="Cambria Math"/>
                                  </a:rPr>
                                  <m:t>𝒙</m:t>
                                </m:r>
                              </m:oMath>
                            </m:oMathPara>
                          </a14:m>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400">
                              <a:effectLst/>
                            </a:rPr>
                            <a:t>Would use substitution </a:t>
                          </a:r>
                          <a14:m>
                            <m:oMath xmlns:m="http://schemas.openxmlformats.org/officeDocument/2006/math">
                              <m:r>
                                <a:rPr lang="en-GB" sz="1400">
                                  <a:effectLst/>
                                  <a:latin typeface="Cambria Math"/>
                                </a:rPr>
                                <m:t>𝑢</m:t>
                              </m:r>
                              <m:r>
                                <a:rPr lang="en-GB" sz="1400">
                                  <a:effectLst/>
                                  <a:latin typeface="Cambria Math"/>
                                </a:rPr>
                                <m:t>=</m:t>
                              </m:r>
                              <m:r>
                                <a:rPr lang="en-GB" sz="1400">
                                  <a:effectLst/>
                                  <a:latin typeface="Cambria Math"/>
                                </a:rPr>
                                <m:t>𝑐𝑜𝑠𝑒𝑐</m:t>
                              </m:r>
                              <m:r>
                                <a:rPr lang="en-GB" sz="1400">
                                  <a:effectLst/>
                                  <a:latin typeface="Cambria Math"/>
                                </a:rPr>
                                <m:t> </m:t>
                              </m:r>
                              <m:r>
                                <a:rPr lang="en-GB" sz="1400">
                                  <a:effectLst/>
                                  <a:latin typeface="Cambria Math"/>
                                </a:rPr>
                                <m:t>𝑥</m:t>
                              </m:r>
                              <m:r>
                                <a:rPr lang="en-GB" sz="1400">
                                  <a:effectLst/>
                                  <a:latin typeface="Cambria Math"/>
                                </a:rPr>
                                <m:t>+</m:t>
                              </m:r>
                              <m:func>
                                <m:funcPr>
                                  <m:ctrlPr>
                                    <a:rPr lang="en-GB" sz="1400" i="1">
                                      <a:effectLst/>
                                      <a:latin typeface="Cambria Math" panose="02040503050406030204" pitchFamily="18" charset="0"/>
                                    </a:rPr>
                                  </m:ctrlPr>
                                </m:funcPr>
                                <m:fName>
                                  <m:r>
                                    <m:rPr>
                                      <m:sty m:val="p"/>
                                    </m:rPr>
                                    <a:rPr lang="en-GB" sz="1400">
                                      <a:effectLst/>
                                      <a:latin typeface="Cambria Math"/>
                                    </a:rPr>
                                    <m:t>cot</m:t>
                                  </m:r>
                                </m:fName>
                                <m:e>
                                  <m:r>
                                    <a:rPr lang="en-GB" sz="1400">
                                      <a:effectLst/>
                                      <a:latin typeface="Cambria Math"/>
                                    </a:rPr>
                                    <m:t>𝑥</m:t>
                                  </m:r>
                                </m:e>
                              </m:func>
                            </m:oMath>
                          </a14:m>
                          <a:r>
                            <a:rPr lang="en-GB" sz="1400">
                              <a:effectLst/>
                            </a:rPr>
                            <a:t>, but too hard for exam.</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14:m>
                            <m:oMathPara xmlns:m="http://schemas.openxmlformats.org/officeDocument/2006/math">
                              <m:oMathParaPr>
                                <m:jc m:val="centerGroup"/>
                              </m:oMathParaPr>
                              <m:oMath xmlns:m="http://schemas.openxmlformats.org/officeDocument/2006/math">
                                <m:func>
                                  <m:funcPr>
                                    <m:ctrlPr>
                                      <a:rPr lang="en-GB" sz="1400" i="1">
                                        <a:effectLst/>
                                        <a:latin typeface="Cambria Math" panose="02040503050406030204" pitchFamily="18" charset="0"/>
                                      </a:rPr>
                                    </m:ctrlPr>
                                  </m:funcPr>
                                  <m:fName>
                                    <m:r>
                                      <a:rPr lang="en-GB" sz="1400">
                                        <a:effectLst/>
                                        <a:latin typeface="Cambria Math"/>
                                      </a:rPr>
                                      <m:t>−</m:t>
                                    </m:r>
                                    <m:r>
                                      <m:rPr>
                                        <m:sty m:val="p"/>
                                      </m:rPr>
                                      <a:rPr lang="en-GB" sz="1400">
                                        <a:effectLst/>
                                        <a:latin typeface="Cambria Math"/>
                                      </a:rPr>
                                      <m:t>ln</m:t>
                                    </m:r>
                                  </m:fName>
                                  <m:e>
                                    <m:d>
                                      <m:dPr>
                                        <m:begChr m:val="|"/>
                                        <m:endChr m:val="|"/>
                                        <m:ctrlPr>
                                          <a:rPr lang="en-GB" sz="1400" i="1">
                                            <a:effectLst/>
                                            <a:latin typeface="Cambria Math" panose="02040503050406030204" pitchFamily="18" charset="0"/>
                                          </a:rPr>
                                        </m:ctrlPr>
                                      </m:dPr>
                                      <m:e>
                                        <m:r>
                                          <a:rPr lang="en-GB" sz="1400">
                                            <a:effectLst/>
                                            <a:latin typeface="Cambria Math"/>
                                          </a:rPr>
                                          <m:t>𝑐𝑜𝑠𝑒𝑐</m:t>
                                        </m:r>
                                        <m:r>
                                          <a:rPr lang="en-GB" sz="1400">
                                            <a:effectLst/>
                                            <a:latin typeface="Cambria Math"/>
                                          </a:rPr>
                                          <m:t> </m:t>
                                        </m:r>
                                        <m:r>
                                          <a:rPr lang="en-GB" sz="1400">
                                            <a:effectLst/>
                                            <a:latin typeface="Cambria Math"/>
                                          </a:rPr>
                                          <m:t>𝑥</m:t>
                                        </m:r>
                                        <m:r>
                                          <a:rPr lang="en-GB" sz="1400">
                                            <a:effectLst/>
                                            <a:latin typeface="Cambria Math"/>
                                          </a:rPr>
                                          <m:t>+</m:t>
                                        </m:r>
                                        <m:func>
                                          <m:funcPr>
                                            <m:ctrlPr>
                                              <a:rPr lang="en-GB" sz="1400" i="1">
                                                <a:effectLst/>
                                                <a:latin typeface="Cambria Math" panose="02040503050406030204" pitchFamily="18" charset="0"/>
                                              </a:rPr>
                                            </m:ctrlPr>
                                          </m:funcPr>
                                          <m:fName>
                                            <m:r>
                                              <m:rPr>
                                                <m:sty m:val="p"/>
                                              </m:rPr>
                                              <a:rPr lang="en-GB" sz="1400">
                                                <a:effectLst/>
                                                <a:latin typeface="Cambria Math"/>
                                              </a:rPr>
                                              <m:t>cot</m:t>
                                            </m:r>
                                          </m:fName>
                                          <m:e>
                                            <m:r>
                                              <a:rPr lang="en-GB" sz="1400">
                                                <a:effectLst/>
                                                <a:latin typeface="Cambria Math"/>
                                              </a:rPr>
                                              <m:t>𝑥</m:t>
                                            </m:r>
                                          </m:e>
                                        </m:func>
                                      </m:e>
                                    </m:d>
                                  </m:e>
                                </m:func>
                              </m:oMath>
                            </m:oMathPara>
                          </a14:m>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400" dirty="0">
                              <a:effectLst/>
                            </a:rPr>
                            <a:t>Yes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7"/>
                      </a:ext>
                    </a:extLst>
                  </a:tr>
                  <a:tr h="0">
                    <a:tc>
                      <a:txBody>
                        <a:bodyPr/>
                        <a:lstStyle/>
                        <a:p>
                          <a:pPr>
                            <a:lnSpc>
                              <a:spcPct val="107000"/>
                            </a:lnSpc>
                            <a:spcAft>
                              <a:spcPts val="0"/>
                            </a:spcAft>
                          </a:pPr>
                          <a14:m>
                            <m:oMathPara xmlns:m="http://schemas.openxmlformats.org/officeDocument/2006/math">
                              <m:oMathParaPr>
                                <m:jc m:val="centerGroup"/>
                              </m:oMathParaPr>
                              <m:oMath xmlns:m="http://schemas.openxmlformats.org/officeDocument/2006/math">
                                <m:r>
                                  <a:rPr lang="en-GB" sz="1400">
                                    <a:effectLst/>
                                    <a:latin typeface="Cambria Math"/>
                                  </a:rPr>
                                  <m:t>𝒔𝒆𝒄</m:t>
                                </m:r>
                                <m:r>
                                  <a:rPr lang="en-GB" sz="1400">
                                    <a:effectLst/>
                                    <a:latin typeface="Cambria Math"/>
                                  </a:rPr>
                                  <m:t> </m:t>
                                </m:r>
                                <m:r>
                                  <a:rPr lang="en-GB" sz="1400">
                                    <a:effectLst/>
                                    <a:latin typeface="Cambria Math"/>
                                  </a:rPr>
                                  <m:t>𝒙</m:t>
                                </m:r>
                              </m:oMath>
                            </m:oMathPara>
                          </a14:m>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400">
                              <a:effectLst/>
                            </a:rPr>
                            <a:t>Would use substitution </a:t>
                          </a:r>
                          <a14:m>
                            <m:oMath xmlns:m="http://schemas.openxmlformats.org/officeDocument/2006/math">
                              <m:r>
                                <a:rPr lang="en-GB" sz="1400">
                                  <a:effectLst/>
                                  <a:latin typeface="Cambria Math"/>
                                </a:rPr>
                                <m:t>𝑢</m:t>
                              </m:r>
                              <m:r>
                                <a:rPr lang="en-GB" sz="1400">
                                  <a:effectLst/>
                                  <a:latin typeface="Cambria Math"/>
                                </a:rPr>
                                <m:t>=</m:t>
                              </m:r>
                              <m:func>
                                <m:funcPr>
                                  <m:ctrlPr>
                                    <a:rPr lang="en-GB" sz="1400" i="1">
                                      <a:effectLst/>
                                      <a:latin typeface="Cambria Math" panose="02040503050406030204" pitchFamily="18" charset="0"/>
                                    </a:rPr>
                                  </m:ctrlPr>
                                </m:funcPr>
                                <m:fName>
                                  <m:r>
                                    <m:rPr>
                                      <m:sty m:val="p"/>
                                    </m:rPr>
                                    <a:rPr lang="en-GB" sz="1400">
                                      <a:effectLst/>
                                      <a:latin typeface="Cambria Math"/>
                                    </a:rPr>
                                    <m:t>sec</m:t>
                                  </m:r>
                                </m:fName>
                                <m:e>
                                  <m:r>
                                    <a:rPr lang="en-GB" sz="1400">
                                      <a:effectLst/>
                                      <a:latin typeface="Cambria Math"/>
                                    </a:rPr>
                                    <m:t>𝑥</m:t>
                                  </m:r>
                                </m:e>
                              </m:func>
                              <m:r>
                                <a:rPr lang="en-GB" sz="1400">
                                  <a:effectLst/>
                                  <a:latin typeface="Cambria Math"/>
                                </a:rPr>
                                <m:t>+</m:t>
                              </m:r>
                              <m:func>
                                <m:funcPr>
                                  <m:ctrlPr>
                                    <a:rPr lang="en-GB" sz="1400" i="1">
                                      <a:effectLst/>
                                      <a:latin typeface="Cambria Math" panose="02040503050406030204" pitchFamily="18" charset="0"/>
                                    </a:rPr>
                                  </m:ctrlPr>
                                </m:funcPr>
                                <m:fName>
                                  <m:r>
                                    <m:rPr>
                                      <m:sty m:val="p"/>
                                    </m:rPr>
                                    <a:rPr lang="en-GB" sz="1400">
                                      <a:effectLst/>
                                      <a:latin typeface="Cambria Math"/>
                                    </a:rPr>
                                    <m:t>tan</m:t>
                                  </m:r>
                                </m:fName>
                                <m:e>
                                  <m:r>
                                    <a:rPr lang="en-GB" sz="1400">
                                      <a:effectLst/>
                                      <a:latin typeface="Cambria Math"/>
                                    </a:rPr>
                                    <m:t>𝑥</m:t>
                                  </m:r>
                                </m:e>
                              </m:func>
                            </m:oMath>
                          </a14:m>
                          <a:r>
                            <a:rPr lang="en-GB" sz="1400">
                              <a:effectLst/>
                            </a:rPr>
                            <a:t>, but too hard for exam.</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14:m>
                            <m:oMathPara xmlns:m="http://schemas.openxmlformats.org/officeDocument/2006/math">
                              <m:oMathParaPr>
                                <m:jc m:val="centerGroup"/>
                              </m:oMathParaPr>
                              <m:oMath xmlns:m="http://schemas.openxmlformats.org/officeDocument/2006/math">
                                <m:func>
                                  <m:funcPr>
                                    <m:ctrlPr>
                                      <a:rPr lang="en-GB" sz="1400" i="1">
                                        <a:effectLst/>
                                        <a:latin typeface="Cambria Math" panose="02040503050406030204" pitchFamily="18" charset="0"/>
                                      </a:rPr>
                                    </m:ctrlPr>
                                  </m:funcPr>
                                  <m:fName>
                                    <m:r>
                                      <m:rPr>
                                        <m:sty m:val="p"/>
                                      </m:rPr>
                                      <a:rPr lang="en-GB" sz="1400">
                                        <a:effectLst/>
                                        <a:latin typeface="Cambria Math"/>
                                      </a:rPr>
                                      <m:t>ln</m:t>
                                    </m:r>
                                  </m:fName>
                                  <m:e>
                                    <m:d>
                                      <m:dPr>
                                        <m:begChr m:val="|"/>
                                        <m:endChr m:val="|"/>
                                        <m:ctrlPr>
                                          <a:rPr lang="en-GB" sz="1400" i="1">
                                            <a:effectLst/>
                                            <a:latin typeface="Cambria Math" panose="02040503050406030204" pitchFamily="18" charset="0"/>
                                          </a:rPr>
                                        </m:ctrlPr>
                                      </m:dPr>
                                      <m:e>
                                        <m:func>
                                          <m:funcPr>
                                            <m:ctrlPr>
                                              <a:rPr lang="en-GB" sz="1400" i="1">
                                                <a:effectLst/>
                                                <a:latin typeface="Cambria Math" panose="02040503050406030204" pitchFamily="18" charset="0"/>
                                              </a:rPr>
                                            </m:ctrlPr>
                                          </m:funcPr>
                                          <m:fName>
                                            <m:r>
                                              <m:rPr>
                                                <m:sty m:val="p"/>
                                              </m:rPr>
                                              <a:rPr lang="en-GB" sz="1400">
                                                <a:effectLst/>
                                                <a:latin typeface="Cambria Math"/>
                                              </a:rPr>
                                              <m:t>sec</m:t>
                                            </m:r>
                                          </m:fName>
                                          <m:e>
                                            <m:r>
                                              <a:rPr lang="en-GB" sz="1400">
                                                <a:effectLst/>
                                                <a:latin typeface="Cambria Math"/>
                                              </a:rPr>
                                              <m:t>𝑥</m:t>
                                            </m:r>
                                          </m:e>
                                        </m:func>
                                        <m:r>
                                          <a:rPr lang="en-GB" sz="1400">
                                            <a:effectLst/>
                                            <a:latin typeface="Cambria Math"/>
                                          </a:rPr>
                                          <m:t>+</m:t>
                                        </m:r>
                                        <m:func>
                                          <m:funcPr>
                                            <m:ctrlPr>
                                              <a:rPr lang="en-GB" sz="1400" i="1">
                                                <a:effectLst/>
                                                <a:latin typeface="Cambria Math" panose="02040503050406030204" pitchFamily="18" charset="0"/>
                                              </a:rPr>
                                            </m:ctrlPr>
                                          </m:funcPr>
                                          <m:fName>
                                            <m:r>
                                              <m:rPr>
                                                <m:sty m:val="p"/>
                                              </m:rPr>
                                              <a:rPr lang="en-GB" sz="1400">
                                                <a:effectLst/>
                                                <a:latin typeface="Cambria Math"/>
                                              </a:rPr>
                                              <m:t>tan</m:t>
                                            </m:r>
                                          </m:fName>
                                          <m:e>
                                            <m:r>
                                              <a:rPr lang="en-GB" sz="1400">
                                                <a:effectLst/>
                                                <a:latin typeface="Cambria Math"/>
                                              </a:rPr>
                                              <m:t>𝑥</m:t>
                                            </m:r>
                                          </m:e>
                                        </m:func>
                                      </m:e>
                                    </m:d>
                                  </m:e>
                                </m:func>
                              </m:oMath>
                            </m:oMathPara>
                          </a14:m>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400" dirty="0">
                              <a:effectLst/>
                            </a:rPr>
                            <a:t>Yes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8"/>
                      </a:ext>
                    </a:extLst>
                  </a:tr>
                  <a:tr h="0">
                    <a:tc>
                      <a:txBody>
                        <a:bodyPr/>
                        <a:lstStyle/>
                        <a:p>
                          <a:pPr>
                            <a:lnSpc>
                              <a:spcPct val="107000"/>
                            </a:lnSpc>
                            <a:spcAft>
                              <a:spcPts val="0"/>
                            </a:spcAft>
                          </a:pPr>
                          <a14:m>
                            <m:oMathPara xmlns:m="http://schemas.openxmlformats.org/officeDocument/2006/math">
                              <m:oMathParaPr>
                                <m:jc m:val="centerGroup"/>
                              </m:oMathParaPr>
                              <m:oMath xmlns:m="http://schemas.openxmlformats.org/officeDocument/2006/math">
                                <m:r>
                                  <a:rPr lang="en-GB" sz="1400">
                                    <a:effectLst/>
                                    <a:latin typeface="Cambria Math"/>
                                  </a:rPr>
                                  <m:t>𝒄𝒐𝒕</m:t>
                                </m:r>
                                <m:r>
                                  <a:rPr lang="en-GB" sz="1400">
                                    <a:effectLst/>
                                    <a:latin typeface="Cambria Math"/>
                                  </a:rPr>
                                  <m:t> </m:t>
                                </m:r>
                                <m:r>
                                  <a:rPr lang="en-GB" sz="1400">
                                    <a:effectLst/>
                                    <a:latin typeface="Cambria Math"/>
                                  </a:rPr>
                                  <m:t>𝒙</m:t>
                                </m:r>
                              </m:oMath>
                            </m:oMathPara>
                          </a14:m>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14:m>
                            <m:oMath xmlns:m="http://schemas.openxmlformats.org/officeDocument/2006/math">
                              <m:nary>
                                <m:naryPr>
                                  <m:subHide m:val="on"/>
                                  <m:supHide m:val="on"/>
                                  <m:ctrlPr>
                                    <a:rPr lang="en-GB" sz="1400" i="1">
                                      <a:effectLst/>
                                      <a:latin typeface="Cambria Math" panose="02040503050406030204" pitchFamily="18" charset="0"/>
                                    </a:rPr>
                                  </m:ctrlPr>
                                </m:naryPr>
                                <m:sub/>
                                <m:sup/>
                                <m:e>
                                  <m:f>
                                    <m:fPr>
                                      <m:ctrlPr>
                                        <a:rPr lang="en-GB" sz="1400" i="1">
                                          <a:effectLst/>
                                          <a:latin typeface="Cambria Math" panose="02040503050406030204" pitchFamily="18" charset="0"/>
                                        </a:rPr>
                                      </m:ctrlPr>
                                    </m:fPr>
                                    <m:num>
                                      <m:func>
                                        <m:funcPr>
                                          <m:ctrlPr>
                                            <a:rPr lang="en-GB" sz="1400" i="1">
                                              <a:effectLst/>
                                              <a:latin typeface="Cambria Math" panose="02040503050406030204" pitchFamily="18" charset="0"/>
                                            </a:rPr>
                                          </m:ctrlPr>
                                        </m:funcPr>
                                        <m:fName>
                                          <m:r>
                                            <m:rPr>
                                              <m:sty m:val="p"/>
                                            </m:rPr>
                                            <a:rPr lang="en-GB" sz="1400">
                                              <a:effectLst/>
                                              <a:latin typeface="Cambria Math"/>
                                            </a:rPr>
                                            <m:t>cos</m:t>
                                          </m:r>
                                        </m:fName>
                                        <m:e>
                                          <m:r>
                                            <a:rPr lang="en-GB" sz="1400">
                                              <a:effectLst/>
                                              <a:latin typeface="Cambria Math"/>
                                            </a:rPr>
                                            <m:t>𝑥</m:t>
                                          </m:r>
                                        </m:e>
                                      </m:func>
                                    </m:num>
                                    <m:den>
                                      <m:func>
                                        <m:funcPr>
                                          <m:ctrlPr>
                                            <a:rPr lang="en-GB" sz="1400" i="1">
                                              <a:effectLst/>
                                              <a:latin typeface="Cambria Math" panose="02040503050406030204" pitchFamily="18" charset="0"/>
                                            </a:rPr>
                                          </m:ctrlPr>
                                        </m:funcPr>
                                        <m:fName>
                                          <m:r>
                                            <m:rPr>
                                              <m:sty m:val="p"/>
                                            </m:rPr>
                                            <a:rPr lang="en-GB" sz="1400">
                                              <a:effectLst/>
                                              <a:latin typeface="Cambria Math"/>
                                            </a:rPr>
                                            <m:t>sin</m:t>
                                          </m:r>
                                        </m:fName>
                                        <m:e>
                                          <m:r>
                                            <a:rPr lang="en-GB" sz="1400">
                                              <a:effectLst/>
                                              <a:latin typeface="Cambria Math"/>
                                            </a:rPr>
                                            <m:t>𝑥</m:t>
                                          </m:r>
                                        </m:e>
                                      </m:func>
                                    </m:den>
                                  </m:f>
                                  <m:r>
                                    <a:rPr lang="en-GB" sz="1400">
                                      <a:effectLst/>
                                      <a:latin typeface="Cambria Math"/>
                                    </a:rPr>
                                    <m:t>𝑑𝑥</m:t>
                                  </m:r>
                                </m:e>
                              </m:nary>
                            </m:oMath>
                          </a14:m>
                          <a:r>
                            <a:rPr lang="en-GB" sz="1400">
                              <a:effectLst/>
                            </a:rPr>
                            <a:t> which is of the form </a:t>
                          </a:r>
                          <a14:m>
                            <m:oMath xmlns:m="http://schemas.openxmlformats.org/officeDocument/2006/math">
                              <m:nary>
                                <m:naryPr>
                                  <m:subHide m:val="on"/>
                                  <m:supHide m:val="on"/>
                                  <m:ctrlPr>
                                    <a:rPr lang="en-GB" sz="1400" i="1">
                                      <a:effectLst/>
                                      <a:latin typeface="Cambria Math" panose="02040503050406030204" pitchFamily="18" charset="0"/>
                                    </a:rPr>
                                  </m:ctrlPr>
                                </m:naryPr>
                                <m:sub/>
                                <m:sup/>
                                <m:e>
                                  <m:f>
                                    <m:fPr>
                                      <m:ctrlPr>
                                        <a:rPr lang="en-GB" sz="1400" i="1">
                                          <a:effectLst/>
                                          <a:latin typeface="Cambria Math" panose="02040503050406030204" pitchFamily="18" charset="0"/>
                                        </a:rPr>
                                      </m:ctrlPr>
                                    </m:fPr>
                                    <m:num>
                                      <m:sSup>
                                        <m:sSupPr>
                                          <m:ctrlPr>
                                            <a:rPr lang="en-GB" sz="1400" i="1">
                                              <a:effectLst/>
                                              <a:latin typeface="Cambria Math" panose="02040503050406030204" pitchFamily="18" charset="0"/>
                                            </a:rPr>
                                          </m:ctrlPr>
                                        </m:sSupPr>
                                        <m:e>
                                          <m:r>
                                            <a:rPr lang="en-GB" sz="1400">
                                              <a:effectLst/>
                                              <a:latin typeface="Cambria Math"/>
                                            </a:rPr>
                                            <m:t>𝑓</m:t>
                                          </m:r>
                                        </m:e>
                                        <m:sup>
                                          <m:r>
                                            <a:rPr lang="en-GB" sz="1400">
                                              <a:effectLst/>
                                              <a:latin typeface="Cambria Math"/>
                                            </a:rPr>
                                            <m:t>′</m:t>
                                          </m:r>
                                        </m:sup>
                                      </m:sSup>
                                      <m:d>
                                        <m:dPr>
                                          <m:ctrlPr>
                                            <a:rPr lang="en-GB" sz="1400" i="1">
                                              <a:effectLst/>
                                              <a:latin typeface="Cambria Math" panose="02040503050406030204" pitchFamily="18" charset="0"/>
                                            </a:rPr>
                                          </m:ctrlPr>
                                        </m:dPr>
                                        <m:e>
                                          <m:r>
                                            <a:rPr lang="en-GB" sz="1400">
                                              <a:effectLst/>
                                              <a:latin typeface="Cambria Math"/>
                                            </a:rPr>
                                            <m:t>𝑥</m:t>
                                          </m:r>
                                        </m:e>
                                      </m:d>
                                    </m:num>
                                    <m:den>
                                      <m:r>
                                        <a:rPr lang="en-GB" sz="1400">
                                          <a:effectLst/>
                                          <a:latin typeface="Cambria Math"/>
                                        </a:rPr>
                                        <m:t>𝑓</m:t>
                                      </m:r>
                                      <m:d>
                                        <m:dPr>
                                          <m:ctrlPr>
                                            <a:rPr lang="en-GB" sz="1400" i="1">
                                              <a:effectLst/>
                                              <a:latin typeface="Cambria Math" panose="02040503050406030204" pitchFamily="18" charset="0"/>
                                            </a:rPr>
                                          </m:ctrlPr>
                                        </m:dPr>
                                        <m:e>
                                          <m:r>
                                            <a:rPr lang="en-GB" sz="1400">
                                              <a:effectLst/>
                                              <a:latin typeface="Cambria Math"/>
                                            </a:rPr>
                                            <m:t>𝑥</m:t>
                                          </m:r>
                                        </m:e>
                                      </m:d>
                                    </m:den>
                                  </m:f>
                                </m:e>
                              </m:nary>
                              <m:r>
                                <a:rPr lang="en-GB" sz="1400">
                                  <a:effectLst/>
                                  <a:latin typeface="Cambria Math"/>
                                </a:rPr>
                                <m:t>𝑑𝑥</m:t>
                              </m:r>
                            </m:oMath>
                          </a14:m>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14:m>
                            <m:oMathPara xmlns:m="http://schemas.openxmlformats.org/officeDocument/2006/math">
                              <m:oMathParaPr>
                                <m:jc m:val="centerGroup"/>
                              </m:oMathParaPr>
                              <m:oMath xmlns:m="http://schemas.openxmlformats.org/officeDocument/2006/math">
                                <m:func>
                                  <m:funcPr>
                                    <m:ctrlPr>
                                      <a:rPr lang="en-GB" sz="1400" i="1">
                                        <a:effectLst/>
                                        <a:latin typeface="Cambria Math" panose="02040503050406030204" pitchFamily="18" charset="0"/>
                                      </a:rPr>
                                    </m:ctrlPr>
                                  </m:funcPr>
                                  <m:fName>
                                    <m:r>
                                      <m:rPr>
                                        <m:sty m:val="p"/>
                                      </m:rPr>
                                      <a:rPr lang="en-GB" sz="1400">
                                        <a:effectLst/>
                                        <a:latin typeface="Cambria Math"/>
                                      </a:rPr>
                                      <m:t>ln</m:t>
                                    </m:r>
                                  </m:fName>
                                  <m:e>
                                    <m:d>
                                      <m:dPr>
                                        <m:begChr m:val="|"/>
                                        <m:endChr m:val="|"/>
                                        <m:ctrlPr>
                                          <a:rPr lang="en-GB" sz="1400" i="1">
                                            <a:effectLst/>
                                            <a:latin typeface="Cambria Math" panose="02040503050406030204" pitchFamily="18" charset="0"/>
                                          </a:rPr>
                                        </m:ctrlPr>
                                      </m:dPr>
                                      <m:e>
                                        <m:func>
                                          <m:funcPr>
                                            <m:ctrlPr>
                                              <a:rPr lang="en-GB" sz="1400" i="1">
                                                <a:effectLst/>
                                                <a:latin typeface="Cambria Math" panose="02040503050406030204" pitchFamily="18" charset="0"/>
                                              </a:rPr>
                                            </m:ctrlPr>
                                          </m:funcPr>
                                          <m:fName>
                                            <m:r>
                                              <a:rPr lang="en-GB" sz="1400">
                                                <a:effectLst/>
                                                <a:latin typeface="Cambria Math"/>
                                              </a:rPr>
                                              <m:t>𝑠𝑖𝑛</m:t>
                                            </m:r>
                                          </m:fName>
                                          <m:e>
                                            <m:r>
                                              <a:rPr lang="en-GB" sz="1400">
                                                <a:effectLst/>
                                                <a:latin typeface="Cambria Math"/>
                                              </a:rPr>
                                              <m:t>𝑥</m:t>
                                            </m:r>
                                          </m:e>
                                        </m:func>
                                      </m:e>
                                    </m:d>
                                  </m:e>
                                </m:func>
                              </m:oMath>
                            </m:oMathPara>
                          </a14:m>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400" dirty="0">
                              <a:effectLst/>
                            </a:rPr>
                            <a:t>Yes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9"/>
                      </a:ext>
                    </a:extLst>
                  </a:tr>
                </a:tbl>
              </a:graphicData>
            </a:graphic>
          </p:graphicFrame>
        </mc:Choice>
        <mc:Fallback xmlns="">
          <p:graphicFrame>
            <p:nvGraphicFramePr>
              <p:cNvPr id="2" name="Table 1"/>
              <p:cNvGraphicFramePr>
                <a:graphicFrameLocks noGrp="1"/>
              </p:cNvGraphicFramePr>
              <p:nvPr>
                <p:extLst>
                  <p:ext uri="{D42A27DB-BD31-4B8C-83A1-F6EECF244321}">
                    <p14:modId xmlns:p14="http://schemas.microsoft.com/office/powerpoint/2010/main" val="1965059405"/>
                  </p:ext>
                </p:extLst>
              </p:nvPr>
            </p:nvGraphicFramePr>
            <p:xfrm>
              <a:off x="675184" y="709712"/>
              <a:ext cx="7506653" cy="6126211"/>
            </p:xfrm>
            <a:graphic>
              <a:graphicData uri="http://schemas.openxmlformats.org/drawingml/2006/table">
                <a:tbl>
                  <a:tblPr firstRow="1" bandRow="1">
                    <a:tableStyleId>{073A0DAA-6AF3-43AB-8588-CEC1D06C72B9}</a:tableStyleId>
                  </a:tblPr>
                  <a:tblGrid>
                    <a:gridCol w="1168676">
                      <a:extLst>
                        <a:ext uri="{9D8B030D-6E8A-4147-A177-3AD203B41FA5}">
                          <a16:colId xmlns:a16="http://schemas.microsoft.com/office/drawing/2014/main" val="20000"/>
                        </a:ext>
                      </a:extLst>
                    </a:gridCol>
                    <a:gridCol w="2817330">
                      <a:extLst>
                        <a:ext uri="{9D8B030D-6E8A-4147-A177-3AD203B41FA5}">
                          <a16:colId xmlns:a16="http://schemas.microsoft.com/office/drawing/2014/main" val="20001"/>
                        </a:ext>
                      </a:extLst>
                    </a:gridCol>
                    <a:gridCol w="1879303">
                      <a:extLst>
                        <a:ext uri="{9D8B030D-6E8A-4147-A177-3AD203B41FA5}">
                          <a16:colId xmlns:a16="http://schemas.microsoft.com/office/drawing/2014/main" val="20002"/>
                        </a:ext>
                      </a:extLst>
                    </a:gridCol>
                    <a:gridCol w="1641344">
                      <a:extLst>
                        <a:ext uri="{9D8B030D-6E8A-4147-A177-3AD203B41FA5}">
                          <a16:colId xmlns:a16="http://schemas.microsoft.com/office/drawing/2014/main" val="20003"/>
                        </a:ext>
                      </a:extLst>
                    </a:gridCol>
                  </a:tblGrid>
                  <a:tr h="263652">
                    <a:tc>
                      <a:txBody>
                        <a:bodyPr/>
                        <a:lstStyle/>
                        <a:p>
                          <a:endParaRPr lang="en-US"/>
                        </a:p>
                      </a:txBody>
                      <a:tcPr marL="68580" marR="68580" marT="0" marB="0">
                        <a:blipFill>
                          <a:blip r:embed="rId2"/>
                          <a:stretch>
                            <a:fillRect l="-521" t="-160465" r="-544271" b="-2467442"/>
                          </a:stretch>
                        </a:blipFill>
                      </a:tcPr>
                    </a:tc>
                    <a:tc>
                      <a:txBody>
                        <a:bodyPr/>
                        <a:lstStyle/>
                        <a:p>
                          <a:pPr>
                            <a:lnSpc>
                              <a:spcPct val="107000"/>
                            </a:lnSpc>
                            <a:spcAft>
                              <a:spcPts val="0"/>
                            </a:spcAft>
                          </a:pPr>
                          <a:r>
                            <a:rPr lang="en-GB" sz="1400" dirty="0">
                              <a:effectLst/>
                            </a:rPr>
                            <a:t>How to deal with it</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endParaRPr lang="en-US"/>
                        </a:p>
                      </a:txBody>
                      <a:tcPr marL="68580" marR="68580" marT="0" marB="0">
                        <a:blipFill>
                          <a:blip r:embed="rId2"/>
                          <a:stretch>
                            <a:fillRect l="-212987" t="-160465" r="-88961" b="-2467442"/>
                          </a:stretch>
                        </a:blipFill>
                      </a:tcPr>
                    </a:tc>
                    <a:tc>
                      <a:txBody>
                        <a:bodyPr/>
                        <a:lstStyle/>
                        <a:p>
                          <a:pPr>
                            <a:lnSpc>
                              <a:spcPct val="107000"/>
                            </a:lnSpc>
                            <a:spcAft>
                              <a:spcPts val="0"/>
                            </a:spcAft>
                          </a:pPr>
                          <a:r>
                            <a:rPr lang="en-GB" sz="1400" dirty="0">
                              <a:effectLst/>
                            </a:rPr>
                            <a:t>Formula booklet?</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0"/>
                      </a:ext>
                    </a:extLst>
                  </a:tr>
                  <a:tr h="384420">
                    <a:tc>
                      <a:txBody>
                        <a:bodyPr/>
                        <a:lstStyle/>
                        <a:p>
                          <a:endParaRPr lang="en-US"/>
                        </a:p>
                      </a:txBody>
                      <a:tcPr marL="68580" marR="68580" marT="0" marB="0">
                        <a:blipFill>
                          <a:blip r:embed="rId2"/>
                          <a:stretch>
                            <a:fillRect l="-521" t="-177778" r="-544271" b="-1584127"/>
                          </a:stretch>
                        </a:blipFill>
                      </a:tcPr>
                    </a:tc>
                    <a:tc>
                      <a:txBody>
                        <a:bodyPr/>
                        <a:lstStyle/>
                        <a:p>
                          <a:pPr>
                            <a:lnSpc>
                              <a:spcPct val="107000"/>
                            </a:lnSpc>
                            <a:spcAft>
                              <a:spcPts val="0"/>
                            </a:spcAft>
                          </a:pPr>
                          <a:r>
                            <a:rPr lang="en-GB" sz="1400">
                              <a:effectLst/>
                            </a:rPr>
                            <a:t>Standard result</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endParaRPr lang="en-US"/>
                        </a:p>
                      </a:txBody>
                      <a:tcPr marL="68580" marR="68580" marT="0" marB="0">
                        <a:blipFill>
                          <a:blip r:embed="rId2"/>
                          <a:stretch>
                            <a:fillRect l="-212987" t="-177778" r="-88961" b="-1584127"/>
                          </a:stretch>
                        </a:blipFill>
                      </a:tcPr>
                    </a:tc>
                    <a:tc>
                      <a:txBody>
                        <a:bodyPr/>
                        <a:lstStyle/>
                        <a:p>
                          <a:pPr>
                            <a:lnSpc>
                              <a:spcPct val="107000"/>
                            </a:lnSpc>
                            <a:spcAft>
                              <a:spcPts val="0"/>
                            </a:spcAft>
                          </a:pPr>
                          <a:r>
                            <a:rPr lang="en-GB" sz="1400">
                              <a:effectLst/>
                            </a:rPr>
                            <a:t>No</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1"/>
                      </a:ext>
                    </a:extLst>
                  </a:tr>
                  <a:tr h="504056">
                    <a:tc>
                      <a:txBody>
                        <a:bodyPr/>
                        <a:lstStyle/>
                        <a:p>
                          <a:endParaRPr lang="en-US"/>
                        </a:p>
                      </a:txBody>
                      <a:tcPr marL="68580" marR="68580" marT="0" marB="0">
                        <a:blipFill>
                          <a:blip r:embed="rId2"/>
                          <a:stretch>
                            <a:fillRect l="-521" t="-210843" r="-544271" b="-1102410"/>
                          </a:stretch>
                        </a:blipFill>
                      </a:tcPr>
                    </a:tc>
                    <a:tc>
                      <a:txBody>
                        <a:bodyPr/>
                        <a:lstStyle/>
                        <a:p>
                          <a:pPr>
                            <a:lnSpc>
                              <a:spcPct val="107000"/>
                            </a:lnSpc>
                            <a:spcAft>
                              <a:spcPts val="0"/>
                            </a:spcAft>
                          </a:pPr>
                          <a:r>
                            <a:rPr lang="en-GB" sz="1400" dirty="0">
                              <a:effectLst/>
                            </a:rPr>
                            <a:t>Standard result</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endParaRPr lang="en-US"/>
                        </a:p>
                      </a:txBody>
                      <a:tcPr marL="68580" marR="68580" marT="0" marB="0">
                        <a:blipFill>
                          <a:blip r:embed="rId2"/>
                          <a:stretch>
                            <a:fillRect l="-212987" t="-210843" r="-88961" b="-1102410"/>
                          </a:stretch>
                        </a:blipFill>
                      </a:tcPr>
                    </a:tc>
                    <a:tc>
                      <a:txBody>
                        <a:bodyPr/>
                        <a:lstStyle/>
                        <a:p>
                          <a:pPr>
                            <a:lnSpc>
                              <a:spcPct val="107000"/>
                            </a:lnSpc>
                            <a:spcAft>
                              <a:spcPts val="0"/>
                            </a:spcAft>
                          </a:pPr>
                          <a:r>
                            <a:rPr lang="en-GB" sz="1400">
                              <a:effectLst/>
                            </a:rPr>
                            <a:t>No</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2"/>
                      </a:ext>
                    </a:extLst>
                  </a:tr>
                  <a:tr h="941959">
                    <a:tc>
                      <a:txBody>
                        <a:bodyPr/>
                        <a:lstStyle/>
                        <a:p>
                          <a:endParaRPr lang="en-US"/>
                        </a:p>
                      </a:txBody>
                      <a:tcPr marL="68580" marR="68580" marT="0" marB="0">
                        <a:blipFill>
                          <a:blip r:embed="rId2"/>
                          <a:stretch>
                            <a:fillRect l="-521" t="-166452" r="-544271" b="-490323"/>
                          </a:stretch>
                        </a:blipFill>
                      </a:tcPr>
                    </a:tc>
                    <a:tc>
                      <a:txBody>
                        <a:bodyPr/>
                        <a:lstStyle/>
                        <a:p>
                          <a:endParaRPr lang="en-US"/>
                        </a:p>
                      </a:txBody>
                      <a:tcPr marL="68580" marR="68580" marT="0" marB="0">
                        <a:blipFill>
                          <a:blip r:embed="rId2"/>
                          <a:stretch>
                            <a:fillRect l="-41685" t="-166452" r="-125702" b="-490323"/>
                          </a:stretch>
                        </a:blipFill>
                      </a:tcPr>
                    </a:tc>
                    <a:tc>
                      <a:txBody>
                        <a:bodyPr/>
                        <a:lstStyle/>
                        <a:p>
                          <a:endParaRPr lang="en-US"/>
                        </a:p>
                      </a:txBody>
                      <a:tcPr marL="68580" marR="68580" marT="0" marB="0">
                        <a:blipFill>
                          <a:blip r:embed="rId2"/>
                          <a:stretch>
                            <a:fillRect l="-212987" t="-166452" r="-88961" b="-490323"/>
                          </a:stretch>
                        </a:blipFill>
                      </a:tcPr>
                    </a:tc>
                    <a:tc>
                      <a:txBody>
                        <a:bodyPr/>
                        <a:lstStyle/>
                        <a:p>
                          <a:pPr>
                            <a:lnSpc>
                              <a:spcPct val="107000"/>
                            </a:lnSpc>
                            <a:spcAft>
                              <a:spcPts val="0"/>
                            </a:spcAft>
                          </a:pPr>
                          <a:r>
                            <a:rPr lang="en-GB" sz="1400">
                              <a:effectLst/>
                            </a:rPr>
                            <a:t>Yes</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3"/>
                      </a:ext>
                    </a:extLst>
                  </a:tr>
                  <a:tr h="1112203">
                    <a:tc>
                      <a:txBody>
                        <a:bodyPr/>
                        <a:lstStyle/>
                        <a:p>
                          <a:endParaRPr lang="en-US"/>
                        </a:p>
                      </a:txBody>
                      <a:tcPr marL="68580" marR="68580" marT="0" marB="0">
                        <a:blipFill>
                          <a:blip r:embed="rId2"/>
                          <a:stretch>
                            <a:fillRect l="-521" t="-225683" r="-544271" b="-315301"/>
                          </a:stretch>
                        </a:blipFill>
                      </a:tcPr>
                    </a:tc>
                    <a:tc>
                      <a:txBody>
                        <a:bodyPr/>
                        <a:lstStyle/>
                        <a:p>
                          <a:endParaRPr lang="en-US"/>
                        </a:p>
                      </a:txBody>
                      <a:tcPr marL="68580" marR="68580" marT="0" marB="0">
                        <a:blipFill>
                          <a:blip r:embed="rId2"/>
                          <a:stretch>
                            <a:fillRect l="-41685" t="-225683" r="-125702" b="-315301"/>
                          </a:stretch>
                        </a:blipFill>
                      </a:tcPr>
                    </a:tc>
                    <a:tc>
                      <a:txBody>
                        <a:bodyPr/>
                        <a:lstStyle/>
                        <a:p>
                          <a:endParaRPr lang="en-US"/>
                        </a:p>
                      </a:txBody>
                      <a:tcPr marL="68580" marR="68580" marT="0" marB="0">
                        <a:blipFill>
                          <a:blip r:embed="rId2"/>
                          <a:stretch>
                            <a:fillRect l="-212987" t="-225683" r="-88961" b="-315301"/>
                          </a:stretch>
                        </a:blipFill>
                      </a:tcPr>
                    </a:tc>
                    <a:tc>
                      <a:txBody>
                        <a:bodyPr/>
                        <a:lstStyle/>
                        <a:p>
                          <a:pPr>
                            <a:lnSpc>
                              <a:spcPct val="107000"/>
                            </a:lnSpc>
                            <a:spcAft>
                              <a:spcPts val="0"/>
                            </a:spcAft>
                          </a:pPr>
                          <a:r>
                            <a:rPr lang="en-GB" sz="1400">
                              <a:effectLst/>
                            </a:rPr>
                            <a:t>No</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4"/>
                      </a:ext>
                    </a:extLst>
                  </a:tr>
                  <a:tr h="655638">
                    <a:tc>
                      <a:txBody>
                        <a:bodyPr/>
                        <a:lstStyle/>
                        <a:p>
                          <a:endParaRPr lang="en-US"/>
                        </a:p>
                      </a:txBody>
                      <a:tcPr marL="68580" marR="68580" marT="0" marB="0">
                        <a:blipFill>
                          <a:blip r:embed="rId2"/>
                          <a:stretch>
                            <a:fillRect l="-521" t="-557009" r="-544271" b="-439252"/>
                          </a:stretch>
                        </a:blipFill>
                      </a:tcPr>
                    </a:tc>
                    <a:tc>
                      <a:txBody>
                        <a:bodyPr/>
                        <a:lstStyle/>
                        <a:p>
                          <a:endParaRPr lang="en-US"/>
                        </a:p>
                      </a:txBody>
                      <a:tcPr marL="68580" marR="68580" marT="0" marB="0">
                        <a:blipFill>
                          <a:blip r:embed="rId2"/>
                          <a:stretch>
                            <a:fillRect l="-41685" t="-557009" r="-125702" b="-439252"/>
                          </a:stretch>
                        </a:blipFill>
                      </a:tcPr>
                    </a:tc>
                    <a:tc>
                      <a:txBody>
                        <a:bodyPr/>
                        <a:lstStyle/>
                        <a:p>
                          <a:endParaRPr lang="en-US"/>
                        </a:p>
                      </a:txBody>
                      <a:tcPr marL="68580" marR="68580" marT="0" marB="0">
                        <a:blipFill>
                          <a:blip r:embed="rId2"/>
                          <a:stretch>
                            <a:fillRect l="-212987" t="-557009" r="-88961" b="-439252"/>
                          </a:stretch>
                        </a:blipFill>
                      </a:tcPr>
                    </a:tc>
                    <a:tc>
                      <a:txBody>
                        <a:bodyPr/>
                        <a:lstStyle/>
                        <a:p>
                          <a:pPr>
                            <a:lnSpc>
                              <a:spcPct val="107000"/>
                            </a:lnSpc>
                            <a:spcAft>
                              <a:spcPts val="0"/>
                            </a:spcAft>
                          </a:pPr>
                          <a:r>
                            <a:rPr lang="en-GB" sz="1400" dirty="0">
                              <a:effectLst/>
                            </a:rPr>
                            <a:t>No</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5"/>
                      </a:ext>
                    </a:extLst>
                  </a:tr>
                  <a:tr h="456565">
                    <a:tc>
                      <a:txBody>
                        <a:bodyPr/>
                        <a:lstStyle/>
                        <a:p>
                          <a:endParaRPr lang="en-US"/>
                        </a:p>
                      </a:txBody>
                      <a:tcPr marL="68580" marR="68580" marT="0" marB="0">
                        <a:blipFill>
                          <a:blip r:embed="rId2"/>
                          <a:stretch>
                            <a:fillRect l="-521" t="-937333" r="-544271" b="-526667"/>
                          </a:stretch>
                        </a:blipFill>
                      </a:tcPr>
                    </a:tc>
                    <a:tc>
                      <a:txBody>
                        <a:bodyPr/>
                        <a:lstStyle/>
                        <a:p>
                          <a:endParaRPr lang="en-US"/>
                        </a:p>
                      </a:txBody>
                      <a:tcPr marL="68580" marR="68580" marT="0" marB="0">
                        <a:blipFill>
                          <a:blip r:embed="rId2"/>
                          <a:stretch>
                            <a:fillRect l="-41685" t="-937333" r="-125702" b="-526667"/>
                          </a:stretch>
                        </a:blipFill>
                      </a:tcPr>
                    </a:tc>
                    <a:tc>
                      <a:txBody>
                        <a:bodyPr/>
                        <a:lstStyle/>
                        <a:p>
                          <a:endParaRPr lang="en-US"/>
                        </a:p>
                      </a:txBody>
                      <a:tcPr marL="68580" marR="68580" marT="0" marB="0">
                        <a:blipFill>
                          <a:blip r:embed="rId2"/>
                          <a:stretch>
                            <a:fillRect l="-212987" t="-937333" r="-88961" b="-526667"/>
                          </a:stretch>
                        </a:blipFill>
                      </a:tcPr>
                    </a:tc>
                    <a:tc>
                      <a:txBody>
                        <a:bodyPr/>
                        <a:lstStyle/>
                        <a:p>
                          <a:pPr>
                            <a:lnSpc>
                              <a:spcPct val="107000"/>
                            </a:lnSpc>
                            <a:spcAft>
                              <a:spcPts val="0"/>
                            </a:spcAft>
                          </a:pPr>
                          <a:r>
                            <a:rPr lang="en-GB" sz="1400" dirty="0">
                              <a:effectLst/>
                            </a:rPr>
                            <a:t>No</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6"/>
                      </a:ext>
                    </a:extLst>
                  </a:tr>
                  <a:tr h="674751">
                    <a:tc>
                      <a:txBody>
                        <a:bodyPr/>
                        <a:lstStyle/>
                        <a:p>
                          <a:endParaRPr lang="en-US"/>
                        </a:p>
                      </a:txBody>
                      <a:tcPr marL="68580" marR="68580" marT="0" marB="0">
                        <a:blipFill>
                          <a:blip r:embed="rId2"/>
                          <a:stretch>
                            <a:fillRect l="-521" t="-700901" r="-544271" b="-255856"/>
                          </a:stretch>
                        </a:blipFill>
                      </a:tcPr>
                    </a:tc>
                    <a:tc>
                      <a:txBody>
                        <a:bodyPr/>
                        <a:lstStyle/>
                        <a:p>
                          <a:endParaRPr lang="en-US"/>
                        </a:p>
                      </a:txBody>
                      <a:tcPr marL="68580" marR="68580" marT="0" marB="0">
                        <a:blipFill>
                          <a:blip r:embed="rId2"/>
                          <a:stretch>
                            <a:fillRect l="-41685" t="-700901" r="-125702" b="-255856"/>
                          </a:stretch>
                        </a:blipFill>
                      </a:tcPr>
                    </a:tc>
                    <a:tc>
                      <a:txBody>
                        <a:bodyPr/>
                        <a:lstStyle/>
                        <a:p>
                          <a:endParaRPr lang="en-US"/>
                        </a:p>
                      </a:txBody>
                      <a:tcPr marL="68580" marR="68580" marT="0" marB="0">
                        <a:blipFill>
                          <a:blip r:embed="rId2"/>
                          <a:stretch>
                            <a:fillRect l="-212987" t="-700901" r="-88961" b="-255856"/>
                          </a:stretch>
                        </a:blipFill>
                      </a:tcPr>
                    </a:tc>
                    <a:tc>
                      <a:txBody>
                        <a:bodyPr/>
                        <a:lstStyle/>
                        <a:p>
                          <a:pPr>
                            <a:lnSpc>
                              <a:spcPct val="107000"/>
                            </a:lnSpc>
                            <a:spcAft>
                              <a:spcPts val="0"/>
                            </a:spcAft>
                          </a:pPr>
                          <a:r>
                            <a:rPr lang="en-GB" sz="1400" dirty="0">
                              <a:effectLst/>
                            </a:rPr>
                            <a:t>Yes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7"/>
                      </a:ext>
                    </a:extLst>
                  </a:tr>
                  <a:tr h="445897">
                    <a:tc>
                      <a:txBody>
                        <a:bodyPr/>
                        <a:lstStyle/>
                        <a:p>
                          <a:endParaRPr lang="en-US"/>
                        </a:p>
                      </a:txBody>
                      <a:tcPr marL="68580" marR="68580" marT="0" marB="0">
                        <a:blipFill>
                          <a:blip r:embed="rId2"/>
                          <a:stretch>
                            <a:fillRect l="-521" t="-1217808" r="-544271" b="-289041"/>
                          </a:stretch>
                        </a:blipFill>
                      </a:tcPr>
                    </a:tc>
                    <a:tc>
                      <a:txBody>
                        <a:bodyPr/>
                        <a:lstStyle/>
                        <a:p>
                          <a:endParaRPr lang="en-US"/>
                        </a:p>
                      </a:txBody>
                      <a:tcPr marL="68580" marR="68580" marT="0" marB="0">
                        <a:blipFill>
                          <a:blip r:embed="rId2"/>
                          <a:stretch>
                            <a:fillRect l="-41685" t="-1217808" r="-125702" b="-289041"/>
                          </a:stretch>
                        </a:blipFill>
                      </a:tcPr>
                    </a:tc>
                    <a:tc>
                      <a:txBody>
                        <a:bodyPr/>
                        <a:lstStyle/>
                        <a:p>
                          <a:endParaRPr lang="en-US"/>
                        </a:p>
                      </a:txBody>
                      <a:tcPr marL="68580" marR="68580" marT="0" marB="0">
                        <a:blipFill>
                          <a:blip r:embed="rId2"/>
                          <a:stretch>
                            <a:fillRect l="-212987" t="-1217808" r="-88961" b="-289041"/>
                          </a:stretch>
                        </a:blipFill>
                      </a:tcPr>
                    </a:tc>
                    <a:tc>
                      <a:txBody>
                        <a:bodyPr/>
                        <a:lstStyle/>
                        <a:p>
                          <a:pPr>
                            <a:lnSpc>
                              <a:spcPct val="107000"/>
                            </a:lnSpc>
                            <a:spcAft>
                              <a:spcPts val="0"/>
                            </a:spcAft>
                          </a:pPr>
                          <a:r>
                            <a:rPr lang="en-GB" sz="1400" dirty="0">
                              <a:effectLst/>
                            </a:rPr>
                            <a:t>Yes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8"/>
                      </a:ext>
                    </a:extLst>
                  </a:tr>
                  <a:tr h="687070">
                    <a:tc>
                      <a:txBody>
                        <a:bodyPr/>
                        <a:lstStyle/>
                        <a:p>
                          <a:endParaRPr lang="en-US"/>
                        </a:p>
                      </a:txBody>
                      <a:tcPr marL="68580" marR="68580" marT="0" marB="0">
                        <a:blipFill>
                          <a:blip r:embed="rId2"/>
                          <a:stretch>
                            <a:fillRect l="-521" t="-851327" r="-544271" b="-86726"/>
                          </a:stretch>
                        </a:blipFill>
                      </a:tcPr>
                    </a:tc>
                    <a:tc>
                      <a:txBody>
                        <a:bodyPr/>
                        <a:lstStyle/>
                        <a:p>
                          <a:endParaRPr lang="en-US"/>
                        </a:p>
                      </a:txBody>
                      <a:tcPr marL="68580" marR="68580" marT="0" marB="0">
                        <a:blipFill>
                          <a:blip r:embed="rId2"/>
                          <a:stretch>
                            <a:fillRect l="-41685" t="-851327" r="-125702" b="-86726"/>
                          </a:stretch>
                        </a:blipFill>
                      </a:tcPr>
                    </a:tc>
                    <a:tc>
                      <a:txBody>
                        <a:bodyPr/>
                        <a:lstStyle/>
                        <a:p>
                          <a:endParaRPr lang="en-US"/>
                        </a:p>
                      </a:txBody>
                      <a:tcPr marL="68580" marR="68580" marT="0" marB="0">
                        <a:blipFill>
                          <a:blip r:embed="rId2"/>
                          <a:stretch>
                            <a:fillRect l="-212987" t="-851327" r="-88961" b="-86726"/>
                          </a:stretch>
                        </a:blipFill>
                      </a:tcPr>
                    </a:tc>
                    <a:tc>
                      <a:txBody>
                        <a:bodyPr/>
                        <a:lstStyle/>
                        <a:p>
                          <a:pPr>
                            <a:lnSpc>
                              <a:spcPct val="107000"/>
                            </a:lnSpc>
                            <a:spcAft>
                              <a:spcPts val="0"/>
                            </a:spcAft>
                          </a:pPr>
                          <a:r>
                            <a:rPr lang="en-GB" sz="1400" dirty="0">
                              <a:effectLst/>
                            </a:rPr>
                            <a:t>Yes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9"/>
                      </a:ext>
                    </a:extLst>
                  </a:tr>
                </a:tbl>
              </a:graphicData>
            </a:graphic>
          </p:graphicFrame>
        </mc:Fallback>
      </mc:AlternateContent>
      <p:grpSp>
        <p:nvGrpSpPr>
          <p:cNvPr id="3" name="Group 2"/>
          <p:cNvGrpSpPr/>
          <p:nvPr/>
        </p:nvGrpSpPr>
        <p:grpSpPr>
          <a:xfrm>
            <a:off x="0" y="0"/>
            <a:ext cx="9144000" cy="599127"/>
            <a:chOff x="0" y="13335"/>
            <a:chExt cx="9144218" cy="599127"/>
          </a:xfrm>
        </p:grpSpPr>
        <p:sp>
          <p:nvSpPr>
            <p:cNvPr id="4"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Summary of Functions</a:t>
              </a:r>
            </a:p>
          </p:txBody>
        </p:sp>
        <p:cxnSp>
          <p:nvCxnSpPr>
            <p:cNvPr id="5" name="Straight Connector 4"/>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6" name="Rectangle 5"/>
          <p:cNvSpPr/>
          <p:nvPr/>
        </p:nvSpPr>
        <p:spPr>
          <a:xfrm>
            <a:off x="1827312" y="964332"/>
            <a:ext cx="4725888" cy="38186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7" name="Rectangle 6"/>
          <p:cNvSpPr/>
          <p:nvPr/>
        </p:nvSpPr>
        <p:spPr>
          <a:xfrm>
            <a:off x="1827312" y="1346199"/>
            <a:ext cx="4725888" cy="53576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8" name="Rectangle 7"/>
          <p:cNvSpPr/>
          <p:nvPr/>
        </p:nvSpPr>
        <p:spPr>
          <a:xfrm>
            <a:off x="1827312" y="1881962"/>
            <a:ext cx="4725888" cy="89896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9" name="Rectangle 8"/>
          <p:cNvSpPr/>
          <p:nvPr/>
        </p:nvSpPr>
        <p:spPr>
          <a:xfrm>
            <a:off x="1827312" y="2780927"/>
            <a:ext cx="4725888" cy="1131853"/>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0" name="Rectangle 9"/>
          <p:cNvSpPr/>
          <p:nvPr/>
        </p:nvSpPr>
        <p:spPr>
          <a:xfrm>
            <a:off x="1827312" y="3912780"/>
            <a:ext cx="4725888" cy="6477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1" name="Rectangle 10"/>
          <p:cNvSpPr/>
          <p:nvPr/>
        </p:nvSpPr>
        <p:spPr>
          <a:xfrm>
            <a:off x="1827312" y="4560481"/>
            <a:ext cx="4725888" cy="47935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2" name="Rectangle 11"/>
          <p:cNvSpPr/>
          <p:nvPr/>
        </p:nvSpPr>
        <p:spPr>
          <a:xfrm>
            <a:off x="1827312" y="5039832"/>
            <a:ext cx="4725888" cy="65921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3" name="Rectangle 12"/>
          <p:cNvSpPr/>
          <p:nvPr/>
        </p:nvSpPr>
        <p:spPr>
          <a:xfrm>
            <a:off x="1827312" y="5699050"/>
            <a:ext cx="4725888" cy="46783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4" name="Rectangle 13"/>
          <p:cNvSpPr/>
          <p:nvPr/>
        </p:nvSpPr>
        <p:spPr>
          <a:xfrm>
            <a:off x="1827312" y="6166883"/>
            <a:ext cx="4725888" cy="66903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321006768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6"/>
                  </p:tgtEl>
                </p:cond>
              </p:nextCondLst>
            </p:seq>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7"/>
                                        </p:tgtEl>
                                      </p:cBhvr>
                                    </p:animEffect>
                                    <p:set>
                                      <p:cBhvr>
                                        <p:cTn id="13" dur="1" fill="hold">
                                          <p:stCondLst>
                                            <p:cond delay="499"/>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7"/>
                  </p:tgtEl>
                </p:cond>
              </p:nextCondLst>
            </p:seq>
            <p:seq concurrent="1" nextAc="seek">
              <p:cTn id="14" restart="whenNotActive" fill="hold" evtFilter="cancelBubble" nodeType="interactiveSeq">
                <p:stCondLst>
                  <p:cond evt="onClick" delay="0">
                    <p:tgtEl>
                      <p:spTgt spid="8"/>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8"/>
                                        </p:tgtEl>
                                      </p:cBhvr>
                                    </p:animEffect>
                                    <p:set>
                                      <p:cBhvr>
                                        <p:cTn id="19" dur="1" fill="hold">
                                          <p:stCondLst>
                                            <p:cond delay="499"/>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20" restart="whenNotActive" fill="hold" evtFilter="cancelBubble" nodeType="interactiveSeq">
                <p:stCondLst>
                  <p:cond evt="onClick" delay="0">
                    <p:tgtEl>
                      <p:spTgt spid="9"/>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grpId="0" nodeType="clickEffect">
                                  <p:stCondLst>
                                    <p:cond delay="0"/>
                                  </p:stCondLst>
                                  <p:childTnLst>
                                    <p:animEffect transition="out" filter="fade">
                                      <p:cBhvr>
                                        <p:cTn id="24" dur="500"/>
                                        <p:tgtEl>
                                          <p:spTgt spid="9"/>
                                        </p:tgtEl>
                                      </p:cBhvr>
                                    </p:animEffect>
                                    <p:set>
                                      <p:cBhvr>
                                        <p:cTn id="25" dur="1" fill="hold">
                                          <p:stCondLst>
                                            <p:cond delay="4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9"/>
                  </p:tgtEl>
                </p:cond>
              </p:nextCondLst>
            </p:seq>
            <p:seq concurrent="1" nextAc="seek">
              <p:cTn id="26" restart="whenNotActive" fill="hold" evtFilter="cancelBubble" nodeType="interactiveSeq">
                <p:stCondLst>
                  <p:cond evt="onClick" delay="0">
                    <p:tgtEl>
                      <p:spTgt spid="10"/>
                    </p:tgtEl>
                  </p:cond>
                </p:stCondLst>
                <p:endSync evt="end" delay="0">
                  <p:rtn val="all"/>
                </p:endSync>
                <p:childTnLst>
                  <p:par>
                    <p:cTn id="27" fill="hold">
                      <p:stCondLst>
                        <p:cond delay="0"/>
                      </p:stCondLst>
                      <p:childTnLst>
                        <p:par>
                          <p:cTn id="28" fill="hold">
                            <p:stCondLst>
                              <p:cond delay="0"/>
                            </p:stCondLst>
                            <p:childTnLst>
                              <p:par>
                                <p:cTn id="29" presetID="10" presetClass="exit" presetSubtype="0" fill="hold" grpId="0" nodeType="clickEffect">
                                  <p:stCondLst>
                                    <p:cond delay="0"/>
                                  </p:stCondLst>
                                  <p:childTnLst>
                                    <p:animEffect transition="out" filter="fade">
                                      <p:cBhvr>
                                        <p:cTn id="30" dur="500"/>
                                        <p:tgtEl>
                                          <p:spTgt spid="10"/>
                                        </p:tgtEl>
                                      </p:cBhvr>
                                    </p:animEffect>
                                    <p:set>
                                      <p:cBhvr>
                                        <p:cTn id="31" dur="1" fill="hold">
                                          <p:stCondLst>
                                            <p:cond delay="4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32" restart="whenNotActive" fill="hold" evtFilter="cancelBubble" nodeType="interactiveSeq">
                <p:stCondLst>
                  <p:cond evt="onClick" delay="0">
                    <p:tgtEl>
                      <p:spTgt spid="11"/>
                    </p:tgtEl>
                  </p:cond>
                </p:stCondLst>
                <p:endSync evt="end" delay="0">
                  <p:rtn val="all"/>
                </p:endSync>
                <p:childTnLst>
                  <p:par>
                    <p:cTn id="33" fill="hold">
                      <p:stCondLst>
                        <p:cond delay="0"/>
                      </p:stCondLst>
                      <p:childTnLst>
                        <p:par>
                          <p:cTn id="34" fill="hold">
                            <p:stCondLst>
                              <p:cond delay="0"/>
                            </p:stCondLst>
                            <p:childTnLst>
                              <p:par>
                                <p:cTn id="35" presetID="10" presetClass="exit" presetSubtype="0" fill="hold" grpId="0" nodeType="clickEffect">
                                  <p:stCondLst>
                                    <p:cond delay="0"/>
                                  </p:stCondLst>
                                  <p:childTnLst>
                                    <p:animEffect transition="out" filter="fade">
                                      <p:cBhvr>
                                        <p:cTn id="36" dur="500"/>
                                        <p:tgtEl>
                                          <p:spTgt spid="11"/>
                                        </p:tgtEl>
                                      </p:cBhvr>
                                    </p:animEffect>
                                    <p:set>
                                      <p:cBhvr>
                                        <p:cTn id="37" dur="1" fill="hold">
                                          <p:stCondLst>
                                            <p:cond delay="4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1"/>
                  </p:tgtEl>
                </p:cond>
              </p:nextCondLst>
            </p:seq>
            <p:seq concurrent="1" nextAc="seek">
              <p:cTn id="38" restart="whenNotActive" fill="hold" evtFilter="cancelBubble" nodeType="interactiveSeq">
                <p:stCondLst>
                  <p:cond evt="onClick" delay="0">
                    <p:tgtEl>
                      <p:spTgt spid="12"/>
                    </p:tgtEl>
                  </p:cond>
                </p:stCondLst>
                <p:endSync evt="end" delay="0">
                  <p:rtn val="all"/>
                </p:endSync>
                <p:childTnLst>
                  <p:par>
                    <p:cTn id="39" fill="hold">
                      <p:stCondLst>
                        <p:cond delay="0"/>
                      </p:stCondLst>
                      <p:childTnLst>
                        <p:par>
                          <p:cTn id="40" fill="hold">
                            <p:stCondLst>
                              <p:cond delay="0"/>
                            </p:stCondLst>
                            <p:childTnLst>
                              <p:par>
                                <p:cTn id="41" presetID="10" presetClass="exit" presetSubtype="0" fill="hold" grpId="0" nodeType="clickEffect">
                                  <p:stCondLst>
                                    <p:cond delay="0"/>
                                  </p:stCondLst>
                                  <p:childTnLst>
                                    <p:animEffect transition="out" filter="fade">
                                      <p:cBhvr>
                                        <p:cTn id="42" dur="500"/>
                                        <p:tgtEl>
                                          <p:spTgt spid="12"/>
                                        </p:tgtEl>
                                      </p:cBhvr>
                                    </p:animEffect>
                                    <p:set>
                                      <p:cBhvr>
                                        <p:cTn id="43" dur="1" fill="hold">
                                          <p:stCondLst>
                                            <p:cond delay="4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44" restart="whenNotActive" fill="hold" evtFilter="cancelBubble" nodeType="interactiveSeq">
                <p:stCondLst>
                  <p:cond evt="onClick" delay="0">
                    <p:tgtEl>
                      <p:spTgt spid="13"/>
                    </p:tgtEl>
                  </p:cond>
                </p:stCondLst>
                <p:endSync evt="end" delay="0">
                  <p:rtn val="all"/>
                </p:endSync>
                <p:childTnLst>
                  <p:par>
                    <p:cTn id="45" fill="hold">
                      <p:stCondLst>
                        <p:cond delay="0"/>
                      </p:stCondLst>
                      <p:childTnLst>
                        <p:par>
                          <p:cTn id="46" fill="hold">
                            <p:stCondLst>
                              <p:cond delay="0"/>
                            </p:stCondLst>
                            <p:childTnLst>
                              <p:par>
                                <p:cTn id="47" presetID="10" presetClass="exit" presetSubtype="0" fill="hold" grpId="0" nodeType="clickEffect">
                                  <p:stCondLst>
                                    <p:cond delay="0"/>
                                  </p:stCondLst>
                                  <p:childTnLst>
                                    <p:animEffect transition="out" filter="fade">
                                      <p:cBhvr>
                                        <p:cTn id="48" dur="500"/>
                                        <p:tgtEl>
                                          <p:spTgt spid="13"/>
                                        </p:tgtEl>
                                      </p:cBhvr>
                                    </p:animEffect>
                                    <p:set>
                                      <p:cBhvr>
                                        <p:cTn id="49" dur="1" fill="hold">
                                          <p:stCondLst>
                                            <p:cond delay="4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3"/>
                  </p:tgtEl>
                </p:cond>
              </p:nextCondLst>
            </p:seq>
            <p:seq concurrent="1" nextAc="seek">
              <p:cTn id="50" restart="whenNotActive" fill="hold" evtFilter="cancelBubble" nodeType="interactiveSeq">
                <p:stCondLst>
                  <p:cond evt="onClick" delay="0">
                    <p:tgtEl>
                      <p:spTgt spid="14"/>
                    </p:tgtEl>
                  </p:cond>
                </p:stCondLst>
                <p:endSync evt="end" delay="0">
                  <p:rtn val="all"/>
                </p:endSync>
                <p:childTnLst>
                  <p:par>
                    <p:cTn id="51" fill="hold">
                      <p:stCondLst>
                        <p:cond delay="0"/>
                      </p:stCondLst>
                      <p:childTnLst>
                        <p:par>
                          <p:cTn id="52" fill="hold">
                            <p:stCondLst>
                              <p:cond delay="0"/>
                            </p:stCondLst>
                            <p:childTnLst>
                              <p:par>
                                <p:cTn id="53" presetID="10" presetClass="exit" presetSubtype="0" fill="hold" grpId="0" nodeType="clickEffect">
                                  <p:stCondLst>
                                    <p:cond delay="0"/>
                                  </p:stCondLst>
                                  <p:childTnLst>
                                    <p:animEffect transition="out" filter="fade">
                                      <p:cBhvr>
                                        <p:cTn id="54" dur="500"/>
                                        <p:tgtEl>
                                          <p:spTgt spid="14"/>
                                        </p:tgtEl>
                                      </p:cBhvr>
                                    </p:animEffect>
                                    <p:set>
                                      <p:cBhvr>
                                        <p:cTn id="55" dur="1" fill="hold">
                                          <p:stCondLst>
                                            <p:cond delay="4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4"/>
                  </p:tgtEl>
                </p:cond>
              </p:nextCondLst>
            </p:seq>
          </p:childTnLst>
        </p:cTn>
      </p:par>
    </p:tnLst>
    <p:bldLst>
      <p:bldP spid="6" grpId="0" animBg="1"/>
      <p:bldP spid="7" grpId="0" animBg="1"/>
      <p:bldP spid="8" grpId="0" animBg="1"/>
      <p:bldP spid="9" grpId="0" animBg="1"/>
      <p:bldP spid="10" grpId="0" animBg="1"/>
      <p:bldP spid="11" grpId="0" animBg="1"/>
      <p:bldP spid="12" grpId="0" animBg="1"/>
      <p:bldP spid="13" grpId="0" animBg="1"/>
      <p:bldP spid="14" grpId="0" animBg="1"/>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4000"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Summary of Functions</a:t>
              </a:r>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graphicFrame>
            <p:nvGraphicFramePr>
              <p:cNvPr id="5" name="Table 4"/>
              <p:cNvGraphicFramePr>
                <a:graphicFrameLocks noGrp="1"/>
              </p:cNvGraphicFramePr>
              <p:nvPr>
                <p:extLst/>
              </p:nvPr>
            </p:nvGraphicFramePr>
            <p:xfrm>
              <a:off x="179512" y="764704"/>
              <a:ext cx="8784976" cy="6012945"/>
            </p:xfrm>
            <a:graphic>
              <a:graphicData uri="http://schemas.openxmlformats.org/drawingml/2006/table">
                <a:tbl>
                  <a:tblPr firstRow="1" bandRow="1">
                    <a:tableStyleId>{073A0DAA-6AF3-43AB-8588-CEC1D06C72B9}</a:tableStyleId>
                  </a:tblPr>
                  <a:tblGrid>
                    <a:gridCol w="1367692">
                      <a:extLst>
                        <a:ext uri="{9D8B030D-6E8A-4147-A177-3AD203B41FA5}">
                          <a16:colId xmlns:a16="http://schemas.microsoft.com/office/drawing/2014/main" val="20000"/>
                        </a:ext>
                      </a:extLst>
                    </a:gridCol>
                    <a:gridCol w="3297098">
                      <a:extLst>
                        <a:ext uri="{9D8B030D-6E8A-4147-A177-3AD203B41FA5}">
                          <a16:colId xmlns:a16="http://schemas.microsoft.com/office/drawing/2014/main" val="20001"/>
                        </a:ext>
                      </a:extLst>
                    </a:gridCol>
                    <a:gridCol w="2199334">
                      <a:extLst>
                        <a:ext uri="{9D8B030D-6E8A-4147-A177-3AD203B41FA5}">
                          <a16:colId xmlns:a16="http://schemas.microsoft.com/office/drawing/2014/main" val="20002"/>
                        </a:ext>
                      </a:extLst>
                    </a:gridCol>
                    <a:gridCol w="1920852">
                      <a:extLst>
                        <a:ext uri="{9D8B030D-6E8A-4147-A177-3AD203B41FA5}">
                          <a16:colId xmlns:a16="http://schemas.microsoft.com/office/drawing/2014/main" val="20003"/>
                        </a:ext>
                      </a:extLst>
                    </a:gridCol>
                  </a:tblGrid>
                  <a:tr h="187340">
                    <a:tc>
                      <a:txBody>
                        <a:bodyPr/>
                        <a:lstStyle/>
                        <a:p>
                          <a:pPr>
                            <a:lnSpc>
                              <a:spcPct val="107000"/>
                            </a:lnSpc>
                            <a:spcAft>
                              <a:spcPts val="0"/>
                            </a:spcAft>
                          </a:pPr>
                          <a14:m>
                            <m:oMathPara xmlns:m="http://schemas.openxmlformats.org/officeDocument/2006/math">
                              <m:oMathParaPr>
                                <m:jc m:val="centerGroup"/>
                              </m:oMathParaPr>
                              <m:oMath xmlns:m="http://schemas.openxmlformats.org/officeDocument/2006/math">
                                <m:r>
                                  <a:rPr lang="en-GB" sz="1800">
                                    <a:effectLst/>
                                    <a:latin typeface="Cambria Math"/>
                                  </a:rPr>
                                  <m:t>𝒇</m:t>
                                </m:r>
                                <m:r>
                                  <a:rPr lang="en-GB" sz="1800">
                                    <a:effectLst/>
                                    <a:latin typeface="Cambria Math"/>
                                  </a:rPr>
                                  <m:t>(</m:t>
                                </m:r>
                                <m:r>
                                  <a:rPr lang="en-GB" sz="1800">
                                    <a:effectLst/>
                                    <a:latin typeface="Cambria Math"/>
                                  </a:rPr>
                                  <m:t>𝒙</m:t>
                                </m:r>
                                <m:r>
                                  <a:rPr lang="en-GB" sz="1800">
                                    <a:effectLst/>
                                    <a:latin typeface="Cambria Math"/>
                                  </a:rPr>
                                  <m:t>)</m:t>
                                </m:r>
                              </m:oMath>
                            </m:oMathPara>
                          </a14:m>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800" dirty="0">
                              <a:effectLst/>
                            </a:rPr>
                            <a:t>How to deal with it</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14:m>
                            <m:oMath xmlns:m="http://schemas.openxmlformats.org/officeDocument/2006/math">
                              <m:nary>
                                <m:naryPr>
                                  <m:subHide m:val="on"/>
                                  <m:supHide m:val="on"/>
                                  <m:ctrlPr>
                                    <a:rPr lang="en-GB" sz="1800" i="1">
                                      <a:effectLst/>
                                      <a:latin typeface="Cambria Math" panose="02040503050406030204" pitchFamily="18" charset="0"/>
                                    </a:rPr>
                                  </m:ctrlPr>
                                </m:naryPr>
                                <m:sub/>
                                <m:sup/>
                                <m:e>
                                  <m:r>
                                    <a:rPr lang="en-GB" sz="1800">
                                      <a:effectLst/>
                                      <a:latin typeface="Cambria Math"/>
                                    </a:rPr>
                                    <m:t>𝒇</m:t>
                                  </m:r>
                                  <m:d>
                                    <m:dPr>
                                      <m:ctrlPr>
                                        <a:rPr lang="en-GB" sz="1800" i="1">
                                          <a:effectLst/>
                                          <a:latin typeface="Cambria Math" panose="02040503050406030204" pitchFamily="18" charset="0"/>
                                        </a:rPr>
                                      </m:ctrlPr>
                                    </m:dPr>
                                    <m:e>
                                      <m:r>
                                        <a:rPr lang="en-GB" sz="1800">
                                          <a:effectLst/>
                                          <a:latin typeface="Cambria Math"/>
                                        </a:rPr>
                                        <m:t>𝒙</m:t>
                                      </m:r>
                                    </m:e>
                                  </m:d>
                                  <m:r>
                                    <a:rPr lang="en-GB" sz="1800">
                                      <a:effectLst/>
                                      <a:latin typeface="Cambria Math"/>
                                    </a:rPr>
                                    <m:t>𝒅𝒙</m:t>
                                  </m:r>
                                </m:e>
                              </m:nary>
                            </m:oMath>
                          </a14:m>
                          <a:r>
                            <a:rPr lang="en-GB" sz="1800" dirty="0">
                              <a:effectLst/>
                            </a:rPr>
                            <a:t> (+constant)</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800" dirty="0">
                              <a:effectLst/>
                            </a:rPr>
                            <a:t>Formula booklet?</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0"/>
                      </a:ext>
                    </a:extLst>
                  </a:tr>
                  <a:tr h="312288">
                    <a:tc>
                      <a:txBody>
                        <a:bodyPr/>
                        <a:lstStyle/>
                        <a:p>
                          <a:pPr>
                            <a:lnSpc>
                              <a:spcPct val="107000"/>
                            </a:lnSpc>
                            <a:spcAft>
                              <a:spcPts val="0"/>
                            </a:spcAft>
                          </a:pPr>
                          <a14:m>
                            <m:oMathPara xmlns:m="http://schemas.openxmlformats.org/officeDocument/2006/math">
                              <m:oMathParaPr>
                                <m:jc m:val="centerGroup"/>
                              </m:oMathParaPr>
                              <m:oMath xmlns:m="http://schemas.openxmlformats.org/officeDocument/2006/math">
                                <m:r>
                                  <a:rPr lang="en-GB" sz="1600">
                                    <a:effectLst/>
                                    <a:latin typeface="Cambria Math"/>
                                  </a:rPr>
                                  <m:t>𝒄𝒐𝒔𝒆</m:t>
                                </m:r>
                                <m:sSup>
                                  <m:sSupPr>
                                    <m:ctrlPr>
                                      <a:rPr lang="en-GB" sz="1600" i="1">
                                        <a:effectLst/>
                                        <a:latin typeface="Cambria Math" panose="02040503050406030204" pitchFamily="18" charset="0"/>
                                      </a:rPr>
                                    </m:ctrlPr>
                                  </m:sSupPr>
                                  <m:e>
                                    <m:r>
                                      <a:rPr lang="en-GB" sz="1600">
                                        <a:effectLst/>
                                        <a:latin typeface="Cambria Math"/>
                                      </a:rPr>
                                      <m:t>𝒄</m:t>
                                    </m:r>
                                  </m:e>
                                  <m:sup>
                                    <m:r>
                                      <a:rPr lang="en-GB" sz="1600">
                                        <a:effectLst/>
                                        <a:latin typeface="Cambria Math"/>
                                      </a:rPr>
                                      <m:t>𝟐</m:t>
                                    </m:r>
                                  </m:sup>
                                </m:sSup>
                                <m:r>
                                  <a:rPr lang="en-GB" sz="1600">
                                    <a:effectLst/>
                                    <a:latin typeface="Cambria Math"/>
                                  </a:rPr>
                                  <m:t>𝒙</m:t>
                                </m:r>
                              </m:oMath>
                            </m:oMathPara>
                          </a14:m>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2671" marR="62671" marT="0" marB="0"/>
                    </a:tc>
                    <a:tc>
                      <a:txBody>
                        <a:bodyPr/>
                        <a:lstStyle/>
                        <a:p>
                          <a:pPr>
                            <a:lnSpc>
                              <a:spcPct val="107000"/>
                            </a:lnSpc>
                            <a:spcAft>
                              <a:spcPts val="0"/>
                            </a:spcAft>
                          </a:pPr>
                          <a:r>
                            <a:rPr lang="en-GB" sz="1600">
                              <a:effectLst/>
                            </a:rPr>
                            <a:t>By observation.</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2671" marR="62671" marT="0" marB="0"/>
                    </a:tc>
                    <a:tc>
                      <a:txBody>
                        <a:bodyPr/>
                        <a:lstStyle/>
                        <a:p>
                          <a:pPr>
                            <a:lnSpc>
                              <a:spcPct val="107000"/>
                            </a:lnSpc>
                            <a:spcAft>
                              <a:spcPts val="0"/>
                            </a:spcAft>
                          </a:pPr>
                          <a14:m>
                            <m:oMathPara xmlns:m="http://schemas.openxmlformats.org/officeDocument/2006/math">
                              <m:oMathParaPr>
                                <m:jc m:val="centerGroup"/>
                              </m:oMathParaPr>
                              <m:oMath xmlns:m="http://schemas.openxmlformats.org/officeDocument/2006/math">
                                <m:r>
                                  <a:rPr lang="en-GB" sz="1600">
                                    <a:effectLst/>
                                    <a:latin typeface="Cambria Math"/>
                                  </a:rPr>
                                  <m:t>−</m:t>
                                </m:r>
                                <m:func>
                                  <m:funcPr>
                                    <m:ctrlPr>
                                      <a:rPr lang="en-GB" sz="1600" i="1">
                                        <a:effectLst/>
                                        <a:latin typeface="Cambria Math" panose="02040503050406030204" pitchFamily="18" charset="0"/>
                                      </a:rPr>
                                    </m:ctrlPr>
                                  </m:funcPr>
                                  <m:fName>
                                    <m:r>
                                      <a:rPr lang="en-GB" sz="1600">
                                        <a:effectLst/>
                                        <a:latin typeface="Cambria Math"/>
                                      </a:rPr>
                                      <m:t>𝐜𝐨𝐭</m:t>
                                    </m:r>
                                  </m:fName>
                                  <m:e>
                                    <m:r>
                                      <a:rPr lang="en-GB" sz="1600">
                                        <a:effectLst/>
                                        <a:latin typeface="Cambria Math"/>
                                      </a:rPr>
                                      <m:t>𝒙</m:t>
                                    </m:r>
                                  </m:e>
                                </m:func>
                              </m:oMath>
                            </m:oMathPara>
                          </a14:m>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2671" marR="62671" marT="0" marB="0"/>
                    </a:tc>
                    <a:tc>
                      <a:txBody>
                        <a:bodyPr/>
                        <a:lstStyle/>
                        <a:p>
                          <a:pPr>
                            <a:lnSpc>
                              <a:spcPct val="107000"/>
                            </a:lnSpc>
                            <a:spcAft>
                              <a:spcPts val="0"/>
                            </a:spcAft>
                          </a:pPr>
                          <a:r>
                            <a:rPr lang="en-GB" sz="1600" dirty="0">
                              <a:effectLst/>
                            </a:rPr>
                            <a:t>No!</a:t>
                          </a:r>
                        </a:p>
                        <a:p>
                          <a:pPr>
                            <a:lnSpc>
                              <a:spcPct val="107000"/>
                            </a:lnSpc>
                            <a:spcAft>
                              <a:spcPts val="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2671" marR="62671" marT="0" marB="0"/>
                    </a:tc>
                    <a:extLst>
                      <a:ext uri="{0D108BD9-81ED-4DB2-BD59-A6C34878D82A}">
                        <a16:rowId xmlns:a16="http://schemas.microsoft.com/office/drawing/2014/main" val="10001"/>
                      </a:ext>
                    </a:extLst>
                  </a:tr>
                  <a:tr h="187340">
                    <a:tc>
                      <a:txBody>
                        <a:bodyPr/>
                        <a:lstStyle/>
                        <a:p>
                          <a:pPr>
                            <a:lnSpc>
                              <a:spcPct val="107000"/>
                            </a:lnSpc>
                            <a:spcAft>
                              <a:spcPts val="0"/>
                            </a:spcAft>
                          </a:pPr>
                          <a14:m>
                            <m:oMathPara xmlns:m="http://schemas.openxmlformats.org/officeDocument/2006/math">
                              <m:oMathParaPr>
                                <m:jc m:val="centerGroup"/>
                              </m:oMathParaPr>
                              <m:oMath xmlns:m="http://schemas.openxmlformats.org/officeDocument/2006/math">
                                <m:r>
                                  <a:rPr lang="en-GB" sz="1600">
                                    <a:effectLst/>
                                    <a:latin typeface="Cambria Math"/>
                                  </a:rPr>
                                  <m:t>𝒔𝒆</m:t>
                                </m:r>
                                <m:sSup>
                                  <m:sSupPr>
                                    <m:ctrlPr>
                                      <a:rPr lang="en-GB" sz="1600" i="1">
                                        <a:effectLst/>
                                        <a:latin typeface="Cambria Math" panose="02040503050406030204" pitchFamily="18" charset="0"/>
                                      </a:rPr>
                                    </m:ctrlPr>
                                  </m:sSupPr>
                                  <m:e>
                                    <m:r>
                                      <a:rPr lang="en-GB" sz="1600">
                                        <a:effectLst/>
                                        <a:latin typeface="Cambria Math"/>
                                      </a:rPr>
                                      <m:t>𝒄</m:t>
                                    </m:r>
                                  </m:e>
                                  <m:sup>
                                    <m:r>
                                      <a:rPr lang="en-GB" sz="1600">
                                        <a:effectLst/>
                                        <a:latin typeface="Cambria Math"/>
                                      </a:rPr>
                                      <m:t>𝟐</m:t>
                                    </m:r>
                                  </m:sup>
                                </m:sSup>
                                <m:r>
                                  <a:rPr lang="en-GB" sz="1600">
                                    <a:effectLst/>
                                    <a:latin typeface="Cambria Math"/>
                                  </a:rPr>
                                  <m:t>𝒙</m:t>
                                </m:r>
                              </m:oMath>
                            </m:oMathPara>
                          </a14:m>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2671" marR="62671" marT="0" marB="0"/>
                    </a:tc>
                    <a:tc>
                      <a:txBody>
                        <a:bodyPr/>
                        <a:lstStyle/>
                        <a:p>
                          <a:pPr>
                            <a:lnSpc>
                              <a:spcPct val="107000"/>
                            </a:lnSpc>
                            <a:spcAft>
                              <a:spcPts val="0"/>
                            </a:spcAft>
                          </a:pPr>
                          <a:r>
                            <a:rPr lang="en-GB" sz="1600" dirty="0">
                              <a:effectLst/>
                            </a:rPr>
                            <a:t>By observation.</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2671" marR="62671" marT="0" marB="0"/>
                    </a:tc>
                    <a:tc>
                      <a:txBody>
                        <a:bodyPr/>
                        <a:lstStyle/>
                        <a:p>
                          <a:pPr>
                            <a:lnSpc>
                              <a:spcPct val="107000"/>
                            </a:lnSpc>
                            <a:spcAft>
                              <a:spcPts val="0"/>
                            </a:spcAft>
                          </a:pPr>
                          <a14:m>
                            <m:oMathPara xmlns:m="http://schemas.openxmlformats.org/officeDocument/2006/math">
                              <m:oMathParaPr>
                                <m:jc m:val="centerGroup"/>
                              </m:oMathParaPr>
                              <m:oMath xmlns:m="http://schemas.openxmlformats.org/officeDocument/2006/math">
                                <m:func>
                                  <m:funcPr>
                                    <m:ctrlPr>
                                      <a:rPr lang="en-GB" sz="1600" i="1">
                                        <a:effectLst/>
                                        <a:latin typeface="Cambria Math" panose="02040503050406030204" pitchFamily="18" charset="0"/>
                                      </a:rPr>
                                    </m:ctrlPr>
                                  </m:funcPr>
                                  <m:fName>
                                    <m:r>
                                      <m:rPr>
                                        <m:sty m:val="p"/>
                                      </m:rPr>
                                      <a:rPr lang="en-GB" sz="1600">
                                        <a:effectLst/>
                                        <a:latin typeface="Cambria Math"/>
                                      </a:rPr>
                                      <m:t>tan</m:t>
                                    </m:r>
                                  </m:fName>
                                  <m:e>
                                    <m:r>
                                      <a:rPr lang="en-GB" sz="1600">
                                        <a:effectLst/>
                                        <a:latin typeface="Cambria Math"/>
                                      </a:rPr>
                                      <m:t>𝑥</m:t>
                                    </m:r>
                                  </m:e>
                                </m:func>
                              </m:oMath>
                            </m:oMathPara>
                          </a14:m>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2671" marR="62671" marT="0" marB="0"/>
                    </a:tc>
                    <a:tc>
                      <a:txBody>
                        <a:bodyPr/>
                        <a:lstStyle/>
                        <a:p>
                          <a:pPr>
                            <a:lnSpc>
                              <a:spcPct val="107000"/>
                            </a:lnSpc>
                            <a:spcAft>
                              <a:spcPts val="0"/>
                            </a:spcAft>
                          </a:pPr>
                          <a:r>
                            <a:rPr lang="en-GB" sz="1600" dirty="0">
                              <a:effectLst/>
                            </a:rPr>
                            <a:t>Yes </a:t>
                          </a:r>
                        </a:p>
                        <a:p>
                          <a:pPr>
                            <a:lnSpc>
                              <a:spcPct val="107000"/>
                            </a:lnSpc>
                            <a:spcAft>
                              <a:spcPts val="0"/>
                            </a:spcAft>
                          </a:pPr>
                          <a:r>
                            <a:rPr lang="en-GB" sz="1600" dirty="0">
                              <a:effectLst/>
                            </a:rPr>
                            <a:t>(but memorise)</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2671" marR="62671" marT="0" marB="0"/>
                    </a:tc>
                    <a:extLst>
                      <a:ext uri="{0D108BD9-81ED-4DB2-BD59-A6C34878D82A}">
                        <a16:rowId xmlns:a16="http://schemas.microsoft.com/office/drawing/2014/main" val="10002"/>
                      </a:ext>
                    </a:extLst>
                  </a:tr>
                  <a:tr h="187340">
                    <a:tc>
                      <a:txBody>
                        <a:bodyPr/>
                        <a:lstStyle/>
                        <a:p>
                          <a:pPr>
                            <a:lnSpc>
                              <a:spcPct val="107000"/>
                            </a:lnSpc>
                            <a:spcAft>
                              <a:spcPts val="0"/>
                            </a:spcAft>
                          </a:pPr>
                          <a14:m>
                            <m:oMathPara xmlns:m="http://schemas.openxmlformats.org/officeDocument/2006/math">
                              <m:oMathParaPr>
                                <m:jc m:val="centerGroup"/>
                              </m:oMathParaPr>
                              <m:oMath xmlns:m="http://schemas.openxmlformats.org/officeDocument/2006/math">
                                <m:r>
                                  <a:rPr lang="en-GB" sz="1600">
                                    <a:effectLst/>
                                    <a:latin typeface="Cambria Math"/>
                                  </a:rPr>
                                  <m:t>𝒄𝒐</m:t>
                                </m:r>
                                <m:sSup>
                                  <m:sSupPr>
                                    <m:ctrlPr>
                                      <a:rPr lang="en-GB" sz="1600" i="1">
                                        <a:effectLst/>
                                        <a:latin typeface="Cambria Math" panose="02040503050406030204" pitchFamily="18" charset="0"/>
                                      </a:rPr>
                                    </m:ctrlPr>
                                  </m:sSupPr>
                                  <m:e>
                                    <m:r>
                                      <a:rPr lang="en-GB" sz="1600">
                                        <a:effectLst/>
                                        <a:latin typeface="Cambria Math"/>
                                      </a:rPr>
                                      <m:t>𝒕</m:t>
                                    </m:r>
                                  </m:e>
                                  <m:sup>
                                    <m:r>
                                      <a:rPr lang="en-GB" sz="1600">
                                        <a:effectLst/>
                                        <a:latin typeface="Cambria Math"/>
                                      </a:rPr>
                                      <m:t>𝟐</m:t>
                                    </m:r>
                                  </m:sup>
                                </m:sSup>
                                <m:r>
                                  <a:rPr lang="en-GB" sz="1600">
                                    <a:effectLst/>
                                    <a:latin typeface="Cambria Math"/>
                                  </a:rPr>
                                  <m:t>𝒙</m:t>
                                </m:r>
                              </m:oMath>
                            </m:oMathPara>
                          </a14:m>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2671" marR="62671" marT="0" marB="0"/>
                    </a:tc>
                    <a:tc>
                      <a:txBody>
                        <a:bodyPr/>
                        <a:lstStyle/>
                        <a:p>
                          <a:pPr>
                            <a:lnSpc>
                              <a:spcPct val="107000"/>
                            </a:lnSpc>
                            <a:spcAft>
                              <a:spcPts val="0"/>
                            </a:spcAft>
                          </a:pPr>
                          <a14:m>
                            <m:oMathPara xmlns:m="http://schemas.openxmlformats.org/officeDocument/2006/math">
                              <m:oMathParaPr>
                                <m:jc m:val="centerGroup"/>
                              </m:oMathParaPr>
                              <m:oMath xmlns:m="http://schemas.openxmlformats.org/officeDocument/2006/math">
                                <m:r>
                                  <a:rPr lang="en-GB" sz="1600">
                                    <a:effectLst/>
                                    <a:latin typeface="Cambria Math"/>
                                  </a:rPr>
                                  <m:t>1+</m:t>
                                </m:r>
                                <m:func>
                                  <m:funcPr>
                                    <m:ctrlPr>
                                      <a:rPr lang="en-GB" sz="1600" i="1">
                                        <a:effectLst/>
                                        <a:latin typeface="Cambria Math" panose="02040503050406030204" pitchFamily="18" charset="0"/>
                                      </a:rPr>
                                    </m:ctrlPr>
                                  </m:funcPr>
                                  <m:fName>
                                    <m:sSup>
                                      <m:sSupPr>
                                        <m:ctrlPr>
                                          <a:rPr lang="en-GB" sz="1600" i="1">
                                            <a:effectLst/>
                                            <a:latin typeface="Cambria Math" panose="02040503050406030204" pitchFamily="18" charset="0"/>
                                          </a:rPr>
                                        </m:ctrlPr>
                                      </m:sSupPr>
                                      <m:e>
                                        <m:r>
                                          <m:rPr>
                                            <m:sty m:val="p"/>
                                          </m:rPr>
                                          <a:rPr lang="en-GB" sz="1600">
                                            <a:effectLst/>
                                            <a:latin typeface="Cambria Math"/>
                                          </a:rPr>
                                          <m:t>cot</m:t>
                                        </m:r>
                                      </m:e>
                                      <m:sup>
                                        <m:r>
                                          <a:rPr lang="en-GB" sz="1600">
                                            <a:effectLst/>
                                            <a:latin typeface="Cambria Math"/>
                                          </a:rPr>
                                          <m:t>2</m:t>
                                        </m:r>
                                      </m:sup>
                                    </m:sSup>
                                  </m:fName>
                                  <m:e>
                                    <m:r>
                                      <a:rPr lang="en-GB" sz="1600">
                                        <a:effectLst/>
                                        <a:latin typeface="Cambria Math"/>
                                      </a:rPr>
                                      <m:t>𝑥</m:t>
                                    </m:r>
                                  </m:e>
                                </m:func>
                                <m:r>
                                  <a:rPr lang="en-GB" sz="1600">
                                    <a:effectLst/>
                                    <a:latin typeface="Cambria Math"/>
                                  </a:rPr>
                                  <m:t>≡</m:t>
                                </m:r>
                                <m:r>
                                  <a:rPr lang="en-GB" sz="1600">
                                    <a:effectLst/>
                                    <a:latin typeface="Cambria Math"/>
                                  </a:rPr>
                                  <m:t>𝑐𝑜𝑠𝑒</m:t>
                                </m:r>
                                <m:sSup>
                                  <m:sSupPr>
                                    <m:ctrlPr>
                                      <a:rPr lang="en-GB" sz="1600" i="1">
                                        <a:effectLst/>
                                        <a:latin typeface="Cambria Math" panose="02040503050406030204" pitchFamily="18" charset="0"/>
                                      </a:rPr>
                                    </m:ctrlPr>
                                  </m:sSupPr>
                                  <m:e>
                                    <m:r>
                                      <a:rPr lang="en-GB" sz="1600">
                                        <a:effectLst/>
                                        <a:latin typeface="Cambria Math"/>
                                      </a:rPr>
                                      <m:t>𝑐</m:t>
                                    </m:r>
                                  </m:e>
                                  <m:sup>
                                    <m:r>
                                      <a:rPr lang="en-GB" sz="1600">
                                        <a:effectLst/>
                                        <a:latin typeface="Cambria Math"/>
                                      </a:rPr>
                                      <m:t>2</m:t>
                                    </m:r>
                                  </m:sup>
                                </m:sSup>
                                <m:r>
                                  <a:rPr lang="en-GB" sz="1600">
                                    <a:effectLst/>
                                    <a:latin typeface="Cambria Math"/>
                                  </a:rPr>
                                  <m:t>𝑥</m:t>
                                </m:r>
                              </m:oMath>
                            </m:oMathPara>
                          </a14:m>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2671" marR="62671" marT="0" marB="0"/>
                    </a:tc>
                    <a:tc>
                      <a:txBody>
                        <a:bodyPr/>
                        <a:lstStyle/>
                        <a:p>
                          <a:pPr>
                            <a:lnSpc>
                              <a:spcPct val="107000"/>
                            </a:lnSpc>
                            <a:spcAft>
                              <a:spcPts val="0"/>
                            </a:spcAft>
                          </a:pPr>
                          <a14:m>
                            <m:oMathPara xmlns:m="http://schemas.openxmlformats.org/officeDocument/2006/math">
                              <m:oMathParaPr>
                                <m:jc m:val="centerGroup"/>
                              </m:oMathParaPr>
                              <m:oMath xmlns:m="http://schemas.openxmlformats.org/officeDocument/2006/math">
                                <m:r>
                                  <a:rPr lang="en-GB" sz="1600">
                                    <a:effectLst/>
                                    <a:latin typeface="Cambria Math"/>
                                  </a:rPr>
                                  <m:t>−</m:t>
                                </m:r>
                                <m:func>
                                  <m:funcPr>
                                    <m:ctrlPr>
                                      <a:rPr lang="en-GB" sz="1600" i="1">
                                        <a:effectLst/>
                                        <a:latin typeface="Cambria Math" panose="02040503050406030204" pitchFamily="18" charset="0"/>
                                      </a:rPr>
                                    </m:ctrlPr>
                                  </m:funcPr>
                                  <m:fName>
                                    <m:r>
                                      <m:rPr>
                                        <m:sty m:val="p"/>
                                      </m:rPr>
                                      <a:rPr lang="en-GB" sz="1600">
                                        <a:effectLst/>
                                        <a:latin typeface="Cambria Math"/>
                                      </a:rPr>
                                      <m:t>cot</m:t>
                                    </m:r>
                                  </m:fName>
                                  <m:e>
                                    <m:r>
                                      <a:rPr lang="en-GB" sz="1600">
                                        <a:effectLst/>
                                        <a:latin typeface="Cambria Math"/>
                                      </a:rPr>
                                      <m:t>𝑥</m:t>
                                    </m:r>
                                  </m:e>
                                </m:func>
                                <m:r>
                                  <a:rPr lang="en-GB" sz="1600">
                                    <a:effectLst/>
                                    <a:latin typeface="Cambria Math"/>
                                  </a:rPr>
                                  <m:t>−</m:t>
                                </m:r>
                                <m:r>
                                  <a:rPr lang="en-GB" sz="1600">
                                    <a:effectLst/>
                                    <a:latin typeface="Cambria Math"/>
                                  </a:rPr>
                                  <m:t>𝑥</m:t>
                                </m:r>
                              </m:oMath>
                            </m:oMathPara>
                          </a14:m>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2671" marR="62671" marT="0" marB="0"/>
                    </a:tc>
                    <a:tc>
                      <a:txBody>
                        <a:bodyPr/>
                        <a:lstStyle/>
                        <a:p>
                          <a:pPr>
                            <a:lnSpc>
                              <a:spcPct val="107000"/>
                            </a:lnSpc>
                            <a:spcAft>
                              <a:spcPts val="0"/>
                            </a:spcAft>
                          </a:pPr>
                          <a:r>
                            <a:rPr lang="en-GB" sz="1600" dirty="0">
                              <a:effectLst/>
                            </a:rPr>
                            <a:t>No</a:t>
                          </a:r>
                        </a:p>
                        <a:p>
                          <a:pPr>
                            <a:lnSpc>
                              <a:spcPct val="107000"/>
                            </a:lnSpc>
                            <a:spcAft>
                              <a:spcPts val="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2671" marR="62671" marT="0" marB="0"/>
                    </a:tc>
                    <a:extLst>
                      <a:ext uri="{0D108BD9-81ED-4DB2-BD59-A6C34878D82A}">
                        <a16:rowId xmlns:a16="http://schemas.microsoft.com/office/drawing/2014/main" val="10003"/>
                      </a:ext>
                    </a:extLst>
                  </a:tr>
                  <a:tr h="709480">
                    <a:tc>
                      <a:txBody>
                        <a:bodyPr/>
                        <a:lstStyle/>
                        <a:p>
                          <a:pPr>
                            <a:lnSpc>
                              <a:spcPct val="107000"/>
                            </a:lnSpc>
                            <a:spcAft>
                              <a:spcPts val="0"/>
                            </a:spcAft>
                          </a:pPr>
                          <a14:m>
                            <m:oMathPara xmlns:m="http://schemas.openxmlformats.org/officeDocument/2006/math">
                              <m:oMathParaPr>
                                <m:jc m:val="centerGroup"/>
                              </m:oMathParaPr>
                              <m:oMath xmlns:m="http://schemas.openxmlformats.org/officeDocument/2006/math">
                                <m:r>
                                  <a:rPr lang="en-GB" sz="1600">
                                    <a:effectLst/>
                                    <a:latin typeface="Cambria Math"/>
                                  </a:rPr>
                                  <m:t>𝒔𝒊𝒏</m:t>
                                </m:r>
                                <m:r>
                                  <a:rPr lang="en-GB" sz="1600">
                                    <a:effectLst/>
                                    <a:latin typeface="Cambria Math"/>
                                  </a:rPr>
                                  <m:t> </m:t>
                                </m:r>
                                <m:r>
                                  <a:rPr lang="en-GB" sz="1600">
                                    <a:effectLst/>
                                    <a:latin typeface="Cambria Math"/>
                                  </a:rPr>
                                  <m:t>𝟐</m:t>
                                </m:r>
                                <m:r>
                                  <a:rPr lang="en-GB" sz="1600">
                                    <a:effectLst/>
                                    <a:latin typeface="Cambria Math"/>
                                  </a:rPr>
                                  <m:t>𝒙</m:t>
                                </m:r>
                                <m:r>
                                  <a:rPr lang="en-GB" sz="1600">
                                    <a:effectLst/>
                                    <a:latin typeface="Cambria Math"/>
                                  </a:rPr>
                                  <m:t> </m:t>
                                </m:r>
                                <m:r>
                                  <a:rPr lang="en-GB" sz="1600">
                                    <a:effectLst/>
                                    <a:latin typeface="Cambria Math"/>
                                  </a:rPr>
                                  <m:t>𝒄𝒐𝒔</m:t>
                                </m:r>
                                <m:r>
                                  <a:rPr lang="en-GB" sz="1600">
                                    <a:effectLst/>
                                    <a:latin typeface="Cambria Math"/>
                                  </a:rPr>
                                  <m:t> </m:t>
                                </m:r>
                                <m:r>
                                  <a:rPr lang="en-GB" sz="1600">
                                    <a:effectLst/>
                                    <a:latin typeface="Cambria Math"/>
                                  </a:rPr>
                                  <m:t>𝟐</m:t>
                                </m:r>
                                <m:r>
                                  <a:rPr lang="en-GB" sz="1600">
                                    <a:effectLst/>
                                    <a:latin typeface="Cambria Math"/>
                                  </a:rPr>
                                  <m:t>𝒙</m:t>
                                </m:r>
                              </m:oMath>
                            </m:oMathPara>
                          </a14:m>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2671" marR="62671" marT="0" marB="0"/>
                    </a:tc>
                    <a:tc>
                      <a:txBody>
                        <a:bodyPr/>
                        <a:lstStyle/>
                        <a:p>
                          <a:pPr>
                            <a:lnSpc>
                              <a:spcPct val="107000"/>
                            </a:lnSpc>
                            <a:spcAft>
                              <a:spcPts val="0"/>
                            </a:spcAft>
                          </a:pPr>
                          <a:r>
                            <a:rPr lang="en-GB" sz="1600">
                              <a:effectLst/>
                            </a:rPr>
                            <a:t>For any product of sin and cos with same coefficient of </a:t>
                          </a:r>
                          <a14:m>
                            <m:oMath xmlns:m="http://schemas.openxmlformats.org/officeDocument/2006/math">
                              <m:r>
                                <a:rPr lang="en-GB" sz="1600">
                                  <a:effectLst/>
                                  <a:latin typeface="Cambria Math"/>
                                </a:rPr>
                                <m:t>𝑥</m:t>
                              </m:r>
                            </m:oMath>
                          </a14:m>
                          <a:r>
                            <a:rPr lang="en-GB" sz="1600">
                              <a:effectLst/>
                            </a:rPr>
                            <a:t>, use double angle.</a:t>
                          </a:r>
                          <a:endParaRPr lang="en-GB" sz="1800">
                            <a:effectLst/>
                          </a:endParaRPr>
                        </a:p>
                        <a:p>
                          <a:pPr>
                            <a:lnSpc>
                              <a:spcPct val="107000"/>
                            </a:lnSpc>
                            <a:spcAft>
                              <a:spcPts val="0"/>
                            </a:spcAft>
                          </a:pPr>
                          <a14:m>
                            <m:oMathPara xmlns:m="http://schemas.openxmlformats.org/officeDocument/2006/math">
                              <m:oMathParaPr>
                                <m:jc m:val="centerGroup"/>
                              </m:oMathParaPr>
                              <m:oMath xmlns:m="http://schemas.openxmlformats.org/officeDocument/2006/math">
                                <m:func>
                                  <m:funcPr>
                                    <m:ctrlPr>
                                      <a:rPr lang="en-GB" sz="1600" i="1">
                                        <a:effectLst/>
                                        <a:latin typeface="Cambria Math" panose="02040503050406030204" pitchFamily="18" charset="0"/>
                                      </a:rPr>
                                    </m:ctrlPr>
                                  </m:funcPr>
                                  <m:fName>
                                    <m:r>
                                      <m:rPr>
                                        <m:sty m:val="p"/>
                                      </m:rPr>
                                      <a:rPr lang="en-GB" sz="1600">
                                        <a:effectLst/>
                                        <a:latin typeface="Cambria Math"/>
                                      </a:rPr>
                                      <m:t>sin</m:t>
                                    </m:r>
                                  </m:fName>
                                  <m:e>
                                    <m:r>
                                      <a:rPr lang="en-GB" sz="1600">
                                        <a:effectLst/>
                                        <a:latin typeface="Cambria Math"/>
                                      </a:rPr>
                                      <m:t>2</m:t>
                                    </m:r>
                                    <m:r>
                                      <a:rPr lang="en-GB" sz="1600">
                                        <a:effectLst/>
                                        <a:latin typeface="Cambria Math"/>
                                      </a:rPr>
                                      <m:t>𝑥</m:t>
                                    </m:r>
                                  </m:e>
                                </m:func>
                                <m:func>
                                  <m:funcPr>
                                    <m:ctrlPr>
                                      <a:rPr lang="en-GB" sz="1600" i="1">
                                        <a:effectLst/>
                                        <a:latin typeface="Cambria Math" panose="02040503050406030204" pitchFamily="18" charset="0"/>
                                      </a:rPr>
                                    </m:ctrlPr>
                                  </m:funcPr>
                                  <m:fName>
                                    <m:r>
                                      <m:rPr>
                                        <m:sty m:val="p"/>
                                      </m:rPr>
                                      <a:rPr lang="en-GB" sz="1600">
                                        <a:effectLst/>
                                        <a:latin typeface="Cambria Math"/>
                                      </a:rPr>
                                      <m:t>cos</m:t>
                                    </m:r>
                                  </m:fName>
                                  <m:e>
                                    <m:r>
                                      <a:rPr lang="en-GB" sz="1600">
                                        <a:effectLst/>
                                        <a:latin typeface="Cambria Math"/>
                                      </a:rPr>
                                      <m:t>2</m:t>
                                    </m:r>
                                    <m:r>
                                      <a:rPr lang="en-GB" sz="1600">
                                        <a:effectLst/>
                                        <a:latin typeface="Cambria Math"/>
                                      </a:rPr>
                                      <m:t>𝑥</m:t>
                                    </m:r>
                                  </m:e>
                                </m:func>
                                <m:r>
                                  <a:rPr lang="en-GB" sz="1600">
                                    <a:effectLst/>
                                    <a:latin typeface="Cambria Math"/>
                                  </a:rPr>
                                  <m:t>≡</m:t>
                                </m:r>
                                <m:f>
                                  <m:fPr>
                                    <m:ctrlPr>
                                      <a:rPr lang="en-GB" sz="1600" i="1">
                                        <a:effectLst/>
                                        <a:latin typeface="Cambria Math" panose="02040503050406030204" pitchFamily="18" charset="0"/>
                                      </a:rPr>
                                    </m:ctrlPr>
                                  </m:fPr>
                                  <m:num>
                                    <m:r>
                                      <a:rPr lang="en-GB" sz="1600">
                                        <a:effectLst/>
                                        <a:latin typeface="Cambria Math"/>
                                      </a:rPr>
                                      <m:t>1</m:t>
                                    </m:r>
                                  </m:num>
                                  <m:den>
                                    <m:r>
                                      <a:rPr lang="en-GB" sz="1600">
                                        <a:effectLst/>
                                        <a:latin typeface="Cambria Math"/>
                                      </a:rPr>
                                      <m:t>2</m:t>
                                    </m:r>
                                  </m:den>
                                </m:f>
                                <m:func>
                                  <m:funcPr>
                                    <m:ctrlPr>
                                      <a:rPr lang="en-GB" sz="1600" i="1">
                                        <a:effectLst/>
                                        <a:latin typeface="Cambria Math" panose="02040503050406030204" pitchFamily="18" charset="0"/>
                                      </a:rPr>
                                    </m:ctrlPr>
                                  </m:funcPr>
                                  <m:fName>
                                    <m:r>
                                      <m:rPr>
                                        <m:sty m:val="p"/>
                                      </m:rPr>
                                      <a:rPr lang="en-GB" sz="1600">
                                        <a:effectLst/>
                                        <a:latin typeface="Cambria Math"/>
                                      </a:rPr>
                                      <m:t>sin</m:t>
                                    </m:r>
                                  </m:fName>
                                  <m:e>
                                    <m:r>
                                      <a:rPr lang="en-GB" sz="1600">
                                        <a:effectLst/>
                                        <a:latin typeface="Cambria Math"/>
                                      </a:rPr>
                                      <m:t>4</m:t>
                                    </m:r>
                                    <m:r>
                                      <a:rPr lang="en-GB" sz="1600">
                                        <a:effectLst/>
                                        <a:latin typeface="Cambria Math"/>
                                      </a:rPr>
                                      <m:t>𝑥</m:t>
                                    </m:r>
                                  </m:e>
                                </m:func>
                              </m:oMath>
                            </m:oMathPara>
                          </a14:m>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2671" marR="62671" marT="0" marB="0"/>
                    </a:tc>
                    <a:tc>
                      <a:txBody>
                        <a:bodyPr/>
                        <a:lstStyle/>
                        <a:p>
                          <a:pPr>
                            <a:lnSpc>
                              <a:spcPct val="107000"/>
                            </a:lnSpc>
                            <a:spcAft>
                              <a:spcPts val="0"/>
                            </a:spcAft>
                          </a:pPr>
                          <a14:m>
                            <m:oMathPara xmlns:m="http://schemas.openxmlformats.org/officeDocument/2006/math">
                              <m:oMathParaPr>
                                <m:jc m:val="centerGroup"/>
                              </m:oMathParaPr>
                              <m:oMath xmlns:m="http://schemas.openxmlformats.org/officeDocument/2006/math">
                                <m:r>
                                  <a:rPr lang="en-GB" sz="1600">
                                    <a:effectLst/>
                                    <a:latin typeface="Cambria Math"/>
                                  </a:rPr>
                                  <m:t>−</m:t>
                                </m:r>
                                <m:f>
                                  <m:fPr>
                                    <m:ctrlPr>
                                      <a:rPr lang="en-GB" sz="1600" i="1">
                                        <a:effectLst/>
                                        <a:latin typeface="Cambria Math" panose="02040503050406030204" pitchFamily="18" charset="0"/>
                                      </a:rPr>
                                    </m:ctrlPr>
                                  </m:fPr>
                                  <m:num>
                                    <m:r>
                                      <a:rPr lang="en-GB" sz="1600">
                                        <a:effectLst/>
                                        <a:latin typeface="Cambria Math"/>
                                      </a:rPr>
                                      <m:t>1</m:t>
                                    </m:r>
                                  </m:num>
                                  <m:den>
                                    <m:r>
                                      <a:rPr lang="en-GB" sz="1600">
                                        <a:effectLst/>
                                        <a:latin typeface="Cambria Math"/>
                                      </a:rPr>
                                      <m:t>8</m:t>
                                    </m:r>
                                  </m:den>
                                </m:f>
                                <m:func>
                                  <m:funcPr>
                                    <m:ctrlPr>
                                      <a:rPr lang="en-GB" sz="1600" i="1">
                                        <a:effectLst/>
                                        <a:latin typeface="Cambria Math" panose="02040503050406030204" pitchFamily="18" charset="0"/>
                                      </a:rPr>
                                    </m:ctrlPr>
                                  </m:funcPr>
                                  <m:fName>
                                    <m:r>
                                      <m:rPr>
                                        <m:sty m:val="p"/>
                                      </m:rPr>
                                      <a:rPr lang="en-GB" sz="1600">
                                        <a:effectLst/>
                                        <a:latin typeface="Cambria Math"/>
                                      </a:rPr>
                                      <m:t>cos</m:t>
                                    </m:r>
                                  </m:fName>
                                  <m:e>
                                    <m:r>
                                      <a:rPr lang="en-GB" sz="1600">
                                        <a:effectLst/>
                                        <a:latin typeface="Cambria Math"/>
                                      </a:rPr>
                                      <m:t>4</m:t>
                                    </m:r>
                                    <m:r>
                                      <a:rPr lang="en-GB" sz="1600">
                                        <a:effectLst/>
                                        <a:latin typeface="Cambria Math"/>
                                      </a:rPr>
                                      <m:t>𝑥</m:t>
                                    </m:r>
                                  </m:e>
                                </m:func>
                              </m:oMath>
                            </m:oMathPara>
                          </a14:m>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2671" marR="62671" marT="0" marB="0"/>
                    </a:tc>
                    <a:tc>
                      <a:txBody>
                        <a:bodyPr/>
                        <a:lstStyle/>
                        <a:p>
                          <a:pPr>
                            <a:lnSpc>
                              <a:spcPct val="107000"/>
                            </a:lnSpc>
                            <a:spcAft>
                              <a:spcPts val="0"/>
                            </a:spcAft>
                          </a:pPr>
                          <a:r>
                            <a:rPr lang="en-GB" sz="1600">
                              <a:effectLst/>
                            </a:rPr>
                            <a:t>No</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2671" marR="62671" marT="0" marB="0"/>
                    </a:tc>
                    <a:extLst>
                      <a:ext uri="{0D108BD9-81ED-4DB2-BD59-A6C34878D82A}">
                        <a16:rowId xmlns:a16="http://schemas.microsoft.com/office/drawing/2014/main" val="10004"/>
                      </a:ext>
                    </a:extLst>
                  </a:tr>
                  <a:tr h="344288">
                    <a:tc>
                      <a:txBody>
                        <a:bodyPr/>
                        <a:lstStyle/>
                        <a:p>
                          <a:pPr>
                            <a:lnSpc>
                              <a:spcPct val="107000"/>
                            </a:lnSpc>
                            <a:spcAft>
                              <a:spcPts val="0"/>
                            </a:spcAft>
                          </a:pPr>
                          <a14:m>
                            <m:oMathPara xmlns:m="http://schemas.openxmlformats.org/officeDocument/2006/math">
                              <m:oMathParaPr>
                                <m:jc m:val="centerGroup"/>
                              </m:oMathParaPr>
                              <m:oMath xmlns:m="http://schemas.openxmlformats.org/officeDocument/2006/math">
                                <m:f>
                                  <m:fPr>
                                    <m:ctrlPr>
                                      <a:rPr lang="en-GB" sz="1600" i="1">
                                        <a:effectLst/>
                                        <a:latin typeface="Cambria Math" panose="02040503050406030204" pitchFamily="18" charset="0"/>
                                      </a:rPr>
                                    </m:ctrlPr>
                                  </m:fPr>
                                  <m:num>
                                    <m:r>
                                      <a:rPr lang="en-GB" sz="1600">
                                        <a:effectLst/>
                                        <a:latin typeface="Cambria Math"/>
                                      </a:rPr>
                                      <m:t>𝟏</m:t>
                                    </m:r>
                                  </m:num>
                                  <m:den>
                                    <m:r>
                                      <a:rPr lang="en-GB" sz="1600">
                                        <a:effectLst/>
                                        <a:latin typeface="Cambria Math"/>
                                      </a:rPr>
                                      <m:t>𝒙</m:t>
                                    </m:r>
                                  </m:den>
                                </m:f>
                              </m:oMath>
                            </m:oMathPara>
                          </a14:m>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2671" marR="62671" marT="0" marB="0"/>
                    </a:tc>
                    <a:tc>
                      <a:txBody>
                        <a:bodyPr/>
                        <a:lstStyle/>
                        <a:p>
                          <a:pPr>
                            <a:lnSpc>
                              <a:spcPct val="107000"/>
                            </a:lnSpc>
                            <a:spcAft>
                              <a:spcPts val="0"/>
                            </a:spcAft>
                          </a:pPr>
                          <a:r>
                            <a:rPr lang="en-GB" sz="1600">
                              <a:effectLst/>
                            </a:rPr>
                            <a:t> </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2671" marR="62671" marT="0" marB="0"/>
                    </a:tc>
                    <a:tc>
                      <a:txBody>
                        <a:bodyPr/>
                        <a:lstStyle/>
                        <a:p>
                          <a:pPr>
                            <a:lnSpc>
                              <a:spcPct val="107000"/>
                            </a:lnSpc>
                            <a:spcAft>
                              <a:spcPts val="0"/>
                            </a:spcAft>
                          </a:pPr>
                          <a14:m>
                            <m:oMathPara xmlns:m="http://schemas.openxmlformats.org/officeDocument/2006/math">
                              <m:oMathParaPr>
                                <m:jc m:val="centerGroup"/>
                              </m:oMathParaPr>
                              <m:oMath xmlns:m="http://schemas.openxmlformats.org/officeDocument/2006/math">
                                <m:func>
                                  <m:funcPr>
                                    <m:ctrlPr>
                                      <a:rPr lang="en-GB" sz="1600" i="1">
                                        <a:effectLst/>
                                        <a:latin typeface="Cambria Math" panose="02040503050406030204" pitchFamily="18" charset="0"/>
                                      </a:rPr>
                                    </m:ctrlPr>
                                  </m:funcPr>
                                  <m:fName>
                                    <m:r>
                                      <m:rPr>
                                        <m:sty m:val="p"/>
                                      </m:rPr>
                                      <a:rPr lang="en-GB" sz="1600">
                                        <a:effectLst/>
                                        <a:latin typeface="Cambria Math"/>
                                      </a:rPr>
                                      <m:t>ln</m:t>
                                    </m:r>
                                  </m:fName>
                                  <m:e>
                                    <m:r>
                                      <a:rPr lang="en-GB" sz="1600">
                                        <a:effectLst/>
                                        <a:latin typeface="Cambria Math"/>
                                      </a:rPr>
                                      <m:t>𝑥</m:t>
                                    </m:r>
                                  </m:e>
                                </m:func>
                              </m:oMath>
                            </m:oMathPara>
                          </a14:m>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2671" marR="62671" marT="0" marB="0"/>
                    </a:tc>
                    <a:tc>
                      <a:txBody>
                        <a:bodyPr/>
                        <a:lstStyle/>
                        <a:p>
                          <a:pPr>
                            <a:lnSpc>
                              <a:spcPct val="107000"/>
                            </a:lnSpc>
                            <a:spcAft>
                              <a:spcPts val="0"/>
                            </a:spcAft>
                          </a:pPr>
                          <a:r>
                            <a:rPr lang="en-GB" sz="1600" dirty="0">
                              <a:effectLst/>
                            </a:rPr>
                            <a:t>No</a:t>
                          </a:r>
                        </a:p>
                        <a:p>
                          <a:pPr>
                            <a:lnSpc>
                              <a:spcPct val="107000"/>
                            </a:lnSpc>
                            <a:spcAft>
                              <a:spcPts val="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2671" marR="62671" marT="0" marB="0"/>
                    </a:tc>
                    <a:extLst>
                      <a:ext uri="{0D108BD9-81ED-4DB2-BD59-A6C34878D82A}">
                        <a16:rowId xmlns:a16="http://schemas.microsoft.com/office/drawing/2014/main" val="10005"/>
                      </a:ext>
                    </a:extLst>
                  </a:tr>
                  <a:tr h="263888">
                    <a:tc>
                      <a:txBody>
                        <a:bodyPr/>
                        <a:lstStyle/>
                        <a:p>
                          <a:pPr>
                            <a:lnSpc>
                              <a:spcPct val="107000"/>
                            </a:lnSpc>
                            <a:spcAft>
                              <a:spcPts val="0"/>
                            </a:spcAft>
                          </a:pPr>
                          <a14:m>
                            <m:oMathPara xmlns:m="http://schemas.openxmlformats.org/officeDocument/2006/math">
                              <m:oMathParaPr>
                                <m:jc m:val="centerGroup"/>
                              </m:oMathParaPr>
                              <m:oMath xmlns:m="http://schemas.openxmlformats.org/officeDocument/2006/math">
                                <m:func>
                                  <m:funcPr>
                                    <m:ctrlPr>
                                      <a:rPr lang="en-GB" sz="1600" i="1">
                                        <a:effectLst/>
                                        <a:latin typeface="Cambria Math" panose="02040503050406030204" pitchFamily="18" charset="0"/>
                                      </a:rPr>
                                    </m:ctrlPr>
                                  </m:funcPr>
                                  <m:fName>
                                    <m:r>
                                      <a:rPr lang="en-GB" sz="1600">
                                        <a:effectLst/>
                                        <a:latin typeface="Cambria Math"/>
                                      </a:rPr>
                                      <m:t>𝐥𝐧</m:t>
                                    </m:r>
                                  </m:fName>
                                  <m:e>
                                    <m:r>
                                      <a:rPr lang="en-GB" sz="1600">
                                        <a:effectLst/>
                                        <a:latin typeface="Cambria Math"/>
                                      </a:rPr>
                                      <m:t>𝒙</m:t>
                                    </m:r>
                                  </m:e>
                                </m:func>
                              </m:oMath>
                            </m:oMathPara>
                          </a14:m>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2671" marR="62671" marT="0" marB="0"/>
                    </a:tc>
                    <a:tc>
                      <a:txBody>
                        <a:bodyPr/>
                        <a:lstStyle/>
                        <a:p>
                          <a:pPr>
                            <a:lnSpc>
                              <a:spcPct val="107000"/>
                            </a:lnSpc>
                            <a:spcAft>
                              <a:spcPts val="0"/>
                            </a:spcAft>
                          </a:pPr>
                          <a:r>
                            <a:rPr lang="en-GB" sz="1600">
                              <a:effectLst/>
                            </a:rPr>
                            <a:t>Use IBP, where </a:t>
                          </a:r>
                          <a14:m>
                            <m:oMath xmlns:m="http://schemas.openxmlformats.org/officeDocument/2006/math">
                              <m:r>
                                <a:rPr lang="en-GB" sz="1600">
                                  <a:effectLst/>
                                  <a:latin typeface="Cambria Math"/>
                                </a:rPr>
                                <m:t>𝑢</m:t>
                              </m:r>
                              <m:r>
                                <a:rPr lang="en-GB" sz="1600">
                                  <a:effectLst/>
                                  <a:latin typeface="Cambria Math"/>
                                </a:rPr>
                                <m:t>=</m:t>
                              </m:r>
                              <m:func>
                                <m:funcPr>
                                  <m:ctrlPr>
                                    <a:rPr lang="en-GB" sz="1600" i="1">
                                      <a:effectLst/>
                                      <a:latin typeface="Cambria Math" panose="02040503050406030204" pitchFamily="18" charset="0"/>
                                    </a:rPr>
                                  </m:ctrlPr>
                                </m:funcPr>
                                <m:fName>
                                  <m:r>
                                    <m:rPr>
                                      <m:sty m:val="p"/>
                                    </m:rPr>
                                    <a:rPr lang="en-GB" sz="1600">
                                      <a:effectLst/>
                                      <a:latin typeface="Cambria Math"/>
                                    </a:rPr>
                                    <m:t>ln</m:t>
                                  </m:r>
                                </m:fName>
                                <m:e>
                                  <m:r>
                                    <a:rPr lang="en-GB" sz="1600">
                                      <a:effectLst/>
                                      <a:latin typeface="Cambria Math"/>
                                    </a:rPr>
                                    <m:t>𝑥</m:t>
                                  </m:r>
                                </m:e>
                              </m:func>
                              <m:r>
                                <a:rPr lang="en-GB" sz="1600">
                                  <a:effectLst/>
                                  <a:latin typeface="Cambria Math"/>
                                </a:rPr>
                                <m:t>,</m:t>
                              </m:r>
                              <m:f>
                                <m:fPr>
                                  <m:ctrlPr>
                                    <a:rPr lang="en-GB" sz="1600" i="1">
                                      <a:effectLst/>
                                      <a:latin typeface="Cambria Math" panose="02040503050406030204" pitchFamily="18" charset="0"/>
                                    </a:rPr>
                                  </m:ctrlPr>
                                </m:fPr>
                                <m:num>
                                  <m:r>
                                    <a:rPr lang="en-GB" sz="1600">
                                      <a:effectLst/>
                                      <a:latin typeface="Cambria Math"/>
                                    </a:rPr>
                                    <m:t>𝑑𝑣</m:t>
                                  </m:r>
                                </m:num>
                                <m:den>
                                  <m:r>
                                    <a:rPr lang="en-GB" sz="1600">
                                      <a:effectLst/>
                                      <a:latin typeface="Cambria Math"/>
                                    </a:rPr>
                                    <m:t>𝑑𝑥</m:t>
                                  </m:r>
                                </m:den>
                              </m:f>
                              <m:r>
                                <a:rPr lang="en-GB" sz="1600">
                                  <a:effectLst/>
                                  <a:latin typeface="Cambria Math"/>
                                </a:rPr>
                                <m:t>=</m:t>
                              </m:r>
                              <m:func>
                                <m:funcPr>
                                  <m:ctrlPr>
                                    <a:rPr lang="en-GB" sz="1600" i="1">
                                      <a:effectLst/>
                                      <a:latin typeface="Cambria Math" panose="02040503050406030204" pitchFamily="18" charset="0"/>
                                    </a:rPr>
                                  </m:ctrlPr>
                                </m:funcPr>
                                <m:fName>
                                  <m:r>
                                    <m:rPr>
                                      <m:sty m:val="p"/>
                                    </m:rPr>
                                    <a:rPr lang="en-GB" sz="1600">
                                      <a:effectLst/>
                                      <a:latin typeface="Cambria Math"/>
                                    </a:rPr>
                                    <m:t>ln</m:t>
                                  </m:r>
                                </m:fName>
                                <m:e>
                                  <m:r>
                                    <a:rPr lang="en-GB" sz="1600">
                                      <a:effectLst/>
                                      <a:latin typeface="Cambria Math"/>
                                    </a:rPr>
                                    <m:t>𝑥</m:t>
                                  </m:r>
                                </m:e>
                              </m:func>
                            </m:oMath>
                          </a14:m>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2671" marR="62671" marT="0" marB="0"/>
                    </a:tc>
                    <a:tc>
                      <a:txBody>
                        <a:bodyPr/>
                        <a:lstStyle/>
                        <a:p>
                          <a:pPr>
                            <a:lnSpc>
                              <a:spcPct val="107000"/>
                            </a:lnSpc>
                            <a:spcAft>
                              <a:spcPts val="0"/>
                            </a:spcAft>
                          </a:pPr>
                          <a14:m>
                            <m:oMathPara xmlns:m="http://schemas.openxmlformats.org/officeDocument/2006/math">
                              <m:oMathParaPr>
                                <m:jc m:val="centerGroup"/>
                              </m:oMathParaPr>
                              <m:oMath xmlns:m="http://schemas.openxmlformats.org/officeDocument/2006/math">
                                <m:r>
                                  <a:rPr lang="en-GB" sz="1600">
                                    <a:effectLst/>
                                    <a:latin typeface="Cambria Math"/>
                                  </a:rPr>
                                  <m:t>𝑥</m:t>
                                </m:r>
                                <m:func>
                                  <m:funcPr>
                                    <m:ctrlPr>
                                      <a:rPr lang="en-GB" sz="1600" i="1">
                                        <a:effectLst/>
                                        <a:latin typeface="Cambria Math" panose="02040503050406030204" pitchFamily="18" charset="0"/>
                                      </a:rPr>
                                    </m:ctrlPr>
                                  </m:funcPr>
                                  <m:fName>
                                    <m:r>
                                      <m:rPr>
                                        <m:sty m:val="p"/>
                                      </m:rPr>
                                      <a:rPr lang="en-GB" sz="1600">
                                        <a:effectLst/>
                                        <a:latin typeface="Cambria Math"/>
                                      </a:rPr>
                                      <m:t>ln</m:t>
                                    </m:r>
                                  </m:fName>
                                  <m:e>
                                    <m:r>
                                      <a:rPr lang="en-GB" sz="1600">
                                        <a:effectLst/>
                                        <a:latin typeface="Cambria Math"/>
                                      </a:rPr>
                                      <m:t>𝑥</m:t>
                                    </m:r>
                                  </m:e>
                                </m:func>
                                <m:r>
                                  <a:rPr lang="en-GB" sz="1600">
                                    <a:effectLst/>
                                    <a:latin typeface="Cambria Math"/>
                                  </a:rPr>
                                  <m:t>−</m:t>
                                </m:r>
                                <m:r>
                                  <a:rPr lang="en-GB" sz="1600">
                                    <a:effectLst/>
                                    <a:latin typeface="Cambria Math"/>
                                  </a:rPr>
                                  <m:t>𝑥</m:t>
                                </m:r>
                              </m:oMath>
                            </m:oMathPara>
                          </a14:m>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2671" marR="62671" marT="0" marB="0"/>
                    </a:tc>
                    <a:tc>
                      <a:txBody>
                        <a:bodyPr/>
                        <a:lstStyle/>
                        <a:p>
                          <a:pPr>
                            <a:lnSpc>
                              <a:spcPct val="107000"/>
                            </a:lnSpc>
                            <a:spcAft>
                              <a:spcPts val="0"/>
                            </a:spcAft>
                          </a:pPr>
                          <a:r>
                            <a:rPr lang="en-GB" sz="1600" dirty="0">
                              <a:effectLst/>
                            </a:rPr>
                            <a:t>No</a:t>
                          </a:r>
                        </a:p>
                        <a:p>
                          <a:pPr>
                            <a:lnSpc>
                              <a:spcPct val="107000"/>
                            </a:lnSpc>
                            <a:spcAft>
                              <a:spcPts val="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2671" marR="62671" marT="0" marB="0"/>
                    </a:tc>
                    <a:extLst>
                      <a:ext uri="{0D108BD9-81ED-4DB2-BD59-A6C34878D82A}">
                        <a16:rowId xmlns:a16="http://schemas.microsoft.com/office/drawing/2014/main" val="10006"/>
                      </a:ext>
                    </a:extLst>
                  </a:tr>
                  <a:tr h="386933">
                    <a:tc>
                      <a:txBody>
                        <a:bodyPr/>
                        <a:lstStyle/>
                        <a:p>
                          <a:pPr>
                            <a:lnSpc>
                              <a:spcPct val="107000"/>
                            </a:lnSpc>
                            <a:spcAft>
                              <a:spcPts val="0"/>
                            </a:spcAft>
                          </a:pPr>
                          <a14:m>
                            <m:oMathPara xmlns:m="http://schemas.openxmlformats.org/officeDocument/2006/math">
                              <m:oMathParaPr>
                                <m:jc m:val="centerGroup"/>
                              </m:oMathParaPr>
                              <m:oMath xmlns:m="http://schemas.openxmlformats.org/officeDocument/2006/math">
                                <m:f>
                                  <m:fPr>
                                    <m:ctrlPr>
                                      <a:rPr lang="en-GB" sz="1600" i="1">
                                        <a:effectLst/>
                                        <a:latin typeface="Cambria Math" panose="02040503050406030204" pitchFamily="18" charset="0"/>
                                      </a:rPr>
                                    </m:ctrlPr>
                                  </m:fPr>
                                  <m:num>
                                    <m:r>
                                      <a:rPr lang="en-GB" sz="1600">
                                        <a:effectLst/>
                                        <a:latin typeface="Cambria Math"/>
                                      </a:rPr>
                                      <m:t>𝒙</m:t>
                                    </m:r>
                                  </m:num>
                                  <m:den>
                                    <m:r>
                                      <a:rPr lang="en-GB" sz="1600">
                                        <a:effectLst/>
                                        <a:latin typeface="Cambria Math"/>
                                      </a:rPr>
                                      <m:t>𝒙</m:t>
                                    </m:r>
                                    <m:r>
                                      <a:rPr lang="en-GB" sz="1600">
                                        <a:effectLst/>
                                        <a:latin typeface="Cambria Math"/>
                                      </a:rPr>
                                      <m:t>+</m:t>
                                    </m:r>
                                    <m:r>
                                      <a:rPr lang="en-GB" sz="1600">
                                        <a:effectLst/>
                                        <a:latin typeface="Cambria Math"/>
                                      </a:rPr>
                                      <m:t>𝟏</m:t>
                                    </m:r>
                                  </m:den>
                                </m:f>
                              </m:oMath>
                            </m:oMathPara>
                          </a14:m>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2671" marR="62671" marT="0" marB="0"/>
                    </a:tc>
                    <a:tc>
                      <a:txBody>
                        <a:bodyPr/>
                        <a:lstStyle/>
                        <a:p>
                          <a:pPr>
                            <a:lnSpc>
                              <a:spcPct val="107000"/>
                            </a:lnSpc>
                            <a:spcAft>
                              <a:spcPts val="0"/>
                            </a:spcAft>
                          </a:pPr>
                          <a:r>
                            <a:rPr lang="en-GB" sz="1600" dirty="0">
                              <a:effectLst/>
                            </a:rPr>
                            <a:t>Use algebraic division.</a:t>
                          </a:r>
                          <a14:m>
                            <m:oMath xmlns:m="http://schemas.openxmlformats.org/officeDocument/2006/math">
                              <m:r>
                                <a:rPr lang="en-GB" sz="1600" b="0" i="0" smtClean="0">
                                  <a:effectLst/>
                                  <a:latin typeface="Cambria Math" panose="02040503050406030204" pitchFamily="18" charset="0"/>
                                </a:rPr>
                                <m:t> </m:t>
                              </m:r>
                              <m:f>
                                <m:fPr>
                                  <m:ctrlPr>
                                    <a:rPr lang="en-GB" sz="1600" i="1">
                                      <a:effectLst/>
                                      <a:latin typeface="Cambria Math" panose="02040503050406030204" pitchFamily="18" charset="0"/>
                                    </a:rPr>
                                  </m:ctrlPr>
                                </m:fPr>
                                <m:num>
                                  <m:r>
                                    <a:rPr lang="en-GB" sz="1600">
                                      <a:effectLst/>
                                      <a:latin typeface="Cambria Math"/>
                                    </a:rPr>
                                    <m:t>𝑥</m:t>
                                  </m:r>
                                </m:num>
                                <m:den>
                                  <m:r>
                                    <a:rPr lang="en-GB" sz="1600">
                                      <a:effectLst/>
                                      <a:latin typeface="Cambria Math"/>
                                    </a:rPr>
                                    <m:t>𝑥</m:t>
                                  </m:r>
                                  <m:r>
                                    <a:rPr lang="en-GB" sz="1600">
                                      <a:effectLst/>
                                      <a:latin typeface="Cambria Math"/>
                                    </a:rPr>
                                    <m:t>+1</m:t>
                                  </m:r>
                                </m:den>
                              </m:f>
                              <m:r>
                                <a:rPr lang="en-GB" sz="1600">
                                  <a:effectLst/>
                                  <a:latin typeface="Cambria Math"/>
                                </a:rPr>
                                <m:t>≡1−</m:t>
                              </m:r>
                              <m:f>
                                <m:fPr>
                                  <m:ctrlPr>
                                    <a:rPr lang="en-GB" sz="1600" i="1">
                                      <a:effectLst/>
                                      <a:latin typeface="Cambria Math" panose="02040503050406030204" pitchFamily="18" charset="0"/>
                                    </a:rPr>
                                  </m:ctrlPr>
                                </m:fPr>
                                <m:num>
                                  <m:r>
                                    <a:rPr lang="en-GB" sz="1600">
                                      <a:effectLst/>
                                      <a:latin typeface="Cambria Math"/>
                                    </a:rPr>
                                    <m:t>1</m:t>
                                  </m:r>
                                </m:num>
                                <m:den>
                                  <m:r>
                                    <a:rPr lang="en-GB" sz="1600">
                                      <a:effectLst/>
                                      <a:latin typeface="Cambria Math"/>
                                    </a:rPr>
                                    <m:t>𝑥</m:t>
                                  </m:r>
                                  <m:r>
                                    <a:rPr lang="en-GB" sz="1600">
                                      <a:effectLst/>
                                      <a:latin typeface="Cambria Math"/>
                                    </a:rPr>
                                    <m:t>+1</m:t>
                                  </m:r>
                                </m:den>
                              </m:f>
                            </m:oMath>
                          </a14:m>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2671" marR="62671" marT="0" marB="0"/>
                    </a:tc>
                    <a:tc>
                      <a:txBody>
                        <a:bodyPr/>
                        <a:lstStyle/>
                        <a:p>
                          <a:pPr>
                            <a:lnSpc>
                              <a:spcPct val="107000"/>
                            </a:lnSpc>
                            <a:spcAft>
                              <a:spcPts val="0"/>
                            </a:spcAft>
                          </a:pPr>
                          <a14:m>
                            <m:oMathPara xmlns:m="http://schemas.openxmlformats.org/officeDocument/2006/math">
                              <m:oMathParaPr>
                                <m:jc m:val="centerGroup"/>
                              </m:oMathParaPr>
                              <m:oMath xmlns:m="http://schemas.openxmlformats.org/officeDocument/2006/math">
                                <m:r>
                                  <a:rPr lang="en-GB" sz="1600">
                                    <a:effectLst/>
                                    <a:latin typeface="Cambria Math"/>
                                  </a:rPr>
                                  <m:t>𝑥</m:t>
                                </m:r>
                                <m:r>
                                  <a:rPr lang="en-GB" sz="1600">
                                    <a:effectLst/>
                                    <a:latin typeface="Cambria Math"/>
                                  </a:rPr>
                                  <m:t>−</m:t>
                                </m:r>
                                <m:func>
                                  <m:funcPr>
                                    <m:ctrlPr>
                                      <a:rPr lang="en-GB" sz="1600" i="1">
                                        <a:effectLst/>
                                        <a:latin typeface="Cambria Math" panose="02040503050406030204" pitchFamily="18" charset="0"/>
                                      </a:rPr>
                                    </m:ctrlPr>
                                  </m:funcPr>
                                  <m:fName>
                                    <m:r>
                                      <m:rPr>
                                        <m:sty m:val="p"/>
                                      </m:rPr>
                                      <a:rPr lang="en-GB" sz="1600">
                                        <a:effectLst/>
                                        <a:latin typeface="Cambria Math"/>
                                      </a:rPr>
                                      <m:t>ln</m:t>
                                    </m:r>
                                  </m:fName>
                                  <m:e>
                                    <m:d>
                                      <m:dPr>
                                        <m:begChr m:val="|"/>
                                        <m:endChr m:val="|"/>
                                        <m:ctrlPr>
                                          <a:rPr lang="en-GB" sz="1600" i="1">
                                            <a:effectLst/>
                                            <a:latin typeface="Cambria Math" panose="02040503050406030204" pitchFamily="18" charset="0"/>
                                          </a:rPr>
                                        </m:ctrlPr>
                                      </m:dPr>
                                      <m:e>
                                        <m:r>
                                          <a:rPr lang="en-GB" sz="1600">
                                            <a:effectLst/>
                                            <a:latin typeface="Cambria Math"/>
                                          </a:rPr>
                                          <m:t>𝑥</m:t>
                                        </m:r>
                                        <m:r>
                                          <a:rPr lang="en-GB" sz="1600">
                                            <a:effectLst/>
                                            <a:latin typeface="Cambria Math"/>
                                          </a:rPr>
                                          <m:t>+1</m:t>
                                        </m:r>
                                      </m:e>
                                    </m:d>
                                  </m:e>
                                </m:func>
                              </m:oMath>
                            </m:oMathPara>
                          </a14:m>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2671" marR="62671" marT="0" marB="0"/>
                    </a:tc>
                    <a:tc>
                      <a:txBody>
                        <a:bodyPr/>
                        <a:lstStyle/>
                        <a:p>
                          <a:pPr>
                            <a:lnSpc>
                              <a:spcPct val="107000"/>
                            </a:lnSpc>
                            <a:spcAft>
                              <a:spcPts val="0"/>
                            </a:spcAft>
                          </a:pPr>
                          <a:r>
                            <a:rPr lang="en-GB" sz="1600" dirty="0">
                              <a:effectLst/>
                            </a:rPr>
                            <a:t> </a:t>
                          </a:r>
                        </a:p>
                        <a:p>
                          <a:pPr>
                            <a:lnSpc>
                              <a:spcPct val="107000"/>
                            </a:lnSpc>
                            <a:spcAft>
                              <a:spcPts val="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2671" marR="62671" marT="0" marB="0"/>
                    </a:tc>
                    <a:extLst>
                      <a:ext uri="{0D108BD9-81ED-4DB2-BD59-A6C34878D82A}">
                        <a16:rowId xmlns:a16="http://schemas.microsoft.com/office/drawing/2014/main" val="10007"/>
                      </a:ext>
                    </a:extLst>
                  </a:tr>
                  <a:tr h="370257">
                    <a:tc>
                      <a:txBody>
                        <a:bodyPr/>
                        <a:lstStyle/>
                        <a:p>
                          <a:pPr>
                            <a:lnSpc>
                              <a:spcPct val="107000"/>
                            </a:lnSpc>
                            <a:spcAft>
                              <a:spcPts val="0"/>
                            </a:spcAft>
                          </a:pPr>
                          <a14:m>
                            <m:oMathPara xmlns:m="http://schemas.openxmlformats.org/officeDocument/2006/math">
                              <m:oMathParaPr>
                                <m:jc m:val="centerGroup"/>
                              </m:oMathParaPr>
                              <m:oMath xmlns:m="http://schemas.openxmlformats.org/officeDocument/2006/math">
                                <m:f>
                                  <m:fPr>
                                    <m:ctrlPr>
                                      <a:rPr lang="en-GB" sz="1600" i="1">
                                        <a:effectLst/>
                                        <a:latin typeface="Cambria Math" panose="02040503050406030204" pitchFamily="18" charset="0"/>
                                      </a:rPr>
                                    </m:ctrlPr>
                                  </m:fPr>
                                  <m:num>
                                    <m:r>
                                      <a:rPr lang="en-GB" sz="1600">
                                        <a:effectLst/>
                                        <a:latin typeface="Cambria Math"/>
                                      </a:rPr>
                                      <m:t>𝟏</m:t>
                                    </m:r>
                                  </m:num>
                                  <m:den>
                                    <m:r>
                                      <a:rPr lang="en-GB" sz="1600">
                                        <a:effectLst/>
                                        <a:latin typeface="Cambria Math"/>
                                      </a:rPr>
                                      <m:t>𝒙</m:t>
                                    </m:r>
                                    <m:d>
                                      <m:dPr>
                                        <m:ctrlPr>
                                          <a:rPr lang="en-GB" sz="1600" i="1">
                                            <a:effectLst/>
                                            <a:latin typeface="Cambria Math" panose="02040503050406030204" pitchFamily="18" charset="0"/>
                                          </a:rPr>
                                        </m:ctrlPr>
                                      </m:dPr>
                                      <m:e>
                                        <m:r>
                                          <a:rPr lang="en-GB" sz="1600">
                                            <a:effectLst/>
                                            <a:latin typeface="Cambria Math"/>
                                          </a:rPr>
                                          <m:t>𝒙</m:t>
                                        </m:r>
                                        <m:r>
                                          <a:rPr lang="en-GB" sz="1600">
                                            <a:effectLst/>
                                            <a:latin typeface="Cambria Math"/>
                                          </a:rPr>
                                          <m:t>+</m:t>
                                        </m:r>
                                        <m:r>
                                          <a:rPr lang="en-GB" sz="1600">
                                            <a:effectLst/>
                                            <a:latin typeface="Cambria Math"/>
                                          </a:rPr>
                                          <m:t>𝟏</m:t>
                                        </m:r>
                                      </m:e>
                                    </m:d>
                                  </m:den>
                                </m:f>
                              </m:oMath>
                            </m:oMathPara>
                          </a14:m>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2671" marR="62671" marT="0" marB="0"/>
                    </a:tc>
                    <a:tc>
                      <a:txBody>
                        <a:bodyPr/>
                        <a:lstStyle/>
                        <a:p>
                          <a:pPr>
                            <a:lnSpc>
                              <a:spcPct val="107000"/>
                            </a:lnSpc>
                            <a:spcAft>
                              <a:spcPts val="0"/>
                            </a:spcAft>
                          </a:pPr>
                          <a:r>
                            <a:rPr lang="en-GB" sz="1600">
                              <a:effectLst/>
                            </a:rPr>
                            <a:t>Use partial fractions.</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2671" marR="62671" marT="0" marB="0"/>
                    </a:tc>
                    <a:tc>
                      <a:txBody>
                        <a:bodyPr/>
                        <a:lstStyle/>
                        <a:p>
                          <a:pPr>
                            <a:lnSpc>
                              <a:spcPct val="107000"/>
                            </a:lnSpc>
                            <a:spcAft>
                              <a:spcPts val="0"/>
                            </a:spcAft>
                          </a:pPr>
                          <a14:m>
                            <m:oMathPara xmlns:m="http://schemas.openxmlformats.org/officeDocument/2006/math">
                              <m:oMathParaPr>
                                <m:jc m:val="centerGroup"/>
                              </m:oMathParaPr>
                              <m:oMath xmlns:m="http://schemas.openxmlformats.org/officeDocument/2006/math">
                                <m:func>
                                  <m:funcPr>
                                    <m:ctrlPr>
                                      <a:rPr lang="en-GB" sz="1600" i="1">
                                        <a:effectLst/>
                                        <a:latin typeface="Cambria Math" panose="02040503050406030204" pitchFamily="18" charset="0"/>
                                      </a:rPr>
                                    </m:ctrlPr>
                                  </m:funcPr>
                                  <m:fName>
                                    <m:r>
                                      <m:rPr>
                                        <m:sty m:val="p"/>
                                      </m:rPr>
                                      <a:rPr lang="en-GB" sz="1600">
                                        <a:effectLst/>
                                        <a:latin typeface="Cambria Math"/>
                                      </a:rPr>
                                      <m:t>ln</m:t>
                                    </m:r>
                                  </m:fName>
                                  <m:e>
                                    <m:d>
                                      <m:dPr>
                                        <m:begChr m:val="|"/>
                                        <m:endChr m:val="|"/>
                                        <m:ctrlPr>
                                          <a:rPr lang="en-GB" sz="1600" i="1">
                                            <a:effectLst/>
                                            <a:latin typeface="Cambria Math" panose="02040503050406030204" pitchFamily="18" charset="0"/>
                                          </a:rPr>
                                        </m:ctrlPr>
                                      </m:dPr>
                                      <m:e>
                                        <m:r>
                                          <a:rPr lang="en-GB" sz="1600">
                                            <a:effectLst/>
                                            <a:latin typeface="Cambria Math"/>
                                          </a:rPr>
                                          <m:t>𝑥</m:t>
                                        </m:r>
                                      </m:e>
                                    </m:d>
                                  </m:e>
                                </m:func>
                                <m:r>
                                  <a:rPr lang="en-GB" sz="1600">
                                    <a:effectLst/>
                                    <a:latin typeface="Cambria Math"/>
                                  </a:rPr>
                                  <m:t>−</m:t>
                                </m:r>
                                <m:func>
                                  <m:funcPr>
                                    <m:ctrlPr>
                                      <a:rPr lang="en-GB" sz="1600" i="1">
                                        <a:effectLst/>
                                        <a:latin typeface="Cambria Math" panose="02040503050406030204" pitchFamily="18" charset="0"/>
                                      </a:rPr>
                                    </m:ctrlPr>
                                  </m:funcPr>
                                  <m:fName>
                                    <m:r>
                                      <m:rPr>
                                        <m:sty m:val="p"/>
                                      </m:rPr>
                                      <a:rPr lang="en-GB" sz="1600">
                                        <a:effectLst/>
                                        <a:latin typeface="Cambria Math"/>
                                      </a:rPr>
                                      <m:t>ln</m:t>
                                    </m:r>
                                  </m:fName>
                                  <m:e>
                                    <m:d>
                                      <m:dPr>
                                        <m:begChr m:val="|"/>
                                        <m:endChr m:val="|"/>
                                        <m:ctrlPr>
                                          <a:rPr lang="en-GB" sz="1600" i="1">
                                            <a:effectLst/>
                                            <a:latin typeface="Cambria Math" panose="02040503050406030204" pitchFamily="18" charset="0"/>
                                          </a:rPr>
                                        </m:ctrlPr>
                                      </m:dPr>
                                      <m:e>
                                        <m:r>
                                          <a:rPr lang="en-GB" sz="1600">
                                            <a:effectLst/>
                                            <a:latin typeface="Cambria Math"/>
                                          </a:rPr>
                                          <m:t>𝑥</m:t>
                                        </m:r>
                                        <m:r>
                                          <a:rPr lang="en-GB" sz="1600">
                                            <a:effectLst/>
                                            <a:latin typeface="Cambria Math"/>
                                          </a:rPr>
                                          <m:t>+1</m:t>
                                        </m:r>
                                      </m:e>
                                    </m:d>
                                  </m:e>
                                </m:func>
                              </m:oMath>
                            </m:oMathPara>
                          </a14:m>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2671" marR="62671" marT="0" marB="0"/>
                    </a:tc>
                    <a:tc>
                      <a:txBody>
                        <a:bodyPr/>
                        <a:lstStyle/>
                        <a:p>
                          <a:pPr>
                            <a:lnSpc>
                              <a:spcPct val="107000"/>
                            </a:lnSpc>
                            <a:spcAft>
                              <a:spcPts val="0"/>
                            </a:spcAft>
                          </a:pPr>
                          <a:r>
                            <a:rPr lang="en-GB" sz="1600" dirty="0">
                              <a:effectLst/>
                            </a:rPr>
                            <a:t> </a:t>
                          </a:r>
                        </a:p>
                        <a:p>
                          <a:pPr>
                            <a:lnSpc>
                              <a:spcPct val="107000"/>
                            </a:lnSpc>
                            <a:spcAft>
                              <a:spcPts val="0"/>
                            </a:spcAft>
                          </a:pP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2671" marR="62671" marT="0" marB="0"/>
                    </a:tc>
                    <a:extLst>
                      <a:ext uri="{0D108BD9-81ED-4DB2-BD59-A6C34878D82A}">
                        <a16:rowId xmlns:a16="http://schemas.microsoft.com/office/drawing/2014/main" val="10008"/>
                      </a:ext>
                    </a:extLst>
                  </a:tr>
                </a:tbl>
              </a:graphicData>
            </a:graphic>
          </p:graphicFrame>
        </mc:Choice>
        <mc:Fallback xmlns="">
          <p:graphicFrame>
            <p:nvGraphicFramePr>
              <p:cNvPr id="5" name="Table 4"/>
              <p:cNvGraphicFramePr>
                <a:graphicFrameLocks noGrp="1"/>
              </p:cNvGraphicFramePr>
              <p:nvPr>
                <p:extLst>
                  <p:ext uri="{D42A27DB-BD31-4B8C-83A1-F6EECF244321}">
                    <p14:modId xmlns:p14="http://schemas.microsoft.com/office/powerpoint/2010/main" val="4124100322"/>
                  </p:ext>
                </p:extLst>
              </p:nvPr>
            </p:nvGraphicFramePr>
            <p:xfrm>
              <a:off x="179512" y="764704"/>
              <a:ext cx="8784976" cy="5923218"/>
            </p:xfrm>
            <a:graphic>
              <a:graphicData uri="http://schemas.openxmlformats.org/drawingml/2006/table">
                <a:tbl>
                  <a:tblPr firstRow="1" bandRow="1">
                    <a:tableStyleId>{073A0DAA-6AF3-43AB-8588-CEC1D06C72B9}</a:tableStyleId>
                  </a:tblPr>
                  <a:tblGrid>
                    <a:gridCol w="1367692"/>
                    <a:gridCol w="3297098"/>
                    <a:gridCol w="2199334"/>
                    <a:gridCol w="1920852"/>
                  </a:tblGrid>
                  <a:tr h="338900">
                    <a:tc>
                      <a:txBody>
                        <a:bodyPr/>
                        <a:lstStyle/>
                        <a:p>
                          <a:endParaRPr lang="en-US"/>
                        </a:p>
                      </a:txBody>
                      <a:tcPr marL="68580" marR="68580" marT="0" marB="0">
                        <a:blipFill rotWithShape="0">
                          <a:blip r:embed="rId2"/>
                          <a:stretch>
                            <a:fillRect l="-446" t="-166071" r="-545536" b="-1641071"/>
                          </a:stretch>
                        </a:blipFill>
                      </a:tcPr>
                    </a:tc>
                    <a:tc>
                      <a:txBody>
                        <a:bodyPr/>
                        <a:lstStyle/>
                        <a:p>
                          <a:pPr>
                            <a:lnSpc>
                              <a:spcPct val="107000"/>
                            </a:lnSpc>
                            <a:spcAft>
                              <a:spcPts val="0"/>
                            </a:spcAft>
                          </a:pPr>
                          <a:r>
                            <a:rPr lang="en-GB" sz="1800" dirty="0">
                              <a:effectLst/>
                            </a:rPr>
                            <a:t>How to deal with it</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endParaRPr lang="en-US"/>
                        </a:p>
                      </a:txBody>
                      <a:tcPr marL="68580" marR="68580" marT="0" marB="0">
                        <a:blipFill rotWithShape="0">
                          <a:blip r:embed="rId2"/>
                          <a:stretch>
                            <a:fillRect l="-212465" t="-166071" r="-88366" b="-1641071"/>
                          </a:stretch>
                        </a:blipFill>
                      </a:tcPr>
                    </a:tc>
                    <a:tc>
                      <a:txBody>
                        <a:bodyPr/>
                        <a:lstStyle/>
                        <a:p>
                          <a:pPr>
                            <a:lnSpc>
                              <a:spcPct val="107000"/>
                            </a:lnSpc>
                            <a:spcAft>
                              <a:spcPts val="0"/>
                            </a:spcAft>
                          </a:pPr>
                          <a:r>
                            <a:rPr lang="en-GB" sz="1800" dirty="0">
                              <a:effectLst/>
                            </a:rPr>
                            <a:t>Formula booklet?</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541401">
                    <a:tc>
                      <a:txBody>
                        <a:bodyPr/>
                        <a:lstStyle/>
                        <a:p>
                          <a:endParaRPr lang="en-US"/>
                        </a:p>
                      </a:txBody>
                      <a:tcPr marL="62671" marR="62671" marT="0" marB="0">
                        <a:blipFill rotWithShape="0">
                          <a:blip r:embed="rId2"/>
                          <a:stretch>
                            <a:fillRect l="-446" t="-167416" r="-545536" b="-932584"/>
                          </a:stretch>
                        </a:blipFill>
                      </a:tcPr>
                    </a:tc>
                    <a:tc>
                      <a:txBody>
                        <a:bodyPr/>
                        <a:lstStyle/>
                        <a:p>
                          <a:pPr>
                            <a:lnSpc>
                              <a:spcPct val="107000"/>
                            </a:lnSpc>
                            <a:spcAft>
                              <a:spcPts val="0"/>
                            </a:spcAft>
                          </a:pPr>
                          <a:r>
                            <a:rPr lang="en-GB" sz="1600">
                              <a:effectLst/>
                            </a:rPr>
                            <a:t>By observation.</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2671" marR="62671" marT="0" marB="0"/>
                    </a:tc>
                    <a:tc>
                      <a:txBody>
                        <a:bodyPr/>
                        <a:lstStyle/>
                        <a:p>
                          <a:endParaRPr lang="en-US"/>
                        </a:p>
                      </a:txBody>
                      <a:tcPr marL="62671" marR="62671" marT="0" marB="0">
                        <a:blipFill rotWithShape="0">
                          <a:blip r:embed="rId2"/>
                          <a:stretch>
                            <a:fillRect l="-212465" t="-167416" r="-88366" b="-932584"/>
                          </a:stretch>
                        </a:blipFill>
                      </a:tcPr>
                    </a:tc>
                    <a:tc>
                      <a:txBody>
                        <a:bodyPr/>
                        <a:lstStyle/>
                        <a:p>
                          <a:pPr>
                            <a:lnSpc>
                              <a:spcPct val="107000"/>
                            </a:lnSpc>
                            <a:spcAft>
                              <a:spcPts val="0"/>
                            </a:spcAft>
                          </a:pPr>
                          <a:r>
                            <a:rPr lang="en-GB" sz="1600" dirty="0">
                              <a:effectLst/>
                            </a:rPr>
                            <a:t>No</a:t>
                          </a:r>
                          <a:r>
                            <a:rPr lang="en-GB" sz="1600" dirty="0" smtClean="0">
                              <a:effectLst/>
                            </a:rPr>
                            <a:t>!</a:t>
                          </a:r>
                        </a:p>
                        <a:p>
                          <a:pPr>
                            <a:lnSpc>
                              <a:spcPct val="107000"/>
                            </a:lnSpc>
                            <a:spcAft>
                              <a:spcPts val="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2671" marR="62671" marT="0" marB="0"/>
                    </a:tc>
                  </a:tr>
                  <a:tr h="510223">
                    <a:tc>
                      <a:txBody>
                        <a:bodyPr/>
                        <a:lstStyle/>
                        <a:p>
                          <a:endParaRPr lang="en-US"/>
                        </a:p>
                      </a:txBody>
                      <a:tcPr marL="62671" marR="62671" marT="0" marB="0">
                        <a:blipFill rotWithShape="0">
                          <a:blip r:embed="rId2"/>
                          <a:stretch>
                            <a:fillRect l="-446" t="-286747" r="-545536" b="-900000"/>
                          </a:stretch>
                        </a:blipFill>
                      </a:tcPr>
                    </a:tc>
                    <a:tc>
                      <a:txBody>
                        <a:bodyPr/>
                        <a:lstStyle/>
                        <a:p>
                          <a:pPr>
                            <a:lnSpc>
                              <a:spcPct val="107000"/>
                            </a:lnSpc>
                            <a:spcAft>
                              <a:spcPts val="0"/>
                            </a:spcAft>
                          </a:pPr>
                          <a:r>
                            <a:rPr lang="en-GB" sz="1600" dirty="0">
                              <a:effectLst/>
                            </a:rPr>
                            <a:t>By observation.</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2671" marR="62671" marT="0" marB="0"/>
                    </a:tc>
                    <a:tc>
                      <a:txBody>
                        <a:bodyPr/>
                        <a:lstStyle/>
                        <a:p>
                          <a:endParaRPr lang="en-US"/>
                        </a:p>
                      </a:txBody>
                      <a:tcPr marL="62671" marR="62671" marT="0" marB="0">
                        <a:blipFill rotWithShape="0">
                          <a:blip r:embed="rId2"/>
                          <a:stretch>
                            <a:fillRect l="-212465" t="-286747" r="-88366" b="-900000"/>
                          </a:stretch>
                        </a:blipFill>
                      </a:tcPr>
                    </a:tc>
                    <a:tc>
                      <a:txBody>
                        <a:bodyPr/>
                        <a:lstStyle/>
                        <a:p>
                          <a:pPr>
                            <a:lnSpc>
                              <a:spcPct val="107000"/>
                            </a:lnSpc>
                            <a:spcAft>
                              <a:spcPts val="0"/>
                            </a:spcAft>
                          </a:pPr>
                          <a:r>
                            <a:rPr lang="en-GB" sz="1600" dirty="0">
                              <a:effectLst/>
                            </a:rPr>
                            <a:t>Yes </a:t>
                          </a:r>
                          <a:endParaRPr lang="en-GB" sz="1600" dirty="0" smtClean="0">
                            <a:effectLst/>
                          </a:endParaRPr>
                        </a:p>
                        <a:p>
                          <a:pPr>
                            <a:lnSpc>
                              <a:spcPct val="107000"/>
                            </a:lnSpc>
                            <a:spcAft>
                              <a:spcPts val="0"/>
                            </a:spcAft>
                          </a:pPr>
                          <a:r>
                            <a:rPr lang="en-GB" sz="1600" dirty="0" smtClean="0">
                              <a:effectLst/>
                            </a:rPr>
                            <a:t>(</a:t>
                          </a:r>
                          <a:r>
                            <a:rPr lang="en-GB" sz="1600" dirty="0">
                              <a:effectLst/>
                            </a:rPr>
                            <a:t>but memorise)</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2671" marR="62671" marT="0" marB="0"/>
                    </a:tc>
                  </a:tr>
                  <a:tr h="541401">
                    <a:tc>
                      <a:txBody>
                        <a:bodyPr/>
                        <a:lstStyle/>
                        <a:p>
                          <a:endParaRPr lang="en-US"/>
                        </a:p>
                      </a:txBody>
                      <a:tcPr marL="62671" marR="62671" marT="0" marB="0">
                        <a:blipFill rotWithShape="0">
                          <a:blip r:embed="rId2"/>
                          <a:stretch>
                            <a:fillRect l="-446" t="-360674" r="-545536" b="-739326"/>
                          </a:stretch>
                        </a:blipFill>
                      </a:tcPr>
                    </a:tc>
                    <a:tc>
                      <a:txBody>
                        <a:bodyPr/>
                        <a:lstStyle/>
                        <a:p>
                          <a:endParaRPr lang="en-US"/>
                        </a:p>
                      </a:txBody>
                      <a:tcPr marL="62671" marR="62671" marT="0" marB="0">
                        <a:blipFill rotWithShape="0">
                          <a:blip r:embed="rId2"/>
                          <a:stretch>
                            <a:fillRect l="-41513" t="-360674" r="-125461" b="-739326"/>
                          </a:stretch>
                        </a:blipFill>
                      </a:tcPr>
                    </a:tc>
                    <a:tc>
                      <a:txBody>
                        <a:bodyPr/>
                        <a:lstStyle/>
                        <a:p>
                          <a:endParaRPr lang="en-US"/>
                        </a:p>
                      </a:txBody>
                      <a:tcPr marL="62671" marR="62671" marT="0" marB="0">
                        <a:blipFill rotWithShape="0">
                          <a:blip r:embed="rId2"/>
                          <a:stretch>
                            <a:fillRect l="-212465" t="-360674" r="-88366" b="-739326"/>
                          </a:stretch>
                        </a:blipFill>
                      </a:tcPr>
                    </a:tc>
                    <a:tc>
                      <a:txBody>
                        <a:bodyPr/>
                        <a:lstStyle/>
                        <a:p>
                          <a:pPr>
                            <a:lnSpc>
                              <a:spcPct val="107000"/>
                            </a:lnSpc>
                            <a:spcAft>
                              <a:spcPts val="0"/>
                            </a:spcAft>
                          </a:pPr>
                          <a:r>
                            <a:rPr lang="en-GB" sz="1600" dirty="0" smtClean="0">
                              <a:effectLst/>
                            </a:rPr>
                            <a:t>No</a:t>
                          </a:r>
                        </a:p>
                        <a:p>
                          <a:pPr>
                            <a:lnSpc>
                              <a:spcPct val="107000"/>
                            </a:lnSpc>
                            <a:spcAft>
                              <a:spcPts val="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2671" marR="62671" marT="0" marB="0"/>
                    </a:tc>
                  </a:tr>
                  <a:tr h="1271270">
                    <a:tc>
                      <a:txBody>
                        <a:bodyPr/>
                        <a:lstStyle/>
                        <a:p>
                          <a:endParaRPr lang="en-US"/>
                        </a:p>
                      </a:txBody>
                      <a:tcPr marL="62671" marR="62671" marT="0" marB="0">
                        <a:blipFill rotWithShape="0">
                          <a:blip r:embed="rId2"/>
                          <a:stretch>
                            <a:fillRect l="-446" t="-196172" r="-545536" b="-214833"/>
                          </a:stretch>
                        </a:blipFill>
                      </a:tcPr>
                    </a:tc>
                    <a:tc>
                      <a:txBody>
                        <a:bodyPr/>
                        <a:lstStyle/>
                        <a:p>
                          <a:endParaRPr lang="en-US"/>
                        </a:p>
                      </a:txBody>
                      <a:tcPr marL="62671" marR="62671" marT="0" marB="0">
                        <a:blipFill rotWithShape="0">
                          <a:blip r:embed="rId2"/>
                          <a:stretch>
                            <a:fillRect l="-41513" t="-196172" r="-125461" b="-214833"/>
                          </a:stretch>
                        </a:blipFill>
                      </a:tcPr>
                    </a:tc>
                    <a:tc>
                      <a:txBody>
                        <a:bodyPr/>
                        <a:lstStyle/>
                        <a:p>
                          <a:endParaRPr lang="en-US"/>
                        </a:p>
                      </a:txBody>
                      <a:tcPr marL="62671" marR="62671" marT="0" marB="0">
                        <a:blipFill rotWithShape="0">
                          <a:blip r:embed="rId2"/>
                          <a:stretch>
                            <a:fillRect l="-212465" t="-196172" r="-88366" b="-214833"/>
                          </a:stretch>
                        </a:blipFill>
                      </a:tcPr>
                    </a:tc>
                    <a:tc>
                      <a:txBody>
                        <a:bodyPr/>
                        <a:lstStyle/>
                        <a:p>
                          <a:pPr>
                            <a:lnSpc>
                              <a:spcPct val="107000"/>
                            </a:lnSpc>
                            <a:spcAft>
                              <a:spcPts val="0"/>
                            </a:spcAft>
                          </a:pPr>
                          <a:r>
                            <a:rPr lang="en-GB" sz="1600">
                              <a:effectLst/>
                            </a:rPr>
                            <a:t>No</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2671" marR="62671" marT="0" marB="0"/>
                    </a:tc>
                  </a:tr>
                  <a:tr h="541401">
                    <a:tc>
                      <a:txBody>
                        <a:bodyPr/>
                        <a:lstStyle/>
                        <a:p>
                          <a:endParaRPr lang="en-US"/>
                        </a:p>
                      </a:txBody>
                      <a:tcPr marL="62671" marR="62671" marT="0" marB="0">
                        <a:blipFill rotWithShape="0">
                          <a:blip r:embed="rId2"/>
                          <a:stretch>
                            <a:fillRect l="-446" t="-695506" r="-545536" b="-404494"/>
                          </a:stretch>
                        </a:blipFill>
                      </a:tcPr>
                    </a:tc>
                    <a:tc>
                      <a:txBody>
                        <a:bodyPr/>
                        <a:lstStyle/>
                        <a:p>
                          <a:pPr>
                            <a:lnSpc>
                              <a:spcPct val="107000"/>
                            </a:lnSpc>
                            <a:spcAft>
                              <a:spcPts val="0"/>
                            </a:spcAft>
                          </a:pPr>
                          <a:r>
                            <a:rPr lang="en-GB" sz="1600">
                              <a:effectLst/>
                            </a:rPr>
                            <a:t> </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2671" marR="62671" marT="0" marB="0"/>
                    </a:tc>
                    <a:tc>
                      <a:txBody>
                        <a:bodyPr/>
                        <a:lstStyle/>
                        <a:p>
                          <a:endParaRPr lang="en-US"/>
                        </a:p>
                      </a:txBody>
                      <a:tcPr marL="62671" marR="62671" marT="0" marB="0">
                        <a:blipFill rotWithShape="0">
                          <a:blip r:embed="rId2"/>
                          <a:stretch>
                            <a:fillRect l="-212465" t="-695506" r="-88366" b="-404494"/>
                          </a:stretch>
                        </a:blipFill>
                      </a:tcPr>
                    </a:tc>
                    <a:tc>
                      <a:txBody>
                        <a:bodyPr/>
                        <a:lstStyle/>
                        <a:p>
                          <a:pPr>
                            <a:lnSpc>
                              <a:spcPct val="107000"/>
                            </a:lnSpc>
                            <a:spcAft>
                              <a:spcPts val="0"/>
                            </a:spcAft>
                          </a:pPr>
                          <a:r>
                            <a:rPr lang="en-GB" sz="1600" dirty="0" smtClean="0">
                              <a:effectLst/>
                            </a:rPr>
                            <a:t>No</a:t>
                          </a:r>
                        </a:p>
                        <a:p>
                          <a:pPr>
                            <a:lnSpc>
                              <a:spcPct val="107000"/>
                            </a:lnSpc>
                            <a:spcAft>
                              <a:spcPts val="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2671" marR="62671" marT="0" marB="0"/>
                    </a:tc>
                  </a:tr>
                  <a:tr h="541401">
                    <a:tc>
                      <a:txBody>
                        <a:bodyPr/>
                        <a:lstStyle/>
                        <a:p>
                          <a:endParaRPr lang="en-US"/>
                        </a:p>
                      </a:txBody>
                      <a:tcPr marL="62671" marR="62671" marT="0" marB="0">
                        <a:blipFill rotWithShape="0">
                          <a:blip r:embed="rId2"/>
                          <a:stretch>
                            <a:fillRect l="-446" t="-795506" r="-545536" b="-304494"/>
                          </a:stretch>
                        </a:blipFill>
                      </a:tcPr>
                    </a:tc>
                    <a:tc>
                      <a:txBody>
                        <a:bodyPr/>
                        <a:lstStyle/>
                        <a:p>
                          <a:endParaRPr lang="en-US"/>
                        </a:p>
                      </a:txBody>
                      <a:tcPr marL="62671" marR="62671" marT="0" marB="0">
                        <a:blipFill rotWithShape="0">
                          <a:blip r:embed="rId2"/>
                          <a:stretch>
                            <a:fillRect l="-41513" t="-795506" r="-125461" b="-304494"/>
                          </a:stretch>
                        </a:blipFill>
                      </a:tcPr>
                    </a:tc>
                    <a:tc>
                      <a:txBody>
                        <a:bodyPr/>
                        <a:lstStyle/>
                        <a:p>
                          <a:endParaRPr lang="en-US"/>
                        </a:p>
                      </a:txBody>
                      <a:tcPr marL="62671" marR="62671" marT="0" marB="0">
                        <a:blipFill rotWithShape="0">
                          <a:blip r:embed="rId2"/>
                          <a:stretch>
                            <a:fillRect l="-212465" t="-795506" r="-88366" b="-304494"/>
                          </a:stretch>
                        </a:blipFill>
                      </a:tcPr>
                    </a:tc>
                    <a:tc>
                      <a:txBody>
                        <a:bodyPr/>
                        <a:lstStyle/>
                        <a:p>
                          <a:pPr>
                            <a:lnSpc>
                              <a:spcPct val="107000"/>
                            </a:lnSpc>
                            <a:spcAft>
                              <a:spcPts val="0"/>
                            </a:spcAft>
                          </a:pPr>
                          <a:r>
                            <a:rPr lang="en-GB" sz="1600" dirty="0" smtClean="0">
                              <a:effectLst/>
                            </a:rPr>
                            <a:t>No</a:t>
                          </a:r>
                        </a:p>
                        <a:p>
                          <a:pPr>
                            <a:lnSpc>
                              <a:spcPct val="107000"/>
                            </a:lnSpc>
                            <a:spcAft>
                              <a:spcPts val="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2671" marR="62671" marT="0" marB="0"/>
                    </a:tc>
                  </a:tr>
                  <a:tr h="834898">
                    <a:tc>
                      <a:txBody>
                        <a:bodyPr/>
                        <a:lstStyle/>
                        <a:p>
                          <a:endParaRPr lang="en-US"/>
                        </a:p>
                      </a:txBody>
                      <a:tcPr marL="62671" marR="62671" marT="0" marB="0">
                        <a:blipFill rotWithShape="0">
                          <a:blip r:embed="rId2"/>
                          <a:stretch>
                            <a:fillRect l="-446" t="-581752" r="-545536" b="-97810"/>
                          </a:stretch>
                        </a:blipFill>
                      </a:tcPr>
                    </a:tc>
                    <a:tc>
                      <a:txBody>
                        <a:bodyPr/>
                        <a:lstStyle/>
                        <a:p>
                          <a:endParaRPr lang="en-US"/>
                        </a:p>
                      </a:txBody>
                      <a:tcPr marL="62671" marR="62671" marT="0" marB="0">
                        <a:blipFill rotWithShape="0">
                          <a:blip r:embed="rId2"/>
                          <a:stretch>
                            <a:fillRect l="-41513" t="-581752" r="-125461" b="-97810"/>
                          </a:stretch>
                        </a:blipFill>
                      </a:tcPr>
                    </a:tc>
                    <a:tc>
                      <a:txBody>
                        <a:bodyPr/>
                        <a:lstStyle/>
                        <a:p>
                          <a:endParaRPr lang="en-US"/>
                        </a:p>
                      </a:txBody>
                      <a:tcPr marL="62671" marR="62671" marT="0" marB="0">
                        <a:blipFill rotWithShape="0">
                          <a:blip r:embed="rId2"/>
                          <a:stretch>
                            <a:fillRect l="-212465" t="-581752" r="-88366" b="-97810"/>
                          </a:stretch>
                        </a:blipFill>
                      </a:tcPr>
                    </a:tc>
                    <a:tc>
                      <a:txBody>
                        <a:bodyPr/>
                        <a:lstStyle/>
                        <a:p>
                          <a:pPr>
                            <a:lnSpc>
                              <a:spcPct val="107000"/>
                            </a:lnSpc>
                            <a:spcAft>
                              <a:spcPts val="0"/>
                            </a:spcAft>
                          </a:pPr>
                          <a:r>
                            <a:rPr lang="en-GB" sz="1600" dirty="0">
                              <a:effectLst/>
                            </a:rPr>
                            <a:t> </a:t>
                          </a:r>
                          <a:endParaRPr lang="en-GB" sz="1600" dirty="0" smtClean="0">
                            <a:effectLst/>
                          </a:endParaRPr>
                        </a:p>
                        <a:p>
                          <a:pPr>
                            <a:lnSpc>
                              <a:spcPct val="107000"/>
                            </a:lnSpc>
                            <a:spcAft>
                              <a:spcPts val="0"/>
                            </a:spcAft>
                          </a:pPr>
                          <a:endParaRPr lang="en-GB" sz="18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2671" marR="62671" marT="0" marB="0"/>
                    </a:tc>
                  </a:tr>
                  <a:tr h="802323">
                    <a:tc>
                      <a:txBody>
                        <a:bodyPr/>
                        <a:lstStyle/>
                        <a:p>
                          <a:endParaRPr lang="en-US"/>
                        </a:p>
                      </a:txBody>
                      <a:tcPr marL="62671" marR="62671" marT="0" marB="0">
                        <a:blipFill rotWithShape="0">
                          <a:blip r:embed="rId2"/>
                          <a:stretch>
                            <a:fillRect l="-446" t="-707576" r="-545536" b="-1515"/>
                          </a:stretch>
                        </a:blipFill>
                      </a:tcPr>
                    </a:tc>
                    <a:tc>
                      <a:txBody>
                        <a:bodyPr/>
                        <a:lstStyle/>
                        <a:p>
                          <a:pPr>
                            <a:lnSpc>
                              <a:spcPct val="107000"/>
                            </a:lnSpc>
                            <a:spcAft>
                              <a:spcPts val="0"/>
                            </a:spcAft>
                          </a:pPr>
                          <a:r>
                            <a:rPr lang="en-GB" sz="1600">
                              <a:effectLst/>
                            </a:rPr>
                            <a:t>Use partial fractions.</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2671" marR="62671" marT="0" marB="0"/>
                    </a:tc>
                    <a:tc>
                      <a:txBody>
                        <a:bodyPr/>
                        <a:lstStyle/>
                        <a:p>
                          <a:endParaRPr lang="en-US"/>
                        </a:p>
                      </a:txBody>
                      <a:tcPr marL="62671" marR="62671" marT="0" marB="0">
                        <a:blipFill rotWithShape="0">
                          <a:blip r:embed="rId2"/>
                          <a:stretch>
                            <a:fillRect l="-212465" t="-707576" r="-88366" b="-1515"/>
                          </a:stretch>
                        </a:blipFill>
                      </a:tcPr>
                    </a:tc>
                    <a:tc>
                      <a:txBody>
                        <a:bodyPr/>
                        <a:lstStyle/>
                        <a:p>
                          <a:pPr>
                            <a:lnSpc>
                              <a:spcPct val="107000"/>
                            </a:lnSpc>
                            <a:spcAft>
                              <a:spcPts val="0"/>
                            </a:spcAft>
                          </a:pPr>
                          <a:r>
                            <a:rPr lang="en-GB" sz="1600" dirty="0">
                              <a:effectLst/>
                            </a:rPr>
                            <a:t> </a:t>
                          </a:r>
                          <a:endParaRPr lang="en-GB" sz="1600" dirty="0" smtClean="0">
                            <a:effectLst/>
                          </a:endParaRPr>
                        </a:p>
                        <a:p>
                          <a:pPr>
                            <a:lnSpc>
                              <a:spcPct val="107000"/>
                            </a:lnSpc>
                            <a:spcAft>
                              <a:spcPts val="0"/>
                            </a:spcAft>
                          </a:pPr>
                          <a:endParaRPr lang="en-GB" sz="16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2671" marR="62671" marT="0" marB="0"/>
                    </a:tc>
                  </a:tr>
                </a:tbl>
              </a:graphicData>
            </a:graphic>
          </p:graphicFrame>
        </mc:Fallback>
      </mc:AlternateContent>
      <p:sp>
        <p:nvSpPr>
          <p:cNvPr id="6" name="Rectangle 5"/>
          <p:cNvSpPr/>
          <p:nvPr/>
        </p:nvSpPr>
        <p:spPr>
          <a:xfrm>
            <a:off x="1544092" y="1085924"/>
            <a:ext cx="5491708" cy="52697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7" name="Rectangle 6"/>
          <p:cNvSpPr/>
          <p:nvPr/>
        </p:nvSpPr>
        <p:spPr>
          <a:xfrm>
            <a:off x="1544092" y="1612900"/>
            <a:ext cx="5491708" cy="52697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8" name="Rectangle 7"/>
          <p:cNvSpPr/>
          <p:nvPr/>
        </p:nvSpPr>
        <p:spPr>
          <a:xfrm>
            <a:off x="1544092" y="2139876"/>
            <a:ext cx="5491708" cy="52697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9" name="Rectangle 8"/>
          <p:cNvSpPr/>
          <p:nvPr/>
        </p:nvSpPr>
        <p:spPr>
          <a:xfrm>
            <a:off x="1544092" y="2666852"/>
            <a:ext cx="5491708" cy="130824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0" name="Rectangle 9"/>
          <p:cNvSpPr/>
          <p:nvPr/>
        </p:nvSpPr>
        <p:spPr>
          <a:xfrm>
            <a:off x="1544092" y="3975100"/>
            <a:ext cx="5491708" cy="5461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1" name="Rectangle 10"/>
          <p:cNvSpPr/>
          <p:nvPr/>
        </p:nvSpPr>
        <p:spPr>
          <a:xfrm>
            <a:off x="1544092" y="4521200"/>
            <a:ext cx="5491708" cy="5334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2" name="Rectangle 11"/>
          <p:cNvSpPr/>
          <p:nvPr/>
        </p:nvSpPr>
        <p:spPr>
          <a:xfrm>
            <a:off x="1544092" y="5054600"/>
            <a:ext cx="5491708" cy="8001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3" name="Rectangle 12"/>
          <p:cNvSpPr/>
          <p:nvPr/>
        </p:nvSpPr>
        <p:spPr>
          <a:xfrm>
            <a:off x="1544092" y="5854700"/>
            <a:ext cx="5491708" cy="8001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156126257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6"/>
                  </p:tgtEl>
                </p:cond>
              </p:nextCondLst>
            </p:seq>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7"/>
                                        </p:tgtEl>
                                      </p:cBhvr>
                                    </p:animEffect>
                                    <p:set>
                                      <p:cBhvr>
                                        <p:cTn id="13" dur="1" fill="hold">
                                          <p:stCondLst>
                                            <p:cond delay="499"/>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7"/>
                  </p:tgtEl>
                </p:cond>
              </p:nextCondLst>
            </p:seq>
            <p:seq concurrent="1" nextAc="seek">
              <p:cTn id="14" restart="whenNotActive" fill="hold" evtFilter="cancelBubble" nodeType="interactiveSeq">
                <p:stCondLst>
                  <p:cond evt="onClick" delay="0">
                    <p:tgtEl>
                      <p:spTgt spid="8"/>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8"/>
                                        </p:tgtEl>
                                      </p:cBhvr>
                                    </p:animEffect>
                                    <p:set>
                                      <p:cBhvr>
                                        <p:cTn id="19" dur="1" fill="hold">
                                          <p:stCondLst>
                                            <p:cond delay="499"/>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20" restart="whenNotActive" fill="hold" evtFilter="cancelBubble" nodeType="interactiveSeq">
                <p:stCondLst>
                  <p:cond evt="onClick" delay="0">
                    <p:tgtEl>
                      <p:spTgt spid="9"/>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grpId="0" nodeType="clickEffect">
                                  <p:stCondLst>
                                    <p:cond delay="0"/>
                                  </p:stCondLst>
                                  <p:childTnLst>
                                    <p:animEffect transition="out" filter="fade">
                                      <p:cBhvr>
                                        <p:cTn id="24" dur="500"/>
                                        <p:tgtEl>
                                          <p:spTgt spid="9"/>
                                        </p:tgtEl>
                                      </p:cBhvr>
                                    </p:animEffect>
                                    <p:set>
                                      <p:cBhvr>
                                        <p:cTn id="25" dur="1" fill="hold">
                                          <p:stCondLst>
                                            <p:cond delay="4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9"/>
                  </p:tgtEl>
                </p:cond>
              </p:nextCondLst>
            </p:seq>
            <p:seq concurrent="1" nextAc="seek">
              <p:cTn id="26" restart="whenNotActive" fill="hold" evtFilter="cancelBubble" nodeType="interactiveSeq">
                <p:stCondLst>
                  <p:cond evt="onClick" delay="0">
                    <p:tgtEl>
                      <p:spTgt spid="10"/>
                    </p:tgtEl>
                  </p:cond>
                </p:stCondLst>
                <p:endSync evt="end" delay="0">
                  <p:rtn val="all"/>
                </p:endSync>
                <p:childTnLst>
                  <p:par>
                    <p:cTn id="27" fill="hold">
                      <p:stCondLst>
                        <p:cond delay="0"/>
                      </p:stCondLst>
                      <p:childTnLst>
                        <p:par>
                          <p:cTn id="28" fill="hold">
                            <p:stCondLst>
                              <p:cond delay="0"/>
                            </p:stCondLst>
                            <p:childTnLst>
                              <p:par>
                                <p:cTn id="29" presetID="10" presetClass="exit" presetSubtype="0" fill="hold" grpId="0" nodeType="clickEffect">
                                  <p:stCondLst>
                                    <p:cond delay="0"/>
                                  </p:stCondLst>
                                  <p:childTnLst>
                                    <p:animEffect transition="out" filter="fade">
                                      <p:cBhvr>
                                        <p:cTn id="30" dur="500"/>
                                        <p:tgtEl>
                                          <p:spTgt spid="10"/>
                                        </p:tgtEl>
                                      </p:cBhvr>
                                    </p:animEffect>
                                    <p:set>
                                      <p:cBhvr>
                                        <p:cTn id="31" dur="1" fill="hold">
                                          <p:stCondLst>
                                            <p:cond delay="4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32" restart="whenNotActive" fill="hold" evtFilter="cancelBubble" nodeType="interactiveSeq">
                <p:stCondLst>
                  <p:cond evt="onClick" delay="0">
                    <p:tgtEl>
                      <p:spTgt spid="11"/>
                    </p:tgtEl>
                  </p:cond>
                </p:stCondLst>
                <p:endSync evt="end" delay="0">
                  <p:rtn val="all"/>
                </p:endSync>
                <p:childTnLst>
                  <p:par>
                    <p:cTn id="33" fill="hold">
                      <p:stCondLst>
                        <p:cond delay="0"/>
                      </p:stCondLst>
                      <p:childTnLst>
                        <p:par>
                          <p:cTn id="34" fill="hold">
                            <p:stCondLst>
                              <p:cond delay="0"/>
                            </p:stCondLst>
                            <p:childTnLst>
                              <p:par>
                                <p:cTn id="35" presetID="10" presetClass="exit" presetSubtype="0" fill="hold" grpId="0" nodeType="clickEffect">
                                  <p:stCondLst>
                                    <p:cond delay="0"/>
                                  </p:stCondLst>
                                  <p:childTnLst>
                                    <p:animEffect transition="out" filter="fade">
                                      <p:cBhvr>
                                        <p:cTn id="36" dur="500"/>
                                        <p:tgtEl>
                                          <p:spTgt spid="11"/>
                                        </p:tgtEl>
                                      </p:cBhvr>
                                    </p:animEffect>
                                    <p:set>
                                      <p:cBhvr>
                                        <p:cTn id="37" dur="1" fill="hold">
                                          <p:stCondLst>
                                            <p:cond delay="4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1"/>
                  </p:tgtEl>
                </p:cond>
              </p:nextCondLst>
            </p:seq>
            <p:seq concurrent="1" nextAc="seek">
              <p:cTn id="38" restart="whenNotActive" fill="hold" evtFilter="cancelBubble" nodeType="interactiveSeq">
                <p:stCondLst>
                  <p:cond evt="onClick" delay="0">
                    <p:tgtEl>
                      <p:spTgt spid="12"/>
                    </p:tgtEl>
                  </p:cond>
                </p:stCondLst>
                <p:endSync evt="end" delay="0">
                  <p:rtn val="all"/>
                </p:endSync>
                <p:childTnLst>
                  <p:par>
                    <p:cTn id="39" fill="hold">
                      <p:stCondLst>
                        <p:cond delay="0"/>
                      </p:stCondLst>
                      <p:childTnLst>
                        <p:par>
                          <p:cTn id="40" fill="hold">
                            <p:stCondLst>
                              <p:cond delay="0"/>
                            </p:stCondLst>
                            <p:childTnLst>
                              <p:par>
                                <p:cTn id="41" presetID="10" presetClass="exit" presetSubtype="0" fill="hold" grpId="0" nodeType="clickEffect">
                                  <p:stCondLst>
                                    <p:cond delay="0"/>
                                  </p:stCondLst>
                                  <p:childTnLst>
                                    <p:animEffect transition="out" filter="fade">
                                      <p:cBhvr>
                                        <p:cTn id="42" dur="500"/>
                                        <p:tgtEl>
                                          <p:spTgt spid="12"/>
                                        </p:tgtEl>
                                      </p:cBhvr>
                                    </p:animEffect>
                                    <p:set>
                                      <p:cBhvr>
                                        <p:cTn id="43" dur="1" fill="hold">
                                          <p:stCondLst>
                                            <p:cond delay="4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44" restart="whenNotActive" fill="hold" evtFilter="cancelBubble" nodeType="interactiveSeq">
                <p:stCondLst>
                  <p:cond evt="onClick" delay="0">
                    <p:tgtEl>
                      <p:spTgt spid="13"/>
                    </p:tgtEl>
                  </p:cond>
                </p:stCondLst>
                <p:endSync evt="end" delay="0">
                  <p:rtn val="all"/>
                </p:endSync>
                <p:childTnLst>
                  <p:par>
                    <p:cTn id="45" fill="hold">
                      <p:stCondLst>
                        <p:cond delay="0"/>
                      </p:stCondLst>
                      <p:childTnLst>
                        <p:par>
                          <p:cTn id="46" fill="hold">
                            <p:stCondLst>
                              <p:cond delay="0"/>
                            </p:stCondLst>
                            <p:childTnLst>
                              <p:par>
                                <p:cTn id="47" presetID="10" presetClass="exit" presetSubtype="0" fill="hold" grpId="0" nodeType="clickEffect">
                                  <p:stCondLst>
                                    <p:cond delay="0"/>
                                  </p:stCondLst>
                                  <p:childTnLst>
                                    <p:animEffect transition="out" filter="fade">
                                      <p:cBhvr>
                                        <p:cTn id="48" dur="500"/>
                                        <p:tgtEl>
                                          <p:spTgt spid="13"/>
                                        </p:tgtEl>
                                      </p:cBhvr>
                                    </p:animEffect>
                                    <p:set>
                                      <p:cBhvr>
                                        <p:cTn id="49" dur="1" fill="hold">
                                          <p:stCondLst>
                                            <p:cond delay="4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3"/>
                  </p:tgtEl>
                </p:cond>
              </p:nextCondLst>
            </p:seq>
          </p:childTnLst>
        </p:cTn>
      </p:par>
    </p:tnLst>
    <p:bldLst>
      <p:bldP spid="6" grpId="0" animBg="1"/>
      <p:bldP spid="7" grpId="0" animBg="1"/>
      <p:bldP spid="8" grpId="0" animBg="1"/>
      <p:bldP spid="9" grpId="0" animBg="1"/>
      <p:bldP spid="10" grpId="0" animBg="1"/>
      <p:bldP spid="11" grpId="0" animBg="1"/>
      <p:bldP spid="12" grpId="0" animBg="1"/>
      <p:bldP spid="13" grpId="0" animBg="1"/>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graphicFrame>
            <p:nvGraphicFramePr>
              <p:cNvPr id="2" name="Table 1"/>
              <p:cNvGraphicFramePr>
                <a:graphicFrameLocks noGrp="1"/>
              </p:cNvGraphicFramePr>
              <p:nvPr>
                <p:extLst>
                  <p:ext uri="{D42A27DB-BD31-4B8C-83A1-F6EECF244321}">
                    <p14:modId xmlns:p14="http://schemas.microsoft.com/office/powerpoint/2010/main" val="4167553147"/>
                  </p:ext>
                </p:extLst>
              </p:nvPr>
            </p:nvGraphicFramePr>
            <p:xfrm>
              <a:off x="467544" y="1052736"/>
              <a:ext cx="8064896" cy="4805805"/>
            </p:xfrm>
            <a:graphic>
              <a:graphicData uri="http://schemas.openxmlformats.org/drawingml/2006/table">
                <a:tbl>
                  <a:tblPr firstRow="1" bandRow="1">
                    <a:tableStyleId>{073A0DAA-6AF3-43AB-8588-CEC1D06C72B9}</a:tableStyleId>
                  </a:tblPr>
                  <a:tblGrid>
                    <a:gridCol w="1606948">
                      <a:extLst>
                        <a:ext uri="{9D8B030D-6E8A-4147-A177-3AD203B41FA5}">
                          <a16:colId xmlns:a16="http://schemas.microsoft.com/office/drawing/2014/main" val="20000"/>
                        </a:ext>
                      </a:extLst>
                    </a:gridCol>
                    <a:gridCol w="3873875">
                      <a:extLst>
                        <a:ext uri="{9D8B030D-6E8A-4147-A177-3AD203B41FA5}">
                          <a16:colId xmlns:a16="http://schemas.microsoft.com/office/drawing/2014/main" val="20001"/>
                        </a:ext>
                      </a:extLst>
                    </a:gridCol>
                    <a:gridCol w="2584073">
                      <a:extLst>
                        <a:ext uri="{9D8B030D-6E8A-4147-A177-3AD203B41FA5}">
                          <a16:colId xmlns:a16="http://schemas.microsoft.com/office/drawing/2014/main" val="20002"/>
                        </a:ext>
                      </a:extLst>
                    </a:gridCol>
                  </a:tblGrid>
                  <a:tr h="346644">
                    <a:tc>
                      <a:txBody>
                        <a:bodyPr/>
                        <a:lstStyle/>
                        <a:p>
                          <a:pPr>
                            <a:lnSpc>
                              <a:spcPct val="107000"/>
                            </a:lnSpc>
                            <a:spcAft>
                              <a:spcPts val="0"/>
                            </a:spcAft>
                          </a:pPr>
                          <a14:m>
                            <m:oMathPara xmlns:m="http://schemas.openxmlformats.org/officeDocument/2006/math">
                              <m:oMathParaPr>
                                <m:jc m:val="centerGroup"/>
                              </m:oMathParaPr>
                              <m:oMath xmlns:m="http://schemas.openxmlformats.org/officeDocument/2006/math">
                                <m:r>
                                  <a:rPr lang="en-GB" sz="1400">
                                    <a:effectLst/>
                                    <a:latin typeface="Cambria Math" panose="02040503050406030204" pitchFamily="18" charset="0"/>
                                  </a:rPr>
                                  <m:t>𝒇</m:t>
                                </m:r>
                                <m:r>
                                  <a:rPr lang="en-GB" sz="1400">
                                    <a:effectLst/>
                                    <a:latin typeface="Cambria Math" panose="02040503050406030204" pitchFamily="18" charset="0"/>
                                  </a:rPr>
                                  <m:t>(</m:t>
                                </m:r>
                                <m:r>
                                  <a:rPr lang="en-GB" sz="1400">
                                    <a:effectLst/>
                                    <a:latin typeface="Cambria Math" panose="02040503050406030204" pitchFamily="18" charset="0"/>
                                  </a:rPr>
                                  <m:t>𝒙</m:t>
                                </m:r>
                                <m:r>
                                  <a:rPr lang="en-GB" sz="1400">
                                    <a:effectLst/>
                                    <a:latin typeface="Cambria Math" panose="02040503050406030204" pitchFamily="18" charset="0"/>
                                  </a:rPr>
                                  <m:t>)</m:t>
                                </m:r>
                              </m:oMath>
                            </m:oMathPara>
                          </a14:m>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400" dirty="0">
                              <a:effectLst/>
                            </a:rPr>
                            <a:t>How to deal with it</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14:m>
                            <m:oMath xmlns:m="http://schemas.openxmlformats.org/officeDocument/2006/math">
                              <m:nary>
                                <m:naryPr>
                                  <m:subHide m:val="on"/>
                                  <m:supHide m:val="on"/>
                                  <m:ctrlPr>
                                    <a:rPr lang="en-GB" sz="1400" i="1">
                                      <a:effectLst/>
                                      <a:latin typeface="Cambria Math" panose="02040503050406030204" pitchFamily="18" charset="0"/>
                                    </a:rPr>
                                  </m:ctrlPr>
                                </m:naryPr>
                                <m:sub/>
                                <m:sup/>
                                <m:e>
                                  <m:r>
                                    <a:rPr lang="en-GB" sz="1400">
                                      <a:effectLst/>
                                      <a:latin typeface="Cambria Math" panose="02040503050406030204" pitchFamily="18" charset="0"/>
                                    </a:rPr>
                                    <m:t>𝒇</m:t>
                                  </m:r>
                                  <m:d>
                                    <m:dPr>
                                      <m:ctrlPr>
                                        <a:rPr lang="en-GB" sz="1400" i="1">
                                          <a:effectLst/>
                                          <a:latin typeface="Cambria Math" panose="02040503050406030204" pitchFamily="18" charset="0"/>
                                        </a:rPr>
                                      </m:ctrlPr>
                                    </m:dPr>
                                    <m:e>
                                      <m:r>
                                        <a:rPr lang="en-GB" sz="1400">
                                          <a:effectLst/>
                                          <a:latin typeface="Cambria Math" panose="02040503050406030204" pitchFamily="18" charset="0"/>
                                        </a:rPr>
                                        <m:t>𝒙</m:t>
                                      </m:r>
                                    </m:e>
                                  </m:d>
                                  <m:r>
                                    <a:rPr lang="en-GB" sz="1400">
                                      <a:effectLst/>
                                      <a:latin typeface="Cambria Math" panose="02040503050406030204" pitchFamily="18" charset="0"/>
                                    </a:rPr>
                                    <m:t>𝒅𝒙</m:t>
                                  </m:r>
                                </m:e>
                              </m:nary>
                            </m:oMath>
                          </a14:m>
                          <a:r>
                            <a:rPr lang="en-GB" sz="1400" dirty="0">
                              <a:effectLst/>
                            </a:rPr>
                            <a:t> (+constant)</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0"/>
                      </a:ext>
                    </a:extLst>
                  </a:tr>
                  <a:tr h="346644">
                    <a:tc>
                      <a:txBody>
                        <a:bodyPr/>
                        <a:lstStyle/>
                        <a:p>
                          <a:pPr>
                            <a:lnSpc>
                              <a:spcPct val="107000"/>
                            </a:lnSpc>
                            <a:spcAft>
                              <a:spcPts val="0"/>
                            </a:spcAft>
                          </a:pPr>
                          <a14:m>
                            <m:oMathPara xmlns:m="http://schemas.openxmlformats.org/officeDocument/2006/math">
                              <m:oMathParaPr>
                                <m:jc m:val="centerGroup"/>
                              </m:oMathParaPr>
                              <m:oMath xmlns:m="http://schemas.openxmlformats.org/officeDocument/2006/math">
                                <m:f>
                                  <m:fPr>
                                    <m:ctrlPr>
                                      <a:rPr lang="en-GB" sz="1800" i="1">
                                        <a:effectLst/>
                                        <a:latin typeface="Cambria Math" panose="02040503050406030204" pitchFamily="18" charset="0"/>
                                      </a:rPr>
                                    </m:ctrlPr>
                                  </m:fPr>
                                  <m:num>
                                    <m:r>
                                      <a:rPr lang="en-GB" sz="1800">
                                        <a:effectLst/>
                                        <a:latin typeface="Cambria Math" panose="02040503050406030204" pitchFamily="18" charset="0"/>
                                      </a:rPr>
                                      <m:t>𝟒</m:t>
                                    </m:r>
                                    <m:r>
                                      <a:rPr lang="en-GB" sz="1800">
                                        <a:effectLst/>
                                        <a:latin typeface="Cambria Math" panose="02040503050406030204" pitchFamily="18" charset="0"/>
                                      </a:rPr>
                                      <m:t>𝒙</m:t>
                                    </m:r>
                                  </m:num>
                                  <m:den>
                                    <m:sSup>
                                      <m:sSupPr>
                                        <m:ctrlPr>
                                          <a:rPr lang="en-GB" sz="1800" i="1">
                                            <a:effectLst/>
                                            <a:latin typeface="Cambria Math" panose="02040503050406030204" pitchFamily="18" charset="0"/>
                                          </a:rPr>
                                        </m:ctrlPr>
                                      </m:sSupPr>
                                      <m:e>
                                        <m:r>
                                          <a:rPr lang="en-GB" sz="1800">
                                            <a:effectLst/>
                                            <a:latin typeface="Cambria Math" panose="02040503050406030204" pitchFamily="18" charset="0"/>
                                          </a:rPr>
                                          <m:t>𝒙</m:t>
                                        </m:r>
                                      </m:e>
                                      <m:sup>
                                        <m:r>
                                          <a:rPr lang="en-GB" sz="1800">
                                            <a:effectLst/>
                                            <a:latin typeface="Cambria Math" panose="02040503050406030204" pitchFamily="18" charset="0"/>
                                          </a:rPr>
                                          <m:t>𝟐</m:t>
                                        </m:r>
                                      </m:sup>
                                    </m:sSup>
                                    <m:r>
                                      <a:rPr lang="en-GB" sz="1800">
                                        <a:effectLst/>
                                        <a:latin typeface="Cambria Math" panose="02040503050406030204" pitchFamily="18" charset="0"/>
                                      </a:rPr>
                                      <m:t>+</m:t>
                                    </m:r>
                                    <m:r>
                                      <a:rPr lang="en-GB" sz="1800">
                                        <a:effectLst/>
                                        <a:latin typeface="Cambria Math" panose="02040503050406030204" pitchFamily="18" charset="0"/>
                                      </a:rPr>
                                      <m:t>𝟏</m:t>
                                    </m:r>
                                  </m:den>
                                </m:f>
                              </m:oMath>
                            </m:oMathPara>
                          </a14:m>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2671" marR="62671" marT="0" marB="0"/>
                    </a:tc>
                    <a:tc>
                      <a:txBody>
                        <a:bodyPr/>
                        <a:lstStyle/>
                        <a:p>
                          <a:pPr>
                            <a:lnSpc>
                              <a:spcPct val="107000"/>
                            </a:lnSpc>
                            <a:spcAft>
                              <a:spcPts val="0"/>
                            </a:spcAft>
                          </a:pPr>
                          <a:r>
                            <a:rPr lang="en-GB" sz="1800">
                              <a:effectLst/>
                            </a:rPr>
                            <a:t>Reverse chain rule. Of form </a:t>
                          </a:r>
                          <a14:m>
                            <m:oMath xmlns:m="http://schemas.openxmlformats.org/officeDocument/2006/math">
                              <m:nary>
                                <m:naryPr>
                                  <m:subHide m:val="on"/>
                                  <m:supHide m:val="on"/>
                                  <m:ctrlPr>
                                    <a:rPr lang="en-GB" sz="1800" i="1">
                                      <a:effectLst/>
                                      <a:latin typeface="Cambria Math" panose="02040503050406030204" pitchFamily="18" charset="0"/>
                                    </a:rPr>
                                  </m:ctrlPr>
                                </m:naryPr>
                                <m:sub/>
                                <m:sup/>
                                <m:e>
                                  <m:f>
                                    <m:fPr>
                                      <m:ctrlPr>
                                        <a:rPr lang="en-GB" sz="1800" i="1">
                                          <a:effectLst/>
                                          <a:latin typeface="Cambria Math" panose="02040503050406030204" pitchFamily="18" charset="0"/>
                                        </a:rPr>
                                      </m:ctrlPr>
                                    </m:fPr>
                                    <m:num>
                                      <m:r>
                                        <a:rPr lang="en-GB" sz="1800">
                                          <a:effectLst/>
                                          <a:latin typeface="Cambria Math" panose="02040503050406030204" pitchFamily="18" charset="0"/>
                                        </a:rPr>
                                        <m:t>𝑘</m:t>
                                      </m:r>
                                      <m:sSup>
                                        <m:sSupPr>
                                          <m:ctrlPr>
                                            <a:rPr lang="en-GB" sz="1800" i="1">
                                              <a:effectLst/>
                                              <a:latin typeface="Cambria Math" panose="02040503050406030204" pitchFamily="18" charset="0"/>
                                            </a:rPr>
                                          </m:ctrlPr>
                                        </m:sSupPr>
                                        <m:e>
                                          <m:r>
                                            <a:rPr lang="en-GB" sz="1800">
                                              <a:effectLst/>
                                              <a:latin typeface="Cambria Math" panose="02040503050406030204" pitchFamily="18" charset="0"/>
                                            </a:rPr>
                                            <m:t>𝑓</m:t>
                                          </m:r>
                                        </m:e>
                                        <m:sup>
                                          <m:r>
                                            <a:rPr lang="en-GB" sz="1800">
                                              <a:effectLst/>
                                              <a:latin typeface="Cambria Math" panose="02040503050406030204" pitchFamily="18" charset="0"/>
                                            </a:rPr>
                                            <m:t>′</m:t>
                                          </m:r>
                                        </m:sup>
                                      </m:sSup>
                                      <m:d>
                                        <m:dPr>
                                          <m:ctrlPr>
                                            <a:rPr lang="en-GB" sz="1800" i="1">
                                              <a:effectLst/>
                                              <a:latin typeface="Cambria Math" panose="02040503050406030204" pitchFamily="18" charset="0"/>
                                            </a:rPr>
                                          </m:ctrlPr>
                                        </m:dPr>
                                        <m:e>
                                          <m:r>
                                            <a:rPr lang="en-GB" sz="1800">
                                              <a:effectLst/>
                                              <a:latin typeface="Cambria Math" panose="02040503050406030204" pitchFamily="18" charset="0"/>
                                            </a:rPr>
                                            <m:t>𝑥</m:t>
                                          </m:r>
                                        </m:e>
                                      </m:d>
                                    </m:num>
                                    <m:den>
                                      <m:r>
                                        <a:rPr lang="en-GB" sz="1800">
                                          <a:effectLst/>
                                          <a:latin typeface="Cambria Math" panose="02040503050406030204" pitchFamily="18" charset="0"/>
                                        </a:rPr>
                                        <m:t>𝑓</m:t>
                                      </m:r>
                                      <m:d>
                                        <m:dPr>
                                          <m:ctrlPr>
                                            <a:rPr lang="en-GB" sz="1800" i="1">
                                              <a:effectLst/>
                                              <a:latin typeface="Cambria Math" panose="02040503050406030204" pitchFamily="18" charset="0"/>
                                            </a:rPr>
                                          </m:ctrlPr>
                                        </m:dPr>
                                        <m:e>
                                          <m:r>
                                            <a:rPr lang="en-GB" sz="1800">
                                              <a:effectLst/>
                                              <a:latin typeface="Cambria Math" panose="02040503050406030204" pitchFamily="18" charset="0"/>
                                            </a:rPr>
                                            <m:t>𝑥</m:t>
                                          </m:r>
                                        </m:e>
                                      </m:d>
                                    </m:den>
                                  </m:f>
                                </m:e>
                              </m:nary>
                            </m:oMath>
                          </a14:m>
                          <a:endParaRPr lang="en-GB" sz="2000">
                            <a:effectLst/>
                            <a:latin typeface="Calibri" panose="020F0502020204030204" pitchFamily="34" charset="0"/>
                            <a:ea typeface="Calibri" panose="020F0502020204030204" pitchFamily="34" charset="0"/>
                            <a:cs typeface="Times New Roman" panose="02020603050405020304" pitchFamily="18" charset="0"/>
                          </a:endParaRPr>
                        </a:p>
                      </a:txBody>
                      <a:tcPr marL="62671" marR="62671" marT="0" marB="0"/>
                    </a:tc>
                    <a:tc>
                      <a:txBody>
                        <a:bodyPr/>
                        <a:lstStyle/>
                        <a:p>
                          <a:pPr>
                            <a:lnSpc>
                              <a:spcPct val="107000"/>
                            </a:lnSpc>
                            <a:spcAft>
                              <a:spcPts val="0"/>
                            </a:spcAft>
                          </a:pPr>
                          <a14:m>
                            <m:oMathPara xmlns:m="http://schemas.openxmlformats.org/officeDocument/2006/math">
                              <m:oMathParaPr>
                                <m:jc m:val="centerGroup"/>
                              </m:oMathParaPr>
                              <m:oMath xmlns:m="http://schemas.openxmlformats.org/officeDocument/2006/math">
                                <m:r>
                                  <a:rPr lang="en-GB" sz="1800">
                                    <a:effectLst/>
                                    <a:latin typeface="Cambria Math" panose="02040503050406030204" pitchFamily="18" charset="0"/>
                                  </a:rPr>
                                  <m:t>2</m:t>
                                </m:r>
                                <m:func>
                                  <m:funcPr>
                                    <m:ctrlPr>
                                      <a:rPr lang="en-GB" sz="1800" i="1">
                                        <a:effectLst/>
                                        <a:latin typeface="Cambria Math" panose="02040503050406030204" pitchFamily="18" charset="0"/>
                                      </a:rPr>
                                    </m:ctrlPr>
                                  </m:funcPr>
                                  <m:fName>
                                    <m:r>
                                      <m:rPr>
                                        <m:sty m:val="p"/>
                                      </m:rPr>
                                      <a:rPr lang="en-GB" sz="1800">
                                        <a:effectLst/>
                                        <a:latin typeface="Cambria Math" panose="02040503050406030204" pitchFamily="18" charset="0"/>
                                      </a:rPr>
                                      <m:t>ln</m:t>
                                    </m:r>
                                  </m:fName>
                                  <m:e>
                                    <m:d>
                                      <m:dPr>
                                        <m:begChr m:val="|"/>
                                        <m:endChr m:val="|"/>
                                        <m:ctrlPr>
                                          <a:rPr lang="en-GB" sz="1800" i="1">
                                            <a:effectLst/>
                                            <a:latin typeface="Cambria Math" panose="02040503050406030204" pitchFamily="18" charset="0"/>
                                          </a:rPr>
                                        </m:ctrlPr>
                                      </m:dPr>
                                      <m:e>
                                        <m:sSup>
                                          <m:sSupPr>
                                            <m:ctrlPr>
                                              <a:rPr lang="en-GB" sz="1800" i="1">
                                                <a:effectLst/>
                                                <a:latin typeface="Cambria Math" panose="02040503050406030204" pitchFamily="18" charset="0"/>
                                              </a:rPr>
                                            </m:ctrlPr>
                                          </m:sSupPr>
                                          <m:e>
                                            <m:r>
                                              <a:rPr lang="en-GB" sz="1800">
                                                <a:effectLst/>
                                                <a:latin typeface="Cambria Math" panose="02040503050406030204" pitchFamily="18" charset="0"/>
                                              </a:rPr>
                                              <m:t>𝑥</m:t>
                                            </m:r>
                                          </m:e>
                                          <m:sup>
                                            <m:r>
                                              <a:rPr lang="en-GB" sz="1800">
                                                <a:effectLst/>
                                                <a:latin typeface="Cambria Math" panose="02040503050406030204" pitchFamily="18" charset="0"/>
                                              </a:rPr>
                                              <m:t>2</m:t>
                                            </m:r>
                                          </m:sup>
                                        </m:sSup>
                                        <m:r>
                                          <a:rPr lang="en-GB" sz="1800">
                                            <a:effectLst/>
                                            <a:latin typeface="Cambria Math" panose="02040503050406030204" pitchFamily="18" charset="0"/>
                                          </a:rPr>
                                          <m:t>+1</m:t>
                                        </m:r>
                                      </m:e>
                                    </m:d>
                                  </m:e>
                                </m:func>
                              </m:oMath>
                            </m:oMathPara>
                          </a14:m>
                          <a:endParaRPr lang="en-GB" sz="2000">
                            <a:effectLst/>
                            <a:latin typeface="Calibri" panose="020F0502020204030204" pitchFamily="34" charset="0"/>
                            <a:ea typeface="Calibri" panose="020F0502020204030204" pitchFamily="34" charset="0"/>
                            <a:cs typeface="Times New Roman" panose="02020603050405020304" pitchFamily="18" charset="0"/>
                          </a:endParaRPr>
                        </a:p>
                      </a:txBody>
                      <a:tcPr marL="62671" marR="62671" marT="0" marB="0"/>
                    </a:tc>
                    <a:extLst>
                      <a:ext uri="{0D108BD9-81ED-4DB2-BD59-A6C34878D82A}">
                        <a16:rowId xmlns:a16="http://schemas.microsoft.com/office/drawing/2014/main" val="10001"/>
                      </a:ext>
                    </a:extLst>
                  </a:tr>
                  <a:tr h="1163582">
                    <a:tc>
                      <a:txBody>
                        <a:bodyPr/>
                        <a:lstStyle/>
                        <a:p>
                          <a:pPr>
                            <a:lnSpc>
                              <a:spcPct val="107000"/>
                            </a:lnSpc>
                            <a:spcAft>
                              <a:spcPts val="0"/>
                            </a:spcAft>
                          </a:pPr>
                          <a14:m>
                            <m:oMathPara xmlns:m="http://schemas.openxmlformats.org/officeDocument/2006/math">
                              <m:oMathParaPr>
                                <m:jc m:val="centerGroup"/>
                              </m:oMathParaPr>
                              <m:oMath xmlns:m="http://schemas.openxmlformats.org/officeDocument/2006/math">
                                <m:f>
                                  <m:fPr>
                                    <m:ctrlPr>
                                      <a:rPr lang="en-GB" sz="1800" i="1">
                                        <a:effectLst/>
                                        <a:latin typeface="Cambria Math" panose="02040503050406030204" pitchFamily="18" charset="0"/>
                                      </a:rPr>
                                    </m:ctrlPr>
                                  </m:fPr>
                                  <m:num>
                                    <m:r>
                                      <a:rPr lang="en-GB" sz="1800">
                                        <a:effectLst/>
                                        <a:latin typeface="Cambria Math" panose="02040503050406030204" pitchFamily="18" charset="0"/>
                                      </a:rPr>
                                      <m:t>𝒙</m:t>
                                    </m:r>
                                  </m:num>
                                  <m:den>
                                    <m:sSup>
                                      <m:sSupPr>
                                        <m:ctrlPr>
                                          <a:rPr lang="en-GB" sz="1800" i="1">
                                            <a:effectLst/>
                                            <a:latin typeface="Cambria Math" panose="02040503050406030204" pitchFamily="18" charset="0"/>
                                          </a:rPr>
                                        </m:ctrlPr>
                                      </m:sSupPr>
                                      <m:e>
                                        <m:d>
                                          <m:dPr>
                                            <m:ctrlPr>
                                              <a:rPr lang="en-GB" sz="1800" i="1">
                                                <a:effectLst/>
                                                <a:latin typeface="Cambria Math" panose="02040503050406030204" pitchFamily="18" charset="0"/>
                                              </a:rPr>
                                            </m:ctrlPr>
                                          </m:dPr>
                                          <m:e>
                                            <m:sSup>
                                              <m:sSupPr>
                                                <m:ctrlPr>
                                                  <a:rPr lang="en-GB" sz="1800" i="1">
                                                    <a:effectLst/>
                                                    <a:latin typeface="Cambria Math" panose="02040503050406030204" pitchFamily="18" charset="0"/>
                                                  </a:rPr>
                                                </m:ctrlPr>
                                              </m:sSupPr>
                                              <m:e>
                                                <m:r>
                                                  <a:rPr lang="en-GB" sz="1800">
                                                    <a:effectLst/>
                                                    <a:latin typeface="Cambria Math" panose="02040503050406030204" pitchFamily="18" charset="0"/>
                                                  </a:rPr>
                                                  <m:t>𝒙</m:t>
                                                </m:r>
                                              </m:e>
                                              <m:sup>
                                                <m:r>
                                                  <a:rPr lang="en-GB" sz="1800">
                                                    <a:effectLst/>
                                                    <a:latin typeface="Cambria Math" panose="02040503050406030204" pitchFamily="18" charset="0"/>
                                                  </a:rPr>
                                                  <m:t>𝟐</m:t>
                                                </m:r>
                                              </m:sup>
                                            </m:sSup>
                                            <m:r>
                                              <a:rPr lang="en-GB" sz="1800">
                                                <a:effectLst/>
                                                <a:latin typeface="Cambria Math" panose="02040503050406030204" pitchFamily="18" charset="0"/>
                                              </a:rPr>
                                              <m:t>+</m:t>
                                            </m:r>
                                            <m:r>
                                              <a:rPr lang="en-GB" sz="1800">
                                                <a:effectLst/>
                                                <a:latin typeface="Cambria Math" panose="02040503050406030204" pitchFamily="18" charset="0"/>
                                              </a:rPr>
                                              <m:t>𝟏</m:t>
                                            </m:r>
                                          </m:e>
                                        </m:d>
                                      </m:e>
                                      <m:sup>
                                        <m:r>
                                          <a:rPr lang="en-GB" sz="1800">
                                            <a:effectLst/>
                                            <a:latin typeface="Cambria Math" panose="02040503050406030204" pitchFamily="18" charset="0"/>
                                          </a:rPr>
                                          <m:t>𝟐</m:t>
                                        </m:r>
                                      </m:sup>
                                    </m:sSup>
                                  </m:den>
                                </m:f>
                              </m:oMath>
                            </m:oMathPara>
                          </a14:m>
                          <a:endParaRPr lang="en-GB" sz="2000">
                            <a:effectLst/>
                            <a:latin typeface="Calibri" panose="020F0502020204030204" pitchFamily="34" charset="0"/>
                            <a:ea typeface="Calibri" panose="020F0502020204030204" pitchFamily="34" charset="0"/>
                            <a:cs typeface="Times New Roman" panose="02020603050405020304" pitchFamily="18" charset="0"/>
                          </a:endParaRPr>
                        </a:p>
                      </a:txBody>
                      <a:tcPr marL="62671" marR="62671" marT="0" marB="0"/>
                    </a:tc>
                    <a:tc>
                      <a:txBody>
                        <a:bodyPr/>
                        <a:lstStyle/>
                        <a:p>
                          <a:pPr>
                            <a:lnSpc>
                              <a:spcPct val="107000"/>
                            </a:lnSpc>
                            <a:spcAft>
                              <a:spcPts val="0"/>
                            </a:spcAft>
                          </a:pPr>
                          <a:r>
                            <a:rPr lang="en-GB" sz="1800">
                              <a:effectLst/>
                            </a:rPr>
                            <a:t>Power around denominator so NOT of form </a:t>
                          </a:r>
                          <a14:m>
                            <m:oMath xmlns:m="http://schemas.openxmlformats.org/officeDocument/2006/math">
                              <m:nary>
                                <m:naryPr>
                                  <m:subHide m:val="on"/>
                                  <m:supHide m:val="on"/>
                                  <m:ctrlPr>
                                    <a:rPr lang="en-GB" sz="1800" i="1">
                                      <a:effectLst/>
                                      <a:latin typeface="Cambria Math" panose="02040503050406030204" pitchFamily="18" charset="0"/>
                                    </a:rPr>
                                  </m:ctrlPr>
                                </m:naryPr>
                                <m:sub/>
                                <m:sup/>
                                <m:e>
                                  <m:f>
                                    <m:fPr>
                                      <m:ctrlPr>
                                        <a:rPr lang="en-GB" sz="1800" i="1">
                                          <a:effectLst/>
                                          <a:latin typeface="Cambria Math" panose="02040503050406030204" pitchFamily="18" charset="0"/>
                                        </a:rPr>
                                      </m:ctrlPr>
                                    </m:fPr>
                                    <m:num>
                                      <m:r>
                                        <a:rPr lang="en-GB" sz="1800">
                                          <a:effectLst/>
                                          <a:latin typeface="Cambria Math" panose="02040503050406030204" pitchFamily="18" charset="0"/>
                                        </a:rPr>
                                        <m:t>𝑘</m:t>
                                      </m:r>
                                      <m:sSup>
                                        <m:sSupPr>
                                          <m:ctrlPr>
                                            <a:rPr lang="en-GB" sz="1800" i="1">
                                              <a:effectLst/>
                                              <a:latin typeface="Cambria Math" panose="02040503050406030204" pitchFamily="18" charset="0"/>
                                            </a:rPr>
                                          </m:ctrlPr>
                                        </m:sSupPr>
                                        <m:e>
                                          <m:r>
                                            <a:rPr lang="en-GB" sz="1800">
                                              <a:effectLst/>
                                              <a:latin typeface="Cambria Math" panose="02040503050406030204" pitchFamily="18" charset="0"/>
                                            </a:rPr>
                                            <m:t>𝑓</m:t>
                                          </m:r>
                                        </m:e>
                                        <m:sup>
                                          <m:r>
                                            <a:rPr lang="en-GB" sz="1800">
                                              <a:effectLst/>
                                              <a:latin typeface="Cambria Math" panose="02040503050406030204" pitchFamily="18" charset="0"/>
                                            </a:rPr>
                                            <m:t>′</m:t>
                                          </m:r>
                                        </m:sup>
                                      </m:sSup>
                                      <m:d>
                                        <m:dPr>
                                          <m:ctrlPr>
                                            <a:rPr lang="en-GB" sz="1800" i="1">
                                              <a:effectLst/>
                                              <a:latin typeface="Cambria Math" panose="02040503050406030204" pitchFamily="18" charset="0"/>
                                            </a:rPr>
                                          </m:ctrlPr>
                                        </m:dPr>
                                        <m:e>
                                          <m:r>
                                            <a:rPr lang="en-GB" sz="1800">
                                              <a:effectLst/>
                                              <a:latin typeface="Cambria Math" panose="02040503050406030204" pitchFamily="18" charset="0"/>
                                            </a:rPr>
                                            <m:t>𝑥</m:t>
                                          </m:r>
                                        </m:e>
                                      </m:d>
                                    </m:num>
                                    <m:den>
                                      <m:r>
                                        <a:rPr lang="en-GB" sz="1800">
                                          <a:effectLst/>
                                          <a:latin typeface="Cambria Math" panose="02040503050406030204" pitchFamily="18" charset="0"/>
                                        </a:rPr>
                                        <m:t>𝑓</m:t>
                                      </m:r>
                                      <m:d>
                                        <m:dPr>
                                          <m:ctrlPr>
                                            <a:rPr lang="en-GB" sz="1800" i="1">
                                              <a:effectLst/>
                                              <a:latin typeface="Cambria Math" panose="02040503050406030204" pitchFamily="18" charset="0"/>
                                            </a:rPr>
                                          </m:ctrlPr>
                                        </m:dPr>
                                        <m:e>
                                          <m:r>
                                            <a:rPr lang="en-GB" sz="1800">
                                              <a:effectLst/>
                                              <a:latin typeface="Cambria Math" panose="02040503050406030204" pitchFamily="18" charset="0"/>
                                            </a:rPr>
                                            <m:t>𝑥</m:t>
                                          </m:r>
                                        </m:e>
                                      </m:d>
                                    </m:den>
                                  </m:f>
                                </m:e>
                              </m:nary>
                            </m:oMath>
                          </a14:m>
                          <a:r>
                            <a:rPr lang="en-GB" sz="1800">
                              <a:effectLst/>
                            </a:rPr>
                            <a:t> . Rewrite as product.</a:t>
                          </a:r>
                          <a:endParaRPr lang="en-GB" sz="2000">
                            <a:effectLst/>
                          </a:endParaRPr>
                        </a:p>
                        <a:p>
                          <a:pPr>
                            <a:lnSpc>
                              <a:spcPct val="107000"/>
                            </a:lnSpc>
                            <a:spcAft>
                              <a:spcPts val="0"/>
                            </a:spcAft>
                          </a:pPr>
                          <a14:m>
                            <m:oMathPara xmlns:m="http://schemas.openxmlformats.org/officeDocument/2006/math">
                              <m:oMathParaPr>
                                <m:jc m:val="centerGroup"/>
                              </m:oMathParaPr>
                              <m:oMath xmlns:m="http://schemas.openxmlformats.org/officeDocument/2006/math">
                                <m:r>
                                  <a:rPr lang="en-GB" sz="1800">
                                    <a:effectLst/>
                                    <a:latin typeface="Cambria Math" panose="02040503050406030204" pitchFamily="18" charset="0"/>
                                  </a:rPr>
                                  <m:t>𝑥</m:t>
                                </m:r>
                                <m:sSup>
                                  <m:sSupPr>
                                    <m:ctrlPr>
                                      <a:rPr lang="en-GB" sz="1800" i="1">
                                        <a:effectLst/>
                                        <a:latin typeface="Cambria Math" panose="02040503050406030204" pitchFamily="18" charset="0"/>
                                      </a:rPr>
                                    </m:ctrlPr>
                                  </m:sSupPr>
                                  <m:e>
                                    <m:d>
                                      <m:dPr>
                                        <m:ctrlPr>
                                          <a:rPr lang="en-GB" sz="1800" i="1">
                                            <a:effectLst/>
                                            <a:latin typeface="Cambria Math" panose="02040503050406030204" pitchFamily="18" charset="0"/>
                                          </a:rPr>
                                        </m:ctrlPr>
                                      </m:dPr>
                                      <m:e>
                                        <m:sSup>
                                          <m:sSupPr>
                                            <m:ctrlPr>
                                              <a:rPr lang="en-GB" sz="1800" i="1">
                                                <a:effectLst/>
                                                <a:latin typeface="Cambria Math" panose="02040503050406030204" pitchFamily="18" charset="0"/>
                                              </a:rPr>
                                            </m:ctrlPr>
                                          </m:sSupPr>
                                          <m:e>
                                            <m:r>
                                              <a:rPr lang="en-GB" sz="1800">
                                                <a:effectLst/>
                                                <a:latin typeface="Cambria Math" panose="02040503050406030204" pitchFamily="18" charset="0"/>
                                              </a:rPr>
                                              <m:t>𝑥</m:t>
                                            </m:r>
                                          </m:e>
                                          <m:sup>
                                            <m:r>
                                              <a:rPr lang="en-GB" sz="1800">
                                                <a:effectLst/>
                                                <a:latin typeface="Cambria Math" panose="02040503050406030204" pitchFamily="18" charset="0"/>
                                              </a:rPr>
                                              <m:t>2</m:t>
                                            </m:r>
                                          </m:sup>
                                        </m:sSup>
                                        <m:r>
                                          <a:rPr lang="en-GB" sz="1800">
                                            <a:effectLst/>
                                            <a:latin typeface="Cambria Math" panose="02040503050406030204" pitchFamily="18" charset="0"/>
                                          </a:rPr>
                                          <m:t>+1</m:t>
                                        </m:r>
                                      </m:e>
                                    </m:d>
                                  </m:e>
                                  <m:sup>
                                    <m:r>
                                      <a:rPr lang="en-GB" sz="1800">
                                        <a:effectLst/>
                                        <a:latin typeface="Cambria Math" panose="02040503050406030204" pitchFamily="18" charset="0"/>
                                      </a:rPr>
                                      <m:t>−2</m:t>
                                    </m:r>
                                  </m:sup>
                                </m:sSup>
                              </m:oMath>
                            </m:oMathPara>
                          </a14:m>
                          <a:endParaRPr lang="en-GB" sz="2000">
                            <a:effectLst/>
                          </a:endParaRPr>
                        </a:p>
                        <a:p>
                          <a:pPr>
                            <a:lnSpc>
                              <a:spcPct val="107000"/>
                            </a:lnSpc>
                            <a:spcAft>
                              <a:spcPts val="0"/>
                            </a:spcAft>
                          </a:pPr>
                          <a:r>
                            <a:rPr lang="en-GB" sz="1800">
                              <a:effectLst/>
                            </a:rPr>
                            <a:t>Reverse chain rule (i.e. “Consider </a:t>
                          </a:r>
                          <a14:m>
                            <m:oMath xmlns:m="http://schemas.openxmlformats.org/officeDocument/2006/math">
                              <m:r>
                                <a:rPr lang="en-GB" sz="1800">
                                  <a:effectLst/>
                                  <a:latin typeface="Cambria Math" panose="02040503050406030204" pitchFamily="18" charset="0"/>
                                </a:rPr>
                                <m:t>𝑦</m:t>
                              </m:r>
                              <m:r>
                                <a:rPr lang="en-GB" sz="1800">
                                  <a:effectLst/>
                                  <a:latin typeface="Cambria Math" panose="02040503050406030204" pitchFamily="18" charset="0"/>
                                </a:rPr>
                                <m:t>=</m:t>
                              </m:r>
                              <m:sSup>
                                <m:sSupPr>
                                  <m:ctrlPr>
                                    <a:rPr lang="en-GB" sz="1800" i="1">
                                      <a:effectLst/>
                                      <a:latin typeface="Cambria Math" panose="02040503050406030204" pitchFamily="18" charset="0"/>
                                    </a:rPr>
                                  </m:ctrlPr>
                                </m:sSupPr>
                                <m:e>
                                  <m:d>
                                    <m:dPr>
                                      <m:ctrlPr>
                                        <a:rPr lang="en-GB" sz="1800" i="1">
                                          <a:effectLst/>
                                          <a:latin typeface="Cambria Math" panose="02040503050406030204" pitchFamily="18" charset="0"/>
                                        </a:rPr>
                                      </m:ctrlPr>
                                    </m:dPr>
                                    <m:e>
                                      <m:sSup>
                                        <m:sSupPr>
                                          <m:ctrlPr>
                                            <a:rPr lang="en-GB" sz="1800" i="1">
                                              <a:effectLst/>
                                              <a:latin typeface="Cambria Math" panose="02040503050406030204" pitchFamily="18" charset="0"/>
                                            </a:rPr>
                                          </m:ctrlPr>
                                        </m:sSupPr>
                                        <m:e>
                                          <m:r>
                                            <a:rPr lang="en-GB" sz="1800">
                                              <a:effectLst/>
                                              <a:latin typeface="Cambria Math" panose="02040503050406030204" pitchFamily="18" charset="0"/>
                                            </a:rPr>
                                            <m:t>𝑥</m:t>
                                          </m:r>
                                        </m:e>
                                        <m:sup>
                                          <m:r>
                                            <a:rPr lang="en-GB" sz="1800">
                                              <a:effectLst/>
                                              <a:latin typeface="Cambria Math" panose="02040503050406030204" pitchFamily="18" charset="0"/>
                                            </a:rPr>
                                            <m:t>2</m:t>
                                          </m:r>
                                        </m:sup>
                                      </m:sSup>
                                      <m:r>
                                        <a:rPr lang="en-GB" sz="1800">
                                          <a:effectLst/>
                                          <a:latin typeface="Cambria Math" panose="02040503050406030204" pitchFamily="18" charset="0"/>
                                        </a:rPr>
                                        <m:t>+1</m:t>
                                      </m:r>
                                    </m:e>
                                  </m:d>
                                </m:e>
                                <m:sup>
                                  <m:r>
                                    <a:rPr lang="en-GB" sz="1800">
                                      <a:effectLst/>
                                      <a:latin typeface="Cambria Math" panose="02040503050406030204" pitchFamily="18" charset="0"/>
                                    </a:rPr>
                                    <m:t>−1</m:t>
                                  </m:r>
                                </m:sup>
                              </m:sSup>
                              <m:r>
                                <a:rPr lang="en-GB" sz="1800">
                                  <a:effectLst/>
                                  <a:latin typeface="Cambria Math" panose="02040503050406030204" pitchFamily="18" charset="0"/>
                                </a:rPr>
                                <m:t>"</m:t>
                              </m:r>
                            </m:oMath>
                          </a14:m>
                          <a:r>
                            <a:rPr lang="en-GB" sz="1800">
                              <a:effectLst/>
                            </a:rPr>
                            <a:t> and differentiate)</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a:txBody>
                      <a:tcPr marL="62671" marR="62671" marT="0" marB="0"/>
                    </a:tc>
                    <a:tc>
                      <a:txBody>
                        <a:bodyPr/>
                        <a:lstStyle/>
                        <a:p>
                          <a:pPr>
                            <a:lnSpc>
                              <a:spcPct val="107000"/>
                            </a:lnSpc>
                            <a:spcAft>
                              <a:spcPts val="0"/>
                            </a:spcAft>
                          </a:pPr>
                          <a14:m>
                            <m:oMathPara xmlns:m="http://schemas.openxmlformats.org/officeDocument/2006/math">
                              <m:oMathParaPr>
                                <m:jc m:val="centerGroup"/>
                              </m:oMathParaPr>
                              <m:oMath xmlns:m="http://schemas.openxmlformats.org/officeDocument/2006/math">
                                <m:r>
                                  <a:rPr lang="en-GB" sz="1800">
                                    <a:effectLst/>
                                    <a:latin typeface="Cambria Math" panose="02040503050406030204" pitchFamily="18" charset="0"/>
                                  </a:rPr>
                                  <m:t>−</m:t>
                                </m:r>
                                <m:f>
                                  <m:fPr>
                                    <m:ctrlPr>
                                      <a:rPr lang="en-GB" sz="1800" i="1">
                                        <a:effectLst/>
                                        <a:latin typeface="Cambria Math" panose="02040503050406030204" pitchFamily="18" charset="0"/>
                                      </a:rPr>
                                    </m:ctrlPr>
                                  </m:fPr>
                                  <m:num>
                                    <m:r>
                                      <a:rPr lang="en-GB" sz="1800">
                                        <a:effectLst/>
                                        <a:latin typeface="Cambria Math" panose="02040503050406030204" pitchFamily="18" charset="0"/>
                                      </a:rPr>
                                      <m:t>1</m:t>
                                    </m:r>
                                  </m:num>
                                  <m:den>
                                    <m:r>
                                      <a:rPr lang="en-GB" sz="1800">
                                        <a:effectLst/>
                                        <a:latin typeface="Cambria Math" panose="02040503050406030204" pitchFamily="18" charset="0"/>
                                      </a:rPr>
                                      <m:t>2</m:t>
                                    </m:r>
                                  </m:den>
                                </m:f>
                                <m:sSup>
                                  <m:sSupPr>
                                    <m:ctrlPr>
                                      <a:rPr lang="en-GB" sz="1800" i="1">
                                        <a:effectLst/>
                                        <a:latin typeface="Cambria Math" panose="02040503050406030204" pitchFamily="18" charset="0"/>
                                      </a:rPr>
                                    </m:ctrlPr>
                                  </m:sSupPr>
                                  <m:e>
                                    <m:d>
                                      <m:dPr>
                                        <m:ctrlPr>
                                          <a:rPr lang="en-GB" sz="1800" i="1">
                                            <a:effectLst/>
                                            <a:latin typeface="Cambria Math" panose="02040503050406030204" pitchFamily="18" charset="0"/>
                                          </a:rPr>
                                        </m:ctrlPr>
                                      </m:dPr>
                                      <m:e>
                                        <m:sSup>
                                          <m:sSupPr>
                                            <m:ctrlPr>
                                              <a:rPr lang="en-GB" sz="1800" i="1">
                                                <a:effectLst/>
                                                <a:latin typeface="Cambria Math" panose="02040503050406030204" pitchFamily="18" charset="0"/>
                                              </a:rPr>
                                            </m:ctrlPr>
                                          </m:sSupPr>
                                          <m:e>
                                            <m:r>
                                              <a:rPr lang="en-GB" sz="1800">
                                                <a:effectLst/>
                                                <a:latin typeface="Cambria Math" panose="02040503050406030204" pitchFamily="18" charset="0"/>
                                              </a:rPr>
                                              <m:t>𝑥</m:t>
                                            </m:r>
                                          </m:e>
                                          <m:sup>
                                            <m:r>
                                              <a:rPr lang="en-GB" sz="1800">
                                                <a:effectLst/>
                                                <a:latin typeface="Cambria Math" panose="02040503050406030204" pitchFamily="18" charset="0"/>
                                              </a:rPr>
                                              <m:t>2</m:t>
                                            </m:r>
                                          </m:sup>
                                        </m:sSup>
                                        <m:r>
                                          <a:rPr lang="en-GB" sz="1800">
                                            <a:effectLst/>
                                            <a:latin typeface="Cambria Math" panose="02040503050406030204" pitchFamily="18" charset="0"/>
                                          </a:rPr>
                                          <m:t>+1</m:t>
                                        </m:r>
                                      </m:e>
                                    </m:d>
                                  </m:e>
                                  <m:sup>
                                    <m:r>
                                      <a:rPr lang="en-GB" sz="1800">
                                        <a:effectLst/>
                                        <a:latin typeface="Cambria Math" panose="02040503050406030204" pitchFamily="18" charset="0"/>
                                      </a:rPr>
                                      <m:t>−1</m:t>
                                    </m:r>
                                  </m:sup>
                                </m:sSup>
                              </m:oMath>
                            </m:oMathPara>
                          </a14:m>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2671" marR="62671" marT="0" marB="0"/>
                    </a:tc>
                    <a:extLst>
                      <a:ext uri="{0D108BD9-81ED-4DB2-BD59-A6C34878D82A}">
                        <a16:rowId xmlns:a16="http://schemas.microsoft.com/office/drawing/2014/main" val="10002"/>
                      </a:ext>
                    </a:extLst>
                  </a:tr>
                  <a:tr h="687293">
                    <a:tc>
                      <a:txBody>
                        <a:bodyPr/>
                        <a:lstStyle/>
                        <a:p>
                          <a:pPr>
                            <a:lnSpc>
                              <a:spcPct val="107000"/>
                            </a:lnSpc>
                            <a:spcAft>
                              <a:spcPts val="0"/>
                            </a:spcAft>
                          </a:pPr>
                          <a14:m>
                            <m:oMathPara xmlns:m="http://schemas.openxmlformats.org/officeDocument/2006/math">
                              <m:oMathParaPr>
                                <m:jc m:val="centerGroup"/>
                              </m:oMathParaPr>
                              <m:oMath xmlns:m="http://schemas.openxmlformats.org/officeDocument/2006/math">
                                <m:sSup>
                                  <m:sSupPr>
                                    <m:ctrlPr>
                                      <a:rPr lang="en-GB" sz="1800" i="1">
                                        <a:effectLst/>
                                        <a:latin typeface="Cambria Math" panose="02040503050406030204" pitchFamily="18" charset="0"/>
                                      </a:rPr>
                                    </m:ctrlPr>
                                  </m:sSupPr>
                                  <m:e>
                                    <m:r>
                                      <a:rPr lang="en-GB" sz="1800">
                                        <a:effectLst/>
                                        <a:latin typeface="Cambria Math" panose="02040503050406030204" pitchFamily="18" charset="0"/>
                                      </a:rPr>
                                      <m:t>𝒆</m:t>
                                    </m:r>
                                  </m:e>
                                  <m:sup>
                                    <m:r>
                                      <a:rPr lang="en-GB" sz="1800">
                                        <a:effectLst/>
                                        <a:latin typeface="Cambria Math" panose="02040503050406030204" pitchFamily="18" charset="0"/>
                                      </a:rPr>
                                      <m:t>𝟐</m:t>
                                    </m:r>
                                    <m:r>
                                      <a:rPr lang="en-GB" sz="1800">
                                        <a:effectLst/>
                                        <a:latin typeface="Cambria Math" panose="02040503050406030204" pitchFamily="18" charset="0"/>
                                      </a:rPr>
                                      <m:t>𝒙</m:t>
                                    </m:r>
                                    <m:r>
                                      <a:rPr lang="en-GB" sz="1800">
                                        <a:effectLst/>
                                        <a:latin typeface="Cambria Math" panose="02040503050406030204" pitchFamily="18" charset="0"/>
                                      </a:rPr>
                                      <m:t>+</m:t>
                                    </m:r>
                                    <m:r>
                                      <a:rPr lang="en-GB" sz="1800">
                                        <a:effectLst/>
                                        <a:latin typeface="Cambria Math" panose="02040503050406030204" pitchFamily="18" charset="0"/>
                                      </a:rPr>
                                      <m:t>𝟏</m:t>
                                    </m:r>
                                  </m:sup>
                                </m:sSup>
                              </m:oMath>
                              <m:oMath xmlns:m="http://schemas.openxmlformats.org/officeDocument/2006/math">
                                <m:f>
                                  <m:fPr>
                                    <m:ctrlPr>
                                      <a:rPr lang="en-GB" sz="1800" i="1">
                                        <a:effectLst/>
                                        <a:latin typeface="Cambria Math" panose="02040503050406030204" pitchFamily="18" charset="0"/>
                                      </a:rPr>
                                    </m:ctrlPr>
                                  </m:fPr>
                                  <m:num>
                                    <m:r>
                                      <a:rPr lang="en-GB" sz="1800">
                                        <a:effectLst/>
                                        <a:latin typeface="Cambria Math" panose="02040503050406030204" pitchFamily="18" charset="0"/>
                                      </a:rPr>
                                      <m:t>𝟏</m:t>
                                    </m:r>
                                  </m:num>
                                  <m:den>
                                    <m:r>
                                      <a:rPr lang="en-GB" sz="1800">
                                        <a:effectLst/>
                                        <a:latin typeface="Cambria Math" panose="02040503050406030204" pitchFamily="18" charset="0"/>
                                      </a:rPr>
                                      <m:t>𝟏</m:t>
                                    </m:r>
                                    <m:r>
                                      <a:rPr lang="en-GB" sz="1800">
                                        <a:effectLst/>
                                        <a:latin typeface="Cambria Math" panose="02040503050406030204" pitchFamily="18" charset="0"/>
                                      </a:rPr>
                                      <m:t>−</m:t>
                                    </m:r>
                                    <m:r>
                                      <a:rPr lang="en-GB" sz="1800">
                                        <a:effectLst/>
                                        <a:latin typeface="Cambria Math" panose="02040503050406030204" pitchFamily="18" charset="0"/>
                                      </a:rPr>
                                      <m:t>𝟑</m:t>
                                    </m:r>
                                    <m:r>
                                      <a:rPr lang="en-GB" sz="1800">
                                        <a:effectLst/>
                                        <a:latin typeface="Cambria Math" panose="02040503050406030204" pitchFamily="18" charset="0"/>
                                      </a:rPr>
                                      <m:t>𝒙</m:t>
                                    </m:r>
                                  </m:den>
                                </m:f>
                              </m:oMath>
                            </m:oMathPara>
                          </a14:m>
                          <a:endParaRPr lang="en-GB" sz="2000">
                            <a:effectLst/>
                            <a:latin typeface="Calibri" panose="020F0502020204030204" pitchFamily="34" charset="0"/>
                            <a:ea typeface="Calibri" panose="020F0502020204030204" pitchFamily="34" charset="0"/>
                            <a:cs typeface="Times New Roman" panose="02020603050405020304" pitchFamily="18" charset="0"/>
                          </a:endParaRPr>
                        </a:p>
                      </a:txBody>
                      <a:tcPr marL="62671" marR="62671" marT="0" marB="0"/>
                    </a:tc>
                    <a:tc>
                      <a:txBody>
                        <a:bodyPr/>
                        <a:lstStyle/>
                        <a:p>
                          <a:pPr>
                            <a:lnSpc>
                              <a:spcPct val="107000"/>
                            </a:lnSpc>
                            <a:spcAft>
                              <a:spcPts val="0"/>
                            </a:spcAft>
                          </a:pPr>
                          <a:r>
                            <a:rPr lang="en-GB" sz="1800">
                              <a:effectLst/>
                            </a:rPr>
                            <a:t>For any function where ‘inner function’ is linear expression, divide by coefficient of </a:t>
                          </a:r>
                          <a14:m>
                            <m:oMath xmlns:m="http://schemas.openxmlformats.org/officeDocument/2006/math">
                              <m:r>
                                <a:rPr lang="en-GB" sz="1800">
                                  <a:effectLst/>
                                  <a:latin typeface="Cambria Math" panose="02040503050406030204" pitchFamily="18" charset="0"/>
                                </a:rPr>
                                <m:t>𝑥</m:t>
                              </m:r>
                            </m:oMath>
                          </a14:m>
                          <a:endParaRPr lang="en-GB" sz="2000">
                            <a:effectLst/>
                            <a:latin typeface="Calibri" panose="020F0502020204030204" pitchFamily="34" charset="0"/>
                            <a:ea typeface="Calibri" panose="020F0502020204030204" pitchFamily="34" charset="0"/>
                            <a:cs typeface="Times New Roman" panose="02020603050405020304" pitchFamily="18" charset="0"/>
                          </a:endParaRPr>
                        </a:p>
                      </a:txBody>
                      <a:tcPr marL="62671" marR="62671" marT="0" marB="0"/>
                    </a:tc>
                    <a:tc>
                      <a:txBody>
                        <a:bodyPr/>
                        <a:lstStyle/>
                        <a:p>
                          <a:pPr>
                            <a:lnSpc>
                              <a:spcPct val="107000"/>
                            </a:lnSpc>
                            <a:spcAft>
                              <a:spcPts val="0"/>
                            </a:spcAft>
                          </a:pPr>
                          <a14:m>
                            <m:oMathPara xmlns:m="http://schemas.openxmlformats.org/officeDocument/2006/math">
                              <m:oMathParaPr>
                                <m:jc m:val="centerGroup"/>
                              </m:oMathParaPr>
                              <m:oMath xmlns:m="http://schemas.openxmlformats.org/officeDocument/2006/math">
                                <m:f>
                                  <m:fPr>
                                    <m:ctrlPr>
                                      <a:rPr lang="en-GB" sz="1800" i="1">
                                        <a:effectLst/>
                                        <a:latin typeface="Cambria Math" panose="02040503050406030204" pitchFamily="18" charset="0"/>
                                      </a:rPr>
                                    </m:ctrlPr>
                                  </m:fPr>
                                  <m:num>
                                    <m:r>
                                      <a:rPr lang="en-GB" sz="1800">
                                        <a:effectLst/>
                                        <a:latin typeface="Cambria Math" panose="02040503050406030204" pitchFamily="18" charset="0"/>
                                      </a:rPr>
                                      <m:t>1</m:t>
                                    </m:r>
                                  </m:num>
                                  <m:den>
                                    <m:r>
                                      <a:rPr lang="en-GB" sz="1800">
                                        <a:effectLst/>
                                        <a:latin typeface="Cambria Math" panose="02040503050406030204" pitchFamily="18" charset="0"/>
                                      </a:rPr>
                                      <m:t>2</m:t>
                                    </m:r>
                                  </m:den>
                                </m:f>
                                <m:sSup>
                                  <m:sSupPr>
                                    <m:ctrlPr>
                                      <a:rPr lang="en-GB" sz="1800" i="1">
                                        <a:effectLst/>
                                        <a:latin typeface="Cambria Math" panose="02040503050406030204" pitchFamily="18" charset="0"/>
                                      </a:rPr>
                                    </m:ctrlPr>
                                  </m:sSupPr>
                                  <m:e>
                                    <m:r>
                                      <a:rPr lang="en-GB" sz="1800">
                                        <a:effectLst/>
                                        <a:latin typeface="Cambria Math" panose="02040503050406030204" pitchFamily="18" charset="0"/>
                                      </a:rPr>
                                      <m:t>𝑒</m:t>
                                    </m:r>
                                  </m:e>
                                  <m:sup>
                                    <m:r>
                                      <a:rPr lang="en-GB" sz="1800">
                                        <a:effectLst/>
                                        <a:latin typeface="Cambria Math" panose="02040503050406030204" pitchFamily="18" charset="0"/>
                                      </a:rPr>
                                      <m:t>2</m:t>
                                    </m:r>
                                    <m:r>
                                      <a:rPr lang="en-GB" sz="1800">
                                        <a:effectLst/>
                                        <a:latin typeface="Cambria Math" panose="02040503050406030204" pitchFamily="18" charset="0"/>
                                      </a:rPr>
                                      <m:t>𝑥</m:t>
                                    </m:r>
                                    <m:r>
                                      <a:rPr lang="en-GB" sz="1800">
                                        <a:effectLst/>
                                        <a:latin typeface="Cambria Math" panose="02040503050406030204" pitchFamily="18" charset="0"/>
                                      </a:rPr>
                                      <m:t>+1</m:t>
                                    </m:r>
                                  </m:sup>
                                </m:sSup>
                              </m:oMath>
                              <m:oMath xmlns:m="http://schemas.openxmlformats.org/officeDocument/2006/math">
                                <m:r>
                                  <a:rPr lang="en-GB" sz="1800">
                                    <a:effectLst/>
                                    <a:latin typeface="Cambria Math" panose="02040503050406030204" pitchFamily="18" charset="0"/>
                                  </a:rPr>
                                  <m:t>−</m:t>
                                </m:r>
                                <m:f>
                                  <m:fPr>
                                    <m:ctrlPr>
                                      <a:rPr lang="en-GB" sz="1800" i="1">
                                        <a:effectLst/>
                                        <a:latin typeface="Cambria Math" panose="02040503050406030204" pitchFamily="18" charset="0"/>
                                      </a:rPr>
                                    </m:ctrlPr>
                                  </m:fPr>
                                  <m:num>
                                    <m:r>
                                      <a:rPr lang="en-GB" sz="1800">
                                        <a:effectLst/>
                                        <a:latin typeface="Cambria Math" panose="02040503050406030204" pitchFamily="18" charset="0"/>
                                      </a:rPr>
                                      <m:t>1</m:t>
                                    </m:r>
                                  </m:num>
                                  <m:den>
                                    <m:r>
                                      <a:rPr lang="en-GB" sz="1800">
                                        <a:effectLst/>
                                        <a:latin typeface="Cambria Math" panose="02040503050406030204" pitchFamily="18" charset="0"/>
                                      </a:rPr>
                                      <m:t>3</m:t>
                                    </m:r>
                                  </m:den>
                                </m:f>
                                <m:func>
                                  <m:funcPr>
                                    <m:ctrlPr>
                                      <a:rPr lang="en-GB" sz="1800" i="1">
                                        <a:effectLst/>
                                        <a:latin typeface="Cambria Math" panose="02040503050406030204" pitchFamily="18" charset="0"/>
                                      </a:rPr>
                                    </m:ctrlPr>
                                  </m:funcPr>
                                  <m:fName>
                                    <m:r>
                                      <m:rPr>
                                        <m:sty m:val="p"/>
                                      </m:rPr>
                                      <a:rPr lang="en-GB" sz="1800">
                                        <a:effectLst/>
                                        <a:latin typeface="Cambria Math" panose="02040503050406030204" pitchFamily="18" charset="0"/>
                                      </a:rPr>
                                      <m:t>ln</m:t>
                                    </m:r>
                                  </m:fName>
                                  <m:e>
                                    <m:d>
                                      <m:dPr>
                                        <m:begChr m:val="|"/>
                                        <m:endChr m:val="|"/>
                                        <m:ctrlPr>
                                          <a:rPr lang="en-GB" sz="1800" i="1">
                                            <a:effectLst/>
                                            <a:latin typeface="Cambria Math" panose="02040503050406030204" pitchFamily="18" charset="0"/>
                                          </a:rPr>
                                        </m:ctrlPr>
                                      </m:dPr>
                                      <m:e>
                                        <m:r>
                                          <a:rPr lang="en-GB" sz="1800">
                                            <a:effectLst/>
                                            <a:latin typeface="Cambria Math" panose="02040503050406030204" pitchFamily="18" charset="0"/>
                                          </a:rPr>
                                          <m:t>1−3</m:t>
                                        </m:r>
                                        <m:r>
                                          <a:rPr lang="en-GB" sz="1800">
                                            <a:effectLst/>
                                            <a:latin typeface="Cambria Math" panose="02040503050406030204" pitchFamily="18" charset="0"/>
                                          </a:rPr>
                                          <m:t>𝑥</m:t>
                                        </m:r>
                                      </m:e>
                                    </m:d>
                                  </m:e>
                                </m:func>
                              </m:oMath>
                            </m:oMathPara>
                          </a14:m>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2671" marR="62671" marT="0" marB="0"/>
                    </a:tc>
                    <a:extLst>
                      <a:ext uri="{0D108BD9-81ED-4DB2-BD59-A6C34878D82A}">
                        <a16:rowId xmlns:a16="http://schemas.microsoft.com/office/drawing/2014/main" val="10003"/>
                      </a:ext>
                    </a:extLst>
                  </a:tr>
                  <a:tr h="366404">
                    <a:tc>
                      <a:txBody>
                        <a:bodyPr/>
                        <a:lstStyle/>
                        <a:p>
                          <a:pPr>
                            <a:lnSpc>
                              <a:spcPct val="107000"/>
                            </a:lnSpc>
                            <a:spcAft>
                              <a:spcPts val="0"/>
                            </a:spcAft>
                          </a:pPr>
                          <a14:m>
                            <m:oMathPara xmlns:m="http://schemas.openxmlformats.org/officeDocument/2006/math">
                              <m:oMathParaPr>
                                <m:jc m:val="centerGroup"/>
                              </m:oMathParaPr>
                              <m:oMath xmlns:m="http://schemas.openxmlformats.org/officeDocument/2006/math">
                                <m:r>
                                  <a:rPr lang="en-GB" sz="1800">
                                    <a:effectLst/>
                                    <a:latin typeface="Cambria Math" panose="02040503050406030204" pitchFamily="18" charset="0"/>
                                  </a:rPr>
                                  <m:t>𝒙</m:t>
                                </m:r>
                                <m:rad>
                                  <m:radPr>
                                    <m:degHide m:val="on"/>
                                    <m:ctrlPr>
                                      <a:rPr lang="en-GB" sz="1800" i="1">
                                        <a:effectLst/>
                                        <a:latin typeface="Cambria Math" panose="02040503050406030204" pitchFamily="18" charset="0"/>
                                      </a:rPr>
                                    </m:ctrlPr>
                                  </m:radPr>
                                  <m:deg/>
                                  <m:e>
                                    <m:r>
                                      <a:rPr lang="en-GB" sz="1800">
                                        <a:effectLst/>
                                        <a:latin typeface="Cambria Math" panose="02040503050406030204" pitchFamily="18" charset="0"/>
                                      </a:rPr>
                                      <m:t>𝟐</m:t>
                                    </m:r>
                                    <m:r>
                                      <a:rPr lang="en-GB" sz="1800">
                                        <a:effectLst/>
                                        <a:latin typeface="Cambria Math" panose="02040503050406030204" pitchFamily="18" charset="0"/>
                                      </a:rPr>
                                      <m:t>𝒙</m:t>
                                    </m:r>
                                    <m:r>
                                      <a:rPr lang="en-GB" sz="1800">
                                        <a:effectLst/>
                                        <a:latin typeface="Cambria Math" panose="02040503050406030204" pitchFamily="18" charset="0"/>
                                      </a:rPr>
                                      <m:t>+</m:t>
                                    </m:r>
                                    <m:r>
                                      <a:rPr lang="en-GB" sz="1800">
                                        <a:effectLst/>
                                        <a:latin typeface="Cambria Math" panose="02040503050406030204" pitchFamily="18" charset="0"/>
                                      </a:rPr>
                                      <m:t>𝟏</m:t>
                                    </m:r>
                                  </m:e>
                                </m:rad>
                              </m:oMath>
                            </m:oMathPara>
                          </a14:m>
                          <a:endParaRPr lang="en-GB" sz="2000">
                            <a:effectLst/>
                            <a:latin typeface="Calibri" panose="020F0502020204030204" pitchFamily="34" charset="0"/>
                            <a:ea typeface="Calibri" panose="020F0502020204030204" pitchFamily="34" charset="0"/>
                            <a:cs typeface="Times New Roman" panose="02020603050405020304" pitchFamily="18" charset="0"/>
                          </a:endParaRPr>
                        </a:p>
                      </a:txBody>
                      <a:tcPr marL="62671" marR="62671" marT="0" marB="0"/>
                    </a:tc>
                    <a:tc>
                      <a:txBody>
                        <a:bodyPr/>
                        <a:lstStyle/>
                        <a:p>
                          <a:pPr>
                            <a:lnSpc>
                              <a:spcPct val="107000"/>
                            </a:lnSpc>
                            <a:spcAft>
                              <a:spcPts val="0"/>
                            </a:spcAft>
                          </a:pPr>
                          <a:r>
                            <a:rPr lang="en-GB" sz="1800" dirty="0">
                              <a:effectLst/>
                            </a:rPr>
                            <a:t>IBP or</a:t>
                          </a:r>
                          <a:r>
                            <a:rPr lang="en-GB" sz="1800" baseline="0" dirty="0">
                              <a:effectLst/>
                            </a:rPr>
                            <a:t> u</a:t>
                          </a:r>
                          <a:r>
                            <a:rPr lang="en-GB" sz="1800" dirty="0">
                              <a:effectLst/>
                            </a:rPr>
                            <a:t>se sensible substitution. </a:t>
                          </a:r>
                          <a14:m>
                            <m:oMath xmlns:m="http://schemas.openxmlformats.org/officeDocument/2006/math">
                              <m:r>
                                <a:rPr lang="en-GB" sz="1800">
                                  <a:effectLst/>
                                  <a:latin typeface="Cambria Math" panose="02040503050406030204" pitchFamily="18" charset="0"/>
                                </a:rPr>
                                <m:t>𝑢</m:t>
                              </m:r>
                              <m:r>
                                <a:rPr lang="en-GB" sz="1800">
                                  <a:effectLst/>
                                  <a:latin typeface="Cambria Math" panose="02040503050406030204" pitchFamily="18" charset="0"/>
                                </a:rPr>
                                <m:t>=2</m:t>
                              </m:r>
                              <m:r>
                                <a:rPr lang="en-GB" sz="1800">
                                  <a:effectLst/>
                                  <a:latin typeface="Cambria Math" panose="02040503050406030204" pitchFamily="18" charset="0"/>
                                </a:rPr>
                                <m:t>𝑥</m:t>
                              </m:r>
                              <m:r>
                                <a:rPr lang="en-GB" sz="1800">
                                  <a:effectLst/>
                                  <a:latin typeface="Cambria Math" panose="02040503050406030204" pitchFamily="18" charset="0"/>
                                </a:rPr>
                                <m:t>+1</m:t>
                              </m:r>
                            </m:oMath>
                          </a14:m>
                          <a:r>
                            <a:rPr lang="en-GB" sz="1800" dirty="0">
                              <a:effectLst/>
                            </a:rPr>
                            <a:t> or even better, </a:t>
                          </a:r>
                          <a14:m>
                            <m:oMath xmlns:m="http://schemas.openxmlformats.org/officeDocument/2006/math">
                              <m:sSup>
                                <m:sSupPr>
                                  <m:ctrlPr>
                                    <a:rPr lang="en-GB" sz="1800" i="1">
                                      <a:effectLst/>
                                      <a:latin typeface="Cambria Math" panose="02040503050406030204" pitchFamily="18" charset="0"/>
                                    </a:rPr>
                                  </m:ctrlPr>
                                </m:sSupPr>
                                <m:e>
                                  <m:r>
                                    <a:rPr lang="en-GB" sz="1800">
                                      <a:effectLst/>
                                      <a:latin typeface="Cambria Math" panose="02040503050406030204" pitchFamily="18" charset="0"/>
                                    </a:rPr>
                                    <m:t>𝑢</m:t>
                                  </m:r>
                                </m:e>
                                <m:sup>
                                  <m:r>
                                    <a:rPr lang="en-GB" sz="1800">
                                      <a:effectLst/>
                                      <a:latin typeface="Cambria Math" panose="02040503050406030204" pitchFamily="18" charset="0"/>
                                    </a:rPr>
                                    <m:t>2</m:t>
                                  </m:r>
                                </m:sup>
                              </m:sSup>
                              <m:r>
                                <a:rPr lang="en-GB" sz="1800">
                                  <a:effectLst/>
                                  <a:latin typeface="Cambria Math" panose="02040503050406030204" pitchFamily="18" charset="0"/>
                                </a:rPr>
                                <m:t>=2</m:t>
                              </m:r>
                              <m:r>
                                <a:rPr lang="en-GB" sz="1800">
                                  <a:effectLst/>
                                  <a:latin typeface="Cambria Math" panose="02040503050406030204" pitchFamily="18" charset="0"/>
                                </a:rPr>
                                <m:t>𝑥</m:t>
                              </m:r>
                              <m:r>
                                <a:rPr lang="en-GB" sz="1800">
                                  <a:effectLst/>
                                  <a:latin typeface="Cambria Math" panose="02040503050406030204" pitchFamily="18" charset="0"/>
                                </a:rPr>
                                <m:t>+1</m:t>
                              </m:r>
                            </m:oMath>
                          </a14:m>
                          <a:r>
                            <a:rPr lang="en-GB" sz="1800" dirty="0">
                              <a:effectLst/>
                            </a:rPr>
                            <a:t>.</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2671" marR="62671" marT="0" marB="0"/>
                    </a:tc>
                    <a:tc>
                      <a:txBody>
                        <a:bodyPr/>
                        <a:lstStyle/>
                        <a:p>
                          <a:pPr>
                            <a:lnSpc>
                              <a:spcPct val="107000"/>
                            </a:lnSpc>
                            <a:spcAft>
                              <a:spcPts val="0"/>
                            </a:spcAft>
                          </a:pPr>
                          <a14:m>
                            <m:oMathPara xmlns:m="http://schemas.openxmlformats.org/officeDocument/2006/math">
                              <m:oMathParaPr>
                                <m:jc m:val="centerGroup"/>
                              </m:oMathParaPr>
                              <m:oMath xmlns:m="http://schemas.openxmlformats.org/officeDocument/2006/math">
                                <m:f>
                                  <m:fPr>
                                    <m:ctrlPr>
                                      <a:rPr lang="en-GB" sz="1800" i="1">
                                        <a:effectLst/>
                                        <a:latin typeface="Cambria Math" panose="02040503050406030204" pitchFamily="18" charset="0"/>
                                      </a:rPr>
                                    </m:ctrlPr>
                                  </m:fPr>
                                  <m:num>
                                    <m:r>
                                      <a:rPr lang="en-GB" sz="1800">
                                        <a:effectLst/>
                                        <a:latin typeface="Cambria Math" panose="02040503050406030204" pitchFamily="18" charset="0"/>
                                      </a:rPr>
                                      <m:t>1</m:t>
                                    </m:r>
                                  </m:num>
                                  <m:den>
                                    <m:r>
                                      <a:rPr lang="en-GB" sz="1800">
                                        <a:effectLst/>
                                        <a:latin typeface="Cambria Math" panose="02040503050406030204" pitchFamily="18" charset="0"/>
                                      </a:rPr>
                                      <m:t>15</m:t>
                                    </m:r>
                                  </m:den>
                                </m:f>
                                <m:sSup>
                                  <m:sSupPr>
                                    <m:ctrlPr>
                                      <a:rPr lang="en-GB" sz="1800" i="1">
                                        <a:effectLst/>
                                        <a:latin typeface="Cambria Math" panose="02040503050406030204" pitchFamily="18" charset="0"/>
                                      </a:rPr>
                                    </m:ctrlPr>
                                  </m:sSupPr>
                                  <m:e>
                                    <m:d>
                                      <m:dPr>
                                        <m:ctrlPr>
                                          <a:rPr lang="en-GB" sz="1800" i="1">
                                            <a:effectLst/>
                                            <a:latin typeface="Cambria Math" panose="02040503050406030204" pitchFamily="18" charset="0"/>
                                          </a:rPr>
                                        </m:ctrlPr>
                                      </m:dPr>
                                      <m:e>
                                        <m:r>
                                          <a:rPr lang="en-GB" sz="1800">
                                            <a:effectLst/>
                                            <a:latin typeface="Cambria Math" panose="02040503050406030204" pitchFamily="18" charset="0"/>
                                          </a:rPr>
                                          <m:t>2</m:t>
                                        </m:r>
                                        <m:r>
                                          <a:rPr lang="en-GB" sz="1800">
                                            <a:effectLst/>
                                            <a:latin typeface="Cambria Math" panose="02040503050406030204" pitchFamily="18" charset="0"/>
                                          </a:rPr>
                                          <m:t>𝑥</m:t>
                                        </m:r>
                                        <m:r>
                                          <a:rPr lang="en-GB" sz="1800">
                                            <a:effectLst/>
                                            <a:latin typeface="Cambria Math" panose="02040503050406030204" pitchFamily="18" charset="0"/>
                                          </a:rPr>
                                          <m:t>+1</m:t>
                                        </m:r>
                                      </m:e>
                                    </m:d>
                                  </m:e>
                                  <m:sup>
                                    <m:f>
                                      <m:fPr>
                                        <m:ctrlPr>
                                          <a:rPr lang="en-GB" sz="1800" i="1">
                                            <a:effectLst/>
                                            <a:latin typeface="Cambria Math" panose="02040503050406030204" pitchFamily="18" charset="0"/>
                                          </a:rPr>
                                        </m:ctrlPr>
                                      </m:fPr>
                                      <m:num>
                                        <m:r>
                                          <a:rPr lang="en-GB" sz="1800">
                                            <a:effectLst/>
                                            <a:latin typeface="Cambria Math" panose="02040503050406030204" pitchFamily="18" charset="0"/>
                                          </a:rPr>
                                          <m:t>3</m:t>
                                        </m:r>
                                      </m:num>
                                      <m:den>
                                        <m:r>
                                          <a:rPr lang="en-GB" sz="1800">
                                            <a:effectLst/>
                                            <a:latin typeface="Cambria Math" panose="02040503050406030204" pitchFamily="18" charset="0"/>
                                          </a:rPr>
                                          <m:t>2</m:t>
                                        </m:r>
                                      </m:den>
                                    </m:f>
                                  </m:sup>
                                </m:sSup>
                                <m:d>
                                  <m:dPr>
                                    <m:ctrlPr>
                                      <a:rPr lang="en-GB" sz="1800" i="1">
                                        <a:effectLst/>
                                        <a:latin typeface="Cambria Math" panose="02040503050406030204" pitchFamily="18" charset="0"/>
                                      </a:rPr>
                                    </m:ctrlPr>
                                  </m:dPr>
                                  <m:e>
                                    <m:r>
                                      <a:rPr lang="en-GB" sz="1800">
                                        <a:effectLst/>
                                        <a:latin typeface="Cambria Math" panose="02040503050406030204" pitchFamily="18" charset="0"/>
                                      </a:rPr>
                                      <m:t>3</m:t>
                                    </m:r>
                                    <m:r>
                                      <a:rPr lang="en-GB" sz="1800">
                                        <a:effectLst/>
                                        <a:latin typeface="Cambria Math" panose="02040503050406030204" pitchFamily="18" charset="0"/>
                                      </a:rPr>
                                      <m:t>𝑥</m:t>
                                    </m:r>
                                    <m:r>
                                      <a:rPr lang="en-GB" sz="1800">
                                        <a:effectLst/>
                                        <a:latin typeface="Cambria Math" panose="02040503050406030204" pitchFamily="18" charset="0"/>
                                      </a:rPr>
                                      <m:t>−1</m:t>
                                    </m:r>
                                  </m:e>
                                </m:d>
                              </m:oMath>
                            </m:oMathPara>
                          </a14:m>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2671" marR="62671" marT="0" marB="0"/>
                    </a:tc>
                    <a:extLst>
                      <a:ext uri="{0D108BD9-81ED-4DB2-BD59-A6C34878D82A}">
                        <a16:rowId xmlns:a16="http://schemas.microsoft.com/office/drawing/2014/main" val="10004"/>
                      </a:ext>
                    </a:extLst>
                  </a:tr>
                  <a:tr h="344218">
                    <a:tc>
                      <a:txBody>
                        <a:bodyPr/>
                        <a:lstStyle/>
                        <a:p>
                          <a:pPr>
                            <a:lnSpc>
                              <a:spcPct val="107000"/>
                            </a:lnSpc>
                            <a:spcAft>
                              <a:spcPts val="0"/>
                            </a:spcAft>
                          </a:pPr>
                          <a14:m>
                            <m:oMathPara xmlns:m="http://schemas.openxmlformats.org/officeDocument/2006/math">
                              <m:oMathParaPr>
                                <m:jc m:val="centerGroup"/>
                              </m:oMathParaPr>
                              <m:oMath xmlns:m="http://schemas.openxmlformats.org/officeDocument/2006/math">
                                <m:func>
                                  <m:funcPr>
                                    <m:ctrlPr>
                                      <a:rPr lang="en-GB" sz="1800" i="1">
                                        <a:effectLst/>
                                        <a:latin typeface="Cambria Math" panose="02040503050406030204" pitchFamily="18" charset="0"/>
                                      </a:rPr>
                                    </m:ctrlPr>
                                  </m:funcPr>
                                  <m:fName>
                                    <m:sSup>
                                      <m:sSupPr>
                                        <m:ctrlPr>
                                          <a:rPr lang="en-GB" sz="1800" i="1">
                                            <a:effectLst/>
                                            <a:latin typeface="Cambria Math" panose="02040503050406030204" pitchFamily="18" charset="0"/>
                                          </a:rPr>
                                        </m:ctrlPr>
                                      </m:sSupPr>
                                      <m:e>
                                        <m:r>
                                          <a:rPr lang="en-GB" sz="1800">
                                            <a:effectLst/>
                                            <a:latin typeface="Cambria Math" panose="02040503050406030204" pitchFamily="18" charset="0"/>
                                          </a:rPr>
                                          <m:t>𝐬𝐢𝐧</m:t>
                                        </m:r>
                                      </m:e>
                                      <m:sup>
                                        <m:r>
                                          <a:rPr lang="en-GB" sz="1800">
                                            <a:effectLst/>
                                            <a:latin typeface="Cambria Math" panose="02040503050406030204" pitchFamily="18" charset="0"/>
                                          </a:rPr>
                                          <m:t>𝟓</m:t>
                                        </m:r>
                                      </m:sup>
                                    </m:sSup>
                                  </m:fName>
                                  <m:e>
                                    <m:r>
                                      <a:rPr lang="en-GB" sz="1800">
                                        <a:effectLst/>
                                        <a:latin typeface="Cambria Math" panose="02040503050406030204" pitchFamily="18" charset="0"/>
                                      </a:rPr>
                                      <m:t>𝒙</m:t>
                                    </m:r>
                                  </m:e>
                                </m:func>
                                <m:r>
                                  <a:rPr lang="en-GB" sz="1800">
                                    <a:effectLst/>
                                    <a:latin typeface="Cambria Math" panose="02040503050406030204" pitchFamily="18" charset="0"/>
                                  </a:rPr>
                                  <m:t> </m:t>
                                </m:r>
                                <m:r>
                                  <a:rPr lang="en-GB" sz="1800">
                                    <a:effectLst/>
                                    <a:latin typeface="Cambria Math" panose="02040503050406030204" pitchFamily="18" charset="0"/>
                                  </a:rPr>
                                  <m:t>𝒄𝒐𝒔</m:t>
                                </m:r>
                                <m:r>
                                  <a:rPr lang="en-GB" sz="1800">
                                    <a:effectLst/>
                                    <a:latin typeface="Cambria Math" panose="02040503050406030204" pitchFamily="18" charset="0"/>
                                  </a:rPr>
                                  <m:t> </m:t>
                                </m:r>
                                <m:r>
                                  <a:rPr lang="en-GB" sz="1800">
                                    <a:effectLst/>
                                    <a:latin typeface="Cambria Math" panose="02040503050406030204" pitchFamily="18" charset="0"/>
                                  </a:rPr>
                                  <m:t>𝒙</m:t>
                                </m:r>
                              </m:oMath>
                            </m:oMathPara>
                          </a14:m>
                          <a:endParaRPr lang="en-GB" sz="2000">
                            <a:effectLst/>
                            <a:latin typeface="Calibri" panose="020F0502020204030204" pitchFamily="34" charset="0"/>
                            <a:ea typeface="Calibri" panose="020F0502020204030204" pitchFamily="34" charset="0"/>
                            <a:cs typeface="Times New Roman" panose="02020603050405020304" pitchFamily="18" charset="0"/>
                          </a:endParaRPr>
                        </a:p>
                      </a:txBody>
                      <a:tcPr marL="62671" marR="62671" marT="0" marB="0"/>
                    </a:tc>
                    <a:tc>
                      <a:txBody>
                        <a:bodyPr/>
                        <a:lstStyle/>
                        <a:p>
                          <a:pPr>
                            <a:lnSpc>
                              <a:spcPct val="107000"/>
                            </a:lnSpc>
                            <a:spcAft>
                              <a:spcPts val="0"/>
                            </a:spcAft>
                          </a:pPr>
                          <a:r>
                            <a:rPr lang="en-GB" sz="1800" dirty="0">
                              <a:effectLst/>
                            </a:rPr>
                            <a:t>Reverse chain rule.</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2671" marR="62671" marT="0" marB="0"/>
                    </a:tc>
                    <a:tc>
                      <a:txBody>
                        <a:bodyPr/>
                        <a:lstStyle/>
                        <a:p>
                          <a:pPr>
                            <a:lnSpc>
                              <a:spcPct val="107000"/>
                            </a:lnSpc>
                            <a:spcAft>
                              <a:spcPts val="0"/>
                            </a:spcAft>
                          </a:pPr>
                          <a14:m>
                            <m:oMathPara xmlns:m="http://schemas.openxmlformats.org/officeDocument/2006/math">
                              <m:oMathParaPr>
                                <m:jc m:val="centerGroup"/>
                              </m:oMathParaPr>
                              <m:oMath xmlns:m="http://schemas.openxmlformats.org/officeDocument/2006/math">
                                <m:f>
                                  <m:fPr>
                                    <m:ctrlPr>
                                      <a:rPr lang="en-GB" sz="1800" i="1">
                                        <a:effectLst/>
                                        <a:latin typeface="Cambria Math" panose="02040503050406030204" pitchFamily="18" charset="0"/>
                                      </a:rPr>
                                    </m:ctrlPr>
                                  </m:fPr>
                                  <m:num>
                                    <m:r>
                                      <a:rPr lang="en-GB" sz="1800">
                                        <a:effectLst/>
                                        <a:latin typeface="Cambria Math" panose="02040503050406030204" pitchFamily="18" charset="0"/>
                                      </a:rPr>
                                      <m:t>1</m:t>
                                    </m:r>
                                  </m:num>
                                  <m:den>
                                    <m:r>
                                      <a:rPr lang="en-GB" sz="1800">
                                        <a:effectLst/>
                                        <a:latin typeface="Cambria Math" panose="02040503050406030204" pitchFamily="18" charset="0"/>
                                      </a:rPr>
                                      <m:t>6</m:t>
                                    </m:r>
                                  </m:den>
                                </m:f>
                                <m:func>
                                  <m:funcPr>
                                    <m:ctrlPr>
                                      <a:rPr lang="en-GB" sz="1800" i="1">
                                        <a:effectLst/>
                                        <a:latin typeface="Cambria Math" panose="02040503050406030204" pitchFamily="18" charset="0"/>
                                      </a:rPr>
                                    </m:ctrlPr>
                                  </m:funcPr>
                                  <m:fName>
                                    <m:sSup>
                                      <m:sSupPr>
                                        <m:ctrlPr>
                                          <a:rPr lang="en-GB" sz="1800" i="1">
                                            <a:effectLst/>
                                            <a:latin typeface="Cambria Math" panose="02040503050406030204" pitchFamily="18" charset="0"/>
                                          </a:rPr>
                                        </m:ctrlPr>
                                      </m:sSupPr>
                                      <m:e>
                                        <m:r>
                                          <m:rPr>
                                            <m:sty m:val="p"/>
                                          </m:rPr>
                                          <a:rPr lang="en-GB" sz="1800">
                                            <a:effectLst/>
                                            <a:latin typeface="Cambria Math" panose="02040503050406030204" pitchFamily="18" charset="0"/>
                                          </a:rPr>
                                          <m:t>sin</m:t>
                                        </m:r>
                                      </m:e>
                                      <m:sup>
                                        <m:r>
                                          <a:rPr lang="en-GB" sz="1800">
                                            <a:effectLst/>
                                            <a:latin typeface="Cambria Math" panose="02040503050406030204" pitchFamily="18" charset="0"/>
                                          </a:rPr>
                                          <m:t>6</m:t>
                                        </m:r>
                                      </m:sup>
                                    </m:sSup>
                                  </m:fName>
                                  <m:e>
                                    <m:r>
                                      <a:rPr lang="en-GB" sz="1800">
                                        <a:effectLst/>
                                        <a:latin typeface="Cambria Math" panose="02040503050406030204" pitchFamily="18" charset="0"/>
                                      </a:rPr>
                                      <m:t>𝑥</m:t>
                                    </m:r>
                                  </m:e>
                                </m:func>
                              </m:oMath>
                            </m:oMathPara>
                          </a14:m>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2671" marR="62671" marT="0" marB="0"/>
                    </a:tc>
                    <a:extLst>
                      <a:ext uri="{0D108BD9-81ED-4DB2-BD59-A6C34878D82A}">
                        <a16:rowId xmlns:a16="http://schemas.microsoft.com/office/drawing/2014/main" val="10005"/>
                      </a:ext>
                    </a:extLst>
                  </a:tr>
                </a:tbl>
              </a:graphicData>
            </a:graphic>
          </p:graphicFrame>
        </mc:Choice>
        <mc:Fallback xmlns="">
          <p:graphicFrame>
            <p:nvGraphicFramePr>
              <p:cNvPr id="2" name="Table 1"/>
              <p:cNvGraphicFramePr>
                <a:graphicFrameLocks noGrp="1"/>
              </p:cNvGraphicFramePr>
              <p:nvPr>
                <p:extLst>
                  <p:ext uri="{D42A27DB-BD31-4B8C-83A1-F6EECF244321}">
                    <p14:modId xmlns:p14="http://schemas.microsoft.com/office/powerpoint/2010/main" val="4167553147"/>
                  </p:ext>
                </p:extLst>
              </p:nvPr>
            </p:nvGraphicFramePr>
            <p:xfrm>
              <a:off x="467544" y="1052736"/>
              <a:ext cx="8064896" cy="4790946"/>
            </p:xfrm>
            <a:graphic>
              <a:graphicData uri="http://schemas.openxmlformats.org/drawingml/2006/table">
                <a:tbl>
                  <a:tblPr firstRow="1" bandRow="1">
                    <a:tableStyleId>{073A0DAA-6AF3-43AB-8588-CEC1D06C72B9}</a:tableStyleId>
                  </a:tblPr>
                  <a:tblGrid>
                    <a:gridCol w="1606948">
                      <a:extLst>
                        <a:ext uri="{9D8B030D-6E8A-4147-A177-3AD203B41FA5}">
                          <a16:colId xmlns:a16="http://schemas.microsoft.com/office/drawing/2014/main" val="20000"/>
                        </a:ext>
                      </a:extLst>
                    </a:gridCol>
                    <a:gridCol w="3873875">
                      <a:extLst>
                        <a:ext uri="{9D8B030D-6E8A-4147-A177-3AD203B41FA5}">
                          <a16:colId xmlns:a16="http://schemas.microsoft.com/office/drawing/2014/main" val="20001"/>
                        </a:ext>
                      </a:extLst>
                    </a:gridCol>
                    <a:gridCol w="2584073">
                      <a:extLst>
                        <a:ext uri="{9D8B030D-6E8A-4147-A177-3AD203B41FA5}">
                          <a16:colId xmlns:a16="http://schemas.microsoft.com/office/drawing/2014/main" val="20002"/>
                        </a:ext>
                      </a:extLst>
                    </a:gridCol>
                  </a:tblGrid>
                  <a:tr h="346644">
                    <a:tc>
                      <a:txBody>
                        <a:bodyPr/>
                        <a:lstStyle/>
                        <a:p>
                          <a:endParaRPr lang="en-US"/>
                        </a:p>
                      </a:txBody>
                      <a:tcPr marL="68580" marR="68580" marT="0" marB="0">
                        <a:blipFill>
                          <a:blip r:embed="rId2"/>
                          <a:stretch>
                            <a:fillRect l="-379" t="-121053" r="-403030" b="-1284211"/>
                          </a:stretch>
                        </a:blipFill>
                      </a:tcPr>
                    </a:tc>
                    <a:tc>
                      <a:txBody>
                        <a:bodyPr/>
                        <a:lstStyle/>
                        <a:p>
                          <a:pPr>
                            <a:lnSpc>
                              <a:spcPct val="107000"/>
                            </a:lnSpc>
                            <a:spcAft>
                              <a:spcPts val="0"/>
                            </a:spcAft>
                          </a:pPr>
                          <a:r>
                            <a:rPr lang="en-GB" sz="1400" dirty="0">
                              <a:effectLst/>
                            </a:rPr>
                            <a:t>How to deal with it</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endParaRPr lang="en-US"/>
                        </a:p>
                      </a:txBody>
                      <a:tcPr marL="68580" marR="68580" marT="0" marB="0">
                        <a:blipFill>
                          <a:blip r:embed="rId2"/>
                          <a:stretch>
                            <a:fillRect l="-212500" t="-121053" r="-943" b="-1284211"/>
                          </a:stretch>
                        </a:blipFill>
                      </a:tcPr>
                    </a:tc>
                    <a:extLst>
                      <a:ext uri="{0D108BD9-81ED-4DB2-BD59-A6C34878D82A}">
                        <a16:rowId xmlns:a16="http://schemas.microsoft.com/office/drawing/2014/main" val="10000"/>
                      </a:ext>
                    </a:extLst>
                  </a:tr>
                  <a:tr h="555244">
                    <a:tc>
                      <a:txBody>
                        <a:bodyPr/>
                        <a:lstStyle/>
                        <a:p>
                          <a:endParaRPr lang="en-US"/>
                        </a:p>
                      </a:txBody>
                      <a:tcPr marL="62671" marR="62671" marT="0" marB="0">
                        <a:blipFill>
                          <a:blip r:embed="rId2"/>
                          <a:stretch>
                            <a:fillRect l="-379" t="-138462" r="-403030" b="-704396"/>
                          </a:stretch>
                        </a:blipFill>
                      </a:tcPr>
                    </a:tc>
                    <a:tc>
                      <a:txBody>
                        <a:bodyPr/>
                        <a:lstStyle/>
                        <a:p>
                          <a:endParaRPr lang="en-US"/>
                        </a:p>
                      </a:txBody>
                      <a:tcPr marL="62671" marR="62671" marT="0" marB="0">
                        <a:blipFill>
                          <a:blip r:embed="rId2"/>
                          <a:stretch>
                            <a:fillRect l="-41667" t="-138462" r="-67296" b="-704396"/>
                          </a:stretch>
                        </a:blipFill>
                      </a:tcPr>
                    </a:tc>
                    <a:tc>
                      <a:txBody>
                        <a:bodyPr/>
                        <a:lstStyle/>
                        <a:p>
                          <a:endParaRPr lang="en-US"/>
                        </a:p>
                      </a:txBody>
                      <a:tcPr marL="62671" marR="62671" marT="0" marB="0">
                        <a:blipFill>
                          <a:blip r:embed="rId2"/>
                          <a:stretch>
                            <a:fillRect l="-212500" t="-138462" r="-943" b="-704396"/>
                          </a:stretch>
                        </a:blipFill>
                      </a:tcPr>
                    </a:tc>
                    <a:extLst>
                      <a:ext uri="{0D108BD9-81ED-4DB2-BD59-A6C34878D82A}">
                        <a16:rowId xmlns:a16="http://schemas.microsoft.com/office/drawing/2014/main" val="10001"/>
                      </a:ext>
                    </a:extLst>
                  </a:tr>
                  <a:tr h="1664526">
                    <a:tc>
                      <a:txBody>
                        <a:bodyPr/>
                        <a:lstStyle/>
                        <a:p>
                          <a:endParaRPr lang="en-US"/>
                        </a:p>
                      </a:txBody>
                      <a:tcPr marL="62671" marR="62671" marT="0" marB="0">
                        <a:blipFill>
                          <a:blip r:embed="rId2"/>
                          <a:stretch>
                            <a:fillRect l="-379" t="-79197" r="-403030" b="-133942"/>
                          </a:stretch>
                        </a:blipFill>
                      </a:tcPr>
                    </a:tc>
                    <a:tc>
                      <a:txBody>
                        <a:bodyPr/>
                        <a:lstStyle/>
                        <a:p>
                          <a:endParaRPr lang="en-US"/>
                        </a:p>
                      </a:txBody>
                      <a:tcPr marL="62671" marR="62671" marT="0" marB="0">
                        <a:blipFill>
                          <a:blip r:embed="rId2"/>
                          <a:stretch>
                            <a:fillRect l="-41667" t="-79197" r="-67296" b="-133942"/>
                          </a:stretch>
                        </a:blipFill>
                      </a:tcPr>
                    </a:tc>
                    <a:tc>
                      <a:txBody>
                        <a:bodyPr/>
                        <a:lstStyle/>
                        <a:p>
                          <a:endParaRPr lang="en-US"/>
                        </a:p>
                      </a:txBody>
                      <a:tcPr marL="62671" marR="62671" marT="0" marB="0">
                        <a:blipFill>
                          <a:blip r:embed="rId2"/>
                          <a:stretch>
                            <a:fillRect l="-212500" t="-79197" r="-943" b="-133942"/>
                          </a:stretch>
                        </a:blipFill>
                      </a:tcPr>
                    </a:tc>
                    <a:extLst>
                      <a:ext uri="{0D108BD9-81ED-4DB2-BD59-A6C34878D82A}">
                        <a16:rowId xmlns:a16="http://schemas.microsoft.com/office/drawing/2014/main" val="10002"/>
                      </a:ext>
                    </a:extLst>
                  </a:tr>
                  <a:tr h="1100963">
                    <a:tc>
                      <a:txBody>
                        <a:bodyPr/>
                        <a:lstStyle/>
                        <a:p>
                          <a:endParaRPr lang="en-US"/>
                        </a:p>
                      </a:txBody>
                      <a:tcPr marL="62671" marR="62671" marT="0" marB="0">
                        <a:blipFill>
                          <a:blip r:embed="rId2"/>
                          <a:stretch>
                            <a:fillRect l="-379" t="-272778" r="-403030" b="-103889"/>
                          </a:stretch>
                        </a:blipFill>
                      </a:tcPr>
                    </a:tc>
                    <a:tc>
                      <a:txBody>
                        <a:bodyPr/>
                        <a:lstStyle/>
                        <a:p>
                          <a:endParaRPr lang="en-US"/>
                        </a:p>
                      </a:txBody>
                      <a:tcPr marL="62671" marR="62671" marT="0" marB="0">
                        <a:blipFill>
                          <a:blip r:embed="rId2"/>
                          <a:stretch>
                            <a:fillRect l="-41667" t="-272778" r="-67296" b="-103889"/>
                          </a:stretch>
                        </a:blipFill>
                      </a:tcPr>
                    </a:tc>
                    <a:tc>
                      <a:txBody>
                        <a:bodyPr/>
                        <a:lstStyle/>
                        <a:p>
                          <a:endParaRPr lang="en-US"/>
                        </a:p>
                      </a:txBody>
                      <a:tcPr marL="62671" marR="62671" marT="0" marB="0">
                        <a:blipFill>
                          <a:blip r:embed="rId2"/>
                          <a:stretch>
                            <a:fillRect l="-212500" t="-272778" r="-943" b="-103889"/>
                          </a:stretch>
                        </a:blipFill>
                      </a:tcPr>
                    </a:tc>
                    <a:extLst>
                      <a:ext uri="{0D108BD9-81ED-4DB2-BD59-A6C34878D82A}">
                        <a16:rowId xmlns:a16="http://schemas.microsoft.com/office/drawing/2014/main" val="10003"/>
                      </a:ext>
                    </a:extLst>
                  </a:tr>
                  <a:tr h="572135">
                    <a:tc>
                      <a:txBody>
                        <a:bodyPr/>
                        <a:lstStyle/>
                        <a:p>
                          <a:endParaRPr lang="en-US"/>
                        </a:p>
                      </a:txBody>
                      <a:tcPr marL="62671" marR="62671" marT="0" marB="0">
                        <a:blipFill>
                          <a:blip r:embed="rId2"/>
                          <a:stretch>
                            <a:fillRect l="-379" t="-713830" r="-403030" b="-98936"/>
                          </a:stretch>
                        </a:blipFill>
                      </a:tcPr>
                    </a:tc>
                    <a:tc>
                      <a:txBody>
                        <a:bodyPr/>
                        <a:lstStyle/>
                        <a:p>
                          <a:endParaRPr lang="en-US"/>
                        </a:p>
                      </a:txBody>
                      <a:tcPr marL="62671" marR="62671" marT="0" marB="0">
                        <a:blipFill>
                          <a:blip r:embed="rId2"/>
                          <a:stretch>
                            <a:fillRect l="-41667" t="-713830" r="-67296" b="-98936"/>
                          </a:stretch>
                        </a:blipFill>
                      </a:tcPr>
                    </a:tc>
                    <a:tc>
                      <a:txBody>
                        <a:bodyPr/>
                        <a:lstStyle/>
                        <a:p>
                          <a:endParaRPr lang="en-US"/>
                        </a:p>
                      </a:txBody>
                      <a:tcPr marL="62671" marR="62671" marT="0" marB="0">
                        <a:blipFill>
                          <a:blip r:embed="rId2"/>
                          <a:stretch>
                            <a:fillRect l="-212500" t="-713830" r="-943" b="-98936"/>
                          </a:stretch>
                        </a:blipFill>
                      </a:tcPr>
                    </a:tc>
                    <a:extLst>
                      <a:ext uri="{0D108BD9-81ED-4DB2-BD59-A6C34878D82A}">
                        <a16:rowId xmlns:a16="http://schemas.microsoft.com/office/drawing/2014/main" val="10004"/>
                      </a:ext>
                    </a:extLst>
                  </a:tr>
                  <a:tr h="551434">
                    <a:tc>
                      <a:txBody>
                        <a:bodyPr/>
                        <a:lstStyle/>
                        <a:p>
                          <a:endParaRPr lang="en-US"/>
                        </a:p>
                      </a:txBody>
                      <a:tcPr marL="62671" marR="62671" marT="0" marB="0">
                        <a:blipFill>
                          <a:blip r:embed="rId2"/>
                          <a:stretch>
                            <a:fillRect l="-379" t="-840659" r="-403030" b="-2198"/>
                          </a:stretch>
                        </a:blipFill>
                      </a:tcPr>
                    </a:tc>
                    <a:tc>
                      <a:txBody>
                        <a:bodyPr/>
                        <a:lstStyle/>
                        <a:p>
                          <a:pPr>
                            <a:lnSpc>
                              <a:spcPct val="107000"/>
                            </a:lnSpc>
                            <a:spcAft>
                              <a:spcPts val="0"/>
                            </a:spcAft>
                          </a:pPr>
                          <a:r>
                            <a:rPr lang="en-GB" sz="1800" dirty="0">
                              <a:effectLst/>
                            </a:rPr>
                            <a:t>Reverse chain rule.</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2671" marR="62671" marT="0" marB="0"/>
                    </a:tc>
                    <a:tc>
                      <a:txBody>
                        <a:bodyPr/>
                        <a:lstStyle/>
                        <a:p>
                          <a:endParaRPr lang="en-US"/>
                        </a:p>
                      </a:txBody>
                      <a:tcPr marL="62671" marR="62671" marT="0" marB="0">
                        <a:blipFill>
                          <a:blip r:embed="rId2"/>
                          <a:stretch>
                            <a:fillRect l="-212500" t="-840659" r="-943" b="-2198"/>
                          </a:stretch>
                        </a:blipFill>
                      </a:tcPr>
                    </a:tc>
                    <a:extLst>
                      <a:ext uri="{0D108BD9-81ED-4DB2-BD59-A6C34878D82A}">
                        <a16:rowId xmlns:a16="http://schemas.microsoft.com/office/drawing/2014/main" val="10005"/>
                      </a:ext>
                    </a:extLst>
                  </a:tr>
                </a:tbl>
              </a:graphicData>
            </a:graphic>
          </p:graphicFrame>
        </mc:Fallback>
      </mc:AlternateContent>
      <p:grpSp>
        <p:nvGrpSpPr>
          <p:cNvPr id="3" name="Group 2"/>
          <p:cNvGrpSpPr/>
          <p:nvPr/>
        </p:nvGrpSpPr>
        <p:grpSpPr>
          <a:xfrm>
            <a:off x="0" y="0"/>
            <a:ext cx="9144000" cy="599127"/>
            <a:chOff x="0" y="13335"/>
            <a:chExt cx="9144218" cy="599127"/>
          </a:xfrm>
        </p:grpSpPr>
        <p:sp>
          <p:nvSpPr>
            <p:cNvPr id="4"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Summary of Functions</a:t>
              </a:r>
            </a:p>
          </p:txBody>
        </p:sp>
        <p:cxnSp>
          <p:nvCxnSpPr>
            <p:cNvPr id="5" name="Straight Connector 4"/>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6" name="Rectangle 5"/>
          <p:cNvSpPr/>
          <p:nvPr/>
        </p:nvSpPr>
        <p:spPr>
          <a:xfrm>
            <a:off x="2077492" y="1390724"/>
            <a:ext cx="6454948" cy="55237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7" name="Rectangle 6"/>
          <p:cNvSpPr/>
          <p:nvPr/>
        </p:nvSpPr>
        <p:spPr>
          <a:xfrm>
            <a:off x="2077492" y="1943100"/>
            <a:ext cx="6454948" cy="17018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8" name="Rectangle 7"/>
          <p:cNvSpPr/>
          <p:nvPr/>
        </p:nvSpPr>
        <p:spPr>
          <a:xfrm>
            <a:off x="2077492" y="3644900"/>
            <a:ext cx="6454948" cy="10541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9" name="Rectangle 8"/>
          <p:cNvSpPr/>
          <p:nvPr/>
        </p:nvSpPr>
        <p:spPr>
          <a:xfrm>
            <a:off x="2077492" y="4691008"/>
            <a:ext cx="6454948" cy="64135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0" name="Rectangle 9"/>
          <p:cNvSpPr/>
          <p:nvPr/>
        </p:nvSpPr>
        <p:spPr>
          <a:xfrm>
            <a:off x="2077492" y="5343376"/>
            <a:ext cx="6454948" cy="51132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85346855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6"/>
                  </p:tgtEl>
                </p:cond>
              </p:nextCondLst>
            </p:seq>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7"/>
                                        </p:tgtEl>
                                      </p:cBhvr>
                                    </p:animEffect>
                                    <p:set>
                                      <p:cBhvr>
                                        <p:cTn id="13" dur="1" fill="hold">
                                          <p:stCondLst>
                                            <p:cond delay="499"/>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7"/>
                  </p:tgtEl>
                </p:cond>
              </p:nextCondLst>
            </p:seq>
            <p:seq concurrent="1" nextAc="seek">
              <p:cTn id="14" restart="whenNotActive" fill="hold" evtFilter="cancelBubble" nodeType="interactiveSeq">
                <p:stCondLst>
                  <p:cond evt="onClick" delay="0">
                    <p:tgtEl>
                      <p:spTgt spid="8"/>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8"/>
                                        </p:tgtEl>
                                      </p:cBhvr>
                                    </p:animEffect>
                                    <p:set>
                                      <p:cBhvr>
                                        <p:cTn id="19" dur="1" fill="hold">
                                          <p:stCondLst>
                                            <p:cond delay="499"/>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20" restart="whenNotActive" fill="hold" evtFilter="cancelBubble" nodeType="interactiveSeq">
                <p:stCondLst>
                  <p:cond evt="onClick" delay="0">
                    <p:tgtEl>
                      <p:spTgt spid="9"/>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grpId="0" nodeType="clickEffect">
                                  <p:stCondLst>
                                    <p:cond delay="0"/>
                                  </p:stCondLst>
                                  <p:childTnLst>
                                    <p:animEffect transition="out" filter="fade">
                                      <p:cBhvr>
                                        <p:cTn id="24" dur="500"/>
                                        <p:tgtEl>
                                          <p:spTgt spid="9"/>
                                        </p:tgtEl>
                                      </p:cBhvr>
                                    </p:animEffect>
                                    <p:set>
                                      <p:cBhvr>
                                        <p:cTn id="25" dur="1" fill="hold">
                                          <p:stCondLst>
                                            <p:cond delay="4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9"/>
                  </p:tgtEl>
                </p:cond>
              </p:nextCondLst>
            </p:seq>
            <p:seq concurrent="1" nextAc="seek">
              <p:cTn id="26" restart="whenNotActive" fill="hold" evtFilter="cancelBubble" nodeType="interactiveSeq">
                <p:stCondLst>
                  <p:cond evt="onClick" delay="0">
                    <p:tgtEl>
                      <p:spTgt spid="10"/>
                    </p:tgtEl>
                  </p:cond>
                </p:stCondLst>
                <p:endSync evt="end" delay="0">
                  <p:rtn val="all"/>
                </p:endSync>
                <p:childTnLst>
                  <p:par>
                    <p:cTn id="27" fill="hold">
                      <p:stCondLst>
                        <p:cond delay="0"/>
                      </p:stCondLst>
                      <p:childTnLst>
                        <p:par>
                          <p:cTn id="28" fill="hold">
                            <p:stCondLst>
                              <p:cond delay="0"/>
                            </p:stCondLst>
                            <p:childTnLst>
                              <p:par>
                                <p:cTn id="29" presetID="10" presetClass="exit" presetSubtype="0" fill="hold" grpId="0" nodeType="clickEffect">
                                  <p:stCondLst>
                                    <p:cond delay="0"/>
                                  </p:stCondLst>
                                  <p:childTnLst>
                                    <p:animEffect transition="out" filter="fade">
                                      <p:cBhvr>
                                        <p:cTn id="30" dur="500"/>
                                        <p:tgtEl>
                                          <p:spTgt spid="10"/>
                                        </p:tgtEl>
                                      </p:cBhvr>
                                    </p:animEffect>
                                    <p:set>
                                      <p:cBhvr>
                                        <p:cTn id="31" dur="1" fill="hold">
                                          <p:stCondLst>
                                            <p:cond delay="4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childTnLst>
        </p:cTn>
      </p:par>
    </p:tnLst>
    <p:bldLst>
      <p:bldP spid="6" grpId="0" animBg="1"/>
      <p:bldP spid="7" grpId="0" animBg="1"/>
      <p:bldP spid="8" grpId="0" animBg="1"/>
      <p:bldP spid="9" grpId="0" animBg="1"/>
      <p:bldP spid="1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4000"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err="1"/>
                <a:t>Quickfire</a:t>
              </a:r>
              <a:r>
                <a:rPr lang="en-GB" sz="3200" dirty="0"/>
                <a:t> Questions (without cheating!)</a:t>
              </a:r>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5" name="TextBox 4"/>
              <p:cNvSpPr txBox="1"/>
              <p:nvPr/>
            </p:nvSpPr>
            <p:spPr>
              <a:xfrm>
                <a:off x="609527" y="3855509"/>
                <a:ext cx="4788024" cy="122251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nary>
                        <m:naryPr>
                          <m:limLoc m:val="undOvr"/>
                          <m:subHide m:val="on"/>
                          <m:supHide m:val="on"/>
                          <m:ctrlPr>
                            <a:rPr lang="en-GB" sz="2800" i="1" smtClean="0">
                              <a:latin typeface="Cambria Math" panose="02040503050406030204" pitchFamily="18" charset="0"/>
                            </a:rPr>
                          </m:ctrlPr>
                        </m:naryPr>
                        <m:sub/>
                        <m:sup/>
                        <m:e>
                          <m:func>
                            <m:funcPr>
                              <m:ctrlPr>
                                <a:rPr lang="en-GB" sz="2800" b="0" i="1" smtClean="0">
                                  <a:latin typeface="Cambria Math" panose="02040503050406030204" pitchFamily="18" charset="0"/>
                                </a:rPr>
                              </m:ctrlPr>
                            </m:funcPr>
                            <m:fName>
                              <m:r>
                                <m:rPr>
                                  <m:sty m:val="p"/>
                                </m:rPr>
                                <a:rPr lang="en-GB" sz="2800" b="0" i="0" smtClean="0">
                                  <a:latin typeface="Cambria Math" panose="02040503050406030204" pitchFamily="18" charset="0"/>
                                </a:rPr>
                                <m:t>sec</m:t>
                              </m:r>
                            </m:fName>
                            <m:e>
                              <m:r>
                                <a:rPr lang="en-GB" sz="2800" b="0" i="1" smtClean="0">
                                  <a:latin typeface="Cambria Math" panose="02040503050406030204" pitchFamily="18" charset="0"/>
                                </a:rPr>
                                <m:t>𝑥</m:t>
                              </m:r>
                            </m:e>
                          </m:func>
                          <m:func>
                            <m:funcPr>
                              <m:ctrlPr>
                                <a:rPr lang="en-GB" sz="2800" b="0" i="1" smtClean="0">
                                  <a:latin typeface="Cambria Math" panose="02040503050406030204" pitchFamily="18" charset="0"/>
                                </a:rPr>
                              </m:ctrlPr>
                            </m:funcPr>
                            <m:fName>
                              <m:r>
                                <m:rPr>
                                  <m:sty m:val="p"/>
                                </m:rPr>
                                <a:rPr lang="en-GB" sz="2800" b="0" i="0" smtClean="0">
                                  <a:latin typeface="Cambria Math" panose="02040503050406030204" pitchFamily="18" charset="0"/>
                                </a:rPr>
                                <m:t>tan</m:t>
                              </m:r>
                            </m:fName>
                            <m:e>
                              <m:r>
                                <a:rPr lang="en-GB" sz="2800" b="0" i="1" smtClean="0">
                                  <a:latin typeface="Cambria Math" panose="02040503050406030204" pitchFamily="18" charset="0"/>
                                </a:rPr>
                                <m:t>𝑥</m:t>
                              </m:r>
                            </m:e>
                          </m:func>
                          <m:r>
                            <a:rPr lang="en-GB" sz="2800" b="0" i="1" smtClean="0">
                              <a:latin typeface="Cambria Math" panose="02040503050406030204" pitchFamily="18" charset="0"/>
                            </a:rPr>
                            <m:t> </m:t>
                          </m:r>
                          <m:r>
                            <a:rPr lang="en-GB" sz="2800" b="0" i="1" smtClean="0">
                              <a:latin typeface="Cambria Math" panose="02040503050406030204" pitchFamily="18" charset="0"/>
                            </a:rPr>
                            <m:t>𝑑𝑥</m:t>
                          </m:r>
                        </m:e>
                      </m:nary>
                      <m:r>
                        <a:rPr lang="en-GB" sz="2800" b="0" i="1" smtClean="0">
                          <a:latin typeface="Cambria Math" panose="02040503050406030204" pitchFamily="18" charset="0"/>
                        </a:rPr>
                        <m:t>=</m:t>
                      </m:r>
                      <m:func>
                        <m:funcPr>
                          <m:ctrlPr>
                            <a:rPr lang="en-GB" sz="2800" b="0" i="1" smtClean="0">
                              <a:latin typeface="Cambria Math" panose="02040503050406030204" pitchFamily="18" charset="0"/>
                            </a:rPr>
                          </m:ctrlPr>
                        </m:funcPr>
                        <m:fName>
                          <m:r>
                            <m:rPr>
                              <m:sty m:val="p"/>
                            </m:rPr>
                            <a:rPr lang="en-GB" sz="2800" b="0" i="0" smtClean="0">
                              <a:latin typeface="Cambria Math" panose="02040503050406030204" pitchFamily="18" charset="0"/>
                            </a:rPr>
                            <m:t>sec</m:t>
                          </m:r>
                        </m:fName>
                        <m:e>
                          <m:r>
                            <a:rPr lang="en-GB" sz="2800" b="0" i="1" smtClean="0">
                              <a:latin typeface="Cambria Math" panose="02040503050406030204" pitchFamily="18" charset="0"/>
                            </a:rPr>
                            <m:t>𝑥</m:t>
                          </m:r>
                        </m:e>
                      </m:func>
                      <m:r>
                        <a:rPr lang="en-GB" sz="2800" b="0" i="1" smtClean="0">
                          <a:latin typeface="Cambria Math" panose="02040503050406030204" pitchFamily="18" charset="0"/>
                        </a:rPr>
                        <m:t>+</m:t>
                      </m:r>
                      <m:r>
                        <a:rPr lang="en-GB" sz="2800" b="0" i="1" smtClean="0">
                          <a:latin typeface="Cambria Math" panose="02040503050406030204" pitchFamily="18" charset="0"/>
                        </a:rPr>
                        <m:t>𝐶</m:t>
                      </m:r>
                    </m:oMath>
                  </m:oMathPara>
                </a14:m>
                <a:endParaRPr lang="en-GB" sz="2800" dirty="0"/>
              </a:p>
            </p:txBody>
          </p:sp>
        </mc:Choice>
        <mc:Fallback xmlns="">
          <p:sp>
            <p:nvSpPr>
              <p:cNvPr id="5" name="TextBox 4"/>
              <p:cNvSpPr txBox="1">
                <a:spLocks noRot="1" noChangeAspect="1" noMove="1" noResize="1" noEditPoints="1" noAdjustHandles="1" noChangeArrowheads="1" noChangeShapeType="1" noTextEdit="1"/>
              </p:cNvSpPr>
              <p:nvPr/>
            </p:nvSpPr>
            <p:spPr>
              <a:xfrm>
                <a:off x="609527" y="3855509"/>
                <a:ext cx="4788024" cy="1222514"/>
              </a:xfrm>
              <a:prstGeom prst="rect">
                <a:avLst/>
              </a:prstGeom>
              <a:blipFill rotWithShape="0">
                <a:blip r:embed="rId2"/>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3491880" y="2502272"/>
                <a:ext cx="4788024" cy="122251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nary>
                        <m:naryPr>
                          <m:limLoc m:val="undOvr"/>
                          <m:subHide m:val="on"/>
                          <m:supHide m:val="on"/>
                          <m:ctrlPr>
                            <a:rPr lang="en-GB" sz="2800" i="1" smtClean="0">
                              <a:latin typeface="Cambria Math" panose="02040503050406030204" pitchFamily="18" charset="0"/>
                            </a:rPr>
                          </m:ctrlPr>
                        </m:naryPr>
                        <m:sub/>
                        <m:sup/>
                        <m:e>
                          <m:func>
                            <m:funcPr>
                              <m:ctrlPr>
                                <a:rPr lang="en-GB" sz="2800" b="0" i="1" smtClean="0">
                                  <a:latin typeface="Cambria Math" panose="02040503050406030204" pitchFamily="18" charset="0"/>
                                </a:rPr>
                              </m:ctrlPr>
                            </m:funcPr>
                            <m:fName>
                              <m:r>
                                <m:rPr>
                                  <m:sty m:val="p"/>
                                </m:rPr>
                                <a:rPr lang="en-GB" sz="2800" b="0" i="0" smtClean="0">
                                  <a:latin typeface="Cambria Math" panose="02040503050406030204" pitchFamily="18" charset="0"/>
                                </a:rPr>
                                <m:t>sin</m:t>
                              </m:r>
                            </m:fName>
                            <m:e>
                              <m:r>
                                <a:rPr lang="en-GB" sz="2800" b="0" i="1" smtClean="0">
                                  <a:latin typeface="Cambria Math" panose="02040503050406030204" pitchFamily="18" charset="0"/>
                                </a:rPr>
                                <m:t>𝑥</m:t>
                              </m:r>
                            </m:e>
                          </m:func>
                          <m:r>
                            <a:rPr lang="en-GB" sz="2800" b="0" i="1" smtClean="0">
                              <a:latin typeface="Cambria Math" panose="02040503050406030204" pitchFamily="18" charset="0"/>
                            </a:rPr>
                            <m:t> </m:t>
                          </m:r>
                          <m:r>
                            <a:rPr lang="en-GB" sz="2800" b="0" i="1" smtClean="0">
                              <a:latin typeface="Cambria Math" panose="02040503050406030204" pitchFamily="18" charset="0"/>
                            </a:rPr>
                            <m:t>𝑑𝑥</m:t>
                          </m:r>
                        </m:e>
                      </m:nary>
                      <m:r>
                        <a:rPr lang="en-GB" sz="2800" b="0" i="1" smtClean="0">
                          <a:latin typeface="Cambria Math" panose="02040503050406030204" pitchFamily="18" charset="0"/>
                        </a:rPr>
                        <m:t>=−</m:t>
                      </m:r>
                      <m:func>
                        <m:funcPr>
                          <m:ctrlPr>
                            <a:rPr lang="en-GB" sz="2800" b="0" i="1" smtClean="0">
                              <a:latin typeface="Cambria Math" panose="02040503050406030204" pitchFamily="18" charset="0"/>
                            </a:rPr>
                          </m:ctrlPr>
                        </m:funcPr>
                        <m:fName>
                          <m:r>
                            <m:rPr>
                              <m:sty m:val="p"/>
                            </m:rPr>
                            <a:rPr lang="en-GB" sz="2800" b="0" i="0" smtClean="0">
                              <a:latin typeface="Cambria Math" panose="02040503050406030204" pitchFamily="18" charset="0"/>
                            </a:rPr>
                            <m:t>cos</m:t>
                          </m:r>
                        </m:fName>
                        <m:e>
                          <m:r>
                            <a:rPr lang="en-GB" sz="2800" b="0" i="1" smtClean="0">
                              <a:latin typeface="Cambria Math" panose="02040503050406030204" pitchFamily="18" charset="0"/>
                            </a:rPr>
                            <m:t>𝑥</m:t>
                          </m:r>
                        </m:e>
                      </m:func>
                      <m:r>
                        <a:rPr lang="en-GB" sz="2800" b="0" i="1" smtClean="0">
                          <a:latin typeface="Cambria Math" panose="02040503050406030204" pitchFamily="18" charset="0"/>
                        </a:rPr>
                        <m:t>+</m:t>
                      </m:r>
                      <m:r>
                        <a:rPr lang="en-GB" sz="2800" b="0" i="1" smtClean="0">
                          <a:latin typeface="Cambria Math" panose="02040503050406030204" pitchFamily="18" charset="0"/>
                        </a:rPr>
                        <m:t>𝐶</m:t>
                      </m:r>
                    </m:oMath>
                  </m:oMathPara>
                </a14:m>
                <a:endParaRPr lang="en-GB" sz="2800" dirty="0"/>
              </a:p>
            </p:txBody>
          </p:sp>
        </mc:Choice>
        <mc:Fallback xmlns="">
          <p:sp>
            <p:nvSpPr>
              <p:cNvPr id="6" name="TextBox 5"/>
              <p:cNvSpPr txBox="1">
                <a:spLocks noRot="1" noChangeAspect="1" noMove="1" noResize="1" noEditPoints="1" noAdjustHandles="1" noChangeArrowheads="1" noChangeShapeType="1" noTextEdit="1"/>
              </p:cNvSpPr>
              <p:nvPr/>
            </p:nvSpPr>
            <p:spPr>
              <a:xfrm>
                <a:off x="3491880" y="2502272"/>
                <a:ext cx="4788024" cy="1222514"/>
              </a:xfrm>
              <a:prstGeom prst="rect">
                <a:avLst/>
              </a:prstGeom>
              <a:blipFill rotWithShape="0">
                <a:blip r:embed="rId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611560" y="1135527"/>
                <a:ext cx="4788024" cy="122251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nary>
                        <m:naryPr>
                          <m:limLoc m:val="undOvr"/>
                          <m:subHide m:val="on"/>
                          <m:supHide m:val="on"/>
                          <m:ctrlPr>
                            <a:rPr lang="en-GB" sz="2800" i="1" smtClean="0">
                              <a:latin typeface="Cambria Math" panose="02040503050406030204" pitchFamily="18" charset="0"/>
                            </a:rPr>
                          </m:ctrlPr>
                        </m:naryPr>
                        <m:sub/>
                        <m:sup/>
                        <m:e>
                          <m:r>
                            <a:rPr lang="en-GB" sz="2800" b="0" i="1" smtClean="0">
                              <a:latin typeface="Cambria Math" panose="02040503050406030204" pitchFamily="18" charset="0"/>
                            </a:rPr>
                            <m:t>𝑐𝑜𝑠𝑒</m:t>
                          </m:r>
                          <m:sSup>
                            <m:sSupPr>
                              <m:ctrlPr>
                                <a:rPr lang="en-GB" sz="2800" b="0" i="1" smtClean="0">
                                  <a:latin typeface="Cambria Math" panose="02040503050406030204" pitchFamily="18" charset="0"/>
                                </a:rPr>
                              </m:ctrlPr>
                            </m:sSupPr>
                            <m:e>
                              <m:r>
                                <a:rPr lang="en-GB" sz="2800" b="0" i="1" smtClean="0">
                                  <a:latin typeface="Cambria Math" panose="02040503050406030204" pitchFamily="18" charset="0"/>
                                </a:rPr>
                                <m:t>𝑐</m:t>
                              </m:r>
                            </m:e>
                            <m:sup>
                              <m:r>
                                <a:rPr lang="en-GB" sz="2800" b="0" i="1" smtClean="0">
                                  <a:latin typeface="Cambria Math" panose="02040503050406030204" pitchFamily="18" charset="0"/>
                                </a:rPr>
                                <m:t>2</m:t>
                              </m:r>
                            </m:sup>
                          </m:sSup>
                          <m:r>
                            <a:rPr lang="en-GB" sz="2800" b="0" i="1" smtClean="0">
                              <a:latin typeface="Cambria Math" panose="02040503050406030204" pitchFamily="18" charset="0"/>
                            </a:rPr>
                            <m:t> </m:t>
                          </m:r>
                          <m:r>
                            <a:rPr lang="en-GB" sz="2800" b="0" i="1" smtClean="0">
                              <a:latin typeface="Cambria Math" panose="02040503050406030204" pitchFamily="18" charset="0"/>
                            </a:rPr>
                            <m:t>𝑥</m:t>
                          </m:r>
                          <m:r>
                            <a:rPr lang="en-GB" sz="2800" b="0" i="1" smtClean="0">
                              <a:latin typeface="Cambria Math" panose="02040503050406030204" pitchFamily="18" charset="0"/>
                            </a:rPr>
                            <m:t> </m:t>
                          </m:r>
                          <m:r>
                            <a:rPr lang="en-GB" sz="2800" b="0" i="1" smtClean="0">
                              <a:latin typeface="Cambria Math" panose="02040503050406030204" pitchFamily="18" charset="0"/>
                            </a:rPr>
                            <m:t>𝑑𝑥</m:t>
                          </m:r>
                        </m:e>
                      </m:nary>
                      <m:r>
                        <a:rPr lang="en-GB" sz="2800" b="0" i="1" smtClean="0">
                          <a:latin typeface="Cambria Math" panose="02040503050406030204" pitchFamily="18" charset="0"/>
                        </a:rPr>
                        <m:t>=−</m:t>
                      </m:r>
                      <m:func>
                        <m:funcPr>
                          <m:ctrlPr>
                            <a:rPr lang="en-GB" sz="2800" b="0" i="1" smtClean="0">
                              <a:latin typeface="Cambria Math" panose="02040503050406030204" pitchFamily="18" charset="0"/>
                            </a:rPr>
                          </m:ctrlPr>
                        </m:funcPr>
                        <m:fName>
                          <m:r>
                            <m:rPr>
                              <m:sty m:val="p"/>
                            </m:rPr>
                            <a:rPr lang="en-GB" sz="2800" b="0" i="0" smtClean="0">
                              <a:latin typeface="Cambria Math" panose="02040503050406030204" pitchFamily="18" charset="0"/>
                            </a:rPr>
                            <m:t>cot</m:t>
                          </m:r>
                        </m:fName>
                        <m:e>
                          <m:r>
                            <a:rPr lang="en-GB" sz="2800" b="0" i="1" smtClean="0">
                              <a:latin typeface="Cambria Math" panose="02040503050406030204" pitchFamily="18" charset="0"/>
                            </a:rPr>
                            <m:t>𝑥</m:t>
                          </m:r>
                        </m:e>
                      </m:func>
                      <m:r>
                        <a:rPr lang="en-GB" sz="2800" b="0" i="1" smtClean="0">
                          <a:latin typeface="Cambria Math" panose="02040503050406030204" pitchFamily="18" charset="0"/>
                        </a:rPr>
                        <m:t>+</m:t>
                      </m:r>
                      <m:r>
                        <a:rPr lang="en-GB" sz="2800" b="0" i="1" smtClean="0">
                          <a:latin typeface="Cambria Math" panose="02040503050406030204" pitchFamily="18" charset="0"/>
                        </a:rPr>
                        <m:t>𝐶</m:t>
                      </m:r>
                    </m:oMath>
                  </m:oMathPara>
                </a14:m>
                <a:endParaRPr lang="en-GB" sz="2800" dirty="0"/>
              </a:p>
            </p:txBody>
          </p:sp>
        </mc:Choice>
        <mc:Fallback xmlns="">
          <p:sp>
            <p:nvSpPr>
              <p:cNvPr id="7" name="TextBox 6"/>
              <p:cNvSpPr txBox="1">
                <a:spLocks noRot="1" noChangeAspect="1" noMove="1" noResize="1" noEditPoints="1" noAdjustHandles="1" noChangeArrowheads="1" noChangeShapeType="1" noTextEdit="1"/>
              </p:cNvSpPr>
              <p:nvPr/>
            </p:nvSpPr>
            <p:spPr>
              <a:xfrm>
                <a:off x="611560" y="1135527"/>
                <a:ext cx="4788024" cy="1222514"/>
              </a:xfrm>
              <a:prstGeom prst="rect">
                <a:avLst/>
              </a:prstGeom>
              <a:blipFill rotWithShape="0">
                <a:blip r:embed="rId4"/>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3851920" y="5339469"/>
                <a:ext cx="4788024" cy="122251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nary>
                        <m:naryPr>
                          <m:limLoc m:val="undOvr"/>
                          <m:subHide m:val="on"/>
                          <m:supHide m:val="on"/>
                          <m:ctrlPr>
                            <a:rPr lang="en-GB" sz="2800" i="1" smtClean="0">
                              <a:latin typeface="Cambria Math" panose="02040503050406030204" pitchFamily="18" charset="0"/>
                            </a:rPr>
                          </m:ctrlPr>
                        </m:naryPr>
                        <m:sub/>
                        <m:sup/>
                        <m:e>
                          <m:func>
                            <m:funcPr>
                              <m:ctrlPr>
                                <a:rPr lang="en-GB" sz="2800" b="0" i="1" smtClean="0">
                                  <a:latin typeface="Cambria Math" panose="02040503050406030204" pitchFamily="18" charset="0"/>
                                </a:rPr>
                              </m:ctrlPr>
                            </m:funcPr>
                            <m:fName>
                              <m:r>
                                <m:rPr>
                                  <m:sty m:val="p"/>
                                </m:rPr>
                                <a:rPr lang="en-GB" sz="2800" b="0" i="0" smtClean="0">
                                  <a:latin typeface="Cambria Math" panose="02040503050406030204" pitchFamily="18" charset="0"/>
                                </a:rPr>
                                <m:t>cos</m:t>
                              </m:r>
                            </m:fName>
                            <m:e>
                              <m:r>
                                <a:rPr lang="en-GB" sz="2800" b="0" i="1" smtClean="0">
                                  <a:latin typeface="Cambria Math" panose="02040503050406030204" pitchFamily="18" charset="0"/>
                                </a:rPr>
                                <m:t>𝑥</m:t>
                              </m:r>
                            </m:e>
                          </m:func>
                          <m:r>
                            <a:rPr lang="en-GB" sz="2800" b="0" i="1" smtClean="0">
                              <a:latin typeface="Cambria Math" panose="02040503050406030204" pitchFamily="18" charset="0"/>
                            </a:rPr>
                            <m:t> </m:t>
                          </m:r>
                          <m:r>
                            <a:rPr lang="en-GB" sz="2800" b="0" i="1" smtClean="0">
                              <a:latin typeface="Cambria Math" panose="02040503050406030204" pitchFamily="18" charset="0"/>
                            </a:rPr>
                            <m:t>𝑑𝑥</m:t>
                          </m:r>
                        </m:e>
                      </m:nary>
                      <m:r>
                        <a:rPr lang="en-GB" sz="2800" b="0" i="1" smtClean="0">
                          <a:latin typeface="Cambria Math" panose="02040503050406030204" pitchFamily="18" charset="0"/>
                        </a:rPr>
                        <m:t>=</m:t>
                      </m:r>
                      <m:func>
                        <m:funcPr>
                          <m:ctrlPr>
                            <a:rPr lang="en-GB" sz="2800" b="0" i="1" smtClean="0">
                              <a:latin typeface="Cambria Math" panose="02040503050406030204" pitchFamily="18" charset="0"/>
                            </a:rPr>
                          </m:ctrlPr>
                        </m:funcPr>
                        <m:fName>
                          <m:r>
                            <m:rPr>
                              <m:sty m:val="p"/>
                            </m:rPr>
                            <a:rPr lang="en-GB" sz="2800" b="0" i="0" smtClean="0">
                              <a:latin typeface="Cambria Math" panose="02040503050406030204" pitchFamily="18" charset="0"/>
                            </a:rPr>
                            <m:t>sin</m:t>
                          </m:r>
                        </m:fName>
                        <m:e>
                          <m:r>
                            <a:rPr lang="en-GB" sz="2800" b="0" i="1" smtClean="0">
                              <a:latin typeface="Cambria Math" panose="02040503050406030204" pitchFamily="18" charset="0"/>
                            </a:rPr>
                            <m:t>𝑥</m:t>
                          </m:r>
                        </m:e>
                      </m:func>
                      <m:r>
                        <a:rPr lang="en-GB" sz="2800" b="0" i="1" smtClean="0">
                          <a:latin typeface="Cambria Math" panose="02040503050406030204" pitchFamily="18" charset="0"/>
                        </a:rPr>
                        <m:t>+</m:t>
                      </m:r>
                      <m:r>
                        <a:rPr lang="en-GB" sz="2800" b="0" i="1" smtClean="0">
                          <a:latin typeface="Cambria Math" panose="02040503050406030204" pitchFamily="18" charset="0"/>
                        </a:rPr>
                        <m:t>𝐶</m:t>
                      </m:r>
                    </m:oMath>
                  </m:oMathPara>
                </a14:m>
                <a:endParaRPr lang="en-GB" sz="2800" dirty="0"/>
              </a:p>
            </p:txBody>
          </p:sp>
        </mc:Choice>
        <mc:Fallback xmlns="">
          <p:sp>
            <p:nvSpPr>
              <p:cNvPr id="8" name="TextBox 7"/>
              <p:cNvSpPr txBox="1">
                <a:spLocks noRot="1" noChangeAspect="1" noMove="1" noResize="1" noEditPoints="1" noAdjustHandles="1" noChangeArrowheads="1" noChangeShapeType="1" noTextEdit="1"/>
              </p:cNvSpPr>
              <p:nvPr/>
            </p:nvSpPr>
            <p:spPr>
              <a:xfrm>
                <a:off x="3851920" y="5339469"/>
                <a:ext cx="4788024" cy="1222514"/>
              </a:xfrm>
              <a:prstGeom prst="rect">
                <a:avLst/>
              </a:prstGeom>
              <a:blipFill rotWithShape="0">
                <a:blip r:embed="rId5"/>
                <a:stretch>
                  <a:fillRect/>
                </a:stretch>
              </a:blipFill>
            </p:spPr>
            <p:txBody>
              <a:bodyPr/>
              <a:lstStyle/>
              <a:p>
                <a:r>
                  <a:rPr lang="en-GB">
                    <a:noFill/>
                  </a:rPr>
                  <a:t> </a:t>
                </a:r>
              </a:p>
            </p:txBody>
          </p:sp>
        </mc:Fallback>
      </mc:AlternateContent>
      <p:sp>
        <p:nvSpPr>
          <p:cNvPr id="10" name="Rectangle 9"/>
          <p:cNvSpPr/>
          <p:nvPr/>
        </p:nvSpPr>
        <p:spPr>
          <a:xfrm>
            <a:off x="3491880" y="1366793"/>
            <a:ext cx="2636446" cy="55003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1" name="Rectangle 10"/>
          <p:cNvSpPr/>
          <p:nvPr/>
        </p:nvSpPr>
        <p:spPr>
          <a:xfrm>
            <a:off x="6021823" y="2883968"/>
            <a:ext cx="2636446" cy="55003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2" name="Rectangle 11"/>
          <p:cNvSpPr/>
          <p:nvPr/>
        </p:nvSpPr>
        <p:spPr>
          <a:xfrm>
            <a:off x="3682201" y="4191746"/>
            <a:ext cx="2636446" cy="55003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3" name="Rectangle 12"/>
          <p:cNvSpPr/>
          <p:nvPr/>
        </p:nvSpPr>
        <p:spPr>
          <a:xfrm>
            <a:off x="6588224" y="5594228"/>
            <a:ext cx="2232248" cy="55003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21025143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0"/>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8" restart="whenNotActive" fill="hold" evtFilter="cancelBubble" nodeType="interactiveSeq">
                <p:stCondLst>
                  <p:cond evt="onClick" delay="0">
                    <p:tgtEl>
                      <p:spTgt spid="11"/>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11"/>
                                        </p:tgtEl>
                                      </p:cBhvr>
                                    </p:animEffect>
                                    <p:set>
                                      <p:cBhvr>
                                        <p:cTn id="13" dur="1" fill="hold">
                                          <p:stCondLst>
                                            <p:cond delay="4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1"/>
                  </p:tgtEl>
                </p:cond>
              </p:nextCondLst>
            </p:seq>
            <p:seq concurrent="1" nextAc="seek">
              <p:cTn id="14" restart="whenNotActive" fill="hold" evtFilter="cancelBubble" nodeType="interactiveSeq">
                <p:stCondLst>
                  <p:cond evt="onClick" delay="0">
                    <p:tgtEl>
                      <p:spTgt spid="12"/>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12"/>
                                        </p:tgtEl>
                                      </p:cBhvr>
                                    </p:animEffect>
                                    <p:set>
                                      <p:cBhvr>
                                        <p:cTn id="19" dur="1" fill="hold">
                                          <p:stCondLst>
                                            <p:cond delay="4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20" restart="whenNotActive" fill="hold" evtFilter="cancelBubble" nodeType="interactiveSeq">
                <p:stCondLst>
                  <p:cond evt="onClick" delay="0">
                    <p:tgtEl>
                      <p:spTgt spid="13"/>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grpId="0" nodeType="clickEffect">
                                  <p:stCondLst>
                                    <p:cond delay="0"/>
                                  </p:stCondLst>
                                  <p:childTnLst>
                                    <p:animEffect transition="out" filter="fade">
                                      <p:cBhvr>
                                        <p:cTn id="24" dur="500"/>
                                        <p:tgtEl>
                                          <p:spTgt spid="13"/>
                                        </p:tgtEl>
                                      </p:cBhvr>
                                    </p:animEffect>
                                    <p:set>
                                      <p:cBhvr>
                                        <p:cTn id="25" dur="1" fill="hold">
                                          <p:stCondLst>
                                            <p:cond delay="4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3"/>
                  </p:tgtEl>
                </p:cond>
              </p:nextCondLst>
            </p:seq>
          </p:childTnLst>
        </p:cTn>
      </p:par>
    </p:tnLst>
    <p:bldLst>
      <p:bldP spid="10" grpId="0" animBg="1"/>
      <p:bldP spid="11" grpId="0" animBg="1"/>
      <p:bldP spid="12" grpId="0" animBg="1"/>
      <p:bldP spid="1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4000"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Test Your Understanding</a:t>
              </a:r>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5" name="TextBox 4"/>
              <p:cNvSpPr txBox="1"/>
              <p:nvPr/>
            </p:nvSpPr>
            <p:spPr>
              <a:xfrm>
                <a:off x="127178" y="915676"/>
                <a:ext cx="8893097" cy="122251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nary>
                        <m:naryPr>
                          <m:limLoc m:val="undOvr"/>
                          <m:subHide m:val="on"/>
                          <m:supHide m:val="on"/>
                          <m:ctrlPr>
                            <a:rPr lang="en-GB" sz="2800" i="1" smtClean="0">
                              <a:latin typeface="Cambria Math" panose="02040503050406030204" pitchFamily="18" charset="0"/>
                            </a:rPr>
                          </m:ctrlPr>
                        </m:naryPr>
                        <m:sub/>
                        <m:sup/>
                        <m:e>
                          <m:r>
                            <a:rPr lang="en-GB" sz="2800" b="0" i="1" smtClean="0">
                              <a:latin typeface="Cambria Math" panose="02040503050406030204" pitchFamily="18" charset="0"/>
                            </a:rPr>
                            <m:t>2</m:t>
                          </m:r>
                          <m:func>
                            <m:funcPr>
                              <m:ctrlPr>
                                <a:rPr lang="en-GB" sz="2800" b="0" i="1" smtClean="0">
                                  <a:latin typeface="Cambria Math" panose="02040503050406030204" pitchFamily="18" charset="0"/>
                                </a:rPr>
                              </m:ctrlPr>
                            </m:funcPr>
                            <m:fName>
                              <m:r>
                                <m:rPr>
                                  <m:sty m:val="p"/>
                                </m:rPr>
                                <a:rPr lang="en-GB" sz="2800" b="0" i="0" smtClean="0">
                                  <a:latin typeface="Cambria Math" panose="02040503050406030204" pitchFamily="18" charset="0"/>
                                </a:rPr>
                                <m:t>cos</m:t>
                              </m:r>
                            </m:fName>
                            <m:e>
                              <m:r>
                                <a:rPr lang="en-GB" sz="2800" b="0" i="1" smtClean="0">
                                  <a:latin typeface="Cambria Math" panose="02040503050406030204" pitchFamily="18" charset="0"/>
                                </a:rPr>
                                <m:t>𝑥</m:t>
                              </m:r>
                            </m:e>
                          </m:func>
                          <m:r>
                            <a:rPr lang="en-GB" sz="2800" b="0" i="1" smtClean="0">
                              <a:latin typeface="Cambria Math" panose="02040503050406030204" pitchFamily="18" charset="0"/>
                            </a:rPr>
                            <m:t>+</m:t>
                          </m:r>
                          <m:f>
                            <m:fPr>
                              <m:ctrlPr>
                                <a:rPr lang="en-GB" sz="2800" b="0" i="1" smtClean="0">
                                  <a:latin typeface="Cambria Math" panose="02040503050406030204" pitchFamily="18" charset="0"/>
                                </a:rPr>
                              </m:ctrlPr>
                            </m:fPr>
                            <m:num>
                              <m:r>
                                <a:rPr lang="en-GB" sz="2800" b="0" i="1" smtClean="0">
                                  <a:latin typeface="Cambria Math" panose="02040503050406030204" pitchFamily="18" charset="0"/>
                                </a:rPr>
                                <m:t>3</m:t>
                              </m:r>
                            </m:num>
                            <m:den>
                              <m:r>
                                <a:rPr lang="en-GB" sz="2800" b="0" i="1" smtClean="0">
                                  <a:latin typeface="Cambria Math" panose="02040503050406030204" pitchFamily="18" charset="0"/>
                                </a:rPr>
                                <m:t>𝑥</m:t>
                              </m:r>
                            </m:den>
                          </m:f>
                          <m:r>
                            <a:rPr lang="en-GB" sz="2800" b="0" i="1" smtClean="0">
                              <a:latin typeface="Cambria Math" panose="02040503050406030204" pitchFamily="18" charset="0"/>
                            </a:rPr>
                            <m:t>−</m:t>
                          </m:r>
                          <m:rad>
                            <m:radPr>
                              <m:degHide m:val="on"/>
                              <m:ctrlPr>
                                <a:rPr lang="en-GB" sz="2800" b="0" i="1" smtClean="0">
                                  <a:latin typeface="Cambria Math" panose="02040503050406030204" pitchFamily="18" charset="0"/>
                                </a:rPr>
                              </m:ctrlPr>
                            </m:radPr>
                            <m:deg/>
                            <m:e>
                              <m:r>
                                <a:rPr lang="en-GB" sz="2800" b="0" i="1" smtClean="0">
                                  <a:latin typeface="Cambria Math" panose="02040503050406030204" pitchFamily="18" charset="0"/>
                                </a:rPr>
                                <m:t>𝑥</m:t>
                              </m:r>
                            </m:e>
                          </m:rad>
                          <m:r>
                            <a:rPr lang="en-GB" sz="2800" b="0" i="1" smtClean="0">
                              <a:latin typeface="Cambria Math" panose="02040503050406030204" pitchFamily="18" charset="0"/>
                            </a:rPr>
                            <m:t> </m:t>
                          </m:r>
                          <m:r>
                            <a:rPr lang="en-GB" sz="2800" b="0" i="1" smtClean="0">
                              <a:latin typeface="Cambria Math" panose="02040503050406030204" pitchFamily="18" charset="0"/>
                            </a:rPr>
                            <m:t>𝑑𝑥</m:t>
                          </m:r>
                        </m:e>
                      </m:nary>
                      <m:r>
                        <a:rPr lang="en-GB" sz="2800" b="0" i="1" smtClean="0">
                          <a:latin typeface="Cambria Math" panose="02040503050406030204" pitchFamily="18" charset="0"/>
                        </a:rPr>
                        <m:t>=2</m:t>
                      </m:r>
                      <m:func>
                        <m:funcPr>
                          <m:ctrlPr>
                            <a:rPr lang="en-GB" sz="2800" b="0" i="1" smtClean="0">
                              <a:latin typeface="Cambria Math" panose="02040503050406030204" pitchFamily="18" charset="0"/>
                            </a:rPr>
                          </m:ctrlPr>
                        </m:funcPr>
                        <m:fName>
                          <m:r>
                            <m:rPr>
                              <m:sty m:val="p"/>
                            </m:rPr>
                            <a:rPr lang="en-GB" sz="2800" b="0" i="0" smtClean="0">
                              <a:latin typeface="Cambria Math" panose="02040503050406030204" pitchFamily="18" charset="0"/>
                            </a:rPr>
                            <m:t>sin</m:t>
                          </m:r>
                        </m:fName>
                        <m:e>
                          <m:r>
                            <a:rPr lang="en-GB" sz="2800" b="0" i="1" smtClean="0">
                              <a:latin typeface="Cambria Math" panose="02040503050406030204" pitchFamily="18" charset="0"/>
                            </a:rPr>
                            <m:t>𝑥</m:t>
                          </m:r>
                        </m:e>
                      </m:func>
                      <m:r>
                        <a:rPr lang="en-GB" sz="2800" b="0" i="1" smtClean="0">
                          <a:latin typeface="Cambria Math" panose="02040503050406030204" pitchFamily="18" charset="0"/>
                        </a:rPr>
                        <m:t>+3</m:t>
                      </m:r>
                      <m:func>
                        <m:funcPr>
                          <m:ctrlPr>
                            <a:rPr lang="en-GB" sz="2800" b="0" i="1" smtClean="0">
                              <a:latin typeface="Cambria Math" panose="02040503050406030204" pitchFamily="18" charset="0"/>
                            </a:rPr>
                          </m:ctrlPr>
                        </m:funcPr>
                        <m:fName>
                          <m:r>
                            <m:rPr>
                              <m:sty m:val="p"/>
                            </m:rPr>
                            <a:rPr lang="en-GB" sz="2800" b="0" i="0" smtClean="0">
                              <a:latin typeface="Cambria Math" panose="02040503050406030204" pitchFamily="18" charset="0"/>
                            </a:rPr>
                            <m:t>ln</m:t>
                          </m:r>
                        </m:fName>
                        <m:e>
                          <m:r>
                            <a:rPr lang="en-GB" sz="2800" b="0" i="1" smtClean="0">
                              <a:latin typeface="Cambria Math" panose="02040503050406030204" pitchFamily="18" charset="0"/>
                            </a:rPr>
                            <m:t>|</m:t>
                          </m:r>
                          <m:r>
                            <a:rPr lang="en-GB" sz="2800" b="0" i="1" smtClean="0">
                              <a:latin typeface="Cambria Math" panose="02040503050406030204" pitchFamily="18" charset="0"/>
                            </a:rPr>
                            <m:t>𝑥</m:t>
                          </m:r>
                          <m:r>
                            <a:rPr lang="en-GB" sz="2800" b="0" i="1" smtClean="0">
                              <a:latin typeface="Cambria Math" panose="02040503050406030204" pitchFamily="18" charset="0"/>
                            </a:rPr>
                            <m:t>|</m:t>
                          </m:r>
                        </m:e>
                      </m:func>
                      <m:r>
                        <a:rPr lang="en-GB" sz="2800" b="0" i="1" smtClean="0">
                          <a:latin typeface="Cambria Math" panose="02040503050406030204" pitchFamily="18" charset="0"/>
                        </a:rPr>
                        <m:t>−</m:t>
                      </m:r>
                      <m:f>
                        <m:fPr>
                          <m:ctrlPr>
                            <a:rPr lang="en-GB" sz="2800" b="0" i="1" smtClean="0">
                              <a:latin typeface="Cambria Math" panose="02040503050406030204" pitchFamily="18" charset="0"/>
                            </a:rPr>
                          </m:ctrlPr>
                        </m:fPr>
                        <m:num>
                          <m:r>
                            <a:rPr lang="en-GB" sz="2800" b="0" i="1" smtClean="0">
                              <a:latin typeface="Cambria Math" panose="02040503050406030204" pitchFamily="18" charset="0"/>
                            </a:rPr>
                            <m:t>2</m:t>
                          </m:r>
                        </m:num>
                        <m:den>
                          <m:r>
                            <a:rPr lang="en-GB" sz="2800" b="0" i="1" smtClean="0">
                              <a:latin typeface="Cambria Math" panose="02040503050406030204" pitchFamily="18" charset="0"/>
                            </a:rPr>
                            <m:t>3</m:t>
                          </m:r>
                        </m:den>
                      </m:f>
                      <m:sSup>
                        <m:sSupPr>
                          <m:ctrlPr>
                            <a:rPr lang="en-GB" sz="2800" b="0" i="1" smtClean="0">
                              <a:latin typeface="Cambria Math" panose="02040503050406030204" pitchFamily="18" charset="0"/>
                            </a:rPr>
                          </m:ctrlPr>
                        </m:sSupPr>
                        <m:e>
                          <m:r>
                            <a:rPr lang="en-GB" sz="2800" b="0" i="1" smtClean="0">
                              <a:latin typeface="Cambria Math" panose="02040503050406030204" pitchFamily="18" charset="0"/>
                            </a:rPr>
                            <m:t>𝑥</m:t>
                          </m:r>
                        </m:e>
                        <m:sup>
                          <m:f>
                            <m:fPr>
                              <m:ctrlPr>
                                <a:rPr lang="en-GB" sz="2800" b="0" i="1" smtClean="0">
                                  <a:latin typeface="Cambria Math" panose="02040503050406030204" pitchFamily="18" charset="0"/>
                                </a:rPr>
                              </m:ctrlPr>
                            </m:fPr>
                            <m:num>
                              <m:r>
                                <a:rPr lang="en-GB" sz="2800" b="0" i="1" smtClean="0">
                                  <a:latin typeface="Cambria Math" panose="02040503050406030204" pitchFamily="18" charset="0"/>
                                </a:rPr>
                                <m:t>3</m:t>
                              </m:r>
                            </m:num>
                            <m:den>
                              <m:r>
                                <a:rPr lang="en-GB" sz="2800" b="0" i="1" smtClean="0">
                                  <a:latin typeface="Cambria Math" panose="02040503050406030204" pitchFamily="18" charset="0"/>
                                </a:rPr>
                                <m:t>2</m:t>
                              </m:r>
                            </m:den>
                          </m:f>
                        </m:sup>
                      </m:sSup>
                      <m:r>
                        <a:rPr lang="en-GB" sz="2800" b="0" i="1" smtClean="0">
                          <a:latin typeface="Cambria Math" panose="02040503050406030204" pitchFamily="18" charset="0"/>
                        </a:rPr>
                        <m:t>+</m:t>
                      </m:r>
                      <m:r>
                        <a:rPr lang="en-GB" sz="2800" b="0" i="1" smtClean="0">
                          <a:latin typeface="Cambria Math" panose="02040503050406030204" pitchFamily="18" charset="0"/>
                        </a:rPr>
                        <m:t>𝐶</m:t>
                      </m:r>
                    </m:oMath>
                  </m:oMathPara>
                </a14:m>
                <a:endParaRPr lang="en-GB" sz="2800" dirty="0"/>
              </a:p>
            </p:txBody>
          </p:sp>
        </mc:Choice>
        <mc:Fallback xmlns="">
          <p:sp>
            <p:nvSpPr>
              <p:cNvPr id="5" name="TextBox 4"/>
              <p:cNvSpPr txBox="1">
                <a:spLocks noRot="1" noChangeAspect="1" noMove="1" noResize="1" noEditPoints="1" noAdjustHandles="1" noChangeArrowheads="1" noChangeShapeType="1" noTextEdit="1"/>
              </p:cNvSpPr>
              <p:nvPr/>
            </p:nvSpPr>
            <p:spPr>
              <a:xfrm>
                <a:off x="127178" y="915676"/>
                <a:ext cx="8893097" cy="1222514"/>
              </a:xfrm>
              <a:prstGeom prst="rect">
                <a:avLst/>
              </a:prstGeom>
              <a:blipFill>
                <a:blip r:embed="rId2"/>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127178" y="2283828"/>
                <a:ext cx="8217676" cy="122251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nary>
                        <m:naryPr>
                          <m:limLoc m:val="undOvr"/>
                          <m:subHide m:val="on"/>
                          <m:supHide m:val="on"/>
                          <m:ctrlPr>
                            <a:rPr lang="en-GB" sz="2800" i="1" smtClean="0">
                              <a:latin typeface="Cambria Math" panose="02040503050406030204" pitchFamily="18" charset="0"/>
                            </a:rPr>
                          </m:ctrlPr>
                        </m:naryPr>
                        <m:sub/>
                        <m:sup/>
                        <m:e>
                          <m:f>
                            <m:fPr>
                              <m:ctrlPr>
                                <a:rPr lang="en-GB" sz="2800" b="0" i="1" smtClean="0">
                                  <a:latin typeface="Cambria Math" panose="02040503050406030204" pitchFamily="18" charset="0"/>
                                </a:rPr>
                              </m:ctrlPr>
                            </m:fPr>
                            <m:num>
                              <m:func>
                                <m:funcPr>
                                  <m:ctrlPr>
                                    <a:rPr lang="en-GB" sz="2800" b="0" i="1" smtClean="0">
                                      <a:latin typeface="Cambria Math" panose="02040503050406030204" pitchFamily="18" charset="0"/>
                                    </a:rPr>
                                  </m:ctrlPr>
                                </m:funcPr>
                                <m:fName>
                                  <m:r>
                                    <m:rPr>
                                      <m:sty m:val="p"/>
                                    </m:rPr>
                                    <a:rPr lang="en-GB" sz="2800" b="0" i="0" smtClean="0">
                                      <a:latin typeface="Cambria Math" panose="02040503050406030204" pitchFamily="18" charset="0"/>
                                    </a:rPr>
                                    <m:t>cos</m:t>
                                  </m:r>
                                </m:fName>
                                <m:e>
                                  <m:r>
                                    <a:rPr lang="en-GB" sz="2800" b="0" i="1" smtClean="0">
                                      <a:latin typeface="Cambria Math" panose="02040503050406030204" pitchFamily="18" charset="0"/>
                                    </a:rPr>
                                    <m:t>𝑥</m:t>
                                  </m:r>
                                </m:e>
                              </m:func>
                            </m:num>
                            <m:den>
                              <m:func>
                                <m:funcPr>
                                  <m:ctrlPr>
                                    <a:rPr lang="en-GB" sz="2800" b="0" i="1" smtClean="0">
                                      <a:latin typeface="Cambria Math" panose="02040503050406030204" pitchFamily="18" charset="0"/>
                                    </a:rPr>
                                  </m:ctrlPr>
                                </m:funcPr>
                                <m:fName>
                                  <m:sSup>
                                    <m:sSupPr>
                                      <m:ctrlPr>
                                        <a:rPr lang="en-GB" sz="2800" b="0" i="1" smtClean="0">
                                          <a:latin typeface="Cambria Math" panose="02040503050406030204" pitchFamily="18" charset="0"/>
                                        </a:rPr>
                                      </m:ctrlPr>
                                    </m:sSupPr>
                                    <m:e>
                                      <m:r>
                                        <m:rPr>
                                          <m:sty m:val="p"/>
                                        </m:rPr>
                                        <a:rPr lang="en-GB" sz="2800" b="0" i="0" smtClean="0">
                                          <a:latin typeface="Cambria Math" panose="02040503050406030204" pitchFamily="18" charset="0"/>
                                        </a:rPr>
                                        <m:t>sin</m:t>
                                      </m:r>
                                    </m:e>
                                    <m:sup>
                                      <m:r>
                                        <a:rPr lang="en-GB" sz="2800" b="0" i="1" smtClean="0">
                                          <a:latin typeface="Cambria Math" panose="02040503050406030204" pitchFamily="18" charset="0"/>
                                        </a:rPr>
                                        <m:t>2</m:t>
                                      </m:r>
                                    </m:sup>
                                  </m:sSup>
                                </m:fName>
                                <m:e>
                                  <m:r>
                                    <a:rPr lang="en-GB" sz="2800" b="0" i="1" smtClean="0">
                                      <a:latin typeface="Cambria Math" panose="02040503050406030204" pitchFamily="18" charset="0"/>
                                    </a:rPr>
                                    <m:t>𝑥</m:t>
                                  </m:r>
                                </m:e>
                              </m:func>
                            </m:den>
                          </m:f>
                          <m:r>
                            <a:rPr lang="en-GB" sz="2800" b="0" i="1" smtClean="0">
                              <a:latin typeface="Cambria Math" panose="02040503050406030204" pitchFamily="18" charset="0"/>
                            </a:rPr>
                            <m:t> </m:t>
                          </m:r>
                          <m:r>
                            <a:rPr lang="en-GB" sz="2800" b="0" i="1" smtClean="0">
                              <a:latin typeface="Cambria Math" panose="02040503050406030204" pitchFamily="18" charset="0"/>
                            </a:rPr>
                            <m:t>𝑑𝑥</m:t>
                          </m:r>
                        </m:e>
                      </m:nary>
                      <m:r>
                        <a:rPr lang="en-GB" sz="2800" b="0" i="1" smtClean="0">
                          <a:latin typeface="Cambria Math" panose="02040503050406030204" pitchFamily="18" charset="0"/>
                        </a:rPr>
                        <m:t>=</m:t>
                      </m:r>
                      <m:nary>
                        <m:naryPr>
                          <m:limLoc m:val="undOvr"/>
                          <m:subHide m:val="on"/>
                          <m:supHide m:val="on"/>
                          <m:ctrlPr>
                            <a:rPr lang="en-GB" sz="2800" i="1">
                              <a:latin typeface="Cambria Math" panose="02040503050406030204" pitchFamily="18" charset="0"/>
                            </a:rPr>
                          </m:ctrlPr>
                        </m:naryPr>
                        <m:sub/>
                        <m:sup/>
                        <m:e>
                          <m:func>
                            <m:funcPr>
                              <m:ctrlPr>
                                <a:rPr lang="en-GB" sz="2800" b="0" i="1" smtClean="0">
                                  <a:latin typeface="Cambria Math" panose="02040503050406030204" pitchFamily="18" charset="0"/>
                                </a:rPr>
                              </m:ctrlPr>
                            </m:funcPr>
                            <m:fName>
                              <m:r>
                                <m:rPr>
                                  <m:sty m:val="p"/>
                                </m:rPr>
                                <a:rPr lang="en-GB" sz="2800" b="0" i="0" smtClean="0">
                                  <a:latin typeface="Cambria Math" panose="02040503050406030204" pitchFamily="18" charset="0"/>
                                </a:rPr>
                                <m:t>cosec</m:t>
                              </m:r>
                              <m:r>
                                <a:rPr lang="en-GB" sz="2800" b="0" i="0" smtClean="0">
                                  <a:latin typeface="Cambria Math" panose="02040503050406030204" pitchFamily="18" charset="0"/>
                                </a:rPr>
                                <m:t> </m:t>
                              </m:r>
                              <m:r>
                                <a:rPr lang="en-GB" sz="2800" b="0" i="1" smtClean="0">
                                  <a:latin typeface="Cambria Math" panose="02040503050406030204" pitchFamily="18" charset="0"/>
                                </a:rPr>
                                <m:t>𝑥</m:t>
                              </m:r>
                              <m:r>
                                <a:rPr lang="en-GB" sz="2800" b="0" i="0" smtClean="0">
                                  <a:latin typeface="Cambria Math" panose="02040503050406030204" pitchFamily="18" charset="0"/>
                                </a:rPr>
                                <m:t> </m:t>
                              </m:r>
                              <m:r>
                                <m:rPr>
                                  <m:sty m:val="p"/>
                                </m:rPr>
                                <a:rPr lang="en-GB" sz="2800" b="0" i="0" smtClean="0">
                                  <a:latin typeface="Cambria Math" panose="02040503050406030204" pitchFamily="18" charset="0"/>
                                </a:rPr>
                                <m:t>cot</m:t>
                              </m:r>
                            </m:fName>
                            <m:e>
                              <m:r>
                                <a:rPr lang="en-GB" sz="2800" b="0" i="1" smtClean="0">
                                  <a:latin typeface="Cambria Math" panose="02040503050406030204" pitchFamily="18" charset="0"/>
                                </a:rPr>
                                <m:t>𝑥</m:t>
                              </m:r>
                            </m:e>
                          </m:func>
                          <m:r>
                            <a:rPr lang="en-GB" sz="2800" i="1">
                              <a:latin typeface="Cambria Math" panose="02040503050406030204" pitchFamily="18" charset="0"/>
                            </a:rPr>
                            <m:t> </m:t>
                          </m:r>
                          <m:r>
                            <a:rPr lang="en-GB" sz="2800" i="1">
                              <a:latin typeface="Cambria Math" panose="02040503050406030204" pitchFamily="18" charset="0"/>
                            </a:rPr>
                            <m:t>𝑑𝑥</m:t>
                          </m:r>
                        </m:e>
                      </m:nary>
                      <m:r>
                        <a:rPr lang="en-GB" sz="2800" b="0" i="1" smtClean="0">
                          <a:latin typeface="Cambria Math" panose="02040503050406030204" pitchFamily="18" charset="0"/>
                        </a:rPr>
                        <m:t>=</m:t>
                      </m:r>
                      <m:r>
                        <a:rPr lang="en-GB" sz="2800" b="0" i="1" smtClean="0">
                          <a:latin typeface="Cambria Math"/>
                        </a:rPr>
                        <m:t>−</m:t>
                      </m:r>
                      <m:r>
                        <a:rPr lang="en-GB" sz="2800" b="0" i="1" smtClean="0">
                          <a:latin typeface="Cambria Math" panose="02040503050406030204" pitchFamily="18" charset="0"/>
                        </a:rPr>
                        <m:t>𝑐𝑜𝑠𝑒𝑐</m:t>
                      </m:r>
                      <m:r>
                        <a:rPr lang="en-GB" sz="2800" b="0" i="1" smtClean="0">
                          <a:latin typeface="Cambria Math" panose="02040503050406030204" pitchFamily="18" charset="0"/>
                        </a:rPr>
                        <m:t> </m:t>
                      </m:r>
                      <m:r>
                        <a:rPr lang="en-GB" sz="2800" b="0" i="1" smtClean="0">
                          <a:latin typeface="Cambria Math" panose="02040503050406030204" pitchFamily="18" charset="0"/>
                        </a:rPr>
                        <m:t>𝑥</m:t>
                      </m:r>
                      <m:r>
                        <a:rPr lang="en-GB" sz="2800" b="0" i="1" smtClean="0">
                          <a:latin typeface="Cambria Math" panose="02040503050406030204" pitchFamily="18" charset="0"/>
                        </a:rPr>
                        <m:t>+</m:t>
                      </m:r>
                      <m:r>
                        <a:rPr lang="en-GB" sz="2800" b="0" i="1" smtClean="0">
                          <a:latin typeface="Cambria Math" panose="02040503050406030204" pitchFamily="18" charset="0"/>
                        </a:rPr>
                        <m:t>𝐶</m:t>
                      </m:r>
                    </m:oMath>
                  </m:oMathPara>
                </a14:m>
                <a:endParaRPr lang="en-GB" sz="2800" dirty="0"/>
              </a:p>
            </p:txBody>
          </p:sp>
        </mc:Choice>
        <mc:Fallback xmlns="">
          <p:sp>
            <p:nvSpPr>
              <p:cNvPr id="6" name="TextBox 5"/>
              <p:cNvSpPr txBox="1">
                <a:spLocks noRot="1" noChangeAspect="1" noMove="1" noResize="1" noEditPoints="1" noAdjustHandles="1" noChangeArrowheads="1" noChangeShapeType="1" noTextEdit="1"/>
              </p:cNvSpPr>
              <p:nvPr/>
            </p:nvSpPr>
            <p:spPr>
              <a:xfrm>
                <a:off x="127178" y="2283828"/>
                <a:ext cx="8217676" cy="1222514"/>
              </a:xfrm>
              <a:prstGeom prst="rect">
                <a:avLst/>
              </a:prstGeom>
              <a:blipFill>
                <a:blip r:embed="rId3"/>
                <a:stretch>
                  <a:fillRect/>
                </a:stretch>
              </a:blipFill>
            </p:spPr>
            <p:txBody>
              <a:bodyPr/>
              <a:lstStyle/>
              <a:p>
                <a:r>
                  <a:rPr lang="en-GB">
                    <a:noFill/>
                  </a:rPr>
                  <a:t> </a:t>
                </a:r>
              </a:p>
            </p:txBody>
          </p:sp>
        </mc:Fallback>
      </mc:AlternateContent>
      <p:sp>
        <p:nvSpPr>
          <p:cNvPr id="7" name="Rectangle 6"/>
          <p:cNvSpPr/>
          <p:nvPr/>
        </p:nvSpPr>
        <p:spPr>
          <a:xfrm>
            <a:off x="4357812" y="1030501"/>
            <a:ext cx="4248472" cy="89328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8" name="Rectangle 7"/>
          <p:cNvSpPr/>
          <p:nvPr/>
        </p:nvSpPr>
        <p:spPr>
          <a:xfrm>
            <a:off x="2771800" y="2348880"/>
            <a:ext cx="5256584" cy="89328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9" name="TextBox 8"/>
          <p:cNvSpPr txBox="1"/>
          <p:nvPr/>
        </p:nvSpPr>
        <p:spPr>
          <a:xfrm>
            <a:off x="613396" y="3340561"/>
            <a:ext cx="2230412" cy="461665"/>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200" b="1" dirty="0"/>
              <a:t>Hint: </a:t>
            </a:r>
            <a:r>
              <a:rPr lang="en-GB" sz="1200" dirty="0"/>
              <a:t>What ‘reciprocal’ trig functions does this simplify to?</a:t>
            </a:r>
          </a:p>
        </p:txBody>
      </p: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3211F416-F773-4014-A35B-2A6BDBF3DC6E}"/>
                  </a:ext>
                </a:extLst>
              </p:cNvPr>
              <p:cNvSpPr txBox="1"/>
              <p:nvPr/>
            </p:nvSpPr>
            <p:spPr>
              <a:xfrm>
                <a:off x="365726" y="4213001"/>
                <a:ext cx="8217676" cy="533416"/>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sz="2000" dirty="0"/>
                  <a:t>[Textbook] Given that </a:t>
                </a:r>
                <a14:m>
                  <m:oMath xmlns:m="http://schemas.openxmlformats.org/officeDocument/2006/math">
                    <m:nary>
                      <m:naryPr>
                        <m:ctrlPr>
                          <a:rPr lang="en-GB" sz="2000" b="0" i="1" smtClean="0">
                            <a:latin typeface="Cambria Math" panose="02040503050406030204" pitchFamily="18" charset="0"/>
                          </a:rPr>
                        </m:ctrlPr>
                      </m:naryPr>
                      <m:sub>
                        <m:r>
                          <a:rPr lang="en-GB" sz="2000" b="0" i="1" smtClean="0">
                            <a:latin typeface="Cambria Math" panose="02040503050406030204" pitchFamily="18" charset="0"/>
                          </a:rPr>
                          <m:t>𝑎</m:t>
                        </m:r>
                      </m:sub>
                      <m:sup>
                        <m:r>
                          <a:rPr lang="en-GB" sz="2000" b="0" i="1" smtClean="0">
                            <a:latin typeface="Cambria Math" panose="02040503050406030204" pitchFamily="18" charset="0"/>
                          </a:rPr>
                          <m:t>3</m:t>
                        </m:r>
                        <m:r>
                          <a:rPr lang="en-GB" sz="2000" b="0" i="1" smtClean="0">
                            <a:latin typeface="Cambria Math" panose="02040503050406030204" pitchFamily="18" charset="0"/>
                          </a:rPr>
                          <m:t>𝑎</m:t>
                        </m:r>
                      </m:sup>
                      <m:e>
                        <m:r>
                          <a:rPr lang="en-GB" sz="2000" b="0" i="1" smtClean="0">
                            <a:latin typeface="Cambria Math" panose="02040503050406030204" pitchFamily="18" charset="0"/>
                          </a:rPr>
                          <m:t>  </m:t>
                        </m:r>
                        <m:f>
                          <m:fPr>
                            <m:ctrlPr>
                              <a:rPr lang="en-GB" sz="2000" b="0" i="1" smtClean="0">
                                <a:latin typeface="Cambria Math" panose="02040503050406030204" pitchFamily="18" charset="0"/>
                              </a:rPr>
                            </m:ctrlPr>
                          </m:fPr>
                          <m:num>
                            <m:r>
                              <a:rPr lang="en-GB" sz="2000" b="0" i="1" smtClean="0">
                                <a:latin typeface="Cambria Math" panose="02040503050406030204" pitchFamily="18" charset="0"/>
                              </a:rPr>
                              <m:t>2</m:t>
                            </m:r>
                            <m:r>
                              <a:rPr lang="en-GB" sz="2000" b="0" i="1" smtClean="0">
                                <a:latin typeface="Cambria Math" panose="02040503050406030204" pitchFamily="18" charset="0"/>
                              </a:rPr>
                              <m:t>𝑥</m:t>
                            </m:r>
                            <m:r>
                              <a:rPr lang="en-GB" sz="2000" b="0" i="1" smtClean="0">
                                <a:latin typeface="Cambria Math" panose="02040503050406030204" pitchFamily="18" charset="0"/>
                              </a:rPr>
                              <m:t>+1</m:t>
                            </m:r>
                          </m:num>
                          <m:den>
                            <m:r>
                              <a:rPr lang="en-GB" sz="2000" b="0" i="1" smtClean="0">
                                <a:latin typeface="Cambria Math" panose="02040503050406030204" pitchFamily="18" charset="0"/>
                              </a:rPr>
                              <m:t>𝑥</m:t>
                            </m:r>
                          </m:den>
                        </m:f>
                        <m:r>
                          <a:rPr lang="en-GB" sz="2000" b="0" i="1" smtClean="0">
                            <a:latin typeface="Cambria Math" panose="02040503050406030204" pitchFamily="18" charset="0"/>
                          </a:rPr>
                          <m:t> </m:t>
                        </m:r>
                        <m:r>
                          <a:rPr lang="en-GB" sz="2000" b="0" i="1" smtClean="0">
                            <a:latin typeface="Cambria Math" panose="02040503050406030204" pitchFamily="18" charset="0"/>
                          </a:rPr>
                          <m:t>𝑑𝑥</m:t>
                        </m:r>
                      </m:e>
                    </m:nary>
                    <m:r>
                      <a:rPr lang="en-GB" sz="2000" b="0" i="1" smtClean="0">
                        <a:latin typeface="Cambria Math" panose="02040503050406030204" pitchFamily="18" charset="0"/>
                      </a:rPr>
                      <m:t>=</m:t>
                    </m:r>
                    <m:func>
                      <m:funcPr>
                        <m:ctrlPr>
                          <a:rPr lang="en-GB" sz="2000" b="0" i="1" smtClean="0">
                            <a:latin typeface="Cambria Math" panose="02040503050406030204" pitchFamily="18" charset="0"/>
                          </a:rPr>
                        </m:ctrlPr>
                      </m:funcPr>
                      <m:fName>
                        <m:r>
                          <m:rPr>
                            <m:sty m:val="p"/>
                          </m:rPr>
                          <a:rPr lang="en-GB" sz="2000" i="0" smtClean="0">
                            <a:latin typeface="Cambria Math" panose="02040503050406030204" pitchFamily="18" charset="0"/>
                          </a:rPr>
                          <m:t>ln</m:t>
                        </m:r>
                      </m:fName>
                      <m:e>
                        <m:r>
                          <a:rPr lang="en-GB" sz="2000" b="0" i="1" smtClean="0">
                            <a:latin typeface="Cambria Math" panose="02040503050406030204" pitchFamily="18" charset="0"/>
                          </a:rPr>
                          <m:t>12</m:t>
                        </m:r>
                      </m:e>
                    </m:func>
                  </m:oMath>
                </a14:m>
                <a:r>
                  <a:rPr lang="en-GB" sz="2000" dirty="0"/>
                  <a:t>, find the exact value of </a:t>
                </a:r>
                <a14:m>
                  <m:oMath xmlns:m="http://schemas.openxmlformats.org/officeDocument/2006/math">
                    <m:r>
                      <a:rPr lang="en-GB" sz="2000" b="0" i="1" smtClean="0">
                        <a:latin typeface="Cambria Math" panose="02040503050406030204" pitchFamily="18" charset="0"/>
                      </a:rPr>
                      <m:t>𝑎</m:t>
                    </m:r>
                  </m:oMath>
                </a14:m>
                <a:r>
                  <a:rPr lang="en-GB" sz="2000" dirty="0"/>
                  <a:t>.</a:t>
                </a:r>
              </a:p>
            </p:txBody>
          </p:sp>
        </mc:Choice>
        <mc:Fallback xmlns="">
          <p:sp>
            <p:nvSpPr>
              <p:cNvPr id="10" name="TextBox 9">
                <a:extLst>
                  <a:ext uri="{FF2B5EF4-FFF2-40B4-BE49-F238E27FC236}">
                    <a16:creationId xmlns:a16="http://schemas.microsoft.com/office/drawing/2014/main" id="{3211F416-F773-4014-A35B-2A6BDBF3DC6E}"/>
                  </a:ext>
                </a:extLst>
              </p:cNvPr>
              <p:cNvSpPr txBox="1">
                <a:spLocks noRot="1" noChangeAspect="1" noMove="1" noResize="1" noEditPoints="1" noAdjustHandles="1" noChangeArrowheads="1" noChangeShapeType="1" noTextEdit="1"/>
              </p:cNvSpPr>
              <p:nvPr/>
            </p:nvSpPr>
            <p:spPr>
              <a:xfrm>
                <a:off x="365726" y="4213001"/>
                <a:ext cx="8217676" cy="533416"/>
              </a:xfrm>
              <a:prstGeom prst="rect">
                <a:avLst/>
              </a:prstGeom>
              <a:blipFill>
                <a:blip r:embed="rId4"/>
                <a:stretch>
                  <a:fillRect/>
                </a:stretch>
              </a:blipFill>
              <a:effectLst>
                <a:outerShdw blurRad="63500" sx="102000" sy="102000" algn="ctr" rotWithShape="0">
                  <a:prstClr val="black">
                    <a:alpha val="40000"/>
                  </a:prstClr>
                </a:outerShdw>
              </a:effectLst>
            </p:spPr>
            <p:txBody>
              <a:bodyPr/>
              <a:lstStyle/>
              <a:p>
                <a:r>
                  <a:rPr lang="en-GB">
                    <a:noFill/>
                  </a:rPr>
                  <a:t> </a:t>
                </a:r>
              </a:p>
            </p:txBody>
          </p:sp>
        </mc:Fallback>
      </mc:AlternateContent>
      <p:sp>
        <p:nvSpPr>
          <p:cNvPr id="11" name="TextBox 10">
            <a:extLst>
              <a:ext uri="{FF2B5EF4-FFF2-40B4-BE49-F238E27FC236}">
                <a16:creationId xmlns:a16="http://schemas.microsoft.com/office/drawing/2014/main" id="{8AD7747B-F6F4-433C-B1D6-9889DB564B0E}"/>
              </a:ext>
            </a:extLst>
          </p:cNvPr>
          <p:cNvSpPr txBox="1"/>
          <p:nvPr/>
        </p:nvSpPr>
        <p:spPr>
          <a:xfrm>
            <a:off x="827584" y="5157192"/>
            <a:ext cx="4032448" cy="720080"/>
          </a:xfrm>
          <a:prstGeom prst="rect">
            <a:avLst/>
          </a:prstGeom>
          <a:noFill/>
        </p:spPr>
        <p:txBody>
          <a:bodyPr wrap="square" rtlCol="0">
            <a:spAutoFit/>
          </a:bodyPr>
          <a:lstStyle/>
          <a:p>
            <a:endParaRPr lang="en-GB" dirty="0"/>
          </a:p>
        </p:txBody>
      </p:sp>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E7563324-7358-4E04-BB79-68B9E60F5F53}"/>
                  </a:ext>
                </a:extLst>
              </p:cNvPr>
              <p:cNvSpPr txBox="1"/>
              <p:nvPr/>
            </p:nvSpPr>
            <p:spPr>
              <a:xfrm>
                <a:off x="6258912" y="4917344"/>
                <a:ext cx="2644403" cy="1866537"/>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200" b="1" dirty="0"/>
                  <a:t>Important Notes: </a:t>
                </a:r>
              </a:p>
              <a:p>
                <a:r>
                  <a:rPr lang="en-GB" sz="1200" dirty="0"/>
                  <a:t>We can simplify:</a:t>
                </a:r>
              </a:p>
              <a:p>
                <a:pPr/>
                <a14:m>
                  <m:oMathPara xmlns:m="http://schemas.openxmlformats.org/officeDocument/2006/math">
                    <m:oMathParaPr>
                      <m:jc m:val="centerGroup"/>
                    </m:oMathParaPr>
                    <m:oMath xmlns:m="http://schemas.openxmlformats.org/officeDocument/2006/math">
                      <m:f>
                        <m:fPr>
                          <m:ctrlPr>
                            <a:rPr lang="en-GB" sz="1200" b="0" i="1" smtClean="0">
                              <a:latin typeface="Cambria Math" panose="02040503050406030204" pitchFamily="18" charset="0"/>
                            </a:rPr>
                          </m:ctrlPr>
                        </m:fPr>
                        <m:num>
                          <m:r>
                            <a:rPr lang="en-GB" sz="1200" b="0" i="1" smtClean="0">
                              <a:latin typeface="Cambria Math" panose="02040503050406030204" pitchFamily="18" charset="0"/>
                            </a:rPr>
                            <m:t>𝑥</m:t>
                          </m:r>
                          <m:r>
                            <a:rPr lang="en-GB" sz="1200" b="0" i="1" smtClean="0">
                              <a:latin typeface="Cambria Math" panose="02040503050406030204" pitchFamily="18" charset="0"/>
                            </a:rPr>
                            <m:t>+1</m:t>
                          </m:r>
                        </m:num>
                        <m:den>
                          <m:r>
                            <a:rPr lang="en-GB" sz="1200" b="0" i="1" smtClean="0">
                              <a:latin typeface="Cambria Math" panose="02040503050406030204" pitchFamily="18" charset="0"/>
                            </a:rPr>
                            <m:t>𝑥</m:t>
                          </m:r>
                        </m:den>
                      </m:f>
                      <m:r>
                        <a:rPr lang="en-GB" sz="1200" b="0" i="1" smtClean="0">
                          <a:latin typeface="Cambria Math" panose="02040503050406030204" pitchFamily="18" charset="0"/>
                        </a:rPr>
                        <m:t>≡</m:t>
                      </m:r>
                      <m:f>
                        <m:fPr>
                          <m:ctrlPr>
                            <a:rPr lang="en-GB" sz="1200" b="0" i="1" smtClean="0">
                              <a:latin typeface="Cambria Math" panose="02040503050406030204" pitchFamily="18" charset="0"/>
                            </a:rPr>
                          </m:ctrlPr>
                        </m:fPr>
                        <m:num>
                          <m:r>
                            <a:rPr lang="en-GB" sz="1200" b="0" i="1" smtClean="0">
                              <a:latin typeface="Cambria Math" panose="02040503050406030204" pitchFamily="18" charset="0"/>
                            </a:rPr>
                            <m:t>𝑥</m:t>
                          </m:r>
                        </m:num>
                        <m:den>
                          <m:r>
                            <a:rPr lang="en-GB" sz="1200" b="0" i="1" smtClean="0">
                              <a:latin typeface="Cambria Math" panose="02040503050406030204" pitchFamily="18" charset="0"/>
                            </a:rPr>
                            <m:t>𝑥</m:t>
                          </m:r>
                        </m:den>
                      </m:f>
                      <m:r>
                        <a:rPr lang="en-GB" sz="1200" b="0" i="1" smtClean="0">
                          <a:latin typeface="Cambria Math" panose="02040503050406030204" pitchFamily="18" charset="0"/>
                        </a:rPr>
                        <m:t>+</m:t>
                      </m:r>
                      <m:f>
                        <m:fPr>
                          <m:ctrlPr>
                            <a:rPr lang="en-GB" sz="1200" b="0" i="1" smtClean="0">
                              <a:latin typeface="Cambria Math" panose="02040503050406030204" pitchFamily="18" charset="0"/>
                            </a:rPr>
                          </m:ctrlPr>
                        </m:fPr>
                        <m:num>
                          <m:r>
                            <a:rPr lang="en-GB" sz="1200" b="0" i="1" smtClean="0">
                              <a:latin typeface="Cambria Math" panose="02040503050406030204" pitchFamily="18" charset="0"/>
                            </a:rPr>
                            <m:t>1</m:t>
                          </m:r>
                        </m:num>
                        <m:den>
                          <m:r>
                            <a:rPr lang="en-GB" sz="1200" b="0" i="1" smtClean="0">
                              <a:latin typeface="Cambria Math" panose="02040503050406030204" pitchFamily="18" charset="0"/>
                            </a:rPr>
                            <m:t>𝑥</m:t>
                          </m:r>
                        </m:den>
                      </m:f>
                      <m:r>
                        <a:rPr lang="en-GB" sz="1200" b="0" i="1" smtClean="0">
                          <a:latin typeface="Cambria Math" panose="02040503050406030204" pitchFamily="18" charset="0"/>
                        </a:rPr>
                        <m:t>≡1+</m:t>
                      </m:r>
                      <m:f>
                        <m:fPr>
                          <m:ctrlPr>
                            <a:rPr lang="en-GB" sz="1200" b="0" i="1" smtClean="0">
                              <a:latin typeface="Cambria Math" panose="02040503050406030204" pitchFamily="18" charset="0"/>
                            </a:rPr>
                          </m:ctrlPr>
                        </m:fPr>
                        <m:num>
                          <m:r>
                            <a:rPr lang="en-GB" sz="1200" b="0" i="1" smtClean="0">
                              <a:latin typeface="Cambria Math" panose="02040503050406030204" pitchFamily="18" charset="0"/>
                            </a:rPr>
                            <m:t>1</m:t>
                          </m:r>
                        </m:num>
                        <m:den>
                          <m:r>
                            <a:rPr lang="en-GB" sz="1200" b="0" i="1" smtClean="0">
                              <a:latin typeface="Cambria Math" panose="02040503050406030204" pitchFamily="18" charset="0"/>
                            </a:rPr>
                            <m:t>𝑥</m:t>
                          </m:r>
                        </m:den>
                      </m:f>
                    </m:oMath>
                  </m:oMathPara>
                </a14:m>
                <a:endParaRPr lang="en-GB" sz="1200" dirty="0"/>
              </a:p>
              <a:p>
                <a:r>
                  <a:rPr lang="en-GB" sz="1200" dirty="0"/>
                  <a:t>However it is </a:t>
                </a:r>
                <a:r>
                  <a:rPr lang="en-GB" sz="1200" b="1" dirty="0"/>
                  <a:t>NOT</a:t>
                </a:r>
                <a:r>
                  <a:rPr lang="en-GB" sz="1200" dirty="0"/>
                  <a:t> true that:</a:t>
                </a:r>
              </a:p>
              <a:p>
                <a:pPr/>
                <a14:m>
                  <m:oMathPara xmlns:m="http://schemas.openxmlformats.org/officeDocument/2006/math">
                    <m:oMathParaPr>
                      <m:jc m:val="centerGroup"/>
                    </m:oMathParaPr>
                    <m:oMath xmlns:m="http://schemas.openxmlformats.org/officeDocument/2006/math">
                      <m:f>
                        <m:fPr>
                          <m:ctrlPr>
                            <a:rPr lang="en-GB" sz="1200" b="0" i="1" smtClean="0">
                              <a:latin typeface="Cambria Math" panose="02040503050406030204" pitchFamily="18" charset="0"/>
                            </a:rPr>
                          </m:ctrlPr>
                        </m:fPr>
                        <m:num>
                          <m:r>
                            <a:rPr lang="en-GB" sz="1200" b="0" i="1" smtClean="0">
                              <a:latin typeface="Cambria Math" panose="02040503050406030204" pitchFamily="18" charset="0"/>
                            </a:rPr>
                            <m:t>𝑥</m:t>
                          </m:r>
                        </m:num>
                        <m:den>
                          <m:r>
                            <a:rPr lang="en-GB" sz="1200" b="0" i="1" smtClean="0">
                              <a:latin typeface="Cambria Math" panose="02040503050406030204" pitchFamily="18" charset="0"/>
                            </a:rPr>
                            <m:t>𝑥</m:t>
                          </m:r>
                          <m:r>
                            <a:rPr lang="en-GB" sz="1200" b="0" i="1" smtClean="0">
                              <a:latin typeface="Cambria Math" panose="02040503050406030204" pitchFamily="18" charset="0"/>
                            </a:rPr>
                            <m:t>+1</m:t>
                          </m:r>
                        </m:den>
                      </m:f>
                      <m:r>
                        <a:rPr lang="en-GB" sz="1200" b="0" i="1" smtClean="0">
                          <a:latin typeface="Cambria Math" panose="02040503050406030204" pitchFamily="18" charset="0"/>
                        </a:rPr>
                        <m:t>≡</m:t>
                      </m:r>
                      <m:f>
                        <m:fPr>
                          <m:ctrlPr>
                            <a:rPr lang="en-GB" sz="1200" b="0" i="1" smtClean="0">
                              <a:latin typeface="Cambria Math" panose="02040503050406030204" pitchFamily="18" charset="0"/>
                            </a:rPr>
                          </m:ctrlPr>
                        </m:fPr>
                        <m:num>
                          <m:r>
                            <a:rPr lang="en-GB" sz="1200" b="0" i="1" smtClean="0">
                              <a:latin typeface="Cambria Math" panose="02040503050406030204" pitchFamily="18" charset="0"/>
                            </a:rPr>
                            <m:t>𝑥</m:t>
                          </m:r>
                        </m:num>
                        <m:den>
                          <m:r>
                            <a:rPr lang="en-GB" sz="1200" b="0" i="1" smtClean="0">
                              <a:latin typeface="Cambria Math" panose="02040503050406030204" pitchFamily="18" charset="0"/>
                            </a:rPr>
                            <m:t>𝑥</m:t>
                          </m:r>
                        </m:den>
                      </m:f>
                      <m:r>
                        <a:rPr lang="en-GB" sz="1200" b="0" i="1" smtClean="0">
                          <a:latin typeface="Cambria Math" panose="02040503050406030204" pitchFamily="18" charset="0"/>
                        </a:rPr>
                        <m:t>+</m:t>
                      </m:r>
                      <m:f>
                        <m:fPr>
                          <m:ctrlPr>
                            <a:rPr lang="en-GB" sz="1200" b="0" i="1" smtClean="0">
                              <a:latin typeface="Cambria Math" panose="02040503050406030204" pitchFamily="18" charset="0"/>
                            </a:rPr>
                          </m:ctrlPr>
                        </m:fPr>
                        <m:num>
                          <m:r>
                            <a:rPr lang="en-GB" sz="1200" b="0" i="1" smtClean="0">
                              <a:latin typeface="Cambria Math" panose="02040503050406030204" pitchFamily="18" charset="0"/>
                            </a:rPr>
                            <m:t>𝑥</m:t>
                          </m:r>
                        </m:num>
                        <m:den>
                          <m:r>
                            <a:rPr lang="en-GB" sz="1200" b="0" i="1" smtClean="0">
                              <a:latin typeface="Cambria Math" panose="02040503050406030204" pitchFamily="18" charset="0"/>
                            </a:rPr>
                            <m:t>1</m:t>
                          </m:r>
                        </m:den>
                      </m:f>
                    </m:oMath>
                  </m:oMathPara>
                </a14:m>
                <a:endParaRPr lang="en-GB" sz="1200" dirty="0"/>
              </a:p>
              <a:p>
                <a:r>
                  <a:rPr lang="en-GB" sz="1200" dirty="0"/>
                  <a:t>In my experience students often fail to spot when they can split up a fraction to then integrate.</a:t>
                </a:r>
              </a:p>
            </p:txBody>
          </p:sp>
        </mc:Choice>
        <mc:Fallback xmlns="">
          <p:sp>
            <p:nvSpPr>
              <p:cNvPr id="12" name="TextBox 11">
                <a:extLst>
                  <a:ext uri="{FF2B5EF4-FFF2-40B4-BE49-F238E27FC236}">
                    <a16:creationId xmlns:a16="http://schemas.microsoft.com/office/drawing/2014/main" id="{E7563324-7358-4E04-BB79-68B9E60F5F53}"/>
                  </a:ext>
                </a:extLst>
              </p:cNvPr>
              <p:cNvSpPr txBox="1">
                <a:spLocks noRot="1" noChangeAspect="1" noMove="1" noResize="1" noEditPoints="1" noAdjustHandles="1" noChangeArrowheads="1" noChangeShapeType="1" noTextEdit="1"/>
              </p:cNvSpPr>
              <p:nvPr/>
            </p:nvSpPr>
            <p:spPr>
              <a:xfrm>
                <a:off x="6258912" y="4917344"/>
                <a:ext cx="2644403" cy="1866537"/>
              </a:xfrm>
              <a:prstGeom prst="rect">
                <a:avLst/>
              </a:prstGeom>
              <a:blipFill>
                <a:blip r:embed="rId5"/>
                <a:stretch>
                  <a:fillRect b="-129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D56BD206-818A-4470-9344-4F5C9453E2C5}"/>
                  </a:ext>
                </a:extLst>
              </p:cNvPr>
              <p:cNvSpPr txBox="1"/>
              <p:nvPr/>
            </p:nvSpPr>
            <p:spPr>
              <a:xfrm>
                <a:off x="603347" y="4725958"/>
                <a:ext cx="3050441" cy="211019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nary>
                        <m:naryPr>
                          <m:ctrlPr>
                            <a:rPr lang="en-GB" sz="1400" b="0" i="1" smtClean="0">
                              <a:latin typeface="Cambria Math" panose="02040503050406030204" pitchFamily="18" charset="0"/>
                            </a:rPr>
                          </m:ctrlPr>
                        </m:naryPr>
                        <m:sub>
                          <m:r>
                            <a:rPr lang="en-GB" sz="1400" b="0" i="1" smtClean="0">
                              <a:latin typeface="Cambria Math" panose="02040503050406030204" pitchFamily="18" charset="0"/>
                            </a:rPr>
                            <m:t>𝑎</m:t>
                          </m:r>
                        </m:sub>
                        <m:sup>
                          <m:r>
                            <a:rPr lang="en-GB" sz="1400" b="0" i="1" smtClean="0">
                              <a:latin typeface="Cambria Math" panose="02040503050406030204" pitchFamily="18" charset="0"/>
                            </a:rPr>
                            <m:t>3</m:t>
                          </m:r>
                          <m:r>
                            <a:rPr lang="en-GB" sz="1400" b="0" i="1" smtClean="0">
                              <a:latin typeface="Cambria Math" panose="02040503050406030204" pitchFamily="18" charset="0"/>
                            </a:rPr>
                            <m:t>𝑎</m:t>
                          </m:r>
                        </m:sup>
                        <m:e>
                          <m:r>
                            <a:rPr lang="en-GB" sz="1400" b="0" i="1" smtClean="0">
                              <a:latin typeface="Cambria Math" panose="02040503050406030204" pitchFamily="18" charset="0"/>
                            </a:rPr>
                            <m:t>2+</m:t>
                          </m:r>
                          <m:f>
                            <m:fPr>
                              <m:ctrlPr>
                                <a:rPr lang="en-GB" sz="1400" b="0" i="1" smtClean="0">
                                  <a:latin typeface="Cambria Math" panose="02040503050406030204" pitchFamily="18" charset="0"/>
                                </a:rPr>
                              </m:ctrlPr>
                            </m:fPr>
                            <m:num>
                              <m:r>
                                <a:rPr lang="en-GB" sz="1400" b="0" i="1" smtClean="0">
                                  <a:latin typeface="Cambria Math" panose="02040503050406030204" pitchFamily="18" charset="0"/>
                                </a:rPr>
                                <m:t>1</m:t>
                              </m:r>
                            </m:num>
                            <m:den>
                              <m:r>
                                <a:rPr lang="en-GB" sz="1400" b="0" i="1" smtClean="0">
                                  <a:latin typeface="Cambria Math" panose="02040503050406030204" pitchFamily="18" charset="0"/>
                                </a:rPr>
                                <m:t>𝑥</m:t>
                              </m:r>
                            </m:den>
                          </m:f>
                          <m:r>
                            <a:rPr lang="en-GB" sz="1400" b="0" i="1" smtClean="0">
                              <a:latin typeface="Cambria Math" panose="02040503050406030204" pitchFamily="18" charset="0"/>
                            </a:rPr>
                            <m:t> </m:t>
                          </m:r>
                          <m:r>
                            <a:rPr lang="en-GB" sz="1400" b="0" i="1" smtClean="0">
                              <a:latin typeface="Cambria Math" panose="02040503050406030204" pitchFamily="18" charset="0"/>
                            </a:rPr>
                            <m:t>𝑑𝑥</m:t>
                          </m:r>
                        </m:e>
                      </m:nary>
                      <m:r>
                        <a:rPr lang="en-GB" sz="1400" b="0" i="1" smtClean="0">
                          <a:latin typeface="Cambria Math" panose="02040503050406030204" pitchFamily="18" charset="0"/>
                        </a:rPr>
                        <m:t>=</m:t>
                      </m:r>
                      <m:sSubSup>
                        <m:sSubSupPr>
                          <m:ctrlPr>
                            <a:rPr lang="en-GB" sz="1400" b="0" i="1" smtClean="0">
                              <a:latin typeface="Cambria Math" panose="02040503050406030204" pitchFamily="18" charset="0"/>
                            </a:rPr>
                          </m:ctrlPr>
                        </m:sSubSupPr>
                        <m:e>
                          <m:d>
                            <m:dPr>
                              <m:begChr m:val="["/>
                              <m:endChr m:val="]"/>
                              <m:ctrlPr>
                                <a:rPr lang="en-GB" sz="1400" b="0" i="1" smtClean="0">
                                  <a:latin typeface="Cambria Math" panose="02040503050406030204" pitchFamily="18" charset="0"/>
                                </a:rPr>
                              </m:ctrlPr>
                            </m:dPr>
                            <m:e>
                              <m:r>
                                <a:rPr lang="en-GB" sz="1400" b="0" i="1" smtClean="0">
                                  <a:latin typeface="Cambria Math" panose="02040503050406030204" pitchFamily="18" charset="0"/>
                                </a:rPr>
                                <m:t>2</m:t>
                              </m:r>
                              <m:r>
                                <a:rPr lang="en-GB" sz="1400" b="0" i="1" smtClean="0">
                                  <a:latin typeface="Cambria Math" panose="02040503050406030204" pitchFamily="18" charset="0"/>
                                </a:rPr>
                                <m:t>𝑥</m:t>
                              </m:r>
                              <m:r>
                                <a:rPr lang="en-GB" sz="1400" b="0" i="1" smtClean="0">
                                  <a:latin typeface="Cambria Math" panose="02040503050406030204" pitchFamily="18" charset="0"/>
                                </a:rPr>
                                <m:t>+</m:t>
                              </m:r>
                              <m:func>
                                <m:funcPr>
                                  <m:ctrlPr>
                                    <a:rPr lang="en-GB" sz="1400" b="0" i="1" smtClean="0">
                                      <a:latin typeface="Cambria Math" panose="02040503050406030204" pitchFamily="18" charset="0"/>
                                    </a:rPr>
                                  </m:ctrlPr>
                                </m:funcPr>
                                <m:fName>
                                  <m:r>
                                    <m:rPr>
                                      <m:sty m:val="p"/>
                                    </m:rPr>
                                    <a:rPr lang="en-GB" sz="1400" b="0" i="0" smtClean="0">
                                      <a:latin typeface="Cambria Math" panose="02040503050406030204" pitchFamily="18" charset="0"/>
                                    </a:rPr>
                                    <m:t>ln</m:t>
                                  </m:r>
                                </m:fName>
                                <m:e>
                                  <m:r>
                                    <a:rPr lang="en-GB" sz="1400" b="0" i="1" smtClean="0">
                                      <a:latin typeface="Cambria Math" panose="02040503050406030204" pitchFamily="18" charset="0"/>
                                    </a:rPr>
                                    <m:t>𝑥</m:t>
                                  </m:r>
                                </m:e>
                              </m:func>
                            </m:e>
                          </m:d>
                        </m:e>
                        <m:sub>
                          <m:r>
                            <a:rPr lang="en-GB" sz="1400" b="0" i="1" smtClean="0">
                              <a:latin typeface="Cambria Math" panose="02040503050406030204" pitchFamily="18" charset="0"/>
                            </a:rPr>
                            <m:t>𝑎</m:t>
                          </m:r>
                        </m:sub>
                        <m:sup>
                          <m:r>
                            <a:rPr lang="en-GB" sz="1400" b="0" i="1" smtClean="0">
                              <a:latin typeface="Cambria Math" panose="02040503050406030204" pitchFamily="18" charset="0"/>
                            </a:rPr>
                            <m:t>3</m:t>
                          </m:r>
                          <m:r>
                            <a:rPr lang="en-GB" sz="1400" b="0" i="1" smtClean="0">
                              <a:latin typeface="Cambria Math" panose="02040503050406030204" pitchFamily="18" charset="0"/>
                            </a:rPr>
                            <m:t>𝑎</m:t>
                          </m:r>
                        </m:sup>
                      </m:sSubSup>
                    </m:oMath>
                    <m:oMath xmlns:m="http://schemas.openxmlformats.org/officeDocument/2006/math">
                      <m:r>
                        <a:rPr lang="en-GB" sz="1400" b="0" i="1" smtClean="0">
                          <a:latin typeface="Cambria Math" panose="02040503050406030204" pitchFamily="18" charset="0"/>
                        </a:rPr>
                        <m:t>=</m:t>
                      </m:r>
                      <m:d>
                        <m:dPr>
                          <m:ctrlPr>
                            <a:rPr lang="en-GB" sz="1400" b="0" i="1" smtClean="0">
                              <a:latin typeface="Cambria Math" panose="02040503050406030204" pitchFamily="18" charset="0"/>
                            </a:rPr>
                          </m:ctrlPr>
                        </m:dPr>
                        <m:e>
                          <m:r>
                            <a:rPr lang="en-GB" sz="1400" b="0" i="1" smtClean="0">
                              <a:latin typeface="Cambria Math" panose="02040503050406030204" pitchFamily="18" charset="0"/>
                            </a:rPr>
                            <m:t>6</m:t>
                          </m:r>
                          <m:r>
                            <a:rPr lang="en-GB" sz="1400" b="0" i="1" smtClean="0">
                              <a:latin typeface="Cambria Math" panose="02040503050406030204" pitchFamily="18" charset="0"/>
                            </a:rPr>
                            <m:t>𝑎</m:t>
                          </m:r>
                          <m:r>
                            <a:rPr lang="en-GB" sz="1400" b="0" i="1" smtClean="0">
                              <a:latin typeface="Cambria Math" panose="02040503050406030204" pitchFamily="18" charset="0"/>
                            </a:rPr>
                            <m:t>+</m:t>
                          </m:r>
                          <m:func>
                            <m:funcPr>
                              <m:ctrlPr>
                                <a:rPr lang="en-GB" sz="1400" b="0" i="1" smtClean="0">
                                  <a:latin typeface="Cambria Math" panose="02040503050406030204" pitchFamily="18" charset="0"/>
                                </a:rPr>
                              </m:ctrlPr>
                            </m:funcPr>
                            <m:fName>
                              <m:r>
                                <m:rPr>
                                  <m:sty m:val="p"/>
                                </m:rPr>
                                <a:rPr lang="en-GB" sz="1400" b="0" i="0" smtClean="0">
                                  <a:latin typeface="Cambria Math" panose="02040503050406030204" pitchFamily="18" charset="0"/>
                                </a:rPr>
                                <m:t>ln</m:t>
                              </m:r>
                            </m:fName>
                            <m:e>
                              <m:r>
                                <a:rPr lang="en-GB" sz="1400" b="0" i="1" smtClean="0">
                                  <a:latin typeface="Cambria Math" panose="02040503050406030204" pitchFamily="18" charset="0"/>
                                </a:rPr>
                                <m:t>3</m:t>
                              </m:r>
                              <m:r>
                                <a:rPr lang="en-GB" sz="1400" b="0" i="1" smtClean="0">
                                  <a:latin typeface="Cambria Math" panose="02040503050406030204" pitchFamily="18" charset="0"/>
                                </a:rPr>
                                <m:t>𝑎</m:t>
                              </m:r>
                            </m:e>
                          </m:func>
                        </m:e>
                      </m:d>
                      <m:r>
                        <a:rPr lang="en-GB" sz="1400" b="0" i="1" smtClean="0">
                          <a:latin typeface="Cambria Math" panose="02040503050406030204" pitchFamily="18" charset="0"/>
                        </a:rPr>
                        <m:t>−</m:t>
                      </m:r>
                      <m:d>
                        <m:dPr>
                          <m:ctrlPr>
                            <a:rPr lang="en-GB" sz="1400" b="0" i="1" smtClean="0">
                              <a:latin typeface="Cambria Math" panose="02040503050406030204" pitchFamily="18" charset="0"/>
                            </a:rPr>
                          </m:ctrlPr>
                        </m:dPr>
                        <m:e>
                          <m:r>
                            <a:rPr lang="en-GB" sz="1400" b="0" i="1" smtClean="0">
                              <a:latin typeface="Cambria Math" panose="02040503050406030204" pitchFamily="18" charset="0"/>
                            </a:rPr>
                            <m:t>2</m:t>
                          </m:r>
                          <m:r>
                            <a:rPr lang="en-GB" sz="1400" b="0" i="1" smtClean="0">
                              <a:latin typeface="Cambria Math" panose="02040503050406030204" pitchFamily="18" charset="0"/>
                            </a:rPr>
                            <m:t>𝑎</m:t>
                          </m:r>
                          <m:r>
                            <a:rPr lang="en-GB" sz="1400" b="0" i="1" smtClean="0">
                              <a:latin typeface="Cambria Math" panose="02040503050406030204" pitchFamily="18" charset="0"/>
                            </a:rPr>
                            <m:t>+</m:t>
                          </m:r>
                          <m:func>
                            <m:funcPr>
                              <m:ctrlPr>
                                <a:rPr lang="en-GB" sz="1400" b="0" i="1" smtClean="0">
                                  <a:latin typeface="Cambria Math" panose="02040503050406030204" pitchFamily="18" charset="0"/>
                                </a:rPr>
                              </m:ctrlPr>
                            </m:funcPr>
                            <m:fName>
                              <m:r>
                                <m:rPr>
                                  <m:sty m:val="p"/>
                                </m:rPr>
                                <a:rPr lang="en-GB" sz="1400" b="0" i="0" smtClean="0">
                                  <a:latin typeface="Cambria Math" panose="02040503050406030204" pitchFamily="18" charset="0"/>
                                </a:rPr>
                                <m:t>ln</m:t>
                              </m:r>
                            </m:fName>
                            <m:e>
                              <m:r>
                                <a:rPr lang="en-GB" sz="1400" b="0" i="1" smtClean="0">
                                  <a:latin typeface="Cambria Math" panose="02040503050406030204" pitchFamily="18" charset="0"/>
                                </a:rPr>
                                <m:t>𝑎</m:t>
                              </m:r>
                            </m:e>
                          </m:func>
                        </m:e>
                      </m:d>
                    </m:oMath>
                    <m:oMath xmlns:m="http://schemas.openxmlformats.org/officeDocument/2006/math">
                      <m:r>
                        <a:rPr lang="en-GB" sz="1400" b="0" i="1" smtClean="0">
                          <a:latin typeface="Cambria Math" panose="02040503050406030204" pitchFamily="18" charset="0"/>
                        </a:rPr>
                        <m:t>=4</m:t>
                      </m:r>
                      <m:r>
                        <a:rPr lang="en-GB" sz="1400" b="0" i="1" smtClean="0">
                          <a:latin typeface="Cambria Math" panose="02040503050406030204" pitchFamily="18" charset="0"/>
                        </a:rPr>
                        <m:t>𝑎</m:t>
                      </m:r>
                      <m:r>
                        <a:rPr lang="en-GB" sz="1400" b="0" i="1" smtClean="0">
                          <a:latin typeface="Cambria Math" panose="02040503050406030204" pitchFamily="18" charset="0"/>
                        </a:rPr>
                        <m:t>+</m:t>
                      </m:r>
                      <m:func>
                        <m:funcPr>
                          <m:ctrlPr>
                            <a:rPr lang="en-GB" sz="1400" b="0" i="1" smtClean="0">
                              <a:latin typeface="Cambria Math" panose="02040503050406030204" pitchFamily="18" charset="0"/>
                            </a:rPr>
                          </m:ctrlPr>
                        </m:funcPr>
                        <m:fName>
                          <m:r>
                            <m:rPr>
                              <m:sty m:val="p"/>
                            </m:rPr>
                            <a:rPr lang="en-GB" sz="1400" b="0" i="0" smtClean="0">
                              <a:latin typeface="Cambria Math" panose="02040503050406030204" pitchFamily="18" charset="0"/>
                            </a:rPr>
                            <m:t>ln</m:t>
                          </m:r>
                        </m:fName>
                        <m:e>
                          <m:d>
                            <m:dPr>
                              <m:ctrlPr>
                                <a:rPr lang="en-GB" sz="1400" b="0" i="1" smtClean="0">
                                  <a:latin typeface="Cambria Math" panose="02040503050406030204" pitchFamily="18" charset="0"/>
                                </a:rPr>
                              </m:ctrlPr>
                            </m:dPr>
                            <m:e>
                              <m:f>
                                <m:fPr>
                                  <m:ctrlPr>
                                    <a:rPr lang="en-GB" sz="1400" b="0" i="1" smtClean="0">
                                      <a:latin typeface="Cambria Math" panose="02040503050406030204" pitchFamily="18" charset="0"/>
                                    </a:rPr>
                                  </m:ctrlPr>
                                </m:fPr>
                                <m:num>
                                  <m:r>
                                    <a:rPr lang="en-GB" sz="1400" b="0" i="1" smtClean="0">
                                      <a:latin typeface="Cambria Math" panose="02040503050406030204" pitchFamily="18" charset="0"/>
                                    </a:rPr>
                                    <m:t>3</m:t>
                                  </m:r>
                                  <m:r>
                                    <a:rPr lang="en-GB" sz="1400" b="0" i="1" smtClean="0">
                                      <a:latin typeface="Cambria Math" panose="02040503050406030204" pitchFamily="18" charset="0"/>
                                    </a:rPr>
                                    <m:t>𝑎</m:t>
                                  </m:r>
                                </m:num>
                                <m:den>
                                  <m:r>
                                    <a:rPr lang="en-GB" sz="1400" b="0" i="1" smtClean="0">
                                      <a:latin typeface="Cambria Math" panose="02040503050406030204" pitchFamily="18" charset="0"/>
                                    </a:rPr>
                                    <m:t>𝑎</m:t>
                                  </m:r>
                                </m:den>
                              </m:f>
                            </m:e>
                          </m:d>
                        </m:e>
                      </m:func>
                      <m:r>
                        <a:rPr lang="en-GB" sz="1400" b="0" i="1" smtClean="0">
                          <a:latin typeface="Cambria Math" panose="02040503050406030204" pitchFamily="18" charset="0"/>
                        </a:rPr>
                        <m:t>=4</m:t>
                      </m:r>
                      <m:r>
                        <a:rPr lang="en-GB" sz="1400" b="0" i="1" smtClean="0">
                          <a:latin typeface="Cambria Math" panose="02040503050406030204" pitchFamily="18" charset="0"/>
                        </a:rPr>
                        <m:t>𝑎</m:t>
                      </m:r>
                      <m:r>
                        <a:rPr lang="en-GB" sz="1400" b="0" i="1" smtClean="0">
                          <a:latin typeface="Cambria Math" panose="02040503050406030204" pitchFamily="18" charset="0"/>
                        </a:rPr>
                        <m:t>+</m:t>
                      </m:r>
                      <m:func>
                        <m:funcPr>
                          <m:ctrlPr>
                            <a:rPr lang="en-GB" sz="1400" b="0" i="1" smtClean="0">
                              <a:latin typeface="Cambria Math" panose="02040503050406030204" pitchFamily="18" charset="0"/>
                            </a:rPr>
                          </m:ctrlPr>
                        </m:funcPr>
                        <m:fName>
                          <m:r>
                            <m:rPr>
                              <m:sty m:val="p"/>
                            </m:rPr>
                            <a:rPr lang="en-GB" sz="1400" b="0" i="0" smtClean="0">
                              <a:latin typeface="Cambria Math" panose="02040503050406030204" pitchFamily="18" charset="0"/>
                            </a:rPr>
                            <m:t>ln</m:t>
                          </m:r>
                        </m:fName>
                        <m:e>
                          <m:r>
                            <a:rPr lang="en-GB" sz="1400" b="0" i="1" smtClean="0">
                              <a:latin typeface="Cambria Math" panose="02040503050406030204" pitchFamily="18" charset="0"/>
                            </a:rPr>
                            <m:t>3</m:t>
                          </m:r>
                        </m:e>
                      </m:func>
                    </m:oMath>
                  </m:oMathPara>
                </a14:m>
                <a:endParaRPr lang="en-GB" sz="1400" dirty="0"/>
              </a:p>
              <a:p>
                <a:pPr/>
                <a14:m>
                  <m:oMathPara xmlns:m="http://schemas.openxmlformats.org/officeDocument/2006/math">
                    <m:oMathParaPr>
                      <m:jc m:val="centerGroup"/>
                    </m:oMathParaPr>
                    <m:oMath xmlns:m="http://schemas.openxmlformats.org/officeDocument/2006/math">
                      <m:r>
                        <a:rPr lang="en-GB" sz="1400" b="0" i="1" smtClean="0">
                          <a:latin typeface="Cambria Math" panose="02040503050406030204" pitchFamily="18" charset="0"/>
                        </a:rPr>
                        <m:t>4</m:t>
                      </m:r>
                      <m:r>
                        <a:rPr lang="en-GB" sz="1400" b="0" i="1" smtClean="0">
                          <a:latin typeface="Cambria Math" panose="02040503050406030204" pitchFamily="18" charset="0"/>
                        </a:rPr>
                        <m:t>𝑎</m:t>
                      </m:r>
                      <m:r>
                        <a:rPr lang="en-GB" sz="1400" b="0" i="1" smtClean="0">
                          <a:latin typeface="Cambria Math" panose="02040503050406030204" pitchFamily="18" charset="0"/>
                        </a:rPr>
                        <m:t>+</m:t>
                      </m:r>
                      <m:func>
                        <m:funcPr>
                          <m:ctrlPr>
                            <a:rPr lang="en-GB" sz="1400" b="0" i="1" smtClean="0">
                              <a:latin typeface="Cambria Math" panose="02040503050406030204" pitchFamily="18" charset="0"/>
                            </a:rPr>
                          </m:ctrlPr>
                        </m:funcPr>
                        <m:fName>
                          <m:r>
                            <m:rPr>
                              <m:sty m:val="p"/>
                            </m:rPr>
                            <a:rPr lang="en-GB" sz="1400" b="0" i="0" smtClean="0">
                              <a:latin typeface="Cambria Math" panose="02040503050406030204" pitchFamily="18" charset="0"/>
                            </a:rPr>
                            <m:t>ln</m:t>
                          </m:r>
                        </m:fName>
                        <m:e>
                          <m:r>
                            <a:rPr lang="en-GB" sz="1400" b="0" i="1" smtClean="0">
                              <a:latin typeface="Cambria Math" panose="02040503050406030204" pitchFamily="18" charset="0"/>
                            </a:rPr>
                            <m:t>3</m:t>
                          </m:r>
                        </m:e>
                      </m:func>
                      <m:r>
                        <a:rPr lang="en-GB" sz="1400" b="0" i="1" smtClean="0">
                          <a:latin typeface="Cambria Math" panose="02040503050406030204" pitchFamily="18" charset="0"/>
                        </a:rPr>
                        <m:t>=</m:t>
                      </m:r>
                      <m:func>
                        <m:funcPr>
                          <m:ctrlPr>
                            <a:rPr lang="en-GB" sz="1400" b="0" i="1" smtClean="0">
                              <a:latin typeface="Cambria Math" panose="02040503050406030204" pitchFamily="18" charset="0"/>
                            </a:rPr>
                          </m:ctrlPr>
                        </m:funcPr>
                        <m:fName>
                          <m:r>
                            <m:rPr>
                              <m:sty m:val="p"/>
                            </m:rPr>
                            <a:rPr lang="en-GB" sz="1400" b="0" i="0" smtClean="0">
                              <a:latin typeface="Cambria Math" panose="02040503050406030204" pitchFamily="18" charset="0"/>
                            </a:rPr>
                            <m:t>ln</m:t>
                          </m:r>
                        </m:fName>
                        <m:e>
                          <m:r>
                            <a:rPr lang="en-GB" sz="1400" b="0" i="1" smtClean="0">
                              <a:latin typeface="Cambria Math" panose="02040503050406030204" pitchFamily="18" charset="0"/>
                            </a:rPr>
                            <m:t>12</m:t>
                          </m:r>
                        </m:e>
                      </m:func>
                    </m:oMath>
                    <m:oMath xmlns:m="http://schemas.openxmlformats.org/officeDocument/2006/math">
                      <m:r>
                        <a:rPr lang="en-GB" sz="1400" b="0" i="1" smtClean="0">
                          <a:latin typeface="Cambria Math" panose="02040503050406030204" pitchFamily="18" charset="0"/>
                        </a:rPr>
                        <m:t>4</m:t>
                      </m:r>
                      <m:r>
                        <a:rPr lang="en-GB" sz="1400" b="0" i="1" smtClean="0">
                          <a:latin typeface="Cambria Math" panose="02040503050406030204" pitchFamily="18" charset="0"/>
                        </a:rPr>
                        <m:t>𝑎</m:t>
                      </m:r>
                      <m:r>
                        <a:rPr lang="en-GB" sz="1400" b="0" i="1" smtClean="0">
                          <a:latin typeface="Cambria Math" panose="02040503050406030204" pitchFamily="18" charset="0"/>
                        </a:rPr>
                        <m:t>=</m:t>
                      </m:r>
                      <m:func>
                        <m:funcPr>
                          <m:ctrlPr>
                            <a:rPr lang="en-GB" sz="1400" b="0" i="1" smtClean="0">
                              <a:latin typeface="Cambria Math" panose="02040503050406030204" pitchFamily="18" charset="0"/>
                            </a:rPr>
                          </m:ctrlPr>
                        </m:funcPr>
                        <m:fName>
                          <m:r>
                            <m:rPr>
                              <m:sty m:val="p"/>
                            </m:rPr>
                            <a:rPr lang="en-GB" sz="1400" b="0" i="0" smtClean="0">
                              <a:latin typeface="Cambria Math" panose="02040503050406030204" pitchFamily="18" charset="0"/>
                            </a:rPr>
                            <m:t>ln</m:t>
                          </m:r>
                        </m:fName>
                        <m:e>
                          <m:r>
                            <a:rPr lang="en-GB" sz="1400" b="0" i="1" smtClean="0">
                              <a:latin typeface="Cambria Math" panose="02040503050406030204" pitchFamily="18" charset="0"/>
                            </a:rPr>
                            <m:t>12</m:t>
                          </m:r>
                        </m:e>
                      </m:func>
                      <m:r>
                        <a:rPr lang="en-GB" sz="1400" b="0" i="1" smtClean="0">
                          <a:latin typeface="Cambria Math" panose="02040503050406030204" pitchFamily="18" charset="0"/>
                        </a:rPr>
                        <m:t>−</m:t>
                      </m:r>
                      <m:func>
                        <m:funcPr>
                          <m:ctrlPr>
                            <a:rPr lang="en-GB" sz="1400" b="0" i="1" smtClean="0">
                              <a:latin typeface="Cambria Math" panose="02040503050406030204" pitchFamily="18" charset="0"/>
                            </a:rPr>
                          </m:ctrlPr>
                        </m:funcPr>
                        <m:fName>
                          <m:r>
                            <m:rPr>
                              <m:sty m:val="p"/>
                            </m:rPr>
                            <a:rPr lang="en-GB" sz="1400" b="0" i="0" smtClean="0">
                              <a:latin typeface="Cambria Math" panose="02040503050406030204" pitchFamily="18" charset="0"/>
                            </a:rPr>
                            <m:t>ln</m:t>
                          </m:r>
                        </m:fName>
                        <m:e>
                          <m:r>
                            <a:rPr lang="en-GB" sz="1400" b="0" i="1" smtClean="0">
                              <a:latin typeface="Cambria Math" panose="02040503050406030204" pitchFamily="18" charset="0"/>
                            </a:rPr>
                            <m:t>3</m:t>
                          </m:r>
                        </m:e>
                      </m:func>
                      <m:r>
                        <a:rPr lang="en-GB" sz="1400" b="0" i="1" smtClean="0">
                          <a:latin typeface="Cambria Math" panose="02040503050406030204" pitchFamily="18" charset="0"/>
                        </a:rPr>
                        <m:t>=</m:t>
                      </m:r>
                      <m:func>
                        <m:funcPr>
                          <m:ctrlPr>
                            <a:rPr lang="en-GB" sz="1400" b="0" i="1" smtClean="0">
                              <a:latin typeface="Cambria Math" panose="02040503050406030204" pitchFamily="18" charset="0"/>
                            </a:rPr>
                          </m:ctrlPr>
                        </m:funcPr>
                        <m:fName>
                          <m:r>
                            <m:rPr>
                              <m:sty m:val="p"/>
                            </m:rPr>
                            <a:rPr lang="en-GB" sz="1400" b="0" i="0" smtClean="0">
                              <a:latin typeface="Cambria Math" panose="02040503050406030204" pitchFamily="18" charset="0"/>
                            </a:rPr>
                            <m:t>ln</m:t>
                          </m:r>
                        </m:fName>
                        <m:e>
                          <m:r>
                            <a:rPr lang="en-GB" sz="1400" b="0" i="1" smtClean="0">
                              <a:latin typeface="Cambria Math" panose="02040503050406030204" pitchFamily="18" charset="0"/>
                            </a:rPr>
                            <m:t>4</m:t>
                          </m:r>
                        </m:e>
                      </m:func>
                    </m:oMath>
                    <m:oMath xmlns:m="http://schemas.openxmlformats.org/officeDocument/2006/math">
                      <m:r>
                        <a:rPr lang="en-GB" sz="1400" b="0" i="1" smtClean="0">
                          <a:latin typeface="Cambria Math" panose="02040503050406030204" pitchFamily="18" charset="0"/>
                        </a:rPr>
                        <m:t>𝑎</m:t>
                      </m:r>
                      <m:r>
                        <a:rPr lang="en-GB" sz="1400" b="0" i="1" smtClean="0">
                          <a:latin typeface="Cambria Math" panose="02040503050406030204" pitchFamily="18" charset="0"/>
                        </a:rPr>
                        <m:t>=</m:t>
                      </m:r>
                      <m:f>
                        <m:fPr>
                          <m:ctrlPr>
                            <a:rPr lang="en-GB" sz="1400" b="0" i="1" smtClean="0">
                              <a:latin typeface="Cambria Math" panose="02040503050406030204" pitchFamily="18" charset="0"/>
                            </a:rPr>
                          </m:ctrlPr>
                        </m:fPr>
                        <m:num>
                          <m:r>
                            <a:rPr lang="en-GB" sz="1400" b="0" i="1" smtClean="0">
                              <a:latin typeface="Cambria Math" panose="02040503050406030204" pitchFamily="18" charset="0"/>
                            </a:rPr>
                            <m:t>1</m:t>
                          </m:r>
                        </m:num>
                        <m:den>
                          <m:r>
                            <a:rPr lang="en-GB" sz="1400" b="0" i="1" smtClean="0">
                              <a:latin typeface="Cambria Math" panose="02040503050406030204" pitchFamily="18" charset="0"/>
                            </a:rPr>
                            <m:t>4</m:t>
                          </m:r>
                        </m:den>
                      </m:f>
                      <m:func>
                        <m:funcPr>
                          <m:ctrlPr>
                            <a:rPr lang="en-GB" sz="1400" b="0" i="1" smtClean="0">
                              <a:latin typeface="Cambria Math" panose="02040503050406030204" pitchFamily="18" charset="0"/>
                            </a:rPr>
                          </m:ctrlPr>
                        </m:funcPr>
                        <m:fName>
                          <m:r>
                            <m:rPr>
                              <m:sty m:val="p"/>
                            </m:rPr>
                            <a:rPr lang="en-GB" sz="1400" b="0" i="0" smtClean="0">
                              <a:latin typeface="Cambria Math" panose="02040503050406030204" pitchFamily="18" charset="0"/>
                            </a:rPr>
                            <m:t>ln</m:t>
                          </m:r>
                        </m:fName>
                        <m:e>
                          <m:r>
                            <a:rPr lang="en-GB" sz="1400" b="0" i="1" smtClean="0">
                              <a:latin typeface="Cambria Math" panose="02040503050406030204" pitchFamily="18" charset="0"/>
                            </a:rPr>
                            <m:t>4</m:t>
                          </m:r>
                        </m:e>
                      </m:func>
                    </m:oMath>
                  </m:oMathPara>
                </a14:m>
                <a:endParaRPr lang="en-GB" sz="1400" dirty="0"/>
              </a:p>
            </p:txBody>
          </p:sp>
        </mc:Choice>
        <mc:Fallback xmlns="">
          <p:sp>
            <p:nvSpPr>
              <p:cNvPr id="13" name="TextBox 12">
                <a:extLst>
                  <a:ext uri="{FF2B5EF4-FFF2-40B4-BE49-F238E27FC236}">
                    <a16:creationId xmlns:a16="http://schemas.microsoft.com/office/drawing/2014/main" id="{D56BD206-818A-4470-9344-4F5C9453E2C5}"/>
                  </a:ext>
                </a:extLst>
              </p:cNvPr>
              <p:cNvSpPr txBox="1">
                <a:spLocks noRot="1" noChangeAspect="1" noMove="1" noResize="1" noEditPoints="1" noAdjustHandles="1" noChangeArrowheads="1" noChangeShapeType="1" noTextEdit="1"/>
              </p:cNvSpPr>
              <p:nvPr/>
            </p:nvSpPr>
            <p:spPr>
              <a:xfrm>
                <a:off x="603347" y="4725958"/>
                <a:ext cx="3050441" cy="2110193"/>
              </a:xfrm>
              <a:prstGeom prst="rect">
                <a:avLst/>
              </a:prstGeom>
              <a:blipFill>
                <a:blip r:embed="rId6"/>
                <a:stretch>
                  <a:fillRect/>
                </a:stretch>
              </a:blipFill>
            </p:spPr>
            <p:txBody>
              <a:bodyPr/>
              <a:lstStyle/>
              <a:p>
                <a:r>
                  <a:rPr lang="en-GB">
                    <a:noFill/>
                  </a:rPr>
                  <a:t> </a:t>
                </a:r>
              </a:p>
            </p:txBody>
          </p:sp>
        </mc:Fallback>
      </mc:AlternateContent>
      <p:sp>
        <p:nvSpPr>
          <p:cNvPr id="14" name="Rectangle 13">
            <a:extLst>
              <a:ext uri="{FF2B5EF4-FFF2-40B4-BE49-F238E27FC236}">
                <a16:creationId xmlns:a16="http://schemas.microsoft.com/office/drawing/2014/main" id="{E900BC5E-6F6D-483B-A690-3D192D023196}"/>
              </a:ext>
            </a:extLst>
          </p:cNvPr>
          <p:cNvSpPr/>
          <p:nvPr/>
        </p:nvSpPr>
        <p:spPr>
          <a:xfrm>
            <a:off x="365726" y="4746417"/>
            <a:ext cx="5256584" cy="203715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361593882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7"/>
                                        </p:tgtEl>
                                      </p:cBhvr>
                                    </p:animEffect>
                                    <p:set>
                                      <p:cBhvr>
                                        <p:cTn id="7" dur="1" fill="hold">
                                          <p:stCondLst>
                                            <p:cond delay="499"/>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7"/>
                  </p:tgtEl>
                </p:cond>
              </p:nextCondLst>
            </p:seq>
            <p:seq concurrent="1" nextAc="seek">
              <p:cTn id="8" restart="whenNotActive" fill="hold" evtFilter="cancelBubble" nodeType="interactiveSeq">
                <p:stCondLst>
                  <p:cond evt="onClick" delay="0">
                    <p:tgtEl>
                      <p:spTgt spid="8"/>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8"/>
                                        </p:tgtEl>
                                      </p:cBhvr>
                                    </p:animEffect>
                                    <p:set>
                                      <p:cBhvr>
                                        <p:cTn id="13" dur="1" fill="hold">
                                          <p:stCondLst>
                                            <p:cond delay="499"/>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14" restart="whenNotActive" fill="hold" evtFilter="cancelBubble" nodeType="interactiveSeq">
                <p:stCondLst>
                  <p:cond evt="onClick" delay="0">
                    <p:tgtEl>
                      <p:spTgt spid="14"/>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14"/>
                                        </p:tgtEl>
                                      </p:cBhvr>
                                    </p:animEffect>
                                    <p:set>
                                      <p:cBhvr>
                                        <p:cTn id="19" dur="1" fill="hold">
                                          <p:stCondLst>
                                            <p:cond delay="4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4"/>
                  </p:tgtEl>
                </p:cond>
              </p:nextCondLst>
            </p:seq>
          </p:childTnLst>
        </p:cTn>
      </p:par>
    </p:tnLst>
    <p:bldLst>
      <p:bldP spid="7" grpId="0" animBg="1"/>
      <p:bldP spid="8" grpId="0" animBg="1"/>
      <p:bldP spid="1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57466</TotalTime>
  <Words>3348</Words>
  <Application>Microsoft Office PowerPoint</Application>
  <PresentationFormat>On-screen Show (4:3)</PresentationFormat>
  <Paragraphs>1111</Paragraphs>
  <Slides>74</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74</vt:i4>
      </vt:variant>
    </vt:vector>
  </HeadingPairs>
  <TitlesOfParts>
    <vt:vector size="81" baseType="lpstr">
      <vt:lpstr>Arial</vt:lpstr>
      <vt:lpstr>Calibri</vt:lpstr>
      <vt:lpstr>Cambria Math</vt:lpstr>
      <vt:lpstr>Symbol</vt:lpstr>
      <vt:lpstr>Times New Roman</vt:lpstr>
      <vt:lpstr>Wingdings</vt:lpstr>
      <vt:lpstr>Office Theme</vt:lpstr>
      <vt:lpstr>P2 Chapter 11 :: Integration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RM plc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Frost J</dc:creator>
  <cp:lastModifiedBy>Richard Lawton</cp:lastModifiedBy>
  <cp:revision>1289</cp:revision>
  <dcterms:created xsi:type="dcterms:W3CDTF">2013-02-28T07:36:55Z</dcterms:created>
  <dcterms:modified xsi:type="dcterms:W3CDTF">2019-08-31T16:44:38Z</dcterms:modified>
</cp:coreProperties>
</file>