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11" r:id="rId2"/>
    <p:sldId id="708" r:id="rId3"/>
    <p:sldId id="712" r:id="rId4"/>
    <p:sldId id="702" r:id="rId5"/>
    <p:sldId id="703" r:id="rId6"/>
    <p:sldId id="701" r:id="rId7"/>
    <p:sldId id="713" r:id="rId8"/>
    <p:sldId id="709" r:id="rId9"/>
    <p:sldId id="710" r:id="rId10"/>
    <p:sldId id="674" r:id="rId11"/>
    <p:sldId id="675" r:id="rId12"/>
    <p:sldId id="71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92066" autoAdjust="0"/>
  </p:normalViewPr>
  <p:slideViewPr>
    <p:cSldViewPr>
      <p:cViewPr varScale="1">
        <p:scale>
          <a:sx n="50" d="100"/>
          <a:sy n="50" d="100"/>
        </p:scale>
        <p:origin x="1040" y="1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7200" dirty="0" smtClean="0"/>
              <a:t>Laws and Equations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4 </a:t>
            </a:r>
            <a:r>
              <a:rPr lang="en-GB" sz="8000" dirty="0" smtClean="0"/>
              <a:t>of </a:t>
            </a:r>
            <a:r>
              <a:rPr lang="en-GB" sz="8000" dirty="0" smtClean="0"/>
              <a:t>7)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24523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Solving Logarithms </a:t>
              </a:r>
              <a:r>
                <a:rPr lang="en-GB" sz="3200" dirty="0" smtClean="0">
                  <a:latin typeface="+mj-lt"/>
                </a:rPr>
                <a:t>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8948" y="836712"/>
                <a:ext cx="7992887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Solve the equation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b>
                        </m:sSub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b>
                        </m:sSub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48" y="836712"/>
                <a:ext cx="7992887" cy="584775"/>
              </a:xfrm>
              <a:prstGeom prst="rect">
                <a:avLst/>
              </a:prstGeom>
              <a:blipFill>
                <a:blip r:embed="rId2"/>
                <a:stretch>
                  <a:fillRect l="-74"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403648" y="1556792"/>
            <a:ext cx="6280773" cy="4044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The </a:t>
            </a:r>
            <a:r>
              <a:rPr lang="en-GB" sz="2000" dirty="0"/>
              <a:t>strategy is to </a:t>
            </a:r>
            <a:r>
              <a:rPr lang="en-GB" sz="2000" dirty="0" smtClean="0"/>
              <a:t>write the question as </a:t>
            </a:r>
            <a:r>
              <a:rPr lang="en-GB" sz="2000" b="1" u="sng" dirty="0" smtClean="0"/>
              <a:t>a single log</a:t>
            </a:r>
            <a:r>
              <a:rPr lang="en-GB" sz="2000" dirty="0" smtClean="0"/>
              <a:t>.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95070" y="2100918"/>
                <a:ext cx="5760640" cy="4796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4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4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 4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4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4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070" y="2100918"/>
                <a:ext cx="5760640" cy="47961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33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Solving </a:t>
              </a:r>
              <a:r>
                <a:rPr lang="en-GB" sz="3200" dirty="0"/>
                <a:t>Logarithms </a:t>
              </a:r>
              <a:r>
                <a:rPr lang="en-GB" sz="3200" dirty="0" smtClean="0"/>
                <a:t>Equations – 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15292"/>
            <a:ext cx="8459288" cy="211482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0671" y="3139501"/>
                <a:ext cx="4968552" cy="3517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+15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+15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+15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+225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+225=0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71" y="3139501"/>
                <a:ext cx="4968552" cy="35175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92789" y="3175239"/>
            <a:ext cx="30709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4789" y="3221405"/>
            <a:ext cx="30709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92388" y="3175239"/>
                <a:ext cx="338437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−25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=25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388" y="3175239"/>
                <a:ext cx="338437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338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Pages 323-324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0652" y="18788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38076" y="2285752"/>
                <a:ext cx="3511624" cy="4677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[AEA 2010 Q1b] </a:t>
                </a:r>
                <a:r>
                  <a:rPr lang="en-GB" sz="1600" dirty="0"/>
                  <a:t>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i="1" dirty="0"/>
                  <a:t>[AEA 2008 Q5i] </a:t>
                </a:r>
                <a:r>
                  <a:rPr lang="en-GB" sz="1600" dirty="0"/>
                  <a:t>Anna, who is confused about the rules of logarithms, states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6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However, there is a value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/>
                  <a:t> and a value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for which both statements are correct. Find their values.</a:t>
                </a:r>
              </a:p>
              <a:p>
                <a:endParaRPr lang="en-GB" sz="1600" dirty="0"/>
              </a:p>
              <a:p>
                <a:r>
                  <a:rPr lang="en-GB" sz="1600" i="1" dirty="0"/>
                  <a:t>[MAT 2007 1I] </a:t>
                </a:r>
                <a:r>
                  <a:rPr lang="en-GB" sz="1600" dirty="0"/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are positive 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6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6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what is the greatest possible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?</a:t>
                </a:r>
              </a:p>
              <a:p>
                <a:endParaRPr lang="en-GB" sz="1400" dirty="0"/>
              </a:p>
              <a:p>
                <a:endParaRPr lang="en-GB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76" y="2285752"/>
                <a:ext cx="3511624" cy="4677563"/>
              </a:xfrm>
              <a:prstGeom prst="rect">
                <a:avLst/>
              </a:prstGeom>
              <a:blipFill>
                <a:blip r:embed="rId2"/>
                <a:stretch>
                  <a:fillRect l="-1042" t="-391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956402" y="1879356"/>
                <a:ext cx="3998685" cy="26203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i="1" dirty="0"/>
                  <a:t>[MAT 2002 1F] </a:t>
                </a:r>
                <a:r>
                  <a:rPr lang="en-GB" sz="1600" dirty="0"/>
                  <a:t>Observe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r>
                  <a:rPr lang="en-GB" sz="1600" dirty="0"/>
                  <a:t>. From these facts, we can deduce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</m:oMath>
                </a14:m>
                <a:r>
                  <a:rPr lang="en-GB" sz="1600" dirty="0"/>
                  <a:t> is: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none of the above</a:t>
                </a:r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endParaRPr lang="en-GB" sz="16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402" y="1879356"/>
                <a:ext cx="3998685" cy="2620333"/>
              </a:xfrm>
              <a:prstGeom prst="rect">
                <a:avLst/>
              </a:prstGeom>
              <a:blipFill>
                <a:blip r:embed="rId3"/>
                <a:stretch>
                  <a:fillRect l="-762" t="-465" r="-1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484614" y="1678320"/>
            <a:ext cx="2232248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These are all strictly </a:t>
            </a:r>
            <a:r>
              <a:rPr lang="en-GB" b="1" dirty="0"/>
              <a:t>non-calculator</a:t>
            </a:r>
            <a:r>
              <a:rPr lang="en-GB" dirty="0"/>
              <a:t>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0121" y="2370812"/>
            <a:ext cx="251520" cy="2791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0121" y="3281096"/>
            <a:ext cx="251520" cy="2791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4016" y="5551649"/>
            <a:ext cx="251520" cy="2791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90594" y="2045499"/>
            <a:ext cx="251520" cy="2791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211960" y="4560473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B3C2C2-C9A4-4440-8847-7EFC4F84E7EB}"/>
              </a:ext>
            </a:extLst>
          </p:cNvPr>
          <p:cNvSpPr txBox="1"/>
          <p:nvPr/>
        </p:nvSpPr>
        <p:spPr>
          <a:xfrm>
            <a:off x="4571428" y="235994"/>
            <a:ext cx="529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  <a:r>
              <a:rPr lang="en-US" sz="2000" dirty="0"/>
              <a:t>		Q2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Amber</a:t>
            </a:r>
            <a:r>
              <a:rPr lang="en-US" sz="2000" dirty="0"/>
              <a:t> 		Q3</a:t>
            </a:r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901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42936" y="1052736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There are three laws of logs you need to know. 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You use these laws to so you can </a:t>
            </a:r>
          </a:p>
          <a:p>
            <a:pPr algn="ctr"/>
            <a:r>
              <a:rPr lang="en-GB" sz="3600" b="1" dirty="0" smtClean="0"/>
              <a:t>write multiple logs as a single log</a:t>
            </a:r>
            <a:r>
              <a:rPr lang="en-GB" sz="3600" dirty="0" smtClean="0"/>
              <a:t>. 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3850316"/>
            <a:ext cx="51845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1) </a:t>
            </a:r>
            <a:r>
              <a:rPr lang="en-GB" sz="4400" dirty="0" smtClean="0"/>
              <a:t>Multiplication Law</a:t>
            </a:r>
          </a:p>
          <a:p>
            <a:r>
              <a:rPr lang="en-GB" sz="4400" b="1" dirty="0" smtClean="0"/>
              <a:t>2) </a:t>
            </a:r>
            <a:r>
              <a:rPr lang="en-GB" sz="4400" dirty="0" smtClean="0"/>
              <a:t>Division Law </a:t>
            </a:r>
          </a:p>
          <a:p>
            <a:r>
              <a:rPr lang="en-GB" sz="4400" b="1" dirty="0" smtClean="0"/>
              <a:t>3) </a:t>
            </a:r>
            <a:r>
              <a:rPr lang="en-GB" sz="4400" dirty="0" smtClean="0"/>
              <a:t>Power Law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0032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908720"/>
                <a:ext cx="8547372" cy="539064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66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32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sz="6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6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66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6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6600" b="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32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66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600" b="0" i="1" baseline="30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8547372" cy="5390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98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65027" y="1988974"/>
                <a:ext cx="6829970" cy="923330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sz="54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027" y="1988974"/>
                <a:ext cx="682997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7544" y="1157977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Multiplication Law</a:t>
            </a:r>
            <a:endParaRPr lang="en-GB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5148" y="4182313"/>
                <a:ext cx="4651594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r>
                        <a:rPr lang="en-GB" sz="5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48" y="4182313"/>
                <a:ext cx="4651594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241652" y="4182313"/>
                <a:ext cx="3238066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 b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652" y="4182313"/>
                <a:ext cx="3238066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62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59632" y="1885267"/>
                <a:ext cx="7056784" cy="1959511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sz="5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5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5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5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54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885267"/>
                <a:ext cx="7056784" cy="19595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49314" y="1037441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Division Law</a:t>
            </a:r>
            <a:endParaRPr lang="en-GB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704842" y="4604655"/>
                <a:ext cx="279403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 b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842" y="4604655"/>
                <a:ext cx="2794035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1560" y="4581128"/>
                <a:ext cx="503471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5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  <m:r>
                        <a:rPr lang="en-GB" sz="54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581128"/>
                <a:ext cx="5034712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837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39752" y="1883539"/>
                <a:ext cx="4824536" cy="923330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5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baseline="30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</m:oMath>
                  </m:oMathPara>
                </a14:m>
                <a:endParaRPr lang="en-GB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883539"/>
                <a:ext cx="4824536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5536" y="98072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/>
              <a:t>Power Law</a:t>
            </a:r>
            <a:endParaRPr lang="en-GB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99592" y="3557802"/>
                <a:ext cx="3115853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6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6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6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557802"/>
                <a:ext cx="3115853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67944" y="3531146"/>
                <a:ext cx="3686009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6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6600" b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66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6600" b="0" i="1" baseline="30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531146"/>
                <a:ext cx="3686009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091212" y="5057308"/>
                <a:ext cx="3373424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6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6600" b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66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212" y="5057308"/>
                <a:ext cx="3373424" cy="11079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65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1207" y="1164037"/>
            <a:ext cx="9142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Before you can use </a:t>
            </a:r>
          </a:p>
          <a:p>
            <a:pPr algn="ctr"/>
            <a:r>
              <a:rPr lang="en-GB" sz="3600" dirty="0" smtClean="0"/>
              <a:t>the multiplication and division law, </a:t>
            </a:r>
          </a:p>
          <a:p>
            <a:pPr algn="ctr"/>
            <a:r>
              <a:rPr lang="en-GB" sz="3600" dirty="0" smtClean="0"/>
              <a:t>you need to make sure they have no </a:t>
            </a:r>
            <a:r>
              <a:rPr lang="en-GB" sz="3600" dirty="0" smtClean="0">
                <a:solidFill>
                  <a:srgbClr val="FF0000"/>
                </a:solidFill>
              </a:rPr>
              <a:t>coefficient</a:t>
            </a:r>
            <a:r>
              <a:rPr lang="en-GB" sz="3600" dirty="0" smtClean="0"/>
              <a:t>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Therefore use the </a:t>
            </a:r>
            <a:r>
              <a:rPr lang="en-GB" sz="3600" b="1" dirty="0" smtClean="0"/>
              <a:t>power law </a:t>
            </a:r>
            <a:r>
              <a:rPr lang="en-GB" sz="3600" dirty="0" smtClean="0"/>
              <a:t>before you apply the multiplication and division laws. 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15616" y="5189997"/>
                <a:ext cx="3115853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6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6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6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6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89997"/>
                <a:ext cx="3115853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283968" y="5163341"/>
                <a:ext cx="3686009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6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6600" b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66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6600" b="0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163341"/>
                <a:ext cx="3686009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94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48580" y="2084682"/>
                <a:ext cx="464569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sz="4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580" y="2084682"/>
                <a:ext cx="4645695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65430" y="3263524"/>
                <a:ext cx="424917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400" b="0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4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400" b="0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430" y="3263524"/>
                <a:ext cx="4249176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673820" y="4271636"/>
                <a:ext cx="383239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r>
                        <a:rPr lang="en-GB" sz="4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820" y="4271636"/>
                <a:ext cx="3832395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546916" y="5279748"/>
                <a:ext cx="204902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4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72</m:t>
                          </m:r>
                        </m:e>
                      </m:func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916" y="5279748"/>
                <a:ext cx="2049022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8017" y="112474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Write as a single log: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0648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Logarithms - </a:t>
              </a:r>
              <a:r>
                <a:rPr lang="en-GB" sz="3200" dirty="0" smtClean="0">
                  <a:latin typeface="+mj-lt"/>
                </a:rPr>
                <a:t>Laws </a:t>
              </a:r>
              <a:r>
                <a:rPr lang="en-GB" sz="3200" dirty="0">
                  <a:latin typeface="+mj-lt"/>
                </a:rPr>
                <a:t>of Logs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58962" y="5327104"/>
                <a:ext cx="2606098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6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6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962" y="5327104"/>
                <a:ext cx="2606098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0" y="733711"/>
            <a:ext cx="9142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Write as a single log: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19672" y="1480354"/>
                <a:ext cx="608467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5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480354"/>
                <a:ext cx="6084679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675421" y="2683024"/>
                <a:ext cx="584102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5400" b="0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421" y="2683024"/>
                <a:ext cx="5841023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30638" y="4005064"/>
                <a:ext cx="596926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5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638" y="4005064"/>
                <a:ext cx="5969263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93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41800</TotalTime>
  <Words>236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1602</cp:revision>
  <dcterms:created xsi:type="dcterms:W3CDTF">2013-02-28T07:36:55Z</dcterms:created>
  <dcterms:modified xsi:type="dcterms:W3CDTF">2020-08-07T16:14:20Z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2020-08-07T16:14:18.5091147Z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d5116229-9657-4426-a110-eeca298df5b4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