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585" r:id="rId2"/>
    <p:sldId id="586" r:id="rId3"/>
    <p:sldId id="593" r:id="rId4"/>
    <p:sldId id="592" r:id="rId5"/>
    <p:sldId id="587" r:id="rId6"/>
    <p:sldId id="570" r:id="rId7"/>
    <p:sldId id="588" r:id="rId8"/>
    <p:sldId id="571" r:id="rId9"/>
    <p:sldId id="572" r:id="rId10"/>
    <p:sldId id="591" r:id="rId11"/>
    <p:sldId id="590" r:id="rId12"/>
    <p:sldId id="573" r:id="rId13"/>
    <p:sldId id="51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ie Frost" initials="JF" lastIdx="0" clrIdx="0">
    <p:extLst>
      <p:ext uri="{19B8F6BF-5375-455C-9EA6-DF929625EA0E}">
        <p15:presenceInfo xmlns:p15="http://schemas.microsoft.com/office/powerpoint/2012/main" userId="13ffd922e6d1d98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073" autoAdjust="0"/>
    <p:restoredTop sz="88542" autoAdjust="0"/>
  </p:normalViewPr>
  <p:slideViewPr>
    <p:cSldViewPr>
      <p:cViewPr varScale="1">
        <p:scale>
          <a:sx n="71" d="100"/>
          <a:sy n="71" d="100"/>
        </p:scale>
        <p:origin x="1256" y="17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F2399-CD51-4C4C-BC34-03B9F40F9CF8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402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Applied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836712"/>
            <a:ext cx="91440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/>
              <a:t>Further Kinematics</a:t>
            </a:r>
          </a:p>
          <a:p>
            <a:pPr algn="ctr"/>
            <a:r>
              <a:rPr lang="en-GB" sz="9600" dirty="0"/>
              <a:t>-</a:t>
            </a:r>
            <a:r>
              <a:rPr lang="en-GB" sz="9600" b="1" dirty="0"/>
              <a:t> </a:t>
            </a:r>
            <a:r>
              <a:rPr lang="en-GB" sz="9600" dirty="0"/>
              <a:t>Vectors</a:t>
            </a:r>
          </a:p>
          <a:p>
            <a:pPr algn="ctr"/>
            <a:endParaRPr lang="en-GB" dirty="0"/>
          </a:p>
          <a:p>
            <a:pPr algn="ctr"/>
            <a:r>
              <a:rPr lang="en-GB" sz="8000" dirty="0"/>
              <a:t>Chapter 8 </a:t>
            </a:r>
          </a:p>
          <a:p>
            <a:pPr algn="ctr"/>
            <a:r>
              <a:rPr lang="en-GB" sz="8000" dirty="0"/>
              <a:t>(Part 1 </a:t>
            </a:r>
            <a:r>
              <a:rPr lang="en-GB" sz="8000"/>
              <a:t>of 4)</a:t>
            </a:r>
            <a:endParaRPr lang="en-GB" sz="8000" dirty="0"/>
          </a:p>
        </p:txBody>
      </p:sp>
    </p:spTree>
    <p:extLst>
      <p:ext uri="{BB962C8B-B14F-4D97-AF65-F5344CB8AC3E}">
        <p14:creationId xmlns:p14="http://schemas.microsoft.com/office/powerpoint/2010/main" val="209955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725A07B-00E2-4754-91EA-DD258DA66E89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25347B00-254D-4514-8404-85B7DF29F306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/>
                    <a:t>Vectors – Vectors and </a:t>
                  </a:r>
                  <a14:m>
                    <m:oMath xmlns:m="http://schemas.openxmlformats.org/officeDocument/2006/math">
                      <m:r>
                        <a:rPr lang="en-GB" sz="3200" i="1" dirty="0">
                          <a:latin typeface="Cambria Math" panose="02040503050406030204" pitchFamily="18" charset="0"/>
                        </a:rPr>
                        <m:t>𝑠𝑢𝑣𝑎𝑡</m:t>
                      </m:r>
                    </m:oMath>
                  </a14:m>
                  <a:r>
                    <a:rPr lang="en-GB" sz="3200" dirty="0"/>
                    <a:t> Example C</a:t>
                  </a:r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25347B00-254D-4514-8404-85B7DF29F30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588245CF-3C01-4276-8A72-D32D30C72CD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2B11243-BFEC-4F00-8C48-A4DC89D35333}"/>
                  </a:ext>
                </a:extLst>
              </p:cNvPr>
              <p:cNvSpPr txBox="1"/>
              <p:nvPr/>
            </p:nvSpPr>
            <p:spPr>
              <a:xfrm>
                <a:off x="398304" y="747618"/>
                <a:ext cx="8206143" cy="224676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An ice skater is skating on a large flat ice rink.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/>
                  <a:t> the skater is at a fixed point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/>
                  <a:t> and is travelling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2.4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−0.6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</m:oMath>
                </a14:m>
                <a:r>
                  <a:rPr lang="en-GB" sz="1400" dirty="0"/>
                  <a:t> ms</a:t>
                </a:r>
                <a:r>
                  <a:rPr lang="en-GB" sz="1400" baseline="30000" dirty="0"/>
                  <a:t>-1</a:t>
                </a:r>
                <a:r>
                  <a:rPr lang="en-GB" sz="1400" dirty="0"/>
                  <a:t>.</a:t>
                </a:r>
              </a:p>
              <a:p>
                <a:r>
                  <a:rPr lang="en-GB" sz="1400" dirty="0"/>
                  <a:t>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=20</m:t>
                    </m:r>
                  </m:oMath>
                </a14:m>
                <a:r>
                  <a:rPr lang="en-GB" sz="1400" dirty="0"/>
                  <a:t> s the skater is travelling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−5.6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+3.4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</m:oMath>
                </a14:m>
                <a:r>
                  <a:rPr lang="en-GB" sz="1400" dirty="0"/>
                  <a:t> ms</a:t>
                </a:r>
                <a:r>
                  <a:rPr lang="en-GB" sz="1400" baseline="30000" dirty="0"/>
                  <a:t>-1</a:t>
                </a:r>
                <a:r>
                  <a:rPr lang="en-GB" sz="1400" dirty="0"/>
                  <a:t>.</a:t>
                </a:r>
              </a:p>
              <a:p>
                <a:r>
                  <a:rPr lang="en-GB" sz="1400" dirty="0"/>
                  <a:t>Relative to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/>
                  <a:t>, the skater has position vector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GB" sz="1400" dirty="0"/>
                  <a:t>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/>
                  <a:t> seconds.</a:t>
                </a:r>
              </a:p>
              <a:p>
                <a:r>
                  <a:rPr lang="en-GB" sz="1400" dirty="0"/>
                  <a:t>Modelling the ice skater as a particle with constant acceleration, 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/>
                  <a:t>The acceleration of the ice skater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/>
                  <a:t>An expression for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GB" sz="1400" dirty="0"/>
                  <a:t> in terms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GB" sz="1400" dirty="0"/>
              </a:p>
              <a:p>
                <a:pPr marL="342900" indent="-342900">
                  <a:buAutoNum type="alphaLcParenBoth"/>
                </a:pPr>
                <a:r>
                  <a:rPr lang="en-GB" sz="1400" dirty="0"/>
                  <a:t>The time at which the skater is directly north-east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/>
                  <a:t>.</a:t>
                </a:r>
              </a:p>
              <a:p>
                <a:r>
                  <a:rPr lang="en-GB" sz="1400" dirty="0"/>
                  <a:t>A second skater travels so that she has position vector</a:t>
                </a:r>
                <a:r>
                  <a:rPr lang="en-GB" sz="1400" b="1" dirty="0"/>
                  <a:t>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1.1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−6</m:t>
                        </m:r>
                      </m:e>
                    </m:d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400" dirty="0"/>
                  <a:t> m relative to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/>
                  <a:t>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/>
                  <a:t>.</a:t>
                </a:r>
              </a:p>
              <a:p>
                <a:r>
                  <a:rPr lang="en-GB" sz="1400" dirty="0"/>
                  <a:t>(d) Show that the two skaters will meet.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2B11243-BFEC-4F00-8C48-A4DC89D353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304" y="747618"/>
                <a:ext cx="8206143" cy="224676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1D50CEB-9E99-46AE-A97B-11322CD5BC68}"/>
                  </a:ext>
                </a:extLst>
              </p:cNvPr>
              <p:cNvSpPr txBox="1"/>
              <p:nvPr/>
            </p:nvSpPr>
            <p:spPr>
              <a:xfrm>
                <a:off x="578427" y="3302981"/>
                <a:ext cx="3744416" cy="3344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Using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𝑎𝑡</m:t>
                    </m:r>
                  </m:oMath>
                </a14:m>
                <a:endParaRPr lang="en-GB" sz="2400" dirty="0"/>
              </a:p>
              <a:p>
                <a:pPr algn="ctr"/>
                <a:endParaRPr lang="en-GB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−5.6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3.4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2.4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−0.6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+20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br>
                  <a:rPr lang="en-GB" sz="2400" b="0" i="1" dirty="0">
                    <a:latin typeface="Cambria Math" panose="02040503050406030204" pitchFamily="18" charset="0"/>
                  </a:rPr>
                </a:br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−8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br>
                  <a:rPr lang="en-GB" sz="2400" b="0" i="1" dirty="0">
                    <a:latin typeface="Cambria Math" panose="02040503050406030204" pitchFamily="18" charset="0"/>
                  </a:rPr>
                </a:br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−0.4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0.2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sz="2400" b="0" i="0" smtClean="0">
                          <a:latin typeface="Cambria Math" panose="02040503050406030204" pitchFamily="18" charset="0"/>
                        </a:rPr>
                        <m:t>m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s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1D50CEB-9E99-46AE-A97B-11322CD5BC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427" y="3302981"/>
                <a:ext cx="3744416" cy="3344377"/>
              </a:xfrm>
              <a:prstGeom prst="rect">
                <a:avLst/>
              </a:prstGeom>
              <a:blipFill>
                <a:blip r:embed="rId4"/>
                <a:stretch>
                  <a:fillRect t="-14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ECB71680-C002-4053-BBDC-DD2746A0A436}"/>
              </a:ext>
            </a:extLst>
          </p:cNvPr>
          <p:cNvSpPr/>
          <p:nvPr/>
        </p:nvSpPr>
        <p:spPr>
          <a:xfrm>
            <a:off x="549134" y="3430747"/>
            <a:ext cx="216024" cy="23978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86F93BB-5D30-4077-8F89-F2D694EEB560}"/>
              </a:ext>
            </a:extLst>
          </p:cNvPr>
          <p:cNvSpPr/>
          <p:nvPr/>
        </p:nvSpPr>
        <p:spPr>
          <a:xfrm>
            <a:off x="4516640" y="3429000"/>
            <a:ext cx="216024" cy="23978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861414" y="3284984"/>
                <a:ext cx="3743033" cy="27235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2400" dirty="0">
                    <a:solidFill>
                      <a:prstClr val="black"/>
                    </a:solidFill>
                  </a:rPr>
                  <a:t>Using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𝑢𝑡</m:t>
                    </m:r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2400" dirty="0">
                  <a:solidFill>
                    <a:prstClr val="black"/>
                  </a:solidFill>
                </a:endParaRPr>
              </a:p>
              <a:p>
                <a:pPr lvl="0"/>
                <a:endParaRPr lang="en-GB" sz="2400" dirty="0">
                  <a:solidFill>
                    <a:prstClr val="black"/>
                  </a:solidFill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2.4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−0.6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−0.4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0.2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br>
                  <a:rPr lang="en-GB" sz="24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GB" sz="2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  <m:r>
                        <a:rPr lang="en-GB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2.4</m:t>
                                </m:r>
                                <m:r>
                                  <a:rPr lang="en-GB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GB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−0.2</m:t>
                                </m:r>
                                <m:sSup>
                                  <m:sSupPr>
                                    <m:ctrlPr>
                                      <a:rPr lang="en-GB" sz="24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4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p>
                                    <m:r>
                                      <a:rPr lang="en-GB" sz="24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GB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−0.6</m:t>
                                </m:r>
                                <m:r>
                                  <a:rPr lang="en-GB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GB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+0.1</m:t>
                                </m:r>
                                <m:sSup>
                                  <m:sSupPr>
                                    <m:ctrlPr>
                                      <a:rPr lang="en-GB" sz="24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4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p>
                                    <m:r>
                                      <a:rPr lang="en-GB" sz="24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1414" y="3284984"/>
                <a:ext cx="3743033" cy="272356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9999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725A07B-00E2-4754-91EA-DD258DA66E89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25347B00-254D-4514-8404-85B7DF29F306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/>
                    <a:t>Vectors – Vectors and </a:t>
                  </a:r>
                  <a14:m>
                    <m:oMath xmlns:m="http://schemas.openxmlformats.org/officeDocument/2006/math">
                      <m:r>
                        <a:rPr lang="en-GB" sz="3200" i="1" dirty="0">
                          <a:latin typeface="Cambria Math" panose="02040503050406030204" pitchFamily="18" charset="0"/>
                        </a:rPr>
                        <m:t>𝑠𝑢𝑣𝑎𝑡</m:t>
                      </m:r>
                    </m:oMath>
                  </a14:m>
                  <a:r>
                    <a:rPr lang="en-GB" sz="3200" dirty="0"/>
                    <a:t> Example C</a:t>
                  </a:r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25347B00-254D-4514-8404-85B7DF29F30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588245CF-3C01-4276-8A72-D32D30C72CD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2B11243-BFEC-4F00-8C48-A4DC89D35333}"/>
                  </a:ext>
                </a:extLst>
              </p:cNvPr>
              <p:cNvSpPr txBox="1"/>
              <p:nvPr/>
            </p:nvSpPr>
            <p:spPr>
              <a:xfrm>
                <a:off x="468356" y="748093"/>
                <a:ext cx="8206143" cy="224676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An ice skater is skating on a large flat ice rink.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/>
                  <a:t> the skater is at a fixed point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/>
                  <a:t> and is travelling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2.4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−0.6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</m:oMath>
                </a14:m>
                <a:r>
                  <a:rPr lang="en-GB" sz="1400" dirty="0"/>
                  <a:t> ms</a:t>
                </a:r>
                <a:r>
                  <a:rPr lang="en-GB" sz="1400" baseline="30000" dirty="0"/>
                  <a:t>-1</a:t>
                </a:r>
                <a:r>
                  <a:rPr lang="en-GB" sz="1400" dirty="0"/>
                  <a:t>.</a:t>
                </a:r>
              </a:p>
              <a:p>
                <a:r>
                  <a:rPr lang="en-GB" sz="1400" dirty="0"/>
                  <a:t>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=20</m:t>
                    </m:r>
                  </m:oMath>
                </a14:m>
                <a:r>
                  <a:rPr lang="en-GB" sz="1400" dirty="0"/>
                  <a:t> s the skater is travelling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−5.6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+3.4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</m:oMath>
                </a14:m>
                <a:r>
                  <a:rPr lang="en-GB" sz="1400" dirty="0"/>
                  <a:t> ms</a:t>
                </a:r>
                <a:r>
                  <a:rPr lang="en-GB" sz="1400" baseline="30000" dirty="0"/>
                  <a:t>-1</a:t>
                </a:r>
                <a:r>
                  <a:rPr lang="en-GB" sz="1400" dirty="0"/>
                  <a:t>.</a:t>
                </a:r>
              </a:p>
              <a:p>
                <a:r>
                  <a:rPr lang="en-GB" sz="1400" dirty="0"/>
                  <a:t>Relative to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/>
                  <a:t>, the skater has position vector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GB" sz="1400" dirty="0"/>
                  <a:t>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/>
                  <a:t> seconds.</a:t>
                </a:r>
              </a:p>
              <a:p>
                <a:r>
                  <a:rPr lang="en-GB" sz="1400" dirty="0"/>
                  <a:t>Modelling the ice skater as a particle with constant acceleration, 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/>
                  <a:t>The acceleration of the ice skater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/>
                  <a:t>An expression for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GB" sz="1400" dirty="0"/>
                  <a:t> in terms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GB" sz="1400" dirty="0"/>
              </a:p>
              <a:p>
                <a:pPr marL="342900" indent="-342900">
                  <a:buAutoNum type="alphaLcParenBoth"/>
                </a:pPr>
                <a:r>
                  <a:rPr lang="en-GB" sz="1400" dirty="0"/>
                  <a:t>The time at which the skater is directly north-east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/>
                  <a:t>.</a:t>
                </a:r>
              </a:p>
              <a:p>
                <a:r>
                  <a:rPr lang="en-GB" sz="1400" dirty="0"/>
                  <a:t>A second skater travels so that she has position vector</a:t>
                </a:r>
                <a:r>
                  <a:rPr lang="en-GB" sz="1400" b="1" dirty="0"/>
                  <a:t>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1.1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−6</m:t>
                        </m:r>
                      </m:e>
                    </m:d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400" dirty="0"/>
                  <a:t> m relative to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/>
                  <a:t>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/>
                  <a:t>.</a:t>
                </a:r>
              </a:p>
              <a:p>
                <a:r>
                  <a:rPr lang="en-GB" sz="1400" dirty="0"/>
                  <a:t>(d) Show that the two skaters will meet.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2B11243-BFEC-4F00-8C48-A4DC89D353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356" y="748093"/>
                <a:ext cx="8206143" cy="224676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A824AD8-E740-4CE9-8471-8F1E29ABB392}"/>
                  </a:ext>
                </a:extLst>
              </p:cNvPr>
              <p:cNvSpPr txBox="1"/>
              <p:nvPr/>
            </p:nvSpPr>
            <p:spPr>
              <a:xfrm>
                <a:off x="4515327" y="3140968"/>
                <a:ext cx="4316310" cy="36412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/>
                  <a:t>Vectors will be the same: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2.4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−0.2</m:t>
                                </m:r>
                                <m:sSup>
                                  <m:sSup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p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−0.6</m:t>
                                </m:r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+0.1</m:t>
                                </m:r>
                                <m:sSup>
                                  <m:sSup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p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1.1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2.4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−0.2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  </m:t>
                      </m:r>
                    </m:oMath>
                  </m:oMathPara>
                </a14:m>
                <a:endParaRPr lang="en-GB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=12</m:t>
                      </m:r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pPr algn="ctr"/>
                <a:r>
                  <a:rPr lang="en-GB" dirty="0"/>
                  <a:t>When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/>
                  <a:t>,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𝐹𝑖𝑟𝑠𝑡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𝑠𝑘𝑎𝑡𝑒𝑟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dirty="0"/>
              </a:p>
              <a:p>
                <a:r>
                  <a:rPr lang="en-GB" dirty="0"/>
                  <a:t>	When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/>
                  <a:t>, second skater = -6</a:t>
                </a:r>
              </a:p>
              <a:p>
                <a:endParaRPr lang="en-GB" dirty="0"/>
              </a:p>
              <a:p>
                <a:pPr algn="ctr"/>
                <a:r>
                  <a:rPr lang="en-GB" dirty="0"/>
                  <a:t>When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=12</m:t>
                    </m:r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𝐹𝑖𝑟𝑠𝑡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𝑠𝑘𝑎𝑡𝑒𝑟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=7.2</m:t>
                    </m:r>
                  </m:oMath>
                </a14:m>
                <a:r>
                  <a:rPr lang="en-GB" dirty="0"/>
                  <a:t> </a:t>
                </a:r>
              </a:p>
              <a:p>
                <a:pPr algn="ctr"/>
                <a:r>
                  <a:rPr lang="en-GB" dirty="0"/>
                  <a:t>When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=12</m:t>
                    </m:r>
                  </m:oMath>
                </a14:m>
                <a:r>
                  <a:rPr lang="en-GB" dirty="0"/>
                  <a:t> seconds, second skater = 7.2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A824AD8-E740-4CE9-8471-8F1E29ABB3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5327" y="3140968"/>
                <a:ext cx="4316310" cy="3641253"/>
              </a:xfrm>
              <a:prstGeom prst="rect">
                <a:avLst/>
              </a:prstGeom>
              <a:blipFill>
                <a:blip r:embed="rId4"/>
                <a:stretch>
                  <a:fillRect t="-836" b="-16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extLst>
              <a:ext uri="{FF2B5EF4-FFF2-40B4-BE49-F238E27FC236}">
                <a16:creationId xmlns:a16="http://schemas.microsoft.com/office/drawing/2014/main" id="{41E985A2-FF73-467C-85D2-94A1835AB7C6}"/>
              </a:ext>
            </a:extLst>
          </p:cNvPr>
          <p:cNvSpPr/>
          <p:nvPr/>
        </p:nvSpPr>
        <p:spPr>
          <a:xfrm>
            <a:off x="398473" y="3245740"/>
            <a:ext cx="216024" cy="23978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E7A6A01-9541-4186-8AA0-3361D9C269F6}"/>
              </a:ext>
            </a:extLst>
          </p:cNvPr>
          <p:cNvSpPr/>
          <p:nvPr/>
        </p:nvSpPr>
        <p:spPr>
          <a:xfrm>
            <a:off x="4463415" y="3243504"/>
            <a:ext cx="216024" cy="23978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84134" y="3596370"/>
                <a:ext cx="4005583" cy="28623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2000" dirty="0">
                    <a:solidFill>
                      <a:prstClr val="black"/>
                    </a:solidFill>
                  </a:rPr>
                  <a:t>When north-east of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2000" dirty="0">
                    <a:solidFill>
                      <a:prstClr val="black"/>
                    </a:solidFill>
                  </a:rPr>
                  <a:t>, </a:t>
                </a:r>
              </a:p>
              <a:p>
                <a:pPr lvl="0" algn="ctr"/>
                <a:r>
                  <a:rPr lang="en-GB" sz="2000" dirty="0">
                    <a:solidFill>
                      <a:prstClr val="black"/>
                    </a:solidFill>
                  </a:rPr>
                  <a:t>the </a:t>
                </a:r>
                <a14:m>
                  <m:oMath xmlns:m="http://schemas.openxmlformats.org/officeDocument/2006/math">
                    <m:r>
                      <a:rPr lang="en-GB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2000" dirty="0">
                    <a:solidFill>
                      <a:prstClr val="black"/>
                    </a:solidFill>
                  </a:rPr>
                  <a:t> component will be the same as </a:t>
                </a:r>
              </a:p>
              <a:p>
                <a:pPr lvl="0" algn="ctr"/>
                <a:r>
                  <a:rPr lang="en-GB" sz="2000" dirty="0">
                    <a:solidFill>
                      <a:prstClr val="black"/>
                    </a:solidFill>
                  </a:rPr>
                  <a:t>the </a:t>
                </a:r>
                <a14:m>
                  <m:oMath xmlns:m="http://schemas.openxmlformats.org/officeDocument/2006/math">
                    <m:r>
                      <a:rPr lang="en-GB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2000" dirty="0">
                    <a:solidFill>
                      <a:prstClr val="black"/>
                    </a:solidFill>
                  </a:rPr>
                  <a:t> component.</a:t>
                </a:r>
              </a:p>
              <a:p>
                <a:pPr lvl="0"/>
                <a:endParaRPr lang="en-GB" sz="2000" dirty="0">
                  <a:solidFill>
                    <a:prstClr val="black"/>
                  </a:solidFill>
                </a:endParaRP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2.4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−0.2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=−0.6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+0.1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 algn="ctr"/>
                <a:br>
                  <a:rPr lang="en-GB" sz="20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d>
                        <m:d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1−0.1</m:t>
                          </m:r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0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 algn="ctr"/>
                <a:br>
                  <a:rPr lang="en-GB" sz="20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 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2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134" y="3596370"/>
                <a:ext cx="4005583" cy="2862322"/>
              </a:xfrm>
              <a:prstGeom prst="rect">
                <a:avLst/>
              </a:prstGeom>
              <a:blipFill>
                <a:blip r:embed="rId5"/>
                <a:stretch>
                  <a:fillRect l="-761" t="-1279" r="-2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1399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7BD9E40-CE3B-47FB-AC66-B0F27BCA9622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1DB3D25-9314-4794-85F8-F9D2B81DDCAC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Test Your Understanding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462EABC-3482-4E7B-A66E-29ED8B6E2C0C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C776EA91-D4CA-4622-96E4-7A8B4FB95B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335407"/>
            <a:ext cx="6267450" cy="271462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379B46F-09A3-42A6-A2B5-3DD2C10B95DF}"/>
              </a:ext>
            </a:extLst>
          </p:cNvPr>
          <p:cNvSpPr txBox="1"/>
          <p:nvPr/>
        </p:nvSpPr>
        <p:spPr>
          <a:xfrm>
            <a:off x="323528" y="966075"/>
            <a:ext cx="338437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M1(Old) May 2013(R) Q6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A2D2620-99F3-4818-A215-B03B59BF1F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3865" y="4148092"/>
            <a:ext cx="5878415" cy="270990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EDA48E9-9A89-4217-8399-96165CE90C95}"/>
              </a:ext>
            </a:extLst>
          </p:cNvPr>
          <p:cNvSpPr/>
          <p:nvPr/>
        </p:nvSpPr>
        <p:spPr>
          <a:xfrm>
            <a:off x="1471576" y="4096968"/>
            <a:ext cx="5620703" cy="6893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1815B8C-13D9-45DF-8CE4-BB8AB4EEF1C7}"/>
              </a:ext>
            </a:extLst>
          </p:cNvPr>
          <p:cNvSpPr/>
          <p:nvPr/>
        </p:nvSpPr>
        <p:spPr>
          <a:xfrm>
            <a:off x="1471576" y="4786311"/>
            <a:ext cx="5620703" cy="124301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8B19831-5145-4CED-8D25-D09C10187A87}"/>
              </a:ext>
            </a:extLst>
          </p:cNvPr>
          <p:cNvSpPr/>
          <p:nvPr/>
        </p:nvSpPr>
        <p:spPr>
          <a:xfrm>
            <a:off x="1471576" y="6029324"/>
            <a:ext cx="5620703" cy="82867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85927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8A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2</a:t>
            </a:r>
          </a:p>
          <a:p>
            <a:r>
              <a:rPr lang="en-GB" sz="2400" dirty="0"/>
              <a:t>Pages 162-164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28EAB87-2CAC-9440-9D37-5FFCC194CBC5}"/>
              </a:ext>
            </a:extLst>
          </p:cNvPr>
          <p:cNvSpPr txBox="1"/>
          <p:nvPr/>
        </p:nvSpPr>
        <p:spPr>
          <a:xfrm>
            <a:off x="611560" y="2682537"/>
            <a:ext cx="79928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Q1-3</a:t>
            </a:r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Q4-9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Q10-11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Q12-13 &amp; 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6165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5084B09-86C3-4B1C-BD22-506543EC7059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DF5F1719-A3E2-43A7-8568-9B8851BEB496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Vectors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CB6F3A3-4786-4873-99C4-0B1E6B727A7D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539552" y="836712"/>
            <a:ext cx="7848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To describe the motion of a particle </a:t>
            </a:r>
          </a:p>
          <a:p>
            <a:pPr algn="ctr"/>
            <a:r>
              <a:rPr lang="en-GB" sz="4000" dirty="0"/>
              <a:t>you can use the equation: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5F1DC5E-02C3-4295-A35F-01A3A24FC97F}"/>
                  </a:ext>
                </a:extLst>
              </p:cNvPr>
              <p:cNvSpPr txBox="1"/>
              <p:nvPr/>
            </p:nvSpPr>
            <p:spPr>
              <a:xfrm>
                <a:off x="0" y="2132856"/>
                <a:ext cx="9144000" cy="186204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5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sz="115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115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15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GB" sz="115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GB" sz="115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15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sz="115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15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5F1DC5E-02C3-4295-A35F-01A3A24FC9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132856"/>
                <a:ext cx="9144000" cy="186204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555776" y="4437112"/>
                <a:ext cx="5184576" cy="2308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sSub>
                      <m:sSubPr>
                        <m:ctrlPr>
                          <a:rPr lang="en-GB" sz="4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4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GB" sz="4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GB" sz="4800" dirty="0">
                    <a:solidFill>
                      <a:prstClr val="black"/>
                    </a:solidFill>
                  </a:rPr>
                  <a:t> = initial position </a:t>
                </a:r>
              </a:p>
              <a:p>
                <a:pPr lvl="0"/>
                <a14:m>
                  <m:oMath xmlns:m="http://schemas.openxmlformats.org/officeDocument/2006/math">
                    <m:r>
                      <a:rPr lang="en-GB" sz="4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r>
                  <a:rPr lang="en-GB" sz="4800" dirty="0">
                    <a:solidFill>
                      <a:prstClr val="black"/>
                    </a:solidFill>
                  </a:rPr>
                  <a:t> = velocity</a:t>
                </a:r>
              </a:p>
              <a:p>
                <a:pPr lvl="0"/>
                <a14:m>
                  <m:oMath xmlns:m="http://schemas.openxmlformats.org/officeDocument/2006/math">
                    <m:r>
                      <a:rPr lang="en-GB" sz="4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GB" sz="4800" dirty="0">
                    <a:solidFill>
                      <a:prstClr val="black"/>
                    </a:solidFill>
                  </a:rPr>
                  <a:t> = time</a:t>
                </a: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4437112"/>
                <a:ext cx="5184576" cy="2308324"/>
              </a:xfrm>
              <a:prstGeom prst="rect">
                <a:avLst/>
              </a:prstGeom>
              <a:blipFill>
                <a:blip r:embed="rId3"/>
                <a:stretch>
                  <a:fillRect t="-5805" r="-2703" b="-131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0177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5084B09-86C3-4B1C-BD22-506543EC7059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DF5F1719-A3E2-43A7-8568-9B8851BEB496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Vectors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CB6F3A3-4786-4873-99C4-0B1E6B727A7D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2C35CFC-B036-4D16-A3B6-A4E52B1937DB}"/>
                  </a:ext>
                </a:extLst>
              </p:cNvPr>
              <p:cNvSpPr txBox="1"/>
              <p:nvPr/>
            </p:nvSpPr>
            <p:spPr>
              <a:xfrm>
                <a:off x="125188" y="1653350"/>
                <a:ext cx="8892480" cy="10720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b="1" dirty="0"/>
                  <a:t>Position Vector: </a:t>
                </a:r>
                <a:r>
                  <a:rPr lang="en-GB" sz="3600" dirty="0"/>
                  <a:t>this is your starting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3600" dirty="0"/>
                  <a:t> </a:t>
                </a: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2C35CFC-B036-4D16-A3B6-A4E52B1937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188" y="1653350"/>
                <a:ext cx="8892480" cy="1072025"/>
              </a:xfrm>
              <a:prstGeom prst="rect">
                <a:avLst/>
              </a:prstGeom>
              <a:blipFill>
                <a:blip r:embed="rId3"/>
                <a:stretch>
                  <a:fillRect l="-1029" b="-2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val 13"/>
          <p:cNvSpPr/>
          <p:nvPr/>
        </p:nvSpPr>
        <p:spPr>
          <a:xfrm>
            <a:off x="3887924" y="5340395"/>
            <a:ext cx="216024" cy="21406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9" name="Straight Arrow Connector 28"/>
          <p:cNvCxnSpPr/>
          <p:nvPr/>
        </p:nvCxnSpPr>
        <p:spPr>
          <a:xfrm flipH="1" flipV="1">
            <a:off x="2771800" y="2708920"/>
            <a:ext cx="2470" cy="331236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2771800" y="6021288"/>
            <a:ext cx="4827006" cy="113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743908" y="617586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9772" y="601876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59253" y="521864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1</a:t>
            </a:r>
          </a:p>
        </p:txBody>
      </p:sp>
      <p:cxnSp>
        <p:nvCxnSpPr>
          <p:cNvPr id="10" name="Straight Connector 9"/>
          <p:cNvCxnSpPr>
            <a:endCxn id="15" idx="3"/>
          </p:cNvCxnSpPr>
          <p:nvPr/>
        </p:nvCxnSpPr>
        <p:spPr>
          <a:xfrm>
            <a:off x="2627784" y="5480250"/>
            <a:ext cx="1355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995936" y="6018762"/>
            <a:ext cx="0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3965762" y="248495"/>
                <a:ext cx="1712135" cy="15696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96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9600" b="1" i="1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GB" sz="9600" b="1" i="1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5762" y="248495"/>
                <a:ext cx="1712135" cy="15696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7986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5E53DBF-DC8F-4A19-83A1-1FE8F110875C}"/>
              </a:ext>
            </a:extLst>
          </p:cNvPr>
          <p:cNvCxnSpPr/>
          <p:nvPr/>
        </p:nvCxnSpPr>
        <p:spPr>
          <a:xfrm flipV="1">
            <a:off x="3670665" y="4821568"/>
            <a:ext cx="1224136" cy="576064"/>
          </a:xfrm>
          <a:prstGeom prst="straightConnector1">
            <a:avLst/>
          </a:prstGeom>
          <a:ln w="76200">
            <a:tailEnd type="non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95084B09-86C3-4B1C-BD22-506543EC7059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DF5F1719-A3E2-43A7-8568-9B8851BEB496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Vectors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CB6F3A3-4786-4873-99C4-0B1E6B727A7D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2C35CFC-B036-4D16-A3B6-A4E52B1937DB}"/>
                  </a:ext>
                </a:extLst>
              </p:cNvPr>
              <p:cNvSpPr txBox="1"/>
              <p:nvPr/>
            </p:nvSpPr>
            <p:spPr>
              <a:xfrm>
                <a:off x="300265" y="1416523"/>
                <a:ext cx="8738340" cy="12897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400" b="1" dirty="0"/>
                  <a:t>Velocity: </a:t>
                </a:r>
                <a:r>
                  <a:rPr lang="en-GB" sz="4400" dirty="0"/>
                  <a:t>each second he moves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4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4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44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2C35CFC-B036-4D16-A3B6-A4E52B1937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265" y="1416523"/>
                <a:ext cx="8738340" cy="1289712"/>
              </a:xfrm>
              <a:prstGeom prst="rect">
                <a:avLst/>
              </a:prstGeom>
              <a:blipFill>
                <a:blip r:embed="rId2"/>
                <a:stretch>
                  <a:fillRect l="-976" b="-23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val 13"/>
          <p:cNvSpPr/>
          <p:nvPr/>
        </p:nvSpPr>
        <p:spPr>
          <a:xfrm>
            <a:off x="3562653" y="5321442"/>
            <a:ext cx="216024" cy="21406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5E53DBF-DC8F-4A19-83A1-1FE8F110875C}"/>
              </a:ext>
            </a:extLst>
          </p:cNvPr>
          <p:cNvCxnSpPr/>
          <p:nvPr/>
        </p:nvCxnSpPr>
        <p:spPr>
          <a:xfrm flipV="1">
            <a:off x="4813801" y="4280801"/>
            <a:ext cx="1224136" cy="576064"/>
          </a:xfrm>
          <a:prstGeom prst="straightConnector1">
            <a:avLst/>
          </a:prstGeom>
          <a:ln w="76200">
            <a:tailEnd type="non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5E53DBF-DC8F-4A19-83A1-1FE8F110875C}"/>
              </a:ext>
            </a:extLst>
          </p:cNvPr>
          <p:cNvCxnSpPr/>
          <p:nvPr/>
        </p:nvCxnSpPr>
        <p:spPr>
          <a:xfrm flipV="1">
            <a:off x="5956937" y="3740416"/>
            <a:ext cx="1224136" cy="576064"/>
          </a:xfrm>
          <a:prstGeom prst="straightConnector1">
            <a:avLst/>
          </a:prstGeom>
          <a:ln w="76200">
            <a:tailEnd type="non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223480" y="5127902"/>
                <a:ext cx="445955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3480" y="5127902"/>
                <a:ext cx="445955" cy="6223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425869" y="4555012"/>
                <a:ext cx="445955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5869" y="4555012"/>
                <a:ext cx="445955" cy="6223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586597" y="4042469"/>
                <a:ext cx="445955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6597" y="4042469"/>
                <a:ext cx="445955" cy="6223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/>
          <p:cNvCxnSpPr/>
          <p:nvPr/>
        </p:nvCxnSpPr>
        <p:spPr>
          <a:xfrm flipH="1" flipV="1">
            <a:off x="2481298" y="2708920"/>
            <a:ext cx="2470" cy="331236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2481298" y="6021288"/>
            <a:ext cx="4827006" cy="113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453406" y="617586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229270" y="601876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968751" y="521864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1</a:t>
            </a:r>
          </a:p>
        </p:txBody>
      </p:sp>
      <p:cxnSp>
        <p:nvCxnSpPr>
          <p:cNvPr id="33" name="Straight Connector 32"/>
          <p:cNvCxnSpPr>
            <a:endCxn id="31" idx="3"/>
          </p:cNvCxnSpPr>
          <p:nvPr/>
        </p:nvCxnSpPr>
        <p:spPr>
          <a:xfrm>
            <a:off x="2337282" y="5480250"/>
            <a:ext cx="1355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705434" y="6018762"/>
            <a:ext cx="0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4701362" y="4759153"/>
            <a:ext cx="216024" cy="214069"/>
          </a:xfrm>
          <a:prstGeom prst="ellipse">
            <a:avLst/>
          </a:prstGeom>
          <a:solidFill>
            <a:schemeClr val="tx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/>
          <p:cNvSpPr/>
          <p:nvPr/>
        </p:nvSpPr>
        <p:spPr>
          <a:xfrm>
            <a:off x="5909684" y="4176665"/>
            <a:ext cx="216024" cy="214069"/>
          </a:xfrm>
          <a:prstGeom prst="ellipse">
            <a:avLst/>
          </a:prstGeom>
          <a:solidFill>
            <a:schemeClr val="tx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/>
          <p:cNvSpPr/>
          <p:nvPr/>
        </p:nvSpPr>
        <p:spPr>
          <a:xfrm>
            <a:off x="7092280" y="3633525"/>
            <a:ext cx="216024" cy="214069"/>
          </a:xfrm>
          <a:prstGeom prst="ellipse">
            <a:avLst/>
          </a:prstGeom>
          <a:solidFill>
            <a:schemeClr val="tx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073962" y="292649"/>
                <a:ext cx="1202572" cy="15696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9600" b="1" i="1">
                          <a:latin typeface="Cambria Math" panose="02040503050406030204" pitchFamily="18" charset="0"/>
                        </a:rPr>
                        <m:t>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962" y="292649"/>
                <a:ext cx="1202572" cy="156966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8478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5084B09-86C3-4B1C-BD22-506543EC7059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DF5F1719-A3E2-43A7-8568-9B8851BEB496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Vector Notation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CB6F3A3-4786-4873-99C4-0B1E6B727A7D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8847" y="1847864"/>
                <a:ext cx="902516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48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4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sz="4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+7</m:t>
                          </m:r>
                          <m:r>
                            <a:rPr lang="en-GB" sz="4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GB" sz="48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4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4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sz="4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4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GB" sz="4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4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4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sz="4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+6</m:t>
                          </m:r>
                          <m:r>
                            <a:rPr lang="en-GB" sz="4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</m:oMath>
                  </m:oMathPara>
                </a14:m>
                <a:endParaRPr lang="en-GB" sz="5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47" y="1847864"/>
                <a:ext cx="9025161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150299" y="4728184"/>
                <a:ext cx="6415859" cy="17251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6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6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6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6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6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6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6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6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6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6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6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6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6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6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60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0299" y="4728184"/>
                <a:ext cx="6415859" cy="172515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779339" y="3033230"/>
            <a:ext cx="15841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/>
              <a:t>or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90872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Make life easier for yourself by using column vectors.</a:t>
            </a:r>
          </a:p>
        </p:txBody>
      </p:sp>
    </p:spTree>
    <p:extLst>
      <p:ext uri="{BB962C8B-B14F-4D97-AF65-F5344CB8AC3E}">
        <p14:creationId xmlns:p14="http://schemas.microsoft.com/office/powerpoint/2010/main" val="2309225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2EB9AF4D-D93B-44F0-9944-36A74A48C174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1761D860-ADC6-4D5D-99C4-D3BA2AF71770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Vectors – Example A</a:t>
              </a:r>
              <a:endParaRPr lang="en-GB" sz="3200" dirty="0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0AEE9C92-FC59-463E-8181-0BF662FE447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2FF8E14-AAB1-4397-A8B5-CDFFC9AC0041}"/>
                  </a:ext>
                </a:extLst>
              </p:cNvPr>
              <p:cNvSpPr txBox="1"/>
              <p:nvPr/>
            </p:nvSpPr>
            <p:spPr>
              <a:xfrm>
                <a:off x="395536" y="836712"/>
                <a:ext cx="8568952" cy="156966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A particle starts from the position vector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(3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+7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/>
                  <a:t> m and moves with constant velocity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(2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/>
                  <a:t> ms</a:t>
                </a:r>
                <a:r>
                  <a:rPr lang="en-GB" sz="2400" baseline="30000" dirty="0"/>
                  <a:t>-1</a:t>
                </a:r>
                <a:r>
                  <a:rPr lang="en-GB" sz="2400" dirty="0"/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2400" dirty="0"/>
                  <a:t>Find the position vector of the particle 4 seconds later.</a:t>
                </a:r>
              </a:p>
              <a:p>
                <a:pPr marL="342900" indent="-342900">
                  <a:buAutoNum type="alphaLcParenBoth"/>
                </a:pPr>
                <a:r>
                  <a:rPr lang="en-GB" sz="2400" dirty="0"/>
                  <a:t>Find the time at which the particle is due east of the origin.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2FF8E14-AAB1-4397-A8B5-CDFFC9AC00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836712"/>
                <a:ext cx="8568952" cy="1569660"/>
              </a:xfrm>
              <a:prstGeom prst="rect">
                <a:avLst/>
              </a:prstGeom>
              <a:blipFill>
                <a:blip r:embed="rId2"/>
                <a:stretch>
                  <a:fillRect b="-281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F31F5FD-6C95-4936-86E6-0D8B794CE647}"/>
                  </a:ext>
                </a:extLst>
              </p:cNvPr>
              <p:cNvSpPr txBox="1"/>
              <p:nvPr/>
            </p:nvSpPr>
            <p:spPr>
              <a:xfrm>
                <a:off x="4680012" y="2643957"/>
                <a:ext cx="4178208" cy="40784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8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800" i="1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28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𝑡</m:t>
                      </m:r>
                      <m:d>
                        <m:d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8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8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800" i="1" dirty="0">
                  <a:latin typeface="Cambria Math" panose="02040503050406030204" pitchFamily="18" charset="0"/>
                </a:endParaRPr>
              </a:p>
              <a:p>
                <a:pPr algn="ctr"/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3+2</m:t>
                                </m:r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7−</m:t>
                                </m:r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/>
              </a:p>
              <a:p>
                <a:pPr algn="ctr"/>
                <a:endParaRPr lang="en-GB" sz="2000" b="0" i="1" dirty="0">
                  <a:latin typeface="Cambria Math" panose="02040503050406030204" pitchFamily="18" charset="0"/>
                </a:endParaRPr>
              </a:p>
              <a:p>
                <a:pPr lvl="0" algn="ctr"/>
                <a:r>
                  <a:rPr lang="en-GB" sz="2000" dirty="0">
                    <a:solidFill>
                      <a:prstClr val="black"/>
                    </a:solidFill>
                  </a:rPr>
                  <a:t>If due East, then the </a:t>
                </a:r>
                <a14:m>
                  <m:oMath xmlns:m="http://schemas.openxmlformats.org/officeDocument/2006/math">
                    <m:r>
                      <a:rPr lang="en-GB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2000" dirty="0">
                    <a:solidFill>
                      <a:prstClr val="black"/>
                    </a:solidFill>
                  </a:rPr>
                  <a:t> component is 0:</a:t>
                </a:r>
              </a:p>
              <a:p>
                <a:pPr algn="ctr"/>
                <a:endParaRPr lang="en-GB" sz="20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7−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=0   </m:t>
                      </m:r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 algn="ctr"/>
                <a:endParaRPr lang="en-GB" sz="14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r>
                  <a:rPr lang="en-GB" sz="2800" dirty="0"/>
                  <a:t> seconds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F31F5FD-6C95-4936-86E6-0D8B794CE6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0012" y="2643957"/>
                <a:ext cx="4178208" cy="4078424"/>
              </a:xfrm>
              <a:prstGeom prst="rect">
                <a:avLst/>
              </a:prstGeom>
              <a:blipFill>
                <a:blip r:embed="rId3"/>
                <a:stretch>
                  <a:fillRect l="-1022" r="-876" b="-25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63529A75-6A60-484A-ABEC-E420A85676FE}"/>
              </a:ext>
            </a:extLst>
          </p:cNvPr>
          <p:cNvSpPr/>
          <p:nvPr/>
        </p:nvSpPr>
        <p:spPr>
          <a:xfrm>
            <a:off x="539552" y="2763851"/>
            <a:ext cx="216024" cy="23978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892B14-2FFD-4B5E-9E4D-4305E178B0E3}"/>
              </a:ext>
            </a:extLst>
          </p:cNvPr>
          <p:cNvSpPr/>
          <p:nvPr/>
        </p:nvSpPr>
        <p:spPr>
          <a:xfrm>
            <a:off x="4860032" y="2641011"/>
            <a:ext cx="216024" cy="23978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647564" y="4221088"/>
                <a:ext cx="3528392" cy="23265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3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3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  <m:d>
                        <m:d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3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3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32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endParaRPr lang="en-GB" sz="3200" b="1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3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3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br>
                  <a:rPr lang="en-GB" sz="32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564" y="4221088"/>
                <a:ext cx="3528392" cy="23265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>
            <a:off x="4355976" y="2708920"/>
            <a:ext cx="0" cy="37444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5F1DC5E-02C3-4295-A35F-01A3A24FC97F}"/>
                  </a:ext>
                </a:extLst>
              </p:cNvPr>
              <p:cNvSpPr txBox="1"/>
              <p:nvPr/>
            </p:nvSpPr>
            <p:spPr>
              <a:xfrm>
                <a:off x="270030" y="3095510"/>
                <a:ext cx="3995936" cy="83099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sz="4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GB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GB" sz="4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sz="4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4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5F1DC5E-02C3-4295-A35F-01A3A24FC9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030" y="3095510"/>
                <a:ext cx="3995936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122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5084B09-86C3-4B1C-BD22-506543EC7059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DF5F1719-A3E2-43A7-8568-9B8851BEB496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>
                      <a:latin typeface="+mj-lt"/>
                    </a:rPr>
                    <a:t>Vectors –</a:t>
                  </a:r>
                  <a:r>
                    <a:rPr lang="en-GB" sz="3200" dirty="0"/>
                    <a:t> Vectors and </a:t>
                  </a:r>
                  <a14:m>
                    <m:oMath xmlns:m="http://schemas.openxmlformats.org/officeDocument/2006/math">
                      <m:r>
                        <a:rPr lang="en-GB" sz="3200" i="1" dirty="0">
                          <a:latin typeface="Cambria Math" panose="02040503050406030204" pitchFamily="18" charset="0"/>
                        </a:rPr>
                        <m:t>𝑠𝑢𝑣𝑎𝑡</m:t>
                      </m:r>
                    </m:oMath>
                  </a14:m>
                  <a:r>
                    <a:rPr lang="en-GB" sz="3200" dirty="0">
                      <a:latin typeface="+mj-lt"/>
                    </a:rPr>
                    <a:t> </a:t>
                  </a:r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DF5F1719-A3E2-43A7-8568-9B8851BEB49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CB6F3A3-4786-4873-99C4-0B1E6B727A7D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43DE6AC-2FC6-4360-B811-C0407F8B4D86}"/>
                  </a:ext>
                </a:extLst>
              </p:cNvPr>
              <p:cNvSpPr txBox="1"/>
              <p:nvPr/>
            </p:nvSpPr>
            <p:spPr>
              <a:xfrm>
                <a:off x="395536" y="687926"/>
                <a:ext cx="8137476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b="0" dirty="0"/>
                  <a:t>Some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𝑠𝑢𝑣𝑎𝑡</m:t>
                    </m:r>
                  </m:oMath>
                </a14:m>
                <a:r>
                  <a:rPr lang="en-GB" sz="3600" dirty="0"/>
                  <a:t> equations work with vectors. </a:t>
                </a:r>
              </a:p>
              <a:p>
                <a:pPr algn="ctr"/>
                <a:r>
                  <a:rPr lang="en-GB" sz="3600" dirty="0"/>
                  <a:t>We use </a:t>
                </a:r>
                <a14:m>
                  <m:oMath xmlns:m="http://schemas.openxmlformats.org/officeDocument/2006/math"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𝒓</m:t>
                    </m:r>
                  </m:oMath>
                </a14:m>
                <a:r>
                  <a:rPr lang="en-GB" sz="3600" dirty="0"/>
                  <a:t> instead of </a:t>
                </a:r>
                <a14:m>
                  <m:oMath xmlns:m="http://schemas.openxmlformats.org/officeDocument/2006/math"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GB" sz="3600" dirty="0"/>
                  <a:t> for displacement. 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43DE6AC-2FC6-4360-B811-C0407F8B4D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687926"/>
                <a:ext cx="8137476" cy="1200329"/>
              </a:xfrm>
              <a:prstGeom prst="rect">
                <a:avLst/>
              </a:prstGeom>
              <a:blipFill>
                <a:blip r:embed="rId3"/>
                <a:stretch>
                  <a:fillRect l="-1273" t="-8122" r="-2397" b="-182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04D59A4-6ACB-477E-9AA0-CB93B910218B}"/>
                  </a:ext>
                </a:extLst>
              </p:cNvPr>
              <p:cNvSpPr txBox="1"/>
              <p:nvPr/>
            </p:nvSpPr>
            <p:spPr>
              <a:xfrm>
                <a:off x="2123156" y="4869160"/>
                <a:ext cx="4896544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3600" b="0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dirty="0"/>
                  <a:t> </a:t>
                </a:r>
                <a:r>
                  <a:rPr lang="en-GB" sz="3600" b="1" dirty="0"/>
                  <a:t>vector   </a:t>
                </a:r>
                <a14:m>
                  <m:oMath xmlns:m="http://schemas.openxmlformats.org/officeDocument/2006/math">
                    <m:r>
                      <a:rPr lang="en-GB" sz="3600" b="0" i="1" dirty="0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36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dirty="0"/>
                  <a:t> </a:t>
                </a:r>
                <a:r>
                  <a:rPr lang="en-GB" sz="3600" b="1" dirty="0"/>
                  <a:t>vector</a:t>
                </a:r>
                <a:r>
                  <a:rPr lang="en-GB" sz="3600" dirty="0"/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3600" b="0" i="1" dirty="0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36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dirty="0"/>
                  <a:t> </a:t>
                </a:r>
                <a:r>
                  <a:rPr lang="en-GB" sz="3600" b="1" dirty="0"/>
                  <a:t>vector   </a:t>
                </a:r>
                <a14:m>
                  <m:oMath xmlns:m="http://schemas.openxmlformats.org/officeDocument/2006/math">
                    <m:r>
                      <a:rPr lang="en-GB" sz="3600" b="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36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dirty="0"/>
                  <a:t> </a:t>
                </a:r>
                <a:r>
                  <a:rPr lang="en-GB" sz="3600" b="1" dirty="0"/>
                  <a:t>vector</a:t>
                </a:r>
                <a:r>
                  <a:rPr lang="en-GB" sz="3600" dirty="0"/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3600" b="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36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dirty="0"/>
                  <a:t> </a:t>
                </a:r>
                <a:r>
                  <a:rPr lang="en-GB" sz="3600" b="1" dirty="0"/>
                  <a:t>scalar (multiplier)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04D59A4-6ACB-477E-9AA0-CB93B91021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156" y="4869160"/>
                <a:ext cx="4896544" cy="1754326"/>
              </a:xfrm>
              <a:prstGeom prst="rect">
                <a:avLst/>
              </a:prstGeom>
              <a:blipFill>
                <a:blip r:embed="rId4"/>
                <a:stretch>
                  <a:fillRect t="-5556" r="-124" b="-121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907132" y="1977054"/>
                <a:ext cx="5328592" cy="27442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6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sz="6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6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GB" sz="6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6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6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6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6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6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sSup>
                        <m:sSupPr>
                          <m:ctrlPr>
                            <a:rPr lang="en-GB" sz="6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6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6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sz="6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sz="6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6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GB" sz="6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6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sz="6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132" y="1977054"/>
                <a:ext cx="5328592" cy="27442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2772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1D3BE0E-9959-45C9-9CBA-81F8C735D961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E0A0FB82-5A51-4DE5-ADCA-74CFED6FF193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/>
                    <a:t>Vectors – Vectors and </a:t>
                  </a:r>
                  <a14:m>
                    <m:oMath xmlns:m="http://schemas.openxmlformats.org/officeDocument/2006/math">
                      <m:r>
                        <a:rPr lang="en-GB" sz="3200" i="1" dirty="0">
                          <a:latin typeface="Cambria Math" panose="02040503050406030204" pitchFamily="18" charset="0"/>
                        </a:rPr>
                        <m:t>𝑠𝑢𝑣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𝑎𝑡</m:t>
                      </m:r>
                    </m:oMath>
                  </a14:m>
                  <a:r>
                    <a:rPr lang="en-GB" sz="3200" dirty="0"/>
                    <a:t> Example B</a:t>
                  </a:r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E0A0FB82-5A51-4DE5-ADCA-74CFED6FF19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16E4F6DE-6A85-4923-B478-D4BAB44D746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EEB6634-D7C3-4F4D-A265-B9AE0D1E6745}"/>
                  </a:ext>
                </a:extLst>
              </p:cNvPr>
              <p:cNvSpPr txBox="1"/>
              <p:nvPr/>
            </p:nvSpPr>
            <p:spPr>
              <a:xfrm>
                <a:off x="309898" y="751901"/>
                <a:ext cx="8518500" cy="193899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A particle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2400" dirty="0"/>
                  <a:t> has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</m:oMath>
                </a14:m>
                <a:r>
                  <a:rPr lang="en-GB" sz="2400" dirty="0"/>
                  <a:t> ms</a:t>
                </a:r>
                <a:r>
                  <a:rPr lang="en-GB" sz="2400" baseline="30000" dirty="0"/>
                  <a:t>-1</a:t>
                </a:r>
                <a:r>
                  <a:rPr lang="en-GB" sz="2400" dirty="0"/>
                  <a:t>. </a:t>
                </a:r>
              </a:p>
              <a:p>
                <a:r>
                  <a:rPr lang="en-GB" sz="2400" dirty="0"/>
                  <a:t>The particle moves with constant acceleration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</m:oMath>
                </a14:m>
                <a:r>
                  <a:rPr lang="en-GB" sz="2400" dirty="0"/>
                  <a:t> ms</a:t>
                </a:r>
                <a:r>
                  <a:rPr lang="en-GB" sz="2400" baseline="30000" dirty="0"/>
                  <a:t>-2</a:t>
                </a:r>
                <a:r>
                  <a:rPr lang="en-GB" sz="2400" dirty="0"/>
                  <a:t>. Find </a:t>
                </a:r>
              </a:p>
              <a:p>
                <a:pPr marL="457200" indent="-457200">
                  <a:buAutoNum type="alphaLcParenBoth"/>
                </a:pPr>
                <a:r>
                  <a:rPr lang="en-GB" sz="2400" dirty="0"/>
                  <a:t>the speed of the particle at time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2400" dirty="0"/>
                  <a:t> seconds.</a:t>
                </a:r>
              </a:p>
              <a:p>
                <a:pPr marL="457200" indent="-457200">
                  <a:buAutoNum type="alphaLcParenBoth"/>
                </a:pPr>
                <a:r>
                  <a:rPr lang="en-GB" sz="2400" dirty="0"/>
                  <a:t>the bearing on which it is travelling at time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2400" dirty="0"/>
                  <a:t> seconds.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EEB6634-D7C3-4F4D-A265-B9AE0D1E67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898" y="751901"/>
                <a:ext cx="8518500" cy="1938992"/>
              </a:xfrm>
              <a:prstGeom prst="rect">
                <a:avLst/>
              </a:prstGeom>
              <a:blipFill>
                <a:blip r:embed="rId3"/>
                <a:stretch>
                  <a:fillRect b="-2023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924F87B-B731-45BD-8A62-BFB82AD0FFB4}"/>
                  </a:ext>
                </a:extLst>
              </p:cNvPr>
              <p:cNvSpPr txBox="1"/>
              <p:nvPr/>
            </p:nvSpPr>
            <p:spPr>
              <a:xfrm>
                <a:off x="251520" y="3116846"/>
                <a:ext cx="4509566" cy="22679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pPr algn="ctr"/>
                <a:br>
                  <a:rPr lang="en-GB" sz="24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+3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sz="2400" b="0" i="0" smtClean="0">
                          <a:latin typeface="Cambria Math" panose="02040503050406030204" pitchFamily="18" charset="0"/>
                        </a:rPr>
                        <m:t>m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s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2400" dirty="0"/>
              </a:p>
              <a:p>
                <a:pPr algn="ctr"/>
                <a:endParaRPr lang="en-GB" sz="2400" dirty="0"/>
              </a:p>
              <a:p>
                <a:pPr algn="ctr"/>
                <a:r>
                  <a:rPr lang="en-GB" sz="2400" dirty="0"/>
                  <a:t>Speed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=10.4</m:t>
                    </m:r>
                  </m:oMath>
                </a14:m>
                <a:r>
                  <a:rPr lang="en-GB" sz="2400" dirty="0"/>
                  <a:t> ms</a:t>
                </a:r>
                <a:r>
                  <a:rPr lang="en-GB" sz="2400" baseline="30000" dirty="0"/>
                  <a:t>-1</a:t>
                </a:r>
                <a:endParaRPr lang="en-GB" sz="2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924F87B-B731-45BD-8A62-BFB82AD0FF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116846"/>
                <a:ext cx="4509566" cy="2267929"/>
              </a:xfrm>
              <a:prstGeom prst="rect">
                <a:avLst/>
              </a:prstGeom>
              <a:blipFill>
                <a:blip r:embed="rId4"/>
                <a:stretch>
                  <a:fillRect b="-53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4F2A91D-05DE-4342-B9D4-3DA3FA4FC8B3}"/>
                  </a:ext>
                </a:extLst>
              </p:cNvPr>
              <p:cNvSpPr txBox="1"/>
              <p:nvPr/>
            </p:nvSpPr>
            <p:spPr>
              <a:xfrm>
                <a:off x="5508104" y="4725144"/>
                <a:ext cx="2880320" cy="18941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=16.7°</m:t>
                      </m:r>
                    </m:oMath>
                  </m:oMathPara>
                </a14:m>
                <a:endParaRPr lang="en-GB" sz="2400" dirty="0"/>
              </a:p>
              <a:p>
                <a:pPr algn="ctr"/>
                <a:r>
                  <a:rPr lang="en-GB" sz="2400" dirty="0"/>
                  <a:t>Bearing is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017°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4F2A91D-05DE-4342-B9D4-3DA3FA4FC8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4725144"/>
                <a:ext cx="2880320" cy="1894173"/>
              </a:xfrm>
              <a:prstGeom prst="rect">
                <a:avLst/>
              </a:prstGeom>
              <a:blipFill>
                <a:blip r:embed="rId5"/>
                <a:stretch>
                  <a:fillRect b="-64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tangle 29">
            <a:extLst>
              <a:ext uri="{FF2B5EF4-FFF2-40B4-BE49-F238E27FC236}">
                <a16:creationId xmlns:a16="http://schemas.microsoft.com/office/drawing/2014/main" id="{BF0C0E62-8490-4D6C-BB9B-EF1638D0E05C}"/>
              </a:ext>
            </a:extLst>
          </p:cNvPr>
          <p:cNvSpPr/>
          <p:nvPr/>
        </p:nvSpPr>
        <p:spPr>
          <a:xfrm>
            <a:off x="454596" y="2996952"/>
            <a:ext cx="216024" cy="23978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012F914-4664-45C7-94F5-BE18A97B9F56}"/>
              </a:ext>
            </a:extLst>
          </p:cNvPr>
          <p:cNvSpPr/>
          <p:nvPr/>
        </p:nvSpPr>
        <p:spPr>
          <a:xfrm>
            <a:off x="4922723" y="2996952"/>
            <a:ext cx="216024" cy="23978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30833" y="2705552"/>
            <a:ext cx="1584070" cy="1884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836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725A07B-00E2-4754-91EA-DD258DA66E89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25347B00-254D-4514-8404-85B7DF29F306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/>
                    <a:t>Vectors – Vectors and </a:t>
                  </a:r>
                  <a14:m>
                    <m:oMath xmlns:m="http://schemas.openxmlformats.org/officeDocument/2006/math">
                      <m:r>
                        <a:rPr lang="en-GB" sz="3200" i="1" dirty="0">
                          <a:latin typeface="Cambria Math" panose="02040503050406030204" pitchFamily="18" charset="0"/>
                        </a:rPr>
                        <m:t>𝑠𝑢𝑣𝑎𝑡</m:t>
                      </m:r>
                    </m:oMath>
                  </a14:m>
                  <a:r>
                    <a:rPr lang="en-GB" sz="3200" dirty="0"/>
                    <a:t> Example C</a:t>
                  </a:r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25347B00-254D-4514-8404-85B7DF29F30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588245CF-3C01-4276-8A72-D32D30C72CD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2B11243-BFEC-4F00-8C48-A4DC89D35333}"/>
                  </a:ext>
                </a:extLst>
              </p:cNvPr>
              <p:cNvSpPr txBox="1"/>
              <p:nvPr/>
            </p:nvSpPr>
            <p:spPr>
              <a:xfrm>
                <a:off x="288336" y="836712"/>
                <a:ext cx="8566183" cy="563231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An ice skater is skating on a large flat ice rink. </a:t>
                </a:r>
              </a:p>
              <a:p>
                <a:r>
                  <a:rPr lang="en-GB" sz="2400" dirty="0"/>
                  <a:t>At time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400" dirty="0"/>
                  <a:t> the skater is at a fixed point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2400" dirty="0"/>
                  <a:t> and is travelling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2.4</m:t>
                        </m:r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−0.6</m:t>
                        </m:r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</m:oMath>
                </a14:m>
                <a:r>
                  <a:rPr lang="en-GB" sz="2400" dirty="0"/>
                  <a:t> ms</a:t>
                </a:r>
                <a:r>
                  <a:rPr lang="en-GB" sz="2400" baseline="30000" dirty="0"/>
                  <a:t>-1</a:t>
                </a:r>
                <a:r>
                  <a:rPr lang="en-GB" sz="2400" dirty="0"/>
                  <a:t>.</a:t>
                </a:r>
              </a:p>
              <a:p>
                <a:r>
                  <a:rPr lang="en-GB" sz="2400" dirty="0"/>
                  <a:t>At time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=20</m:t>
                    </m:r>
                  </m:oMath>
                </a14:m>
                <a:r>
                  <a:rPr lang="en-GB" sz="2400" dirty="0"/>
                  <a:t> s the skater is travelling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−5.6</m:t>
                        </m:r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+3.4</m:t>
                        </m:r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</m:oMath>
                </a14:m>
                <a:r>
                  <a:rPr lang="en-GB" sz="2400" dirty="0"/>
                  <a:t> ms</a:t>
                </a:r>
                <a:r>
                  <a:rPr lang="en-GB" sz="2400" baseline="30000" dirty="0"/>
                  <a:t>-1</a:t>
                </a:r>
                <a:r>
                  <a:rPr lang="en-GB" sz="2400" dirty="0"/>
                  <a:t>.</a:t>
                </a:r>
              </a:p>
              <a:p>
                <a:r>
                  <a:rPr lang="en-GB" sz="2400" dirty="0"/>
                  <a:t>Relative to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2400" dirty="0"/>
                  <a:t>, the skater has position vector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GB" sz="2400" dirty="0"/>
                  <a:t> at time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2400" dirty="0"/>
                  <a:t> seconds.</a:t>
                </a:r>
              </a:p>
              <a:p>
                <a:r>
                  <a:rPr lang="en-GB" sz="2400" dirty="0"/>
                  <a:t>Modelling the ice skater as a particle with constant acceleration, find:</a:t>
                </a:r>
              </a:p>
              <a:p>
                <a:pPr marL="342900" indent="-342900">
                  <a:buAutoNum type="alphaLcParenBoth"/>
                </a:pPr>
                <a:r>
                  <a:rPr lang="en-GB" sz="2400" dirty="0"/>
                  <a:t>The acceleration of the ice skater</a:t>
                </a:r>
              </a:p>
              <a:p>
                <a:pPr marL="342900" indent="-342900">
                  <a:buAutoNum type="alphaLcParenBoth"/>
                </a:pPr>
                <a:r>
                  <a:rPr lang="en-GB" sz="2400" dirty="0"/>
                  <a:t>An expression for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GB" sz="2400" dirty="0"/>
                  <a:t> in terms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GB" sz="2400" dirty="0"/>
              </a:p>
              <a:p>
                <a:pPr marL="342900" indent="-342900">
                  <a:buAutoNum type="alphaLcParenBoth"/>
                </a:pPr>
                <a:r>
                  <a:rPr lang="en-GB" sz="2400" dirty="0"/>
                  <a:t>The time at which the skater is directly north-east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2400" dirty="0"/>
                  <a:t>.</a:t>
                </a:r>
              </a:p>
              <a:p>
                <a:pPr marL="342900" indent="-342900">
                  <a:buAutoNum type="alphaLcParenBoth"/>
                </a:pPr>
                <a:endParaRPr lang="en-GB" sz="2400" dirty="0"/>
              </a:p>
              <a:p>
                <a:r>
                  <a:rPr lang="en-GB" sz="2400" dirty="0"/>
                  <a:t>A second skater travels so that she has position vector</a:t>
                </a:r>
                <a:r>
                  <a:rPr lang="en-GB" sz="2400" b="1" dirty="0"/>
                  <a:t> </a:t>
                </a:r>
                <a:endParaRPr lang="en-GB" sz="2400" b="1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1.1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−6</m:t>
                        </m:r>
                      </m:e>
                    </m:d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2400" dirty="0"/>
                  <a:t> m relative to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2400" dirty="0"/>
                  <a:t> at time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2400" dirty="0"/>
                  <a:t>.</a:t>
                </a:r>
              </a:p>
              <a:p>
                <a:r>
                  <a:rPr lang="en-GB" sz="2400" dirty="0"/>
                  <a:t>(d) Show that the two skaters will meet.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2B11243-BFEC-4F00-8C48-A4DC89D353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336" y="836712"/>
                <a:ext cx="8566183" cy="563231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9571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26744</TotalTime>
  <Words>867</Words>
  <Application>Microsoft Macintosh PowerPoint</Application>
  <PresentationFormat>On-screen Show (4:3)</PresentationFormat>
  <Paragraphs>155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1008</cp:revision>
  <dcterms:created xsi:type="dcterms:W3CDTF">2013-02-28T07:36:55Z</dcterms:created>
  <dcterms:modified xsi:type="dcterms:W3CDTF">2019-07-30T19:01:31Z</dcterms:modified>
</cp:coreProperties>
</file>