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657" r:id="rId2"/>
    <p:sldId id="636" r:id="rId3"/>
    <p:sldId id="653" r:id="rId4"/>
    <p:sldId id="637" r:id="rId5"/>
    <p:sldId id="638" r:id="rId6"/>
    <p:sldId id="639" r:id="rId7"/>
    <p:sldId id="643" r:id="rId8"/>
    <p:sldId id="642" r:id="rId9"/>
    <p:sldId id="645" r:id="rId10"/>
    <p:sldId id="646" r:id="rId11"/>
    <p:sldId id="649" r:id="rId12"/>
    <p:sldId id="655" r:id="rId13"/>
    <p:sldId id="656" r:id="rId14"/>
    <p:sldId id="650" r:id="rId15"/>
    <p:sldId id="651" r:id="rId16"/>
    <p:sldId id="661" r:id="rId17"/>
    <p:sldId id="658" r:id="rId18"/>
    <p:sldId id="660" r:id="rId19"/>
    <p:sldId id="65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02" autoAdjust="0"/>
    <p:restoredTop sz="88534" autoAdjust="0"/>
  </p:normalViewPr>
  <p:slideViewPr>
    <p:cSldViewPr>
      <p:cViewPr varScale="1">
        <p:scale>
          <a:sx n="50" d="100"/>
          <a:sy n="50" d="100"/>
        </p:scale>
        <p:origin x="976" y="2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10" Type="http://schemas.openxmlformats.org/officeDocument/2006/relationships/image" Target="../media/image49.png"/><Relationship Id="rId4" Type="http://schemas.openxmlformats.org/officeDocument/2006/relationships/image" Target="../media/image42.png"/><Relationship Id="rId9" Type="http://schemas.openxmlformats.org/officeDocument/2006/relationships/image" Target="../media/image4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11" Type="http://schemas.openxmlformats.org/officeDocument/2006/relationships/image" Target="../media/image65.png"/><Relationship Id="rId5" Type="http://schemas.openxmlformats.org/officeDocument/2006/relationships/image" Target="../media/image59.png"/><Relationship Id="rId10" Type="http://schemas.openxmlformats.org/officeDocument/2006/relationships/image" Target="../media/image64.png"/><Relationship Id="rId4" Type="http://schemas.openxmlformats.org/officeDocument/2006/relationships/image" Target="../media/image58.png"/><Relationship Id="rId9" Type="http://schemas.openxmlformats.org/officeDocument/2006/relationships/image" Target="../media/image6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75.png"/><Relationship Id="rId7" Type="http://schemas.openxmlformats.org/officeDocument/2006/relationships/image" Target="../media/image79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8.png"/><Relationship Id="rId11" Type="http://schemas.openxmlformats.org/officeDocument/2006/relationships/image" Target="../media/image83.png"/><Relationship Id="rId5" Type="http://schemas.openxmlformats.org/officeDocument/2006/relationships/image" Target="../media/image77.png"/><Relationship Id="rId10" Type="http://schemas.openxmlformats.org/officeDocument/2006/relationships/image" Target="../media/image82.png"/><Relationship Id="rId4" Type="http://schemas.openxmlformats.org/officeDocument/2006/relationships/image" Target="../media/image76.png"/><Relationship Id="rId9" Type="http://schemas.openxmlformats.org/officeDocument/2006/relationships/image" Target="../media/image8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640.png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png"/><Relationship Id="rId7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11" Type="http://schemas.openxmlformats.org/officeDocument/2006/relationships/image" Target="../media/image14.png"/><Relationship Id="rId5" Type="http://schemas.openxmlformats.org/officeDocument/2006/relationships/image" Target="../media/image10.png"/><Relationship Id="rId10" Type="http://schemas.openxmlformats.org/officeDocument/2006/relationships/image" Target="../media/image13.png"/><Relationship Id="rId4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28.png"/><Relationship Id="rId7" Type="http://schemas.openxmlformats.org/officeDocument/2006/relationships/image" Target="../media/image127.png"/><Relationship Id="rId12" Type="http://schemas.openxmlformats.org/officeDocument/2006/relationships/image" Target="../media/image33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6.png"/><Relationship Id="rId11" Type="http://schemas.openxmlformats.org/officeDocument/2006/relationships/image" Target="../media/image32.png"/><Relationship Id="rId5" Type="http://schemas.openxmlformats.org/officeDocument/2006/relationships/image" Target="../media/image125.png"/><Relationship Id="rId10" Type="http://schemas.openxmlformats.org/officeDocument/2006/relationships/image" Target="../media/image31.png"/><Relationship Id="rId4" Type="http://schemas.openxmlformats.org/officeDocument/2006/relationships/image" Target="../media/image124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3.png"/><Relationship Id="rId7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6.png"/><Relationship Id="rId5" Type="http://schemas.openxmlformats.org/officeDocument/2006/relationships/image" Target="../media/image135.png"/><Relationship Id="rId4" Type="http://schemas.openxmlformats.org/officeDocument/2006/relationships/image" Target="../media/image1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6554" y="718820"/>
            <a:ext cx="914285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/>
              <a:t>Integration</a:t>
            </a:r>
          </a:p>
          <a:p>
            <a:pPr algn="ctr"/>
            <a:r>
              <a:rPr lang="en-GB" sz="8800" dirty="0" smtClean="0"/>
              <a:t>- </a:t>
            </a:r>
            <a:r>
              <a:rPr lang="en-GB" sz="9600" dirty="0" smtClean="0"/>
              <a:t>Limits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8800" dirty="0" smtClean="0"/>
              <a:t>Chapter 13</a:t>
            </a:r>
            <a:endParaRPr lang="en-GB" sz="6000" dirty="0" smtClean="0"/>
          </a:p>
          <a:p>
            <a:pPr algn="ctr"/>
            <a:r>
              <a:rPr lang="en-GB" sz="8000" dirty="0" smtClean="0"/>
              <a:t>(Part 2 of 2)</a:t>
            </a:r>
          </a:p>
        </p:txBody>
      </p:sp>
    </p:spTree>
    <p:extLst>
      <p:ext uri="{BB962C8B-B14F-4D97-AF65-F5344CB8AC3E}">
        <p14:creationId xmlns:p14="http://schemas.microsoft.com/office/powerpoint/2010/main" val="337064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 – </a:t>
              </a:r>
              <a:r>
                <a:rPr lang="en-GB" sz="3200" dirty="0" smtClean="0"/>
                <a:t>Exam Question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765" y="3763639"/>
            <a:ext cx="6053280" cy="3022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088" y="764704"/>
            <a:ext cx="8714680" cy="273630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8193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/>
          <p:cNvSpPr/>
          <p:nvPr/>
        </p:nvSpPr>
        <p:spPr>
          <a:xfrm>
            <a:off x="3001328" y="1750595"/>
            <a:ext cx="1670050" cy="1657350"/>
          </a:xfrm>
          <a:custGeom>
            <a:avLst/>
            <a:gdLst>
              <a:gd name="connsiteX0" fmla="*/ 0 w 1670050"/>
              <a:gd name="connsiteY0" fmla="*/ 1657350 h 1657350"/>
              <a:gd name="connsiteX1" fmla="*/ 1670050 w 1670050"/>
              <a:gd name="connsiteY1" fmla="*/ 412750 h 1657350"/>
              <a:gd name="connsiteX2" fmla="*/ 1536700 w 1670050"/>
              <a:gd name="connsiteY2" fmla="*/ 209550 h 1657350"/>
              <a:gd name="connsiteX3" fmla="*/ 1397000 w 1670050"/>
              <a:gd name="connsiteY3" fmla="*/ 76200 h 1657350"/>
              <a:gd name="connsiteX4" fmla="*/ 1282700 w 1670050"/>
              <a:gd name="connsiteY4" fmla="*/ 19050 h 1657350"/>
              <a:gd name="connsiteX5" fmla="*/ 1174750 w 1670050"/>
              <a:gd name="connsiteY5" fmla="*/ 0 h 1657350"/>
              <a:gd name="connsiteX6" fmla="*/ 1041400 w 1670050"/>
              <a:gd name="connsiteY6" fmla="*/ 50800 h 1657350"/>
              <a:gd name="connsiteX7" fmla="*/ 895350 w 1670050"/>
              <a:gd name="connsiteY7" fmla="*/ 177800 h 1657350"/>
              <a:gd name="connsiteX8" fmla="*/ 685800 w 1670050"/>
              <a:gd name="connsiteY8" fmla="*/ 419100 h 1657350"/>
              <a:gd name="connsiteX9" fmla="*/ 533400 w 1670050"/>
              <a:gd name="connsiteY9" fmla="*/ 641350 h 1657350"/>
              <a:gd name="connsiteX10" fmla="*/ 381000 w 1670050"/>
              <a:gd name="connsiteY10" fmla="*/ 920750 h 1657350"/>
              <a:gd name="connsiteX11" fmla="*/ 241300 w 1670050"/>
              <a:gd name="connsiteY11" fmla="*/ 1181100 h 1657350"/>
              <a:gd name="connsiteX12" fmla="*/ 0 w 1670050"/>
              <a:gd name="connsiteY12" fmla="*/ 1657350 h 165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0050" h="1657350">
                <a:moveTo>
                  <a:pt x="0" y="1657350"/>
                </a:moveTo>
                <a:lnTo>
                  <a:pt x="1670050" y="412750"/>
                </a:lnTo>
                <a:lnTo>
                  <a:pt x="1536700" y="209550"/>
                </a:lnTo>
                <a:lnTo>
                  <a:pt x="1397000" y="76200"/>
                </a:lnTo>
                <a:lnTo>
                  <a:pt x="1282700" y="19050"/>
                </a:lnTo>
                <a:lnTo>
                  <a:pt x="1174750" y="0"/>
                </a:lnTo>
                <a:lnTo>
                  <a:pt x="1041400" y="50800"/>
                </a:lnTo>
                <a:lnTo>
                  <a:pt x="895350" y="177800"/>
                </a:lnTo>
                <a:lnTo>
                  <a:pt x="685800" y="419100"/>
                </a:lnTo>
                <a:lnTo>
                  <a:pt x="533400" y="641350"/>
                </a:lnTo>
                <a:lnTo>
                  <a:pt x="381000" y="920750"/>
                </a:lnTo>
                <a:lnTo>
                  <a:pt x="241300" y="1181100"/>
                </a:lnTo>
                <a:lnTo>
                  <a:pt x="0" y="165735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Integration - Areas </a:t>
              </a:r>
              <a:r>
                <a:rPr lang="en-GB" sz="3200" dirty="0">
                  <a:latin typeface="+mj-lt"/>
                </a:rPr>
                <a:t>between curves and lines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/>
          <p:cNvCxnSpPr/>
          <p:nvPr/>
        </p:nvCxnSpPr>
        <p:spPr>
          <a:xfrm flipH="1" flipV="1">
            <a:off x="2999716" y="1864467"/>
            <a:ext cx="11137" cy="20546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166982" y="1594643"/>
                <a:ext cx="7528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6982" y="1594643"/>
                <a:ext cx="752805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2734628" y="3414295"/>
            <a:ext cx="3797424" cy="4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747688" y="1479189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7688" y="1479189"/>
                <a:ext cx="504056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 flipV="1">
            <a:off x="2755893" y="1768020"/>
            <a:ext cx="2456121" cy="1828801"/>
          </a:xfrm>
          <a:prstGeom prst="line">
            <a:avLst/>
          </a:prstGeom>
          <a:ln w="1905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" name="Freeform: Shape 11"/>
          <p:cNvSpPr/>
          <p:nvPr/>
        </p:nvSpPr>
        <p:spPr>
          <a:xfrm>
            <a:off x="2810828" y="1750481"/>
            <a:ext cx="2540000" cy="2095614"/>
          </a:xfrm>
          <a:custGeom>
            <a:avLst/>
            <a:gdLst>
              <a:gd name="connsiteX0" fmla="*/ 0 w 2349500"/>
              <a:gd name="connsiteY0" fmla="*/ 1666592 h 2022192"/>
              <a:gd name="connsiteX1" fmla="*/ 1193800 w 2349500"/>
              <a:gd name="connsiteY1" fmla="*/ 2892 h 2022192"/>
              <a:gd name="connsiteX2" fmla="*/ 2349500 w 2349500"/>
              <a:gd name="connsiteY2" fmla="*/ 2022192 h 2022192"/>
              <a:gd name="connsiteX0" fmla="*/ 0 w 2540000"/>
              <a:gd name="connsiteY0" fmla="*/ 2095614 h 2095614"/>
              <a:gd name="connsiteX1" fmla="*/ 1384300 w 2540000"/>
              <a:gd name="connsiteY1" fmla="*/ 114 h 2095614"/>
              <a:gd name="connsiteX2" fmla="*/ 2540000 w 2540000"/>
              <a:gd name="connsiteY2" fmla="*/ 2019414 h 2095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40000" h="2095614">
                <a:moveTo>
                  <a:pt x="0" y="2095614"/>
                </a:moveTo>
                <a:cubicBezTo>
                  <a:pt x="401108" y="1234130"/>
                  <a:pt x="960967" y="12814"/>
                  <a:pt x="1384300" y="114"/>
                </a:cubicBezTo>
                <a:cubicBezTo>
                  <a:pt x="1807633" y="-12586"/>
                  <a:pt x="2157941" y="1039397"/>
                  <a:pt x="2540000" y="2019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317407" y="1990936"/>
                <a:ext cx="148202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GB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407" y="1990936"/>
                <a:ext cx="1482029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0" y="842980"/>
            <a:ext cx="9142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How could we find the area between the line and the curve?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4658678" y="2162547"/>
            <a:ext cx="0" cy="126127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539969" y="4246529"/>
            <a:ext cx="2561271" cy="1907982"/>
            <a:chOff x="973950" y="4435405"/>
            <a:chExt cx="1824474" cy="1220546"/>
          </a:xfrm>
        </p:grpSpPr>
        <p:grpSp>
          <p:nvGrpSpPr>
            <p:cNvPr id="25" name="Group 24"/>
            <p:cNvGrpSpPr/>
            <p:nvPr/>
          </p:nvGrpSpPr>
          <p:grpSpPr>
            <a:xfrm>
              <a:off x="1196652" y="4435405"/>
              <a:ext cx="1537976" cy="1220546"/>
              <a:chOff x="5245596" y="2043649"/>
              <a:chExt cx="2540000" cy="2095614"/>
            </a:xfrm>
          </p:grpSpPr>
          <p:sp>
            <p:nvSpPr>
              <p:cNvPr id="23" name="Freeform: Shape 22"/>
              <p:cNvSpPr/>
              <p:nvPr/>
            </p:nvSpPr>
            <p:spPr>
              <a:xfrm>
                <a:off x="5436096" y="2043763"/>
                <a:ext cx="1670050" cy="1657350"/>
              </a:xfrm>
              <a:custGeom>
                <a:avLst/>
                <a:gdLst>
                  <a:gd name="connsiteX0" fmla="*/ 0 w 1670050"/>
                  <a:gd name="connsiteY0" fmla="*/ 1657350 h 1657350"/>
                  <a:gd name="connsiteX1" fmla="*/ 1670050 w 1670050"/>
                  <a:gd name="connsiteY1" fmla="*/ 412750 h 1657350"/>
                  <a:gd name="connsiteX2" fmla="*/ 1536700 w 1670050"/>
                  <a:gd name="connsiteY2" fmla="*/ 209550 h 1657350"/>
                  <a:gd name="connsiteX3" fmla="*/ 1397000 w 1670050"/>
                  <a:gd name="connsiteY3" fmla="*/ 76200 h 1657350"/>
                  <a:gd name="connsiteX4" fmla="*/ 1282700 w 1670050"/>
                  <a:gd name="connsiteY4" fmla="*/ 19050 h 1657350"/>
                  <a:gd name="connsiteX5" fmla="*/ 1174750 w 1670050"/>
                  <a:gd name="connsiteY5" fmla="*/ 0 h 1657350"/>
                  <a:gd name="connsiteX6" fmla="*/ 1041400 w 1670050"/>
                  <a:gd name="connsiteY6" fmla="*/ 50800 h 1657350"/>
                  <a:gd name="connsiteX7" fmla="*/ 895350 w 1670050"/>
                  <a:gd name="connsiteY7" fmla="*/ 177800 h 1657350"/>
                  <a:gd name="connsiteX8" fmla="*/ 685800 w 1670050"/>
                  <a:gd name="connsiteY8" fmla="*/ 419100 h 1657350"/>
                  <a:gd name="connsiteX9" fmla="*/ 533400 w 1670050"/>
                  <a:gd name="connsiteY9" fmla="*/ 641350 h 1657350"/>
                  <a:gd name="connsiteX10" fmla="*/ 381000 w 1670050"/>
                  <a:gd name="connsiteY10" fmla="*/ 920750 h 1657350"/>
                  <a:gd name="connsiteX11" fmla="*/ 241300 w 1670050"/>
                  <a:gd name="connsiteY11" fmla="*/ 1181100 h 1657350"/>
                  <a:gd name="connsiteX12" fmla="*/ 0 w 1670050"/>
                  <a:gd name="connsiteY12" fmla="*/ 1657350 h 1657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670050" h="1657350">
                    <a:moveTo>
                      <a:pt x="0" y="1657350"/>
                    </a:moveTo>
                    <a:lnTo>
                      <a:pt x="1670050" y="412750"/>
                    </a:lnTo>
                    <a:lnTo>
                      <a:pt x="1536700" y="209550"/>
                    </a:lnTo>
                    <a:lnTo>
                      <a:pt x="1397000" y="76200"/>
                    </a:lnTo>
                    <a:lnTo>
                      <a:pt x="1282700" y="19050"/>
                    </a:lnTo>
                    <a:lnTo>
                      <a:pt x="1174750" y="0"/>
                    </a:lnTo>
                    <a:lnTo>
                      <a:pt x="1041400" y="50800"/>
                    </a:lnTo>
                    <a:lnTo>
                      <a:pt x="895350" y="177800"/>
                    </a:lnTo>
                    <a:lnTo>
                      <a:pt x="685800" y="419100"/>
                    </a:lnTo>
                    <a:lnTo>
                      <a:pt x="533400" y="641350"/>
                    </a:lnTo>
                    <a:lnTo>
                      <a:pt x="381000" y="920750"/>
                    </a:lnTo>
                    <a:lnTo>
                      <a:pt x="241300" y="1181100"/>
                    </a:lnTo>
                    <a:lnTo>
                      <a:pt x="0" y="165735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Freeform: Shape 23"/>
              <p:cNvSpPr/>
              <p:nvPr/>
            </p:nvSpPr>
            <p:spPr>
              <a:xfrm>
                <a:off x="5245596" y="2043649"/>
                <a:ext cx="2540000" cy="2095614"/>
              </a:xfrm>
              <a:custGeom>
                <a:avLst/>
                <a:gdLst>
                  <a:gd name="connsiteX0" fmla="*/ 0 w 2349500"/>
                  <a:gd name="connsiteY0" fmla="*/ 1666592 h 2022192"/>
                  <a:gd name="connsiteX1" fmla="*/ 1193800 w 2349500"/>
                  <a:gd name="connsiteY1" fmla="*/ 2892 h 2022192"/>
                  <a:gd name="connsiteX2" fmla="*/ 2349500 w 2349500"/>
                  <a:gd name="connsiteY2" fmla="*/ 2022192 h 2022192"/>
                  <a:gd name="connsiteX0" fmla="*/ 0 w 2540000"/>
                  <a:gd name="connsiteY0" fmla="*/ 2095614 h 2095614"/>
                  <a:gd name="connsiteX1" fmla="*/ 1384300 w 2540000"/>
                  <a:gd name="connsiteY1" fmla="*/ 114 h 2095614"/>
                  <a:gd name="connsiteX2" fmla="*/ 2540000 w 2540000"/>
                  <a:gd name="connsiteY2" fmla="*/ 2019414 h 20956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540000" h="2095614">
                    <a:moveTo>
                      <a:pt x="0" y="2095614"/>
                    </a:moveTo>
                    <a:cubicBezTo>
                      <a:pt x="401108" y="1234130"/>
                      <a:pt x="960967" y="12814"/>
                      <a:pt x="1384300" y="114"/>
                    </a:cubicBezTo>
                    <a:cubicBezTo>
                      <a:pt x="1807633" y="-12586"/>
                      <a:pt x="2157941" y="1039397"/>
                      <a:pt x="2540000" y="2019414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26" name="Straight Arrow Connector 25"/>
            <p:cNvCxnSpPr/>
            <p:nvPr/>
          </p:nvCxnSpPr>
          <p:spPr>
            <a:xfrm flipV="1">
              <a:off x="973950" y="5326343"/>
              <a:ext cx="1824474" cy="10117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Right Triangle 27"/>
            <p:cNvSpPr/>
            <p:nvPr/>
          </p:nvSpPr>
          <p:spPr>
            <a:xfrm flipH="1">
              <a:off x="1361611" y="4669605"/>
              <a:ext cx="944880" cy="666855"/>
            </a:xfrm>
            <a:prstGeom prst="rt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896708" y="2512158"/>
                <a:ext cx="148202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708" y="2512158"/>
                <a:ext cx="1482029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" name="Group 32"/>
          <p:cNvGrpSpPr/>
          <p:nvPr/>
        </p:nvGrpSpPr>
        <p:grpSpPr>
          <a:xfrm>
            <a:off x="3390742" y="4259866"/>
            <a:ext cx="2561271" cy="1907982"/>
            <a:chOff x="973950" y="4435405"/>
            <a:chExt cx="1824474" cy="1220546"/>
          </a:xfrm>
        </p:grpSpPr>
        <p:sp>
          <p:nvSpPr>
            <p:cNvPr id="40" name="Freeform: Shape 23"/>
            <p:cNvSpPr/>
            <p:nvPr/>
          </p:nvSpPr>
          <p:spPr>
            <a:xfrm>
              <a:off x="1196652" y="4435405"/>
              <a:ext cx="1537976" cy="1220546"/>
            </a:xfrm>
            <a:custGeom>
              <a:avLst/>
              <a:gdLst>
                <a:gd name="connsiteX0" fmla="*/ 0 w 2349500"/>
                <a:gd name="connsiteY0" fmla="*/ 1666592 h 2022192"/>
                <a:gd name="connsiteX1" fmla="*/ 1193800 w 2349500"/>
                <a:gd name="connsiteY1" fmla="*/ 2892 h 2022192"/>
                <a:gd name="connsiteX2" fmla="*/ 2349500 w 2349500"/>
                <a:gd name="connsiteY2" fmla="*/ 2022192 h 2022192"/>
                <a:gd name="connsiteX0" fmla="*/ 0 w 2540000"/>
                <a:gd name="connsiteY0" fmla="*/ 2095614 h 2095614"/>
                <a:gd name="connsiteX1" fmla="*/ 1384300 w 2540000"/>
                <a:gd name="connsiteY1" fmla="*/ 114 h 2095614"/>
                <a:gd name="connsiteX2" fmla="*/ 2540000 w 2540000"/>
                <a:gd name="connsiteY2" fmla="*/ 2019414 h 2095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40000" h="2095614">
                  <a:moveTo>
                    <a:pt x="0" y="2095614"/>
                  </a:moveTo>
                  <a:cubicBezTo>
                    <a:pt x="401108" y="1234130"/>
                    <a:pt x="960967" y="12814"/>
                    <a:pt x="1384300" y="114"/>
                  </a:cubicBezTo>
                  <a:cubicBezTo>
                    <a:pt x="1807633" y="-12586"/>
                    <a:pt x="2157941" y="1039397"/>
                    <a:pt x="2540000" y="201941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973950" y="5326343"/>
              <a:ext cx="1824474" cy="10117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Right Triangle 37"/>
            <p:cNvSpPr/>
            <p:nvPr/>
          </p:nvSpPr>
          <p:spPr>
            <a:xfrm flipH="1">
              <a:off x="1361611" y="4669605"/>
              <a:ext cx="944880" cy="666855"/>
            </a:xfrm>
            <a:prstGeom prst="rt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183589" y="4244235"/>
            <a:ext cx="2561271" cy="1907982"/>
            <a:chOff x="973950" y="4435405"/>
            <a:chExt cx="1824474" cy="1220546"/>
          </a:xfrm>
        </p:grpSpPr>
        <p:grpSp>
          <p:nvGrpSpPr>
            <p:cNvPr id="42" name="Group 41"/>
            <p:cNvGrpSpPr/>
            <p:nvPr/>
          </p:nvGrpSpPr>
          <p:grpSpPr>
            <a:xfrm>
              <a:off x="1196652" y="4435405"/>
              <a:ext cx="1537976" cy="1220546"/>
              <a:chOff x="5245596" y="2043649"/>
              <a:chExt cx="2540000" cy="2095614"/>
            </a:xfrm>
          </p:grpSpPr>
          <p:sp>
            <p:nvSpPr>
              <p:cNvPr id="45" name="Freeform: Shape 22"/>
              <p:cNvSpPr/>
              <p:nvPr/>
            </p:nvSpPr>
            <p:spPr>
              <a:xfrm>
                <a:off x="5436096" y="2043763"/>
                <a:ext cx="1670050" cy="1657350"/>
              </a:xfrm>
              <a:custGeom>
                <a:avLst/>
                <a:gdLst>
                  <a:gd name="connsiteX0" fmla="*/ 0 w 1670050"/>
                  <a:gd name="connsiteY0" fmla="*/ 1657350 h 1657350"/>
                  <a:gd name="connsiteX1" fmla="*/ 1670050 w 1670050"/>
                  <a:gd name="connsiteY1" fmla="*/ 412750 h 1657350"/>
                  <a:gd name="connsiteX2" fmla="*/ 1536700 w 1670050"/>
                  <a:gd name="connsiteY2" fmla="*/ 209550 h 1657350"/>
                  <a:gd name="connsiteX3" fmla="*/ 1397000 w 1670050"/>
                  <a:gd name="connsiteY3" fmla="*/ 76200 h 1657350"/>
                  <a:gd name="connsiteX4" fmla="*/ 1282700 w 1670050"/>
                  <a:gd name="connsiteY4" fmla="*/ 19050 h 1657350"/>
                  <a:gd name="connsiteX5" fmla="*/ 1174750 w 1670050"/>
                  <a:gd name="connsiteY5" fmla="*/ 0 h 1657350"/>
                  <a:gd name="connsiteX6" fmla="*/ 1041400 w 1670050"/>
                  <a:gd name="connsiteY6" fmla="*/ 50800 h 1657350"/>
                  <a:gd name="connsiteX7" fmla="*/ 895350 w 1670050"/>
                  <a:gd name="connsiteY7" fmla="*/ 177800 h 1657350"/>
                  <a:gd name="connsiteX8" fmla="*/ 685800 w 1670050"/>
                  <a:gd name="connsiteY8" fmla="*/ 419100 h 1657350"/>
                  <a:gd name="connsiteX9" fmla="*/ 533400 w 1670050"/>
                  <a:gd name="connsiteY9" fmla="*/ 641350 h 1657350"/>
                  <a:gd name="connsiteX10" fmla="*/ 381000 w 1670050"/>
                  <a:gd name="connsiteY10" fmla="*/ 920750 h 1657350"/>
                  <a:gd name="connsiteX11" fmla="*/ 241300 w 1670050"/>
                  <a:gd name="connsiteY11" fmla="*/ 1181100 h 1657350"/>
                  <a:gd name="connsiteX12" fmla="*/ 0 w 1670050"/>
                  <a:gd name="connsiteY12" fmla="*/ 1657350 h 1657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670050" h="1657350">
                    <a:moveTo>
                      <a:pt x="0" y="1657350"/>
                    </a:moveTo>
                    <a:lnTo>
                      <a:pt x="1670050" y="412750"/>
                    </a:lnTo>
                    <a:lnTo>
                      <a:pt x="1536700" y="209550"/>
                    </a:lnTo>
                    <a:lnTo>
                      <a:pt x="1397000" y="76200"/>
                    </a:lnTo>
                    <a:lnTo>
                      <a:pt x="1282700" y="19050"/>
                    </a:lnTo>
                    <a:lnTo>
                      <a:pt x="1174750" y="0"/>
                    </a:lnTo>
                    <a:lnTo>
                      <a:pt x="1041400" y="50800"/>
                    </a:lnTo>
                    <a:lnTo>
                      <a:pt x="895350" y="177800"/>
                    </a:lnTo>
                    <a:lnTo>
                      <a:pt x="685800" y="419100"/>
                    </a:lnTo>
                    <a:lnTo>
                      <a:pt x="533400" y="641350"/>
                    </a:lnTo>
                    <a:lnTo>
                      <a:pt x="381000" y="920750"/>
                    </a:lnTo>
                    <a:lnTo>
                      <a:pt x="241300" y="1181100"/>
                    </a:lnTo>
                    <a:lnTo>
                      <a:pt x="0" y="165735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6" name="Freeform: Shape 23"/>
              <p:cNvSpPr/>
              <p:nvPr/>
            </p:nvSpPr>
            <p:spPr>
              <a:xfrm>
                <a:off x="5245596" y="2043649"/>
                <a:ext cx="2540000" cy="2095614"/>
              </a:xfrm>
              <a:custGeom>
                <a:avLst/>
                <a:gdLst>
                  <a:gd name="connsiteX0" fmla="*/ 0 w 2349500"/>
                  <a:gd name="connsiteY0" fmla="*/ 1666592 h 2022192"/>
                  <a:gd name="connsiteX1" fmla="*/ 1193800 w 2349500"/>
                  <a:gd name="connsiteY1" fmla="*/ 2892 h 2022192"/>
                  <a:gd name="connsiteX2" fmla="*/ 2349500 w 2349500"/>
                  <a:gd name="connsiteY2" fmla="*/ 2022192 h 2022192"/>
                  <a:gd name="connsiteX0" fmla="*/ 0 w 2540000"/>
                  <a:gd name="connsiteY0" fmla="*/ 2095614 h 2095614"/>
                  <a:gd name="connsiteX1" fmla="*/ 1384300 w 2540000"/>
                  <a:gd name="connsiteY1" fmla="*/ 114 h 2095614"/>
                  <a:gd name="connsiteX2" fmla="*/ 2540000 w 2540000"/>
                  <a:gd name="connsiteY2" fmla="*/ 2019414 h 20956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540000" h="2095614">
                    <a:moveTo>
                      <a:pt x="0" y="2095614"/>
                    </a:moveTo>
                    <a:cubicBezTo>
                      <a:pt x="401108" y="1234130"/>
                      <a:pt x="960967" y="12814"/>
                      <a:pt x="1384300" y="114"/>
                    </a:cubicBezTo>
                    <a:cubicBezTo>
                      <a:pt x="1807633" y="-12586"/>
                      <a:pt x="2157941" y="1039397"/>
                      <a:pt x="2540000" y="2019414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43" name="Straight Arrow Connector 42"/>
            <p:cNvCxnSpPr/>
            <p:nvPr/>
          </p:nvCxnSpPr>
          <p:spPr>
            <a:xfrm flipV="1">
              <a:off x="973950" y="5326343"/>
              <a:ext cx="1824474" cy="10117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539969" y="5967215"/>
            <a:ext cx="2711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Step 1: </a:t>
            </a:r>
            <a:r>
              <a:rPr lang="en-GB" dirty="0" smtClean="0"/>
              <a:t>Work out </a:t>
            </a:r>
          </a:p>
          <a:p>
            <a:pPr algn="ctr"/>
            <a:r>
              <a:rPr lang="en-GB" dirty="0" smtClean="0"/>
              <a:t>the area under the graph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3462651" y="5996203"/>
            <a:ext cx="2711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Step 2: </a:t>
            </a:r>
            <a:r>
              <a:rPr lang="en-GB" dirty="0" smtClean="0"/>
              <a:t>Work out </a:t>
            </a:r>
          </a:p>
          <a:p>
            <a:pPr algn="ctr"/>
            <a:r>
              <a:rPr lang="en-GB" dirty="0" smtClean="0"/>
              <a:t>the area of the triangle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6219875" y="6028512"/>
            <a:ext cx="2711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Step 3: </a:t>
            </a:r>
            <a:r>
              <a:rPr lang="en-GB" dirty="0" smtClean="0"/>
              <a:t>Area under the graph subtract the triangle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918337" y="3379117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8337" y="3379117"/>
                <a:ext cx="36580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488474" y="3417671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8474" y="3417671"/>
                <a:ext cx="36580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7092280" y="2209109"/>
                <a:ext cx="1226874" cy="4910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b="1" dirty="0" smtClean="0"/>
                  <a:t>Answer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2209109"/>
                <a:ext cx="1226874" cy="491096"/>
              </a:xfrm>
              <a:prstGeom prst="rect">
                <a:avLst/>
              </a:prstGeom>
              <a:blipFill rotWithShape="0">
                <a:blip r:embed="rId8"/>
                <a:stretch>
                  <a:fillRect l="-3960" b="-74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761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7" grpId="0"/>
      <p:bldP spid="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/>
          <p:cNvSpPr/>
          <p:nvPr/>
        </p:nvSpPr>
        <p:spPr>
          <a:xfrm>
            <a:off x="3001328" y="1750595"/>
            <a:ext cx="1670050" cy="1657350"/>
          </a:xfrm>
          <a:custGeom>
            <a:avLst/>
            <a:gdLst>
              <a:gd name="connsiteX0" fmla="*/ 0 w 1670050"/>
              <a:gd name="connsiteY0" fmla="*/ 1657350 h 1657350"/>
              <a:gd name="connsiteX1" fmla="*/ 1670050 w 1670050"/>
              <a:gd name="connsiteY1" fmla="*/ 412750 h 1657350"/>
              <a:gd name="connsiteX2" fmla="*/ 1536700 w 1670050"/>
              <a:gd name="connsiteY2" fmla="*/ 209550 h 1657350"/>
              <a:gd name="connsiteX3" fmla="*/ 1397000 w 1670050"/>
              <a:gd name="connsiteY3" fmla="*/ 76200 h 1657350"/>
              <a:gd name="connsiteX4" fmla="*/ 1282700 w 1670050"/>
              <a:gd name="connsiteY4" fmla="*/ 19050 h 1657350"/>
              <a:gd name="connsiteX5" fmla="*/ 1174750 w 1670050"/>
              <a:gd name="connsiteY5" fmla="*/ 0 h 1657350"/>
              <a:gd name="connsiteX6" fmla="*/ 1041400 w 1670050"/>
              <a:gd name="connsiteY6" fmla="*/ 50800 h 1657350"/>
              <a:gd name="connsiteX7" fmla="*/ 895350 w 1670050"/>
              <a:gd name="connsiteY7" fmla="*/ 177800 h 1657350"/>
              <a:gd name="connsiteX8" fmla="*/ 685800 w 1670050"/>
              <a:gd name="connsiteY8" fmla="*/ 419100 h 1657350"/>
              <a:gd name="connsiteX9" fmla="*/ 533400 w 1670050"/>
              <a:gd name="connsiteY9" fmla="*/ 641350 h 1657350"/>
              <a:gd name="connsiteX10" fmla="*/ 381000 w 1670050"/>
              <a:gd name="connsiteY10" fmla="*/ 920750 h 1657350"/>
              <a:gd name="connsiteX11" fmla="*/ 241300 w 1670050"/>
              <a:gd name="connsiteY11" fmla="*/ 1181100 h 1657350"/>
              <a:gd name="connsiteX12" fmla="*/ 0 w 1670050"/>
              <a:gd name="connsiteY12" fmla="*/ 1657350 h 165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0050" h="1657350">
                <a:moveTo>
                  <a:pt x="0" y="1657350"/>
                </a:moveTo>
                <a:lnTo>
                  <a:pt x="1670050" y="412750"/>
                </a:lnTo>
                <a:lnTo>
                  <a:pt x="1536700" y="209550"/>
                </a:lnTo>
                <a:lnTo>
                  <a:pt x="1397000" y="76200"/>
                </a:lnTo>
                <a:lnTo>
                  <a:pt x="1282700" y="19050"/>
                </a:lnTo>
                <a:lnTo>
                  <a:pt x="1174750" y="0"/>
                </a:lnTo>
                <a:lnTo>
                  <a:pt x="1041400" y="50800"/>
                </a:lnTo>
                <a:lnTo>
                  <a:pt x="895350" y="177800"/>
                </a:lnTo>
                <a:lnTo>
                  <a:pt x="685800" y="419100"/>
                </a:lnTo>
                <a:lnTo>
                  <a:pt x="533400" y="641350"/>
                </a:lnTo>
                <a:lnTo>
                  <a:pt x="381000" y="920750"/>
                </a:lnTo>
                <a:lnTo>
                  <a:pt x="241300" y="1181100"/>
                </a:lnTo>
                <a:lnTo>
                  <a:pt x="0" y="165735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 - Areas between curves and lines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/>
          <p:cNvCxnSpPr/>
          <p:nvPr/>
        </p:nvCxnSpPr>
        <p:spPr>
          <a:xfrm flipH="1" flipV="1">
            <a:off x="2999716" y="1864467"/>
            <a:ext cx="11137" cy="20546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166982" y="1594643"/>
                <a:ext cx="7528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6982" y="1594643"/>
                <a:ext cx="752805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2734628" y="3414295"/>
            <a:ext cx="3797424" cy="4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747688" y="1479189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7688" y="1479189"/>
                <a:ext cx="504056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 flipV="1">
            <a:off x="2755893" y="1768020"/>
            <a:ext cx="2456121" cy="1828801"/>
          </a:xfrm>
          <a:prstGeom prst="line">
            <a:avLst/>
          </a:prstGeom>
          <a:ln w="1905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" name="Freeform: Shape 11"/>
          <p:cNvSpPr/>
          <p:nvPr/>
        </p:nvSpPr>
        <p:spPr>
          <a:xfrm>
            <a:off x="2810828" y="1750481"/>
            <a:ext cx="2540000" cy="2095614"/>
          </a:xfrm>
          <a:custGeom>
            <a:avLst/>
            <a:gdLst>
              <a:gd name="connsiteX0" fmla="*/ 0 w 2349500"/>
              <a:gd name="connsiteY0" fmla="*/ 1666592 h 2022192"/>
              <a:gd name="connsiteX1" fmla="*/ 1193800 w 2349500"/>
              <a:gd name="connsiteY1" fmla="*/ 2892 h 2022192"/>
              <a:gd name="connsiteX2" fmla="*/ 2349500 w 2349500"/>
              <a:gd name="connsiteY2" fmla="*/ 2022192 h 2022192"/>
              <a:gd name="connsiteX0" fmla="*/ 0 w 2540000"/>
              <a:gd name="connsiteY0" fmla="*/ 2095614 h 2095614"/>
              <a:gd name="connsiteX1" fmla="*/ 1384300 w 2540000"/>
              <a:gd name="connsiteY1" fmla="*/ 114 h 2095614"/>
              <a:gd name="connsiteX2" fmla="*/ 2540000 w 2540000"/>
              <a:gd name="connsiteY2" fmla="*/ 2019414 h 2095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40000" h="2095614">
                <a:moveTo>
                  <a:pt x="0" y="2095614"/>
                </a:moveTo>
                <a:cubicBezTo>
                  <a:pt x="401108" y="1234130"/>
                  <a:pt x="960967" y="12814"/>
                  <a:pt x="1384300" y="114"/>
                </a:cubicBezTo>
                <a:cubicBezTo>
                  <a:pt x="1807633" y="-12586"/>
                  <a:pt x="2157941" y="1039397"/>
                  <a:pt x="2540000" y="2019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317407" y="1990936"/>
                <a:ext cx="148202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GB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407" y="1990936"/>
                <a:ext cx="1482029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0" y="842980"/>
            <a:ext cx="9142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How could we find the area between the line and the curve?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4658678" y="2162547"/>
            <a:ext cx="0" cy="126127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896708" y="2512158"/>
                <a:ext cx="148202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708" y="2512158"/>
                <a:ext cx="1482029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32254" y="4135910"/>
            <a:ext cx="2711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Step 1: </a:t>
            </a:r>
            <a:r>
              <a:rPr lang="en-GB" dirty="0" smtClean="0"/>
              <a:t>Work out </a:t>
            </a:r>
          </a:p>
          <a:p>
            <a:pPr algn="ctr"/>
            <a:r>
              <a:rPr lang="en-GB" dirty="0" smtClean="0"/>
              <a:t>the area under the graph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3254936" y="4164898"/>
            <a:ext cx="2711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Step 2: </a:t>
            </a:r>
            <a:r>
              <a:rPr lang="en-GB" dirty="0" smtClean="0"/>
              <a:t>Work out </a:t>
            </a:r>
          </a:p>
          <a:p>
            <a:pPr algn="ctr"/>
            <a:r>
              <a:rPr lang="en-GB" dirty="0" smtClean="0"/>
              <a:t>the area of the triangle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6012160" y="4197207"/>
            <a:ext cx="2711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Step 3: </a:t>
            </a:r>
            <a:r>
              <a:rPr lang="en-GB" dirty="0" smtClean="0"/>
              <a:t>Area under the graph subtract the triangle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918337" y="3379117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8337" y="3379117"/>
                <a:ext cx="36580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488474" y="3417671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8474" y="3417671"/>
                <a:ext cx="36580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45199" y="4862605"/>
                <a:ext cx="2085883" cy="18895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1" dirty="0" smtClean="0"/>
                  <a:t>Area under curve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4−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GB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199" y="4862605"/>
                <a:ext cx="2085883" cy="1889556"/>
              </a:xfrm>
              <a:prstGeom prst="rect">
                <a:avLst/>
              </a:prstGeom>
              <a:blipFill rotWithShape="0">
                <a:blip r:embed="rId8"/>
                <a:stretch>
                  <a:fillRect l="-2632" t="-19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836353" y="4929585"/>
                <a:ext cx="1739579" cy="14065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b="1" dirty="0" smtClean="0"/>
                  <a:t>Area of triangle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×3×3</m:t>
                      </m:r>
                    </m:oMath>
                  </m:oMathPara>
                </a14:m>
                <a:endParaRPr lang="en-GB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6353" y="4929585"/>
                <a:ext cx="1739579" cy="1406539"/>
              </a:xfrm>
              <a:prstGeom prst="rect">
                <a:avLst/>
              </a:prstGeom>
              <a:blipFill rotWithShape="0">
                <a:blip r:embed="rId9"/>
                <a:stretch>
                  <a:fillRect l="-2797" t="-2609" r="-10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804248" y="5013176"/>
                <a:ext cx="1421223" cy="14065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b="1" dirty="0" smtClean="0"/>
                  <a:t>Shaded area </a:t>
                </a:r>
                <a:endParaRPr lang="en-GB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=9−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013176"/>
                <a:ext cx="1421223" cy="1406539"/>
              </a:xfrm>
              <a:prstGeom prst="rect">
                <a:avLst/>
              </a:prstGeom>
              <a:blipFill rotWithShape="0">
                <a:blip r:embed="rId10"/>
                <a:stretch>
                  <a:fillRect l="-3433" t="-2165" r="-30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7675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/>
          <p:cNvSpPr/>
          <p:nvPr/>
        </p:nvSpPr>
        <p:spPr>
          <a:xfrm>
            <a:off x="734244" y="2007146"/>
            <a:ext cx="1670050" cy="1657350"/>
          </a:xfrm>
          <a:custGeom>
            <a:avLst/>
            <a:gdLst>
              <a:gd name="connsiteX0" fmla="*/ 0 w 1670050"/>
              <a:gd name="connsiteY0" fmla="*/ 1657350 h 1657350"/>
              <a:gd name="connsiteX1" fmla="*/ 1670050 w 1670050"/>
              <a:gd name="connsiteY1" fmla="*/ 412750 h 1657350"/>
              <a:gd name="connsiteX2" fmla="*/ 1536700 w 1670050"/>
              <a:gd name="connsiteY2" fmla="*/ 209550 h 1657350"/>
              <a:gd name="connsiteX3" fmla="*/ 1397000 w 1670050"/>
              <a:gd name="connsiteY3" fmla="*/ 76200 h 1657350"/>
              <a:gd name="connsiteX4" fmla="*/ 1282700 w 1670050"/>
              <a:gd name="connsiteY4" fmla="*/ 19050 h 1657350"/>
              <a:gd name="connsiteX5" fmla="*/ 1174750 w 1670050"/>
              <a:gd name="connsiteY5" fmla="*/ 0 h 1657350"/>
              <a:gd name="connsiteX6" fmla="*/ 1041400 w 1670050"/>
              <a:gd name="connsiteY6" fmla="*/ 50800 h 1657350"/>
              <a:gd name="connsiteX7" fmla="*/ 895350 w 1670050"/>
              <a:gd name="connsiteY7" fmla="*/ 177800 h 1657350"/>
              <a:gd name="connsiteX8" fmla="*/ 685800 w 1670050"/>
              <a:gd name="connsiteY8" fmla="*/ 419100 h 1657350"/>
              <a:gd name="connsiteX9" fmla="*/ 533400 w 1670050"/>
              <a:gd name="connsiteY9" fmla="*/ 641350 h 1657350"/>
              <a:gd name="connsiteX10" fmla="*/ 381000 w 1670050"/>
              <a:gd name="connsiteY10" fmla="*/ 920750 h 1657350"/>
              <a:gd name="connsiteX11" fmla="*/ 241300 w 1670050"/>
              <a:gd name="connsiteY11" fmla="*/ 1181100 h 1657350"/>
              <a:gd name="connsiteX12" fmla="*/ 0 w 1670050"/>
              <a:gd name="connsiteY12" fmla="*/ 1657350 h 165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0050" h="1657350">
                <a:moveTo>
                  <a:pt x="0" y="1657350"/>
                </a:moveTo>
                <a:lnTo>
                  <a:pt x="1670050" y="412750"/>
                </a:lnTo>
                <a:lnTo>
                  <a:pt x="1536700" y="209550"/>
                </a:lnTo>
                <a:lnTo>
                  <a:pt x="1397000" y="76200"/>
                </a:lnTo>
                <a:lnTo>
                  <a:pt x="1282700" y="19050"/>
                </a:lnTo>
                <a:lnTo>
                  <a:pt x="1174750" y="0"/>
                </a:lnTo>
                <a:lnTo>
                  <a:pt x="1041400" y="50800"/>
                </a:lnTo>
                <a:lnTo>
                  <a:pt x="895350" y="177800"/>
                </a:lnTo>
                <a:lnTo>
                  <a:pt x="685800" y="419100"/>
                </a:lnTo>
                <a:lnTo>
                  <a:pt x="533400" y="641350"/>
                </a:lnTo>
                <a:lnTo>
                  <a:pt x="381000" y="920750"/>
                </a:lnTo>
                <a:lnTo>
                  <a:pt x="241300" y="1181100"/>
                </a:lnTo>
                <a:lnTo>
                  <a:pt x="0" y="165735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 - Areas between curves and lines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/>
          <p:cNvCxnSpPr/>
          <p:nvPr/>
        </p:nvCxnSpPr>
        <p:spPr>
          <a:xfrm flipH="1" flipV="1">
            <a:off x="732632" y="2121018"/>
            <a:ext cx="11137" cy="20546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08070" y="1805049"/>
                <a:ext cx="7528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070" y="1805049"/>
                <a:ext cx="752805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467544" y="3670846"/>
            <a:ext cx="3797424" cy="4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80604" y="1735740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604" y="1735740"/>
                <a:ext cx="504056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 flipV="1">
            <a:off x="488809" y="2024571"/>
            <a:ext cx="2456121" cy="1828801"/>
          </a:xfrm>
          <a:prstGeom prst="line">
            <a:avLst/>
          </a:prstGeom>
          <a:ln w="5715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" name="Freeform: Shape 11"/>
          <p:cNvSpPr/>
          <p:nvPr/>
        </p:nvSpPr>
        <p:spPr>
          <a:xfrm>
            <a:off x="543744" y="2007032"/>
            <a:ext cx="2540000" cy="2095614"/>
          </a:xfrm>
          <a:custGeom>
            <a:avLst/>
            <a:gdLst>
              <a:gd name="connsiteX0" fmla="*/ 0 w 2349500"/>
              <a:gd name="connsiteY0" fmla="*/ 1666592 h 2022192"/>
              <a:gd name="connsiteX1" fmla="*/ 1193800 w 2349500"/>
              <a:gd name="connsiteY1" fmla="*/ 2892 h 2022192"/>
              <a:gd name="connsiteX2" fmla="*/ 2349500 w 2349500"/>
              <a:gd name="connsiteY2" fmla="*/ 2022192 h 2022192"/>
              <a:gd name="connsiteX0" fmla="*/ 0 w 2540000"/>
              <a:gd name="connsiteY0" fmla="*/ 2095614 h 2095614"/>
              <a:gd name="connsiteX1" fmla="*/ 1384300 w 2540000"/>
              <a:gd name="connsiteY1" fmla="*/ 114 h 2095614"/>
              <a:gd name="connsiteX2" fmla="*/ 2540000 w 2540000"/>
              <a:gd name="connsiteY2" fmla="*/ 2019414 h 2095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40000" h="2095614">
                <a:moveTo>
                  <a:pt x="0" y="2095614"/>
                </a:moveTo>
                <a:cubicBezTo>
                  <a:pt x="401108" y="1234130"/>
                  <a:pt x="960967" y="12814"/>
                  <a:pt x="1384300" y="114"/>
                </a:cubicBezTo>
                <a:cubicBezTo>
                  <a:pt x="1807633" y="-12586"/>
                  <a:pt x="2157941" y="1039397"/>
                  <a:pt x="2540000" y="2019414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0" y="842980"/>
            <a:ext cx="9142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How can you find the point of intersection if you are not told it?</a:t>
            </a:r>
            <a:endParaRPr lang="en-GB" sz="2400" dirty="0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391594" y="2419098"/>
            <a:ext cx="0" cy="126127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754406" y="2853013"/>
                <a:ext cx="148202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4−</m:t>
                          </m:r>
                          <m:r>
                            <a:rPr lang="en-GB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4406" y="2853013"/>
                <a:ext cx="1482029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51253" y="3635668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253" y="3635668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221390" y="3674222"/>
                <a:ext cx="3353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1390" y="3674222"/>
                <a:ext cx="335348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331859" y="1456694"/>
                <a:ext cx="4572000" cy="403187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:r>
                  <a:rPr lang="en-GB" sz="3200" dirty="0" smtClean="0"/>
                  <a:t>Find point of intersection: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32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4−</m:t>
                          </m:r>
                          <m:r>
                            <a:rPr lang="en-GB" sz="32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3200" i="1" dirty="0" smtClean="0">
                  <a:solidFill>
                    <a:srgbClr val="7030A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32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baseline="3000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3200" i="1" dirty="0" smtClean="0">
                  <a:solidFill>
                    <a:srgbClr val="7030A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3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 baseline="300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− 3</m:t>
                      </m:r>
                      <m:r>
                        <a:rPr lang="en-GB" sz="32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320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:endParaRPr lang="en-GB" sz="32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3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− 3</m:t>
                      </m:r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2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:endParaRPr lang="en-GB" sz="3200" i="1" dirty="0">
                  <a:solidFill>
                    <a:srgbClr val="7030A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1859" y="1456694"/>
                <a:ext cx="4572000" cy="4031873"/>
              </a:xfrm>
              <a:prstGeom prst="rect">
                <a:avLst/>
              </a:prstGeom>
              <a:blipFill rotWithShape="0">
                <a:blip r:embed="rId7"/>
                <a:stretch>
                  <a:fillRect l="-2000" t="-1967" r="-1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197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 - Areas between curves and lines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Arrow Connector 5"/>
          <p:cNvCxnSpPr/>
          <p:nvPr/>
        </p:nvCxnSpPr>
        <p:spPr>
          <a:xfrm flipV="1">
            <a:off x="1548716" y="973055"/>
            <a:ext cx="2953" cy="25004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77611" y="2967305"/>
            <a:ext cx="3756248" cy="272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683568" y="1175489"/>
            <a:ext cx="3941050" cy="2110139"/>
            <a:chOff x="774966" y="1678901"/>
            <a:chExt cx="7037394" cy="4469958"/>
          </a:xfrm>
        </p:grpSpPr>
        <p:sp>
          <p:nvSpPr>
            <p:cNvPr id="5" name="Freeform 1"/>
            <p:cNvSpPr/>
            <p:nvPr/>
          </p:nvSpPr>
          <p:spPr>
            <a:xfrm>
              <a:off x="2357602" y="3299791"/>
              <a:ext cx="4094922" cy="2226366"/>
            </a:xfrm>
            <a:custGeom>
              <a:avLst/>
              <a:gdLst>
                <a:gd name="connsiteX0" fmla="*/ 0 w 4094922"/>
                <a:gd name="connsiteY0" fmla="*/ 2218414 h 2226366"/>
                <a:gd name="connsiteX1" fmla="*/ 2536467 w 4094922"/>
                <a:gd name="connsiteY1" fmla="*/ 2226366 h 2226366"/>
                <a:gd name="connsiteX2" fmla="*/ 2830665 w 4094922"/>
                <a:gd name="connsiteY2" fmla="*/ 1876508 h 2226366"/>
                <a:gd name="connsiteX3" fmla="*/ 3108960 w 4094922"/>
                <a:gd name="connsiteY3" fmla="*/ 1478943 h 2226366"/>
                <a:gd name="connsiteX4" fmla="*/ 3530380 w 4094922"/>
                <a:gd name="connsiteY4" fmla="*/ 898498 h 2226366"/>
                <a:gd name="connsiteX5" fmla="*/ 4094922 w 4094922"/>
                <a:gd name="connsiteY5" fmla="*/ 0 h 2226366"/>
                <a:gd name="connsiteX6" fmla="*/ 0 w 4094922"/>
                <a:gd name="connsiteY6" fmla="*/ 2218414 h 22263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094922" h="2226366">
                  <a:moveTo>
                    <a:pt x="0" y="2218414"/>
                  </a:moveTo>
                  <a:lnTo>
                    <a:pt x="2536467" y="2226366"/>
                  </a:lnTo>
                  <a:lnTo>
                    <a:pt x="2830665" y="1876508"/>
                  </a:lnTo>
                  <a:lnTo>
                    <a:pt x="3108960" y="1478943"/>
                  </a:lnTo>
                  <a:lnTo>
                    <a:pt x="3530380" y="898498"/>
                  </a:lnTo>
                  <a:lnTo>
                    <a:pt x="4094922" y="0"/>
                  </a:lnTo>
                  <a:lnTo>
                    <a:pt x="0" y="2218414"/>
                  </a:lnTo>
                  <a:close/>
                </a:path>
              </a:pathLst>
            </a:custGeom>
            <a:solidFill>
              <a:srgbClr val="FFFF0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Freeform 4"/>
            <p:cNvSpPr/>
            <p:nvPr/>
          </p:nvSpPr>
          <p:spPr>
            <a:xfrm rot="10800000">
              <a:off x="774966" y="1678901"/>
              <a:ext cx="6624736" cy="4469958"/>
            </a:xfrm>
            <a:custGeom>
              <a:avLst/>
              <a:gdLst>
                <a:gd name="connsiteX0" fmla="*/ 0 w 4659465"/>
                <a:gd name="connsiteY0" fmla="*/ 4438153 h 4469958"/>
                <a:gd name="connsiteX1" fmla="*/ 842838 w 4659465"/>
                <a:gd name="connsiteY1" fmla="*/ 2474181 h 4469958"/>
                <a:gd name="connsiteX2" fmla="*/ 1693628 w 4659465"/>
                <a:gd name="connsiteY2" fmla="*/ 748748 h 4469958"/>
                <a:gd name="connsiteX3" fmla="*/ 2409245 w 4659465"/>
                <a:gd name="connsiteY3" fmla="*/ 80838 h 4469958"/>
                <a:gd name="connsiteX4" fmla="*/ 3252084 w 4659465"/>
                <a:gd name="connsiteY4" fmla="*/ 263718 h 4469958"/>
                <a:gd name="connsiteX5" fmla="*/ 3864334 w 4659465"/>
                <a:gd name="connsiteY5" fmla="*/ 1329193 h 4469958"/>
                <a:gd name="connsiteX6" fmla="*/ 4301656 w 4659465"/>
                <a:gd name="connsiteY6" fmla="*/ 2736574 h 4469958"/>
                <a:gd name="connsiteX7" fmla="*/ 4659465 w 4659465"/>
                <a:gd name="connsiteY7" fmla="*/ 4469958 h 4469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59465" h="4469958">
                  <a:moveTo>
                    <a:pt x="0" y="4438153"/>
                  </a:moveTo>
                  <a:cubicBezTo>
                    <a:pt x="280283" y="3763617"/>
                    <a:pt x="560567" y="3089082"/>
                    <a:pt x="842838" y="2474181"/>
                  </a:cubicBezTo>
                  <a:cubicBezTo>
                    <a:pt x="1125109" y="1859280"/>
                    <a:pt x="1432560" y="1147638"/>
                    <a:pt x="1693628" y="748748"/>
                  </a:cubicBezTo>
                  <a:cubicBezTo>
                    <a:pt x="1954696" y="349858"/>
                    <a:pt x="2149502" y="161676"/>
                    <a:pt x="2409245" y="80838"/>
                  </a:cubicBezTo>
                  <a:cubicBezTo>
                    <a:pt x="2668988" y="0"/>
                    <a:pt x="3009569" y="55659"/>
                    <a:pt x="3252084" y="263718"/>
                  </a:cubicBezTo>
                  <a:cubicBezTo>
                    <a:pt x="3494599" y="471777"/>
                    <a:pt x="3689405" y="917050"/>
                    <a:pt x="3864334" y="1329193"/>
                  </a:cubicBezTo>
                  <a:cubicBezTo>
                    <a:pt x="4039263" y="1741336"/>
                    <a:pt x="4169134" y="2213113"/>
                    <a:pt x="4301656" y="2736574"/>
                  </a:cubicBezTo>
                  <a:cubicBezTo>
                    <a:pt x="4434178" y="3260035"/>
                    <a:pt x="4546821" y="3864996"/>
                    <a:pt x="4659465" y="4469958"/>
                  </a:cubicBez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Connector 8"/>
            <p:cNvCxnSpPr/>
            <p:nvPr/>
          </p:nvCxnSpPr>
          <p:spPr>
            <a:xfrm flipV="1">
              <a:off x="1562472" y="2564904"/>
              <a:ext cx="6249888" cy="335086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 rot="20336514">
                <a:off x="2012113" y="2074936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336514">
                <a:off x="2012113" y="2074936"/>
                <a:ext cx="1368152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195618" y="2960612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5618" y="2960612"/>
                <a:ext cx="576064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H="1">
            <a:off x="3807502" y="1956072"/>
            <a:ext cx="30708" cy="1045716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525278" y="1627723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5278" y="1627723"/>
                <a:ext cx="576064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754409" y="2908313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4409" y="2908313"/>
                <a:ext cx="576064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519470" y="2983896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470" y="2983896"/>
                <a:ext cx="57606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 rot="4118566">
                <a:off x="301572" y="1637194"/>
                <a:ext cx="17546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−3)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4118566">
                <a:off x="301572" y="1637194"/>
                <a:ext cx="1754632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263001" y="5666779"/>
                <a:ext cx="3680664" cy="53707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/>
                  <a:t>Shaded </a:t>
                </a:r>
                <a:r>
                  <a:rPr lang="en-GB" sz="2000" dirty="0"/>
                  <a:t>area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=25−</m:t>
                    </m:r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26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 smtClean="0">
                            <a:latin typeface="Cambria Math" panose="02040503050406030204" pitchFamily="18" charset="0"/>
                          </a:rPr>
                          <m:t>𝟒𝟗</m:t>
                        </m:r>
                      </m:num>
                      <m:den>
                        <m:r>
                          <a:rPr lang="en-GB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GB" sz="20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3001" y="5666779"/>
                <a:ext cx="3680664" cy="537070"/>
              </a:xfrm>
              <a:prstGeom prst="rect">
                <a:avLst/>
              </a:prstGeom>
              <a:blipFill rotWithShape="0">
                <a:blip r:embed="rId8"/>
                <a:stretch>
                  <a:fillRect l="-1656" b="-79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502102" y="888179"/>
                <a:ext cx="4572000" cy="258532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:r>
                  <a:rPr lang="en-GB" dirty="0" smtClean="0"/>
                  <a:t>First find points of intersection: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b="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b="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baseline="3000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−5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 −5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=0 </m:t>
                      </m:r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algn="ctr"/>
                <a:endParaRPr lang="en-GB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GB" b="0" i="1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b="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dirty="0" smtClean="0"/>
              </a:p>
              <a:p>
                <a:pPr algn="ctr"/>
                <a:endParaRPr lang="en-GB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>
                              <a:latin typeface="Cambria Math" panose="02040503050406030204" pitchFamily="18" charset="0"/>
                            </a:rPr>
                            <m:t>5,10</m:t>
                          </m:r>
                        </m:e>
                      </m:d>
                    </m:oMath>
                  </m:oMathPara>
                </a14:m>
                <a:endParaRPr lang="en-GB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b="0" i="1">
                          <a:latin typeface="Cambria Math" panose="02040503050406030204" pitchFamily="18" charset="0"/>
                        </a:rPr>
                        <m:t>(3,0)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102" y="888179"/>
                <a:ext cx="4572000" cy="2585323"/>
              </a:xfrm>
              <a:prstGeom prst="rect">
                <a:avLst/>
              </a:prstGeom>
              <a:blipFill rotWithShape="0">
                <a:blip r:embed="rId9"/>
                <a:stretch>
                  <a:fillRect t="-1415" b="-9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233859" y="3915219"/>
                <a:ext cx="4450129" cy="5269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000" dirty="0" smtClean="0"/>
                  <a:t>Area </a:t>
                </a:r>
                <a:r>
                  <a:rPr lang="en-GB" sz="2000" dirty="0"/>
                  <a:t>of triangle </a:t>
                </a:r>
                <a14:m>
                  <m:oMath xmlns:m="http://schemas.openxmlformats.org/officeDocument/2006/math">
                    <m:r>
                      <a:rPr lang="en-GB" sz="2000" b="0" i="1">
                        <a:latin typeface="Cambria Math" panose="02040503050406030204" pitchFamily="18" charset="0"/>
                      </a:rPr>
                      <m:t>𝑂𝐵𝐶</m:t>
                    </m:r>
                    <m:r>
                      <a:rPr lang="en-GB" sz="2000" b="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000" b="0" i="1">
                        <a:latin typeface="Cambria Math" panose="02040503050406030204" pitchFamily="18" charset="0"/>
                      </a:rPr>
                      <m:t>×5×10=25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3859" y="3915219"/>
                <a:ext cx="4450129" cy="526939"/>
              </a:xfrm>
              <a:prstGeom prst="rect">
                <a:avLst/>
              </a:prstGeom>
              <a:blipFill rotWithShape="0">
                <a:blip r:embed="rId10"/>
                <a:stretch>
                  <a:fillRect l="-1507" b="-8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233859" y="4689941"/>
                <a:ext cx="4658070" cy="5378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000" dirty="0"/>
                  <a:t>Area under </a:t>
                </a:r>
                <a14:m>
                  <m:oMath xmlns:m="http://schemas.openxmlformats.org/officeDocument/2006/math">
                    <m:r>
                      <a:rPr lang="en-GB" sz="2000" b="0" i="1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2000" dirty="0"/>
                  <a:t>:  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sz="2000" b="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GB" sz="2000" b="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  <m:e>
                        <m:r>
                          <a:rPr lang="en-GB" sz="2000" b="0" i="1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000" b="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  <m:r>
                          <a:rPr lang="en-GB" sz="2000" b="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GB" sz="2000" b="0" i="1">
                        <a:latin typeface="Cambria Math" panose="02040503050406030204" pitchFamily="18" charset="0"/>
                      </a:rPr>
                      <m:t>= …=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>
                            <a:latin typeface="Cambria Math" panose="02040503050406030204" pitchFamily="18" charset="0"/>
                          </a:rPr>
                          <m:t>26</m:t>
                        </m:r>
                      </m:num>
                      <m:den>
                        <m:r>
                          <a:rPr lang="en-GB" sz="2000" b="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3859" y="4689941"/>
                <a:ext cx="4658070" cy="537840"/>
              </a:xfrm>
              <a:prstGeom prst="rect">
                <a:avLst/>
              </a:prstGeom>
              <a:blipFill rotWithShape="0">
                <a:blip r:embed="rId11"/>
                <a:stretch>
                  <a:fillRect l="-1440" b="-67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913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 - Areas between curves and lines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803035"/>
            <a:ext cx="8640960" cy="294958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750840" y="4257486"/>
                <a:ext cx="39986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2,8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9,1</m:t>
                          </m:r>
                        </m:e>
                      </m:d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0840" y="4257486"/>
                <a:ext cx="3998664" cy="6463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07904" y="5408686"/>
                <a:ext cx="2775669" cy="87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57</m:t>
                    </m:r>
                    <m:f>
                      <m:f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3600" b="0" i="0" dirty="0">
                    <a:latin typeface="+mj-lt"/>
                  </a:rPr>
                  <a:t>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343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5408686"/>
                <a:ext cx="2775669" cy="879215"/>
              </a:xfrm>
              <a:prstGeom prst="rect">
                <a:avLst/>
              </a:prstGeom>
              <a:blipFill rotWithShape="0">
                <a:blip r:embed="rId4"/>
                <a:stretch>
                  <a:fillRect b="-131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1979712" y="4395985"/>
            <a:ext cx="36004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979712" y="5663627"/>
            <a:ext cx="36004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571971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63" y="-228654"/>
            <a:ext cx="9143074" cy="599127"/>
            <a:chOff x="0" y="13335"/>
            <a:chExt cx="9144218" cy="599127"/>
          </a:xfrm>
        </p:grpSpPr>
        <p:sp>
          <p:nvSpPr>
            <p:cNvPr id="1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13D</a:t>
              </a:r>
              <a:endParaRPr lang="en-GB" sz="32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" name="TextBox 4"/>
          <p:cNvSpPr txBox="1"/>
          <p:nvPr/>
        </p:nvSpPr>
        <p:spPr>
          <a:xfrm>
            <a:off x="395999" y="497186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 297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63" y="1511063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6"/>
          <p:cNvSpPr txBox="1"/>
          <p:nvPr/>
        </p:nvSpPr>
        <p:spPr>
          <a:xfrm>
            <a:off x="368809" y="1655874"/>
            <a:ext cx="7393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/>
              <a:t>(Classes in a rush may want to skip this exercise and go to the next section, which continues definite integration, but in the context of areas under graphs).</a:t>
            </a:r>
          </a:p>
        </p:txBody>
      </p:sp>
      <p:sp>
        <p:nvSpPr>
          <p:cNvPr id="6" name="TextBox 7"/>
          <p:cNvSpPr txBox="1"/>
          <p:nvPr/>
        </p:nvSpPr>
        <p:spPr>
          <a:xfrm>
            <a:off x="395999" y="248026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Extension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8"/>
              <p:cNvSpPr txBox="1"/>
              <p:nvPr/>
            </p:nvSpPr>
            <p:spPr>
              <a:xfrm>
                <a:off x="395999" y="2849598"/>
                <a:ext cx="3888432" cy="37826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i="1" dirty="0"/>
                  <a:t>[MAT 2009 1A] </a:t>
                </a:r>
                <a:r>
                  <a:rPr lang="en-GB" dirty="0"/>
                  <a:t>The smallest value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as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/>
                  <a:t> varies, is what?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𝑰</m:t>
                      </m:r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sSup>
                            <m:sSup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nary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𝒅𝒙</m:t>
                      </m:r>
                    </m:oMath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sup>
                              </m:sSup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num>
                                <m:den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den>
                              </m:f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sSup>
                                <m:sSup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  <m:sup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bSup>
                    </m:oMath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  <a:p>
                <a:r>
                  <a:rPr lang="en-GB" sz="1600" b="1" dirty="0"/>
                  <a:t>We then use differentiation or completing the square to find that the minimum value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GB" sz="1600" b="1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GB" sz="16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1600" b="1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𝟒𝟓</m:t>
                        </m:r>
                      </m:den>
                    </m:f>
                  </m:oMath>
                </a14:m>
                <a:r>
                  <a:rPr lang="en-GB" sz="1600" b="1" dirty="0"/>
                  <a:t>.</a:t>
                </a:r>
              </a:p>
            </p:txBody>
          </p:sp>
        </mc:Choice>
        <mc:Fallback>
          <p:sp>
            <p:nvSpPr>
              <p:cNvPr id="7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9" y="2849598"/>
                <a:ext cx="3888432" cy="3782639"/>
              </a:xfrm>
              <a:prstGeom prst="rect">
                <a:avLst/>
              </a:prstGeom>
              <a:blipFill>
                <a:blip r:embed="rId2"/>
                <a:stretch>
                  <a:fillRect l="-1411" t="-8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397790" y="4071203"/>
            <a:ext cx="3797302" cy="244928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10"/>
              <p:cNvSpPr txBox="1"/>
              <p:nvPr/>
            </p:nvSpPr>
            <p:spPr>
              <a:xfrm>
                <a:off x="4724863" y="2480266"/>
                <a:ext cx="4356100" cy="46063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i="1" dirty="0"/>
                  <a:t>[MAT 2015 1D] </a:t>
                </a:r>
                <a:r>
                  <a:rPr lang="en-GB" dirty="0"/>
                  <a:t>Let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𝑥𝑡</m:t>
                                </m:r>
                              </m:e>
                            </m:d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endParaRPr lang="en-GB" dirty="0"/>
              </a:p>
              <a:p>
                <a:r>
                  <a:rPr lang="en-GB" dirty="0"/>
                  <a:t>Let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dirty="0"/>
                  <a:t>. Which of the following statements are true?</a:t>
                </a:r>
              </a:p>
              <a:p>
                <a:pPr marL="342900" indent="-342900">
                  <a:buAutoNum type="alphaUcParenR"/>
                </a:pPr>
                <a:r>
                  <a:rPr lang="en-GB" b="0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</m:d>
                  </m:oMath>
                </a14:m>
                <a:r>
                  <a:rPr lang="en-GB" dirty="0"/>
                  <a:t> is always bigger than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</m:d>
                  </m:oMath>
                </a14:m>
                <a:endParaRPr lang="en-GB" dirty="0"/>
              </a:p>
              <a:p>
                <a:pPr marL="342900" indent="-342900">
                  <a:buAutoNum type="alphaU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</m:d>
                  </m:oMath>
                </a14:m>
                <a:r>
                  <a:rPr lang="en-GB" dirty="0"/>
                  <a:t> is always bigger than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</m:d>
                  </m:oMath>
                </a14:m>
                <a:endParaRPr lang="en-GB" dirty="0"/>
              </a:p>
              <a:p>
                <a:pPr marL="342900" indent="-342900">
                  <a:buAutoNum type="alphaUcParenR"/>
                </a:pPr>
                <a:r>
                  <a:rPr lang="en-GB" dirty="0"/>
                  <a:t>They are always equal.</a:t>
                </a:r>
              </a:p>
              <a:p>
                <a:pPr marL="342900" indent="-342900">
                  <a:buAutoNum type="alphaUcParenR"/>
                </a:pPr>
                <a:r>
                  <a:rPr lang="en-GB" b="0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</m:d>
                  </m:oMath>
                </a14:m>
                <a:r>
                  <a:rPr lang="en-GB" dirty="0"/>
                  <a:t> is bigger 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r>
                  <a:rPr lang="en-GB" dirty="0"/>
                  <a:t>,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</m:d>
                  </m:oMath>
                </a14:m>
                <a:r>
                  <a:rPr lang="en-GB" dirty="0"/>
                  <a:t> is bigger 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GB" dirty="0"/>
                  <a:t>.</a:t>
                </a:r>
              </a:p>
              <a:p>
                <a:pPr marL="342900" indent="-342900">
                  <a:buFontTx/>
                  <a:buAutoNum type="alphaU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</m:d>
                  </m:oMath>
                </a14:m>
                <a:r>
                  <a:rPr lang="en-GB" dirty="0"/>
                  <a:t> is bigger 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r>
                  <a:rPr lang="en-GB" dirty="0"/>
                  <a:t>,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</m:d>
                  </m:oMath>
                </a14:m>
                <a:r>
                  <a:rPr lang="en-GB" dirty="0"/>
                  <a:t> is bigger 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GB" dirty="0"/>
                  <a:t>.</a:t>
                </a:r>
              </a:p>
              <a:p>
                <a:r>
                  <a:rPr lang="en-GB" sz="1400" b="1" dirty="0"/>
                  <a:t>(Official </a:t>
                </a:r>
                <a:r>
                  <a:rPr lang="en-GB" sz="1400" b="1" dirty="0" err="1"/>
                  <a:t>Sln</a:t>
                </a:r>
                <a:r>
                  <a:rPr lang="en-GB" sz="1400" b="1" dirty="0"/>
                  <a:t>) Evaluating: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sz="1400" b="1" dirty="0"/>
                  <a:t> and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𝒈</m:t>
                    </m:r>
                    <m:d>
                      <m:d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sz="1400" b="1" dirty="0"/>
                  <a:t>. Hence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𝒈</m:t>
                    </m:r>
                    <m:d>
                      <m:d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d>
                      </m:e>
                    </m:d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1400" b="1" dirty="0"/>
                  <a:t> and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𝒈</m:t>
                        </m:r>
                        <m:d>
                          <m:d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d>
                      </m:e>
                    </m:d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1400" b="1" dirty="0"/>
                  <a:t>. Hence answer is (B).</a:t>
                </a:r>
              </a:p>
              <a:p>
                <a:pPr marL="342900" indent="-342900">
                  <a:buAutoNum type="alphaUcParenR"/>
                </a:pPr>
                <a:endParaRPr lang="en-GB" dirty="0"/>
              </a:p>
              <a:p>
                <a:pPr marL="342900" indent="-342900">
                  <a:buAutoNum type="alphaUcParenR"/>
                </a:pPr>
                <a:endParaRPr lang="en-GB" dirty="0"/>
              </a:p>
            </p:txBody>
          </p:sp>
        </mc:Choice>
        <mc:Fallback>
          <p:sp>
            <p:nvSpPr>
              <p:cNvPr id="9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863" y="2480266"/>
                <a:ext cx="4356100" cy="4606389"/>
              </a:xfrm>
              <a:prstGeom prst="rect">
                <a:avLst/>
              </a:prstGeom>
              <a:blipFill>
                <a:blip r:embed="rId3"/>
                <a:stretch>
                  <a:fillRect l="-1119" t="-4762" r="-11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4761149" y="5823803"/>
            <a:ext cx="4305435" cy="69668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4891" y="2913394"/>
            <a:ext cx="306197" cy="3602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/>
              <a:t>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411550" y="2557330"/>
            <a:ext cx="306197" cy="3602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806213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15032" y="110364"/>
            <a:ext cx="9143074" cy="599127"/>
            <a:chOff x="0" y="13335"/>
            <a:chExt cx="9144218" cy="599127"/>
          </a:xfrm>
        </p:grpSpPr>
        <p:sp>
          <p:nvSpPr>
            <p:cNvPr id="28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13E</a:t>
              </a:r>
              <a:endParaRPr lang="en-GB" sz="3200" dirty="0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7" name="TextBox 4"/>
          <p:cNvSpPr txBox="1"/>
          <p:nvPr/>
        </p:nvSpPr>
        <p:spPr>
          <a:xfrm>
            <a:off x="294454" y="734604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Pearson Pure Mathematics </a:t>
            </a:r>
          </a:p>
          <a:p>
            <a:r>
              <a:rPr lang="en-GB" sz="2400" dirty="0"/>
              <a:t>Pages 299-300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15032" y="1559795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7"/>
          <p:cNvSpPr txBox="1"/>
          <p:nvPr/>
        </p:nvSpPr>
        <p:spPr>
          <a:xfrm>
            <a:off x="279940" y="162023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Extension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8"/>
              <p:cNvSpPr txBox="1"/>
              <p:nvPr/>
            </p:nvSpPr>
            <p:spPr>
              <a:xfrm>
                <a:off x="236396" y="1951244"/>
                <a:ext cx="4016807" cy="47148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1600" i="1" dirty="0"/>
                  <a:t>[MAT 2007 1H] </a:t>
                </a:r>
                <a:r>
                  <a:rPr lang="en-GB" sz="1600" dirty="0"/>
                  <a:t>Given a function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/>
                  <a:t>, you are told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  <m:oMath xmlns:m="http://schemas.openxmlformats.org/officeDocument/2006/math">
                      <m:nary>
                        <m:nary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It follows that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GB" sz="1600" dirty="0"/>
                  <a:t> equals what?</a:t>
                </a:r>
              </a:p>
              <a:p>
                <a:r>
                  <a:rPr lang="en-GB" sz="1600" b="1" dirty="0"/>
                  <a:t>Because the area between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/>
                  <a:t> and 2 is the sum of the area between 0 and 1, and between 1 and 2, it follows that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1600" b="1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  <m:e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GB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  <m:r>
                      <a:rPr lang="en-GB" sz="1600" b="1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n-GB" sz="1600" b="1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  <m:e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GB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  <m:r>
                      <a:rPr lang="en-GB" sz="1600" b="1" i="1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trlPr>
                          <a:rPr lang="en-GB" sz="1600" b="1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  <m:e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GB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</m:oMath>
                </a14:m>
                <a:r>
                  <a:rPr lang="en-GB" sz="1600" b="1" dirty="0"/>
                  <a:t>. Also note that 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𝒌𝒇</m:t>
                        </m:r>
                        <m:d>
                          <m:dPr>
                            <m:ctrlP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𝒌</m:t>
                    </m:r>
                    <m:nary>
                      <m:naryPr>
                        <m:subHide m:val="on"/>
                        <m:supHide m:val="on"/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𝒅𝒙</m:t>
                    </m:r>
                  </m:oMath>
                </a14:m>
                <a:endParaRPr lang="en-GB" sz="1600" b="1" dirty="0"/>
              </a:p>
              <a:p>
                <a:r>
                  <a:rPr lang="en-GB" sz="1600" b="1" dirty="0"/>
                  <a:t>Letting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n-GB" sz="1600" b="1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  <m:e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GB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</m:oMath>
                </a14:m>
                <a:r>
                  <a:rPr lang="en-GB" sz="1600" b="1" dirty="0"/>
                  <a:t> and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sz="1600" b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n-GB" sz="1600" b="1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  <m:e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GB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</m:oMath>
                </a14:m>
                <a:r>
                  <a:rPr lang="en-GB" sz="1600" b="1" dirty="0"/>
                  <a:t> purely for convenience, then: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600" b="1" dirty="0"/>
              </a:p>
              <a:p>
                <a:r>
                  <a:rPr lang="en-GB" sz="1600" b="1" dirty="0"/>
                  <a:t>Solve,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sz="1600" b="1" dirty="0"/>
                  <a:t>,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∴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en-GB" sz="1600" b="1" dirty="0"/>
              </a:p>
            </p:txBody>
          </p:sp>
        </mc:Choice>
        <mc:Fallback>
          <p:sp>
            <p:nvSpPr>
              <p:cNvPr id="20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396" y="1951244"/>
                <a:ext cx="4016807" cy="4714817"/>
              </a:xfrm>
              <a:prstGeom prst="rect">
                <a:avLst/>
              </a:prstGeom>
              <a:blipFill>
                <a:blip r:embed="rId2"/>
                <a:stretch>
                  <a:fillRect l="-8801" t="-388" r="-910" b="-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9"/>
              <p:cNvSpPr txBox="1"/>
              <p:nvPr/>
            </p:nvSpPr>
            <p:spPr>
              <a:xfrm>
                <a:off x="4947072" y="1811172"/>
                <a:ext cx="4110360" cy="5024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1600" i="1" dirty="0"/>
                  <a:t>[MAT 2011 1G] </a:t>
                </a:r>
                <a:endParaRPr lang="en-GB" sz="1600" dirty="0"/>
              </a:p>
              <a:p>
                <a:r>
                  <a:rPr lang="en-GB" sz="1600" dirty="0"/>
                  <a:t>A graph of the function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600" dirty="0"/>
                  <a:t> is sketched on the axes below:</a:t>
                </a:r>
              </a:p>
              <a:p>
                <a:endParaRPr lang="en-GB" sz="1600" dirty="0"/>
              </a:p>
              <a:p>
                <a:endParaRPr lang="en-GB" sz="1600" dirty="0"/>
              </a:p>
              <a:p>
                <a:endParaRPr lang="en-GB" sz="1600" dirty="0"/>
              </a:p>
              <a:p>
                <a:endParaRPr lang="en-GB" sz="1600" dirty="0"/>
              </a:p>
              <a:p>
                <a:endParaRPr lang="en-GB" sz="1600" dirty="0"/>
              </a:p>
              <a:p>
                <a:r>
                  <a:rPr lang="en-GB" sz="1600" dirty="0"/>
                  <a:t>What is the value of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GB" sz="1600" dirty="0"/>
                  <a:t>?</a:t>
                </a:r>
              </a:p>
              <a:p>
                <a:r>
                  <a:rPr lang="en-GB" sz="1600" b="1" dirty="0"/>
                  <a:t>We first need to reflect on what part of the function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𝒇</m:t>
                    </m:r>
                  </m:oMath>
                </a14:m>
                <a:r>
                  <a:rPr lang="en-GB" sz="1600" b="1" dirty="0"/>
                  <a:t> we’re actually using.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600" b="1" dirty="0"/>
                  <a:t> in the integral varies between -1 and 1, thus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sz="1600" b="1" dirty="0"/>
                  <a:t>, i.e. the input of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𝒇</m:t>
                    </m:r>
                  </m:oMath>
                </a14:m>
                <a:r>
                  <a:rPr lang="en-GB" sz="1600" b="1" dirty="0"/>
                  <a:t>, varies between -1 and 0.</a:t>
                </a:r>
              </a:p>
              <a:p>
                <a:r>
                  <a:rPr lang="en-GB" sz="1600" b="1" dirty="0"/>
                  <a:t>We’re therefore only using the left half of the graph, and thus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GB" sz="16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∴</m:t>
                      </m:r>
                      <m:nary>
                        <m:nary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6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GB" sz="16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r>
                            <a:rPr lang="en-GB" sz="1600" b="1" i="1">
                              <a:latin typeface="Cambria Math" panose="02040503050406030204" pitchFamily="18" charset="0"/>
                            </a:rPr>
                            <m:t>𝒇</m:t>
                          </m:r>
                          <m:r>
                            <a:rPr lang="en-GB" sz="16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16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sz="16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16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GB" sz="1600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d>
                            <m:d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</m:oMath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b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e>
                      </m:d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e>
                      </m:d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600" b="1" dirty="0"/>
              </a:p>
            </p:txBody>
          </p:sp>
        </mc:Choice>
        <mc:Fallback>
          <p:sp>
            <p:nvSpPr>
              <p:cNvPr id="21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7072" y="1811172"/>
                <a:ext cx="4110360" cy="5024132"/>
              </a:xfrm>
              <a:prstGeom prst="rect">
                <a:avLst/>
              </a:prstGeom>
              <a:blipFill>
                <a:blip r:embed="rId3"/>
                <a:stretch>
                  <a:fillRect l="-890" t="-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1612" y="2615438"/>
            <a:ext cx="3179763" cy="1120242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302443" y="3956898"/>
            <a:ext cx="3971473" cy="265248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?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016516" y="4188878"/>
            <a:ext cx="3881260" cy="25690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?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00092" y="2019037"/>
            <a:ext cx="191387" cy="27100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/>
              <a:t>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755685" y="1883536"/>
            <a:ext cx="191387" cy="27100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/>
              <a:t>2</a:t>
            </a:r>
          </a:p>
        </p:txBody>
      </p:sp>
      <p:sp>
        <p:nvSpPr>
          <p:cNvPr id="27" name="TextBox 15">
            <a:extLst>
              <a:ext uri="{FF2B5EF4-FFF2-40B4-BE49-F238E27FC236}">
                <a16:creationId xmlns:a16="http://schemas.microsoft.com/office/drawing/2014/main" id="{CF7D0B70-12F9-B740-B1CA-0FC16E7343F2}"/>
              </a:ext>
            </a:extLst>
          </p:cNvPr>
          <p:cNvSpPr txBox="1"/>
          <p:nvPr/>
        </p:nvSpPr>
        <p:spPr>
          <a:xfrm>
            <a:off x="4586460" y="346358"/>
            <a:ext cx="52972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chemeClr val="bg1"/>
                </a:solidFill>
              </a:rPr>
              <a:t>Complete before the lesson Q1</a:t>
            </a:r>
          </a:p>
          <a:p>
            <a:r>
              <a:rPr lang="en-US" sz="2000" dirty="0">
                <a:solidFill>
                  <a:srgbClr val="00B050"/>
                </a:solidFill>
              </a:rPr>
              <a:t>Green</a:t>
            </a:r>
            <a:r>
              <a:rPr lang="en-US" sz="2000" dirty="0"/>
              <a:t>		Q2</a:t>
            </a:r>
          </a:p>
          <a:p>
            <a:r>
              <a:rPr lang="en-US" sz="2000" dirty="0">
                <a:solidFill>
                  <a:schemeClr val="accent6"/>
                </a:solidFill>
              </a:rPr>
              <a:t>Amber</a:t>
            </a:r>
            <a:r>
              <a:rPr lang="en-US" sz="2000" dirty="0"/>
              <a:t> 		Q3</a:t>
            </a:r>
          </a:p>
          <a:p>
            <a:r>
              <a:rPr lang="en-US" sz="2000" dirty="0">
                <a:solidFill>
                  <a:srgbClr val="FF0000"/>
                </a:solidFill>
              </a:rPr>
              <a:t>Red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795487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6" name="Freeform: Shape 25"/>
              <p:cNvSpPr/>
              <p:nvPr/>
            </p:nvSpPr>
            <p:spPr>
              <a:xfrm>
                <a:off x="827733" y="3806230"/>
                <a:ext cx="828675" cy="838200"/>
              </a:xfrm>
              <a:custGeom>
                <a:avLst/>
                <a:gdLst>
                  <a:gd name="connsiteX0" fmla="*/ 0 w 828675"/>
                  <a:gd name="connsiteY0" fmla="*/ 838200 h 838200"/>
                  <a:gd name="connsiteX1" fmla="*/ 819150 w 828675"/>
                  <a:gd name="connsiteY1" fmla="*/ 828675 h 838200"/>
                  <a:gd name="connsiteX2" fmla="*/ 828675 w 828675"/>
                  <a:gd name="connsiteY2" fmla="*/ 257175 h 838200"/>
                  <a:gd name="connsiteX3" fmla="*/ 600075 w 828675"/>
                  <a:gd name="connsiteY3" fmla="*/ 161925 h 838200"/>
                  <a:gd name="connsiteX4" fmla="*/ 333375 w 828675"/>
                  <a:gd name="connsiteY4" fmla="*/ 66675 h 838200"/>
                  <a:gd name="connsiteX5" fmla="*/ 9525 w 828675"/>
                  <a:gd name="connsiteY5" fmla="*/ 0 h 838200"/>
                  <a:gd name="connsiteX6" fmla="*/ 0 w 828675"/>
                  <a:gd name="connsiteY6" fmla="*/ 838200 h 838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28675" h="838200">
                    <a:moveTo>
                      <a:pt x="0" y="838200"/>
                    </a:moveTo>
                    <a:lnTo>
                      <a:pt x="819150" y="828675"/>
                    </a:lnTo>
                    <a:lnTo>
                      <a:pt x="828675" y="257175"/>
                    </a:lnTo>
                    <a:lnTo>
                      <a:pt x="600075" y="161925"/>
                    </a:lnTo>
                    <a:lnTo>
                      <a:pt x="333375" y="66675"/>
                    </a:lnTo>
                    <a:lnTo>
                      <a:pt x="9525" y="0"/>
                    </a:lnTo>
                    <a:lnTo>
                      <a:pt x="0" y="83820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6" name="Freeform: Shap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733" y="3806230"/>
                <a:ext cx="828675" cy="838200"/>
              </a:xfrm>
              <a:custGeom>
                <a:avLst/>
                <a:gdLst>
                  <a:gd name="connsiteX0" fmla="*/ 0 w 828675"/>
                  <a:gd name="connsiteY0" fmla="*/ 838200 h 838200"/>
                  <a:gd name="connsiteX1" fmla="*/ 819150 w 828675"/>
                  <a:gd name="connsiteY1" fmla="*/ 828675 h 838200"/>
                  <a:gd name="connsiteX2" fmla="*/ 828675 w 828675"/>
                  <a:gd name="connsiteY2" fmla="*/ 257175 h 838200"/>
                  <a:gd name="connsiteX3" fmla="*/ 600075 w 828675"/>
                  <a:gd name="connsiteY3" fmla="*/ 161925 h 838200"/>
                  <a:gd name="connsiteX4" fmla="*/ 333375 w 828675"/>
                  <a:gd name="connsiteY4" fmla="*/ 66675 h 838200"/>
                  <a:gd name="connsiteX5" fmla="*/ 9525 w 828675"/>
                  <a:gd name="connsiteY5" fmla="*/ 0 h 838200"/>
                  <a:gd name="connsiteX6" fmla="*/ 0 w 828675"/>
                  <a:gd name="connsiteY6" fmla="*/ 838200 h 838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28675" h="838200">
                    <a:moveTo>
                      <a:pt x="0" y="838200"/>
                    </a:moveTo>
                    <a:lnTo>
                      <a:pt x="819150" y="828675"/>
                    </a:lnTo>
                    <a:lnTo>
                      <a:pt x="828675" y="257175"/>
                    </a:lnTo>
                    <a:lnTo>
                      <a:pt x="600075" y="161925"/>
                    </a:lnTo>
                    <a:lnTo>
                      <a:pt x="333375" y="66675"/>
                    </a:lnTo>
                    <a:lnTo>
                      <a:pt x="9525" y="0"/>
                    </a:lnTo>
                    <a:lnTo>
                      <a:pt x="0" y="838200"/>
                    </a:lnTo>
                    <a:close/>
                  </a:path>
                </a:pathLst>
              </a:cu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/>
          <p:cNvGrpSpPr/>
          <p:nvPr/>
        </p:nvGrpSpPr>
        <p:grpSpPr>
          <a:xfrm>
            <a:off x="-19992" y="-22820"/>
            <a:ext cx="9143074" cy="599127"/>
            <a:chOff x="0" y="13335"/>
            <a:chExt cx="9144218" cy="599127"/>
          </a:xfrm>
        </p:grpSpPr>
        <p:sp>
          <p:nvSpPr>
            <p:cNvPr id="48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13F</a:t>
              </a:r>
              <a:endParaRPr lang="en-GB" sz="3200" dirty="0"/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8" name="TextBox 4"/>
          <p:cNvSpPr txBox="1"/>
          <p:nvPr/>
        </p:nvSpPr>
        <p:spPr>
          <a:xfrm>
            <a:off x="259430" y="60142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301-302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-19992" y="1426611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7"/>
          <p:cNvSpPr txBox="1"/>
          <p:nvPr/>
        </p:nvSpPr>
        <p:spPr>
          <a:xfrm>
            <a:off x="244916" y="148704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Extension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8"/>
              <p:cNvSpPr txBox="1"/>
              <p:nvPr/>
            </p:nvSpPr>
            <p:spPr>
              <a:xfrm>
                <a:off x="201372" y="1818060"/>
                <a:ext cx="4016807" cy="1230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1600" i="1" dirty="0"/>
                  <a:t>[MAT 2010 1I] </a:t>
                </a:r>
                <a:r>
                  <a:rPr lang="en-GB" sz="1600" dirty="0"/>
                  <a:t>For a positive number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/>
                  <a:t>, let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4−</m:t>
                              </m:r>
                              <m:sSup>
                                <m:sSupPr>
                                  <m:ctrlPr>
                                    <a:rPr lang="en-GB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en-GB" sz="1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sup>
                              </m:sSup>
                            </m:e>
                          </m:d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𝑑𝐼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𝑑𝑎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/>
                  <a:t> when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/>
                  <a:t> is what value?</a:t>
                </a:r>
              </a:p>
            </p:txBody>
          </p:sp>
        </mc:Choice>
        <mc:Fallback>
          <p:sp>
            <p:nvSpPr>
              <p:cNvPr id="31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372" y="1818060"/>
                <a:ext cx="4016807" cy="1230209"/>
              </a:xfrm>
              <a:prstGeom prst="rect">
                <a:avLst/>
              </a:prstGeom>
              <a:blipFill>
                <a:blip r:embed="rId3"/>
                <a:stretch>
                  <a:fillRect l="-759" t="-1485" b="-9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/>
          <p:cNvSpPr/>
          <p:nvPr/>
        </p:nvSpPr>
        <p:spPr>
          <a:xfrm>
            <a:off x="65068" y="1885853"/>
            <a:ext cx="191387" cy="27100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/>
              <a:t>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6"/>
              <p:cNvSpPr txBox="1"/>
              <p:nvPr/>
            </p:nvSpPr>
            <p:spPr>
              <a:xfrm>
                <a:off x="4218179" y="1458568"/>
                <a:ext cx="3294789" cy="862993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1400" b="1" dirty="0"/>
                  <a:t>Hint: </a:t>
                </a:r>
                <a:r>
                  <a:rPr lang="en-GB" sz="1400" dirty="0"/>
                  <a:t>It’s not actually even possible to integrate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p>
                    </m:sSup>
                  </m:oMath>
                </a14:m>
                <a:r>
                  <a:rPr lang="en-GB" sz="1400" dirty="0"/>
                  <a:t>, but we can still sketch the graph. Reflect on what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𝑑𝐼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𝑑𝑎</m:t>
                        </m:r>
                      </m:den>
                    </m:f>
                  </m:oMath>
                </a14:m>
                <a:r>
                  <a:rPr lang="en-GB" sz="1400" dirty="0"/>
                  <a:t> actually means.</a:t>
                </a:r>
              </a:p>
            </p:txBody>
          </p:sp>
        </mc:Choice>
        <mc:Fallback>
          <p:sp>
            <p:nvSpPr>
              <p:cNvPr id="33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8179" y="1458568"/>
                <a:ext cx="3294789" cy="862993"/>
              </a:xfrm>
              <a:prstGeom prst="rect">
                <a:avLst/>
              </a:prstGeom>
              <a:blipFill>
                <a:blip r:embed="rId4"/>
                <a:stretch>
                  <a:fillRect l="-1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/>
          <p:cNvCxnSpPr>
            <a:stCxn id="33" idx="1"/>
          </p:cNvCxnSpPr>
          <p:nvPr/>
        </p:nvCxnSpPr>
        <p:spPr>
          <a:xfrm flipH="1">
            <a:off x="3598259" y="1890065"/>
            <a:ext cx="619920" cy="381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850008" y="3414564"/>
            <a:ext cx="0" cy="1224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850008" y="4638700"/>
            <a:ext cx="21771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22"/>
              <p:cNvSpPr txBox="1"/>
              <p:nvPr/>
            </p:nvSpPr>
            <p:spPr>
              <a:xfrm>
                <a:off x="2912840" y="4473600"/>
                <a:ext cx="4447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37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2840" y="4473600"/>
                <a:ext cx="444748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23"/>
              <p:cNvSpPr txBox="1"/>
              <p:nvPr/>
            </p:nvSpPr>
            <p:spPr>
              <a:xfrm>
                <a:off x="627634" y="3077479"/>
                <a:ext cx="4447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38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634" y="3077479"/>
                <a:ext cx="444748" cy="307777"/>
              </a:xfrm>
              <a:prstGeom prst="rect">
                <a:avLst/>
              </a:prstGeom>
              <a:blipFill>
                <a:blip r:embed="rId6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Freeform: Shape 24"/>
          <p:cNvSpPr/>
          <p:nvPr/>
        </p:nvSpPr>
        <p:spPr>
          <a:xfrm>
            <a:off x="856308" y="3799879"/>
            <a:ext cx="1708150" cy="1209675"/>
          </a:xfrm>
          <a:custGeom>
            <a:avLst/>
            <a:gdLst>
              <a:gd name="connsiteX0" fmla="*/ 0 w 1803400"/>
              <a:gd name="connsiteY0" fmla="*/ 0 h 1524000"/>
              <a:gd name="connsiteX1" fmla="*/ 838200 w 1803400"/>
              <a:gd name="connsiteY1" fmla="*/ 279400 h 1524000"/>
              <a:gd name="connsiteX2" fmla="*/ 1435100 w 1803400"/>
              <a:gd name="connsiteY2" fmla="*/ 711200 h 1524000"/>
              <a:gd name="connsiteX3" fmla="*/ 1803400 w 1803400"/>
              <a:gd name="connsiteY3" fmla="*/ 1524000 h 1524000"/>
              <a:gd name="connsiteX0" fmla="*/ 0 w 1708150"/>
              <a:gd name="connsiteY0" fmla="*/ 0 h 1209675"/>
              <a:gd name="connsiteX1" fmla="*/ 838200 w 1708150"/>
              <a:gd name="connsiteY1" fmla="*/ 279400 h 1209675"/>
              <a:gd name="connsiteX2" fmla="*/ 1435100 w 1708150"/>
              <a:gd name="connsiteY2" fmla="*/ 711200 h 1209675"/>
              <a:gd name="connsiteX3" fmla="*/ 1708150 w 1708150"/>
              <a:gd name="connsiteY3" fmla="*/ 1209675 h 1209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8150" h="1209675">
                <a:moveTo>
                  <a:pt x="0" y="0"/>
                </a:moveTo>
                <a:cubicBezTo>
                  <a:pt x="299508" y="80433"/>
                  <a:pt x="599017" y="160867"/>
                  <a:pt x="838200" y="279400"/>
                </a:cubicBezTo>
                <a:cubicBezTo>
                  <a:pt x="1077383" y="397933"/>
                  <a:pt x="1290108" y="556154"/>
                  <a:pt x="1435100" y="711200"/>
                </a:cubicBezTo>
                <a:cubicBezTo>
                  <a:pt x="1580092" y="866246"/>
                  <a:pt x="1604433" y="906991"/>
                  <a:pt x="1708150" y="120967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26"/>
              <p:cNvSpPr txBox="1"/>
              <p:nvPr/>
            </p:nvSpPr>
            <p:spPr>
              <a:xfrm>
                <a:off x="1403754" y="4627488"/>
                <a:ext cx="4447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40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754" y="4627488"/>
                <a:ext cx="444748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27"/>
              <p:cNvSpPr txBox="1"/>
              <p:nvPr/>
            </p:nvSpPr>
            <p:spPr>
              <a:xfrm>
                <a:off x="1527672" y="3334172"/>
                <a:ext cx="21602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𝑰</m:t>
                    </m:r>
                    <m:d>
                      <m:d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d>
                  </m:oMath>
                </a14:m>
                <a:r>
                  <a:rPr lang="en-GB" sz="1400" b="1" dirty="0"/>
                  <a:t> represents the area from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400" b="1" dirty="0"/>
                  <a:t> up to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400" b="1" dirty="0"/>
                  <a:t>.</a:t>
                </a:r>
              </a:p>
            </p:txBody>
          </p:sp>
        </mc:Choice>
        <mc:Fallback>
          <p:sp>
            <p:nvSpPr>
              <p:cNvPr id="41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672" y="3334172"/>
                <a:ext cx="2160240" cy="523220"/>
              </a:xfrm>
              <a:prstGeom prst="rect">
                <a:avLst/>
              </a:prstGeom>
              <a:blipFill>
                <a:blip r:embed="rId8"/>
                <a:stretch>
                  <a:fillRect l="-847"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28"/>
              <p:cNvSpPr txBox="1"/>
              <p:nvPr/>
            </p:nvSpPr>
            <p:spPr>
              <a:xfrm>
                <a:off x="2037637" y="3989853"/>
                <a:ext cx="1114195" cy="337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=4−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42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7637" y="3989853"/>
                <a:ext cx="1114195" cy="337272"/>
              </a:xfrm>
              <a:prstGeom prst="rect">
                <a:avLst/>
              </a:prstGeom>
              <a:blipFill>
                <a:blip r:embed="rId9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29"/>
              <p:cNvSpPr txBox="1"/>
              <p:nvPr/>
            </p:nvSpPr>
            <p:spPr>
              <a:xfrm>
                <a:off x="382613" y="5019700"/>
                <a:ext cx="3199768" cy="16046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1" i="1" smtClean="0">
                            <a:latin typeface="Cambria Math" panose="02040503050406030204" pitchFamily="18" charset="0"/>
                          </a:rPr>
                          <m:t>𝒅𝑰</m:t>
                        </m:r>
                      </m:num>
                      <m:den>
                        <m:r>
                          <a:rPr lang="en-GB" sz="1200" b="1" i="1" smtClean="0">
                            <a:latin typeface="Cambria Math" panose="02040503050406030204" pitchFamily="18" charset="0"/>
                          </a:rPr>
                          <m:t>𝒅𝒂</m:t>
                        </m:r>
                      </m:den>
                    </m:f>
                  </m:oMath>
                </a14:m>
                <a:r>
                  <a:rPr lang="en-GB" sz="1200" b="1" dirty="0"/>
                  <a:t> represents the rate of change of area as </a:t>
                </a:r>
                <a14:m>
                  <m:oMath xmlns:m="http://schemas.openxmlformats.org/officeDocument/2006/math"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200" b="1" dirty="0"/>
                  <a:t> increases. Thus if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1" i="1" smtClean="0">
                            <a:latin typeface="Cambria Math" panose="02040503050406030204" pitchFamily="18" charset="0"/>
                          </a:rPr>
                          <m:t>𝒅𝑰</m:t>
                        </m:r>
                      </m:num>
                      <m:den>
                        <m:r>
                          <a:rPr lang="en-GB" sz="1200" b="1" i="1" smtClean="0">
                            <a:latin typeface="Cambria Math" panose="02040503050406030204" pitchFamily="18" charset="0"/>
                          </a:rPr>
                          <m:t>𝒅𝒂</m:t>
                        </m:r>
                      </m:den>
                    </m:f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200" b="1" dirty="0"/>
                  <a:t>, the area is not changing. This must happen at the </a:t>
                </a:r>
                <a14:m>
                  <m:oMath xmlns:m="http://schemas.openxmlformats.org/officeDocument/2006/math"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200" b="1" dirty="0"/>
                  <a:t>-intercept of the graph, because once the curve goes negative, the total area will start to decrease.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1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sSup>
                            <m:sSupPr>
                              <m:ctrlPr>
                                <a:rPr lang="en-GB" sz="12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GB" sz="1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sup>
                      </m:sSup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     →   </m:t>
                      </m:r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2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en-GB" sz="1200" b="1" dirty="0"/>
              </a:p>
              <a:p>
                <a:r>
                  <a:rPr lang="en-GB" sz="1200" b="1" dirty="0"/>
                  <a:t>The answer is </a:t>
                </a:r>
                <a14:m>
                  <m:oMath xmlns:m="http://schemas.openxmlformats.org/officeDocument/2006/math"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1200" b="1" i="0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2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</m:oMath>
                </a14:m>
                <a:r>
                  <a:rPr lang="en-GB" sz="1200" b="1" dirty="0"/>
                  <a:t>.</a:t>
                </a:r>
              </a:p>
            </p:txBody>
          </p:sp>
        </mc:Choice>
        <mc:Fallback>
          <p:sp>
            <p:nvSpPr>
              <p:cNvPr id="43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613" y="5019700"/>
                <a:ext cx="3199768" cy="1604606"/>
              </a:xfrm>
              <a:prstGeom prst="rect">
                <a:avLst/>
              </a:prstGeom>
              <a:blipFill>
                <a:blip r:embed="rId10"/>
                <a:stretch>
                  <a:fillRect l="-190" b="-1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/>
          <p:cNvSpPr/>
          <p:nvPr/>
        </p:nvSpPr>
        <p:spPr>
          <a:xfrm>
            <a:off x="295771" y="3073592"/>
            <a:ext cx="3354735" cy="352730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32"/>
              <p:cNvSpPr txBox="1"/>
              <p:nvPr/>
            </p:nvSpPr>
            <p:spPr>
              <a:xfrm>
                <a:off x="4218179" y="2326060"/>
                <a:ext cx="4726317" cy="40100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1600" i="1" dirty="0"/>
                  <a:t>[STEP I 2014 Q3]</a:t>
                </a:r>
              </a:p>
              <a:p>
                <a:r>
                  <a:rPr lang="en-GB" sz="1600" dirty="0"/>
                  <a:t>The numbers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/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1600" dirty="0"/>
                  <a:t>, are such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sub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p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  <a:p>
                <a:pPr marL="400050" indent="-400050">
                  <a:buAutoNum type="romanLcParenBoth"/>
                </a:pPr>
                <a:r>
                  <a:rPr lang="en-GB" sz="1600" dirty="0"/>
                  <a:t>In the case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sz="1600" dirty="0"/>
                  <a:t>, 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pPr marL="400050" indent="-400050">
                  <a:buAutoNum type="romanLcParenBoth"/>
                </a:pPr>
                <a:r>
                  <a:rPr lang="en-GB" sz="1600" dirty="0"/>
                  <a:t>In the case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/>
                  <a:t>, show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/>
                  <a:t> satisfies</a:t>
                </a:r>
                <a:br>
                  <a:rPr lang="en-GB" sz="1600" dirty="0"/>
                </a:b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−7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−7=0</m:t>
                    </m:r>
                  </m:oMath>
                </a14:m>
                <a:r>
                  <a:rPr lang="en-GB" sz="1600" dirty="0"/>
                  <a:t/>
                </a:r>
                <a:br>
                  <a:rPr lang="en-GB" sz="1600" dirty="0"/>
                </a:br>
                <a:r>
                  <a:rPr lang="en-GB" sz="1600" b="0" i="0" dirty="0">
                    <a:latin typeface="+mj-lt"/>
                  </a:rPr>
                  <a:t>Show further, with the help of a sketch, that there is only one (real)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/>
                  <a:t> that satisfies the equation and that it lies between 2 and 3.</a:t>
                </a:r>
              </a:p>
              <a:p>
                <a:pPr marL="400050" indent="-400050">
                  <a:buAutoNum type="romanLcParenBoth"/>
                </a:pPr>
                <a:r>
                  <a:rPr lang="en-GB" sz="1600" dirty="0"/>
                  <a:t>Show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1600" dirty="0"/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/>
                  <a:t>, and express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/>
                  <a:t> in terms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1600" dirty="0"/>
                  <a:t>. Deduce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1&lt;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600" dirty="0"/>
              </a:p>
              <a:p>
                <a:pPr marL="400050" indent="-400050">
                  <a:buAutoNum type="romanLcParenBoth"/>
                </a:pPr>
                <a:endParaRPr lang="en-GB" sz="1600" dirty="0"/>
              </a:p>
              <a:p>
                <a:r>
                  <a:rPr lang="en-GB" sz="1600" b="1" dirty="0"/>
                  <a:t>Guidance for this problem on next slide.</a:t>
                </a:r>
              </a:p>
            </p:txBody>
          </p:sp>
        </mc:Choice>
        <mc:Fallback>
          <p:sp>
            <p:nvSpPr>
              <p:cNvPr id="45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8179" y="2326060"/>
                <a:ext cx="4726317" cy="4010072"/>
              </a:xfrm>
              <a:prstGeom prst="rect">
                <a:avLst/>
              </a:prstGeom>
              <a:blipFill>
                <a:blip r:embed="rId11"/>
                <a:stretch>
                  <a:fillRect l="-774" t="-457" r="-1161" b="-12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/>
          <p:cNvSpPr/>
          <p:nvPr/>
        </p:nvSpPr>
        <p:spPr>
          <a:xfrm>
            <a:off x="3996231" y="2434188"/>
            <a:ext cx="191387" cy="27100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/>
              <a:t>2</a:t>
            </a:r>
          </a:p>
        </p:txBody>
      </p:sp>
      <p:sp>
        <p:nvSpPr>
          <p:cNvPr id="47" name="TextBox 30">
            <a:extLst>
              <a:ext uri="{FF2B5EF4-FFF2-40B4-BE49-F238E27FC236}">
                <a16:creationId xmlns:a16="http://schemas.microsoft.com/office/drawing/2014/main" id="{9144FA1B-4ABC-0741-B6D4-FE0420B75A01}"/>
              </a:ext>
            </a:extLst>
          </p:cNvPr>
          <p:cNvSpPr txBox="1"/>
          <p:nvPr/>
        </p:nvSpPr>
        <p:spPr>
          <a:xfrm>
            <a:off x="5472981" y="209966"/>
            <a:ext cx="52972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chemeClr val="bg1"/>
                </a:solidFill>
              </a:rPr>
              <a:t>Complete before the lesson Q1</a:t>
            </a:r>
          </a:p>
          <a:p>
            <a:r>
              <a:rPr lang="en-US" sz="2000" dirty="0">
                <a:solidFill>
                  <a:srgbClr val="00B050"/>
                </a:solidFill>
              </a:rPr>
              <a:t>Green</a:t>
            </a:r>
            <a:r>
              <a:rPr lang="en-US" sz="2000" dirty="0"/>
              <a:t>		Q2</a:t>
            </a:r>
          </a:p>
          <a:p>
            <a:r>
              <a:rPr lang="en-US" sz="2000" dirty="0">
                <a:solidFill>
                  <a:schemeClr val="accent6"/>
                </a:solidFill>
              </a:rPr>
              <a:t>Amber</a:t>
            </a:r>
            <a:r>
              <a:rPr lang="en-US" sz="2000" dirty="0"/>
              <a:t> 		Q3</a:t>
            </a:r>
          </a:p>
          <a:p>
            <a:r>
              <a:rPr lang="en-US" sz="2000" dirty="0">
                <a:solidFill>
                  <a:srgbClr val="FF0000"/>
                </a:solidFill>
              </a:rPr>
              <a:t>Red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970434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27732" y="-10244"/>
            <a:ext cx="9143074" cy="599127"/>
            <a:chOff x="0" y="13335"/>
            <a:chExt cx="9144218" cy="599127"/>
          </a:xfrm>
        </p:grpSpPr>
        <p:sp>
          <p:nvSpPr>
            <p:cNvPr id="42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13G</a:t>
              </a:r>
              <a:endParaRPr lang="en-GB" sz="3200" dirty="0"/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1" name="TextBox 4"/>
          <p:cNvSpPr txBox="1"/>
          <p:nvPr/>
        </p:nvSpPr>
        <p:spPr>
          <a:xfrm>
            <a:off x="307154" y="613996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Pearson Pure Mathematics </a:t>
            </a:r>
          </a:p>
          <a:p>
            <a:r>
              <a:rPr lang="en-GB" sz="2400" dirty="0"/>
              <a:t>Pages 304-306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27732" y="143918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7"/>
          <p:cNvSpPr txBox="1"/>
          <p:nvPr/>
        </p:nvSpPr>
        <p:spPr>
          <a:xfrm>
            <a:off x="292640" y="149962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Extension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8"/>
              <p:cNvSpPr txBox="1"/>
              <p:nvPr/>
            </p:nvSpPr>
            <p:spPr>
              <a:xfrm>
                <a:off x="426896" y="1817936"/>
                <a:ext cx="4414136" cy="32617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1600" i="1" dirty="0"/>
                  <a:t>[MAT 2005 1A] </a:t>
                </a:r>
                <a:r>
                  <a:rPr lang="en-GB" sz="1600" dirty="0"/>
                  <a:t>What is the area of the region bounded by the curves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/>
                  <a:t>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600" b="1" dirty="0"/>
              </a:p>
              <a:p>
                <a:endParaRPr lang="en-GB" sz="1600" dirty="0"/>
              </a:p>
              <a:p>
                <a:r>
                  <a:rPr lang="en-GB" sz="1600" i="1" dirty="0"/>
                  <a:t>[MAT 2016 1H] </a:t>
                </a:r>
                <a:r>
                  <a:rPr lang="en-GB" sz="1600" dirty="0"/>
                  <a:t>Consider two functions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For precisely which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sz="1600" dirty="0"/>
                  <a:t> is the area of the region bounded by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-axis and the curve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600" dirty="0"/>
                  <a:t> bigger than the area of the region bounded by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-axis and the curve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600" dirty="0"/>
                  <a:t>?</a:t>
                </a:r>
              </a:p>
              <a:p>
                <a:r>
                  <a:rPr lang="en-GB" sz="1600" i="1" dirty="0"/>
                  <a:t>(Your answer should be an inequality in terms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i="1" dirty="0"/>
                  <a:t>)</a:t>
                </a:r>
              </a:p>
            </p:txBody>
          </p:sp>
        </mc:Choice>
        <mc:Fallback>
          <p:sp>
            <p:nvSpPr>
              <p:cNvPr id="34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96" y="1817936"/>
                <a:ext cx="4414136" cy="3261790"/>
              </a:xfrm>
              <a:prstGeom prst="rect">
                <a:avLst/>
              </a:prstGeom>
              <a:blipFill>
                <a:blip r:embed="rId2"/>
                <a:stretch>
                  <a:fillRect l="-691" t="-561" b="-14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/>
          <p:cNvSpPr/>
          <p:nvPr/>
        </p:nvSpPr>
        <p:spPr>
          <a:xfrm>
            <a:off x="201692" y="1911129"/>
            <a:ext cx="191387" cy="27100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/>
              <a:t>1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01692" y="3080228"/>
            <a:ext cx="191387" cy="27100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/>
              <a:t>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9"/>
              <p:cNvSpPr txBox="1"/>
              <p:nvPr/>
            </p:nvSpPr>
            <p:spPr>
              <a:xfrm>
                <a:off x="5535836" y="1817936"/>
                <a:ext cx="3419996" cy="46244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1600" b="1" dirty="0"/>
                  <a:t>(Official solution)</a:t>
                </a:r>
              </a:p>
              <a:p>
                <a:r>
                  <a:rPr lang="en-GB" sz="1600" b="1" dirty="0"/>
                  <a:t>The area bounded by the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600" b="1" dirty="0"/>
                  <a:t>-axis and the curve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lang="en-GB" sz="1600" b="1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1" i="1" dirty="0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GB" sz="1600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GB" sz="1600" b="1" dirty="0"/>
                  <a:t> is equal to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ad>
                            <m:radPr>
                              <m:degHide m:val="on"/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rad>
                        </m:sub>
                        <m:sup>
                          <m:rad>
                            <m:radPr>
                              <m:degHide m:val="on"/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rad>
                        </m:sup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f>
                            <m:f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b="1" dirty="0"/>
              </a:p>
              <a:p>
                <a:r>
                  <a:rPr lang="en-GB" sz="1600" b="1" dirty="0"/>
                  <a:t>whilst the area bounded by the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600" b="1" dirty="0"/>
                  <a:t>-axis and the curve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𝒈</m:t>
                    </m:r>
                    <m:d>
                      <m:d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lang="en-GB" sz="1600" b="1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1" i="1" dirty="0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GB" sz="1600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GB" sz="1600" b="1" dirty="0"/>
                  <a:t> is equal to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a:rPr lang="en-GB" sz="1600" b="1" i="0" smtClean="0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deg>
                                <m:e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</m:rad>
                            </m:sub>
                            <m:sup>
                              <m:rad>
                                <m:rad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deg>
                                <m:e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</m:rad>
                            </m:sup>
                            <m:e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𝒈</m:t>
                              </m:r>
                              <m:d>
                                <m:d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e>
                          </m:nary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f>
                            <m:f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num>
                            <m:den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b="1" dirty="0"/>
              </a:p>
              <a:p>
                <a:r>
                  <a:rPr lang="en-GB" sz="1600" b="1" dirty="0"/>
                  <a:t>We require an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b="1" dirty="0"/>
                  <a:t> such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GB" sz="1600" b="1" dirty="0"/>
                  <a:t> so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f>
                            <m:f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f>
                            <m:f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num>
                            <m:den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sup>
                      </m:sSup>
                    </m:oMath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f>
                            <m:f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num>
                            <m:den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𝟐𝟒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f>
                            <m:f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num>
                            <m:den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sup>
                      </m:sSup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f>
                            <m:f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1600" b="1" dirty="0"/>
              </a:p>
              <a:p>
                <a:r>
                  <a:rPr lang="en-GB" sz="1600" b="1" dirty="0"/>
                  <a:t>and so the answer is (e).</a:t>
                </a:r>
              </a:p>
            </p:txBody>
          </p:sp>
        </mc:Choice>
        <mc:Fallback>
          <p:sp>
            <p:nvSpPr>
              <p:cNvPr id="37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5836" y="1817936"/>
                <a:ext cx="3419996" cy="4624407"/>
              </a:xfrm>
              <a:prstGeom prst="rect">
                <a:avLst/>
              </a:prstGeom>
              <a:blipFill>
                <a:blip r:embed="rId3"/>
                <a:stretch>
                  <a:fillRect l="-891" t="-395" r="-713" b="-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/>
          <p:cNvSpPr/>
          <p:nvPr/>
        </p:nvSpPr>
        <p:spPr>
          <a:xfrm>
            <a:off x="5391820" y="1692737"/>
            <a:ext cx="3564012" cy="48943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? 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027025" y="2390305"/>
            <a:ext cx="2730877" cy="54585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? 1</a:t>
            </a:r>
          </a:p>
        </p:txBody>
      </p:sp>
      <p:sp>
        <p:nvSpPr>
          <p:cNvPr id="40" name="TextBox 14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447786" y="4952629"/>
            <a:ext cx="529727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 Ex3B Q2-4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Complete Ex3B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Ex3C Q1-6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Ex3C Q7-9</a:t>
            </a:r>
          </a:p>
          <a:p>
            <a:endParaRPr lang="en-US" sz="3200" dirty="0"/>
          </a:p>
        </p:txBody>
      </p:sp>
      <p:sp>
        <p:nvSpPr>
          <p:cNvPr id="41" name="TextBox 15">
            <a:extLst>
              <a:ext uri="{FF2B5EF4-FFF2-40B4-BE49-F238E27FC236}">
                <a16:creationId xmlns:a16="http://schemas.microsoft.com/office/drawing/2014/main" id="{8708A3CC-6A04-764D-B12D-0E88BC7D1FAC}"/>
              </a:ext>
            </a:extLst>
          </p:cNvPr>
          <p:cNvSpPr txBox="1"/>
          <p:nvPr/>
        </p:nvSpPr>
        <p:spPr>
          <a:xfrm>
            <a:off x="5513338" y="176242"/>
            <a:ext cx="52972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chemeClr val="bg1"/>
                </a:solidFill>
              </a:rPr>
              <a:t>Complete before the lesson Q1</a:t>
            </a:r>
          </a:p>
          <a:p>
            <a:r>
              <a:rPr lang="en-US" sz="2000" dirty="0">
                <a:solidFill>
                  <a:srgbClr val="00B050"/>
                </a:solidFill>
              </a:rPr>
              <a:t>Green</a:t>
            </a:r>
            <a:r>
              <a:rPr lang="en-US" sz="2000" dirty="0"/>
              <a:t>		Q2</a:t>
            </a:r>
          </a:p>
          <a:p>
            <a:r>
              <a:rPr lang="en-US" sz="2000" dirty="0">
                <a:solidFill>
                  <a:schemeClr val="accent6"/>
                </a:solidFill>
              </a:rPr>
              <a:t>Amber</a:t>
            </a:r>
            <a:r>
              <a:rPr lang="en-US" sz="2000" dirty="0"/>
              <a:t> 		Q3</a:t>
            </a:r>
          </a:p>
          <a:p>
            <a:r>
              <a:rPr lang="en-US" sz="2000" dirty="0">
                <a:solidFill>
                  <a:srgbClr val="FF0000"/>
                </a:solidFill>
              </a:rPr>
              <a:t>Red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96439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Integration – Area Under a Graph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51519" y="764704"/>
            <a:ext cx="86912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The </a:t>
            </a:r>
            <a:r>
              <a:rPr lang="en-GB" sz="3200" dirty="0"/>
              <a:t>most useful use of integration is that </a:t>
            </a:r>
            <a:endParaRPr lang="en-GB" sz="3200" dirty="0" smtClean="0"/>
          </a:p>
          <a:p>
            <a:pPr algn="ctr"/>
            <a:r>
              <a:rPr lang="en-GB" sz="3200" b="1" dirty="0" smtClean="0"/>
              <a:t>it </a:t>
            </a:r>
            <a:r>
              <a:rPr lang="en-GB" sz="3200" b="1" dirty="0"/>
              <a:t>finds the area under a graph</a:t>
            </a:r>
            <a:r>
              <a:rPr lang="en-GB" sz="3200" dirty="0"/>
              <a:t>.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932040" y="2561895"/>
            <a:ext cx="3332058" cy="2955337"/>
            <a:chOff x="6655892" y="1988840"/>
            <a:chExt cx="1948556" cy="1535043"/>
          </a:xfrm>
        </p:grpSpPr>
        <p:sp>
          <p:nvSpPr>
            <p:cNvPr id="15" name="Freeform: Shape 14"/>
            <p:cNvSpPr/>
            <p:nvPr/>
          </p:nvSpPr>
          <p:spPr>
            <a:xfrm>
              <a:off x="6872288" y="2219325"/>
              <a:ext cx="1266825" cy="923925"/>
            </a:xfrm>
            <a:custGeom>
              <a:avLst/>
              <a:gdLst>
                <a:gd name="connsiteX0" fmla="*/ 0 w 1266825"/>
                <a:gd name="connsiteY0" fmla="*/ 919163 h 923925"/>
                <a:gd name="connsiteX1" fmla="*/ 257175 w 1266825"/>
                <a:gd name="connsiteY1" fmla="*/ 461963 h 923925"/>
                <a:gd name="connsiteX2" fmla="*/ 381000 w 1266825"/>
                <a:gd name="connsiteY2" fmla="*/ 276225 h 923925"/>
                <a:gd name="connsiteX3" fmla="*/ 452437 w 1266825"/>
                <a:gd name="connsiteY3" fmla="*/ 176213 h 923925"/>
                <a:gd name="connsiteX4" fmla="*/ 547687 w 1266825"/>
                <a:gd name="connsiteY4" fmla="*/ 80963 h 923925"/>
                <a:gd name="connsiteX5" fmla="*/ 604837 w 1266825"/>
                <a:gd name="connsiteY5" fmla="*/ 28575 h 923925"/>
                <a:gd name="connsiteX6" fmla="*/ 666750 w 1266825"/>
                <a:gd name="connsiteY6" fmla="*/ 0 h 923925"/>
                <a:gd name="connsiteX7" fmla="*/ 714375 w 1266825"/>
                <a:gd name="connsiteY7" fmla="*/ 0 h 923925"/>
                <a:gd name="connsiteX8" fmla="*/ 762000 w 1266825"/>
                <a:gd name="connsiteY8" fmla="*/ 19050 h 923925"/>
                <a:gd name="connsiteX9" fmla="*/ 823912 w 1266825"/>
                <a:gd name="connsiteY9" fmla="*/ 66675 h 923925"/>
                <a:gd name="connsiteX10" fmla="*/ 871537 w 1266825"/>
                <a:gd name="connsiteY10" fmla="*/ 123825 h 923925"/>
                <a:gd name="connsiteX11" fmla="*/ 933450 w 1266825"/>
                <a:gd name="connsiteY11" fmla="*/ 200025 h 923925"/>
                <a:gd name="connsiteX12" fmla="*/ 1009650 w 1266825"/>
                <a:gd name="connsiteY12" fmla="*/ 323850 h 923925"/>
                <a:gd name="connsiteX13" fmla="*/ 1081087 w 1266825"/>
                <a:gd name="connsiteY13" fmla="*/ 409575 h 923925"/>
                <a:gd name="connsiteX14" fmla="*/ 1166812 w 1266825"/>
                <a:gd name="connsiteY14" fmla="*/ 461963 h 923925"/>
                <a:gd name="connsiteX15" fmla="*/ 1266825 w 1266825"/>
                <a:gd name="connsiteY15" fmla="*/ 509588 h 923925"/>
                <a:gd name="connsiteX16" fmla="*/ 1262062 w 1266825"/>
                <a:gd name="connsiteY16" fmla="*/ 923925 h 923925"/>
                <a:gd name="connsiteX17" fmla="*/ 0 w 1266825"/>
                <a:gd name="connsiteY17" fmla="*/ 919163 h 923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266825" h="923925">
                  <a:moveTo>
                    <a:pt x="0" y="919163"/>
                  </a:moveTo>
                  <a:lnTo>
                    <a:pt x="257175" y="461963"/>
                  </a:lnTo>
                  <a:lnTo>
                    <a:pt x="381000" y="276225"/>
                  </a:lnTo>
                  <a:lnTo>
                    <a:pt x="452437" y="176213"/>
                  </a:lnTo>
                  <a:lnTo>
                    <a:pt x="547687" y="80963"/>
                  </a:lnTo>
                  <a:lnTo>
                    <a:pt x="604837" y="28575"/>
                  </a:lnTo>
                  <a:lnTo>
                    <a:pt x="666750" y="0"/>
                  </a:lnTo>
                  <a:lnTo>
                    <a:pt x="714375" y="0"/>
                  </a:lnTo>
                  <a:lnTo>
                    <a:pt x="762000" y="19050"/>
                  </a:lnTo>
                  <a:lnTo>
                    <a:pt x="823912" y="66675"/>
                  </a:lnTo>
                  <a:lnTo>
                    <a:pt x="871537" y="123825"/>
                  </a:lnTo>
                  <a:lnTo>
                    <a:pt x="933450" y="200025"/>
                  </a:lnTo>
                  <a:lnTo>
                    <a:pt x="1009650" y="323850"/>
                  </a:lnTo>
                  <a:lnTo>
                    <a:pt x="1081087" y="409575"/>
                  </a:lnTo>
                  <a:lnTo>
                    <a:pt x="1166812" y="461963"/>
                  </a:lnTo>
                  <a:lnTo>
                    <a:pt x="1266825" y="509588"/>
                  </a:lnTo>
                  <a:cubicBezTo>
                    <a:pt x="1265237" y="647700"/>
                    <a:pt x="1263650" y="785813"/>
                    <a:pt x="1262062" y="923925"/>
                  </a:cubicBezTo>
                  <a:lnTo>
                    <a:pt x="0" y="919163"/>
                  </a:lnTo>
                  <a:close/>
                </a:path>
              </a:pathLst>
            </a:custGeom>
            <a:solidFill>
              <a:schemeClr val="accent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6876256" y="1988840"/>
              <a:ext cx="0" cy="115212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6876256" y="3140968"/>
              <a:ext cx="172819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 rot="16200000">
              <a:off x="6316177" y="2353156"/>
              <a:ext cx="10487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0" i="0" dirty="0">
                  <a:latin typeface="+mj-lt"/>
                </a:rPr>
                <a:t>speed</a:t>
              </a:r>
              <a:endParaRPr lang="en-GB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107505" y="3154551"/>
              <a:ext cx="10487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0" i="0" dirty="0">
                  <a:latin typeface="+mj-lt"/>
                </a:rPr>
                <a:t>time</a:t>
              </a:r>
              <a:endParaRPr lang="en-GB" dirty="0"/>
            </a:p>
          </p:txBody>
        </p:sp>
        <p:sp>
          <p:nvSpPr>
            <p:cNvPr id="13" name="Freeform: Shape 12"/>
            <p:cNvSpPr/>
            <p:nvPr/>
          </p:nvSpPr>
          <p:spPr>
            <a:xfrm>
              <a:off x="6870700" y="2212393"/>
              <a:ext cx="1511300" cy="924507"/>
            </a:xfrm>
            <a:custGeom>
              <a:avLst/>
              <a:gdLst>
                <a:gd name="connsiteX0" fmla="*/ 0 w 1511300"/>
                <a:gd name="connsiteY0" fmla="*/ 924507 h 924507"/>
                <a:gd name="connsiteX1" fmla="*/ 647700 w 1511300"/>
                <a:gd name="connsiteY1" fmla="*/ 10107 h 924507"/>
                <a:gd name="connsiteX2" fmla="*/ 1117600 w 1511300"/>
                <a:gd name="connsiteY2" fmla="*/ 441907 h 924507"/>
                <a:gd name="connsiteX3" fmla="*/ 1511300 w 1511300"/>
                <a:gd name="connsiteY3" fmla="*/ 543507 h 924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11300" h="924507">
                  <a:moveTo>
                    <a:pt x="0" y="924507"/>
                  </a:moveTo>
                  <a:cubicBezTo>
                    <a:pt x="230716" y="507523"/>
                    <a:pt x="461433" y="90540"/>
                    <a:pt x="647700" y="10107"/>
                  </a:cubicBezTo>
                  <a:cubicBezTo>
                    <a:pt x="833967" y="-70326"/>
                    <a:pt x="973667" y="353007"/>
                    <a:pt x="1117600" y="441907"/>
                  </a:cubicBezTo>
                  <a:cubicBezTo>
                    <a:pt x="1261533" y="530807"/>
                    <a:pt x="1386416" y="537157"/>
                    <a:pt x="1511300" y="543507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6945784" y="2761878"/>
                  <a:ext cx="131715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𝐴𝑟𝑒𝑎</m:t>
                        </m:r>
                        <m:r>
                          <a:rPr lang="en-GB" sz="11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1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𝑑𝑖𝑠𝑡𝑎𝑛𝑐𝑒</m:t>
                        </m:r>
                      </m:oMath>
                    </m:oMathPara>
                  </a14:m>
                  <a:endParaRPr lang="en-GB" sz="11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45784" y="2761878"/>
                  <a:ext cx="1317154" cy="26161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Group 8"/>
          <p:cNvGrpSpPr/>
          <p:nvPr/>
        </p:nvGrpSpPr>
        <p:grpSpPr>
          <a:xfrm>
            <a:off x="460392" y="2556079"/>
            <a:ext cx="3742442" cy="2690820"/>
            <a:chOff x="2891744" y="3926397"/>
            <a:chExt cx="2239527" cy="1652986"/>
          </a:xfrm>
        </p:grpSpPr>
        <p:grpSp>
          <p:nvGrpSpPr>
            <p:cNvPr id="6" name="Group 5"/>
            <p:cNvGrpSpPr/>
            <p:nvPr/>
          </p:nvGrpSpPr>
          <p:grpSpPr>
            <a:xfrm>
              <a:off x="3112506" y="4015121"/>
              <a:ext cx="2018765" cy="1564262"/>
              <a:chOff x="3112506" y="4015121"/>
              <a:chExt cx="2018765" cy="1564262"/>
            </a:xfrm>
          </p:grpSpPr>
          <p:cxnSp>
            <p:nvCxnSpPr>
              <p:cNvPr id="20" name="Straight Arrow Connector 19"/>
              <p:cNvCxnSpPr/>
              <p:nvPr/>
            </p:nvCxnSpPr>
            <p:spPr>
              <a:xfrm flipV="1">
                <a:off x="3112506" y="4123457"/>
                <a:ext cx="0" cy="11521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>
                <a:off x="3112506" y="5275585"/>
                <a:ext cx="1728192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4753455" y="5117718"/>
                    <a:ext cx="37781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en-GB" sz="1400" dirty="0"/>
                  </a:p>
                </p:txBody>
              </p:sp>
            </mc:Choice>
            <mc:Fallback xmlns="">
              <p:sp>
                <p:nvSpPr>
                  <p:cNvPr id="23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753455" y="5117718"/>
                    <a:ext cx="377816" cy="307777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3182034" y="4896495"/>
                    <a:ext cx="1317154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1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𝐴𝑟𝑒𝑎</m:t>
                          </m:r>
                          <m:r>
                            <a:rPr lang="en-GB" sz="11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1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𝑑𝑖𝑠𝑡𝑎𝑛𝑐𝑒</m:t>
                          </m:r>
                        </m:oMath>
                      </m:oMathPara>
                    </a14:m>
                    <a:endParaRPr lang="en-GB" sz="1100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5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182034" y="4896495"/>
                    <a:ext cx="1317154" cy="261610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6" name="Freeform: Shape 25"/>
              <p:cNvSpPr/>
              <p:nvPr/>
            </p:nvSpPr>
            <p:spPr>
              <a:xfrm>
                <a:off x="3114675" y="4015121"/>
                <a:ext cx="1457325" cy="1257300"/>
              </a:xfrm>
              <a:custGeom>
                <a:avLst/>
                <a:gdLst>
                  <a:gd name="connsiteX0" fmla="*/ 0 w 1457325"/>
                  <a:gd name="connsiteY0" fmla="*/ 1257300 h 1257300"/>
                  <a:gd name="connsiteX1" fmla="*/ 552450 w 1457325"/>
                  <a:gd name="connsiteY1" fmla="*/ 990600 h 1257300"/>
                  <a:gd name="connsiteX2" fmla="*/ 1066800 w 1457325"/>
                  <a:gd name="connsiteY2" fmla="*/ 590550 h 1257300"/>
                  <a:gd name="connsiteX3" fmla="*/ 1457325 w 1457325"/>
                  <a:gd name="connsiteY3" fmla="*/ 0 h 125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57325" h="1257300">
                    <a:moveTo>
                      <a:pt x="0" y="1257300"/>
                    </a:moveTo>
                    <a:cubicBezTo>
                      <a:pt x="187325" y="1179512"/>
                      <a:pt x="374650" y="1101725"/>
                      <a:pt x="552450" y="990600"/>
                    </a:cubicBezTo>
                    <a:cubicBezTo>
                      <a:pt x="730250" y="879475"/>
                      <a:pt x="915988" y="755650"/>
                      <a:pt x="1066800" y="590550"/>
                    </a:cubicBezTo>
                    <a:cubicBezTo>
                      <a:pt x="1217612" y="425450"/>
                      <a:pt x="1337468" y="212725"/>
                      <a:pt x="1457325" y="0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Freeform: Shape 26"/>
              <p:cNvSpPr/>
              <p:nvPr/>
            </p:nvSpPr>
            <p:spPr>
              <a:xfrm>
                <a:off x="3676650" y="4205621"/>
                <a:ext cx="800100" cy="1066800"/>
              </a:xfrm>
              <a:custGeom>
                <a:avLst/>
                <a:gdLst>
                  <a:gd name="connsiteX0" fmla="*/ 0 w 800100"/>
                  <a:gd name="connsiteY0" fmla="*/ 1066800 h 1066800"/>
                  <a:gd name="connsiteX1" fmla="*/ 0 w 800100"/>
                  <a:gd name="connsiteY1" fmla="*/ 809625 h 1066800"/>
                  <a:gd name="connsiteX2" fmla="*/ 257175 w 800100"/>
                  <a:gd name="connsiteY2" fmla="*/ 619125 h 1066800"/>
                  <a:gd name="connsiteX3" fmla="*/ 457200 w 800100"/>
                  <a:gd name="connsiteY3" fmla="*/ 447675 h 1066800"/>
                  <a:gd name="connsiteX4" fmla="*/ 609600 w 800100"/>
                  <a:gd name="connsiteY4" fmla="*/ 285750 h 1066800"/>
                  <a:gd name="connsiteX5" fmla="*/ 800100 w 800100"/>
                  <a:gd name="connsiteY5" fmla="*/ 0 h 1066800"/>
                  <a:gd name="connsiteX6" fmla="*/ 800100 w 800100"/>
                  <a:gd name="connsiteY6" fmla="*/ 1066800 h 1066800"/>
                  <a:gd name="connsiteX7" fmla="*/ 0 w 800100"/>
                  <a:gd name="connsiteY7" fmla="*/ 1066800 h 1066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00100" h="1066800">
                    <a:moveTo>
                      <a:pt x="0" y="1066800"/>
                    </a:moveTo>
                    <a:lnTo>
                      <a:pt x="0" y="809625"/>
                    </a:lnTo>
                    <a:lnTo>
                      <a:pt x="257175" y="619125"/>
                    </a:lnTo>
                    <a:lnTo>
                      <a:pt x="457200" y="447675"/>
                    </a:lnTo>
                    <a:lnTo>
                      <a:pt x="609600" y="285750"/>
                    </a:lnTo>
                    <a:lnTo>
                      <a:pt x="800100" y="0"/>
                    </a:lnTo>
                    <a:lnTo>
                      <a:pt x="800100" y="1066800"/>
                    </a:lnTo>
                    <a:lnTo>
                      <a:pt x="0" y="1066800"/>
                    </a:lnTo>
                    <a:close/>
                  </a:path>
                </a:pathLst>
              </a:custGeom>
              <a:solidFill>
                <a:schemeClr val="accent1">
                  <a:alpha val="61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8" name="TextBox 27"/>
                  <p:cNvSpPr txBox="1"/>
                  <p:nvPr/>
                </p:nvSpPr>
                <p:spPr>
                  <a:xfrm>
                    <a:off x="3504432" y="5271606"/>
                    <a:ext cx="37781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oMath>
                      </m:oMathPara>
                    </a14:m>
                    <a:endParaRPr lang="en-GB" sz="1400" dirty="0"/>
                  </a:p>
                </p:txBody>
              </p:sp>
            </mc:Choice>
            <mc:Fallback xmlns="">
              <p:sp>
                <p:nvSpPr>
                  <p:cNvPr id="28" name="TextBox 2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04432" y="5271606"/>
                    <a:ext cx="377816" cy="307777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TextBox 28"/>
                  <p:cNvSpPr txBox="1"/>
                  <p:nvPr/>
                </p:nvSpPr>
                <p:spPr>
                  <a:xfrm>
                    <a:off x="4276595" y="5271606"/>
                    <a:ext cx="37781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oMath>
                      </m:oMathPara>
                    </a14:m>
                    <a:endParaRPr lang="en-GB" sz="1400" dirty="0"/>
                  </a:p>
                </p:txBody>
              </p:sp>
            </mc:Choice>
            <mc:Fallback xmlns="">
              <p:sp>
                <p:nvSpPr>
                  <p:cNvPr id="29" name="TextBox 2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76595" y="5271606"/>
                    <a:ext cx="377816" cy="307777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1" name="TextBox 30"/>
                  <p:cNvSpPr txBox="1"/>
                  <p:nvPr/>
                </p:nvSpPr>
                <p:spPr>
                  <a:xfrm>
                    <a:off x="3741279" y="4812813"/>
                    <a:ext cx="702260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?</m:t>
                          </m:r>
                        </m:oMath>
                      </m:oMathPara>
                    </a14:m>
                    <a:endParaRPr lang="en-GB" sz="1100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1" name="TextBox 3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41279" y="4812813"/>
                    <a:ext cx="702260" cy="400110"/>
                  </a:xfrm>
                  <a:prstGeom prst="rect">
                    <a:avLst/>
                  </a:prstGeom>
                  <a:blipFill rotWithShape="0"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2891744" y="3926397"/>
                  <a:ext cx="37781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91744" y="3926397"/>
                  <a:ext cx="377816" cy="307777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70605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 – Area Under a Graph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691680" y="1124744"/>
                <a:ext cx="2968074" cy="13424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1124744"/>
                <a:ext cx="2968074" cy="134241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789242" y="2852936"/>
                <a:ext cx="2160240" cy="854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4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4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48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bSup>
                    </m:oMath>
                  </m:oMathPara>
                </a14:m>
                <a:r>
                  <a:rPr lang="en-GB" sz="4800" b="0" dirty="0"/>
                  <a:t/>
                </a:r>
                <a:br>
                  <a:rPr lang="en-GB" sz="4800" b="0" dirty="0"/>
                </a:br>
                <a:endParaRPr lang="en-GB" sz="48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9242" y="2852936"/>
                <a:ext cx="2160240" cy="85452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756652" y="5631500"/>
                <a:ext cx="193765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=624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6652" y="5631500"/>
                <a:ext cx="1937657" cy="83099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645226" y="4251989"/>
                <a:ext cx="3963906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226" y="4251989"/>
                <a:ext cx="3963906" cy="83099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oup 35"/>
          <p:cNvGrpSpPr/>
          <p:nvPr/>
        </p:nvGrpSpPr>
        <p:grpSpPr>
          <a:xfrm>
            <a:off x="5148064" y="1080148"/>
            <a:ext cx="3742442" cy="2690820"/>
            <a:chOff x="2891744" y="3926397"/>
            <a:chExt cx="2239527" cy="1652986"/>
          </a:xfrm>
        </p:grpSpPr>
        <p:grpSp>
          <p:nvGrpSpPr>
            <p:cNvPr id="37" name="Group 36"/>
            <p:cNvGrpSpPr/>
            <p:nvPr/>
          </p:nvGrpSpPr>
          <p:grpSpPr>
            <a:xfrm>
              <a:off x="3112506" y="4015121"/>
              <a:ext cx="2018765" cy="1564262"/>
              <a:chOff x="3112506" y="4015121"/>
              <a:chExt cx="2018765" cy="1564262"/>
            </a:xfrm>
          </p:grpSpPr>
          <p:cxnSp>
            <p:nvCxnSpPr>
              <p:cNvPr id="39" name="Straight Arrow Connector 38"/>
              <p:cNvCxnSpPr/>
              <p:nvPr/>
            </p:nvCxnSpPr>
            <p:spPr>
              <a:xfrm flipV="1">
                <a:off x="3112506" y="4123457"/>
                <a:ext cx="0" cy="11521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/>
              <p:nvPr/>
            </p:nvCxnSpPr>
            <p:spPr>
              <a:xfrm>
                <a:off x="3112506" y="5275585"/>
                <a:ext cx="1728192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2" name="TextBox 41"/>
                  <p:cNvSpPr txBox="1"/>
                  <p:nvPr/>
                </p:nvSpPr>
                <p:spPr>
                  <a:xfrm>
                    <a:off x="4753455" y="5117718"/>
                    <a:ext cx="37781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en-GB" sz="1400" dirty="0"/>
                  </a:p>
                </p:txBody>
              </p:sp>
            </mc:Choice>
            <mc:Fallback xmlns="">
              <p:sp>
                <p:nvSpPr>
                  <p:cNvPr id="42" name="TextBox 4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753455" y="5117718"/>
                    <a:ext cx="377816" cy="307777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3" name="TextBox 42"/>
                  <p:cNvSpPr txBox="1"/>
                  <p:nvPr/>
                </p:nvSpPr>
                <p:spPr>
                  <a:xfrm>
                    <a:off x="3182034" y="4896495"/>
                    <a:ext cx="1317154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1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𝐴𝑟𝑒𝑎</m:t>
                          </m:r>
                          <m:r>
                            <a:rPr lang="en-GB" sz="11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1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𝑑𝑖𝑠𝑡𝑎𝑛𝑐𝑒</m:t>
                          </m:r>
                        </m:oMath>
                      </m:oMathPara>
                    </a14:m>
                    <a:endParaRPr lang="en-GB" sz="1100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3" name="TextBox 4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182034" y="4896495"/>
                    <a:ext cx="1317154" cy="261610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5" name="Freeform: Shape 25"/>
              <p:cNvSpPr/>
              <p:nvPr/>
            </p:nvSpPr>
            <p:spPr>
              <a:xfrm>
                <a:off x="3114675" y="4015121"/>
                <a:ext cx="1457325" cy="1257300"/>
              </a:xfrm>
              <a:custGeom>
                <a:avLst/>
                <a:gdLst>
                  <a:gd name="connsiteX0" fmla="*/ 0 w 1457325"/>
                  <a:gd name="connsiteY0" fmla="*/ 1257300 h 1257300"/>
                  <a:gd name="connsiteX1" fmla="*/ 552450 w 1457325"/>
                  <a:gd name="connsiteY1" fmla="*/ 990600 h 1257300"/>
                  <a:gd name="connsiteX2" fmla="*/ 1066800 w 1457325"/>
                  <a:gd name="connsiteY2" fmla="*/ 590550 h 1257300"/>
                  <a:gd name="connsiteX3" fmla="*/ 1457325 w 1457325"/>
                  <a:gd name="connsiteY3" fmla="*/ 0 h 125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57325" h="1257300">
                    <a:moveTo>
                      <a:pt x="0" y="1257300"/>
                    </a:moveTo>
                    <a:cubicBezTo>
                      <a:pt x="187325" y="1179512"/>
                      <a:pt x="374650" y="1101725"/>
                      <a:pt x="552450" y="990600"/>
                    </a:cubicBezTo>
                    <a:cubicBezTo>
                      <a:pt x="730250" y="879475"/>
                      <a:pt x="915988" y="755650"/>
                      <a:pt x="1066800" y="590550"/>
                    </a:cubicBezTo>
                    <a:cubicBezTo>
                      <a:pt x="1217612" y="425450"/>
                      <a:pt x="1337468" y="212725"/>
                      <a:pt x="1457325" y="0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" name="Freeform: Shape 26"/>
              <p:cNvSpPr/>
              <p:nvPr/>
            </p:nvSpPr>
            <p:spPr>
              <a:xfrm>
                <a:off x="3676650" y="4205621"/>
                <a:ext cx="800100" cy="1066800"/>
              </a:xfrm>
              <a:custGeom>
                <a:avLst/>
                <a:gdLst>
                  <a:gd name="connsiteX0" fmla="*/ 0 w 800100"/>
                  <a:gd name="connsiteY0" fmla="*/ 1066800 h 1066800"/>
                  <a:gd name="connsiteX1" fmla="*/ 0 w 800100"/>
                  <a:gd name="connsiteY1" fmla="*/ 809625 h 1066800"/>
                  <a:gd name="connsiteX2" fmla="*/ 257175 w 800100"/>
                  <a:gd name="connsiteY2" fmla="*/ 619125 h 1066800"/>
                  <a:gd name="connsiteX3" fmla="*/ 457200 w 800100"/>
                  <a:gd name="connsiteY3" fmla="*/ 447675 h 1066800"/>
                  <a:gd name="connsiteX4" fmla="*/ 609600 w 800100"/>
                  <a:gd name="connsiteY4" fmla="*/ 285750 h 1066800"/>
                  <a:gd name="connsiteX5" fmla="*/ 800100 w 800100"/>
                  <a:gd name="connsiteY5" fmla="*/ 0 h 1066800"/>
                  <a:gd name="connsiteX6" fmla="*/ 800100 w 800100"/>
                  <a:gd name="connsiteY6" fmla="*/ 1066800 h 1066800"/>
                  <a:gd name="connsiteX7" fmla="*/ 0 w 800100"/>
                  <a:gd name="connsiteY7" fmla="*/ 1066800 h 1066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00100" h="1066800">
                    <a:moveTo>
                      <a:pt x="0" y="1066800"/>
                    </a:moveTo>
                    <a:lnTo>
                      <a:pt x="0" y="809625"/>
                    </a:lnTo>
                    <a:lnTo>
                      <a:pt x="257175" y="619125"/>
                    </a:lnTo>
                    <a:lnTo>
                      <a:pt x="457200" y="447675"/>
                    </a:lnTo>
                    <a:lnTo>
                      <a:pt x="609600" y="285750"/>
                    </a:lnTo>
                    <a:lnTo>
                      <a:pt x="800100" y="0"/>
                    </a:lnTo>
                    <a:lnTo>
                      <a:pt x="800100" y="1066800"/>
                    </a:lnTo>
                    <a:lnTo>
                      <a:pt x="0" y="1066800"/>
                    </a:lnTo>
                    <a:close/>
                  </a:path>
                </a:pathLst>
              </a:custGeom>
              <a:solidFill>
                <a:schemeClr val="accent1">
                  <a:alpha val="61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8" name="TextBox 47"/>
                  <p:cNvSpPr txBox="1"/>
                  <p:nvPr/>
                </p:nvSpPr>
                <p:spPr>
                  <a:xfrm>
                    <a:off x="3504432" y="5271606"/>
                    <a:ext cx="37781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oMath>
                      </m:oMathPara>
                    </a14:m>
                    <a:endParaRPr lang="en-GB" sz="1400" dirty="0"/>
                  </a:p>
                </p:txBody>
              </p:sp>
            </mc:Choice>
            <mc:Fallback xmlns="">
              <p:sp>
                <p:nvSpPr>
                  <p:cNvPr id="48" name="TextBox 4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04432" y="5271606"/>
                    <a:ext cx="377816" cy="307777"/>
                  </a:xfrm>
                  <a:prstGeom prst="rect">
                    <a:avLst/>
                  </a:prstGeom>
                  <a:blipFill rotWithShape="0"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0" name="TextBox 49"/>
                  <p:cNvSpPr txBox="1"/>
                  <p:nvPr/>
                </p:nvSpPr>
                <p:spPr>
                  <a:xfrm>
                    <a:off x="4276595" y="5271606"/>
                    <a:ext cx="37781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oMath>
                      </m:oMathPara>
                    </a14:m>
                    <a:endParaRPr lang="en-GB" sz="1400" dirty="0"/>
                  </a:p>
                </p:txBody>
              </p:sp>
            </mc:Choice>
            <mc:Fallback xmlns="">
              <p:sp>
                <p:nvSpPr>
                  <p:cNvPr id="50" name="TextBox 4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76595" y="5271606"/>
                    <a:ext cx="377816" cy="307777"/>
                  </a:xfrm>
                  <a:prstGeom prst="rect">
                    <a:avLst/>
                  </a:prstGeom>
                  <a:blipFill rotWithShape="0"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2" name="TextBox 51"/>
                  <p:cNvSpPr txBox="1"/>
                  <p:nvPr/>
                </p:nvSpPr>
                <p:spPr>
                  <a:xfrm>
                    <a:off x="3741279" y="4812813"/>
                    <a:ext cx="702260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?</m:t>
                          </m:r>
                        </m:oMath>
                      </m:oMathPara>
                    </a14:m>
                    <a:endParaRPr lang="en-GB" sz="1100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2" name="TextBox 5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41279" y="4812813"/>
                    <a:ext cx="702260" cy="400110"/>
                  </a:xfrm>
                  <a:prstGeom prst="rect">
                    <a:avLst/>
                  </a:prstGeom>
                  <a:blipFill rotWithShape="0"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2891744" y="3926397"/>
                  <a:ext cx="37781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91744" y="3926397"/>
                  <a:ext cx="377816" cy="307777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8195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 – </a:t>
              </a:r>
              <a:r>
                <a:rPr lang="en-GB" sz="3200" dirty="0" smtClean="0"/>
                <a:t>Limits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99592" y="1175489"/>
                <a:ext cx="7097085" cy="47851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+1 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                  =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GB" sz="3200" b="0" i="1" dirty="0" smtClean="0">
                  <a:latin typeface="Cambria Math" panose="02040503050406030204" pitchFamily="18" charset="0"/>
                </a:endParaRPr>
              </a:p>
              <a:p>
                <a:endParaRPr lang="en-GB" sz="32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=12−−12</m:t>
                      </m:r>
                    </m:oMath>
                  </m:oMathPara>
                </a14:m>
                <a:endParaRPr lang="en-GB" sz="32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32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32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175489"/>
                <a:ext cx="7097085" cy="478515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841725" y="5417526"/>
                <a:ext cx="5188539" cy="1335815"/>
              </a:xfrm>
              <a:prstGeom prst="rect">
                <a:avLst/>
              </a:prstGeom>
              <a:no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tx1"/>
                    </a:solidFill>
                  </a:rPr>
                  <a:t>“Use of Technology” :</a:t>
                </a:r>
                <a:endParaRPr lang="en-GB" b="1" dirty="0">
                  <a:solidFill>
                    <a:schemeClr val="tx1"/>
                  </a:solidFill>
                </a:endParaRPr>
              </a:p>
              <a:p>
                <a:r>
                  <a:rPr lang="en-GB" dirty="0">
                    <a:solidFill>
                      <a:schemeClr val="tx1"/>
                    </a:solidFill>
                  </a:rPr>
                  <a:t>You can use the </a:t>
                </a:r>
                <a14:m>
                  <m:oMath xmlns:m="http://schemas.openxmlformats.org/officeDocument/2006/math">
                    <m:d>
                      <m:dPr>
                        <m:begChr m:val="⟦"/>
                        <m:endChr m:val="⟧"/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trlPr>
                              <a:rPr lang="en-GB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GB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  <m:sup>
                            <m:r>
                              <a:rPr lang="en-GB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p>
                          <m:e>
                            <m:r>
                              <a:rPr lang="en-GB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□</m:t>
                            </m:r>
                          </m:e>
                        </m:nary>
                      </m:e>
                    </m:d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 button on your calculator to evaluate definite integrals. </a:t>
                </a:r>
              </a:p>
              <a:p>
                <a:r>
                  <a:rPr lang="en-GB" u="sng" dirty="0">
                    <a:solidFill>
                      <a:schemeClr val="tx1"/>
                    </a:solidFill>
                  </a:rPr>
                  <a:t>But only use it to check your answer.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725" y="5417526"/>
                <a:ext cx="5188539" cy="1335815"/>
              </a:xfrm>
              <a:prstGeom prst="rect">
                <a:avLst/>
              </a:prstGeom>
              <a:blipFill>
                <a:blip r:embed="rId3"/>
                <a:stretch>
                  <a:fillRect l="-702" t="-14350" b="-147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347864" y="1164107"/>
                <a:ext cx="2862643" cy="11946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1164107"/>
                <a:ext cx="2862643" cy="119462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393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 </a:t>
              </a:r>
              <a:r>
                <a:rPr lang="en-GB" sz="3200" dirty="0" smtClean="0"/>
                <a:t>– </a:t>
              </a:r>
              <a:r>
                <a:rPr lang="en-GB" sz="3200" dirty="0" smtClean="0">
                  <a:latin typeface="+mj-lt"/>
                </a:rPr>
                <a:t>Problem </a:t>
              </a:r>
              <a:r>
                <a:rPr lang="en-GB" sz="3200" dirty="0">
                  <a:latin typeface="+mj-lt"/>
                </a:rPr>
                <a:t>Solving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9552" y="908720"/>
                <a:ext cx="8496944" cy="154273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Given that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800" dirty="0"/>
                  <a:t> is a constant and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  <m:e>
                        <m:d>
                          <m:d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𝑃𝑥</m:t>
                            </m:r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+7</m:t>
                            </m:r>
                          </m:e>
                        </m:d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GB" sz="2800" i="1">
                        <a:latin typeface="Cambria Math" panose="02040503050406030204" pitchFamily="18" charset="0"/>
                      </a:rPr>
                      <m:t>=4</m:t>
                    </m:r>
                    <m:sSup>
                      <m:sSup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800" dirty="0"/>
                  <a:t>, </a:t>
                </a:r>
                <a:endParaRPr lang="en-GB" sz="2800" dirty="0" smtClean="0"/>
              </a:p>
              <a:p>
                <a:r>
                  <a:rPr lang="en-GB" sz="2800" dirty="0" smtClean="0"/>
                  <a:t>show </a:t>
                </a:r>
                <a:r>
                  <a:rPr lang="en-GB" sz="2800" dirty="0"/>
                  <a:t>that there are two possible values for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800" dirty="0"/>
                  <a:t> and find these values.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908720"/>
                <a:ext cx="8496944" cy="1542730"/>
              </a:xfrm>
              <a:prstGeom prst="rect">
                <a:avLst/>
              </a:prstGeom>
              <a:blipFill rotWithShape="0">
                <a:blip r:embed="rId2"/>
                <a:stretch>
                  <a:fillRect b="-465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115616" y="2564904"/>
                <a:ext cx="7776864" cy="40807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𝑃𝑥</m:t>
                              </m:r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+7</m:t>
                              </m:r>
                            </m:e>
                          </m:d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+7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bSup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                              =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+35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+7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                              =24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+28</m:t>
                      </m:r>
                    </m:oMath>
                  </m:oMathPara>
                </a14:m>
                <a:endParaRPr lang="en-GB" sz="2800" dirty="0"/>
              </a:p>
              <a:p>
                <a:endParaRPr lang="en-GB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∴24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+28=4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−7=0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=−1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564904"/>
                <a:ext cx="7776864" cy="408079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510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 – Area Under a Graph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00634" y="835925"/>
                <a:ext cx="8341587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Find the area of the finite region between the curve with equation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=20−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800" dirty="0"/>
                  <a:t> and the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800" dirty="0"/>
                  <a:t>-axis.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634" y="835925"/>
                <a:ext cx="8341587" cy="954107"/>
              </a:xfrm>
              <a:prstGeom prst="rect">
                <a:avLst/>
              </a:prstGeom>
              <a:blipFill rotWithShape="0">
                <a:blip r:embed="rId2"/>
                <a:stretch>
                  <a:fillRect b="-828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844044" y="2200448"/>
                <a:ext cx="5125360" cy="45309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/>
                  <a:t>Factorise in order to find roots: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20−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−20=0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e>
                      </m:d>
                      <m:d>
                        <m:d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=−5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2000" dirty="0"/>
              </a:p>
              <a:p>
                <a:endParaRPr lang="en-GB" sz="2000" dirty="0"/>
              </a:p>
              <a:p>
                <a:endParaRPr lang="en-GB" sz="2000" dirty="0" smtClean="0"/>
              </a:p>
              <a:p>
                <a:r>
                  <a:rPr lang="en-GB" sz="2000" dirty="0" smtClean="0"/>
                  <a:t>Therefore </a:t>
                </a:r>
                <a:r>
                  <a:rPr lang="en-GB" sz="2000" dirty="0"/>
                  <a:t>area between curve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/>
                  <a:t>-axis is: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20−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GB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GB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bSup>
                    </m:oMath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 =</m:t>
                      </m:r>
                      <m:d>
                        <m:d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80−8−</m:t>
                          </m: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64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−100−</m:t>
                          </m: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125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  <m:oMath xmlns:m="http://schemas.openxmlformats.org/officeDocument/2006/math">
                      <m:r>
                        <a:rPr lang="en-GB" sz="2000" b="0" i="0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243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4044" y="2200448"/>
                <a:ext cx="5125360" cy="4530920"/>
              </a:xfrm>
              <a:prstGeom prst="rect">
                <a:avLst/>
              </a:prstGeom>
              <a:blipFill rotWithShape="0">
                <a:blip r:embed="rId3"/>
                <a:stretch>
                  <a:fillRect l="-1310" t="-8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21"/>
          <p:cNvGrpSpPr/>
          <p:nvPr/>
        </p:nvGrpSpPr>
        <p:grpSpPr>
          <a:xfrm>
            <a:off x="160812" y="1916832"/>
            <a:ext cx="3782712" cy="3764832"/>
            <a:chOff x="687217" y="2014469"/>
            <a:chExt cx="2988087" cy="2266373"/>
          </a:xfrm>
        </p:grpSpPr>
        <p:sp>
          <p:nvSpPr>
            <p:cNvPr id="25" name="Freeform: Shape 24"/>
            <p:cNvSpPr/>
            <p:nvPr/>
          </p:nvSpPr>
          <p:spPr>
            <a:xfrm>
              <a:off x="932635" y="2540858"/>
              <a:ext cx="1661160" cy="1120140"/>
            </a:xfrm>
            <a:custGeom>
              <a:avLst/>
              <a:gdLst>
                <a:gd name="connsiteX0" fmla="*/ 0 w 1661160"/>
                <a:gd name="connsiteY0" fmla="*/ 1120140 h 1120140"/>
                <a:gd name="connsiteX1" fmla="*/ 1661160 w 1661160"/>
                <a:gd name="connsiteY1" fmla="*/ 1120140 h 1120140"/>
                <a:gd name="connsiteX2" fmla="*/ 1493520 w 1661160"/>
                <a:gd name="connsiteY2" fmla="*/ 723900 h 1120140"/>
                <a:gd name="connsiteX3" fmla="*/ 1379220 w 1661160"/>
                <a:gd name="connsiteY3" fmla="*/ 487680 h 1120140"/>
                <a:gd name="connsiteX4" fmla="*/ 1295400 w 1661160"/>
                <a:gd name="connsiteY4" fmla="*/ 327660 h 1120140"/>
                <a:gd name="connsiteX5" fmla="*/ 1181100 w 1661160"/>
                <a:gd name="connsiteY5" fmla="*/ 175260 h 1120140"/>
                <a:gd name="connsiteX6" fmla="*/ 1066800 w 1661160"/>
                <a:gd name="connsiteY6" fmla="*/ 60960 h 1120140"/>
                <a:gd name="connsiteX7" fmla="*/ 967740 w 1661160"/>
                <a:gd name="connsiteY7" fmla="*/ 0 h 1120140"/>
                <a:gd name="connsiteX8" fmla="*/ 883920 w 1661160"/>
                <a:gd name="connsiteY8" fmla="*/ 0 h 1120140"/>
                <a:gd name="connsiteX9" fmla="*/ 762000 w 1661160"/>
                <a:gd name="connsiteY9" fmla="*/ 30480 h 1120140"/>
                <a:gd name="connsiteX10" fmla="*/ 632460 w 1661160"/>
                <a:gd name="connsiteY10" fmla="*/ 129540 h 1120140"/>
                <a:gd name="connsiteX11" fmla="*/ 495300 w 1661160"/>
                <a:gd name="connsiteY11" fmla="*/ 274320 h 1120140"/>
                <a:gd name="connsiteX12" fmla="*/ 381000 w 1661160"/>
                <a:gd name="connsiteY12" fmla="*/ 449580 h 1120140"/>
                <a:gd name="connsiteX13" fmla="*/ 205740 w 1661160"/>
                <a:gd name="connsiteY13" fmla="*/ 723900 h 1120140"/>
                <a:gd name="connsiteX14" fmla="*/ 60960 w 1661160"/>
                <a:gd name="connsiteY14" fmla="*/ 998220 h 1120140"/>
                <a:gd name="connsiteX15" fmla="*/ 0 w 1661160"/>
                <a:gd name="connsiteY15" fmla="*/ 1120140 h 1120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661160" h="1120140">
                  <a:moveTo>
                    <a:pt x="0" y="1120140"/>
                  </a:moveTo>
                  <a:lnTo>
                    <a:pt x="1661160" y="1120140"/>
                  </a:lnTo>
                  <a:lnTo>
                    <a:pt x="1493520" y="723900"/>
                  </a:lnTo>
                  <a:lnTo>
                    <a:pt x="1379220" y="487680"/>
                  </a:lnTo>
                  <a:lnTo>
                    <a:pt x="1295400" y="327660"/>
                  </a:lnTo>
                  <a:lnTo>
                    <a:pt x="1181100" y="175260"/>
                  </a:lnTo>
                  <a:lnTo>
                    <a:pt x="1066800" y="60960"/>
                  </a:lnTo>
                  <a:lnTo>
                    <a:pt x="967740" y="0"/>
                  </a:lnTo>
                  <a:lnTo>
                    <a:pt x="883920" y="0"/>
                  </a:lnTo>
                  <a:lnTo>
                    <a:pt x="762000" y="30480"/>
                  </a:lnTo>
                  <a:lnTo>
                    <a:pt x="632460" y="129540"/>
                  </a:lnTo>
                  <a:lnTo>
                    <a:pt x="495300" y="274320"/>
                  </a:lnTo>
                  <a:lnTo>
                    <a:pt x="381000" y="449580"/>
                  </a:lnTo>
                  <a:lnTo>
                    <a:pt x="205740" y="723900"/>
                  </a:lnTo>
                  <a:lnTo>
                    <a:pt x="60960" y="998220"/>
                  </a:lnTo>
                  <a:lnTo>
                    <a:pt x="0" y="1120140"/>
                  </a:lnTo>
                  <a:close/>
                </a:path>
              </a:pathLst>
            </a:custGeom>
            <a:solidFill>
              <a:schemeClr val="accent1">
                <a:alpha val="4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2045175" y="2178759"/>
              <a:ext cx="0" cy="21020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687217" y="3662803"/>
              <a:ext cx="285949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1848971" y="2014469"/>
                  <a:ext cx="39240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48971" y="2014469"/>
                  <a:ext cx="392406" cy="307777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3297488" y="3643813"/>
                  <a:ext cx="37781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97488" y="3643813"/>
                  <a:ext cx="377816" cy="307777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Freeform: Shape 23"/>
            <p:cNvSpPr/>
            <p:nvPr/>
          </p:nvSpPr>
          <p:spPr>
            <a:xfrm>
              <a:off x="699605" y="2529506"/>
              <a:ext cx="2083982" cy="1626792"/>
            </a:xfrm>
            <a:custGeom>
              <a:avLst/>
              <a:gdLst>
                <a:gd name="connsiteX0" fmla="*/ 0 w 2083982"/>
                <a:gd name="connsiteY0" fmla="*/ 1605527 h 1626792"/>
                <a:gd name="connsiteX1" fmla="*/ 1127051 w 2083982"/>
                <a:gd name="connsiteY1" fmla="*/ 11 h 1626792"/>
                <a:gd name="connsiteX2" fmla="*/ 2083982 w 2083982"/>
                <a:gd name="connsiteY2" fmla="*/ 1626792 h 1626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83982" h="1626792">
                  <a:moveTo>
                    <a:pt x="0" y="1605527"/>
                  </a:moveTo>
                  <a:cubicBezTo>
                    <a:pt x="389860" y="800997"/>
                    <a:pt x="779721" y="-3533"/>
                    <a:pt x="1127051" y="11"/>
                  </a:cubicBezTo>
                  <a:cubicBezTo>
                    <a:pt x="1474381" y="3555"/>
                    <a:pt x="1779181" y="815173"/>
                    <a:pt x="2083982" y="162679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812429" y="3643813"/>
                  <a:ext cx="37781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2429" y="3643813"/>
                  <a:ext cx="377816" cy="307777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2378715" y="3652170"/>
                  <a:ext cx="37781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78715" y="3652170"/>
                  <a:ext cx="377816" cy="307777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660792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 – Area Under a Graph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902069"/>
            <a:ext cx="5972175" cy="559117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6444208" y="5085184"/>
            <a:ext cx="2160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Solution: -12</a:t>
            </a:r>
          </a:p>
        </p:txBody>
      </p:sp>
    </p:spTree>
    <p:extLst>
      <p:ext uri="{BB962C8B-B14F-4D97-AF65-F5344CB8AC3E}">
        <p14:creationId xmlns:p14="http://schemas.microsoft.com/office/powerpoint/2010/main" val="3979954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 – Area Under a Graph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228277" y="741594"/>
                <a:ext cx="4686302" cy="96327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 smtClean="0"/>
                  <a:t>Calculate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</m:nary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GB" sz="2400" dirty="0"/>
                  <a:t>. </a:t>
                </a:r>
                <a:endParaRPr lang="en-GB" sz="2400" dirty="0" smtClean="0"/>
              </a:p>
              <a:p>
                <a:pPr algn="ctr"/>
                <a:r>
                  <a:rPr lang="en-GB" sz="2400" dirty="0" smtClean="0"/>
                  <a:t>Why </a:t>
                </a:r>
                <a:r>
                  <a:rPr lang="en-GB" sz="2400" dirty="0"/>
                  <a:t>is this result surprising? 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8277" y="741594"/>
                <a:ext cx="4686302" cy="963277"/>
              </a:xfrm>
              <a:prstGeom prst="rect">
                <a:avLst/>
              </a:prstGeom>
              <a:blipFill rotWithShape="0">
                <a:blip r:embed="rId2"/>
                <a:stretch>
                  <a:fillRect b="-494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777206" y="1934175"/>
                <a:ext cx="6146867" cy="16830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400" b="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24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sSup>
                            <m:sSup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  <m:r>
                        <a:rPr lang="en-GB" sz="2400" b="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0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GB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GB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400" dirty="0" smtClean="0"/>
              </a:p>
              <a:p>
                <a:pPr algn="ctr"/>
                <a:endParaRPr lang="en-GB" sz="2400" dirty="0"/>
              </a:p>
              <a:p>
                <a:pPr algn="ctr"/>
                <a:r>
                  <a:rPr lang="en-GB" sz="2400" dirty="0"/>
                  <a:t>So the total </a:t>
                </a:r>
                <a:r>
                  <a:rPr lang="en-GB" sz="2400" dirty="0" smtClean="0"/>
                  <a:t>area </a:t>
                </a:r>
                <a:r>
                  <a:rPr lang="en-GB" sz="2400" dirty="0"/>
                  <a:t>is 0</a:t>
                </a:r>
                <a:r>
                  <a:rPr lang="en-GB" sz="2400" dirty="0" smtClean="0"/>
                  <a:t>!</a:t>
                </a:r>
                <a:endParaRPr lang="en-GB" sz="24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7206" y="1934175"/>
                <a:ext cx="6146867" cy="1683025"/>
              </a:xfrm>
              <a:prstGeom prst="rect">
                <a:avLst/>
              </a:prstGeom>
              <a:blipFill rotWithShape="0">
                <a:blip r:embed="rId3"/>
                <a:stretch>
                  <a:fillRect b="-72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5" name="Group 44"/>
          <p:cNvGrpSpPr/>
          <p:nvPr/>
        </p:nvGrpSpPr>
        <p:grpSpPr>
          <a:xfrm>
            <a:off x="366306" y="1555744"/>
            <a:ext cx="4822116" cy="4977844"/>
            <a:chOff x="366306" y="1555744"/>
            <a:chExt cx="4822116" cy="4977844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366306" y="4239965"/>
              <a:ext cx="446449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4828382" y="4042786"/>
                  <a:ext cx="3600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28382" y="4042786"/>
                  <a:ext cx="360040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" name="Straight Arrow Connector 7"/>
            <p:cNvCxnSpPr/>
            <p:nvPr/>
          </p:nvCxnSpPr>
          <p:spPr>
            <a:xfrm flipH="1" flipV="1">
              <a:off x="873735" y="1925076"/>
              <a:ext cx="1" cy="460851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693715" y="1555744"/>
                  <a:ext cx="3600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3715" y="1555744"/>
                  <a:ext cx="360040" cy="369332"/>
                </a:xfrm>
                <a:prstGeom prst="rect">
                  <a:avLst/>
                </a:prstGeom>
                <a:blipFill>
                  <a:blip r:embed="rId5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Freeform: Shape 12"/>
            <p:cNvSpPr/>
            <p:nvPr/>
          </p:nvSpPr>
          <p:spPr>
            <a:xfrm>
              <a:off x="859579" y="2200046"/>
              <a:ext cx="3678865" cy="4081314"/>
            </a:xfrm>
            <a:custGeom>
              <a:avLst/>
              <a:gdLst>
                <a:gd name="connsiteX0" fmla="*/ 0 w 3678865"/>
                <a:gd name="connsiteY0" fmla="*/ 2045235 h 4081314"/>
                <a:gd name="connsiteX1" fmla="*/ 1318437 w 3678865"/>
                <a:gd name="connsiteY1" fmla="*/ 56947 h 4081314"/>
                <a:gd name="connsiteX2" fmla="*/ 2721935 w 3678865"/>
                <a:gd name="connsiteY2" fmla="*/ 4022891 h 4081314"/>
                <a:gd name="connsiteX3" fmla="*/ 3678865 w 3678865"/>
                <a:gd name="connsiteY3" fmla="*/ 2055868 h 4081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78865" h="4081314">
                  <a:moveTo>
                    <a:pt x="0" y="2045235"/>
                  </a:moveTo>
                  <a:cubicBezTo>
                    <a:pt x="432390" y="886286"/>
                    <a:pt x="864781" y="-272662"/>
                    <a:pt x="1318437" y="56947"/>
                  </a:cubicBezTo>
                  <a:cubicBezTo>
                    <a:pt x="1772093" y="386556"/>
                    <a:pt x="2328530" y="3689738"/>
                    <a:pt x="2721935" y="4022891"/>
                  </a:cubicBezTo>
                  <a:cubicBezTo>
                    <a:pt x="3115340" y="4356045"/>
                    <a:pt x="3397102" y="3205956"/>
                    <a:pt x="3678865" y="2055868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2597186" y="4209241"/>
                  <a:ext cx="3600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97186" y="4209241"/>
                  <a:ext cx="360040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4425735" y="4241810"/>
                  <a:ext cx="3600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5735" y="4241810"/>
                  <a:ext cx="360040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691680" y="2771882"/>
                <a:ext cx="432048" cy="11294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2771882"/>
                <a:ext cx="432048" cy="112947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126280" y="4296519"/>
                <a:ext cx="852101" cy="11294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6280" y="4296519"/>
                <a:ext cx="852101" cy="112947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178680" y="4025201"/>
                <a:ext cx="3281006" cy="5931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−3</m:t>
                        </m:r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  <m:r>
                      <a:rPr lang="en-GB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 smtClean="0"/>
                  <a:t> =</a:t>
                </a:r>
                <a:endParaRPr lang="en-GB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8680" y="4025201"/>
                <a:ext cx="3281006" cy="593176"/>
              </a:xfrm>
              <a:prstGeom prst="rect">
                <a:avLst/>
              </a:prstGeom>
              <a:blipFill rotWithShape="0">
                <a:blip r:embed="rId10"/>
                <a:stretch>
                  <a:fillRect b="-132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163599" y="4840642"/>
                <a:ext cx="3129062" cy="5916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−3</m:t>
                        </m:r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  <m:r>
                      <a:rPr lang="en-GB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GB" sz="2400" dirty="0" smtClean="0"/>
                  <a:t> =</a:t>
                </a:r>
                <a:endParaRPr lang="en-GB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3599" y="4840642"/>
                <a:ext cx="3129062" cy="591637"/>
              </a:xfrm>
              <a:prstGeom prst="rect">
                <a:avLst/>
              </a:prstGeom>
              <a:blipFill rotWithShape="0">
                <a:blip r:embed="rId11"/>
                <a:stretch>
                  <a:fillRect r="-2144" b="-154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8290138" y="3923873"/>
                <a:ext cx="432048" cy="783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0138" y="3923873"/>
                <a:ext cx="432048" cy="783804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8085196" y="4707677"/>
                <a:ext cx="841931" cy="783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5196" y="4707677"/>
                <a:ext cx="841931" cy="78380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165671" y="5791278"/>
                <a:ext cx="3131178" cy="7126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2800" dirty="0"/>
                  <a:t>S</a:t>
                </a:r>
                <a:r>
                  <a:rPr lang="en-GB" sz="2800" dirty="0" smtClean="0"/>
                  <a:t>o the total area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5671" y="5791278"/>
                <a:ext cx="3131178" cy="712631"/>
              </a:xfrm>
              <a:prstGeom prst="rect">
                <a:avLst/>
              </a:prstGeom>
              <a:blipFill rotWithShape="0">
                <a:blip r:embed="rId14"/>
                <a:stretch>
                  <a:fillRect l="-3502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7148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5" grpId="0"/>
      <p:bldP spid="42" grpId="0"/>
      <p:bldP spid="9" grpId="0"/>
      <p:bldP spid="10" grpId="0"/>
      <p:bldP spid="46" grpId="0"/>
      <p:bldP spid="47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/>
          <p:cNvSpPr/>
          <p:nvPr/>
        </p:nvSpPr>
        <p:spPr>
          <a:xfrm>
            <a:off x="692150" y="1962150"/>
            <a:ext cx="1663700" cy="1409700"/>
          </a:xfrm>
          <a:custGeom>
            <a:avLst/>
            <a:gdLst>
              <a:gd name="connsiteX0" fmla="*/ 0 w 1663700"/>
              <a:gd name="connsiteY0" fmla="*/ 1409700 h 1409700"/>
              <a:gd name="connsiteX1" fmla="*/ 203200 w 1663700"/>
              <a:gd name="connsiteY1" fmla="*/ 965200 h 1409700"/>
              <a:gd name="connsiteX2" fmla="*/ 323850 w 1663700"/>
              <a:gd name="connsiteY2" fmla="*/ 654050 h 1409700"/>
              <a:gd name="connsiteX3" fmla="*/ 444500 w 1663700"/>
              <a:gd name="connsiteY3" fmla="*/ 393700 h 1409700"/>
              <a:gd name="connsiteX4" fmla="*/ 552450 w 1663700"/>
              <a:gd name="connsiteY4" fmla="*/ 209550 h 1409700"/>
              <a:gd name="connsiteX5" fmla="*/ 654050 w 1663700"/>
              <a:gd name="connsiteY5" fmla="*/ 88900 h 1409700"/>
              <a:gd name="connsiteX6" fmla="*/ 736600 w 1663700"/>
              <a:gd name="connsiteY6" fmla="*/ 19050 h 1409700"/>
              <a:gd name="connsiteX7" fmla="*/ 831850 w 1663700"/>
              <a:gd name="connsiteY7" fmla="*/ 0 h 1409700"/>
              <a:gd name="connsiteX8" fmla="*/ 908050 w 1663700"/>
              <a:gd name="connsiteY8" fmla="*/ 12700 h 1409700"/>
              <a:gd name="connsiteX9" fmla="*/ 990600 w 1663700"/>
              <a:gd name="connsiteY9" fmla="*/ 57150 h 1409700"/>
              <a:gd name="connsiteX10" fmla="*/ 1092200 w 1663700"/>
              <a:gd name="connsiteY10" fmla="*/ 165100 h 1409700"/>
              <a:gd name="connsiteX11" fmla="*/ 1206500 w 1663700"/>
              <a:gd name="connsiteY11" fmla="*/ 361950 h 1409700"/>
              <a:gd name="connsiteX12" fmla="*/ 1295400 w 1663700"/>
              <a:gd name="connsiteY12" fmla="*/ 520700 h 1409700"/>
              <a:gd name="connsiteX13" fmla="*/ 1377950 w 1663700"/>
              <a:gd name="connsiteY13" fmla="*/ 704850 h 1409700"/>
              <a:gd name="connsiteX14" fmla="*/ 1511300 w 1663700"/>
              <a:gd name="connsiteY14" fmla="*/ 1016000 h 1409700"/>
              <a:gd name="connsiteX15" fmla="*/ 1587500 w 1663700"/>
              <a:gd name="connsiteY15" fmla="*/ 1200150 h 1409700"/>
              <a:gd name="connsiteX16" fmla="*/ 1663700 w 1663700"/>
              <a:gd name="connsiteY16" fmla="*/ 1403350 h 1409700"/>
              <a:gd name="connsiteX17" fmla="*/ 0 w 1663700"/>
              <a:gd name="connsiteY17" fmla="*/ 1409700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663700" h="1409700">
                <a:moveTo>
                  <a:pt x="0" y="1409700"/>
                </a:moveTo>
                <a:lnTo>
                  <a:pt x="203200" y="965200"/>
                </a:lnTo>
                <a:lnTo>
                  <a:pt x="323850" y="654050"/>
                </a:lnTo>
                <a:lnTo>
                  <a:pt x="444500" y="393700"/>
                </a:lnTo>
                <a:lnTo>
                  <a:pt x="552450" y="209550"/>
                </a:lnTo>
                <a:lnTo>
                  <a:pt x="654050" y="88900"/>
                </a:lnTo>
                <a:lnTo>
                  <a:pt x="736600" y="19050"/>
                </a:lnTo>
                <a:lnTo>
                  <a:pt x="831850" y="0"/>
                </a:lnTo>
                <a:lnTo>
                  <a:pt x="908050" y="12700"/>
                </a:lnTo>
                <a:lnTo>
                  <a:pt x="990600" y="57150"/>
                </a:lnTo>
                <a:lnTo>
                  <a:pt x="1092200" y="165100"/>
                </a:lnTo>
                <a:lnTo>
                  <a:pt x="1206500" y="361950"/>
                </a:lnTo>
                <a:lnTo>
                  <a:pt x="1295400" y="520700"/>
                </a:lnTo>
                <a:lnTo>
                  <a:pt x="1377950" y="704850"/>
                </a:lnTo>
                <a:lnTo>
                  <a:pt x="1511300" y="1016000"/>
                </a:lnTo>
                <a:lnTo>
                  <a:pt x="1587500" y="1200150"/>
                </a:lnTo>
                <a:lnTo>
                  <a:pt x="1663700" y="1403350"/>
                </a:lnTo>
                <a:lnTo>
                  <a:pt x="0" y="14097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 – Area Under a Graph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31640" y="771921"/>
                <a:ext cx="6958756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Find the total area bound between </a:t>
                </a:r>
                <a:endParaRPr lang="en-GB" sz="2800" dirty="0" smtClean="0"/>
              </a:p>
              <a:p>
                <a:pPr algn="ctr"/>
                <a:r>
                  <a:rPr lang="en-GB" sz="2800" dirty="0" smtClean="0"/>
                  <a:t>he </a:t>
                </a:r>
                <a:r>
                  <a:rPr lang="en-GB" sz="2800" dirty="0"/>
                  <a:t>curve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−1)(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GB" sz="2800" dirty="0"/>
                  <a:t> and the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800" dirty="0"/>
                  <a:t>-axis.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771921"/>
                <a:ext cx="6958756" cy="954107"/>
              </a:xfrm>
              <a:prstGeom prst="rect">
                <a:avLst/>
              </a:prstGeom>
              <a:blipFill rotWithShape="0">
                <a:blip r:embed="rId2"/>
                <a:stretch>
                  <a:fillRect b="-888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V="1">
            <a:off x="709588" y="1815672"/>
            <a:ext cx="0" cy="28083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11295" y="3153668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1295" y="3153668"/>
                <a:ext cx="504056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560" y="1408642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560" y="1408642"/>
                <a:ext cx="504056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Freeform: Shape 12"/>
          <p:cNvSpPr/>
          <p:nvPr/>
        </p:nvSpPr>
        <p:spPr>
          <a:xfrm>
            <a:off x="711200" y="1955800"/>
            <a:ext cx="1644650" cy="1416050"/>
          </a:xfrm>
          <a:custGeom>
            <a:avLst/>
            <a:gdLst>
              <a:gd name="connsiteX0" fmla="*/ 0 w 1644650"/>
              <a:gd name="connsiteY0" fmla="*/ 1416050 h 1416050"/>
              <a:gd name="connsiteX1" fmla="*/ 819150 w 1644650"/>
              <a:gd name="connsiteY1" fmla="*/ 0 h 1416050"/>
              <a:gd name="connsiteX2" fmla="*/ 1644650 w 1644650"/>
              <a:gd name="connsiteY2" fmla="*/ 1416050 h 141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44650" h="1416050">
                <a:moveTo>
                  <a:pt x="0" y="1416050"/>
                </a:moveTo>
                <a:cubicBezTo>
                  <a:pt x="272521" y="708025"/>
                  <a:pt x="545042" y="0"/>
                  <a:pt x="819150" y="0"/>
                </a:cubicBezTo>
                <a:cubicBezTo>
                  <a:pt x="1093258" y="0"/>
                  <a:pt x="1368954" y="708025"/>
                  <a:pt x="1644650" y="141605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: Shape 14"/>
          <p:cNvSpPr/>
          <p:nvPr/>
        </p:nvSpPr>
        <p:spPr>
          <a:xfrm rot="10800000">
            <a:off x="2370097" y="3365500"/>
            <a:ext cx="1663700" cy="1409700"/>
          </a:xfrm>
          <a:custGeom>
            <a:avLst/>
            <a:gdLst>
              <a:gd name="connsiteX0" fmla="*/ 0 w 1663700"/>
              <a:gd name="connsiteY0" fmla="*/ 1409700 h 1409700"/>
              <a:gd name="connsiteX1" fmla="*/ 203200 w 1663700"/>
              <a:gd name="connsiteY1" fmla="*/ 965200 h 1409700"/>
              <a:gd name="connsiteX2" fmla="*/ 323850 w 1663700"/>
              <a:gd name="connsiteY2" fmla="*/ 654050 h 1409700"/>
              <a:gd name="connsiteX3" fmla="*/ 444500 w 1663700"/>
              <a:gd name="connsiteY3" fmla="*/ 393700 h 1409700"/>
              <a:gd name="connsiteX4" fmla="*/ 552450 w 1663700"/>
              <a:gd name="connsiteY4" fmla="*/ 209550 h 1409700"/>
              <a:gd name="connsiteX5" fmla="*/ 654050 w 1663700"/>
              <a:gd name="connsiteY5" fmla="*/ 88900 h 1409700"/>
              <a:gd name="connsiteX6" fmla="*/ 736600 w 1663700"/>
              <a:gd name="connsiteY6" fmla="*/ 19050 h 1409700"/>
              <a:gd name="connsiteX7" fmla="*/ 831850 w 1663700"/>
              <a:gd name="connsiteY7" fmla="*/ 0 h 1409700"/>
              <a:gd name="connsiteX8" fmla="*/ 908050 w 1663700"/>
              <a:gd name="connsiteY8" fmla="*/ 12700 h 1409700"/>
              <a:gd name="connsiteX9" fmla="*/ 990600 w 1663700"/>
              <a:gd name="connsiteY9" fmla="*/ 57150 h 1409700"/>
              <a:gd name="connsiteX10" fmla="*/ 1092200 w 1663700"/>
              <a:gd name="connsiteY10" fmla="*/ 165100 h 1409700"/>
              <a:gd name="connsiteX11" fmla="*/ 1206500 w 1663700"/>
              <a:gd name="connsiteY11" fmla="*/ 361950 h 1409700"/>
              <a:gd name="connsiteX12" fmla="*/ 1295400 w 1663700"/>
              <a:gd name="connsiteY12" fmla="*/ 520700 h 1409700"/>
              <a:gd name="connsiteX13" fmla="*/ 1377950 w 1663700"/>
              <a:gd name="connsiteY13" fmla="*/ 704850 h 1409700"/>
              <a:gd name="connsiteX14" fmla="*/ 1511300 w 1663700"/>
              <a:gd name="connsiteY14" fmla="*/ 1016000 h 1409700"/>
              <a:gd name="connsiteX15" fmla="*/ 1587500 w 1663700"/>
              <a:gd name="connsiteY15" fmla="*/ 1200150 h 1409700"/>
              <a:gd name="connsiteX16" fmla="*/ 1663700 w 1663700"/>
              <a:gd name="connsiteY16" fmla="*/ 1403350 h 1409700"/>
              <a:gd name="connsiteX17" fmla="*/ 0 w 1663700"/>
              <a:gd name="connsiteY17" fmla="*/ 1409700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663700" h="1409700">
                <a:moveTo>
                  <a:pt x="0" y="1409700"/>
                </a:moveTo>
                <a:lnTo>
                  <a:pt x="203200" y="965200"/>
                </a:lnTo>
                <a:lnTo>
                  <a:pt x="323850" y="654050"/>
                </a:lnTo>
                <a:lnTo>
                  <a:pt x="444500" y="393700"/>
                </a:lnTo>
                <a:lnTo>
                  <a:pt x="552450" y="209550"/>
                </a:lnTo>
                <a:lnTo>
                  <a:pt x="654050" y="88900"/>
                </a:lnTo>
                <a:lnTo>
                  <a:pt x="736600" y="19050"/>
                </a:lnTo>
                <a:lnTo>
                  <a:pt x="831850" y="0"/>
                </a:lnTo>
                <a:lnTo>
                  <a:pt x="908050" y="12700"/>
                </a:lnTo>
                <a:lnTo>
                  <a:pt x="990600" y="57150"/>
                </a:lnTo>
                <a:lnTo>
                  <a:pt x="1092200" y="165100"/>
                </a:lnTo>
                <a:lnTo>
                  <a:pt x="1206500" y="361950"/>
                </a:lnTo>
                <a:lnTo>
                  <a:pt x="1295400" y="520700"/>
                </a:lnTo>
                <a:lnTo>
                  <a:pt x="1377950" y="704850"/>
                </a:lnTo>
                <a:lnTo>
                  <a:pt x="1511300" y="1016000"/>
                </a:lnTo>
                <a:lnTo>
                  <a:pt x="1587500" y="1200150"/>
                </a:lnTo>
                <a:lnTo>
                  <a:pt x="1663700" y="1403350"/>
                </a:lnTo>
                <a:lnTo>
                  <a:pt x="0" y="14097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: Shape 15"/>
          <p:cNvSpPr/>
          <p:nvPr/>
        </p:nvSpPr>
        <p:spPr>
          <a:xfrm rot="10800000">
            <a:off x="2370097" y="3365500"/>
            <a:ext cx="1644650" cy="1416050"/>
          </a:xfrm>
          <a:custGeom>
            <a:avLst/>
            <a:gdLst>
              <a:gd name="connsiteX0" fmla="*/ 0 w 1644650"/>
              <a:gd name="connsiteY0" fmla="*/ 1416050 h 1416050"/>
              <a:gd name="connsiteX1" fmla="*/ 819150 w 1644650"/>
              <a:gd name="connsiteY1" fmla="*/ 0 h 1416050"/>
              <a:gd name="connsiteX2" fmla="*/ 1644650 w 1644650"/>
              <a:gd name="connsiteY2" fmla="*/ 1416050 h 141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44650" h="1416050">
                <a:moveTo>
                  <a:pt x="0" y="1416050"/>
                </a:moveTo>
                <a:cubicBezTo>
                  <a:pt x="272521" y="708025"/>
                  <a:pt x="545042" y="0"/>
                  <a:pt x="819150" y="0"/>
                </a:cubicBezTo>
                <a:cubicBezTo>
                  <a:pt x="1093258" y="0"/>
                  <a:pt x="1368954" y="708025"/>
                  <a:pt x="1644650" y="141605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061779" y="3329558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779" y="3329558"/>
                <a:ext cx="50405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815366" y="3329558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366" y="3329558"/>
                <a:ext cx="504056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444500" y="3365500"/>
            <a:ext cx="3797424" cy="4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835400" y="3648844"/>
                <a:ext cx="5194300" cy="3015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b="0" i="1">
                              <a:latin typeface="Cambria Math" panose="02040503050406030204" pitchFamily="18" charset="0"/>
                            </a:rPr>
                            <m:t>−3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  <m:r>
                        <a:rPr lang="en-GB" b="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b="0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b="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b="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GB" b="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GB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    Treating both as positive: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5400" y="3648844"/>
                <a:ext cx="5194300" cy="301531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06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38703</TotalTime>
  <Words>680</Words>
  <Application>Microsoft Office PowerPoint</Application>
  <PresentationFormat>On-screen Show (4:3)</PresentationFormat>
  <Paragraphs>282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1441</cp:revision>
  <dcterms:created xsi:type="dcterms:W3CDTF">2013-02-28T07:36:55Z</dcterms:created>
  <dcterms:modified xsi:type="dcterms:W3CDTF">2020-08-07T15:40:22Z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2020-08-07T15:40:17.6758655Z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d2c09980-1c45-4274-8925-9b311a5cdc0a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