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99" r:id="rId2"/>
    <p:sldId id="698" r:id="rId3"/>
    <p:sldId id="700" r:id="rId4"/>
    <p:sldId id="697" r:id="rId5"/>
    <p:sldId id="672" r:id="rId6"/>
    <p:sldId id="701" r:id="rId7"/>
    <p:sldId id="673" r:id="rId8"/>
    <p:sldId id="695" r:id="rId9"/>
    <p:sldId id="675" r:id="rId10"/>
    <p:sldId id="694" r:id="rId11"/>
    <p:sldId id="677" r:id="rId12"/>
    <p:sldId id="70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5593" y="3861048"/>
            <a:ext cx="85168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Chapter 7 </a:t>
            </a:r>
          </a:p>
          <a:p>
            <a:pPr algn="ctr"/>
            <a:r>
              <a:rPr lang="en-GB" sz="8000" dirty="0" smtClean="0"/>
              <a:t>(Part 1 of 5)</a:t>
            </a:r>
            <a:endParaRPr lang="en-GB" sz="8000" dirty="0"/>
          </a:p>
        </p:txBody>
      </p:sp>
      <p:sp>
        <p:nvSpPr>
          <p:cNvPr id="7" name="Rectangle 6"/>
          <p:cNvSpPr/>
          <p:nvPr/>
        </p:nvSpPr>
        <p:spPr>
          <a:xfrm>
            <a:off x="0" y="1018663"/>
            <a:ext cx="91437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b="1" dirty="0" smtClean="0">
                <a:solidFill>
                  <a:prstClr val="black"/>
                </a:solidFill>
              </a:rPr>
              <a:t>Hypothesis Testing </a:t>
            </a:r>
          </a:p>
          <a:p>
            <a:pPr lvl="0" algn="ctr"/>
            <a:r>
              <a:rPr lang="en-GB" sz="8000" dirty="0" smtClean="0">
                <a:solidFill>
                  <a:prstClr val="black"/>
                </a:solidFill>
              </a:rPr>
              <a:t>- </a:t>
            </a:r>
            <a:r>
              <a:rPr lang="en-GB" sz="7200" dirty="0" smtClean="0">
                <a:solidFill>
                  <a:prstClr val="black"/>
                </a:solidFill>
              </a:rPr>
              <a:t>Writing a Hypothesis </a:t>
            </a:r>
            <a:endParaRPr lang="en-GB" sz="8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32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Hypothesis Testing - Null and Alternative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11316" y="792779"/>
            <a:ext cx="8653172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John </a:t>
            </a:r>
            <a:r>
              <a:rPr lang="en-GB" sz="2400" dirty="0"/>
              <a:t>wants to see whether a coin is </a:t>
            </a:r>
            <a:r>
              <a:rPr lang="en-GB" sz="2400" dirty="0" smtClean="0"/>
              <a:t>biased </a:t>
            </a:r>
            <a:r>
              <a:rPr lang="en-GB" sz="2400" dirty="0"/>
              <a:t>towards coming down heads. </a:t>
            </a:r>
            <a:r>
              <a:rPr lang="en-GB" sz="2400" dirty="0" smtClean="0"/>
              <a:t>He </a:t>
            </a:r>
            <a:r>
              <a:rPr lang="en-GB" sz="2400" dirty="0"/>
              <a:t>tosses the coin </a:t>
            </a:r>
            <a:r>
              <a:rPr lang="en-GB" sz="2400" dirty="0" smtClean="0"/>
              <a:t>and </a:t>
            </a:r>
            <a:r>
              <a:rPr lang="en-GB" sz="2400" dirty="0"/>
              <a:t>counts the number of </a:t>
            </a:r>
            <a:r>
              <a:rPr lang="en-GB" sz="2400" dirty="0" smtClean="0"/>
              <a:t>times it </a:t>
            </a:r>
            <a:r>
              <a:rPr lang="en-GB" sz="2400" dirty="0"/>
              <a:t>lands </a:t>
            </a:r>
            <a:r>
              <a:rPr lang="en-GB" sz="2400" dirty="0" smtClean="0"/>
              <a:t>on heads. Write </a:t>
            </a:r>
            <a:r>
              <a:rPr lang="en-GB" sz="2400" dirty="0"/>
              <a:t>down two suitable hypotheses</a:t>
            </a:r>
            <a:r>
              <a:rPr lang="en-GB" sz="2400" dirty="0" smtClean="0"/>
              <a:t>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97741" y="2132856"/>
                <a:ext cx="288032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4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&gt;0.5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741" y="2132856"/>
                <a:ext cx="2880320" cy="132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91680" y="3701933"/>
            <a:ext cx="8492441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 </a:t>
            </a:r>
            <a:r>
              <a:rPr lang="en-GB" sz="2400" dirty="0"/>
              <a:t>election candidate believes she has the support of 40% of the residents in a particular town. </a:t>
            </a:r>
            <a:r>
              <a:rPr lang="en-GB" sz="2400" dirty="0" smtClean="0"/>
              <a:t>A </a:t>
            </a:r>
            <a:r>
              <a:rPr lang="en-GB" sz="2400" dirty="0"/>
              <a:t>researcher wants to </a:t>
            </a:r>
            <a:r>
              <a:rPr lang="en-GB" sz="2400" dirty="0" smtClean="0"/>
              <a:t>test </a:t>
            </a:r>
            <a:r>
              <a:rPr lang="en-GB" sz="2400" dirty="0"/>
              <a:t>whether the candidate is </a:t>
            </a:r>
            <a:r>
              <a:rPr lang="en-GB" sz="2400" dirty="0" smtClean="0"/>
              <a:t>over-estimating </a:t>
            </a:r>
            <a:r>
              <a:rPr lang="en-GB" sz="2400" dirty="0"/>
              <a:t>her support. </a:t>
            </a:r>
            <a:endParaRPr lang="en-GB" sz="2400" dirty="0" smtClean="0"/>
          </a:p>
          <a:p>
            <a:r>
              <a:rPr lang="en-GB" sz="2400" dirty="0" smtClean="0"/>
              <a:t>Write </a:t>
            </a:r>
            <a:r>
              <a:rPr lang="en-GB" sz="2400" dirty="0"/>
              <a:t>down two suitable hypotheses</a:t>
            </a:r>
            <a:r>
              <a:rPr lang="en-GB" sz="2400" dirty="0" smtClean="0"/>
              <a:t>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491880" y="5373216"/>
                <a:ext cx="2664296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40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=0.4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40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4000" i="1">
                          <a:latin typeface="Cambria Math" panose="02040503050406030204" pitchFamily="18" charset="0"/>
                        </a:rPr>
                        <m:t>&lt;0.4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373216"/>
                <a:ext cx="2664296" cy="13234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51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Hypothesis Testing - Null and Alternative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11316" y="792779"/>
            <a:ext cx="8492441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In the UK, 5% of students turn up late to school each day. </a:t>
            </a:r>
            <a:endParaRPr lang="en-GB" sz="2400" dirty="0" smtClean="0"/>
          </a:p>
          <a:p>
            <a:r>
              <a:rPr lang="en-GB" sz="2400" dirty="0" smtClean="0"/>
              <a:t>Mr </a:t>
            </a:r>
            <a:r>
              <a:rPr lang="en-GB" sz="2400" dirty="0"/>
              <a:t>Hameed wishes to </a:t>
            </a:r>
            <a:r>
              <a:rPr lang="en-GB" sz="2400" dirty="0" smtClean="0"/>
              <a:t>determine if </a:t>
            </a:r>
            <a:r>
              <a:rPr lang="en-GB" sz="2400" dirty="0" err="1" smtClean="0"/>
              <a:t>Piffin</a:t>
            </a:r>
            <a:r>
              <a:rPr lang="en-GB" sz="2400" dirty="0" smtClean="0"/>
              <a:t> School </a:t>
            </a:r>
            <a:r>
              <a:rPr lang="en-GB" sz="2400" dirty="0"/>
              <a:t>has a problem with </a:t>
            </a:r>
            <a:r>
              <a:rPr lang="en-GB" sz="2400" dirty="0" smtClean="0"/>
              <a:t>attendance. Write </a:t>
            </a:r>
            <a:r>
              <a:rPr lang="en-GB" sz="2400" dirty="0"/>
              <a:t>down two suitable hypotheses</a:t>
            </a:r>
            <a:r>
              <a:rPr lang="en-GB" sz="2400" dirty="0" smtClean="0"/>
              <a:t>.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188921" y="2186760"/>
                <a:ext cx="273723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=0.05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&gt;0.05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8921" y="2186760"/>
                <a:ext cx="2737230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0950" y="3645024"/>
                <a:ext cx="8653172" cy="174317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Over a long period of time it has been found that in Bob’s restaurant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/>
                  <a:t> of </a:t>
                </a:r>
                <a:r>
                  <a:rPr lang="en-US" sz="2400" dirty="0" smtClean="0"/>
                  <a:t>customers </a:t>
                </a:r>
                <a:r>
                  <a:rPr lang="en-US" sz="2400" dirty="0"/>
                  <a:t>choose a vegetarian </a:t>
                </a:r>
                <a:r>
                  <a:rPr lang="en-US" sz="2400" dirty="0" smtClean="0"/>
                  <a:t>meal. After changing the menu Bob wants to find out if the proportion of customers choosing a vegetarian meal has changed. </a:t>
                </a:r>
                <a:r>
                  <a:rPr lang="en-GB" sz="2400" dirty="0" smtClean="0"/>
                  <a:t>Write </a:t>
                </a:r>
                <a:r>
                  <a:rPr lang="en-GB" sz="2400" dirty="0"/>
                  <a:t>down two suitable hypotheses</a:t>
                </a:r>
                <a:r>
                  <a:rPr lang="en-GB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50" y="3645024"/>
                <a:ext cx="8653172" cy="1743170"/>
              </a:xfrm>
              <a:prstGeom prst="rect">
                <a:avLst/>
              </a:prstGeom>
              <a:blipFill>
                <a:blip r:embed="rId3"/>
                <a:stretch>
                  <a:fillRect b="-19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06124" y="5524036"/>
                <a:ext cx="2159351" cy="11330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5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124" y="5524036"/>
                <a:ext cx="2159351" cy="11330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V="1">
            <a:off x="6078532" y="5992781"/>
            <a:ext cx="71119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16016" y="5517232"/>
                <a:ext cx="2120965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517232"/>
                <a:ext cx="2120965" cy="11330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796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100-101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Q4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99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6115" y="3933056"/>
            <a:ext cx="851682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You are told the probability of getting a six </a:t>
            </a:r>
          </a:p>
          <a:p>
            <a:pPr algn="ctr"/>
            <a:r>
              <a:rPr lang="en-GB" sz="3600" b="1" dirty="0" smtClean="0"/>
              <a:t>12 </a:t>
            </a:r>
            <a:r>
              <a:rPr lang="en-GB" sz="3600" dirty="0" smtClean="0"/>
              <a:t>times out of 12 </a:t>
            </a:r>
          </a:p>
          <a:p>
            <a:pPr algn="ctr"/>
            <a:r>
              <a:rPr lang="en-GB" sz="3600" dirty="0" smtClean="0"/>
              <a:t>of an unbiased dice is </a:t>
            </a:r>
            <a:r>
              <a:rPr lang="en-GB" sz="3600" b="1" dirty="0" smtClean="0"/>
              <a:t>0.000000000459%</a:t>
            </a:r>
            <a:r>
              <a:rPr lang="en-GB" sz="3600" dirty="0" smtClean="0"/>
              <a:t>.</a:t>
            </a:r>
          </a:p>
          <a:p>
            <a:pPr algn="ctr"/>
            <a:endParaRPr lang="en-GB" sz="2800" dirty="0"/>
          </a:p>
          <a:p>
            <a:pPr algn="ctr"/>
            <a:r>
              <a:rPr lang="en-GB" sz="3600" dirty="0" smtClean="0"/>
              <a:t>What do you think now?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539552" y="620688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You </a:t>
            </a:r>
            <a:r>
              <a:rPr lang="en-GB" sz="3600" dirty="0">
                <a:solidFill>
                  <a:prstClr val="black"/>
                </a:solidFill>
              </a:rPr>
              <a:t>are trying to determine if a dice is </a:t>
            </a:r>
            <a:endParaRPr lang="en-GB" sz="36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3600" dirty="0">
                <a:solidFill>
                  <a:prstClr val="black"/>
                </a:solidFill>
              </a:rPr>
              <a:t>b</a:t>
            </a:r>
            <a:r>
              <a:rPr lang="en-GB" sz="3600" dirty="0" smtClean="0">
                <a:solidFill>
                  <a:prstClr val="black"/>
                </a:solidFill>
              </a:rPr>
              <a:t>iased towards </a:t>
            </a:r>
            <a:r>
              <a:rPr lang="en-GB" sz="3600" dirty="0">
                <a:solidFill>
                  <a:prstClr val="black"/>
                </a:solidFill>
              </a:rPr>
              <a:t>the number 6.</a:t>
            </a:r>
          </a:p>
          <a:p>
            <a:pPr lvl="0" algn="ctr"/>
            <a:endParaRPr lang="en-GB" sz="2800" dirty="0">
              <a:solidFill>
                <a:prstClr val="black"/>
              </a:solidFill>
            </a:endParaRPr>
          </a:p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You roll the dice 12 </a:t>
            </a:r>
            <a:r>
              <a:rPr lang="en-GB" sz="3600" dirty="0">
                <a:solidFill>
                  <a:prstClr val="black"/>
                </a:solidFill>
              </a:rPr>
              <a:t>times </a:t>
            </a:r>
            <a:r>
              <a:rPr lang="en-GB" sz="3600" dirty="0" smtClean="0">
                <a:solidFill>
                  <a:prstClr val="black"/>
                </a:solidFill>
              </a:rPr>
              <a:t>and get 12 sixes.</a:t>
            </a:r>
            <a:endParaRPr lang="en-GB" sz="3600" dirty="0">
              <a:solidFill>
                <a:prstClr val="black"/>
              </a:solidFill>
            </a:endParaRPr>
          </a:p>
          <a:p>
            <a:pPr lvl="0" algn="ctr"/>
            <a:endParaRPr lang="en-GB" sz="2400" dirty="0">
              <a:solidFill>
                <a:prstClr val="black"/>
              </a:solidFill>
            </a:endParaRPr>
          </a:p>
          <a:p>
            <a:pPr lvl="0" algn="ctr"/>
            <a:r>
              <a:rPr lang="en-GB" sz="3600" dirty="0">
                <a:solidFill>
                  <a:prstClr val="black"/>
                </a:solidFill>
              </a:rPr>
              <a:t>Is the dice biased? </a:t>
            </a:r>
          </a:p>
        </p:txBody>
      </p:sp>
    </p:spTree>
    <p:extLst>
      <p:ext uri="{BB962C8B-B14F-4D97-AF65-F5344CB8AC3E}">
        <p14:creationId xmlns:p14="http://schemas.microsoft.com/office/powerpoint/2010/main" val="7961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13476" y="3284984"/>
            <a:ext cx="851682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You are told the probability of getting a six </a:t>
            </a:r>
          </a:p>
          <a:p>
            <a:pPr algn="ctr"/>
            <a:r>
              <a:rPr lang="en-GB" sz="3600" b="1" dirty="0"/>
              <a:t>8</a:t>
            </a:r>
            <a:r>
              <a:rPr lang="en-GB" sz="3600" b="1" dirty="0" smtClean="0"/>
              <a:t> or more </a:t>
            </a:r>
            <a:r>
              <a:rPr lang="en-GB" sz="3600" dirty="0" smtClean="0"/>
              <a:t>times out of 12 </a:t>
            </a:r>
          </a:p>
          <a:p>
            <a:pPr algn="ctr"/>
            <a:r>
              <a:rPr lang="en-GB" sz="3600" dirty="0" smtClean="0"/>
              <a:t>of an unbiased dice is </a:t>
            </a:r>
            <a:r>
              <a:rPr lang="en-GB" sz="3600" b="1" dirty="0" smtClean="0"/>
              <a:t>0.00793%</a:t>
            </a:r>
            <a:r>
              <a:rPr lang="en-GB" sz="3600" dirty="0" smtClean="0"/>
              <a:t>.</a:t>
            </a:r>
          </a:p>
          <a:p>
            <a:pPr algn="ctr"/>
            <a:endParaRPr lang="en-GB" sz="2800" dirty="0"/>
          </a:p>
          <a:p>
            <a:pPr algn="ctr"/>
            <a:r>
              <a:rPr lang="en-GB" sz="3600" dirty="0" smtClean="0"/>
              <a:t>What do you think now?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539552" y="1052736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You roll the dice 12 </a:t>
            </a:r>
            <a:r>
              <a:rPr lang="en-GB" sz="3600" dirty="0">
                <a:solidFill>
                  <a:prstClr val="black"/>
                </a:solidFill>
              </a:rPr>
              <a:t>times </a:t>
            </a:r>
            <a:r>
              <a:rPr lang="en-GB" sz="3600" dirty="0" smtClean="0">
                <a:solidFill>
                  <a:prstClr val="black"/>
                </a:solidFill>
              </a:rPr>
              <a:t>and get </a:t>
            </a:r>
            <a:r>
              <a:rPr lang="en-GB" sz="3600" dirty="0">
                <a:solidFill>
                  <a:prstClr val="black"/>
                </a:solidFill>
              </a:rPr>
              <a:t>8</a:t>
            </a:r>
            <a:r>
              <a:rPr lang="en-GB" sz="3600" dirty="0" smtClean="0">
                <a:solidFill>
                  <a:prstClr val="black"/>
                </a:solidFill>
              </a:rPr>
              <a:t> sixes.</a:t>
            </a:r>
            <a:endParaRPr lang="en-GB" sz="3600" dirty="0">
              <a:solidFill>
                <a:prstClr val="black"/>
              </a:solidFill>
            </a:endParaRPr>
          </a:p>
          <a:p>
            <a:pPr lvl="0" algn="ctr"/>
            <a:endParaRPr lang="en-GB" sz="2400" dirty="0">
              <a:solidFill>
                <a:prstClr val="black"/>
              </a:solidFill>
            </a:endParaRPr>
          </a:p>
          <a:p>
            <a:pPr lvl="0" algn="ctr"/>
            <a:r>
              <a:rPr lang="en-GB" sz="3600" dirty="0">
                <a:solidFill>
                  <a:prstClr val="black"/>
                </a:solidFill>
              </a:rPr>
              <a:t>Is the dice biased? </a:t>
            </a:r>
          </a:p>
        </p:txBody>
      </p:sp>
    </p:spTree>
    <p:extLst>
      <p:ext uri="{BB962C8B-B14F-4D97-AF65-F5344CB8AC3E}">
        <p14:creationId xmlns:p14="http://schemas.microsoft.com/office/powerpoint/2010/main" val="219003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13476" y="3645024"/>
            <a:ext cx="85168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You are told the probability of getting a six </a:t>
            </a:r>
          </a:p>
          <a:p>
            <a:pPr algn="ctr"/>
            <a:r>
              <a:rPr lang="en-GB" sz="3600" b="1" dirty="0"/>
              <a:t>5</a:t>
            </a:r>
            <a:r>
              <a:rPr lang="en-GB" sz="3600" b="1" dirty="0" smtClean="0"/>
              <a:t> or more </a:t>
            </a:r>
            <a:r>
              <a:rPr lang="en-GB" sz="3600" dirty="0" smtClean="0"/>
              <a:t>times out of 12 </a:t>
            </a:r>
          </a:p>
          <a:p>
            <a:pPr algn="ctr"/>
            <a:r>
              <a:rPr lang="en-GB" sz="3600" dirty="0" smtClean="0"/>
              <a:t>of an unbiased dice is </a:t>
            </a:r>
            <a:r>
              <a:rPr lang="en-GB" sz="3600" b="1" dirty="0" smtClean="0"/>
              <a:t>3.62%</a:t>
            </a:r>
            <a:r>
              <a:rPr lang="en-GB" sz="3600" dirty="0" smtClean="0"/>
              <a:t>.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What do you think now?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611451" y="908720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Now you roll the dice 12 </a:t>
            </a:r>
            <a:r>
              <a:rPr lang="en-GB" sz="3600" dirty="0">
                <a:solidFill>
                  <a:prstClr val="black"/>
                </a:solidFill>
              </a:rPr>
              <a:t>times </a:t>
            </a:r>
            <a:endParaRPr lang="en-GB" sz="36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and get 5 sixes.</a:t>
            </a:r>
            <a:endParaRPr lang="en-GB" sz="3600" dirty="0">
              <a:solidFill>
                <a:prstClr val="black"/>
              </a:solidFill>
            </a:endParaRPr>
          </a:p>
          <a:p>
            <a:pPr lvl="0" algn="ctr"/>
            <a:endParaRPr lang="en-GB" sz="3600" dirty="0">
              <a:solidFill>
                <a:prstClr val="black"/>
              </a:solidFill>
            </a:endParaRPr>
          </a:p>
          <a:p>
            <a:pPr lvl="0" algn="ctr"/>
            <a:r>
              <a:rPr lang="en-GB" sz="3600" dirty="0">
                <a:solidFill>
                  <a:prstClr val="black"/>
                </a:solidFill>
              </a:rPr>
              <a:t>Is the dice biased? </a:t>
            </a:r>
          </a:p>
        </p:txBody>
      </p:sp>
    </p:spTree>
    <p:extLst>
      <p:ext uri="{BB962C8B-B14F-4D97-AF65-F5344CB8AC3E}">
        <p14:creationId xmlns:p14="http://schemas.microsoft.com/office/powerpoint/2010/main" val="397425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-3178" y="3645024"/>
            <a:ext cx="91437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You are told the probability of getting a six </a:t>
            </a:r>
          </a:p>
          <a:p>
            <a:pPr algn="ctr"/>
            <a:r>
              <a:rPr lang="en-GB" sz="3600" b="1" dirty="0" smtClean="0"/>
              <a:t>4 or more </a:t>
            </a:r>
            <a:r>
              <a:rPr lang="en-GB" sz="3600" dirty="0" smtClean="0"/>
              <a:t>times out of 12 </a:t>
            </a:r>
          </a:p>
          <a:p>
            <a:pPr algn="ctr"/>
            <a:r>
              <a:rPr lang="en-GB" sz="3600" dirty="0" smtClean="0"/>
              <a:t>of an unbiased dice is </a:t>
            </a:r>
            <a:r>
              <a:rPr lang="en-GB" sz="3600" b="1" dirty="0" smtClean="0"/>
              <a:t>12.51%</a:t>
            </a:r>
            <a:r>
              <a:rPr lang="en-GB" sz="3600" dirty="0" smtClean="0"/>
              <a:t>.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What do you think now?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-3178" y="868648"/>
            <a:ext cx="91437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Now you roll the dice 12 </a:t>
            </a:r>
            <a:r>
              <a:rPr lang="en-GB" sz="3600" dirty="0">
                <a:solidFill>
                  <a:prstClr val="black"/>
                </a:solidFill>
              </a:rPr>
              <a:t>times </a:t>
            </a:r>
            <a:endParaRPr lang="en-GB" sz="36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and get 4 sixes.</a:t>
            </a:r>
            <a:endParaRPr lang="en-GB" sz="3600" dirty="0">
              <a:solidFill>
                <a:prstClr val="black"/>
              </a:solidFill>
            </a:endParaRPr>
          </a:p>
          <a:p>
            <a:pPr lvl="0" algn="ctr"/>
            <a:endParaRPr lang="en-GB" sz="3600" dirty="0">
              <a:solidFill>
                <a:prstClr val="black"/>
              </a:solidFill>
            </a:endParaRPr>
          </a:p>
          <a:p>
            <a:pPr lvl="0" algn="ctr"/>
            <a:r>
              <a:rPr lang="en-GB" sz="3600" dirty="0">
                <a:solidFill>
                  <a:prstClr val="black"/>
                </a:solidFill>
              </a:rPr>
              <a:t>Is the dice biased? </a:t>
            </a:r>
          </a:p>
        </p:txBody>
      </p:sp>
    </p:spTree>
    <p:extLst>
      <p:ext uri="{BB962C8B-B14F-4D97-AF65-F5344CB8AC3E}">
        <p14:creationId xmlns:p14="http://schemas.microsoft.com/office/powerpoint/2010/main" val="339837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13475" y="3212976"/>
            <a:ext cx="851682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You are told the probability of getting a six </a:t>
            </a:r>
          </a:p>
          <a:p>
            <a:pPr algn="ctr"/>
            <a:r>
              <a:rPr lang="en-GB" sz="3600" b="1" dirty="0"/>
              <a:t>3</a:t>
            </a:r>
            <a:r>
              <a:rPr lang="en-GB" sz="3600" b="1" dirty="0" smtClean="0"/>
              <a:t> or more </a:t>
            </a:r>
            <a:r>
              <a:rPr lang="en-GB" sz="3600" dirty="0" smtClean="0"/>
              <a:t>times out of 12 </a:t>
            </a:r>
          </a:p>
          <a:p>
            <a:pPr algn="ctr"/>
            <a:r>
              <a:rPr lang="en-GB" sz="3600" dirty="0" smtClean="0"/>
              <a:t>of an unbiased dice is </a:t>
            </a:r>
            <a:r>
              <a:rPr lang="en-GB" sz="3600" b="1" dirty="0" smtClean="0"/>
              <a:t>32.3%</a:t>
            </a:r>
            <a:r>
              <a:rPr lang="en-GB" sz="3600" dirty="0" smtClean="0"/>
              <a:t>.</a:t>
            </a:r>
          </a:p>
          <a:p>
            <a:pPr algn="ctr"/>
            <a:endParaRPr lang="en-GB" sz="2800" dirty="0"/>
          </a:p>
          <a:p>
            <a:pPr algn="ctr"/>
            <a:r>
              <a:rPr lang="en-GB" sz="3600" dirty="0" smtClean="0"/>
              <a:t>What do you think now?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611450" y="1052736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You roll the dice 12 </a:t>
            </a:r>
            <a:r>
              <a:rPr lang="en-GB" sz="3600" dirty="0">
                <a:solidFill>
                  <a:prstClr val="black"/>
                </a:solidFill>
              </a:rPr>
              <a:t>times </a:t>
            </a:r>
            <a:r>
              <a:rPr lang="en-GB" sz="3600" dirty="0" smtClean="0">
                <a:solidFill>
                  <a:prstClr val="black"/>
                </a:solidFill>
              </a:rPr>
              <a:t>and get 3 sixes.</a:t>
            </a:r>
            <a:endParaRPr lang="en-GB" sz="3600" dirty="0">
              <a:solidFill>
                <a:prstClr val="black"/>
              </a:solidFill>
            </a:endParaRPr>
          </a:p>
          <a:p>
            <a:pPr lvl="0" algn="ctr"/>
            <a:endParaRPr lang="en-GB" sz="2400" dirty="0">
              <a:solidFill>
                <a:prstClr val="black"/>
              </a:solidFill>
            </a:endParaRPr>
          </a:p>
          <a:p>
            <a:pPr lvl="0" algn="ctr"/>
            <a:r>
              <a:rPr lang="en-GB" sz="3600" dirty="0">
                <a:solidFill>
                  <a:prstClr val="black"/>
                </a:solidFill>
              </a:rPr>
              <a:t>Is the dice biased? </a:t>
            </a:r>
          </a:p>
        </p:txBody>
      </p:sp>
    </p:spTree>
    <p:extLst>
      <p:ext uri="{BB962C8B-B14F-4D97-AF65-F5344CB8AC3E}">
        <p14:creationId xmlns:p14="http://schemas.microsoft.com/office/powerpoint/2010/main" val="240521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2730897" y="1786125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The dice is fair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2920761"/>
            <a:ext cx="8132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Roll the dice 12 times and record number of heads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779" y="4166257"/>
            <a:ext cx="9018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Look at the chance of getting the sample result on a fair dice.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4293" y="4927457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4) If </a:t>
            </a:r>
            <a:r>
              <a:rPr lang="en-GB" sz="2800" dirty="0"/>
              <a:t>that </a:t>
            </a:r>
            <a:r>
              <a:rPr lang="en-GB" sz="2800" dirty="0" smtClean="0"/>
              <a:t>sample </a:t>
            </a:r>
            <a:r>
              <a:rPr lang="en-GB" sz="2800" dirty="0"/>
              <a:t>is extremely unlikely to have happened,                              then we conclude that our hypothesis is not correct.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27584" y="692696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 dirty="0">
                <a:solidFill>
                  <a:prstClr val="black"/>
                </a:solidFill>
              </a:rPr>
              <a:t>Hypothesis testing in a nutshell then is: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23046" y="1389817"/>
            <a:ext cx="91437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 smtClean="0">
                <a:solidFill>
                  <a:prstClr val="black"/>
                </a:solidFill>
              </a:rPr>
              <a:t>1) You </a:t>
            </a:r>
            <a:r>
              <a:rPr lang="en-GB" sz="2800" dirty="0">
                <a:solidFill>
                  <a:prstClr val="black"/>
                </a:solidFill>
              </a:rPr>
              <a:t>have some hypothesis you wish to see if it is true.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-23046" y="245603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 smtClean="0">
                <a:solidFill>
                  <a:prstClr val="black"/>
                </a:solidFill>
              </a:rPr>
              <a:t>2) You </a:t>
            </a:r>
            <a:r>
              <a:rPr lang="en-GB" sz="2800" dirty="0">
                <a:solidFill>
                  <a:prstClr val="black"/>
                </a:solidFill>
              </a:rPr>
              <a:t>collect a data sample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23046" y="3756351"/>
            <a:ext cx="91437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3</a:t>
            </a:r>
            <a:r>
              <a:rPr lang="en-GB" sz="2800" dirty="0" smtClean="0">
                <a:solidFill>
                  <a:prstClr val="black"/>
                </a:solidFill>
              </a:rPr>
              <a:t>) You </a:t>
            </a:r>
            <a:r>
              <a:rPr lang="en-GB" sz="2800" dirty="0">
                <a:solidFill>
                  <a:prstClr val="black"/>
                </a:solidFill>
              </a:rPr>
              <a:t>calculate the probability </a:t>
            </a:r>
            <a:r>
              <a:rPr lang="en-GB" sz="2800" dirty="0" smtClean="0">
                <a:solidFill>
                  <a:prstClr val="black"/>
                </a:solidFill>
              </a:rPr>
              <a:t>of your </a:t>
            </a:r>
            <a:r>
              <a:rPr lang="en-GB" sz="2800" dirty="0">
                <a:solidFill>
                  <a:prstClr val="black"/>
                </a:solidFill>
              </a:rPr>
              <a:t>sample happening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1640" y="5715253"/>
            <a:ext cx="6586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If it below 5% chance of happening </a:t>
            </a:r>
          </a:p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it is unlikely to be a fair dice.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72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-7676" y="1052736"/>
            <a:ext cx="9144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b="1" dirty="0" smtClean="0"/>
              <a:t>Two types </a:t>
            </a:r>
            <a:r>
              <a:rPr lang="en-GB" sz="5400" b="1" dirty="0"/>
              <a:t>of Hypothesis:</a:t>
            </a:r>
          </a:p>
          <a:p>
            <a:pPr algn="ctr"/>
            <a:r>
              <a:rPr lang="en-GB" sz="3600" b="1" dirty="0"/>
              <a:t> </a:t>
            </a:r>
          </a:p>
          <a:p>
            <a:pPr algn="ctr"/>
            <a:r>
              <a:rPr lang="en-GB" sz="4800" dirty="0"/>
              <a:t>–</a:t>
            </a:r>
            <a:r>
              <a:rPr lang="en-GB" sz="4800" b="1" dirty="0"/>
              <a:t> Null </a:t>
            </a:r>
            <a:r>
              <a:rPr lang="en-GB" sz="4800" b="1" dirty="0" smtClean="0"/>
              <a:t>Hypothesis </a:t>
            </a:r>
            <a:r>
              <a:rPr lang="en-GB" sz="4800" b="1" dirty="0"/>
              <a:t>(</a:t>
            </a:r>
            <a:r>
              <a:rPr lang="en-GB" sz="4800" b="1" dirty="0" err="1"/>
              <a:t>H</a:t>
            </a:r>
            <a:r>
              <a:rPr lang="en-GB" sz="4800" b="1" baseline="-25000" dirty="0" err="1"/>
              <a:t>o</a:t>
            </a:r>
            <a:r>
              <a:rPr lang="en-GB" sz="4800" b="1" dirty="0"/>
              <a:t>)</a:t>
            </a:r>
          </a:p>
          <a:p>
            <a:pPr algn="ctr"/>
            <a:r>
              <a:rPr lang="en-GB" sz="3600" dirty="0" smtClean="0"/>
              <a:t>(State what probability is normally expected)</a:t>
            </a:r>
            <a:endParaRPr lang="en-GB" sz="3600" dirty="0"/>
          </a:p>
          <a:p>
            <a:pPr algn="ctr"/>
            <a:endParaRPr lang="en-GB" sz="3600" dirty="0"/>
          </a:p>
          <a:p>
            <a:pPr algn="ctr"/>
            <a:r>
              <a:rPr lang="en-GB" sz="4800" dirty="0"/>
              <a:t>– </a:t>
            </a:r>
            <a:r>
              <a:rPr lang="en-GB" sz="4800" b="1" dirty="0"/>
              <a:t>Alternative </a:t>
            </a:r>
            <a:r>
              <a:rPr lang="en-GB" sz="4800" b="1" dirty="0" smtClean="0"/>
              <a:t>Hypothesis </a:t>
            </a:r>
            <a:r>
              <a:rPr lang="en-GB" sz="4800" b="1" dirty="0"/>
              <a:t>(H</a:t>
            </a:r>
            <a:r>
              <a:rPr lang="en-GB" sz="4800" b="1" baseline="-25000" dirty="0"/>
              <a:t>1</a:t>
            </a:r>
            <a:r>
              <a:rPr lang="en-GB" sz="4800" b="1" dirty="0"/>
              <a:t>)</a:t>
            </a:r>
          </a:p>
          <a:p>
            <a:pPr algn="ctr"/>
            <a:r>
              <a:rPr lang="en-GB" sz="3600" dirty="0"/>
              <a:t>(This </a:t>
            </a:r>
            <a:r>
              <a:rPr lang="en-GB" sz="3600" dirty="0" smtClean="0"/>
              <a:t>hypothesis is accepted if </a:t>
            </a:r>
            <a:r>
              <a:rPr lang="en-GB" sz="3600" dirty="0" err="1" smtClean="0"/>
              <a:t>H</a:t>
            </a:r>
            <a:r>
              <a:rPr lang="en-GB" sz="3600" baseline="-25000" dirty="0" err="1" smtClean="0"/>
              <a:t>o</a:t>
            </a:r>
            <a:r>
              <a:rPr lang="en-GB" sz="3600" dirty="0" smtClean="0"/>
              <a:t> is rejected)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5565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Hypothesis </a:t>
              </a:r>
              <a:r>
                <a:rPr lang="en-GB" sz="3200" dirty="0" smtClean="0"/>
                <a:t>Testing - Null and Alternative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63688" y="2114853"/>
                <a:ext cx="554461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 smtClean="0"/>
                  <a:t>Null </a:t>
                </a:r>
                <a:r>
                  <a:rPr lang="en-GB" sz="2800" b="1" dirty="0"/>
                  <a:t>hypothesis:</a:t>
                </a:r>
                <a:r>
                  <a:rPr lang="en-GB" sz="28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GB" sz="2800" b="0" dirty="0"/>
              </a:p>
              <a:p>
                <a:r>
                  <a:rPr lang="en-GB" sz="2800" b="1" dirty="0"/>
                  <a:t>Alternative hypothesis:</a:t>
                </a:r>
                <a:r>
                  <a:rPr lang="en-GB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&gt;0.5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114853"/>
                <a:ext cx="5544616" cy="954107"/>
              </a:xfrm>
              <a:prstGeom prst="rect">
                <a:avLst/>
              </a:prstGeom>
              <a:blipFill>
                <a:blip r:embed="rId2"/>
                <a:stretch>
                  <a:fillRect l="-2198" t="-6410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745476" y="3897232"/>
                <a:ext cx="568863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 smtClean="0"/>
                  <a:t>Null </a:t>
                </a:r>
                <a:r>
                  <a:rPr lang="en-GB" sz="2800" b="1" dirty="0"/>
                  <a:t>hypothesis:</a:t>
                </a:r>
                <a:r>
                  <a:rPr lang="en-GB" sz="28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GB" sz="2800" b="0" dirty="0"/>
              </a:p>
              <a:p>
                <a:r>
                  <a:rPr lang="en-GB" sz="2800" b="1" dirty="0"/>
                  <a:t>Alternative hypothesis:</a:t>
                </a:r>
                <a:r>
                  <a:rPr lang="en-GB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&lt;0.5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476" y="3897232"/>
                <a:ext cx="5688631" cy="954107"/>
              </a:xfrm>
              <a:prstGeom prst="rect">
                <a:avLst/>
              </a:prstGeom>
              <a:blipFill>
                <a:blip r:embed="rId3"/>
                <a:stretch>
                  <a:fillRect l="-2141"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1835697" y="5734788"/>
            <a:ext cx="5760639" cy="954107"/>
            <a:chOff x="1835696" y="5157192"/>
            <a:chExt cx="5832647" cy="9541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835696" y="5157192"/>
                  <a:ext cx="5832647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800" b="1" dirty="0" smtClean="0"/>
                    <a:t>Null </a:t>
                  </a:r>
                  <a:r>
                    <a:rPr lang="en-GB" sz="2800" b="1" dirty="0"/>
                    <a:t>hypothesis:</a:t>
                  </a:r>
                  <a:r>
                    <a:rPr lang="en-GB" sz="2800" dirty="0"/>
                    <a:t>	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a14:m>
                  <a:endParaRPr lang="en-GB" sz="2800" b="0" dirty="0"/>
                </a:p>
                <a:p>
                  <a:r>
                    <a:rPr lang="en-GB" sz="2800" b="1" dirty="0"/>
                    <a:t>Alternative hypothesis:</a:t>
                  </a:r>
                  <a:r>
                    <a:rPr lang="en-GB" sz="2800" dirty="0"/>
                    <a:t>	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5696" y="5157192"/>
                  <a:ext cx="5832647" cy="954107"/>
                </a:xfrm>
                <a:prstGeom prst="rect">
                  <a:avLst/>
                </a:prstGeom>
                <a:blipFill>
                  <a:blip r:embed="rId4"/>
                  <a:stretch>
                    <a:fillRect l="-2116" t="-6410" b="-1794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/>
            <p:cNvCxnSpPr/>
            <p:nvPr/>
          </p:nvCxnSpPr>
          <p:spPr>
            <a:xfrm flipV="1">
              <a:off x="6574721" y="5664011"/>
              <a:ext cx="72008" cy="360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864" y="155258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I believe a coin is biased towards heads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573" y="3356992"/>
            <a:ext cx="918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C000"/>
                </a:solidFill>
              </a:rPr>
              <a:t>I believe a coin is biased towards tails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44882" y="5211568"/>
            <a:ext cx="9180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B050"/>
                </a:solidFill>
              </a:rPr>
              <a:t>I believe a coin is biased.</a:t>
            </a:r>
            <a:endParaRPr lang="en-GB" sz="3200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24666" y="806641"/>
            <a:ext cx="9168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 coin is flipped and the number of heads are recorded.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296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29530</TotalTime>
  <Words>614</Words>
  <Application>Microsoft Office PowerPoint</Application>
  <PresentationFormat>On-screen Show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925</cp:revision>
  <dcterms:created xsi:type="dcterms:W3CDTF">2013-02-28T07:36:55Z</dcterms:created>
  <dcterms:modified xsi:type="dcterms:W3CDTF">2019-09-17T03:54:03Z</dcterms:modified>
</cp:coreProperties>
</file>