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33" r:id="rId2"/>
    <p:sldId id="529" r:id="rId3"/>
    <p:sldId id="534" r:id="rId4"/>
    <p:sldId id="532" r:id="rId5"/>
    <p:sldId id="530" r:id="rId6"/>
    <p:sldId id="535" r:id="rId7"/>
    <p:sldId id="525" r:id="rId8"/>
    <p:sldId id="536" r:id="rId9"/>
    <p:sldId id="537" r:id="rId10"/>
    <p:sldId id="53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201" autoAdjust="0"/>
    <p:restoredTop sz="88534" autoAdjust="0"/>
  </p:normalViewPr>
  <p:slideViewPr>
    <p:cSldViewPr>
      <p:cViewPr varScale="1">
        <p:scale>
          <a:sx n="81" d="100"/>
          <a:sy n="81" d="100"/>
        </p:scale>
        <p:origin x="1016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07504" y="764704"/>
            <a:ext cx="892899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Moments</a:t>
            </a:r>
          </a:p>
          <a:p>
            <a:pPr algn="ctr"/>
            <a:r>
              <a:rPr lang="en-GB" sz="9600" b="1" dirty="0"/>
              <a:t>- </a:t>
            </a:r>
            <a:r>
              <a:rPr lang="en-GB" sz="9600" dirty="0"/>
              <a:t>Tilting</a:t>
            </a:r>
            <a:endParaRPr lang="en-GB" sz="2800" dirty="0"/>
          </a:p>
          <a:p>
            <a:pPr algn="ctr"/>
            <a:r>
              <a:rPr lang="en-GB" sz="8000" dirty="0"/>
              <a:t>Chapter 4 </a:t>
            </a:r>
          </a:p>
          <a:p>
            <a:pPr algn="ctr"/>
            <a:r>
              <a:rPr lang="en-GB" sz="8000" dirty="0"/>
              <a:t>(Part 5 of 5)</a:t>
            </a:r>
          </a:p>
        </p:txBody>
      </p:sp>
    </p:spTree>
    <p:extLst>
      <p:ext uri="{BB962C8B-B14F-4D97-AF65-F5344CB8AC3E}">
        <p14:creationId xmlns:p14="http://schemas.microsoft.com/office/powerpoint/2010/main" val="1634853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 84-85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8F08A96-CAAF-9542-A676-81DC66DE9FEA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Q6-7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2966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49C996C-C5F9-4D08-862F-BBE6BAA38CF8}"/>
              </a:ext>
            </a:extLst>
          </p:cNvPr>
          <p:cNvCxnSpPr>
            <a:cxnSpLocks/>
          </p:cNvCxnSpPr>
          <p:nvPr/>
        </p:nvCxnSpPr>
        <p:spPr>
          <a:xfrm>
            <a:off x="1763688" y="1844824"/>
            <a:ext cx="5720248" cy="69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2E6B9DEE-CB5B-447D-A50B-338C9F076815}"/>
              </a:ext>
            </a:extLst>
          </p:cNvPr>
          <p:cNvSpPr/>
          <p:nvPr/>
        </p:nvSpPr>
        <p:spPr>
          <a:xfrm>
            <a:off x="2741115" y="1863121"/>
            <a:ext cx="329573" cy="21547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350F6542-9B0C-4BCC-959E-FDE7347B0D1C}"/>
              </a:ext>
            </a:extLst>
          </p:cNvPr>
          <p:cNvSpPr/>
          <p:nvPr/>
        </p:nvSpPr>
        <p:spPr>
          <a:xfrm>
            <a:off x="5592481" y="1875823"/>
            <a:ext cx="329573" cy="21547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F710665-D6E9-4F8B-A46E-37C8F0D441ED}"/>
                  </a:ext>
                </a:extLst>
              </p:cNvPr>
              <p:cNvSpPr txBox="1"/>
              <p:nvPr/>
            </p:nvSpPr>
            <p:spPr>
              <a:xfrm>
                <a:off x="2579190" y="2092192"/>
                <a:ext cx="6383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F710665-D6E9-4F8B-A46E-37C8F0D44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9190" y="2092192"/>
                <a:ext cx="638365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E3705CA-C3BD-48B4-AB0C-AFFC21C19CA2}"/>
                  </a:ext>
                </a:extLst>
              </p:cNvPr>
              <p:cNvSpPr txBox="1"/>
              <p:nvPr/>
            </p:nvSpPr>
            <p:spPr>
              <a:xfrm>
                <a:off x="5438084" y="2129499"/>
                <a:ext cx="6383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E3705CA-C3BD-48B4-AB0C-AFFC21C19C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8084" y="2129499"/>
                <a:ext cx="63836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32BEAE8-67B2-4D29-8437-69AAFA3EC9DC}"/>
                  </a:ext>
                </a:extLst>
              </p:cNvPr>
              <p:cNvSpPr txBox="1"/>
              <p:nvPr/>
            </p:nvSpPr>
            <p:spPr>
              <a:xfrm>
                <a:off x="323528" y="2996952"/>
                <a:ext cx="849694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The person gradually increases the weight he is applying at one end of a beam, until </a:t>
                </a:r>
              </a:p>
              <a:p>
                <a:pPr algn="ctr"/>
                <a:r>
                  <a:rPr lang="en-GB" sz="2800" dirty="0"/>
                  <a:t>the rod is on the verge of tilting about the support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800" dirty="0"/>
                  <a:t>. </a:t>
                </a:r>
              </a:p>
              <a:p>
                <a:pPr algn="ctr"/>
                <a:endParaRPr lang="en-GB" sz="2800" dirty="0"/>
              </a:p>
              <a:p>
                <a:pPr algn="ctr"/>
                <a:r>
                  <a:rPr lang="en-GB" sz="2800" dirty="0"/>
                  <a:t>What can we say about the forces at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800" dirty="0"/>
                  <a:t>?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32BEAE8-67B2-4D29-8437-69AAFA3EC9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996952"/>
                <a:ext cx="8496944" cy="2246769"/>
              </a:xfrm>
              <a:prstGeom prst="rect">
                <a:avLst/>
              </a:prstGeom>
              <a:blipFill>
                <a:blip r:embed="rId4"/>
                <a:stretch>
                  <a:fillRect l="-72" t="-2717" r="-1363" b="-70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1FA2E59F-88E2-4206-BB4F-10D43935C50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6" name="TextBox 32">
              <a:extLst>
                <a:ext uri="{FF2B5EF4-FFF2-40B4-BE49-F238E27FC236}">
                  <a16:creationId xmlns:a16="http://schemas.microsoft.com/office/drawing/2014/main" id="{D48D3766-0A77-4F89-B1E9-782089D2629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Tilting</a:t>
              </a:r>
              <a:endParaRPr lang="en-GB" sz="3200" dirty="0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BED6CB7-AFCC-4F1F-9F27-BF0F45988F5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34" name="Picture 10" descr="Image result for stick pers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264" y="881010"/>
            <a:ext cx="729071" cy="1029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H="1">
            <a:off x="1763688" y="1850867"/>
            <a:ext cx="4496" cy="58861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52835" y="5307648"/>
                <a:ext cx="8037186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>The rod is about to lift off pivot </a:t>
                </a:r>
                <a14:m>
                  <m:oMath xmlns:m="http://schemas.openxmlformats.org/officeDocument/2006/math">
                    <m:r>
                      <a:rPr lang="en-GB" sz="28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, </a:t>
                </a:r>
              </a:p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>so there must be no reaction force at this support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835" y="5307648"/>
                <a:ext cx="8037186" cy="954107"/>
              </a:xfrm>
              <a:prstGeom prst="rect">
                <a:avLst/>
              </a:prstGeom>
              <a:blipFill>
                <a:blip r:embed="rId6"/>
                <a:stretch>
                  <a:fillRect t="-6410" b="-17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9853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49C996C-C5F9-4D08-862F-BBE6BAA38CF8}"/>
              </a:ext>
            </a:extLst>
          </p:cNvPr>
          <p:cNvCxnSpPr>
            <a:cxnSpLocks/>
          </p:cNvCxnSpPr>
          <p:nvPr/>
        </p:nvCxnSpPr>
        <p:spPr>
          <a:xfrm>
            <a:off x="1642404" y="2167549"/>
            <a:ext cx="5720248" cy="69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2E6B9DEE-CB5B-447D-A50B-338C9F076815}"/>
              </a:ext>
            </a:extLst>
          </p:cNvPr>
          <p:cNvSpPr/>
          <p:nvPr/>
        </p:nvSpPr>
        <p:spPr>
          <a:xfrm>
            <a:off x="2619831" y="2185846"/>
            <a:ext cx="329573" cy="21547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350F6542-9B0C-4BCC-959E-FDE7347B0D1C}"/>
              </a:ext>
            </a:extLst>
          </p:cNvPr>
          <p:cNvSpPr/>
          <p:nvPr/>
        </p:nvSpPr>
        <p:spPr>
          <a:xfrm>
            <a:off x="5471197" y="2198548"/>
            <a:ext cx="329573" cy="21547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F710665-D6E9-4F8B-A46E-37C8F0D441ED}"/>
                  </a:ext>
                </a:extLst>
              </p:cNvPr>
              <p:cNvSpPr txBox="1"/>
              <p:nvPr/>
            </p:nvSpPr>
            <p:spPr>
              <a:xfrm>
                <a:off x="2457906" y="2414917"/>
                <a:ext cx="6383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F710665-D6E9-4F8B-A46E-37C8F0D44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7906" y="2414917"/>
                <a:ext cx="638365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E3705CA-C3BD-48B4-AB0C-AFFC21C19CA2}"/>
                  </a:ext>
                </a:extLst>
              </p:cNvPr>
              <p:cNvSpPr txBox="1"/>
              <p:nvPr/>
            </p:nvSpPr>
            <p:spPr>
              <a:xfrm>
                <a:off x="5316800" y="2452224"/>
                <a:ext cx="6383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E3705CA-C3BD-48B4-AB0C-AFFC21C19C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6800" y="2452224"/>
                <a:ext cx="63836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10" descr="Image result for stick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80" y="1203735"/>
            <a:ext cx="729071" cy="1029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H="1">
            <a:off x="1642404" y="2173592"/>
            <a:ext cx="4496" cy="58861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9C996C-C5F9-4D08-862F-BBE6BAA38CF8}"/>
              </a:ext>
            </a:extLst>
          </p:cNvPr>
          <p:cNvCxnSpPr>
            <a:cxnSpLocks/>
          </p:cNvCxnSpPr>
          <p:nvPr/>
        </p:nvCxnSpPr>
        <p:spPr>
          <a:xfrm>
            <a:off x="1642404" y="5085184"/>
            <a:ext cx="5720248" cy="69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2E6B9DEE-CB5B-447D-A50B-338C9F076815}"/>
              </a:ext>
            </a:extLst>
          </p:cNvPr>
          <p:cNvSpPr/>
          <p:nvPr/>
        </p:nvSpPr>
        <p:spPr>
          <a:xfrm>
            <a:off x="2619831" y="5103481"/>
            <a:ext cx="329573" cy="21547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F710665-D6E9-4F8B-A46E-37C8F0D441ED}"/>
                  </a:ext>
                </a:extLst>
              </p:cNvPr>
              <p:cNvSpPr txBox="1"/>
              <p:nvPr/>
            </p:nvSpPr>
            <p:spPr>
              <a:xfrm>
                <a:off x="2457906" y="5332552"/>
                <a:ext cx="6383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F710665-D6E9-4F8B-A46E-37C8F0D44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7906" y="5332552"/>
                <a:ext cx="63836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0" descr="Image result for stick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80" y="4121370"/>
            <a:ext cx="729071" cy="1029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 flipH="1">
            <a:off x="1642404" y="5091227"/>
            <a:ext cx="4496" cy="58861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FA2E59F-88E2-4206-BB4F-10D43935C50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8" name="TextBox 32">
              <a:extLst>
                <a:ext uri="{FF2B5EF4-FFF2-40B4-BE49-F238E27FC236}">
                  <a16:creationId xmlns:a16="http://schemas.microsoft.com/office/drawing/2014/main" id="{D48D3766-0A77-4F89-B1E9-782089D2629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Tilting</a:t>
              </a:r>
              <a:endParaRPr lang="en-GB" sz="3200" dirty="0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BED6CB7-AFCC-4F1F-9F27-BF0F45988F5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>
            <a:off x="4139952" y="3041250"/>
            <a:ext cx="0" cy="108012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159818" y="3315001"/>
            <a:ext cx="4012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On the point of tilting</a:t>
            </a:r>
          </a:p>
        </p:txBody>
      </p:sp>
    </p:spTree>
    <p:extLst>
      <p:ext uri="{BB962C8B-B14F-4D97-AF65-F5344CB8AC3E}">
        <p14:creationId xmlns:p14="http://schemas.microsoft.com/office/powerpoint/2010/main" val="2618738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FA2E59F-88E2-4206-BB4F-10D43935C50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D48D3766-0A77-4F89-B1E9-782089D2629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Tilting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BED6CB7-AFCC-4F1F-9F27-BF0F45988F5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B033801-392A-42CA-9BB3-04162FFDCF84}"/>
                  </a:ext>
                </a:extLst>
              </p:cNvPr>
              <p:cNvSpPr txBox="1"/>
              <p:nvPr/>
            </p:nvSpPr>
            <p:spPr>
              <a:xfrm>
                <a:off x="298016" y="764704"/>
                <a:ext cx="8546824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uniform beam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2000" dirty="0"/>
                  <a:t>, of mass 45kg and length 16m, </a:t>
                </a:r>
              </a:p>
              <a:p>
                <a:r>
                  <a:rPr lang="en-GB" sz="2000" dirty="0"/>
                  <a:t>rests horizontally on supports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2000" dirty="0"/>
                  <a:t>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2000" dirty="0"/>
                  <a:t> m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GB" sz="2000" dirty="0"/>
                  <a:t> m.</a:t>
                </a:r>
              </a:p>
              <a:p>
                <a:r>
                  <a:rPr lang="en-GB" sz="2000" dirty="0"/>
                  <a:t>When Lewis stands 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, the beam is on the point of tilting about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r>
                  <a:rPr lang="en-GB" sz="2000" dirty="0"/>
                  <a:t>Determine Lewis’ mass.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B033801-392A-42CA-9BB3-04162FFDCF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16" y="764704"/>
                <a:ext cx="8546824" cy="1323439"/>
              </a:xfrm>
              <a:prstGeom prst="rect">
                <a:avLst/>
              </a:prstGeom>
              <a:blipFill>
                <a:blip r:embed="rId2"/>
                <a:stretch>
                  <a:fillRect b="-82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5B57339-6EAE-41E7-957A-0C43045CF071}"/>
                  </a:ext>
                </a:extLst>
              </p:cNvPr>
              <p:cNvSpPr txBox="1"/>
              <p:nvPr/>
            </p:nvSpPr>
            <p:spPr>
              <a:xfrm>
                <a:off x="2582953" y="4077072"/>
                <a:ext cx="4040929" cy="2705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Moments about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×5=3×45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=135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135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=27</m:t>
                      </m:r>
                    </m:oMath>
                  </m:oMathPara>
                </a14:m>
                <a:br>
                  <a:rPr lang="en-GB" sz="2400" b="0" dirty="0"/>
                </a:br>
                <a:endParaRPr lang="en-GB" sz="24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5B57339-6EAE-41E7-957A-0C43045CF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953" y="4077072"/>
                <a:ext cx="4040929" cy="2705228"/>
              </a:xfrm>
              <a:prstGeom prst="rect">
                <a:avLst/>
              </a:prstGeom>
              <a:blipFill>
                <a:blip r:embed="rId3"/>
                <a:stretch>
                  <a:fillRect t="-18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009" y="2157151"/>
            <a:ext cx="7344816" cy="1919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84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613484C-78A0-49E7-9DB6-63CECE6F0D4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48D8B1D-139F-4E00-BFD5-D11C471FD65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Tilting - Suspended System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383A999-2A13-4C50-96DC-B057103E5E5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87D413-41B4-4A14-9C93-3A63517AB183}"/>
                  </a:ext>
                </a:extLst>
              </p:cNvPr>
              <p:cNvSpPr txBox="1"/>
              <p:nvPr/>
            </p:nvSpPr>
            <p:spPr>
              <a:xfrm>
                <a:off x="245071" y="804689"/>
                <a:ext cx="8546824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non-uniform rod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2000" dirty="0"/>
                  <a:t>, of length 10 m and weight 40 N, is suspended from a pair of light cables attached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2000" dirty="0"/>
                  <a:t>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000" dirty="0"/>
                  <a:t> m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𝐵𝐷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000" dirty="0"/>
                  <a:t> m.</a:t>
                </a:r>
              </a:p>
              <a:p>
                <a:r>
                  <a:rPr lang="en-GB" sz="2000" dirty="0"/>
                  <a:t>When a weight of 25 N is hung from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 the rod is on the point of rotating.</a:t>
                </a:r>
              </a:p>
              <a:p>
                <a:r>
                  <a:rPr lang="en-GB" sz="2000" dirty="0"/>
                  <a:t>Find the distance of the centre of mass of the rod from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87D413-41B4-4A14-9C93-3A63517AB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71" y="804689"/>
                <a:ext cx="8546824" cy="1323439"/>
              </a:xfrm>
              <a:prstGeom prst="rect">
                <a:avLst/>
              </a:prstGeom>
              <a:blipFill>
                <a:blip r:embed="rId2"/>
                <a:stretch>
                  <a:fillRect b="-123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2464FBFD-9E38-4703-8C7E-0A5AFC0AA225}"/>
                  </a:ext>
                </a:extLst>
              </p:cNvPr>
              <p:cNvSpPr txBox="1"/>
              <p:nvPr/>
            </p:nvSpPr>
            <p:spPr>
              <a:xfrm>
                <a:off x="2483768" y="4653136"/>
                <a:ext cx="4561096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Moments about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3200" dirty="0"/>
                  <a:t>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25×3=40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GB" sz="32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=4.875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2464FBFD-9E38-4703-8C7E-0A5AFC0AA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4653136"/>
                <a:ext cx="4561096" cy="2062103"/>
              </a:xfrm>
              <a:prstGeom prst="rect">
                <a:avLst/>
              </a:prstGeom>
              <a:blipFill>
                <a:blip r:embed="rId3"/>
                <a:stretch>
                  <a:fillRect t="-35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084168" y="2281524"/>
                <a:ext cx="72436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srgbClr val="4F81BD"/>
                          </a:solidFill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en-GB" sz="2400" i="1">
                          <a:solidFill>
                            <a:srgbClr val="4F81BD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400" dirty="0">
                  <a:solidFill>
                    <a:srgbClr val="4F81BD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2281524"/>
                <a:ext cx="724365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1600" y="2365058"/>
            <a:ext cx="6946119" cy="214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45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9AF72-4E76-4977-869B-0993DE47D8C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CE9D9E4-7A86-4105-A709-4B829F20D2B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Tilting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A0C8128-2074-4C8C-9896-49AA292D3E3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33B2ACB0-DA5E-4DC4-B90D-6F588A29E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730" y="836712"/>
            <a:ext cx="8595396" cy="485371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83099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9AF72-4E76-4977-869B-0993DE47D8C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CE9D9E4-7A86-4105-A709-4B829F20D2B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Tilting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A0C8128-2074-4C8C-9896-49AA292D3E3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EFBE14A9-782B-4025-B766-5947B051DE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192" b="5625"/>
          <a:stretch/>
        </p:blipFill>
        <p:spPr>
          <a:xfrm>
            <a:off x="430968" y="1364889"/>
            <a:ext cx="8280920" cy="525498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9534B0A-C6E5-478F-9B02-FFDFF5A46DF0}"/>
              </a:ext>
            </a:extLst>
          </p:cNvPr>
          <p:cNvSpPr/>
          <p:nvPr/>
        </p:nvSpPr>
        <p:spPr>
          <a:xfrm>
            <a:off x="467544" y="779433"/>
            <a:ext cx="360040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130908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9AF72-4E76-4977-869B-0993DE47D8C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CE9D9E4-7A86-4105-A709-4B829F20D2B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Tilting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A0C8128-2074-4C8C-9896-49AA292D3E3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77AC20FF-F480-466B-869A-414E0CA21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72816"/>
            <a:ext cx="8352928" cy="322726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9534B0A-C6E5-478F-9B02-FFDFF5A46DF0}"/>
              </a:ext>
            </a:extLst>
          </p:cNvPr>
          <p:cNvSpPr/>
          <p:nvPr/>
        </p:nvSpPr>
        <p:spPr>
          <a:xfrm>
            <a:off x="467544" y="959465"/>
            <a:ext cx="360040" cy="4320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425819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9AF72-4E76-4977-869B-0993DE47D8C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CE9D9E4-7A86-4105-A709-4B829F20D2B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A0C8128-2074-4C8C-9896-49AA292D3E3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74821C76-E40D-40C2-A07A-4EDB5424E36C}"/>
              </a:ext>
            </a:extLst>
          </p:cNvPr>
          <p:cNvSpPr txBox="1"/>
          <p:nvPr/>
        </p:nvSpPr>
        <p:spPr>
          <a:xfrm>
            <a:off x="488504" y="798612"/>
            <a:ext cx="333407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M1(Old) May 2013 Q6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3B2ACB0-DA5E-4DC4-B90D-6F588A29E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504" y="1167944"/>
            <a:ext cx="5046258" cy="284956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BE14A9-782B-4025-B766-5947B051DE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213" y="4382490"/>
            <a:ext cx="4459558" cy="242315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1362F7F-F653-4E9C-8379-551B1FD2A194}"/>
              </a:ext>
            </a:extLst>
          </p:cNvPr>
          <p:cNvSpPr/>
          <p:nvPr/>
        </p:nvSpPr>
        <p:spPr>
          <a:xfrm>
            <a:off x="188962" y="4485159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7AC20FF-F480-466B-869A-414E0CA214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040" y="4489351"/>
            <a:ext cx="4210816" cy="16269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9534B0A-C6E5-478F-9B02-FFDFF5A46DF0}"/>
              </a:ext>
            </a:extLst>
          </p:cNvPr>
          <p:cNvSpPr/>
          <p:nvPr/>
        </p:nvSpPr>
        <p:spPr>
          <a:xfrm>
            <a:off x="4687037" y="4403425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BE2453-B48D-421E-BE48-C6E252E0B3D8}"/>
              </a:ext>
            </a:extLst>
          </p:cNvPr>
          <p:cNvSpPr/>
          <p:nvPr/>
        </p:nvSpPr>
        <p:spPr>
          <a:xfrm>
            <a:off x="420902" y="4420332"/>
            <a:ext cx="4227298" cy="238051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E521F2-1B71-4915-9A3C-4579F55CDE9F}"/>
              </a:ext>
            </a:extLst>
          </p:cNvPr>
          <p:cNvSpPr/>
          <p:nvPr/>
        </p:nvSpPr>
        <p:spPr>
          <a:xfrm>
            <a:off x="4919611" y="4399013"/>
            <a:ext cx="4210816" cy="20543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3514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22738</TotalTime>
  <Words>268</Words>
  <Application>Microsoft Macintosh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850</cp:revision>
  <dcterms:created xsi:type="dcterms:W3CDTF">2013-02-28T07:36:55Z</dcterms:created>
  <dcterms:modified xsi:type="dcterms:W3CDTF">2019-07-30T18:24:07Z</dcterms:modified>
</cp:coreProperties>
</file>