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20" r:id="rId2"/>
    <p:sldId id="515" r:id="rId3"/>
    <p:sldId id="518" r:id="rId4"/>
    <p:sldId id="517" r:id="rId5"/>
    <p:sldId id="519" r:id="rId6"/>
    <p:sldId id="516" r:id="rId7"/>
    <p:sldId id="52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Constant Acceleration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6600" dirty="0" smtClean="0"/>
              <a:t>Distance Time Graphs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smtClean="0"/>
              <a:t>Chapter 9</a:t>
            </a:r>
            <a:endParaRPr lang="en-GB" sz="7200" dirty="0"/>
          </a:p>
          <a:p>
            <a:pPr algn="ctr"/>
            <a:r>
              <a:rPr lang="en-GB" sz="7200" dirty="0" smtClean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41131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Displacement-Time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EDDD82C-7868-4FF5-AB19-ECDA11819D6C}"/>
              </a:ext>
            </a:extLst>
          </p:cNvPr>
          <p:cNvSpPr txBox="1"/>
          <p:nvPr/>
        </p:nvSpPr>
        <p:spPr>
          <a:xfrm>
            <a:off x="17647" y="760936"/>
            <a:ext cx="9126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Describe the motion of each object: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F333A8-63D0-484D-9ADE-829A24FDC4B0}"/>
              </a:ext>
            </a:extLst>
          </p:cNvPr>
          <p:cNvSpPr txBox="1"/>
          <p:nvPr/>
        </p:nvSpPr>
        <p:spPr>
          <a:xfrm>
            <a:off x="17646" y="5373216"/>
            <a:ext cx="9125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Object is stationary.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00808"/>
            <a:ext cx="5366438" cy="333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Displacement-Time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EDDD82C-7868-4FF5-AB19-ECDA11819D6C}"/>
              </a:ext>
            </a:extLst>
          </p:cNvPr>
          <p:cNvSpPr txBox="1"/>
          <p:nvPr/>
        </p:nvSpPr>
        <p:spPr>
          <a:xfrm>
            <a:off x="17647" y="760936"/>
            <a:ext cx="9126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Describe the motion of each object: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E86396-9714-43F6-92D7-74DCBF7079E2}"/>
              </a:ext>
            </a:extLst>
          </p:cNvPr>
          <p:cNvSpPr txBox="1"/>
          <p:nvPr/>
        </p:nvSpPr>
        <p:spPr>
          <a:xfrm>
            <a:off x="0" y="5373216"/>
            <a:ext cx="9142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Object is moving with constant velocity.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742558"/>
            <a:ext cx="5225470" cy="323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8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Displacement-Time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EDDD82C-7868-4FF5-AB19-ECDA11819D6C}"/>
              </a:ext>
            </a:extLst>
          </p:cNvPr>
          <p:cNvSpPr txBox="1"/>
          <p:nvPr/>
        </p:nvSpPr>
        <p:spPr>
          <a:xfrm>
            <a:off x="17647" y="760936"/>
            <a:ext cx="9126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Describe the motion of each object: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97D9C0-D4EC-477E-9EDA-EE74A8388C64}"/>
              </a:ext>
            </a:extLst>
          </p:cNvPr>
          <p:cNvSpPr txBox="1"/>
          <p:nvPr/>
        </p:nvSpPr>
        <p:spPr>
          <a:xfrm>
            <a:off x="-23620" y="5229200"/>
            <a:ext cx="91263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Object is accelerating.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700808"/>
            <a:ext cx="566184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69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Displacement-Time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FA3CF4E-32BD-4B8B-9CC6-F7691E94271F}"/>
              </a:ext>
            </a:extLst>
          </p:cNvPr>
          <p:cNvSpPr txBox="1"/>
          <p:nvPr/>
        </p:nvSpPr>
        <p:spPr>
          <a:xfrm>
            <a:off x="1089657" y="3563662"/>
            <a:ext cx="6688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Velocity</a:t>
            </a:r>
            <a:r>
              <a:rPr lang="en-GB" sz="4000" dirty="0"/>
              <a:t> is </a:t>
            </a:r>
            <a:r>
              <a:rPr lang="en-GB" sz="4000" dirty="0" smtClean="0"/>
              <a:t>the gradient </a:t>
            </a:r>
            <a:r>
              <a:rPr lang="en-GB" sz="4000" dirty="0"/>
              <a:t>of </a:t>
            </a:r>
            <a:r>
              <a:rPr lang="en-GB" sz="4000" dirty="0" smtClean="0"/>
              <a:t>line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13CC750-AABD-4436-994C-27D6EC22CFE7}"/>
                  </a:ext>
                </a:extLst>
              </p:cNvPr>
              <p:cNvSpPr txBox="1"/>
              <p:nvPr/>
            </p:nvSpPr>
            <p:spPr>
              <a:xfrm>
                <a:off x="763782" y="5049620"/>
                <a:ext cx="34830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/>
                  <a:t>Average </a:t>
                </a:r>
                <a:r>
                  <a:rPr lang="en-GB" sz="3600" b="1" dirty="0" smtClean="0"/>
                  <a:t>Speed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13CC750-AABD-4436-994C-27D6EC22C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82" y="5049620"/>
                <a:ext cx="3483029" cy="646331"/>
              </a:xfrm>
              <a:prstGeom prst="rect">
                <a:avLst/>
              </a:prstGeom>
              <a:blipFill>
                <a:blip r:embed="rId2"/>
                <a:stretch>
                  <a:fillRect l="-5245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77D6B4E9-16B8-41AC-A86F-C17F404AEF26}"/>
              </a:ext>
            </a:extLst>
          </p:cNvPr>
          <p:cNvSpPr txBox="1"/>
          <p:nvPr/>
        </p:nvSpPr>
        <p:spPr>
          <a:xfrm>
            <a:off x="4004142" y="4850636"/>
            <a:ext cx="4166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/>
              <a:t>D</a:t>
            </a:r>
            <a:r>
              <a:rPr lang="en-GB" sz="3600" u="sng" dirty="0" smtClean="0"/>
              <a:t>istance </a:t>
            </a:r>
            <a:r>
              <a:rPr lang="en-GB" sz="3600" u="sng" dirty="0"/>
              <a:t>travelled</a:t>
            </a:r>
          </a:p>
          <a:p>
            <a:pPr algn="ctr"/>
            <a:r>
              <a:rPr lang="en-GB" sz="3600" dirty="0"/>
              <a:t>Time taken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59360"/>
            <a:ext cx="8621525" cy="189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5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0098A51-504B-4299-8AD9-F3F27789DBA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DB961E6-9DDD-426B-BA86-943C87CB0DB5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Displacement-Time </a:t>
              </a:r>
              <a:r>
                <a:rPr lang="en-GB" sz="3200" dirty="0" smtClean="0"/>
                <a:t>Graphs - </a:t>
              </a:r>
              <a:r>
                <a:rPr lang="en-GB" sz="3200" dirty="0" smtClean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AB47F7A-4921-43C7-95F9-0819E756366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D0A172B-9883-4576-8BF3-A0697B2946F6}"/>
              </a:ext>
            </a:extLst>
          </p:cNvPr>
          <p:cNvSpPr txBox="1"/>
          <p:nvPr/>
        </p:nvSpPr>
        <p:spPr>
          <a:xfrm>
            <a:off x="283417" y="783549"/>
            <a:ext cx="8465047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A </a:t>
            </a:r>
            <a:r>
              <a:rPr lang="en-GB" sz="2000" dirty="0"/>
              <a:t>cyclist rides in a straight line for 20 minutes. She waits for half an hour, </a:t>
            </a:r>
            <a:endParaRPr lang="en-GB" sz="2000" dirty="0" smtClean="0"/>
          </a:p>
          <a:p>
            <a:pPr algn="ctr"/>
            <a:r>
              <a:rPr lang="en-GB" sz="2000" dirty="0" smtClean="0"/>
              <a:t>then </a:t>
            </a:r>
            <a:r>
              <a:rPr lang="en-GB" sz="2000" dirty="0"/>
              <a:t>returns in a straight line to her starting point in 15 minutes. </a:t>
            </a:r>
            <a:endParaRPr lang="en-GB" sz="2000" dirty="0" smtClean="0"/>
          </a:p>
          <a:p>
            <a:pPr algn="ctr"/>
            <a:r>
              <a:rPr lang="en-GB" sz="2000" dirty="0" smtClean="0"/>
              <a:t>This </a:t>
            </a:r>
            <a:r>
              <a:rPr lang="en-GB" sz="2000" dirty="0"/>
              <a:t>is a displacement-time graph for her journey.</a:t>
            </a:r>
          </a:p>
          <a:p>
            <a:pPr marL="342900" indent="-342900">
              <a:buAutoNum type="alphaLcParenBoth"/>
            </a:pPr>
            <a:r>
              <a:rPr lang="en-GB" sz="2000" dirty="0"/>
              <a:t>Work out the average velocity for each stage of the journey in km h</a:t>
            </a:r>
            <a:r>
              <a:rPr lang="en-GB" sz="2000" baseline="30000" dirty="0"/>
              <a:t>-1</a:t>
            </a:r>
            <a:r>
              <a:rPr lang="en-GB" sz="2000" dirty="0"/>
              <a:t>.</a:t>
            </a:r>
          </a:p>
          <a:p>
            <a:pPr marL="342900" indent="-342900">
              <a:buAutoNum type="alphaLcParenBoth"/>
            </a:pPr>
            <a:r>
              <a:rPr lang="en-GB" sz="2000" dirty="0"/>
              <a:t>Write down the average velocity for the whole journey.</a:t>
            </a:r>
          </a:p>
          <a:p>
            <a:pPr marL="342900" indent="-342900">
              <a:buAutoNum type="alphaLcParenBoth"/>
            </a:pPr>
            <a:r>
              <a:rPr lang="en-GB" sz="2000" dirty="0"/>
              <a:t>Work out average speed for the whole journey.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913045" y="2743501"/>
            <a:ext cx="4147448" cy="2531881"/>
            <a:chOff x="5497667" y="1065646"/>
            <a:chExt cx="3154666" cy="184501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09E7A0A-0BDA-42D1-9B52-176A60EE13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12160" y="1397349"/>
              <a:ext cx="0" cy="11675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3F2F4F7-ACEA-4BD7-8461-91E65666975B}"/>
                </a:ext>
              </a:extLst>
            </p:cNvPr>
            <p:cNvCxnSpPr>
              <a:cxnSpLocks/>
            </p:cNvCxnSpPr>
            <p:nvPr/>
          </p:nvCxnSpPr>
          <p:spPr>
            <a:xfrm>
              <a:off x="6012160" y="2564904"/>
              <a:ext cx="21602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11CE85C-1680-49C2-8166-0C5A8E75AE11}"/>
                    </a:ext>
                  </a:extLst>
                </p:cNvPr>
                <p:cNvSpPr txBox="1"/>
                <p:nvPr/>
              </p:nvSpPr>
              <p:spPr>
                <a:xfrm>
                  <a:off x="5497667" y="1065646"/>
                  <a:ext cx="8690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111CE85C-1680-49C2-8166-0C5A8E75AE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7667" y="1065646"/>
                  <a:ext cx="869010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46917A4-D9FE-494A-BA16-B642AF197511}"/>
                    </a:ext>
                  </a:extLst>
                </p:cNvPr>
                <p:cNvSpPr txBox="1"/>
                <p:nvPr/>
              </p:nvSpPr>
              <p:spPr>
                <a:xfrm>
                  <a:off x="8148277" y="2444035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𝑚𝑖𝑛𝑠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46917A4-D9FE-494A-BA16-B642AF1975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48277" y="2444035"/>
                  <a:ext cx="504056" cy="369332"/>
                </a:xfrm>
                <a:prstGeom prst="rect">
                  <a:avLst/>
                </a:prstGeom>
                <a:blipFill>
                  <a:blip r:embed="rId3"/>
                  <a:stretch>
                    <a:fillRect r="-109756" b="-1147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7A45658-CD34-4FD8-BD6F-57D6C75E61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12160" y="1660749"/>
              <a:ext cx="576064" cy="904155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4FF0E30-533B-4BA3-B09B-E23096367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88224" y="1660749"/>
              <a:ext cx="864096" cy="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637672B-48AD-44CD-BA3C-7D31E939F575}"/>
                </a:ext>
              </a:extLst>
            </p:cNvPr>
            <p:cNvCxnSpPr>
              <a:cxnSpLocks/>
            </p:cNvCxnSpPr>
            <p:nvPr/>
          </p:nvCxnSpPr>
          <p:spPr>
            <a:xfrm>
              <a:off x="7452320" y="1660749"/>
              <a:ext cx="470253" cy="904155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01857E-C097-45DB-95DC-25ABEA6ED0A6}"/>
                </a:ext>
              </a:extLst>
            </p:cNvPr>
            <p:cNvSpPr txBox="1"/>
            <p:nvPr/>
          </p:nvSpPr>
          <p:spPr>
            <a:xfrm>
              <a:off x="5800336" y="1511894"/>
              <a:ext cx="329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DAA92DC-3E09-4B8F-A372-8C099DDDD6E4}"/>
                </a:ext>
              </a:extLst>
            </p:cNvPr>
            <p:cNvSpPr txBox="1"/>
            <p:nvPr/>
          </p:nvSpPr>
          <p:spPr>
            <a:xfrm>
              <a:off x="6447375" y="2541330"/>
              <a:ext cx="442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6F043BB-6AED-4FAC-8895-A94E08EF4E74}"/>
                </a:ext>
              </a:extLst>
            </p:cNvPr>
            <p:cNvSpPr txBox="1"/>
            <p:nvPr/>
          </p:nvSpPr>
          <p:spPr>
            <a:xfrm>
              <a:off x="7267330" y="2524087"/>
              <a:ext cx="442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948870-838F-48B0-8745-ECEEC39213B1}"/>
                </a:ext>
              </a:extLst>
            </p:cNvPr>
            <p:cNvSpPr txBox="1"/>
            <p:nvPr/>
          </p:nvSpPr>
          <p:spPr>
            <a:xfrm>
              <a:off x="7778700" y="2522206"/>
              <a:ext cx="442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65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00F587B-4C86-42CB-AD51-F12D6CD1E255}"/>
                </a:ext>
              </a:extLst>
            </p:cNvPr>
            <p:cNvCxnSpPr>
              <a:cxnSpLocks/>
            </p:cNvCxnSpPr>
            <p:nvPr/>
          </p:nvCxnSpPr>
          <p:spPr>
            <a:xfrm>
              <a:off x="6588224" y="1696560"/>
              <a:ext cx="3962" cy="87651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D023828-A3F9-48CA-ADDD-B44F75E059CB}"/>
                </a:ext>
              </a:extLst>
            </p:cNvPr>
            <p:cNvCxnSpPr>
              <a:cxnSpLocks/>
            </p:cNvCxnSpPr>
            <p:nvPr/>
          </p:nvCxnSpPr>
          <p:spPr>
            <a:xfrm>
              <a:off x="7440457" y="1687747"/>
              <a:ext cx="3962" cy="87651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FB75454-E9AC-4741-A834-F2DC6D398F3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18028" y="1658679"/>
              <a:ext cx="573437" cy="573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CA8960C5-28CB-4E80-BBBB-3FCDBFC3D6B7}"/>
                    </a:ext>
                  </a:extLst>
                </p:cNvPr>
                <p:cNvSpPr txBox="1"/>
                <p:nvPr/>
              </p:nvSpPr>
              <p:spPr>
                <a:xfrm>
                  <a:off x="6362859" y="1331598"/>
                  <a:ext cx="44282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CA8960C5-28CB-4E80-BBBB-3FCDBFC3D6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2859" y="1331598"/>
                  <a:ext cx="44282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9E0F7A8B-5D66-44E9-99A5-990CB7BE8CDE}"/>
                    </a:ext>
                  </a:extLst>
                </p:cNvPr>
                <p:cNvSpPr txBox="1"/>
                <p:nvPr/>
              </p:nvSpPr>
              <p:spPr>
                <a:xfrm>
                  <a:off x="7247051" y="1331598"/>
                  <a:ext cx="44282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9E0F7A8B-5D66-44E9-99A5-990CB7BE8C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7051" y="1331598"/>
                  <a:ext cx="44282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64123F5-15AF-4200-8BD6-E7C97F590BDB}"/>
                    </a:ext>
                  </a:extLst>
                </p:cNvPr>
                <p:cNvSpPr txBox="1"/>
                <p:nvPr/>
              </p:nvSpPr>
              <p:spPr>
                <a:xfrm>
                  <a:off x="7805010" y="2182356"/>
                  <a:ext cx="44282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64123F5-15AF-4200-8BD6-E7C97F590B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5010" y="2182356"/>
                  <a:ext cx="44282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1C3560DF-FF7A-4145-A43B-BA64476121CA}"/>
                    </a:ext>
                  </a:extLst>
                </p:cNvPr>
                <p:cNvSpPr txBox="1"/>
                <p:nvPr/>
              </p:nvSpPr>
              <p:spPr>
                <a:xfrm>
                  <a:off x="5964921" y="2281950"/>
                  <a:ext cx="44282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1C3560DF-FF7A-4145-A43B-BA64476121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4921" y="2281950"/>
                  <a:ext cx="44282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BA385FE-9025-45F7-A99B-D61815E61222}"/>
                  </a:ext>
                </a:extLst>
              </p:cNvPr>
              <p:cNvSpPr txBox="1"/>
              <p:nvPr/>
            </p:nvSpPr>
            <p:spPr>
              <a:xfrm>
                <a:off x="0" y="5349936"/>
                <a:ext cx="9152777" cy="445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𝑶𝑨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: 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b="0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𝑨𝑩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𝑩𝑪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A385FE-9025-45F7-A99B-D61815E61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49936"/>
                <a:ext cx="9152777" cy="44557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A6C011D1-80F1-4E40-8333-C4BF5BBFABF8}"/>
              </a:ext>
            </a:extLst>
          </p:cNvPr>
          <p:cNvSpPr/>
          <p:nvPr/>
        </p:nvSpPr>
        <p:spPr>
          <a:xfrm>
            <a:off x="175406" y="515642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FD2F776-5847-4684-B2B7-C68394BAE4E7}"/>
              </a:ext>
            </a:extLst>
          </p:cNvPr>
          <p:cNvSpPr/>
          <p:nvPr/>
        </p:nvSpPr>
        <p:spPr>
          <a:xfrm>
            <a:off x="209258" y="597036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23331F0-A2C1-4141-A14B-DC35B8F03948}"/>
              </a:ext>
            </a:extLst>
          </p:cNvPr>
          <p:cNvSpPr/>
          <p:nvPr/>
        </p:nvSpPr>
        <p:spPr>
          <a:xfrm>
            <a:off x="3127000" y="597036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81254" y="5872368"/>
                <a:ext cx="5763210" cy="889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dirty="0">
                    <a:solidFill>
                      <a:prstClr val="black"/>
                    </a:solidFill>
                  </a:rPr>
                  <a:t>Total distance: 10km. Total time: 65 mins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𝐴𝑣𝑔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den>
                      </m:f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=9.23 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(3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254" y="5872368"/>
                <a:ext cx="5763210" cy="889795"/>
              </a:xfrm>
              <a:prstGeom prst="rect">
                <a:avLst/>
              </a:prstGeom>
              <a:blipFill rotWithShape="0">
                <a:blip r:embed="rId9"/>
                <a:stretch>
                  <a:fillRect l="-84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34321" y="5893709"/>
            <a:ext cx="2373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0 (as displacement is 0)</a:t>
            </a:r>
          </a:p>
        </p:txBody>
      </p:sp>
    </p:spTree>
    <p:extLst>
      <p:ext uri="{BB962C8B-B14F-4D97-AF65-F5344CB8AC3E}">
        <p14:creationId xmlns:p14="http://schemas.microsoft.com/office/powerpoint/2010/main" val="254820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132-133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CA177B3-2BF3-45CA-B6AB-0F4837F6A9B9}"/>
              </a:ext>
            </a:extLst>
          </p:cNvPr>
          <p:cNvSpPr txBox="1"/>
          <p:nvPr/>
        </p:nvSpPr>
        <p:spPr>
          <a:xfrm>
            <a:off x="383436" y="1946321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(Classes in a rush may wish to skip this exercise)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79601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21629</TotalTime>
  <Words>222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795</cp:revision>
  <dcterms:created xsi:type="dcterms:W3CDTF">2013-02-28T07:36:55Z</dcterms:created>
  <dcterms:modified xsi:type="dcterms:W3CDTF">2019-09-17T04:02:37Z</dcterms:modified>
</cp:coreProperties>
</file>