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9" r:id="rId2"/>
    <p:sldId id="320" r:id="rId3"/>
    <p:sldId id="321" r:id="rId4"/>
    <p:sldId id="322" r:id="rId5"/>
    <p:sldId id="323" r:id="rId6"/>
    <p:sldId id="324" r:id="rId7"/>
    <p:sldId id="62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1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inverse matrices to reverse the effect of a linear transformation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triangle T has vertices at A, B and C. The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transforms T to the triangle T’ with vertices at (4,3), (4,10) and (-4,-3).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the coordinates of the points A, B and C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Let the coordinates of the original  triangle, T, be given by matrix ‘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X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’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So the matrix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multiplied by the original coordinates,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X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gives us the new set of coordinates…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60766" y="2960915"/>
                <a:ext cx="1415387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𝑴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66" y="2960915"/>
                <a:ext cx="1415387" cy="502958"/>
              </a:xfrm>
              <a:prstGeom prst="rect">
                <a:avLst/>
              </a:prstGeom>
              <a:blipFill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43600" y="1676400"/>
                <a:ext cx="2057400" cy="501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𝑴𝑿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676400"/>
                <a:ext cx="2057400" cy="501740"/>
              </a:xfrm>
              <a:prstGeom prst="rect">
                <a:avLst/>
              </a:prstGeom>
              <a:blipFill>
                <a:blip r:embed="rId3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62601" y="2362200"/>
                <a:ext cx="2808333" cy="501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b="1" i="1">
                          <a:latin typeface="Cambria Math"/>
                        </a:rPr>
                        <m:t>𝑴𝑿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1" y="2362200"/>
                <a:ext cx="2808333" cy="501740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72200" y="3048000"/>
                <a:ext cx="2236958" cy="501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2236958" cy="501740"/>
              </a:xfrm>
              <a:prstGeom prst="rect">
                <a:avLst/>
              </a:prstGeom>
              <a:blipFill>
                <a:blip r:embed="rId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6629400" y="27432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8800" y="2743200"/>
            <a:ext cx="3810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15000" y="2590800"/>
            <a:ext cx="5334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8305800" y="1981200"/>
            <a:ext cx="381000" cy="609600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610600" y="190500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both sides by </a:t>
            </a:r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(as before, ensure it is in the same ‘position’)</a:t>
            </a:r>
          </a:p>
        </p:txBody>
      </p:sp>
      <p:sp>
        <p:nvSpPr>
          <p:cNvPr id="17" name="Arc 16"/>
          <p:cNvSpPr/>
          <p:nvPr/>
        </p:nvSpPr>
        <p:spPr>
          <a:xfrm>
            <a:off x="8305800" y="2667000"/>
            <a:ext cx="381000" cy="609600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8594678" y="266700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is just the identity matrix and can be cancelled out!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43600" y="3962400"/>
            <a:ext cx="4191000" cy="73866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to find the original set of coordinates, we have to multiply the final set of coordinates by the inverse of the matrix that created them!</a:t>
            </a:r>
          </a:p>
        </p:txBody>
      </p:sp>
      <p:sp>
        <p:nvSpPr>
          <p:cNvPr id="20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7F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4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8" grpId="0"/>
      <p:bldP spid="9" grpId="0"/>
      <p:bldP spid="15" grpId="0" animBg="1"/>
      <p:bldP spid="16" grpId="0"/>
      <p:bldP spid="17" grpId="0" animBg="1"/>
      <p:bldP spid="18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inverse matrices to reverse the effect of a linear transformation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triangle T has vertices at A, B and C. The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transforms T to the triangle T’ with vertices at (4,3), (4,10) and (-4,-3).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the coordinates of the points A, B and C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Let the coordinates of the original  triangle, T, be given by matrix ‘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X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’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So the matrix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multiplied by the original coordinates,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X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gives us the new set of coordinates…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9093" y="1525218"/>
                <a:ext cx="2236958" cy="501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093" y="1525218"/>
                <a:ext cx="2236958" cy="501740"/>
              </a:xfrm>
              <a:prstGeom prst="rect">
                <a:avLst/>
              </a:prstGeom>
              <a:blipFill>
                <a:blip r:embed="rId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43601" y="1524000"/>
                <a:ext cx="1415387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𝑴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1524000"/>
                <a:ext cx="1415387" cy="502958"/>
              </a:xfrm>
              <a:prstGeom prst="rect">
                <a:avLst/>
              </a:prstGeom>
              <a:blipFill>
                <a:blip r:embed="rId3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43601" y="2286000"/>
                <a:ext cx="19211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𝑑𝑒𝑡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>
                              <a:latin typeface="Cambria Math"/>
                            </a:rPr>
                            <m:t>𝑴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𝑎𝑑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2286000"/>
                <a:ext cx="192110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51294" y="2709446"/>
                <a:ext cx="22641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=(4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×1)</m:t>
                      </m:r>
                      <m:r>
                        <a:rPr lang="en-GB" sz="1600" i="1">
                          <a:latin typeface="Cambria Math"/>
                        </a:rPr>
                        <m:t>−(3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×−1)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294" y="2709446"/>
                <a:ext cx="2264107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51294" y="3130202"/>
                <a:ext cx="7076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294" y="3130202"/>
                <a:ext cx="70769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67400" y="4498026"/>
                <a:ext cx="1772088" cy="5575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</m:mr>
                            <m:mr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498026"/>
                <a:ext cx="1772088" cy="5575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1800" y="4498025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4498025"/>
                <a:ext cx="34496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162800" y="4726625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726625"/>
                <a:ext cx="344966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62800" y="4492289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492289"/>
                <a:ext cx="344966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05601" y="4726625"/>
                <a:ext cx="4988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4726625"/>
                <a:ext cx="498855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324600" y="3583625"/>
            <a:ext cx="335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Now we can fill in the parts of </a:t>
            </a:r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Swap a and d around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Reverse the signs of b and c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8621773" y="2440625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8774172" y="2516825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22" name="Arc 21"/>
          <p:cNvSpPr/>
          <p:nvPr/>
        </p:nvSpPr>
        <p:spPr>
          <a:xfrm>
            <a:off x="8621773" y="2897825"/>
            <a:ext cx="375249" cy="38597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850372" y="2974024"/>
            <a:ext cx="1295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860766" y="2960915"/>
                <a:ext cx="1415387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𝑴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66" y="2960915"/>
                <a:ext cx="1415387" cy="502958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78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1" grpId="0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502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use inverse matrices to reverse the effect of a linear transformation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triangle T has vertices at A, B and C. The matrix: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transforms T to the triangle T’ with vertices at (4,3), (4,10) and (-4,-3).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AutoNum type="alphaLcParenR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Find the coordinates of the points A, B and C</a:t>
            </a:r>
          </a:p>
          <a:p>
            <a:pPr algn="ctr">
              <a:buAutoNum type="alphaLcParenR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Let the coordinates of the original  triangle, T, be given by matrix ‘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X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’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So the matrix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M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multiplied by the original coordinates, </a:t>
            </a:r>
            <a:r>
              <a:rPr lang="en-US" sz="1400" b="1" dirty="0">
                <a:latin typeface="Comic Sans MS" panose="030F0702030302020204" pitchFamily="66" charset="0"/>
                <a:sym typeface="Wingdings" pitchFamily="2" charset="2"/>
              </a:rPr>
              <a:t>X</a:t>
            </a:r>
            <a:r>
              <a:rPr lang="en-US" sz="1400" dirty="0">
                <a:latin typeface="Comic Sans MS" panose="030F0702030302020204" pitchFamily="66" charset="0"/>
                <a:sym typeface="Wingdings" pitchFamily="2" charset="2"/>
              </a:rPr>
              <a:t>, gives us the new set of coordinates…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79093" y="1525218"/>
                <a:ext cx="2236958" cy="501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093" y="1525218"/>
                <a:ext cx="2236958" cy="501740"/>
              </a:xfrm>
              <a:prstGeom prst="rect">
                <a:avLst/>
              </a:prstGeom>
              <a:blipFill>
                <a:blip r:embed="rId2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27007" y="1499057"/>
                <a:ext cx="1775294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007" y="1499057"/>
                <a:ext cx="1775294" cy="5540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583693" y="2206336"/>
                <a:ext cx="2236958" cy="501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/>
                            </a:rPr>
                            <m:t>𝑴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693" y="2206336"/>
                <a:ext cx="2236958" cy="501740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3693" y="2765363"/>
                <a:ext cx="2729914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𝑿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693" y="2765363"/>
                <a:ext cx="2729914" cy="554062"/>
              </a:xfrm>
              <a:prstGeom prst="rect">
                <a:avLst/>
              </a:prstGeom>
              <a:blipFill>
                <a:blip r:embed="rId5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8142144" y="2497912"/>
            <a:ext cx="385049" cy="54448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496300" y="2612963"/>
            <a:ext cx="1295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27478" y="339707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2)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12598" y="339344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1024" y="3382199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3)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93439" y="339493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88793" y="3393450"/>
            <a:ext cx="74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(2 x 3)</a:t>
            </a:r>
          </a:p>
        </p:txBody>
      </p:sp>
      <p:sp>
        <p:nvSpPr>
          <p:cNvPr id="34" name="Arc 33"/>
          <p:cNvSpPr/>
          <p:nvPr/>
        </p:nvSpPr>
        <p:spPr>
          <a:xfrm>
            <a:off x="8719935" y="3005418"/>
            <a:ext cx="385049" cy="54448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8999996" y="2930147"/>
            <a:ext cx="18050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Ignore the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just multiply the matrices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410200" y="3962401"/>
                <a:ext cx="3938322" cy="5788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−4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1600" i="1">
                                          <a:latin typeface="Cambria Math"/>
                                        </a:rPr>
                                        <m:t>3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10</m:t>
                                      </m:r>
                                    </m:e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−3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  <m:e/>
                                    <m:e/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962401"/>
                <a:ext cx="3938322" cy="5788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/>
          <p:cNvSpPr/>
          <p:nvPr/>
        </p:nvSpPr>
        <p:spPr>
          <a:xfrm flipV="1">
            <a:off x="5743917" y="3951579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 flipV="1">
            <a:off x="6077150" y="3961263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 flipV="1">
            <a:off x="5743917" y="4180179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 flipV="1">
            <a:off x="6077150" y="4189863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 flipV="1">
            <a:off x="6466111" y="3961263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 flipV="1">
            <a:off x="6466111" y="4189863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 flipV="1">
            <a:off x="6800481" y="3961262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 flipV="1">
            <a:off x="6800481" y="4189862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 flipV="1">
            <a:off x="7239484" y="3977185"/>
            <a:ext cx="381000" cy="304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 flipV="1">
            <a:off x="7239484" y="4205785"/>
            <a:ext cx="381000" cy="3048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55777" y="4724401"/>
                <a:ext cx="13896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777" y="4724401"/>
                <a:ext cx="1389676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079777" y="4724401"/>
                <a:ext cx="14890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777" y="4724401"/>
                <a:ext cx="1489062" cy="307777"/>
              </a:xfrm>
              <a:prstGeom prst="rect">
                <a:avLst/>
              </a:prstGeom>
              <a:blipFill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711876" y="4724401"/>
                <a:ext cx="16589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×−4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+(1×−3)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876" y="4724401"/>
                <a:ext cx="1658979" cy="307777"/>
              </a:xfrm>
              <a:prstGeom prst="rect">
                <a:avLst/>
              </a:prstGeom>
              <a:blipFill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03377" y="5105401"/>
                <a:ext cx="1752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+(4×3)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377" y="5105401"/>
                <a:ext cx="1752600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27377" y="5105401"/>
                <a:ext cx="1828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+(4×10)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377" y="5105401"/>
                <a:ext cx="1828800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527578" y="5105401"/>
                <a:ext cx="2133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×−4</m:t>
                          </m:r>
                        </m:e>
                      </m:d>
                      <m:r>
                        <a:rPr lang="en-GB" sz="1400" i="1">
                          <a:latin typeface="Cambria Math"/>
                          <a:ea typeface="Cambria Math"/>
                        </a:rPr>
                        <m:t>+(4×−3)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578" y="5105401"/>
                <a:ext cx="2133599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10201" y="5562600"/>
                <a:ext cx="1954509" cy="55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𝑿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7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14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−7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28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5562600"/>
                <a:ext cx="1954509" cy="55406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10201" y="6172201"/>
                <a:ext cx="1742207" cy="502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𝑿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GB" sz="1600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4</m:t>
                                      </m:r>
                                    </m:e>
                                    <m:e>
                                      <m:r>
                                        <a:rPr lang="en-GB" sz="1600" i="1">
                                          <a:latin typeface="Cambria Math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6172201"/>
                <a:ext cx="1742207" cy="502253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7189644" y="5904749"/>
            <a:ext cx="385049" cy="54448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543800" y="5943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all parts of the matrix by 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3373" y="6456701"/>
            <a:ext cx="4380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Original coordinates were: (1,0), (2,4) and (-1,0)</a:t>
            </a:r>
          </a:p>
        </p:txBody>
      </p:sp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860766" y="2960915"/>
                <a:ext cx="1415387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/>
                        </a:rPr>
                        <m:t>𝑴</m:t>
                      </m:r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66" y="2960915"/>
                <a:ext cx="1415387" cy="502958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1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2" grpId="2" animBg="1"/>
      <p:bldP spid="42" grpId="3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0"/>
                <a:ext cx="3581400" cy="50292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inverse matrices to reverse the effect of a linear transformation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represents a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maps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with coordinates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itchFamily="2" charset="2"/>
                  </a:rPr>
                  <a:t>x,y</a:t>
                </a: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) onto the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’ with coordinates (6,10):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0"/>
                <a:ext cx="3581400" cy="5029200"/>
              </a:xfrm>
              <a:blipFill>
                <a:blip r:embed="rId2"/>
                <a:stretch>
                  <a:fillRect t="-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27668" y="1393372"/>
                <a:ext cx="1272592" cy="463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668" y="1393372"/>
                <a:ext cx="1272592" cy="463204"/>
              </a:xfrm>
              <a:prstGeom prst="rect">
                <a:avLst/>
              </a:prstGeom>
              <a:blipFill>
                <a:blip r:embed="rId3"/>
                <a:stretch>
                  <a:fillRect l="-2941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40135" y="2103118"/>
                <a:ext cx="2080378" cy="463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135" y="2103118"/>
                <a:ext cx="2080378" cy="463204"/>
              </a:xfrm>
              <a:prstGeom prst="rect">
                <a:avLst/>
              </a:prstGeom>
              <a:blipFill>
                <a:blip r:embed="rId4"/>
                <a:stretch>
                  <a:fillRect l="-1818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114901" y="2834638"/>
                <a:ext cx="1504964" cy="463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901" y="2834638"/>
                <a:ext cx="1504964" cy="463204"/>
              </a:xfrm>
              <a:prstGeom prst="rect">
                <a:avLst/>
              </a:prstGeom>
              <a:blipFill>
                <a:blip r:embed="rId5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8482436" y="1628504"/>
            <a:ext cx="339349" cy="68864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8780703" y="1589362"/>
            <a:ext cx="16782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both by the inverse of A, at the start</a:t>
            </a:r>
          </a:p>
        </p:txBody>
      </p:sp>
      <p:sp>
        <p:nvSpPr>
          <p:cNvPr id="63" name="Arc 62"/>
          <p:cNvSpPr/>
          <p:nvPr/>
        </p:nvSpPr>
        <p:spPr>
          <a:xfrm>
            <a:off x="8486790" y="2355669"/>
            <a:ext cx="339349" cy="68864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741514" y="2438447"/>
            <a:ext cx="1351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left side simplifies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43157" y="3483476"/>
            <a:ext cx="47200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we need to multiply the inverse of A by the coordinate matrix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Find the inverse matrix using your calculator…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953794" y="4319450"/>
                <a:ext cx="1811650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.5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794" y="4319450"/>
                <a:ext cx="1811650" cy="465705"/>
              </a:xfrm>
              <a:prstGeom prst="rect">
                <a:avLst/>
              </a:prstGeom>
              <a:blipFill>
                <a:blip r:embed="rId6"/>
                <a:stretch>
                  <a:fillRect l="-699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49737" y="5037908"/>
                <a:ext cx="1521891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.5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737" y="5037908"/>
                <a:ext cx="1521891" cy="465705"/>
              </a:xfrm>
              <a:prstGeom prst="rect">
                <a:avLst/>
              </a:prstGeom>
              <a:blipFill>
                <a:blip r:embed="rId7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93725" y="5799907"/>
                <a:ext cx="88838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725" y="5799907"/>
                <a:ext cx="888385" cy="467500"/>
              </a:xfrm>
              <a:prstGeom prst="rect">
                <a:avLst/>
              </a:prstGeom>
              <a:blipFill>
                <a:blip r:embed="rId8"/>
                <a:stretch>
                  <a:fillRect l="-1408"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3039294" y="4223704"/>
            <a:ext cx="114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(35,-16)</a:t>
            </a:r>
          </a:p>
        </p:txBody>
      </p:sp>
      <p:sp>
        <p:nvSpPr>
          <p:cNvPr id="70" name="Arc 69"/>
          <p:cNvSpPr/>
          <p:nvPr/>
        </p:nvSpPr>
        <p:spPr>
          <a:xfrm>
            <a:off x="8578230" y="4572001"/>
            <a:ext cx="339349" cy="68864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8876495" y="4593819"/>
            <a:ext cx="15737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inverse by the coordinates</a:t>
            </a:r>
          </a:p>
        </p:txBody>
      </p:sp>
      <p:sp>
        <p:nvSpPr>
          <p:cNvPr id="72" name="Arc 71"/>
          <p:cNvSpPr/>
          <p:nvPr/>
        </p:nvSpPr>
        <p:spPr>
          <a:xfrm>
            <a:off x="8547750" y="5325292"/>
            <a:ext cx="339349" cy="68864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8846017" y="5512574"/>
            <a:ext cx="1055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326776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8" grpId="0"/>
      <p:bldP spid="60" grpId="0"/>
      <p:bldP spid="61" grpId="0" animBg="1"/>
      <p:bldP spid="62" grpId="0"/>
      <p:bldP spid="63" grpId="0" animBg="1"/>
      <p:bldP spid="64" grpId="0"/>
      <p:bldP spid="66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0"/>
                <a:ext cx="3581400" cy="50292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inverse matrices to reverse the effect of a linear transformation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represents a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maps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with coordinates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itchFamily="2" charset="2"/>
                  </a:rPr>
                  <a:t>x,y</a:t>
                </a: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) onto the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’ with coordinates (6,10):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𝑩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represents a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 Given that the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followed by the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is equivalent to a reflection in the line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𝑦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b) Find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𝑩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0"/>
                <a:ext cx="3581400" cy="5029200"/>
              </a:xfrm>
              <a:blipFill>
                <a:blip r:embed="rId2"/>
                <a:stretch>
                  <a:fillRect t="-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39294" y="4223704"/>
            <a:ext cx="114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(35,-16)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953103" y="1232264"/>
            <a:ext cx="0" cy="3322703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307481" y="2869629"/>
            <a:ext cx="3467102" cy="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74529" y="2917656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52505" y="2090904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00FF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8309805" y="2746620"/>
            <a:ext cx="175859" cy="228600"/>
            <a:chOff x="6629400" y="4876800"/>
            <a:chExt cx="175859" cy="2286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7847756" y="2284134"/>
            <a:ext cx="175859" cy="228600"/>
            <a:chOff x="6629400" y="4876800"/>
            <a:chExt cx="175859" cy="22860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7846701" y="2285067"/>
            <a:ext cx="175859" cy="228600"/>
            <a:chOff x="6629400" y="4876800"/>
            <a:chExt cx="175859" cy="2286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8380317" y="292297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(1,0)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52503" y="208219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mic Sans MS" pitchFamily="66" charset="0"/>
              </a:rPr>
              <a:t>(0,1)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8304957" y="2741336"/>
            <a:ext cx="175859" cy="228600"/>
            <a:chOff x="6629400" y="4876800"/>
            <a:chExt cx="175859" cy="2286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6629400" y="4876800"/>
              <a:ext cx="175859" cy="22860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606637" y="4661263"/>
                <a:ext cx="243355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𝑂𝑟𝑖𝑔𝑖𝑛𝑎𝑙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637" y="4661263"/>
                <a:ext cx="2433550" cy="554254"/>
              </a:xfrm>
              <a:prstGeom prst="rect">
                <a:avLst/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38084" y="5361475"/>
                <a:ext cx="1998560" cy="554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𝑁𝑒𝑤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𝑝𝑎𝑖𝑟</m:t>
                      </m:r>
                      <m:r>
                        <a:rPr lang="en-US" i="1">
                          <a:latin typeface="Cambria Math"/>
                        </a:rPr>
                        <m:t>: 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084" y="5361475"/>
                <a:ext cx="1998560" cy="554254"/>
              </a:xfrm>
              <a:prstGeom prst="rect">
                <a:avLst/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7787707" y="5011369"/>
            <a:ext cx="576666" cy="700212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8278527" y="5017408"/>
            <a:ext cx="19714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Just replace the coordinates in the matrix…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6263938" y="1225731"/>
            <a:ext cx="3467102" cy="32004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440736" y="917955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y = x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886995" y="6149523"/>
                <a:ext cx="40843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this matrix is a reflection in the line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995" y="6149523"/>
                <a:ext cx="4084320" cy="307777"/>
              </a:xfrm>
              <a:prstGeom prst="rect">
                <a:avLst/>
              </a:prstGeom>
              <a:blipFill>
                <a:blip r:embed="rId5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113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7" grpId="1"/>
      <p:bldP spid="27" grpId="0"/>
      <p:bldP spid="27" grpId="1"/>
      <p:bldP spid="31" grpId="0"/>
      <p:bldP spid="35" grpId="0"/>
      <p:bldP spid="36" grpId="0"/>
      <p:bldP spid="37" grpId="0" animBg="1"/>
      <p:bldP spid="38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52600" y="1600200"/>
                <a:ext cx="3581400" cy="50292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use inverse matrices to reverse the effect of a linear transformation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represents a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maps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with coordinates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itchFamily="2" charset="2"/>
                  </a:rPr>
                  <a:t>x,y</a:t>
                </a: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) onto the point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’ with coordinates (6,10):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Find the coordinates of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𝑃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𝑩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represents a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 Given that the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followed by the transformation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𝑈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is equivalent to a reflection in the line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𝑦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b) Find matrix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  <a:sym typeface="Wingdings" pitchFamily="2" charset="2"/>
                      </a:rPr>
                      <m:t>𝑩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52600" y="1600200"/>
                <a:ext cx="3581400" cy="5029200"/>
              </a:xfrm>
              <a:blipFill>
                <a:blip r:embed="rId2"/>
                <a:stretch>
                  <a:fillRect t="-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2"/>
          <p:cNvSpPr>
            <a:spLocks noGrp="1" noChangeArrowheads="1"/>
          </p:cNvSpPr>
          <p:nvPr>
            <p:ph type="title"/>
          </p:nvPr>
        </p:nvSpPr>
        <p:spPr>
          <a:xfrm>
            <a:off x="2152650" y="217081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>
                <a:latin typeface="Comic Sans MS" pitchFamily="66" charset="0"/>
              </a:rPr>
              <a:t>Linear Transformations</a:t>
            </a:r>
          </a:p>
        </p:txBody>
      </p:sp>
      <p:sp>
        <p:nvSpPr>
          <p:cNvPr id="5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39294" y="4223704"/>
            <a:ext cx="114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(35,-16)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40211" y="5701111"/>
                <a:ext cx="21125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𝑅𝑒𝑓𝑙𝑒𝑐𝑡𝑖𝑜𝑛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211" y="5701111"/>
                <a:ext cx="2112543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93353" y="5988493"/>
                <a:ext cx="813876" cy="502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353" y="5988493"/>
                <a:ext cx="813876" cy="502958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51698" y="1591470"/>
                <a:ext cx="41901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So A followed by B equals the matrix for the reflection in </a:t>
                </a:r>
                <a14:m>
                  <m:oMath xmlns:m="http://schemas.openxmlformats.org/officeDocument/2006/math">
                    <m:r>
                      <a:rPr lang="en-US" sz="1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698" y="1591470"/>
                <a:ext cx="4190175" cy="523220"/>
              </a:xfrm>
              <a:prstGeom prst="rect">
                <a:avLst/>
              </a:prstGeom>
              <a:blipFill>
                <a:blip r:embed="rId5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35444" y="2294878"/>
                <a:ext cx="1329210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𝑩𝑨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5444" y="2294878"/>
                <a:ext cx="1329210" cy="461921"/>
              </a:xfrm>
              <a:prstGeom prst="rect">
                <a:avLst/>
              </a:prstGeom>
              <a:blipFill>
                <a:blip r:embed="rId6"/>
                <a:stretch>
                  <a:fillRect l="-3810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37430" y="2882284"/>
                <a:ext cx="213699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𝑩𝑨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430" y="2882284"/>
                <a:ext cx="2136995" cy="461921"/>
              </a:xfrm>
              <a:prstGeom prst="rect">
                <a:avLst/>
              </a:prstGeom>
              <a:blipFill>
                <a:blip r:embed="rId7"/>
                <a:stretch>
                  <a:fillRect l="-1176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662693" y="3531833"/>
                <a:ext cx="1600053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693" y="3531833"/>
                <a:ext cx="1600053" cy="461921"/>
              </a:xfrm>
              <a:prstGeom prst="rect">
                <a:avLst/>
              </a:prstGeom>
              <a:blipFill>
                <a:blip r:embed="rId8"/>
                <a:stretch>
                  <a:fillRect l="-3150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664173" y="4190260"/>
                <a:ext cx="2220801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.5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173" y="4190260"/>
                <a:ext cx="2220801" cy="465705"/>
              </a:xfrm>
              <a:prstGeom prst="rect">
                <a:avLst/>
              </a:prstGeom>
              <a:blipFill>
                <a:blip r:embed="rId9"/>
                <a:stretch>
                  <a:fillRect l="-1705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665652" y="4848686"/>
                <a:ext cx="1523174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2.5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652" y="4848686"/>
                <a:ext cx="1523174" cy="460126"/>
              </a:xfrm>
              <a:prstGeom prst="rect">
                <a:avLst/>
              </a:prstGeom>
              <a:blipFill>
                <a:blip r:embed="rId10"/>
                <a:stretch>
                  <a:fillRect l="-2479"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8178326" y="2556770"/>
            <a:ext cx="367913" cy="615798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439706" y="2469517"/>
            <a:ext cx="20499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by the inverse of A, at the end</a:t>
            </a:r>
          </a:p>
        </p:txBody>
      </p:sp>
      <p:sp>
        <p:nvSpPr>
          <p:cNvPr id="49" name="Arc 48"/>
          <p:cNvSpPr/>
          <p:nvPr/>
        </p:nvSpPr>
        <p:spPr>
          <a:xfrm>
            <a:off x="8277460" y="3188564"/>
            <a:ext cx="367913" cy="615798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8749456" y="3802603"/>
            <a:ext cx="367913" cy="615798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8750936" y="4452152"/>
            <a:ext cx="367913" cy="615798"/>
          </a:xfrm>
          <a:prstGeom prst="arc">
            <a:avLst>
              <a:gd name="adj1" fmla="val 16200000"/>
              <a:gd name="adj2" fmla="val 533215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8583228" y="3207843"/>
            <a:ext cx="1356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left side simplifies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046345" y="3724745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know the inverse of A from part a)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083336" y="4569603"/>
            <a:ext cx="1087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260455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 animBg="1"/>
      <p:bldP spid="51" grpId="0" animBg="1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</a:t>
            </a:r>
            <a:r>
              <a:rPr lang="en-US" sz="2400" dirty="0" smtClean="0"/>
              <a:t>-6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Q7-9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Q10-12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3342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734</Words>
  <Application>Microsoft Office PowerPoint</Application>
  <PresentationFormat>Widescreen</PresentationFormat>
  <Paragraphs>162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Linear Transformations</vt:lpstr>
      <vt:lpstr>Linear Transformations</vt:lpstr>
      <vt:lpstr>Linear Transformations</vt:lpstr>
      <vt:lpstr>Linear Transformations</vt:lpstr>
      <vt:lpstr>Linear Transformations</vt:lpstr>
      <vt:lpstr>Linear Transformations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Transformations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2019-08-26T05:12:49Z</dcterms:modified>
</cp:coreProperties>
</file>