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533" r:id="rId2"/>
    <p:sldId id="534" r:id="rId3"/>
    <p:sldId id="535" r:id="rId4"/>
    <p:sldId id="295" r:id="rId5"/>
    <p:sldId id="536" r:id="rId6"/>
    <p:sldId id="537" r:id="rId7"/>
    <p:sldId id="296" r:id="rId8"/>
    <p:sldId id="522" r:id="rId9"/>
    <p:sldId id="523" r:id="rId10"/>
    <p:sldId id="538" r:id="rId11"/>
    <p:sldId id="539" r:id="rId12"/>
    <p:sldId id="52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68" autoAdjust="0"/>
    <p:restoredTop sz="93542" autoAdjust="0"/>
  </p:normalViewPr>
  <p:slideViewPr>
    <p:cSldViewPr>
      <p:cViewPr varScale="1">
        <p:scale>
          <a:sx n="75" d="100"/>
          <a:sy n="75" d="100"/>
        </p:scale>
        <p:origin x="1072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0.png"/><Relationship Id="rId7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29.png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7504" y="764704"/>
            <a:ext cx="892899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Moments</a:t>
            </a:r>
          </a:p>
          <a:p>
            <a:pPr algn="ctr"/>
            <a:r>
              <a:rPr lang="en-GB" sz="9600" b="1" dirty="0"/>
              <a:t>- </a:t>
            </a:r>
            <a:r>
              <a:rPr lang="en-GB" sz="9600" dirty="0"/>
              <a:t>Equilibrium</a:t>
            </a:r>
          </a:p>
          <a:p>
            <a:pPr algn="ctr"/>
            <a:endParaRPr lang="en-GB" sz="2800" dirty="0"/>
          </a:p>
          <a:p>
            <a:pPr algn="ctr"/>
            <a:r>
              <a:rPr lang="en-GB" sz="8000" dirty="0"/>
              <a:t>Chapter 4 </a:t>
            </a:r>
          </a:p>
          <a:p>
            <a:pPr algn="ctr"/>
            <a:r>
              <a:rPr lang="en-GB" sz="8000" dirty="0"/>
              <a:t>(Part 3 of 5)</a:t>
            </a:r>
          </a:p>
        </p:txBody>
      </p:sp>
    </p:spTree>
    <p:extLst>
      <p:ext uri="{BB962C8B-B14F-4D97-AF65-F5344CB8AC3E}">
        <p14:creationId xmlns:p14="http://schemas.microsoft.com/office/powerpoint/2010/main" val="1634853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9AF72-4E76-4977-869B-0993DE47D8C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CE9D9E4-7A86-4105-A709-4B829F20D2B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 – Exam Question (Answer)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A0C8128-2074-4C8C-9896-49AA292D3E3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1CF466FE-ECF5-4B9D-9821-44C7829A26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352" r="11226"/>
          <a:stretch/>
        </p:blipFill>
        <p:spPr>
          <a:xfrm>
            <a:off x="611560" y="4221088"/>
            <a:ext cx="8227159" cy="15841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t="3725" b="34575"/>
          <a:stretch/>
        </p:blipFill>
        <p:spPr>
          <a:xfrm>
            <a:off x="323528" y="1173549"/>
            <a:ext cx="8207665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44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9AF72-4E76-4977-869B-0993DE47D8C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CE9D9E4-7A86-4105-A709-4B829F20D2B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A0C8128-2074-4C8C-9896-49AA292D3E3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3A3AE30A-84C8-4849-8005-F69034983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42" y="1219516"/>
            <a:ext cx="5085194" cy="386566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821C76-E40D-40C2-A07A-4EDB5424E36C}"/>
              </a:ext>
            </a:extLst>
          </p:cNvPr>
          <p:cNvSpPr txBox="1"/>
          <p:nvPr/>
        </p:nvSpPr>
        <p:spPr>
          <a:xfrm>
            <a:off x="309464" y="836712"/>
            <a:ext cx="33340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M1(Old) May 2013(R) Q8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F466FE-ECF5-4B9D-9821-44C7829A26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9245" y="1880642"/>
            <a:ext cx="3587129" cy="19374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2F4785D-116B-4166-BCD8-31CF53450A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5513" y="4221088"/>
            <a:ext cx="3647343" cy="232968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1362F7F-F653-4E9C-8379-551B1FD2A194}"/>
              </a:ext>
            </a:extLst>
          </p:cNvPr>
          <p:cNvSpPr/>
          <p:nvPr/>
        </p:nvSpPr>
        <p:spPr>
          <a:xfrm>
            <a:off x="5580112" y="1484784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534B0A-C6E5-478F-9B02-FFDFF5A46DF0}"/>
              </a:ext>
            </a:extLst>
          </p:cNvPr>
          <p:cNvSpPr/>
          <p:nvPr/>
        </p:nvSpPr>
        <p:spPr>
          <a:xfrm>
            <a:off x="5580112" y="3911588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BE2453-B48D-421E-BE48-C6E252E0B3D8}"/>
              </a:ext>
            </a:extLst>
          </p:cNvPr>
          <p:cNvSpPr/>
          <p:nvPr/>
        </p:nvSpPr>
        <p:spPr>
          <a:xfrm>
            <a:off x="5505450" y="1719834"/>
            <a:ext cx="3638551" cy="2098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E521F2-1B71-4915-9A3C-4579F55CDE9F}"/>
              </a:ext>
            </a:extLst>
          </p:cNvPr>
          <p:cNvSpPr/>
          <p:nvPr/>
        </p:nvSpPr>
        <p:spPr>
          <a:xfrm>
            <a:off x="5505450" y="4127612"/>
            <a:ext cx="3638551" cy="242315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4979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 78-80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B09F098-BAFC-764B-BCA3-0AA2A7E168D8}"/>
              </a:ext>
            </a:extLst>
          </p:cNvPr>
          <p:cNvSpPr txBox="1"/>
          <p:nvPr/>
        </p:nvSpPr>
        <p:spPr>
          <a:xfrm>
            <a:off x="611560" y="2682537"/>
            <a:ext cx="7704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Q3-5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Q6-8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Q9-11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349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 - Equilibrium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644008" y="1860888"/>
                <a:ext cx="330359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200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𝑁𝑚</m:t>
                    </m:r>
                  </m:oMath>
                </a14:m>
                <a:r>
                  <a:rPr lang="en-GB" sz="3200" dirty="0"/>
                  <a:t> </a:t>
                </a:r>
                <a:r>
                  <a:rPr lang="en-GB" sz="3200" dirty="0">
                    <a:solidFill>
                      <a:srgbClr val="FF0000"/>
                    </a:solidFill>
                  </a:rPr>
                  <a:t>clockwise</a:t>
                </a: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860888"/>
                <a:ext cx="3303591" cy="584775"/>
              </a:xfrm>
              <a:prstGeom prst="rect">
                <a:avLst/>
              </a:prstGeom>
              <a:blipFill>
                <a:blip r:embed="rId2"/>
                <a:stretch>
                  <a:fillRect l="-2030" t="-12500" r="-1661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2402984" y="2153856"/>
            <a:ext cx="2160240" cy="64807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483104" y="3269980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159068" y="1827385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=20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9068" y="1827385"/>
                <a:ext cx="108012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 flipV="1">
            <a:off x="3332014" y="2527286"/>
            <a:ext cx="230909" cy="77585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357274" y="2617262"/>
                <a:ext cx="683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274" y="2617262"/>
                <a:ext cx="68370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99128" y="32699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9128" y="3269980"/>
                <a:ext cx="43204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195736" y="5841837"/>
            <a:ext cx="49477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4400" dirty="0">
                <a:solidFill>
                  <a:prstClr val="black"/>
                </a:solidFill>
              </a:rPr>
              <a:t>What do you notice?</a:t>
            </a:r>
          </a:p>
        </p:txBody>
      </p:sp>
      <p:sp>
        <p:nvSpPr>
          <p:cNvPr id="6" name="Rectangle 5"/>
          <p:cNvSpPr/>
          <p:nvPr/>
        </p:nvSpPr>
        <p:spPr>
          <a:xfrm>
            <a:off x="1293992" y="755806"/>
            <a:ext cx="59874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4400" dirty="0"/>
              <a:t>Work out both moments.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357274" y="4557312"/>
            <a:ext cx="1421974" cy="421044"/>
          </a:xfrm>
          <a:prstGeom prst="straightConnector1">
            <a:avLst/>
          </a:prstGeom>
          <a:ln w="76200"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88664" y="4080583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=12.5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664" y="4080583"/>
                <a:ext cx="129614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21069" y="4101842"/>
                <a:ext cx="683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069" y="4101842"/>
                <a:ext cx="68370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H="1" flipV="1">
            <a:off x="3640797" y="3498767"/>
            <a:ext cx="400185" cy="122753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360365" y="4444276"/>
                <a:ext cx="3303591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200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𝑁𝑚</m:t>
                    </m:r>
                  </m:oMath>
                </a14:m>
                <a:r>
                  <a:rPr lang="en-GB" sz="3200" dirty="0"/>
                  <a:t> </a:t>
                </a:r>
              </a:p>
              <a:p>
                <a:pPr algn="ctr"/>
                <a:r>
                  <a:rPr lang="en-GB" sz="3200" dirty="0">
                    <a:solidFill>
                      <a:srgbClr val="0000FF"/>
                    </a:solidFill>
                  </a:rPr>
                  <a:t>Anti-clockwise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365" y="4444276"/>
                <a:ext cx="3303591" cy="1077218"/>
              </a:xfrm>
              <a:prstGeom prst="rect">
                <a:avLst/>
              </a:prstGeom>
              <a:blipFill>
                <a:blip r:embed="rId8"/>
                <a:stretch>
                  <a:fillRect t="-6780" b="-17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139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2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 - Equilibrium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348990" y="5771319"/>
            <a:ext cx="8444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3600" dirty="0">
                <a:solidFill>
                  <a:prstClr val="black"/>
                </a:solidFill>
              </a:rPr>
              <a:t>Clockwise moment = Anticlockwise moment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1657361" y="752687"/>
            <a:ext cx="58281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4400" b="1" dirty="0"/>
              <a:t>Moments in Equilibrium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916832"/>
            <a:ext cx="5210631" cy="362552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580112" y="3140968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No rotation.</a:t>
            </a:r>
          </a:p>
        </p:txBody>
      </p:sp>
    </p:spTree>
    <p:extLst>
      <p:ext uri="{BB962C8B-B14F-4D97-AF65-F5344CB8AC3E}">
        <p14:creationId xmlns:p14="http://schemas.microsoft.com/office/powerpoint/2010/main" val="2835853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 - Equilibrium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1175A9F-7492-4FA0-ACCA-352FFF992CBF}"/>
              </a:ext>
            </a:extLst>
          </p:cNvPr>
          <p:cNvCxnSpPr>
            <a:cxnSpLocks/>
          </p:cNvCxnSpPr>
          <p:nvPr/>
        </p:nvCxnSpPr>
        <p:spPr>
          <a:xfrm>
            <a:off x="1763688" y="2519982"/>
            <a:ext cx="568309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6EB47F9-0C41-4B0F-9373-0251355EA8D1}"/>
              </a:ext>
            </a:extLst>
          </p:cNvPr>
          <p:cNvSpPr txBox="1"/>
          <p:nvPr/>
        </p:nvSpPr>
        <p:spPr>
          <a:xfrm>
            <a:off x="1547664" y="668533"/>
            <a:ext cx="6411481" cy="1631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Uniform Rod</a:t>
            </a:r>
          </a:p>
          <a:p>
            <a:pPr algn="ctr"/>
            <a:r>
              <a:rPr lang="en-GB" sz="3200" dirty="0">
                <a:solidFill>
                  <a:schemeClr val="tx1"/>
                </a:solidFill>
              </a:rPr>
              <a:t>Its centre of mass is at its centre and </a:t>
            </a:r>
          </a:p>
          <a:p>
            <a:pPr algn="ctr"/>
            <a:r>
              <a:rPr lang="en-GB" sz="3200" dirty="0">
                <a:solidFill>
                  <a:schemeClr val="tx1"/>
                </a:solidFill>
              </a:rPr>
              <a:t>the weight acts at a single point.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05235" y="2519982"/>
            <a:ext cx="0" cy="8640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716016" y="2972907"/>
                <a:ext cx="82091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972907"/>
                <a:ext cx="820910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1175A9F-7492-4FA0-ACCA-352FFF992CBF}"/>
              </a:ext>
            </a:extLst>
          </p:cNvPr>
          <p:cNvCxnSpPr>
            <a:cxnSpLocks/>
          </p:cNvCxnSpPr>
          <p:nvPr/>
        </p:nvCxnSpPr>
        <p:spPr>
          <a:xfrm>
            <a:off x="1763687" y="5288722"/>
            <a:ext cx="568309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4DD7B6E0-814E-4603-AF37-C11D1BB78529}"/>
              </a:ext>
            </a:extLst>
          </p:cNvPr>
          <p:cNvSpPr/>
          <p:nvPr/>
        </p:nvSpPr>
        <p:spPr>
          <a:xfrm>
            <a:off x="2652713" y="5288722"/>
            <a:ext cx="329573" cy="24399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4DD7B6E0-814E-4603-AF37-C11D1BB78529}"/>
              </a:ext>
            </a:extLst>
          </p:cNvPr>
          <p:cNvSpPr/>
          <p:nvPr/>
        </p:nvSpPr>
        <p:spPr>
          <a:xfrm>
            <a:off x="6325121" y="5288722"/>
            <a:ext cx="329573" cy="24399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2838270" y="4352618"/>
            <a:ext cx="0" cy="936104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6510678" y="4352618"/>
            <a:ext cx="0" cy="936104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550649" y="3789040"/>
                <a:ext cx="57524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0649" y="3789040"/>
                <a:ext cx="575242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117692" y="5649540"/>
                <a:ext cx="727142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Rod with Supports.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GB" sz="32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GB" sz="3200" dirty="0"/>
                  <a:t> is the reaction at the supports.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692" y="5649540"/>
                <a:ext cx="7271424" cy="1077218"/>
              </a:xfrm>
              <a:prstGeom prst="rect">
                <a:avLst/>
              </a:prstGeom>
              <a:blipFill>
                <a:blip r:embed="rId4"/>
                <a:stretch>
                  <a:fillRect t="-7386" r="-587" b="-1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223057" y="3804520"/>
                <a:ext cx="57524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3057" y="3804520"/>
                <a:ext cx="575242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430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3" grpId="0"/>
      <p:bldP spid="13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 - Equilibrium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1175A9F-7492-4FA0-ACCA-352FFF992CBF}"/>
              </a:ext>
            </a:extLst>
          </p:cNvPr>
          <p:cNvCxnSpPr>
            <a:cxnSpLocks/>
          </p:cNvCxnSpPr>
          <p:nvPr/>
        </p:nvCxnSpPr>
        <p:spPr>
          <a:xfrm>
            <a:off x="1691680" y="2492896"/>
            <a:ext cx="568309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4DD7B6E0-814E-4603-AF37-C11D1BB78529}"/>
              </a:ext>
            </a:extLst>
          </p:cNvPr>
          <p:cNvSpPr/>
          <p:nvPr/>
        </p:nvSpPr>
        <p:spPr>
          <a:xfrm>
            <a:off x="2580706" y="2492896"/>
            <a:ext cx="329573" cy="24399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4DD7B6E0-814E-4603-AF37-C11D1BB78529}"/>
              </a:ext>
            </a:extLst>
          </p:cNvPr>
          <p:cNvSpPr/>
          <p:nvPr/>
        </p:nvSpPr>
        <p:spPr>
          <a:xfrm>
            <a:off x="6253114" y="2492896"/>
            <a:ext cx="329573" cy="24399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2766263" y="1556792"/>
            <a:ext cx="0" cy="936104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6438671" y="1556792"/>
            <a:ext cx="0" cy="936104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78642" y="993214"/>
                <a:ext cx="57524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642" y="993214"/>
                <a:ext cx="575242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151050" y="1008694"/>
                <a:ext cx="57524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1050" y="1008694"/>
                <a:ext cx="575242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>
            <a:off x="4572000" y="2492896"/>
            <a:ext cx="0" cy="8640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66757" y="3204264"/>
                <a:ext cx="82091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757" y="3204264"/>
                <a:ext cx="820910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500779" y="4068359"/>
            <a:ext cx="80648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dirty="0">
                <a:solidFill>
                  <a:prstClr val="black"/>
                </a:solidFill>
              </a:rPr>
              <a:t>If a rigid body (i.e. rod) is in </a:t>
            </a:r>
            <a:r>
              <a:rPr lang="en-GB" sz="2800" b="1" dirty="0">
                <a:solidFill>
                  <a:prstClr val="black"/>
                </a:solidFill>
              </a:rPr>
              <a:t>equilibrium</a:t>
            </a:r>
            <a:r>
              <a:rPr lang="en-GB" sz="2800" dirty="0">
                <a:solidFill>
                  <a:prstClr val="black"/>
                </a:solidFill>
              </a:rPr>
              <a:t> then:</a:t>
            </a:r>
          </a:p>
          <a:p>
            <a:pPr lvl="0" algn="ctr"/>
            <a:endParaRPr lang="en-GB" sz="2800" dirty="0">
              <a:solidFill>
                <a:prstClr val="black"/>
              </a:solidFill>
            </a:endParaRPr>
          </a:p>
          <a:p>
            <a:pPr lvl="0" algn="ctr"/>
            <a:r>
              <a:rPr lang="en-GB" sz="2800" dirty="0" err="1">
                <a:solidFill>
                  <a:prstClr val="black"/>
                </a:solidFill>
              </a:rPr>
              <a:t>i</a:t>
            </a:r>
            <a:r>
              <a:rPr lang="en-GB" sz="2800" dirty="0">
                <a:solidFill>
                  <a:prstClr val="black"/>
                </a:solidFill>
              </a:rPr>
              <a:t>) the resultant force of the moments is 0.</a:t>
            </a:r>
          </a:p>
          <a:p>
            <a:pPr marL="571500" lvl="0" indent="-571500" algn="ctr">
              <a:buFontTx/>
              <a:buAutoNum type="romanLcParenR"/>
            </a:pPr>
            <a:endParaRPr lang="en-GB" sz="2800" dirty="0">
              <a:solidFill>
                <a:prstClr val="black"/>
              </a:solidFill>
            </a:endParaRPr>
          </a:p>
          <a:p>
            <a:pPr lvl="0" algn="ctr"/>
            <a:r>
              <a:rPr lang="en-GB" sz="2800" dirty="0">
                <a:solidFill>
                  <a:prstClr val="black"/>
                </a:solidFill>
              </a:rPr>
              <a:t>ii) the resultant forces acting vertically will equal 0.</a:t>
            </a:r>
          </a:p>
        </p:txBody>
      </p:sp>
    </p:spTree>
    <p:extLst>
      <p:ext uri="{BB962C8B-B14F-4D97-AF65-F5344CB8AC3E}">
        <p14:creationId xmlns:p14="http://schemas.microsoft.com/office/powerpoint/2010/main" val="2827633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 - Equilibrium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1175A9F-7492-4FA0-ACCA-352FFF992CBF}"/>
              </a:ext>
            </a:extLst>
          </p:cNvPr>
          <p:cNvCxnSpPr>
            <a:cxnSpLocks/>
          </p:cNvCxnSpPr>
          <p:nvPr/>
        </p:nvCxnSpPr>
        <p:spPr>
          <a:xfrm>
            <a:off x="1547664" y="1861876"/>
            <a:ext cx="568309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4DD7B6E0-814E-4603-AF37-C11D1BB78529}"/>
              </a:ext>
            </a:extLst>
          </p:cNvPr>
          <p:cNvSpPr/>
          <p:nvPr/>
        </p:nvSpPr>
        <p:spPr>
          <a:xfrm>
            <a:off x="2436690" y="1861876"/>
            <a:ext cx="329573" cy="24399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4DD7B6E0-814E-4603-AF37-C11D1BB78529}"/>
              </a:ext>
            </a:extLst>
          </p:cNvPr>
          <p:cNvSpPr/>
          <p:nvPr/>
        </p:nvSpPr>
        <p:spPr>
          <a:xfrm>
            <a:off x="6109098" y="1861876"/>
            <a:ext cx="329573" cy="24399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2622247" y="925772"/>
            <a:ext cx="0" cy="936104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6294655" y="925772"/>
            <a:ext cx="0" cy="936104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662253" y="713471"/>
                <a:ext cx="57524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2253" y="713471"/>
                <a:ext cx="575242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294655" y="705392"/>
                <a:ext cx="57524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655" y="705392"/>
                <a:ext cx="575242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>
            <a:off x="4427984" y="1861876"/>
            <a:ext cx="0" cy="8640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47631" y="2310227"/>
                <a:ext cx="82091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7631" y="2310227"/>
                <a:ext cx="820910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30694" y="2852936"/>
            <a:ext cx="2402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Moments (A)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0694" y="4193212"/>
            <a:ext cx="2402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Moments (B)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0201" y="5537257"/>
            <a:ext cx="2402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Moments (C)</a:t>
            </a:r>
          </a:p>
        </p:txBody>
      </p:sp>
      <p:sp>
        <p:nvSpPr>
          <p:cNvPr id="6" name="Oval 5"/>
          <p:cNvSpPr/>
          <p:nvPr/>
        </p:nvSpPr>
        <p:spPr>
          <a:xfrm>
            <a:off x="1547664" y="177281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350971" y="181193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6222647" y="1773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14487" y="1820977"/>
            <a:ext cx="4331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prstClr val="black"/>
                </a:solidFill>
              </a:rPr>
              <a:t>A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231065" y="1273593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prstClr val="black"/>
                </a:solidFill>
              </a:rPr>
              <a:t>B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6109098" y="2062729"/>
            <a:ext cx="402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prstClr val="black"/>
                </a:solidFill>
              </a:rPr>
              <a:t>C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83334" y="3538208"/>
                <a:ext cx="772645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Moment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+ Moment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= Moment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/>
                      </a:rPr>
                      <m:t>𝑔</m:t>
                    </m:r>
                  </m:oMath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334" y="3538208"/>
                <a:ext cx="7726457" cy="523220"/>
              </a:xfrm>
              <a:prstGeom prst="rect">
                <a:avLst/>
              </a:prstGeom>
              <a:blipFill>
                <a:blip r:embed="rId6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43608" y="4832674"/>
                <a:ext cx="489654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solidFill>
                      <a:prstClr val="black"/>
                    </a:solidFill>
                  </a:rPr>
                  <a:t>Moment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= Moment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832674"/>
                <a:ext cx="4896544" cy="523220"/>
              </a:xfrm>
              <a:prstGeom prst="rect">
                <a:avLst/>
              </a:prstGeom>
              <a:blipFill>
                <a:blip r:embed="rId7"/>
                <a:stretch>
                  <a:fillRect l="-249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99591" y="6185532"/>
                <a:ext cx="525658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Moment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= Moment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/>
                      </a:rPr>
                      <m:t>𝑔</m:t>
                    </m:r>
                  </m:oMath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1" y="6185532"/>
                <a:ext cx="5256585" cy="523220"/>
              </a:xfrm>
              <a:prstGeom prst="rect">
                <a:avLst/>
              </a:prstGeom>
              <a:blipFill>
                <a:blip r:embed="rId8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752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 - Equilibrium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2851455" y="259629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60580" y="3225856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92419" y="730820"/>
            <a:ext cx="6337058" cy="1785104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000" dirty="0"/>
              <a:t>Lewis and Tom are on a </a:t>
            </a:r>
            <a:r>
              <a:rPr lang="en-GB" sz="2000" b="1" dirty="0"/>
              <a:t>uniform</a:t>
            </a:r>
            <a:r>
              <a:rPr lang="en-GB" sz="2000" dirty="0"/>
              <a:t> seesaw of mass 20kg. </a:t>
            </a:r>
          </a:p>
          <a:p>
            <a:r>
              <a:rPr lang="en-GB" sz="2000" dirty="0"/>
              <a:t>Lewis weighs 70kg and is 10m from the pivot. </a:t>
            </a:r>
          </a:p>
          <a:p>
            <a:r>
              <a:rPr lang="en-GB" sz="2000" dirty="0"/>
              <a:t>Tom is 8m from the pivot. The seesaw remains horizontal.</a:t>
            </a:r>
          </a:p>
          <a:p>
            <a:endParaRPr lang="en-GB" sz="1000" dirty="0"/>
          </a:p>
          <a:p>
            <a:r>
              <a:rPr lang="en-GB" sz="2000" dirty="0"/>
              <a:t>a) Determine the reaction force at the pivot of the seesaw.</a:t>
            </a:r>
          </a:p>
          <a:p>
            <a:r>
              <a:rPr lang="en-GB" sz="2000" dirty="0"/>
              <a:t>b) Determine Tom’s mass.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433126" y="4126967"/>
                <a:ext cx="671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70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3126" y="4126967"/>
                <a:ext cx="671861" cy="369332"/>
              </a:xfrm>
              <a:prstGeom prst="rect">
                <a:avLst/>
              </a:prstGeom>
              <a:blipFill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008567" y="4144081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8567" y="4144081"/>
                <a:ext cx="820910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033664" y="4169252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20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664" y="4169252"/>
                <a:ext cx="820910" cy="369332"/>
              </a:xfrm>
              <a:prstGeom prst="rect">
                <a:avLst/>
              </a:prstGeom>
              <a:blipFill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29643" y="3083418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643" y="3083418"/>
                <a:ext cx="82091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048490" y="4730206"/>
                <a:ext cx="4239932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1" dirty="0"/>
                  <a:t>Moments (Pivot)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×1</m:t>
                          </m:r>
                        </m:e>
                      </m:d>
                      <m:r>
                        <a:rPr lang="en-GB" sz="20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70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×10</m:t>
                          </m:r>
                        </m:e>
                      </m:d>
                      <m:r>
                        <a:rPr lang="en-GB" sz="2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𝑚𝑔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×8</m:t>
                          </m:r>
                        </m:e>
                      </m:d>
                    </m:oMath>
                  </m:oMathPara>
                </a14:m>
                <a:endParaRPr lang="en-GB" sz="2000" i="1" dirty="0">
                  <a:latin typeface="Cambria Math"/>
                </a:endParaRPr>
              </a:p>
              <a:p>
                <a:endParaRPr lang="en-GB" sz="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490" y="4730206"/>
                <a:ext cx="4239932" cy="800219"/>
              </a:xfrm>
              <a:prstGeom prst="rect">
                <a:avLst/>
              </a:prstGeom>
              <a:blipFill>
                <a:blip r:embed="rId7"/>
                <a:stretch>
                  <a:fillRect l="-1580" t="-45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7A0B3C4-17D0-460C-BF85-8D3D0A23AE9B}"/>
              </a:ext>
            </a:extLst>
          </p:cNvPr>
          <p:cNvCxnSpPr>
            <a:cxnSpLocks/>
          </p:cNvCxnSpPr>
          <p:nvPr/>
        </p:nvCxnSpPr>
        <p:spPr>
          <a:xfrm>
            <a:off x="1763688" y="3781434"/>
            <a:ext cx="5683095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E20EB67E-431F-45F6-A01B-A1CEC95D328A}"/>
              </a:ext>
            </a:extLst>
          </p:cNvPr>
          <p:cNvSpPr/>
          <p:nvPr/>
        </p:nvSpPr>
        <p:spPr>
          <a:xfrm>
            <a:off x="4857957" y="3782762"/>
            <a:ext cx="329573" cy="24399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9BAAE0B-E512-4486-8C68-FA0ADE31E4B6}"/>
              </a:ext>
            </a:extLst>
          </p:cNvPr>
          <p:cNvCxnSpPr>
            <a:cxnSpLocks/>
          </p:cNvCxnSpPr>
          <p:nvPr/>
        </p:nvCxnSpPr>
        <p:spPr>
          <a:xfrm>
            <a:off x="1734709" y="2945749"/>
            <a:ext cx="3172025" cy="13375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EEEAE9C-0DCF-4BAB-9FDF-66C2BD192CD0}"/>
              </a:ext>
            </a:extLst>
          </p:cNvPr>
          <p:cNvCxnSpPr>
            <a:cxnSpLocks/>
          </p:cNvCxnSpPr>
          <p:nvPr/>
        </p:nvCxnSpPr>
        <p:spPr>
          <a:xfrm flipV="1">
            <a:off x="5079593" y="3582965"/>
            <a:ext cx="2367190" cy="385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83C757F-0E97-4C75-BCE0-CD4D184704CA}"/>
              </a:ext>
            </a:extLst>
          </p:cNvPr>
          <p:cNvCxnSpPr>
            <a:cxnSpLocks/>
          </p:cNvCxnSpPr>
          <p:nvPr/>
        </p:nvCxnSpPr>
        <p:spPr>
          <a:xfrm flipH="1" flipV="1">
            <a:off x="5021034" y="3454424"/>
            <a:ext cx="1" cy="323851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426AEDD-7F81-4793-BF61-3E5BF2C22F4D}"/>
              </a:ext>
            </a:extLst>
          </p:cNvPr>
          <p:cNvCxnSpPr>
            <a:cxnSpLocks/>
          </p:cNvCxnSpPr>
          <p:nvPr/>
        </p:nvCxnSpPr>
        <p:spPr>
          <a:xfrm flipH="1">
            <a:off x="4440009" y="3778274"/>
            <a:ext cx="1" cy="41910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CD2F881-B1EB-4BEA-B749-8C2BA72B3A0D}"/>
              </a:ext>
            </a:extLst>
          </p:cNvPr>
          <p:cNvCxnSpPr>
            <a:cxnSpLocks/>
          </p:cNvCxnSpPr>
          <p:nvPr/>
        </p:nvCxnSpPr>
        <p:spPr>
          <a:xfrm>
            <a:off x="1748651" y="3527421"/>
            <a:ext cx="2691358" cy="8338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0A32FA79-8D41-4032-977A-07EAB442AF99}"/>
              </a:ext>
            </a:extLst>
          </p:cNvPr>
          <p:cNvSpPr txBox="1"/>
          <p:nvPr/>
        </p:nvSpPr>
        <p:spPr>
          <a:xfrm>
            <a:off x="2898839" y="318104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9m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5FF680-8849-4A77-8D85-1DD555FD2CCE}"/>
              </a:ext>
            </a:extLst>
          </p:cNvPr>
          <p:cNvCxnSpPr>
            <a:cxnSpLocks/>
          </p:cNvCxnSpPr>
          <p:nvPr/>
        </p:nvCxnSpPr>
        <p:spPr>
          <a:xfrm flipH="1">
            <a:off x="7432742" y="3770063"/>
            <a:ext cx="1" cy="41910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02D0F5C-C856-453C-8F5E-FD03D9A68D72}"/>
              </a:ext>
            </a:extLst>
          </p:cNvPr>
          <p:cNvCxnSpPr>
            <a:cxnSpLocks/>
          </p:cNvCxnSpPr>
          <p:nvPr/>
        </p:nvCxnSpPr>
        <p:spPr>
          <a:xfrm flipH="1">
            <a:off x="1763327" y="3744902"/>
            <a:ext cx="1" cy="41910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656489" y="4746429"/>
                <a:ext cx="2704155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000" b="1" dirty="0">
                    <a:solidFill>
                      <a:prstClr val="black"/>
                    </a:solidFill>
                  </a:rPr>
                  <a:t>Vertical Direction</a:t>
                </a:r>
              </a:p>
              <a:p>
                <a:pPr lvl="0"/>
                <a:endParaRPr lang="en-GB" sz="2000" b="1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>
                          <a:solidFill>
                            <a:prstClr val="black"/>
                          </a:solidFill>
                          <a:latin typeface="Cambria Math"/>
                        </a:rPr>
                        <m:t>𝑅</m:t>
                      </m:r>
                      <m:r>
                        <a:rPr lang="en-GB" sz="2000" b="0" i="1">
                          <a:solidFill>
                            <a:prstClr val="black"/>
                          </a:solidFill>
                          <a:latin typeface="Cambria Math"/>
                        </a:rPr>
                        <m:t>=70</m:t>
                      </m:r>
                      <m:r>
                        <a:rPr lang="en-GB" sz="2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+20</m:t>
                      </m:r>
                      <m:r>
                        <a:rPr lang="en-GB" sz="2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sz="2000" b="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00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b="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1764</m:t>
                      </m:r>
                      <m:r>
                        <a:rPr lang="en-GB" sz="2000" b="0" i="1">
                          <a:solidFill>
                            <a:prstClr val="black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489" y="4746429"/>
                <a:ext cx="2704155" cy="1631216"/>
              </a:xfrm>
              <a:prstGeom prst="rect">
                <a:avLst/>
              </a:prstGeom>
              <a:blipFill>
                <a:blip r:embed="rId8"/>
                <a:stretch>
                  <a:fillRect l="-2483" t="-2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875321" y="5557016"/>
                <a:ext cx="2254719" cy="11798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72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0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𝑔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=8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𝑚𝑔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     </m:t>
                      </m:r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:endParaRPr lang="en-GB" sz="20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/>
                      </a:rPr>
                      <m:t>𝑚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720</m:t>
                        </m:r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=90</m:t>
                    </m:r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 kg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321" y="5557016"/>
                <a:ext cx="2254719" cy="1179875"/>
              </a:xfrm>
              <a:prstGeom prst="rect">
                <a:avLst/>
              </a:prstGeom>
              <a:blipFill>
                <a:blip r:embed="rId9"/>
                <a:stretch>
                  <a:fillRect b="-25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5423159" y="4780737"/>
            <a:ext cx="0" cy="19561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461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3" grpId="0"/>
      <p:bldP spid="35" grpId="0"/>
      <p:bldP spid="53" grpId="0"/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5F49AF4-F303-45A7-ADA2-F0FD84E9389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EF83AEB-D0CA-41BF-A1DB-59381A52C9B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 - Equilibrium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B1B3A50-0991-4BB1-85D6-D1113456DF3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4851A3C-DC31-40BA-A130-BE8881ADD5ED}"/>
                  </a:ext>
                </a:extLst>
              </p:cNvPr>
              <p:cNvSpPr txBox="1"/>
              <p:nvPr/>
            </p:nvSpPr>
            <p:spPr>
              <a:xfrm>
                <a:off x="313953" y="731574"/>
                <a:ext cx="8425290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 uniform beam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/>
                  <a:t>, of mass 40 kg and length 5m, rests horizontally on support at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/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𝐷𝐵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/>
                  <a:t> m. When a man of mass 80kg stands on the beam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GB" dirty="0"/>
                  <a:t> the magnitude of the reaction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/>
                  <a:t> is twice the magnitude of the reaction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By modelling the beam as a rod and the man as a particle, find the distance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𝐴𝐸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4851A3C-DC31-40BA-A130-BE8881ADD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953" y="731574"/>
                <a:ext cx="8425290" cy="1200329"/>
              </a:xfrm>
              <a:prstGeom prst="rect">
                <a:avLst/>
              </a:prstGeom>
              <a:blipFill>
                <a:blip r:embed="rId2"/>
                <a:stretch>
                  <a:fillRect b="-44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A625C2-157A-4B2A-9323-9F6CA7C3BFB4}"/>
              </a:ext>
            </a:extLst>
          </p:cNvPr>
          <p:cNvCxnSpPr>
            <a:cxnSpLocks/>
          </p:cNvCxnSpPr>
          <p:nvPr/>
        </p:nvCxnSpPr>
        <p:spPr>
          <a:xfrm flipV="1">
            <a:off x="2267744" y="3251133"/>
            <a:ext cx="4680520" cy="321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3C183582-E1A1-499A-BBDF-5319D229F3DB}"/>
              </a:ext>
            </a:extLst>
          </p:cNvPr>
          <p:cNvSpPr/>
          <p:nvPr/>
        </p:nvSpPr>
        <p:spPr>
          <a:xfrm>
            <a:off x="5831818" y="3256653"/>
            <a:ext cx="307704" cy="22347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9713AA-37E2-49FF-BFD8-E728E134CE52}"/>
                  </a:ext>
                </a:extLst>
              </p:cNvPr>
              <p:cNvSpPr txBox="1"/>
              <p:nvPr/>
            </p:nvSpPr>
            <p:spPr>
              <a:xfrm>
                <a:off x="2774206" y="2991226"/>
                <a:ext cx="3508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9713AA-37E2-49FF-BFD8-E728E134CE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4206" y="2991226"/>
                <a:ext cx="350880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2587E0E-9ED5-47A2-8440-591C68287F1D}"/>
                  </a:ext>
                </a:extLst>
              </p:cNvPr>
              <p:cNvSpPr txBox="1"/>
              <p:nvPr/>
            </p:nvSpPr>
            <p:spPr>
              <a:xfrm>
                <a:off x="6871023" y="3103892"/>
                <a:ext cx="3508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2587E0E-9ED5-47A2-8440-591C68287F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023" y="3103892"/>
                <a:ext cx="350880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6F4FFA9-83BC-4B5F-BBC5-EE05AD08916C}"/>
                  </a:ext>
                </a:extLst>
              </p:cNvPr>
              <p:cNvSpPr txBox="1"/>
              <p:nvPr/>
            </p:nvSpPr>
            <p:spPr>
              <a:xfrm>
                <a:off x="5972914" y="2970116"/>
                <a:ext cx="3508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6F4FFA9-83BC-4B5F-BBC5-EE05AD0891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914" y="2970116"/>
                <a:ext cx="35088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2576274-3DA3-4C25-A6C3-597A46454D0E}"/>
                  </a:ext>
                </a:extLst>
              </p:cNvPr>
              <p:cNvSpPr txBox="1"/>
              <p:nvPr/>
            </p:nvSpPr>
            <p:spPr>
              <a:xfrm>
                <a:off x="2053104" y="3023149"/>
                <a:ext cx="3508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2576274-3DA3-4C25-A6C3-597A46454D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3104" y="3023149"/>
                <a:ext cx="35088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962A88B-94CE-40D2-B109-A5FE8E854F34}"/>
                  </a:ext>
                </a:extLst>
              </p:cNvPr>
              <p:cNvSpPr txBox="1"/>
              <p:nvPr/>
            </p:nvSpPr>
            <p:spPr>
              <a:xfrm>
                <a:off x="4739164" y="3221525"/>
                <a:ext cx="3508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962A88B-94CE-40D2-B109-A5FE8E854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9164" y="3221525"/>
                <a:ext cx="3508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81018B6-6410-4E2F-A3CA-8CBD16F926A0}"/>
                  </a:ext>
                </a:extLst>
              </p:cNvPr>
              <p:cNvSpPr txBox="1"/>
              <p:nvPr/>
            </p:nvSpPr>
            <p:spPr>
              <a:xfrm>
                <a:off x="2403863" y="3256405"/>
                <a:ext cx="40502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200" dirty="0"/>
                  <a:t>m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81018B6-6410-4E2F-A3CA-8CBD16F926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3863" y="3256405"/>
                <a:ext cx="405027" cy="276999"/>
              </a:xfrm>
              <a:prstGeom prst="rect">
                <a:avLst/>
              </a:prstGeom>
              <a:blipFill>
                <a:blip r:embed="rId8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E13F23D9-B002-4066-8B26-DD5E6CA73E08}"/>
              </a:ext>
            </a:extLst>
          </p:cNvPr>
          <p:cNvSpPr/>
          <p:nvPr/>
        </p:nvSpPr>
        <p:spPr>
          <a:xfrm>
            <a:off x="2904913" y="3283328"/>
            <a:ext cx="307704" cy="22347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D5868A5-2BBA-42AA-B7B7-FD08A7BE3B9D}"/>
                  </a:ext>
                </a:extLst>
              </p:cNvPr>
              <p:cNvSpPr txBox="1"/>
              <p:nvPr/>
            </p:nvSpPr>
            <p:spPr>
              <a:xfrm>
                <a:off x="6392485" y="3255206"/>
                <a:ext cx="40502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200" dirty="0"/>
                  <a:t>m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D5868A5-2BBA-42AA-B7B7-FD08A7BE3B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485" y="3255206"/>
                <a:ext cx="405027" cy="276999"/>
              </a:xfrm>
              <a:prstGeom prst="rect">
                <a:avLst/>
              </a:prstGeom>
              <a:blipFill>
                <a:blip r:embed="rId9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A13D014-8D90-455F-8144-D82909564F23}"/>
                  </a:ext>
                </a:extLst>
              </p:cNvPr>
              <p:cNvSpPr txBox="1"/>
              <p:nvPr/>
            </p:nvSpPr>
            <p:spPr>
              <a:xfrm>
                <a:off x="3504593" y="3263904"/>
                <a:ext cx="5671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1.5</m:t>
                    </m:r>
                  </m:oMath>
                </a14:m>
                <a:r>
                  <a:rPr lang="en-GB" sz="1200" dirty="0"/>
                  <a:t>m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A13D014-8D90-455F-8144-D82909564F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593" y="3263904"/>
                <a:ext cx="567114" cy="276999"/>
              </a:xfrm>
              <a:prstGeom prst="rect">
                <a:avLst/>
              </a:prstGeom>
              <a:blipFill>
                <a:blip r:embed="rId10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F3ED890-6D8A-4824-8EE1-47B861A565BA}"/>
                  </a:ext>
                </a:extLst>
              </p:cNvPr>
              <p:cNvSpPr txBox="1"/>
              <p:nvPr/>
            </p:nvSpPr>
            <p:spPr>
              <a:xfrm>
                <a:off x="4017787" y="3707397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0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F3ED890-6D8A-4824-8EE1-47B861A56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787" y="3707397"/>
                <a:ext cx="820910" cy="369332"/>
              </a:xfrm>
              <a:prstGeom prst="rect">
                <a:avLst/>
              </a:prstGeom>
              <a:blipFill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54D3E5B-6C42-482E-ABB7-0FA3813B46DE}"/>
              </a:ext>
            </a:extLst>
          </p:cNvPr>
          <p:cNvCxnSpPr>
            <a:cxnSpLocks/>
          </p:cNvCxnSpPr>
          <p:nvPr/>
        </p:nvCxnSpPr>
        <p:spPr>
          <a:xfrm flipH="1">
            <a:off x="4500332" y="3287844"/>
            <a:ext cx="1" cy="41910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6A56F2F-479F-4EE8-BB60-DF3B267C4CAB}"/>
              </a:ext>
            </a:extLst>
          </p:cNvPr>
          <p:cNvCxnSpPr>
            <a:cxnSpLocks/>
          </p:cNvCxnSpPr>
          <p:nvPr/>
        </p:nvCxnSpPr>
        <p:spPr>
          <a:xfrm flipH="1">
            <a:off x="5016048" y="3281475"/>
            <a:ext cx="1" cy="41910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AEB1891-4229-4828-84D5-D2F38D12DFD8}"/>
                  </a:ext>
                </a:extLst>
              </p:cNvPr>
              <p:cNvSpPr txBox="1"/>
              <p:nvPr/>
            </p:nvSpPr>
            <p:spPr>
              <a:xfrm>
                <a:off x="4692217" y="3717959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0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AEB1891-4229-4828-84D5-D2F38D12D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217" y="3717959"/>
                <a:ext cx="820910" cy="369332"/>
              </a:xfrm>
              <a:prstGeom prst="rect">
                <a:avLst/>
              </a:prstGeom>
              <a:blipFill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64B92F1-5828-441B-A98E-A66F8BB0C52B}"/>
              </a:ext>
            </a:extLst>
          </p:cNvPr>
          <p:cNvCxnSpPr>
            <a:cxnSpLocks/>
          </p:cNvCxnSpPr>
          <p:nvPr/>
        </p:nvCxnSpPr>
        <p:spPr>
          <a:xfrm flipV="1">
            <a:off x="3081107" y="2744919"/>
            <a:ext cx="0" cy="523876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9E40B82-1500-4233-93C5-38F4457C8EB2}"/>
                  </a:ext>
                </a:extLst>
              </p:cNvPr>
              <p:cNvSpPr txBox="1"/>
              <p:nvPr/>
            </p:nvSpPr>
            <p:spPr>
              <a:xfrm>
                <a:off x="2671546" y="2396103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9E40B82-1500-4233-93C5-38F4457C8E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1546" y="2396103"/>
                <a:ext cx="82091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F8E8B2-7721-478D-97E0-3DAC7C890C59}"/>
              </a:ext>
            </a:extLst>
          </p:cNvPr>
          <p:cNvCxnSpPr>
            <a:cxnSpLocks/>
          </p:cNvCxnSpPr>
          <p:nvPr/>
        </p:nvCxnSpPr>
        <p:spPr>
          <a:xfrm flipV="1">
            <a:off x="5972914" y="2718106"/>
            <a:ext cx="0" cy="523876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E15E27F-6A53-4812-B942-A12E6232B942}"/>
                  </a:ext>
                </a:extLst>
              </p:cNvPr>
              <p:cNvSpPr txBox="1"/>
              <p:nvPr/>
            </p:nvSpPr>
            <p:spPr>
              <a:xfrm>
                <a:off x="5346561" y="2548503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E15E27F-6A53-4812-B942-A12E6232B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561" y="2548503"/>
                <a:ext cx="82091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5C8A901-3A0D-4D66-8950-CB805166CEE0}"/>
              </a:ext>
            </a:extLst>
          </p:cNvPr>
          <p:cNvCxnSpPr>
            <a:cxnSpLocks/>
          </p:cNvCxnSpPr>
          <p:nvPr/>
        </p:nvCxnSpPr>
        <p:spPr>
          <a:xfrm>
            <a:off x="2223657" y="2350544"/>
            <a:ext cx="2791025" cy="13375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0AB984D-4B03-4359-B3DA-FF74B3A3F627}"/>
                  </a:ext>
                </a:extLst>
              </p:cNvPr>
              <p:cNvSpPr txBox="1"/>
              <p:nvPr/>
            </p:nvSpPr>
            <p:spPr>
              <a:xfrm>
                <a:off x="3316206" y="1989608"/>
                <a:ext cx="40502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0AB984D-4B03-4359-B3DA-FF74B3A3F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6206" y="1989608"/>
                <a:ext cx="405027" cy="400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2E5A836-914D-4845-A973-C73C04E0B5EF}"/>
                  </a:ext>
                </a:extLst>
              </p:cNvPr>
              <p:cNvSpPr txBox="1"/>
              <p:nvPr/>
            </p:nvSpPr>
            <p:spPr>
              <a:xfrm>
                <a:off x="3689405" y="4203631"/>
                <a:ext cx="5247190" cy="2092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Let distance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𝑨𝑬</m:t>
                    </m:r>
                  </m:oMath>
                </a14:m>
                <a:r>
                  <a:rPr lang="en-GB" sz="2400" b="1" dirty="0"/>
                  <a:t> be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2400" b="1" dirty="0"/>
                  <a:t> </a:t>
                </a:r>
              </a:p>
              <a:p>
                <a:endParaRPr lang="en-GB" sz="2000" b="1" dirty="0"/>
              </a:p>
              <a:p>
                <a:r>
                  <a:rPr lang="en-GB" sz="2400" b="1" dirty="0"/>
                  <a:t>Taking moments about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GB" sz="2400" b="1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×2.5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×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×1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×4</m:t>
                          </m:r>
                        </m:e>
                      </m:d>
                    </m:oMath>
                  </m:oMathPara>
                </a14:m>
                <a:br>
                  <a:rPr lang="en-GB" sz="2000" b="1" i="1" dirty="0">
                    <a:latin typeface="Cambria Math" panose="02040503050406030204" pitchFamily="18" charset="0"/>
                  </a:rPr>
                </a:br>
                <a:br>
                  <a:rPr lang="en-GB" sz="2000" b="1" dirty="0"/>
                </a:b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r>
                  <a:rPr lang="en-GB" sz="2400" b="1" dirty="0"/>
                  <a:t> m</a:t>
                </a: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2E5A836-914D-4845-A973-C73C04E0B5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405" y="4203631"/>
                <a:ext cx="5247190" cy="2092881"/>
              </a:xfrm>
              <a:prstGeom prst="rect">
                <a:avLst/>
              </a:prstGeom>
              <a:blipFill>
                <a:blip r:embed="rId16"/>
                <a:stretch>
                  <a:fillRect l="-1742" t="-2332" b="-58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81577" y="4276767"/>
                <a:ext cx="2997315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400" b="1" dirty="0">
                    <a:solidFill>
                      <a:prstClr val="black"/>
                    </a:solidFill>
                  </a:rPr>
                  <a:t>Resolving vertically: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=40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+80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=120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=40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77" y="4276767"/>
                <a:ext cx="2997315" cy="2308324"/>
              </a:xfrm>
              <a:prstGeom prst="rect">
                <a:avLst/>
              </a:prstGeom>
              <a:blipFill>
                <a:blip r:embed="rId17"/>
                <a:stretch>
                  <a:fillRect l="-3049" t="-2116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/>
          <p:nvPr/>
        </p:nvCxnSpPr>
        <p:spPr>
          <a:xfrm>
            <a:off x="3392851" y="4340358"/>
            <a:ext cx="0" cy="22569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65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  <p:bldP spid="14" grpId="0"/>
      <p:bldP spid="16" grpId="0"/>
      <p:bldP spid="17" grpId="0"/>
      <p:bldP spid="19" grpId="0" animBg="1"/>
      <p:bldP spid="20" grpId="0"/>
      <p:bldP spid="27" grpId="0"/>
      <p:bldP spid="28" grpId="0"/>
      <p:bldP spid="31" grpId="0"/>
      <p:bldP spid="35" grpId="0"/>
      <p:bldP spid="37" grpId="0"/>
      <p:bldP spid="41" grpId="0"/>
      <p:bldP spid="4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9AF72-4E76-4977-869B-0993DE47D8C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CE9D9E4-7A86-4105-A709-4B829F20D2B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 – Equation Question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A0C8128-2074-4C8C-9896-49AA292D3E3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3A3AE30A-84C8-4849-8005-F690349836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3529"/>
          <a:stretch/>
        </p:blipFill>
        <p:spPr>
          <a:xfrm>
            <a:off x="323528" y="1340768"/>
            <a:ext cx="8550407" cy="432048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55519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22744</TotalTime>
  <Words>466</Words>
  <Application>Microsoft Macintosh PowerPoint</Application>
  <PresentationFormat>On-screen Show (4:3)</PresentationFormat>
  <Paragraphs>119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853</cp:revision>
  <dcterms:created xsi:type="dcterms:W3CDTF">2013-02-28T07:36:55Z</dcterms:created>
  <dcterms:modified xsi:type="dcterms:W3CDTF">2019-07-30T18:22:05Z</dcterms:modified>
</cp:coreProperties>
</file>