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530" r:id="rId2"/>
    <p:sldId id="518" r:id="rId3"/>
    <p:sldId id="527" r:id="rId4"/>
    <p:sldId id="526" r:id="rId5"/>
    <p:sldId id="528" r:id="rId6"/>
    <p:sldId id="524" r:id="rId7"/>
    <p:sldId id="529" r:id="rId8"/>
    <p:sldId id="525" r:id="rId9"/>
    <p:sldId id="53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06" autoAdjust="0"/>
    <p:restoredTop sz="95501" autoAdjust="0"/>
  </p:normalViewPr>
  <p:slideViewPr>
    <p:cSldViewPr>
      <p:cViewPr varScale="1">
        <p:scale>
          <a:sx n="69" d="100"/>
          <a:sy n="69" d="100"/>
        </p:scale>
        <p:origin x="94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0.png"/><Relationship Id="rId4" Type="http://schemas.openxmlformats.org/officeDocument/2006/relationships/image" Target="../media/image5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Applied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33683"/>
            <a:ext cx="914285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Forces and Motions</a:t>
            </a:r>
          </a:p>
          <a:p>
            <a:pPr algn="ctr"/>
            <a:r>
              <a:rPr lang="en-GB" sz="9600" dirty="0" smtClean="0"/>
              <a:t>- </a:t>
            </a:r>
            <a:r>
              <a:rPr lang="en-GB" sz="8000" dirty="0" smtClean="0"/>
              <a:t>Vectors</a:t>
            </a:r>
          </a:p>
          <a:p>
            <a:pPr algn="ctr"/>
            <a:endParaRPr lang="en-GB" sz="3600" dirty="0" smtClean="0"/>
          </a:p>
          <a:p>
            <a:pPr algn="ctr"/>
            <a:r>
              <a:rPr lang="en-GB" sz="7200" smtClean="0"/>
              <a:t>Chapter 10</a:t>
            </a:r>
            <a:endParaRPr lang="en-GB" sz="7200" dirty="0"/>
          </a:p>
          <a:p>
            <a:pPr algn="ctr"/>
            <a:r>
              <a:rPr lang="en-GB" sz="7200" dirty="0" smtClean="0"/>
              <a:t>(Part 2 of 4)</a:t>
            </a:r>
          </a:p>
        </p:txBody>
      </p:sp>
    </p:spTree>
    <p:extLst>
      <p:ext uri="{BB962C8B-B14F-4D97-AF65-F5344CB8AC3E}">
        <p14:creationId xmlns:p14="http://schemas.microsoft.com/office/powerpoint/2010/main" val="288761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E2FBAFD-14C6-4D55-A591-BAF42C7063CC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049C703D-8241-4CA5-B533-8702A950113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Forces as Vectors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F0D9C02-A2A4-468B-BB63-C60743CDE65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9BC05E33-A20B-4CBE-BE3D-0F6E8C5881AE}"/>
              </a:ext>
            </a:extLst>
          </p:cNvPr>
          <p:cNvSpPr txBox="1"/>
          <p:nvPr/>
        </p:nvSpPr>
        <p:spPr>
          <a:xfrm>
            <a:off x="395536" y="743096"/>
            <a:ext cx="8557964" cy="1077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>
                <a:solidFill>
                  <a:schemeClr val="tx1"/>
                </a:solidFill>
              </a:rPr>
              <a:t>You can find the </a:t>
            </a:r>
            <a:r>
              <a:rPr lang="en-GB" sz="3200" b="1" dirty="0">
                <a:solidFill>
                  <a:schemeClr val="tx1"/>
                </a:solidFill>
              </a:rPr>
              <a:t>resultant</a:t>
            </a:r>
            <a:r>
              <a:rPr lang="en-GB" sz="3200" dirty="0">
                <a:solidFill>
                  <a:schemeClr val="tx1"/>
                </a:solidFill>
              </a:rPr>
              <a:t> of two or more forces </a:t>
            </a:r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given </a:t>
            </a:r>
            <a:r>
              <a:rPr lang="en-GB" sz="3200" dirty="0">
                <a:solidFill>
                  <a:schemeClr val="tx1"/>
                </a:solidFill>
              </a:rPr>
              <a:t>as vectors by adding the vectors.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D964BCB-B034-4F64-8EE6-4DA02FB6426D}"/>
                  </a:ext>
                </a:extLst>
              </p:cNvPr>
              <p:cNvSpPr txBox="1"/>
              <p:nvPr/>
            </p:nvSpPr>
            <p:spPr>
              <a:xfrm>
                <a:off x="2555776" y="4581128"/>
                <a:ext cx="4277598" cy="10720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3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3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36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36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36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3600" dirty="0" smtClean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D964BCB-B034-4F64-8EE6-4DA02FB64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4581128"/>
                <a:ext cx="4277598" cy="10720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47B9871-3AB4-4A72-9633-44BEE56107B0}"/>
                  </a:ext>
                </a:extLst>
              </p:cNvPr>
              <p:cNvSpPr txBox="1"/>
              <p:nvPr/>
            </p:nvSpPr>
            <p:spPr>
              <a:xfrm>
                <a:off x="1690825" y="2042725"/>
                <a:ext cx="5761205" cy="218521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b="0" dirty="0" smtClean="0"/>
                  <a:t>F</a:t>
                </a:r>
                <a:r>
                  <a:rPr lang="en-GB" sz="3200" b="0" baseline="-25000" dirty="0" smtClean="0"/>
                  <a:t>1</a:t>
                </a:r>
                <a:r>
                  <a:rPr lang="en-GB" sz="3200" b="0" dirty="0" smtClean="0"/>
                  <a:t> =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3200" dirty="0">
                    <a:solidFill>
                      <a:srgbClr val="FF0000"/>
                    </a:solidFill>
                  </a:rPr>
                  <a:t> </a:t>
                </a:r>
                <a:endParaRPr lang="en-GB" sz="3200" dirty="0" smtClean="0"/>
              </a:p>
              <a:p>
                <a:pPr algn="ctr"/>
                <a:r>
                  <a:rPr lang="en-GB" sz="3200" dirty="0" smtClean="0"/>
                  <a:t>F</a:t>
                </a:r>
                <a:r>
                  <a:rPr lang="en-GB" sz="3200" baseline="-25000" dirty="0" smtClean="0"/>
                  <a:t>2</a:t>
                </a:r>
                <a:r>
                  <a:rPr lang="en-GB" sz="3200" dirty="0" smtClean="0"/>
                  <a:t> =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32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3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32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3200" dirty="0">
                    <a:solidFill>
                      <a:srgbClr val="0000FF"/>
                    </a:solidFill>
                  </a:rPr>
                  <a:t> </a:t>
                </a:r>
                <a:endParaRPr lang="en-GB" sz="3200" dirty="0" smtClean="0">
                  <a:solidFill>
                    <a:srgbClr val="0000FF"/>
                  </a:solidFill>
                </a:endParaRPr>
              </a:p>
              <a:p>
                <a:pPr algn="ctr"/>
                <a:endParaRPr lang="en-GB" sz="1600" dirty="0" smtClean="0"/>
              </a:p>
              <a:p>
                <a:pPr algn="ctr"/>
                <a:r>
                  <a:rPr lang="en-GB" sz="2800" dirty="0" smtClean="0"/>
                  <a:t>F</a:t>
                </a:r>
                <a:r>
                  <a:rPr lang="en-GB" sz="2800" baseline="-25000" dirty="0" smtClean="0"/>
                  <a:t>1</a:t>
                </a:r>
                <a:r>
                  <a:rPr lang="en-GB" sz="2800" dirty="0" smtClean="0"/>
                  <a:t> and F</a:t>
                </a:r>
                <a:r>
                  <a:rPr lang="en-GB" sz="2800" baseline="-25000" dirty="0" smtClean="0"/>
                  <a:t>2</a:t>
                </a:r>
                <a:r>
                  <a:rPr lang="en-GB" sz="2800" dirty="0" smtClean="0"/>
                  <a:t> act on a particle. </a:t>
                </a:r>
              </a:p>
              <a:p>
                <a:pPr algn="ctr"/>
                <a:r>
                  <a:rPr lang="en-GB" sz="2800" dirty="0" smtClean="0"/>
                  <a:t>Find the resultant force as a vector.</a:t>
                </a:r>
                <a:endParaRPr lang="en-GB" sz="28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47B9871-3AB4-4A72-9633-44BEE56107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0825" y="2042725"/>
                <a:ext cx="5761205" cy="2185214"/>
              </a:xfrm>
              <a:prstGeom prst="rect">
                <a:avLst/>
              </a:prstGeom>
              <a:blipFill>
                <a:blip r:embed="rId3"/>
                <a:stretch>
                  <a:fillRect b="-257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1865786" y="5967897"/>
            <a:ext cx="37512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Resultant force Vector =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466186" y="5875564"/>
                <a:ext cx="191469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 xmlns:m="http://schemas.openxmlformats.org/officeDocument/2006/math">
                    <m:r>
                      <a:rPr lang="en-GB" sz="4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GB" sz="4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4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4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4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4000" b="1" dirty="0">
                    <a:solidFill>
                      <a:prstClr val="black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6186" y="5875564"/>
                <a:ext cx="1914691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3010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E2FBAFD-14C6-4D55-A591-BAF42C7063CC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049C703D-8241-4CA5-B533-8702A950113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Forces as Vectors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F0D9C02-A2A4-468B-BB63-C60743CDE65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D964BCB-B034-4F64-8EE6-4DA02FB6426D}"/>
                  </a:ext>
                </a:extLst>
              </p:cNvPr>
              <p:cNvSpPr txBox="1"/>
              <p:nvPr/>
            </p:nvSpPr>
            <p:spPr>
              <a:xfrm>
                <a:off x="1691108" y="4124216"/>
                <a:ext cx="5760640" cy="10720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3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3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36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36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36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36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360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36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3600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3600" dirty="0" smtClean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D964BCB-B034-4F64-8EE6-4DA02FB64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108" y="4124216"/>
                <a:ext cx="5760640" cy="10720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47B9871-3AB4-4A72-9633-44BEE56107B0}"/>
                  </a:ext>
                </a:extLst>
              </p:cNvPr>
              <p:cNvSpPr txBox="1"/>
              <p:nvPr/>
            </p:nvSpPr>
            <p:spPr>
              <a:xfrm>
                <a:off x="1347167" y="980728"/>
                <a:ext cx="6233642" cy="292387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b="0" dirty="0" smtClean="0"/>
                  <a:t>F</a:t>
                </a:r>
                <a:r>
                  <a:rPr lang="en-GB" sz="3200" b="0" baseline="-25000" dirty="0" smtClean="0"/>
                  <a:t>1</a:t>
                </a:r>
                <a:r>
                  <a:rPr lang="en-GB" sz="3200" b="0" dirty="0" smtClean="0"/>
                  <a:t> =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3200" dirty="0">
                    <a:solidFill>
                      <a:srgbClr val="FF0000"/>
                    </a:solidFill>
                  </a:rPr>
                  <a:t> </a:t>
                </a:r>
                <a:endParaRPr lang="en-GB" sz="3200" dirty="0" smtClean="0"/>
              </a:p>
              <a:p>
                <a:pPr algn="ctr"/>
                <a:r>
                  <a:rPr lang="en-GB" sz="3200" dirty="0" smtClean="0"/>
                  <a:t>F</a:t>
                </a:r>
                <a:r>
                  <a:rPr lang="en-GB" sz="3200" baseline="-25000" dirty="0" smtClean="0"/>
                  <a:t>2</a:t>
                </a:r>
                <a:r>
                  <a:rPr lang="en-GB" sz="3200" dirty="0" smtClean="0"/>
                  <a:t> =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32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3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32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3200" dirty="0">
                    <a:solidFill>
                      <a:srgbClr val="0000FF"/>
                    </a:solidFill>
                  </a:rPr>
                  <a:t> </a:t>
                </a:r>
                <a:endParaRPr lang="en-GB" sz="3200" dirty="0" smtClean="0">
                  <a:solidFill>
                    <a:srgbClr val="0000FF"/>
                  </a:solidFill>
                </a:endParaRPr>
              </a:p>
              <a:p>
                <a:pPr algn="ctr"/>
                <a:r>
                  <a:rPr lang="en-GB" sz="3200" dirty="0" smtClean="0"/>
                  <a:t>F</a:t>
                </a:r>
                <a:r>
                  <a:rPr lang="en-GB" sz="3200" baseline="-25000" dirty="0" smtClean="0"/>
                  <a:t>3</a:t>
                </a:r>
                <a:r>
                  <a:rPr lang="en-GB" sz="3200" dirty="0" smtClean="0"/>
                  <a:t> </a:t>
                </a:r>
                <a:r>
                  <a:rPr lang="en-GB" sz="3200" dirty="0"/>
                  <a:t>= </a:t>
                </a:r>
                <a14:m>
                  <m:oMath xmlns:m="http://schemas.openxmlformats.org/officeDocument/2006/math">
                    <m:r>
                      <a:rPr lang="en-GB" sz="32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32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endParaRPr lang="en-GB" sz="3200" dirty="0" smtClean="0">
                  <a:solidFill>
                    <a:srgbClr val="0000FF"/>
                  </a:solidFill>
                </a:endParaRPr>
              </a:p>
              <a:p>
                <a:pPr algn="ctr"/>
                <a:endParaRPr lang="en-GB" dirty="0">
                  <a:solidFill>
                    <a:srgbClr val="0000FF"/>
                  </a:solidFill>
                </a:endParaRPr>
              </a:p>
              <a:p>
                <a:pPr algn="ctr"/>
                <a:r>
                  <a:rPr lang="en-GB" sz="3200" dirty="0" smtClean="0"/>
                  <a:t>F</a:t>
                </a:r>
                <a:r>
                  <a:rPr lang="en-GB" sz="3200" baseline="-25000" dirty="0" smtClean="0"/>
                  <a:t>1</a:t>
                </a:r>
                <a:r>
                  <a:rPr lang="en-GB" sz="3200" dirty="0" smtClean="0"/>
                  <a:t> and F</a:t>
                </a:r>
                <a:r>
                  <a:rPr lang="en-GB" sz="3200" baseline="-25000" dirty="0" smtClean="0"/>
                  <a:t>2</a:t>
                </a:r>
                <a:r>
                  <a:rPr lang="en-GB" sz="3200" dirty="0" smtClean="0"/>
                  <a:t> act on a particle. </a:t>
                </a:r>
              </a:p>
              <a:p>
                <a:pPr algn="ctr"/>
                <a:r>
                  <a:rPr lang="en-GB" sz="3200" dirty="0" smtClean="0"/>
                  <a:t>Find the resultant force as a vector.</a:t>
                </a:r>
                <a:endParaRPr lang="en-GB" sz="32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47B9871-3AB4-4A72-9633-44BEE56107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7167" y="980728"/>
                <a:ext cx="6233642" cy="29238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1527507" y="5661248"/>
            <a:ext cx="38329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>
                <a:solidFill>
                  <a:prstClr val="black"/>
                </a:solidFill>
              </a:rPr>
              <a:t>Resultant force Vector = 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127907" y="5517232"/>
                <a:ext cx="2323841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en-GB" sz="4400" b="1" dirty="0">
                    <a:solidFill>
                      <a:prstClr val="black"/>
                    </a:solidFill>
                  </a:rPr>
                  <a:t>10</a:t>
                </a:r>
                <a14:m>
                  <m:oMath xmlns:m="http://schemas.openxmlformats.org/officeDocument/2006/math">
                    <m:r>
                      <a:rPr lang="en-GB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4400" b="1" dirty="0">
                    <a:solidFill>
                      <a:prstClr val="black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7907" y="5517232"/>
                <a:ext cx="2323841" cy="769441"/>
              </a:xfrm>
              <a:prstGeom prst="rect">
                <a:avLst/>
              </a:prstGeom>
              <a:blipFill>
                <a:blip r:embed="rId4"/>
                <a:stretch>
                  <a:fillRect l="-10236" t="-15873" b="-37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2923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E2FBAFD-14C6-4D55-A591-BAF42C7063CC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049C703D-8241-4CA5-B533-8702A950113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Forces as Vectors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F0D9C02-A2A4-468B-BB63-C60743CDE65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0" y="863705"/>
                <a:ext cx="9142856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4400" dirty="0">
                    <a:solidFill>
                      <a:prstClr val="black"/>
                    </a:solidFill>
                  </a:rPr>
                  <a:t>The vector </a:t>
                </a:r>
                <a14:m>
                  <m:oMath xmlns:m="http://schemas.openxmlformats.org/officeDocument/2006/math">
                    <m:r>
                      <a:rPr lang="en-GB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4400" dirty="0">
                    <a:solidFill>
                      <a:prstClr val="black"/>
                    </a:solidFill>
                  </a:rPr>
                  <a:t> is due </a:t>
                </a:r>
                <a:r>
                  <a:rPr lang="en-GB" sz="4400" dirty="0" smtClean="0">
                    <a:solidFill>
                      <a:prstClr val="black"/>
                    </a:solidFill>
                  </a:rPr>
                  <a:t>east</a:t>
                </a:r>
                <a:endParaRPr lang="en-GB" sz="4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63705"/>
                <a:ext cx="9142856" cy="769441"/>
              </a:xfrm>
              <a:prstGeom prst="rect">
                <a:avLst/>
              </a:prstGeom>
              <a:blipFill>
                <a:blip r:embed="rId2"/>
                <a:stretch>
                  <a:fillRect t="-16667" b="-37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2BFE1BD-201A-45E1-BD77-7370F435F7FA}"/>
              </a:ext>
            </a:extLst>
          </p:cNvPr>
          <p:cNvCxnSpPr>
            <a:cxnSpLocks/>
          </p:cNvCxnSpPr>
          <p:nvPr/>
        </p:nvCxnSpPr>
        <p:spPr>
          <a:xfrm>
            <a:off x="6156176" y="2661593"/>
            <a:ext cx="864096" cy="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331640" y="2276872"/>
                <a:ext cx="4536504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4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4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dirty="0" smtClean="0"/>
                  <a:t> </a:t>
                </a:r>
                <a14:m>
                  <m:oMath xmlns:m="http://schemas.openxmlformats.org/officeDocument/2006/math">
                    <m:r>
                      <a:rPr lang="en-GB" sz="4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4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4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276872"/>
                <a:ext cx="4536504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/>
          <p:cNvCxnSpPr/>
          <p:nvPr/>
        </p:nvCxnSpPr>
        <p:spPr>
          <a:xfrm>
            <a:off x="6156176" y="1797498"/>
            <a:ext cx="0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796136" y="266159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0" y="3894635"/>
                <a:ext cx="9142856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4400" dirty="0" smtClean="0">
                    <a:solidFill>
                      <a:prstClr val="black"/>
                    </a:solidFill>
                  </a:rPr>
                  <a:t>The </a:t>
                </a:r>
                <a:r>
                  <a:rPr lang="en-GB" sz="4400" dirty="0">
                    <a:solidFill>
                      <a:prstClr val="black"/>
                    </a:solidFill>
                  </a:rPr>
                  <a:t>vector </a:t>
                </a:r>
                <a14:m>
                  <m:oMath xmlns:m="http://schemas.openxmlformats.org/officeDocument/2006/math">
                    <m:r>
                      <a:rPr lang="en-GB" sz="4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4400" dirty="0" smtClean="0">
                    <a:solidFill>
                      <a:prstClr val="black"/>
                    </a:solidFill>
                  </a:rPr>
                  <a:t> </a:t>
                </a:r>
                <a:r>
                  <a:rPr lang="en-GB" sz="4400" dirty="0">
                    <a:solidFill>
                      <a:prstClr val="black"/>
                    </a:solidFill>
                  </a:rPr>
                  <a:t>is due </a:t>
                </a:r>
                <a:r>
                  <a:rPr lang="en-GB" sz="4400" dirty="0" smtClean="0">
                    <a:solidFill>
                      <a:prstClr val="black"/>
                    </a:solidFill>
                  </a:rPr>
                  <a:t>north</a:t>
                </a:r>
                <a:endParaRPr lang="en-GB" sz="4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894635"/>
                <a:ext cx="9142856" cy="769441"/>
              </a:xfrm>
              <a:prstGeom prst="rect">
                <a:avLst/>
              </a:prstGeom>
              <a:blipFill>
                <a:blip r:embed="rId4"/>
                <a:stretch>
                  <a:fillRect t="-16667" b="-37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2BFE1BD-201A-45E1-BD77-7370F435F7FA}"/>
              </a:ext>
            </a:extLst>
          </p:cNvPr>
          <p:cNvCxnSpPr>
            <a:cxnSpLocks/>
          </p:cNvCxnSpPr>
          <p:nvPr/>
        </p:nvCxnSpPr>
        <p:spPr>
          <a:xfrm flipV="1">
            <a:off x="6156176" y="5033021"/>
            <a:ext cx="0" cy="65950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1331640" y="5307802"/>
                <a:ext cx="4536504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4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4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4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dirty="0" smtClean="0"/>
                  <a:t> </a:t>
                </a:r>
                <a14:m>
                  <m:oMath xmlns:m="http://schemas.openxmlformats.org/officeDocument/2006/math">
                    <m:r>
                      <a:rPr lang="en-GB" sz="4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4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4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5307802"/>
                <a:ext cx="4536504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>
            <a:off x="6156176" y="4828428"/>
            <a:ext cx="0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5796136" y="569252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880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E2FBAFD-14C6-4D55-A591-BAF42C7063CC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049C703D-8241-4CA5-B533-8702A950113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Forces as Vectors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F0D9C02-A2A4-468B-BB63-C60743CDE65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03E03E2-462F-4522-B458-1A9A918BEDDD}"/>
                  </a:ext>
                </a:extLst>
              </p:cNvPr>
              <p:cNvSpPr txBox="1"/>
              <p:nvPr/>
            </p:nvSpPr>
            <p:spPr>
              <a:xfrm>
                <a:off x="400828" y="791891"/>
                <a:ext cx="8341199" cy="230832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 smtClean="0"/>
                  <a:t>A </a:t>
                </a:r>
                <a:r>
                  <a:rPr lang="en-GB" sz="2400" dirty="0"/>
                  <a:t>particle begins at rest at the origin. </a:t>
                </a:r>
                <a:endParaRPr lang="en-GB" sz="2400" dirty="0" smtClean="0"/>
              </a:p>
              <a:p>
                <a:pPr algn="ctr"/>
                <a:r>
                  <a:rPr lang="en-GB" sz="2400" dirty="0" smtClean="0"/>
                  <a:t>It </a:t>
                </a:r>
                <a:r>
                  <a:rPr lang="en-GB" sz="2400" dirty="0"/>
                  <a:t>is acted on by three forces </a:t>
                </a:r>
                <a:endParaRPr lang="en-GB" sz="2400" dirty="0" smtClean="0"/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2400" b="0" i="0" dirty="0">
                    <a:latin typeface="+mj-lt"/>
                  </a:rPr>
                  <a:t> N</a:t>
                </a:r>
                <a:r>
                  <a:rPr lang="en-GB" sz="2400" dirty="0"/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2400" dirty="0"/>
                  <a:t> N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+4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2400" dirty="0"/>
                  <a:t> N</a:t>
                </a:r>
                <a:r>
                  <a:rPr lang="en-GB" sz="2400" dirty="0" smtClean="0"/>
                  <a:t>.</a:t>
                </a:r>
              </a:p>
              <a:p>
                <a:pPr algn="ctr"/>
                <a:endParaRPr lang="en-GB" sz="2400" dirty="0"/>
              </a:p>
              <a:p>
                <a:pPr marL="342900" indent="-342900" algn="ctr">
                  <a:buAutoNum type="alphaLcParenBoth"/>
                </a:pPr>
                <a:r>
                  <a:rPr lang="en-GB" sz="2400" dirty="0"/>
                  <a:t>Find the resultant force in the form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2400" dirty="0" smtClean="0"/>
                  <a:t>.</a:t>
                </a:r>
                <a:endParaRPr lang="en-GB" sz="2400" dirty="0"/>
              </a:p>
              <a:p>
                <a:pPr marL="342900" indent="-342900" algn="ctr">
                  <a:buAutoNum type="alphaLcParenBoth"/>
                </a:pPr>
                <a:r>
                  <a:rPr lang="en-GB" sz="2400" dirty="0"/>
                  <a:t>Work out the magnitude and bearing of the resultant force.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03E03E2-462F-4522-B458-1A9A918BED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828" y="791891"/>
                <a:ext cx="8341199" cy="2308324"/>
              </a:xfrm>
              <a:prstGeom prst="rect">
                <a:avLst/>
              </a:prstGeom>
              <a:blipFill>
                <a:blip r:embed="rId2"/>
                <a:stretch>
                  <a:fillRect b="-97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D32DFB4-3A7D-46C7-9F37-C6CD167A1BE8}"/>
                  </a:ext>
                </a:extLst>
              </p:cNvPr>
              <p:cNvSpPr txBox="1"/>
              <p:nvPr/>
            </p:nvSpPr>
            <p:spPr>
              <a:xfrm>
                <a:off x="899964" y="3339997"/>
                <a:ext cx="5123025" cy="7068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r>
                  <a:rPr lang="en-GB" sz="2400" b="0" i="1" dirty="0">
                    <a:latin typeface="Cambria Math" panose="02040503050406030204" pitchFamily="18" charset="0"/>
                  </a:rPr>
                  <a:t/>
                </a:r>
                <a:br>
                  <a:rPr lang="en-GB" sz="2400" b="0" i="1" dirty="0">
                    <a:latin typeface="Cambria Math" panose="02040503050406030204" pitchFamily="18" charset="0"/>
                  </a:rPr>
                </a:br>
                <a:endParaRPr lang="en-GB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D32DFB4-3A7D-46C7-9F37-C6CD167A1B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964" y="3339997"/>
                <a:ext cx="5123025" cy="70686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2BFE1BD-201A-45E1-BD77-7370F435F7FA}"/>
              </a:ext>
            </a:extLst>
          </p:cNvPr>
          <p:cNvCxnSpPr>
            <a:cxnSpLocks/>
          </p:cNvCxnSpPr>
          <p:nvPr/>
        </p:nvCxnSpPr>
        <p:spPr>
          <a:xfrm flipV="1">
            <a:off x="956824" y="4602881"/>
            <a:ext cx="901700" cy="5588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6920D12-4410-4A35-A939-2073FE68FD00}"/>
              </a:ext>
            </a:extLst>
          </p:cNvPr>
          <p:cNvCxnSpPr>
            <a:cxnSpLocks/>
          </p:cNvCxnSpPr>
          <p:nvPr/>
        </p:nvCxnSpPr>
        <p:spPr>
          <a:xfrm>
            <a:off x="982224" y="5193431"/>
            <a:ext cx="876300" cy="63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AB3965-1FA5-4773-9905-4DE4F4D0DFB4}"/>
              </a:ext>
            </a:extLst>
          </p:cNvPr>
          <p:cNvCxnSpPr>
            <a:cxnSpLocks/>
          </p:cNvCxnSpPr>
          <p:nvPr/>
        </p:nvCxnSpPr>
        <p:spPr>
          <a:xfrm flipV="1">
            <a:off x="1845824" y="4660031"/>
            <a:ext cx="0" cy="5207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6888C12-31AF-418F-BB60-2DA2A862FB73}"/>
              </a:ext>
            </a:extLst>
          </p:cNvPr>
          <p:cNvSpPr txBox="1"/>
          <p:nvPr/>
        </p:nvSpPr>
        <p:spPr>
          <a:xfrm>
            <a:off x="1230308" y="5161681"/>
            <a:ext cx="297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7B504C8-2E47-4D7C-ACD4-41F52E370577}"/>
              </a:ext>
            </a:extLst>
          </p:cNvPr>
          <p:cNvSpPr txBox="1"/>
          <p:nvPr/>
        </p:nvSpPr>
        <p:spPr>
          <a:xfrm>
            <a:off x="1826774" y="4735715"/>
            <a:ext cx="297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6427211-128B-479B-9F41-2908408FC5D4}"/>
              </a:ext>
            </a:extLst>
          </p:cNvPr>
          <p:cNvSpPr/>
          <p:nvPr/>
        </p:nvSpPr>
        <p:spPr>
          <a:xfrm>
            <a:off x="1220349" y="5001344"/>
            <a:ext cx="52388" cy="185737"/>
          </a:xfrm>
          <a:custGeom>
            <a:avLst/>
            <a:gdLst>
              <a:gd name="connsiteX0" fmla="*/ 52388 w 52388"/>
              <a:gd name="connsiteY0" fmla="*/ 185737 h 185737"/>
              <a:gd name="connsiteX1" fmla="*/ 42863 w 52388"/>
              <a:gd name="connsiteY1" fmla="*/ 80962 h 185737"/>
              <a:gd name="connsiteX2" fmla="*/ 0 w 52388"/>
              <a:gd name="connsiteY2" fmla="*/ 0 h 185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388" h="185737">
                <a:moveTo>
                  <a:pt x="52388" y="185737"/>
                </a:moveTo>
                <a:cubicBezTo>
                  <a:pt x="51991" y="148827"/>
                  <a:pt x="51594" y="111918"/>
                  <a:pt x="42863" y="80962"/>
                </a:cubicBezTo>
                <a:cubicBezTo>
                  <a:pt x="34132" y="50006"/>
                  <a:pt x="17066" y="25003"/>
                  <a:pt x="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8C1D6DD-9B94-4269-BC5D-1B57DC0639C1}"/>
                  </a:ext>
                </a:extLst>
              </p:cNvPr>
              <p:cNvSpPr txBox="1"/>
              <p:nvPr/>
            </p:nvSpPr>
            <p:spPr>
              <a:xfrm>
                <a:off x="1229875" y="4875931"/>
                <a:ext cx="26890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8C1D6DD-9B94-4269-BC5D-1B57DC0639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875" y="4875931"/>
                <a:ext cx="268907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11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E673255-D765-4A80-AAC6-F4D2E2FA9213}"/>
                  </a:ext>
                </a:extLst>
              </p:cNvPr>
              <p:cNvSpPr txBox="1"/>
              <p:nvPr/>
            </p:nvSpPr>
            <p:spPr>
              <a:xfrm>
                <a:off x="2089949" y="4421350"/>
                <a:ext cx="6849980" cy="2219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The magnitude of the force is the magnitude of the vector: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plcHide m:val="on"/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=5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2000" dirty="0"/>
              </a:p>
              <a:p>
                <a:endParaRPr lang="en-GB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=36.9°</m:t>
                      </m:r>
                    </m:oMath>
                  </m:oMathPara>
                </a14:m>
                <a:endParaRPr lang="en-GB" sz="2000" dirty="0"/>
              </a:p>
              <a:p>
                <a:pPr algn="ctr"/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2000" dirty="0"/>
                  <a:t> Bearing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=90−36.9=053.1°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E673255-D765-4A80-AAC6-F4D2E2FA92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9949" y="4421350"/>
                <a:ext cx="6849980" cy="2219325"/>
              </a:xfrm>
              <a:prstGeom prst="rect">
                <a:avLst/>
              </a:prstGeom>
              <a:blipFill rotWithShape="0">
                <a:blip r:embed="rId5"/>
                <a:stretch>
                  <a:fillRect l="-979" t="-1374" b="-41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>
            <a:extLst>
              <a:ext uri="{FF2B5EF4-FFF2-40B4-BE49-F238E27FC236}">
                <a16:creationId xmlns:a16="http://schemas.microsoft.com/office/drawing/2014/main" id="{EF0695A7-0543-4861-93DA-AD7B1B9A7171}"/>
              </a:ext>
            </a:extLst>
          </p:cNvPr>
          <p:cNvSpPr/>
          <p:nvPr/>
        </p:nvSpPr>
        <p:spPr>
          <a:xfrm>
            <a:off x="589197" y="3365176"/>
            <a:ext cx="216024" cy="1886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BC3D4EB-D8DC-45E1-89D0-4CB545708B57}"/>
              </a:ext>
            </a:extLst>
          </p:cNvPr>
          <p:cNvSpPr/>
          <p:nvPr/>
        </p:nvSpPr>
        <p:spPr>
          <a:xfrm>
            <a:off x="591699" y="4437112"/>
            <a:ext cx="216024" cy="1886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911492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  <p:bldP spid="26" grpId="0"/>
      <p:bldP spid="27" grpId="0" animBg="1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24"/>
          <p:cNvSpPr/>
          <p:nvPr/>
        </p:nvSpPr>
        <p:spPr>
          <a:xfrm>
            <a:off x="6807872" y="3998018"/>
            <a:ext cx="120650" cy="254000"/>
          </a:xfrm>
          <a:custGeom>
            <a:avLst/>
            <a:gdLst>
              <a:gd name="connsiteX0" fmla="*/ 0 w 120650"/>
              <a:gd name="connsiteY0" fmla="*/ 0 h 254000"/>
              <a:gd name="connsiteX1" fmla="*/ 95250 w 120650"/>
              <a:gd name="connsiteY1" fmla="*/ 120650 h 254000"/>
              <a:gd name="connsiteX2" fmla="*/ 120650 w 12065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650" h="254000">
                <a:moveTo>
                  <a:pt x="0" y="0"/>
                </a:moveTo>
                <a:cubicBezTo>
                  <a:pt x="37571" y="39158"/>
                  <a:pt x="75142" y="78317"/>
                  <a:pt x="95250" y="120650"/>
                </a:cubicBezTo>
                <a:cubicBezTo>
                  <a:pt x="115358" y="162983"/>
                  <a:pt x="118004" y="208491"/>
                  <a:pt x="120650" y="25400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5B8D5F8-499A-486F-BECC-3B29C84568A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C3B8C1B-2A37-4868-B3C8-6BB9E5F8FAB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Forces as Vectors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EF09538-8315-4E2A-B5A1-CCB9A1FA44A4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60648" y="838835"/>
                <a:ext cx="8621560" cy="193899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400" dirty="0" smtClean="0"/>
                  <a:t>A resultant force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</m:oMath>
                </a14:m>
                <a:r>
                  <a:rPr lang="en-GB" sz="2400" b="0" i="0" dirty="0" smtClean="0">
                    <a:latin typeface="+mj-lt"/>
                  </a:rPr>
                  <a:t> N acts upon a particle of mass 0.5 kg.</a:t>
                </a:r>
              </a:p>
              <a:p>
                <a:pPr algn="ctr"/>
                <a:endParaRPr lang="en-GB" sz="2400" b="0" i="0" dirty="0" smtClean="0">
                  <a:latin typeface="+mj-lt"/>
                </a:endParaRPr>
              </a:p>
              <a:p>
                <a:pPr marL="342900" indent="-342900" algn="ctr">
                  <a:buAutoNum type="alphaLcParenBoth"/>
                </a:pPr>
                <a:r>
                  <a:rPr lang="en-GB" sz="2400" dirty="0" smtClean="0">
                    <a:latin typeface="+mj-lt"/>
                  </a:rPr>
                  <a:t> Find the acceleration of the particle in the form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 smtClean="0"/>
                  <a:t> ms</a:t>
                </a:r>
                <a:r>
                  <a:rPr lang="en-GB" sz="2400" baseline="30000" dirty="0" smtClean="0"/>
                  <a:t>-2</a:t>
                </a:r>
                <a:r>
                  <a:rPr lang="en-GB" sz="2400" dirty="0" smtClean="0"/>
                  <a:t>.</a:t>
                </a:r>
              </a:p>
              <a:p>
                <a:pPr marL="342900" indent="-342900" algn="ctr">
                  <a:buAutoNum type="alphaLcParenBoth"/>
                </a:pPr>
                <a:r>
                  <a:rPr lang="en-GB" sz="2400" dirty="0" smtClean="0"/>
                  <a:t> Find the magnitude and bearing of the acceleration of </a:t>
                </a:r>
                <a:endParaRPr lang="en-GB" sz="2400" dirty="0"/>
              </a:p>
              <a:p>
                <a:pPr algn="ctr"/>
                <a:r>
                  <a:rPr lang="en-GB" sz="2400" dirty="0" smtClean="0"/>
                  <a:t>the particle.</a:t>
                </a:r>
                <a:endParaRPr lang="en-GB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648" y="838835"/>
                <a:ext cx="8621560" cy="1938992"/>
              </a:xfrm>
              <a:prstGeom prst="rect">
                <a:avLst/>
              </a:prstGeom>
              <a:blipFill>
                <a:blip r:embed="rId2"/>
                <a:stretch>
                  <a:fillRect b="-173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956840" y="3284984"/>
                <a:ext cx="3686139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b="0" i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sz="3200" b="0" dirty="0" smtClean="0"/>
                  <a:t> = </a:t>
                </a:r>
                <a:r>
                  <a:rPr lang="en-GB" sz="3200" b="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</a:t>
                </a:r>
              </a:p>
              <a:p>
                <a:endParaRPr lang="en-GB" sz="3200" b="0" dirty="0" smtClean="0"/>
              </a:p>
              <a:p>
                <a:r>
                  <a:rPr lang="en-GB" sz="3200" b="0" dirty="0" smtClean="0">
                    <a:solidFill>
                      <a:srgbClr val="00B050"/>
                    </a:solidFill>
                  </a:rPr>
                  <a:t>3i + 8j</a:t>
                </a:r>
                <a14:m>
                  <m:oMath xmlns:m="http://schemas.openxmlformats.org/officeDocument/2006/math">
                    <m:r>
                      <a:rPr lang="en-GB" sz="3200" b="0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=0.5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endParaRPr lang="en-GB" sz="3200" b="0" i="1" dirty="0" smtClean="0">
                  <a:latin typeface="Cambria Math" panose="02040503050406030204" pitchFamily="18" charset="0"/>
                </a:endParaRPr>
              </a:p>
              <a:p>
                <a:endParaRPr lang="en-GB" sz="32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=(6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+16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3200" dirty="0" smtClean="0"/>
                  <a:t> ms</a:t>
                </a:r>
                <a:r>
                  <a:rPr lang="en-GB" sz="3200" baseline="30000" dirty="0" smtClean="0"/>
                  <a:t>-2</a:t>
                </a:r>
                <a:endParaRPr lang="en-GB" sz="3200" baseline="30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840" y="3284984"/>
                <a:ext cx="3686139" cy="2554545"/>
              </a:xfrm>
              <a:prstGeom prst="rect">
                <a:avLst/>
              </a:prstGeom>
              <a:blipFill>
                <a:blip r:embed="rId3"/>
                <a:stretch>
                  <a:fillRect l="-4298" t="-3580" b="-71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>
            <a:off x="6629606" y="4257014"/>
            <a:ext cx="709175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359975" y="3451000"/>
            <a:ext cx="0" cy="806014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596462" y="3451000"/>
            <a:ext cx="720080" cy="7920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934078" y="3794819"/>
            <a:ext cx="64294" cy="75405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339908" y="3647974"/>
            <a:ext cx="509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16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6827245" y="4214043"/>
            <a:ext cx="509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6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012287" y="4889987"/>
                <a:ext cx="3917900" cy="12768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plcHide m:val="on"/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16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𝟏𝟕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b="1" dirty="0" smtClean="0"/>
                  <a:t> ms</a:t>
                </a:r>
                <a:r>
                  <a:rPr lang="en-GB" b="1" baseline="30000" dirty="0" smtClean="0"/>
                  <a:t>-2</a:t>
                </a:r>
                <a:r>
                  <a:rPr lang="en-GB" b="1" dirty="0" smtClean="0"/>
                  <a:t> </a:t>
                </a:r>
                <a:r>
                  <a:rPr lang="en-GB" dirty="0" smtClean="0"/>
                  <a:t>(3sf)</a:t>
                </a:r>
              </a:p>
              <a:p>
                <a:endParaRPr lang="en-GB" dirty="0" smtClean="0"/>
              </a:p>
              <a:p>
                <a:r>
                  <a:rPr lang="en-GB" dirty="0" smtClean="0"/>
                  <a:t>Bearing: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90−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𝟎𝟐𝟏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°</m:t>
                        </m:r>
                      </m:e>
                    </m:func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2287" y="4889987"/>
                <a:ext cx="3917900" cy="1276824"/>
              </a:xfrm>
              <a:prstGeom prst="rect">
                <a:avLst/>
              </a:prstGeom>
              <a:blipFill>
                <a:blip r:embed="rId4"/>
                <a:stretch>
                  <a:fillRect l="-1244" b="-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864228" y="3890306"/>
                <a:ext cx="2384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4228" y="3890306"/>
                <a:ext cx="238448" cy="369332"/>
              </a:xfrm>
              <a:prstGeom prst="rect">
                <a:avLst/>
              </a:prstGeom>
              <a:blipFill>
                <a:blip r:embed="rId5"/>
                <a:stretch>
                  <a:fillRect r="-28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467544" y="3451000"/>
            <a:ext cx="23078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5273544" y="3457377"/>
            <a:ext cx="23078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311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1" grpId="0"/>
      <p:bldP spid="22" grpId="0"/>
      <p:bldP spid="23" grpId="0"/>
      <p:bldP spid="24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167E2AC-5FB7-4FEC-9105-578E2BE5F020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676A0C3-ADA0-43D1-AFE2-79A726635A0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Forces as Vectors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5398E7C-0D8A-4204-8686-2019549798A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357AD7A4-F47F-446E-A742-B58E18F1B2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9461" y="764704"/>
            <a:ext cx="5530610" cy="304124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DC5EB6B-3BA9-4FAB-A61E-AC4EA22B41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4077072"/>
            <a:ext cx="6230189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183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5B8D5F8-499A-486F-BECC-3B29C84568A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C3B8C1B-2A37-4868-B3C8-6BB9E5F8FAB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Forces as Vectors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EF09538-8315-4E2A-B5A1-CCB9A1FA44A4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95536" y="764704"/>
                <a:ext cx="8443996" cy="240950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spAutoFit/>
              </a:bodyPr>
              <a:lstStyle/>
              <a:p>
                <a:r>
                  <a:rPr lang="en-GB" sz="2000" dirty="0" smtClean="0"/>
                  <a:t>A boat is modelled as a particle of mass 60 kg being acted on by three forces.</a:t>
                </a:r>
              </a:p>
              <a:p>
                <a:endParaRPr lang="en-GB" sz="20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80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50 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,    </m:t>
                      </m:r>
                      <m:sSub>
                        <m:sSub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mr>
                          </m: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,   </m:t>
                      </m:r>
                      <m:sSub>
                        <m:sSub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−75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2000" dirty="0" smtClean="0"/>
              </a:p>
              <a:p>
                <a:endParaRPr lang="en-GB" sz="2000" dirty="0" smtClean="0"/>
              </a:p>
              <a:p>
                <a:r>
                  <a:rPr lang="en-GB" sz="2000" dirty="0" smtClean="0"/>
                  <a:t>Given that the boat is accelerating at a rate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0.8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−1.5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 smtClean="0"/>
                  <a:t> ms</a:t>
                </a:r>
                <a:r>
                  <a:rPr lang="en-GB" sz="2000" baseline="30000" dirty="0" smtClean="0"/>
                  <a:t>-2</a:t>
                </a:r>
                <a:r>
                  <a:rPr lang="en-GB" sz="2000" dirty="0" smtClean="0"/>
                  <a:t>, </a:t>
                </a:r>
              </a:p>
              <a:p>
                <a:r>
                  <a:rPr lang="en-GB" sz="2000" dirty="0" smtClean="0"/>
                  <a:t>find the values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2000" dirty="0" smtClean="0"/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2000" dirty="0" smtClean="0"/>
                  <a:t>.</a:t>
                </a:r>
                <a:endParaRPr lang="en-GB" sz="20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764704"/>
                <a:ext cx="8443996" cy="2409506"/>
              </a:xfrm>
              <a:prstGeom prst="rect">
                <a:avLst/>
              </a:prstGeom>
              <a:blipFill>
                <a:blip r:embed="rId2"/>
                <a:stretch>
                  <a:fillRect b="-93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63688" y="3212976"/>
                <a:ext cx="6048672" cy="33441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Resultant force: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80</m:t>
                              </m:r>
                            </m:e>
                          </m:mr>
                          <m:m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50 </m:t>
                              </m:r>
                            </m:e>
                          </m:mr>
                        </m:m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mr>
                          <m:m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</m:m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−75</m:t>
                              </m:r>
                            </m:e>
                          </m:mr>
                          <m:m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</m:m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5+10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mr>
                          <m:m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150+20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400" dirty="0" smtClean="0"/>
                  <a:t> N</a:t>
                </a:r>
              </a:p>
              <a:p>
                <a:endParaRPr lang="en-GB" sz="2400" dirty="0" smtClean="0"/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𝑚𝑎</m:t>
                    </m:r>
                  </m:oMath>
                </a14:m>
                <a:r>
                  <a:rPr lang="en-GB" sz="2400" dirty="0" smtClean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5+10</m:t>
                                </m:r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150+20</m:t>
                                </m:r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=60×</m:t>
                      </m:r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0.8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−1.5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48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90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400" dirty="0" smtClean="0"/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2400" dirty="0" smtClean="0"/>
                  <a:t> </a:t>
                </a:r>
                <a14:m>
                  <m:oMath xmlns:m="http://schemas.openxmlformats.org/officeDocument/2006/math"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5+10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=48</m:t>
                    </m:r>
                    <m:r>
                      <a:rPr lang="en-GB" sz="2400" b="0" i="0" dirty="0" smtClean="0">
                        <a:latin typeface="Cambria Math" panose="02040503050406030204" pitchFamily="18" charset="0"/>
                      </a:rPr>
                      <m:t>    ⇒   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2400" b="0" i="0" dirty="0" smtClean="0">
                        <a:latin typeface="Cambria Math" panose="02040503050406030204" pitchFamily="18" charset="0"/>
                      </a:rPr>
                      <m:t>=4.3</m:t>
                    </m:r>
                  </m:oMath>
                </a14:m>
                <a:endParaRPr lang="en-GB" sz="2400" dirty="0" smtClean="0"/>
              </a:p>
              <a:p>
                <a:r>
                  <a:rPr lang="en-GB" sz="2400" dirty="0"/>
                  <a:t>a</a:t>
                </a:r>
                <a:r>
                  <a:rPr lang="en-GB" sz="2400" dirty="0" smtClean="0"/>
                  <a:t>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150+20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=−90   ⇒ 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=−12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3212976"/>
                <a:ext cx="6048672" cy="3344121"/>
              </a:xfrm>
              <a:prstGeom prst="rect">
                <a:avLst/>
              </a:prstGeom>
              <a:blipFill>
                <a:blip r:embed="rId3"/>
                <a:stretch>
                  <a:fillRect l="-1511" t="-1457" b="-107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0282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9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10D</a:t>
              </a:r>
              <a:endParaRPr lang="en-GB" sz="3200" dirty="0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1</a:t>
            </a:r>
          </a:p>
          <a:p>
            <a:r>
              <a:rPr lang="en-GB" sz="2400" dirty="0"/>
              <a:t>Pages 167-169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Q1-2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Q3-5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					</a:t>
            </a:r>
            <a:r>
              <a:rPr lang="en-US" sz="2400" dirty="0" smtClean="0"/>
              <a:t>Q6-7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Q8-10 &amp; Challenge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6961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26240</TotalTime>
  <Words>253</Words>
  <Application>Microsoft Office PowerPoint</Application>
  <PresentationFormat>On-screen Show (4:3)</PresentationFormat>
  <Paragraphs>93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860</cp:revision>
  <dcterms:created xsi:type="dcterms:W3CDTF">2013-02-28T07:36:55Z</dcterms:created>
  <dcterms:modified xsi:type="dcterms:W3CDTF">2019-09-17T04:17:28Z</dcterms:modified>
</cp:coreProperties>
</file>