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16" r:id="rId2"/>
    <p:sldId id="617" r:id="rId3"/>
    <p:sldId id="588" r:id="rId4"/>
    <p:sldId id="615" r:id="rId5"/>
    <p:sldId id="587" r:id="rId6"/>
    <p:sldId id="6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5" autoAdjust="0"/>
    <p:restoredTop sz="92308" autoAdjust="0"/>
  </p:normalViewPr>
  <p:slideViewPr>
    <p:cSldViewPr>
      <p:cViewPr varScale="1">
        <p:scale>
          <a:sx n="63" d="100"/>
          <a:sy n="63" d="100"/>
        </p:scale>
        <p:origin x="1364" y="8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/>
              <a:t>Circles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6600" dirty="0" smtClean="0"/>
              <a:t>Midpoints and Bisectors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6</a:t>
            </a:r>
            <a:endParaRPr lang="en-GB" sz="5400" dirty="0" smtClean="0"/>
          </a:p>
          <a:p>
            <a:pPr algn="ctr"/>
            <a:r>
              <a:rPr lang="en-GB" sz="80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69351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Circles - Mid-points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8980" y="981273"/>
                <a:ext cx="8064896" cy="175432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/>
                  <a:t>What is the </a:t>
                </a:r>
                <a:r>
                  <a:rPr lang="en-US" sz="3600" dirty="0" smtClean="0"/>
                  <a:t>co-ordinate </a:t>
                </a:r>
                <a:r>
                  <a:rPr lang="en-US" sz="3600" dirty="0"/>
                  <a:t>of the </a:t>
                </a:r>
                <a:r>
                  <a:rPr lang="en-US" sz="3600" dirty="0" smtClean="0"/>
                  <a:t>mid-point </a:t>
                </a:r>
              </a:p>
              <a:p>
                <a:pPr algn="ctr"/>
                <a:r>
                  <a:rPr lang="en-US" sz="3600" dirty="0" smtClean="0"/>
                  <a:t>between A and </a:t>
                </a:r>
                <a:r>
                  <a:rPr lang="en-US" sz="3600" dirty="0" smtClean="0">
                    <a:solidFill>
                      <a:prstClr val="black"/>
                    </a:solidFill>
                  </a:rPr>
                  <a:t>B</a:t>
                </a:r>
                <a:r>
                  <a:rPr lang="en-US" sz="3600" dirty="0" smtClean="0"/>
                  <a:t>?</a:t>
                </a:r>
                <a:endParaRPr lang="en-US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4,7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10,17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981273"/>
                <a:ext cx="8064896" cy="1754326"/>
              </a:xfrm>
              <a:prstGeom prst="rect">
                <a:avLst/>
              </a:prstGeom>
              <a:blipFill>
                <a:blip r:embed="rId2"/>
                <a:stretch>
                  <a:fillRect t="-6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331640" y="3582702"/>
                <a:ext cx="4601901" cy="13360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5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5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10 −4</m:t>
                            </m:r>
                          </m:num>
                          <m:den>
                            <m:r>
                              <a:rPr lang="en-GB" sz="5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54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sz="5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−</m:t>
                            </m:r>
                            <m:r>
                              <a:rPr lang="en-GB" sz="5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sz="5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5400" dirty="0" smtClean="0"/>
                  <a:t> = </a:t>
                </a:r>
                <a:endParaRPr lang="en-GB" sz="5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582702"/>
                <a:ext cx="4601901" cy="1336007"/>
              </a:xfrm>
              <a:prstGeom prst="rect">
                <a:avLst/>
              </a:prstGeom>
              <a:blipFill>
                <a:blip r:embed="rId3"/>
                <a:stretch>
                  <a:fillRect r="-6225" b="-12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796136" y="3789040"/>
                <a:ext cx="1825436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5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789040"/>
                <a:ext cx="1825436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38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Circles - Mid-points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6376" y="991089"/>
                <a:ext cx="8370104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What is the co-ordinate </a:t>
                </a:r>
                <a:r>
                  <a:rPr lang="en-US" sz="3200" dirty="0"/>
                  <a:t>of the </a:t>
                </a:r>
                <a:r>
                  <a:rPr lang="en-US" sz="3200" dirty="0" smtClean="0"/>
                  <a:t>center of the circle </a:t>
                </a:r>
              </a:p>
              <a:p>
                <a:pPr algn="ctr"/>
                <a:r>
                  <a:rPr lang="en-US" sz="3200" dirty="0" smtClean="0"/>
                  <a:t>given that the co-ordinates of A and </a:t>
                </a:r>
                <a:r>
                  <a:rPr lang="en-US" sz="3200" dirty="0" smtClean="0">
                    <a:solidFill>
                      <a:prstClr val="black"/>
                    </a:solidFill>
                  </a:rPr>
                  <a:t>B </a:t>
                </a:r>
              </a:p>
              <a:p>
                <a:pPr algn="ctr"/>
                <a:r>
                  <a:rPr lang="en-US" sz="3200" dirty="0" smtClean="0">
                    <a:solidFill>
                      <a:prstClr val="black"/>
                    </a:solidFill>
                  </a:rPr>
                  <a:t>are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4,7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10,17</m:t>
                        </m:r>
                      </m:e>
                    </m:d>
                  </m:oMath>
                </a14:m>
                <a:r>
                  <a:rPr lang="en-GB" sz="3200" dirty="0" smtClean="0"/>
                  <a:t> respectively?</a:t>
                </a:r>
                <a:endParaRPr lang="en-GB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76" y="991089"/>
                <a:ext cx="8370104" cy="1569660"/>
              </a:xfrm>
              <a:prstGeom prst="rect">
                <a:avLst/>
              </a:prstGeom>
              <a:blipFill>
                <a:blip r:embed="rId2"/>
                <a:stretch>
                  <a:fillRect r="-984" b="-6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996952"/>
            <a:ext cx="5112568" cy="33537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67744" y="4797152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A</a:t>
            </a:r>
            <a:endParaRPr lang="en-GB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6156176" y="412769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5385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Circles – Mid-points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000" y="807860"/>
                <a:ext cx="7704855" cy="206210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A line segment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3200" dirty="0"/>
                  <a:t> is the diameter of a circle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with </a:t>
                </a:r>
                <a:r>
                  <a:rPr lang="en-GB" sz="3200" dirty="0"/>
                  <a:t>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5,−4</m:t>
                        </m:r>
                      </m:e>
                    </m:d>
                  </m:oMath>
                </a14:m>
                <a:r>
                  <a:rPr lang="en-GB" sz="3200" dirty="0"/>
                  <a:t>.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If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3200" dirty="0"/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1,−2</m:t>
                        </m:r>
                      </m:e>
                    </m:d>
                  </m:oMath>
                </a14:m>
                <a:r>
                  <a:rPr lang="en-GB" sz="3200" dirty="0"/>
                  <a:t>, </a:t>
                </a:r>
                <a:endParaRPr lang="en-GB" sz="3200" dirty="0" smtClean="0"/>
              </a:p>
              <a:p>
                <a:pPr algn="ctr"/>
                <a:r>
                  <a:rPr lang="en-GB" sz="3200" dirty="0" smtClean="0"/>
                  <a:t>what </a:t>
                </a:r>
                <a:r>
                  <a:rPr lang="en-GB" sz="3200" dirty="0"/>
                  <a:t>are the coordinates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3200" dirty="0"/>
                  <a:t>?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00" y="807860"/>
                <a:ext cx="7704855" cy="2062103"/>
              </a:xfrm>
              <a:prstGeom prst="rect">
                <a:avLst/>
              </a:prstGeom>
              <a:blipFill>
                <a:blip r:embed="rId2"/>
                <a:stretch>
                  <a:fillRect r="-76" b="-464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43536" y="4077072"/>
                <a:ext cx="295232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5+4=9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−4−2=−6</m:t>
                      </m:r>
                    </m:oMath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,−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536" y="4077072"/>
                <a:ext cx="2952328" cy="1569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284984"/>
            <a:ext cx="5108891" cy="33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60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Circles - Perpendicular </a:t>
              </a:r>
              <a:r>
                <a:rPr lang="en-GB" sz="3200" dirty="0">
                  <a:latin typeface="+mj-lt"/>
                </a:rPr>
                <a:t>Bisectors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2505272" y="2223935"/>
            <a:ext cx="4477759" cy="2975986"/>
            <a:chOff x="6015186" y="908720"/>
            <a:chExt cx="2572328" cy="1633670"/>
          </a:xfrm>
        </p:grpSpPr>
        <p:sp>
          <p:nvSpPr>
            <p:cNvPr id="6" name="Oval 5"/>
            <p:cNvSpPr/>
            <p:nvPr/>
          </p:nvSpPr>
          <p:spPr>
            <a:xfrm>
              <a:off x="6372200" y="908720"/>
              <a:ext cx="1224136" cy="1224136"/>
            </a:xfrm>
            <a:prstGeom prst="ellipse">
              <a:avLst/>
            </a:prstGeom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272338" y="981075"/>
              <a:ext cx="171450" cy="95250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6372200" y="1447800"/>
              <a:ext cx="1224136" cy="209551"/>
            </a:xfrm>
            <a:prstGeom prst="line">
              <a:avLst/>
            </a:prstGeom>
            <a:ln w="9525">
              <a:solidFill>
                <a:schemeClr val="accent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7795426" y="1895453"/>
              <a:ext cx="792088" cy="321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/>
                <a:t>chord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15186" y="2221377"/>
              <a:ext cx="1957239" cy="321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/>
                <a:t>diameter</a:t>
              </a:r>
              <a:endParaRPr lang="en-GB" sz="3200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948264" y="1538288"/>
              <a:ext cx="209774" cy="7143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7448550" y="1657350"/>
              <a:ext cx="547688" cy="261939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5536" y="5307754"/>
                <a:ext cx="8439848" cy="58477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3200" dirty="0" smtClean="0">
                    <a:solidFill>
                      <a:schemeClr val="tx1"/>
                    </a:solidFill>
                  </a:rPr>
                  <a:t>1. It passes through the midpoint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𝑐h𝑜𝑟𝑑</m:t>
                    </m:r>
                  </m:oMath>
                </a14:m>
                <a:r>
                  <a:rPr lang="en-GB" sz="32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307754"/>
                <a:ext cx="8439848" cy="584775"/>
              </a:xfrm>
              <a:prstGeom prst="rect">
                <a:avLst/>
              </a:prstGeom>
              <a:blipFill>
                <a:blip r:embed="rId2"/>
                <a:stretch>
                  <a:fillRect l="-1879" t="-12500" b="-3437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395536" y="6063199"/>
            <a:ext cx="8439848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tx1"/>
                </a:solidFill>
              </a:rPr>
              <a:t>2. </a:t>
            </a:r>
            <a:r>
              <a:rPr lang="en-GB" sz="3200" dirty="0" smtClean="0">
                <a:solidFill>
                  <a:schemeClr val="tx1"/>
                </a:solidFill>
              </a:rPr>
              <a:t>They are perpendicular to each other.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99" y="769965"/>
            <a:ext cx="9142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What is the relationship between </a:t>
            </a:r>
          </a:p>
          <a:p>
            <a:pPr algn="ctr"/>
            <a:r>
              <a:rPr lang="en-GB" sz="4000" dirty="0" smtClean="0"/>
              <a:t>the diameter and the chord?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6120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6A/6B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 115, 116-117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 in both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Ex6A odd questions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Ex6B complete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Challenges from both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232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24043</TotalTime>
  <Words>133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946</cp:revision>
  <dcterms:created xsi:type="dcterms:W3CDTF">2013-02-28T07:36:55Z</dcterms:created>
  <dcterms:modified xsi:type="dcterms:W3CDTF">2019-09-02T02:34:08Z</dcterms:modified>
</cp:coreProperties>
</file>