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51" r:id="rId2"/>
    <p:sldId id="653" r:id="rId3"/>
    <p:sldId id="652" r:id="rId4"/>
    <p:sldId id="650" r:id="rId5"/>
    <p:sldId id="648" r:id="rId6"/>
    <p:sldId id="654" r:id="rId7"/>
    <p:sldId id="655" r:id="rId8"/>
    <p:sldId id="656" r:id="rId9"/>
    <p:sldId id="649" r:id="rId10"/>
    <p:sldId id="644" r:id="rId11"/>
    <p:sldId id="6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48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37.png"/><Relationship Id="rId5" Type="http://schemas.openxmlformats.org/officeDocument/2006/relationships/image" Target="../media/image50.png"/><Relationship Id="rId15" Type="http://schemas.openxmlformats.org/officeDocument/2006/relationships/image" Target="../media/image26.png"/><Relationship Id="rId10" Type="http://schemas.openxmlformats.org/officeDocument/2006/relationships/image" Target="../media/image36.png"/><Relationship Id="rId4" Type="http://schemas.openxmlformats.org/officeDocument/2006/relationships/image" Target="../media/image49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2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7900" y="1412776"/>
            <a:ext cx="91428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Probability</a:t>
            </a:r>
          </a:p>
          <a:p>
            <a:pPr algn="ctr"/>
            <a:r>
              <a:rPr lang="en-GB" sz="8000" b="1" dirty="0" smtClean="0"/>
              <a:t>- Venn Diagrams</a:t>
            </a:r>
          </a:p>
          <a:p>
            <a:pPr algn="ctr"/>
            <a:endParaRPr lang="en-GB" sz="4400" dirty="0" smtClean="0"/>
          </a:p>
          <a:p>
            <a:pPr algn="ctr"/>
            <a:r>
              <a:rPr lang="en-GB" sz="7200" dirty="0" smtClean="0"/>
              <a:t>Chapter 6 (Part 2)</a:t>
            </a:r>
          </a:p>
        </p:txBody>
      </p:sp>
    </p:spTree>
    <p:extLst>
      <p:ext uri="{BB962C8B-B14F-4D97-AF65-F5344CB8AC3E}">
        <p14:creationId xmlns:p14="http://schemas.microsoft.com/office/powerpoint/2010/main" val="54467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692696"/>
                <a:ext cx="8424936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vet surveys 100 of her clients. She finds that</a:t>
                </a:r>
              </a:p>
              <a:p>
                <a:r>
                  <a:rPr lang="en-GB" dirty="0"/>
                  <a:t>25 own dogs, 15 own dogs and cats, 11 own dogs and tropical fish, 53 own cats, 10 own cats and tropical fish, 7 own dogs, cats and tropical fish, 40 own tropical fish</a:t>
                </a:r>
                <a:r>
                  <a:rPr lang="en-GB" dirty="0" smtClean="0"/>
                  <a:t>.</a:t>
                </a:r>
                <a:endParaRPr lang="en-GB" sz="2000" dirty="0"/>
              </a:p>
              <a:p>
                <a:r>
                  <a:rPr lang="en-GB" dirty="0"/>
                  <a:t>Fill in this Venn Diagram, and hence answer the following questions:</a:t>
                </a:r>
              </a:p>
              <a:p>
                <a:pPr marL="342900" indent="-342900">
                  <a:buAutoNum type="alphaLcParenR"/>
                </a:pP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</a:rPr>
                          <m:t>𝑜𝑤𝑛𝑠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𝑑𝑜𝑔</m:t>
                        </m:r>
                        <m:r>
                          <a:rPr lang="en-GB" sz="20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𝑜𝑛𝑙𝑦</m:t>
                        </m:r>
                      </m:e>
                    </m:d>
                  </m:oMath>
                </a14:m>
                <a:endParaRPr lang="en-GB" sz="2000" b="0" dirty="0"/>
              </a:p>
              <a:p>
                <a:pPr marL="342900" indent="-342900">
                  <a:buAutoNum type="alphaLcParenR"/>
                </a:pP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</a:rPr>
                          <m:t>𝑑𝑜𝑒𝑠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𝑛𝑜𝑡</m:t>
                        </m:r>
                        <m:r>
                          <a:rPr lang="en-GB" sz="20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𝑜𝑤𝑛</m:t>
                        </m:r>
                        <m:r>
                          <a:rPr lang="en-GB" sz="20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𝑡𝑟𝑜𝑝𝑖𝑐𝑎𝑙</m:t>
                        </m:r>
                        <m:r>
                          <a:rPr lang="en-GB" sz="20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/>
                          </a:rPr>
                          <m:t>𝑓𝑖𝑠h</m:t>
                        </m:r>
                      </m:e>
                    </m:d>
                  </m:oMath>
                </a14:m>
                <a:endParaRPr lang="en-GB" sz="2000" b="0" dirty="0"/>
              </a:p>
              <a:p>
                <a:pPr marL="342900" indent="-342900">
                  <a:buAutoNum type="alphaLcParenR"/>
                </a:pP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𝑃</m:t>
                    </m:r>
                    <m:r>
                      <a:rPr lang="en-GB" sz="2000" b="0" i="1" smtClean="0">
                        <a:latin typeface="Cambria Math"/>
                      </a:rPr>
                      <m:t>(</m:t>
                    </m:r>
                    <m:r>
                      <a:rPr lang="en-GB" sz="2000" b="0" i="1" smtClean="0">
                        <a:latin typeface="Cambria Math"/>
                      </a:rPr>
                      <m:t>𝑑𝑜𝑒𝑠</m:t>
                    </m:r>
                    <m:r>
                      <a:rPr lang="en-GB" sz="2000" b="0" i="1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𝑛𝑜𝑡</m:t>
                    </m:r>
                    <m:r>
                      <a:rPr lang="en-GB" sz="2000" b="0" i="1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𝑜𝑤𝑛</m:t>
                    </m:r>
                    <m:r>
                      <a:rPr lang="en-GB" sz="2000" b="0" i="1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𝑑𝑜𝑔𝑠</m:t>
                    </m:r>
                    <m:r>
                      <a:rPr lang="en-GB" sz="2000" b="0" i="1" smtClean="0">
                        <a:latin typeface="Cambria Math"/>
                      </a:rPr>
                      <m:t>,  </m:t>
                    </m:r>
                    <m:r>
                      <a:rPr lang="en-GB" sz="2000" b="0" i="1" smtClean="0">
                        <a:latin typeface="Cambria Math"/>
                      </a:rPr>
                      <m:t>𝑐𝑎𝑡𝑠</m:t>
                    </m:r>
                    <m:r>
                      <a:rPr lang="en-GB" sz="2000" b="0" i="1" smtClean="0">
                        <a:latin typeface="Cambria Math"/>
                      </a:rPr>
                      <m:t>, </m:t>
                    </m:r>
                    <m:r>
                      <a:rPr lang="en-GB" sz="2000" b="0" i="1" smtClean="0">
                        <a:latin typeface="Cambria Math"/>
                      </a:rPr>
                      <m:t>𝑜𝑟</m:t>
                    </m:r>
                    <m:r>
                      <a:rPr lang="en-GB" sz="2000" b="0" i="1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𝑡𝑟𝑜𝑝𝑖𝑐𝑎𝑙</m:t>
                    </m:r>
                    <m:r>
                      <a:rPr lang="en-GB" sz="2000" b="0" i="1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𝑓𝑖𝑠h</m:t>
                    </m:r>
                    <m:r>
                      <a:rPr lang="en-GB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92696"/>
                <a:ext cx="8424936" cy="2123658"/>
              </a:xfrm>
              <a:prstGeom prst="rect">
                <a:avLst/>
              </a:prstGeom>
              <a:blipFill>
                <a:blip r:embed="rId2"/>
                <a:stretch>
                  <a:fillRect l="-796" t="-1724" b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241765" y="3054924"/>
            <a:ext cx="3820868" cy="3550574"/>
            <a:chOff x="2339752" y="2875118"/>
            <a:chExt cx="4392489" cy="3960440"/>
          </a:xfrm>
        </p:grpSpPr>
        <p:sp>
          <p:nvSpPr>
            <p:cNvPr id="6" name="Oval 5"/>
            <p:cNvSpPr/>
            <p:nvPr/>
          </p:nvSpPr>
          <p:spPr>
            <a:xfrm>
              <a:off x="3138386" y="2875118"/>
              <a:ext cx="2567039" cy="2454357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339752" y="4381201"/>
              <a:ext cx="2567039" cy="2454357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165202" y="4381201"/>
              <a:ext cx="2567039" cy="2454357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1593693" y="2913871"/>
            <a:ext cx="5040560" cy="383268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14173" y="5122387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173" y="5122387"/>
                <a:ext cx="50405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48485" y="3146402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485" y="3146402"/>
                <a:ext cx="50405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53733" y="4730328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733" y="4730328"/>
                <a:ext cx="50405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93693" y="2913871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693" y="2913871"/>
                <a:ext cx="50405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61945" y="4775479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945" y="4775479"/>
                <a:ext cx="53684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92815" y="4527654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815" y="4527654"/>
                <a:ext cx="536843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98788" y="4527654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788" y="4527654"/>
                <a:ext cx="536843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61945" y="5449387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945" y="5449387"/>
                <a:ext cx="53684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36468" y="5449387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468" y="5449387"/>
                <a:ext cx="536843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45551" y="3635011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35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551" y="3635011"/>
                <a:ext cx="536843" cy="461665"/>
              </a:xfrm>
              <a:prstGeom prst="rect">
                <a:avLst/>
              </a:prstGeom>
              <a:blipFill>
                <a:blip r:embed="rId12"/>
                <a:stretch>
                  <a:fillRect l="-3409" r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80784" y="5322442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26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784" y="5322442"/>
                <a:ext cx="536843" cy="461665"/>
              </a:xfrm>
              <a:prstGeom prst="rect">
                <a:avLst/>
              </a:prstGeom>
              <a:blipFill>
                <a:blip r:embed="rId13"/>
                <a:stretch>
                  <a:fillRect l="-1136" r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61913" y="3653683"/>
                <a:ext cx="536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913" y="3653683"/>
                <a:ext cx="536843" cy="461665"/>
              </a:xfrm>
              <a:prstGeom prst="rect">
                <a:avLst/>
              </a:prstGeom>
              <a:blipFill>
                <a:blip r:embed="rId14"/>
                <a:stretch>
                  <a:fillRect l="-2273" r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09530" y="6190163"/>
            <a:ext cx="1212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Dr Frost’s cat “Pippin”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32197" y="1836653"/>
            <a:ext cx="2070307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Tip</a:t>
            </a:r>
            <a:r>
              <a:rPr lang="en-GB" b="1" dirty="0"/>
              <a:t>: </a:t>
            </a:r>
            <a:r>
              <a:rPr lang="en-GB" dirty="0"/>
              <a:t>Start from the centre frequency and work your way outwards using subtraction.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858174" y="3449863"/>
                <a:ext cx="2046008" cy="3174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32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GB" sz="3200" dirty="0" smtClean="0"/>
              </a:p>
              <a:p>
                <a:pPr marL="342900" indent="-342900">
                  <a:buAutoNum type="alphaLcParenR"/>
                </a:pPr>
                <a:endParaRPr lang="en-GB" sz="3200" dirty="0"/>
              </a:p>
              <a:p>
                <a:pPr marL="342900" indent="-342900">
                  <a:buAutoNum type="alphaLcParenR"/>
                </a:pP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3200" dirty="0" smtClean="0"/>
              </a:p>
              <a:p>
                <a:pPr marL="342900" indent="-342900">
                  <a:buAutoNum type="alphaLcParenR"/>
                </a:pPr>
                <a:endParaRPr lang="en-GB" sz="3200" dirty="0"/>
              </a:p>
              <a:p>
                <a:pPr marL="342900" indent="-342900">
                  <a:buAutoNum type="alphaLcParenR"/>
                </a:pP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174" y="3449863"/>
                <a:ext cx="2046008" cy="3174652"/>
              </a:xfrm>
              <a:prstGeom prst="rect">
                <a:avLst/>
              </a:prstGeom>
              <a:blipFill>
                <a:blip r:embed="rId15"/>
                <a:stretch>
                  <a:fillRect l="-7738" b="-2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49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74-75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Q4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Q5-7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755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Venn Diagrams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25260" y="764704"/>
            <a:ext cx="9100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Venn Diagrams allow us to combine </a:t>
            </a:r>
            <a:r>
              <a:rPr lang="en-GB" sz="3600" dirty="0" smtClean="0"/>
              <a:t>events</a:t>
            </a:r>
            <a:r>
              <a:rPr lang="en-GB" sz="3600" dirty="0"/>
              <a:t>.</a:t>
            </a:r>
            <a:endParaRPr lang="en-GB" sz="3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978" y="1753370"/>
            <a:ext cx="4057411" cy="18478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4005064"/>
            <a:ext cx="3384376" cy="24076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825414"/>
            <a:ext cx="3523401" cy="17757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426" y="4272782"/>
            <a:ext cx="411100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5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Venn Diagrams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91680" y="815151"/>
                <a:ext cx="583264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800" dirty="0"/>
                  <a:t> </a:t>
                </a:r>
                <a:r>
                  <a:rPr lang="en-GB" sz="4800" b="1" dirty="0"/>
                  <a:t>or</a:t>
                </a:r>
                <a:r>
                  <a:rPr lang="en-GB" sz="4800" dirty="0"/>
                  <a:t>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4800" dirty="0"/>
              </a:p>
              <a:p>
                <a:pPr algn="ctr"/>
                <a:r>
                  <a:rPr lang="en-GB" sz="4800" dirty="0" smtClean="0"/>
                  <a:t>The </a:t>
                </a:r>
                <a:r>
                  <a:rPr lang="en-GB" sz="4800" b="1" dirty="0"/>
                  <a:t>union</a:t>
                </a:r>
                <a:r>
                  <a:rPr lang="en-GB" sz="4800" dirty="0"/>
                  <a:t> of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800" dirty="0"/>
                  <a:t> and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815151"/>
                <a:ext cx="5832648" cy="1569660"/>
              </a:xfrm>
              <a:prstGeom prst="rect">
                <a:avLst/>
              </a:prstGeom>
              <a:blipFill>
                <a:blip r:embed="rId2"/>
                <a:stretch>
                  <a:fillRect l="-1987" t="-8560" b="-20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2267744" y="2708920"/>
            <a:ext cx="4608512" cy="3024336"/>
            <a:chOff x="2123728" y="2530753"/>
            <a:chExt cx="3024336" cy="1512168"/>
          </a:xfrm>
        </p:grpSpPr>
        <p:sp>
          <p:nvSpPr>
            <p:cNvPr id="16" name="Oval 15"/>
            <p:cNvSpPr/>
            <p:nvPr/>
          </p:nvSpPr>
          <p:spPr>
            <a:xfrm>
              <a:off x="2424460" y="2825796"/>
              <a:ext cx="1512168" cy="102937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3347864" y="2825796"/>
              <a:ext cx="1512168" cy="102937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23728" y="2530753"/>
              <a:ext cx="3024336" cy="151216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329120" y="2671101"/>
                  <a:ext cx="360040" cy="367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29120" y="2671101"/>
                  <a:ext cx="360040" cy="36777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4595332" y="2653676"/>
                  <a:ext cx="360040" cy="367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5332" y="2653676"/>
                  <a:ext cx="360040" cy="36777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Oval 21"/>
            <p:cNvSpPr/>
            <p:nvPr/>
          </p:nvSpPr>
          <p:spPr>
            <a:xfrm>
              <a:off x="2433964" y="2824917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4132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Venn Diagrams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907704" y="2780928"/>
            <a:ext cx="5040560" cy="3168352"/>
            <a:chOff x="1115616" y="4221088"/>
            <a:chExt cx="3024336" cy="1512168"/>
          </a:xfrm>
        </p:grpSpPr>
        <p:sp>
          <p:nvSpPr>
            <p:cNvPr id="12" name="Freeform: Shape 11"/>
            <p:cNvSpPr/>
            <p:nvPr/>
          </p:nvSpPr>
          <p:spPr>
            <a:xfrm>
              <a:off x="2342952" y="4584154"/>
              <a:ext cx="590550" cy="809625"/>
            </a:xfrm>
            <a:custGeom>
              <a:avLst/>
              <a:gdLst>
                <a:gd name="connsiteX0" fmla="*/ 295275 w 590550"/>
                <a:gd name="connsiteY0" fmla="*/ 0 h 809625"/>
                <a:gd name="connsiteX1" fmla="*/ 119062 w 590550"/>
                <a:gd name="connsiteY1" fmla="*/ 100013 h 809625"/>
                <a:gd name="connsiteX2" fmla="*/ 52387 w 590550"/>
                <a:gd name="connsiteY2" fmla="*/ 214313 h 809625"/>
                <a:gd name="connsiteX3" fmla="*/ 9525 w 590550"/>
                <a:gd name="connsiteY3" fmla="*/ 323850 h 809625"/>
                <a:gd name="connsiteX4" fmla="*/ 0 w 590550"/>
                <a:gd name="connsiteY4" fmla="*/ 471488 h 809625"/>
                <a:gd name="connsiteX5" fmla="*/ 33337 w 590550"/>
                <a:gd name="connsiteY5" fmla="*/ 561975 h 809625"/>
                <a:gd name="connsiteX6" fmla="*/ 95250 w 590550"/>
                <a:gd name="connsiteY6" fmla="*/ 657225 h 809625"/>
                <a:gd name="connsiteX7" fmla="*/ 214312 w 590550"/>
                <a:gd name="connsiteY7" fmla="*/ 762000 h 809625"/>
                <a:gd name="connsiteX8" fmla="*/ 290512 w 590550"/>
                <a:gd name="connsiteY8" fmla="*/ 809625 h 809625"/>
                <a:gd name="connsiteX9" fmla="*/ 400050 w 590550"/>
                <a:gd name="connsiteY9" fmla="*/ 747713 h 809625"/>
                <a:gd name="connsiteX10" fmla="*/ 476250 w 590550"/>
                <a:gd name="connsiteY10" fmla="*/ 666750 h 809625"/>
                <a:gd name="connsiteX11" fmla="*/ 552450 w 590550"/>
                <a:gd name="connsiteY11" fmla="*/ 571500 h 809625"/>
                <a:gd name="connsiteX12" fmla="*/ 590550 w 590550"/>
                <a:gd name="connsiteY12" fmla="*/ 471488 h 809625"/>
                <a:gd name="connsiteX13" fmla="*/ 581025 w 590550"/>
                <a:gd name="connsiteY13" fmla="*/ 361950 h 809625"/>
                <a:gd name="connsiteX14" fmla="*/ 547687 w 590550"/>
                <a:gd name="connsiteY14" fmla="*/ 247650 h 809625"/>
                <a:gd name="connsiteX15" fmla="*/ 471487 w 590550"/>
                <a:gd name="connsiteY15" fmla="*/ 133350 h 809625"/>
                <a:gd name="connsiteX16" fmla="*/ 366712 w 590550"/>
                <a:gd name="connsiteY16" fmla="*/ 38100 h 809625"/>
                <a:gd name="connsiteX17" fmla="*/ 295275 w 590550"/>
                <a:gd name="connsiteY17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90550" h="809625">
                  <a:moveTo>
                    <a:pt x="295275" y="0"/>
                  </a:moveTo>
                  <a:lnTo>
                    <a:pt x="119062" y="100013"/>
                  </a:lnTo>
                  <a:lnTo>
                    <a:pt x="52387" y="214313"/>
                  </a:lnTo>
                  <a:lnTo>
                    <a:pt x="9525" y="323850"/>
                  </a:lnTo>
                  <a:lnTo>
                    <a:pt x="0" y="471488"/>
                  </a:lnTo>
                  <a:lnTo>
                    <a:pt x="33337" y="561975"/>
                  </a:lnTo>
                  <a:lnTo>
                    <a:pt x="95250" y="657225"/>
                  </a:lnTo>
                  <a:lnTo>
                    <a:pt x="214312" y="762000"/>
                  </a:lnTo>
                  <a:lnTo>
                    <a:pt x="290512" y="809625"/>
                  </a:lnTo>
                  <a:lnTo>
                    <a:pt x="400050" y="747713"/>
                  </a:lnTo>
                  <a:lnTo>
                    <a:pt x="476250" y="666750"/>
                  </a:lnTo>
                  <a:lnTo>
                    <a:pt x="552450" y="571500"/>
                  </a:lnTo>
                  <a:lnTo>
                    <a:pt x="590550" y="471488"/>
                  </a:lnTo>
                  <a:lnTo>
                    <a:pt x="581025" y="361950"/>
                  </a:lnTo>
                  <a:lnTo>
                    <a:pt x="547687" y="247650"/>
                  </a:lnTo>
                  <a:lnTo>
                    <a:pt x="471487" y="133350"/>
                  </a:lnTo>
                  <a:lnTo>
                    <a:pt x="366712" y="38100"/>
                  </a:lnTo>
                  <a:lnTo>
                    <a:pt x="29527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115616" y="4221088"/>
              <a:ext cx="3024336" cy="151216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1416348" y="4475157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339752" y="4475157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304637" y="4308131"/>
                  <a:ext cx="360040" cy="3480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4637" y="4308131"/>
                  <a:ext cx="360040" cy="34802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570849" y="4290706"/>
                  <a:ext cx="360040" cy="3480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70849" y="4290706"/>
                  <a:ext cx="360040" cy="34802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87624" y="853196"/>
                <a:ext cx="648072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800" dirty="0"/>
                  <a:t> </a:t>
                </a:r>
                <a:r>
                  <a:rPr lang="en-GB" sz="4800" b="1" dirty="0"/>
                  <a:t>and</a:t>
                </a:r>
                <a:r>
                  <a:rPr lang="en-GB" sz="4800" dirty="0"/>
                  <a:t>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4800" dirty="0"/>
              </a:p>
              <a:p>
                <a:pPr algn="ctr"/>
                <a:r>
                  <a:rPr lang="en-GB" sz="4800" b="1" dirty="0" smtClean="0"/>
                  <a:t>Intersection</a:t>
                </a:r>
                <a:r>
                  <a:rPr lang="en-GB" sz="4800" dirty="0" smtClean="0"/>
                  <a:t> </a:t>
                </a:r>
                <a:r>
                  <a:rPr lang="en-GB" sz="4800" dirty="0"/>
                  <a:t>of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800" dirty="0"/>
                  <a:t> and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853196"/>
                <a:ext cx="6480720" cy="1569660"/>
              </a:xfrm>
              <a:prstGeom prst="rect">
                <a:avLst/>
              </a:prstGeom>
              <a:blipFill>
                <a:blip r:embed="rId4"/>
                <a:stretch>
                  <a:fillRect l="-659" t="-8560" b="-20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088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Venn Diagrams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34701" y="1039696"/>
                <a:ext cx="376160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000" dirty="0"/>
                  <a:t>N</a:t>
                </a:r>
                <a:r>
                  <a:rPr lang="en-GB" sz="6000" dirty="0" smtClean="0"/>
                  <a:t>ot </a:t>
                </a:r>
                <a14:m>
                  <m:oMath xmlns:m="http://schemas.openxmlformats.org/officeDocument/2006/math">
                    <m:r>
                      <a:rPr lang="en-GB" sz="6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6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701" y="1039696"/>
                <a:ext cx="3761608" cy="1015663"/>
              </a:xfrm>
              <a:prstGeom prst="rect">
                <a:avLst/>
              </a:prstGeom>
              <a:blipFill>
                <a:blip r:embed="rId2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835696" y="2495928"/>
            <a:ext cx="5256584" cy="3384547"/>
            <a:chOff x="1187624" y="1519296"/>
            <a:chExt cx="3024336" cy="1512168"/>
          </a:xfrm>
        </p:grpSpPr>
        <p:sp>
          <p:nvSpPr>
            <p:cNvPr id="25" name="Rectangle 24"/>
            <p:cNvSpPr/>
            <p:nvPr/>
          </p:nvSpPr>
          <p:spPr>
            <a:xfrm>
              <a:off x="1187624" y="1519296"/>
              <a:ext cx="3024336" cy="151216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2411760" y="1773365"/>
              <a:ext cx="1512168" cy="102937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393016" y="1667039"/>
                  <a:ext cx="360040" cy="3523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93016" y="1667039"/>
                  <a:ext cx="360040" cy="35235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3659228" y="1649614"/>
                  <a:ext cx="360040" cy="3523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9228" y="1649614"/>
                  <a:ext cx="360040" cy="35235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Oval 22"/>
            <p:cNvSpPr/>
            <p:nvPr/>
          </p:nvSpPr>
          <p:spPr>
            <a:xfrm>
              <a:off x="1573504" y="1773364"/>
              <a:ext cx="1512168" cy="102937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2419192" y="1771683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382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Venn Diagrams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763688" y="1052736"/>
                <a:ext cx="521107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6000" dirty="0"/>
                  <a:t> and not </a:t>
                </a:r>
                <a14:m>
                  <m:oMath xmlns:m="http://schemas.openxmlformats.org/officeDocument/2006/math">
                    <m:r>
                      <a:rPr lang="en-GB" sz="6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6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052736"/>
                <a:ext cx="5211076" cy="1015663"/>
              </a:xfrm>
              <a:prstGeom prst="rect">
                <a:avLst/>
              </a:prstGeom>
              <a:blipFill>
                <a:blip r:embed="rId2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691680" y="2420888"/>
            <a:ext cx="5597195" cy="3528392"/>
            <a:chOff x="1207760" y="4149080"/>
            <a:chExt cx="3024336" cy="1512168"/>
          </a:xfrm>
        </p:grpSpPr>
        <p:sp>
          <p:nvSpPr>
            <p:cNvPr id="39" name="Oval 38"/>
            <p:cNvSpPr/>
            <p:nvPr/>
          </p:nvSpPr>
          <p:spPr>
            <a:xfrm>
              <a:off x="1508492" y="4403149"/>
              <a:ext cx="1512168" cy="102937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2431896" y="4403149"/>
              <a:ext cx="1512168" cy="102937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207760" y="4149080"/>
              <a:ext cx="3024336" cy="151216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1413152" y="4296823"/>
                  <a:ext cx="360040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3152" y="4296823"/>
                  <a:ext cx="360040" cy="35394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679364" y="4279398"/>
                  <a:ext cx="360040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364" y="4279398"/>
                  <a:ext cx="360040" cy="35394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Oval 45"/>
            <p:cNvSpPr/>
            <p:nvPr/>
          </p:nvSpPr>
          <p:spPr>
            <a:xfrm>
              <a:off x="1517996" y="4402270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334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620688"/>
            <a:ext cx="91440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In a class of 30 students, 7 are in the choir, </a:t>
            </a:r>
          </a:p>
          <a:p>
            <a:pPr algn="ctr"/>
            <a:r>
              <a:rPr lang="en-GB" sz="2800" dirty="0" smtClean="0"/>
              <a:t>5 are in the school band and </a:t>
            </a:r>
            <a:r>
              <a:rPr lang="en-GB" sz="2800" dirty="0" smtClean="0">
                <a:solidFill>
                  <a:srgbClr val="FF0000"/>
                </a:solidFill>
              </a:rPr>
              <a:t>2 </a:t>
            </a:r>
            <a:r>
              <a:rPr lang="en-GB" sz="2800" dirty="0" smtClean="0"/>
              <a:t>are in the choir and the band. </a:t>
            </a:r>
          </a:p>
          <a:p>
            <a:pPr algn="ctr"/>
            <a:r>
              <a:rPr lang="en-GB" sz="2800" dirty="0" smtClean="0"/>
              <a:t>A student is chosen at random from the class.</a:t>
            </a:r>
          </a:p>
          <a:p>
            <a:pPr algn="ctr"/>
            <a:r>
              <a:rPr lang="en-GB" sz="2800" dirty="0" smtClean="0"/>
              <a:t>Draw a Venn diagram to represent this information. </a:t>
            </a:r>
            <a:endParaRPr lang="en-GB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406440" y="2564904"/>
            <a:ext cx="5597195" cy="3363753"/>
            <a:chOff x="1207760" y="4149080"/>
            <a:chExt cx="3024336" cy="1512168"/>
          </a:xfrm>
        </p:grpSpPr>
        <p:sp>
          <p:nvSpPr>
            <p:cNvPr id="5" name="Oval 4"/>
            <p:cNvSpPr/>
            <p:nvPr/>
          </p:nvSpPr>
          <p:spPr>
            <a:xfrm>
              <a:off x="1508492" y="4403149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2431896" y="4403149"/>
              <a:ext cx="1512168" cy="102937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07760" y="4149080"/>
              <a:ext cx="3024336" cy="151216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453053" y="4272746"/>
                  <a:ext cx="360040" cy="3033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3053" y="4272746"/>
                  <a:ext cx="360040" cy="30338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658851" y="4285001"/>
                  <a:ext cx="360040" cy="3033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8851" y="4285001"/>
                  <a:ext cx="360040" cy="3033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al 9"/>
            <p:cNvSpPr/>
            <p:nvPr/>
          </p:nvSpPr>
          <p:spPr>
            <a:xfrm>
              <a:off x="1517996" y="4402270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85736" y="3869111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smtClean="0">
                <a:solidFill>
                  <a:srgbClr val="FF0000"/>
                </a:solidFill>
              </a:rPr>
              <a:t>2</a:t>
            </a:r>
            <a:endParaRPr lang="en-GB" sz="4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84250" y="3655648"/>
            <a:ext cx="673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6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8244" y="3691541"/>
            <a:ext cx="673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6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4394" y="2551263"/>
            <a:ext cx="24800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cs typeface="Times New Roman" panose="02020603050405020304" pitchFamily="18" charset="0"/>
              </a:rPr>
              <a:t>2 + </a:t>
            </a:r>
            <a:r>
              <a:rPr lang="en-GB" sz="4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=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7</a:t>
            </a:r>
            <a:endParaRPr lang="en-GB" sz="4400" dirty="0"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00297" y="3217479"/>
            <a:ext cx="1433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=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1587" y="4225591"/>
            <a:ext cx="24800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cs typeface="Times New Roman" panose="02020603050405020304" pitchFamily="18" charset="0"/>
              </a:rPr>
              <a:t>2 + </a:t>
            </a:r>
            <a:r>
              <a:rPr lang="en-GB" sz="4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=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77490" y="4891807"/>
            <a:ext cx="1433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=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3</a:t>
            </a:r>
            <a:endParaRPr lang="en-GB" sz="4400" dirty="0"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15263" y="4912994"/>
            <a:ext cx="673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7704" y="602138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cs typeface="Times New Roman" panose="02020603050405020304" pitchFamily="18" charset="0"/>
              </a:rPr>
              <a:t> + 2 + </a:t>
            </a:r>
            <a:r>
              <a:rPr lang="en-GB" sz="4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>
                <a:cs typeface="Times New Roman" panose="02020603050405020304" pitchFamily="18" charset="0"/>
              </a:rPr>
              <a:t>+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=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30</a:t>
            </a:r>
            <a:endParaRPr lang="en-GB" sz="4400" dirty="0"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72200" y="6021385"/>
            <a:ext cx="1433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=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cs typeface="Times New Roman" panose="02020603050405020304" pitchFamily="18" charset="0"/>
              </a:rPr>
              <a:t>3</a:t>
            </a:r>
            <a:endParaRPr lang="en-GB" sz="4400" dirty="0"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2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Venn Diagrams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645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750183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 student is chosen at random from the class.</a:t>
            </a:r>
          </a:p>
          <a:p>
            <a:pPr algn="ctr"/>
            <a:r>
              <a:rPr lang="en-GB" sz="3200" dirty="0" smtClean="0"/>
              <a:t>What is the probability the student is </a:t>
            </a:r>
          </a:p>
          <a:p>
            <a:pPr algn="ctr"/>
            <a:r>
              <a:rPr lang="en-GB" sz="3200" dirty="0" smtClean="0"/>
              <a:t>not in the choir or the band? </a:t>
            </a:r>
            <a:endParaRPr lang="en-GB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755576" y="2636912"/>
            <a:ext cx="5597195" cy="3528392"/>
            <a:chOff x="1207760" y="4149080"/>
            <a:chExt cx="3024336" cy="1512168"/>
          </a:xfrm>
        </p:grpSpPr>
        <p:sp>
          <p:nvSpPr>
            <p:cNvPr id="5" name="Oval 4"/>
            <p:cNvSpPr/>
            <p:nvPr/>
          </p:nvSpPr>
          <p:spPr>
            <a:xfrm>
              <a:off x="1508492" y="4403149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2431896" y="4403149"/>
              <a:ext cx="1512168" cy="102937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07760" y="4149080"/>
              <a:ext cx="3024336" cy="151216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453053" y="4272746"/>
                  <a:ext cx="360040" cy="3033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3053" y="4272746"/>
                  <a:ext cx="360040" cy="30338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658851" y="4285001"/>
                  <a:ext cx="360040" cy="3033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8851" y="4285001"/>
                  <a:ext cx="360040" cy="3033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al 9"/>
            <p:cNvSpPr/>
            <p:nvPr/>
          </p:nvSpPr>
          <p:spPr>
            <a:xfrm>
              <a:off x="1517996" y="4402270"/>
              <a:ext cx="1512168" cy="102937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334872" y="4013127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smtClean="0">
                <a:solidFill>
                  <a:srgbClr val="FF0000"/>
                </a:solidFill>
              </a:rPr>
              <a:t>2</a:t>
            </a:r>
            <a:endParaRPr lang="en-GB" sz="4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386" y="3799664"/>
            <a:ext cx="673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7380" y="3835557"/>
            <a:ext cx="673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00B050"/>
                </a:solidFill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96909" y="5317090"/>
            <a:ext cx="845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20</a:t>
            </a:r>
            <a:endParaRPr lang="en-GB" sz="4800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750124" y="3608614"/>
                <a:ext cx="1440160" cy="1364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124" y="3608614"/>
                <a:ext cx="1440160" cy="13644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2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Venn Diagrams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792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Venn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9552" y="694071"/>
                <a:ext cx="8001396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=0.85</m:t>
                    </m:r>
                  </m:oMath>
                </a14:m>
                <a:r>
                  <a:rPr lang="en-GB" sz="3200" dirty="0" smtClean="0"/>
                  <a:t>,</a:t>
                </a:r>
              </a:p>
              <a:p>
                <a:pPr algn="ctr"/>
                <a:r>
                  <a:rPr lang="en-GB" sz="3200" dirty="0" smtClean="0"/>
                  <a:t>Work out the probability of neither A nor B?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94071"/>
                <a:ext cx="8001396" cy="1077218"/>
              </a:xfrm>
              <a:prstGeom prst="rect">
                <a:avLst/>
              </a:prstGeom>
              <a:blipFill>
                <a:blip r:embed="rId2"/>
                <a:stretch>
                  <a:fillRect b="-88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156176" y="1988840"/>
            <a:ext cx="2431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000" dirty="0" smtClean="0">
                <a:cs typeface="Times New Roman" panose="02020603050405020304" pitchFamily="18" charset="0"/>
              </a:rPr>
              <a:t>+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GB" sz="4000" dirty="0" smtClean="0">
                <a:cs typeface="Times New Roman" panose="02020603050405020304" pitchFamily="18" charset="0"/>
              </a:rPr>
              <a:t>=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smtClean="0">
                <a:cs typeface="Times New Roman" panose="02020603050405020304" pitchFamily="18" charset="0"/>
              </a:rPr>
              <a:t>0.6</a:t>
            </a:r>
            <a:endParaRPr lang="en-GB" sz="4000" dirty="0"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55458" y="2773897"/>
            <a:ext cx="3293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000" dirty="0">
                <a:cs typeface="Times New Roman" panose="02020603050405020304" pitchFamily="18" charset="0"/>
              </a:rPr>
              <a:t>+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GB" sz="4000" dirty="0">
                <a:cs typeface="Times New Roman" panose="02020603050405020304" pitchFamily="18" charset="0"/>
              </a:rPr>
              <a:t>+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GB" sz="4000" dirty="0">
                <a:cs typeface="Times New Roman" panose="02020603050405020304" pitchFamily="18" charset="0"/>
              </a:rPr>
              <a:t>=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smtClean="0">
                <a:cs typeface="Times New Roman" panose="02020603050405020304" pitchFamily="18" charset="0"/>
              </a:rPr>
              <a:t>0.85</a:t>
            </a:r>
            <a:endParaRPr lang="en-GB" sz="4000" dirty="0"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021736"/>
            <a:ext cx="4691034" cy="274792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608575" y="4337059"/>
            <a:ext cx="1851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GB" sz="4000" dirty="0" smtClean="0">
                <a:cs typeface="Times New Roman" panose="02020603050405020304" pitchFamily="18" charset="0"/>
              </a:rPr>
              <a:t>= 0.25</a:t>
            </a:r>
            <a:endParaRPr lang="en-GB" sz="4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94915" y="5157192"/>
                <a:ext cx="694138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neither</m:t>
                        </m:r>
                        <m:r>
                          <a:rPr lang="en-GB" sz="3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GB" sz="3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nor</m:t>
                        </m:r>
                        <m:r>
                          <a:rPr lang="en-GB" sz="3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 smtClean="0"/>
                  <a:t> 1 – (</a:t>
                </a:r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600" dirty="0" smtClean="0"/>
                  <a:t> + </a:t>
                </a:r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3600" dirty="0" smtClean="0"/>
                  <a:t> + </a:t>
                </a:r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sz="3600" dirty="0" smtClean="0">
                    <a:cs typeface="Times New Roman" panose="02020603050405020304" pitchFamily="18" charset="0"/>
                  </a:rPr>
                  <a:t>)</a:t>
                </a:r>
                <a:endParaRPr lang="en-GB" sz="36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15" y="5157192"/>
                <a:ext cx="6941381" cy="646331"/>
              </a:xfrm>
              <a:prstGeom prst="rect">
                <a:avLst/>
              </a:prstGeom>
              <a:blipFill>
                <a:blip r:embed="rId4"/>
                <a:stretch>
                  <a:fillRect t="-16981" r="-615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455458" y="3573016"/>
            <a:ext cx="3431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cs typeface="Times New Roman" panose="02020603050405020304" pitchFamily="18" charset="0"/>
              </a:rPr>
              <a:t>0.6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smtClean="0">
                <a:cs typeface="Times New Roman" panose="02020603050405020304" pitchFamily="18" charset="0"/>
              </a:rPr>
              <a:t>+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GB" sz="4000" dirty="0">
                <a:cs typeface="Times New Roman" panose="02020603050405020304" pitchFamily="18" charset="0"/>
              </a:rPr>
              <a:t>=</a:t>
            </a:r>
            <a:r>
              <a:rPr lang="en-GB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smtClean="0">
                <a:cs typeface="Times New Roman" panose="02020603050405020304" pitchFamily="18" charset="0"/>
              </a:rPr>
              <a:t>0.85</a:t>
            </a:r>
            <a:endParaRPr lang="en-GB" sz="4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23528" y="5993243"/>
                <a:ext cx="856357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neither</m:t>
                        </m:r>
                        <m:r>
                          <a:rPr lang="en-GB" sz="3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GB" sz="3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nor</m:t>
                        </m:r>
                        <m:r>
                          <a:rPr lang="en-GB" sz="3600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3600" i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 smtClean="0"/>
                  <a:t> 1 – (</a:t>
                </a:r>
                <a:r>
                  <a:rPr lang="en-GB" sz="3600" dirty="0" smtClean="0">
                    <a:cs typeface="Times New Roman" panose="02020603050405020304" pitchFamily="18" charset="0"/>
                  </a:rPr>
                  <a:t>0.6</a:t>
                </a:r>
                <a:r>
                  <a:rPr lang="en-GB" sz="3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3600" dirty="0" smtClean="0"/>
                  <a:t>+ </a:t>
                </a:r>
                <a:r>
                  <a:rPr lang="en-GB" sz="3600" dirty="0" smtClean="0">
                    <a:cs typeface="Times New Roman" panose="02020603050405020304" pitchFamily="18" charset="0"/>
                  </a:rPr>
                  <a:t>0.25) = 0.15</a:t>
                </a:r>
                <a:endParaRPr lang="en-GB" sz="36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993243"/>
                <a:ext cx="8563574" cy="646331"/>
              </a:xfrm>
              <a:prstGeom prst="rect">
                <a:avLst/>
              </a:prstGeom>
              <a:blipFill>
                <a:blip r:embed="rId5"/>
                <a:stretch>
                  <a:fillRect t="-13208" r="-49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44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24348</TotalTime>
  <Words>322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837</cp:revision>
  <dcterms:created xsi:type="dcterms:W3CDTF">2013-02-28T07:36:55Z</dcterms:created>
  <dcterms:modified xsi:type="dcterms:W3CDTF">2019-09-17T03:50:12Z</dcterms:modified>
</cp:coreProperties>
</file>