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81" r:id="rId2"/>
    <p:sldId id="651" r:id="rId3"/>
    <p:sldId id="483" r:id="rId4"/>
    <p:sldId id="618" r:id="rId5"/>
    <p:sldId id="627" r:id="rId6"/>
    <p:sldId id="628" r:id="rId7"/>
    <p:sldId id="624" r:id="rId8"/>
    <p:sldId id="626" r:id="rId9"/>
    <p:sldId id="630" r:id="rId10"/>
    <p:sldId id="631" r:id="rId11"/>
    <p:sldId id="634" r:id="rId12"/>
    <p:sldId id="633" r:id="rId13"/>
    <p:sldId id="632" r:id="rId14"/>
    <p:sldId id="629" r:id="rId15"/>
    <p:sldId id="635" r:id="rId16"/>
    <p:sldId id="636" r:id="rId17"/>
    <p:sldId id="637" r:id="rId18"/>
    <p:sldId id="638" r:id="rId19"/>
    <p:sldId id="640" r:id="rId20"/>
    <p:sldId id="641" r:id="rId21"/>
    <p:sldId id="639" r:id="rId22"/>
    <p:sldId id="642" r:id="rId23"/>
    <p:sldId id="643" r:id="rId24"/>
    <p:sldId id="644" r:id="rId25"/>
    <p:sldId id="645" r:id="rId26"/>
    <p:sldId id="646" r:id="rId27"/>
    <p:sldId id="648" r:id="rId28"/>
    <p:sldId id="649" r:id="rId29"/>
    <p:sldId id="65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11" autoAdjust="0"/>
    <p:restoredTop sz="88534" autoAdjust="0"/>
  </p:normalViewPr>
  <p:slideViewPr>
    <p:cSldViewPr>
      <p:cViewPr varScale="1">
        <p:scale>
          <a:sx n="46" d="100"/>
          <a:sy n="46" d="100"/>
        </p:scale>
        <p:origin x="44" y="53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6.png"/><Relationship Id="rId18" Type="http://schemas.openxmlformats.org/officeDocument/2006/relationships/image" Target="../media/image73.png"/><Relationship Id="rId3" Type="http://schemas.openxmlformats.org/officeDocument/2006/relationships/image" Target="../media/image49.png"/><Relationship Id="rId21" Type="http://schemas.openxmlformats.org/officeDocument/2006/relationships/image" Target="../media/image76.png"/><Relationship Id="rId7" Type="http://schemas.openxmlformats.org/officeDocument/2006/relationships/image" Target="../media/image53.png"/><Relationship Id="rId12" Type="http://schemas.openxmlformats.org/officeDocument/2006/relationships/image" Target="../media/image62.png"/><Relationship Id="rId17" Type="http://schemas.openxmlformats.org/officeDocument/2006/relationships/image" Target="../media/image72.png"/><Relationship Id="rId2" Type="http://schemas.openxmlformats.org/officeDocument/2006/relationships/image" Target="../media/image480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61.png"/><Relationship Id="rId5" Type="http://schemas.openxmlformats.org/officeDocument/2006/relationships/image" Target="../media/image51.png"/><Relationship Id="rId15" Type="http://schemas.openxmlformats.org/officeDocument/2006/relationships/image" Target="../media/image70.png"/><Relationship Id="rId10" Type="http://schemas.openxmlformats.org/officeDocument/2006/relationships/image" Target="../media/image56.png"/><Relationship Id="rId19" Type="http://schemas.openxmlformats.org/officeDocument/2006/relationships/image" Target="../media/image74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0.png"/><Relationship Id="rId5" Type="http://schemas.openxmlformats.org/officeDocument/2006/relationships/image" Target="../media/image1020.png"/><Relationship Id="rId4" Type="http://schemas.openxmlformats.org/officeDocument/2006/relationships/image" Target="../media/image10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1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3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11" Type="http://schemas.openxmlformats.org/officeDocument/2006/relationships/image" Target="../media/image129.png"/><Relationship Id="rId5" Type="http://schemas.openxmlformats.org/officeDocument/2006/relationships/image" Target="../media/image122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4" Type="http://schemas.openxmlformats.org/officeDocument/2006/relationships/image" Target="../media/image121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18" Type="http://schemas.openxmlformats.org/officeDocument/2006/relationships/image" Target="../media/image15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17" Type="http://schemas.openxmlformats.org/officeDocument/2006/relationships/image" Target="../media/image149.png"/><Relationship Id="rId2" Type="http://schemas.openxmlformats.org/officeDocument/2006/relationships/image" Target="../media/image134.png"/><Relationship Id="rId16" Type="http://schemas.openxmlformats.org/officeDocument/2006/relationships/image" Target="../media/image148.png"/><Relationship Id="rId20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5" Type="http://schemas.openxmlformats.org/officeDocument/2006/relationships/image" Target="../media/image147.png"/><Relationship Id="rId10" Type="http://schemas.openxmlformats.org/officeDocument/2006/relationships/image" Target="../media/image142.png"/><Relationship Id="rId19" Type="http://schemas.openxmlformats.org/officeDocument/2006/relationships/image" Target="../media/image151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18" Type="http://schemas.openxmlformats.org/officeDocument/2006/relationships/image" Target="../media/image69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17" Type="http://schemas.openxmlformats.org/officeDocument/2006/relationships/image" Target="../media/image68.png"/><Relationship Id="rId2" Type="http://schemas.openxmlformats.org/officeDocument/2006/relationships/image" Target="../media/image40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10" Type="http://schemas.openxmlformats.org/officeDocument/2006/relationships/image" Target="../media/image44.png"/><Relationship Id="rId19" Type="http://schemas.openxmlformats.org/officeDocument/2006/relationships/image" Target="../media/image48.png"/><Relationship Id="rId4" Type="http://schemas.openxmlformats.org/officeDocument/2006/relationships/image" Target="../media/image58.png"/><Relationship Id="rId9" Type="http://schemas.openxmlformats.org/officeDocument/2006/relationships/image" Target="../media/image43.png"/><Relationship Id="rId1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CorePure1 Chapter 7 :: </a:t>
            </a:r>
            <a:br>
              <a:rPr lang="en-GB" b="1" dirty="0">
                <a:solidFill>
                  <a:srgbClr val="92D050"/>
                </a:solidFill>
              </a:rPr>
            </a:br>
            <a:r>
              <a:rPr lang="en-GB" dirty="0"/>
              <a:t>Linear Transformations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14</a:t>
            </a:r>
            <a:r>
              <a:rPr lang="en-GB" baseline="30000" dirty="0"/>
              <a:t>th</a:t>
            </a:r>
            <a:r>
              <a:rPr lang="en-GB" dirty="0"/>
              <a:t>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27150D-E8AF-4DD4-AC4C-5FDA4B5E1A64}"/>
              </a:ext>
            </a:extLst>
          </p:cNvPr>
          <p:cNvGrpSpPr/>
          <p:nvPr/>
        </p:nvGrpSpPr>
        <p:grpSpPr>
          <a:xfrm>
            <a:off x="-218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5A2B713-D3F9-4EDC-927D-FC0EA8AECFC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 So Far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BAC50C6-2AA3-4FDC-AF05-5530BFFB3B5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8AE60F-6A1C-4BF8-B331-699C3E070AB6}"/>
                  </a:ext>
                </a:extLst>
              </p:cNvPr>
              <p:cNvSpPr txBox="1"/>
              <p:nvPr/>
            </p:nvSpPr>
            <p:spPr>
              <a:xfrm>
                <a:off x="442634" y="838212"/>
                <a:ext cx="5684256" cy="369332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matrix representing a reflection in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8AE60F-6A1C-4BF8-B331-699C3E070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34" y="838212"/>
                <a:ext cx="5684256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275EAB-3324-4132-B245-E1B11BA33E27}"/>
              </a:ext>
            </a:extLst>
          </p:cNvPr>
          <p:cNvCxnSpPr>
            <a:cxnSpLocks/>
          </p:cNvCxnSpPr>
          <p:nvPr/>
        </p:nvCxnSpPr>
        <p:spPr>
          <a:xfrm flipH="1" flipV="1">
            <a:off x="1787250" y="1486279"/>
            <a:ext cx="13308" cy="2011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BF4EF7-A7EE-42FA-95E6-99AD88B32209}"/>
              </a:ext>
            </a:extLst>
          </p:cNvPr>
          <p:cNvCxnSpPr>
            <a:cxnSpLocks/>
          </p:cNvCxnSpPr>
          <p:nvPr/>
        </p:nvCxnSpPr>
        <p:spPr>
          <a:xfrm flipV="1">
            <a:off x="521643" y="2895600"/>
            <a:ext cx="2859732" cy="1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FEBAB6-9F31-453F-90A1-8C8127F90005}"/>
                  </a:ext>
                </a:extLst>
              </p:cNvPr>
              <p:cNvSpPr txBox="1"/>
              <p:nvPr/>
            </p:nvSpPr>
            <p:spPr>
              <a:xfrm>
                <a:off x="3326815" y="268153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FEBAB6-9F31-453F-90A1-8C8127F90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815" y="2681536"/>
                <a:ext cx="3600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6E1347-3ED8-4FEB-8301-2F9B743FE2FA}"/>
              </a:ext>
            </a:extLst>
          </p:cNvPr>
          <p:cNvCxnSpPr/>
          <p:nvPr/>
        </p:nvCxnSpPr>
        <p:spPr>
          <a:xfrm flipV="1">
            <a:off x="1810083" y="2882003"/>
            <a:ext cx="1243992" cy="6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3ADF02-A838-4FC5-827A-011D73692918}"/>
              </a:ext>
            </a:extLst>
          </p:cNvPr>
          <p:cNvCxnSpPr/>
          <p:nvPr/>
        </p:nvCxnSpPr>
        <p:spPr>
          <a:xfrm flipH="1" flipV="1">
            <a:off x="1796775" y="1707253"/>
            <a:ext cx="12700" cy="1206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B0D0BE-8313-476A-8E5B-725892F7B716}"/>
                  </a:ext>
                </a:extLst>
              </p:cNvPr>
              <p:cNvSpPr/>
              <p:nvPr/>
            </p:nvSpPr>
            <p:spPr>
              <a:xfrm>
                <a:off x="2752475" y="2316025"/>
                <a:ext cx="592149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B0D0BE-8313-476A-8E5B-725892F7B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475" y="2316025"/>
                <a:ext cx="592149" cy="554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D20EE8B-6D8A-47D9-8C39-85F3C9F7158B}"/>
                  </a:ext>
                </a:extLst>
              </p:cNvPr>
              <p:cNvSpPr/>
              <p:nvPr/>
            </p:nvSpPr>
            <p:spPr>
              <a:xfrm>
                <a:off x="1796707" y="1525376"/>
                <a:ext cx="59215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D20EE8B-6D8A-47D9-8C39-85F3C9F71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707" y="1525376"/>
                <a:ext cx="592150" cy="5524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4094BE-267B-49B3-AC7A-C0FDB0CD6315}"/>
              </a:ext>
            </a:extLst>
          </p:cNvPr>
          <p:cNvCxnSpPr>
            <a:cxnSpLocks/>
          </p:cNvCxnSpPr>
          <p:nvPr/>
        </p:nvCxnSpPr>
        <p:spPr>
          <a:xfrm flipH="1" flipV="1">
            <a:off x="5905500" y="1504950"/>
            <a:ext cx="23426" cy="19613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6AB532-F9B9-49B4-9CB6-79FAF704F217}"/>
              </a:ext>
            </a:extLst>
          </p:cNvPr>
          <p:cNvCxnSpPr/>
          <p:nvPr/>
        </p:nvCxnSpPr>
        <p:spPr>
          <a:xfrm>
            <a:off x="4469036" y="2856677"/>
            <a:ext cx="33174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AD91E6-026C-4C04-A3CE-AFE6BD8C83F8}"/>
                  </a:ext>
                </a:extLst>
              </p:cNvPr>
              <p:cNvSpPr txBox="1"/>
              <p:nvPr/>
            </p:nvSpPr>
            <p:spPr>
              <a:xfrm>
                <a:off x="7750458" y="2621603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AD91E6-026C-4C04-A3CE-AFE6BD8C8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458" y="2621603"/>
                <a:ext cx="3600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A9CB9E-3A6D-4187-A6BC-3CA81FF95539}"/>
              </a:ext>
            </a:extLst>
          </p:cNvPr>
          <p:cNvCxnSpPr>
            <a:cxnSpLocks/>
          </p:cNvCxnSpPr>
          <p:nvPr/>
        </p:nvCxnSpPr>
        <p:spPr>
          <a:xfrm>
            <a:off x="5909876" y="2856677"/>
            <a:ext cx="1167199" cy="8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6C5851-A072-44B4-A16E-30A9BE30F93C}"/>
              </a:ext>
            </a:extLst>
          </p:cNvPr>
          <p:cNvCxnSpPr>
            <a:cxnSpLocks/>
          </p:cNvCxnSpPr>
          <p:nvPr/>
        </p:nvCxnSpPr>
        <p:spPr>
          <a:xfrm flipH="1" flipV="1">
            <a:off x="5915025" y="1885950"/>
            <a:ext cx="13293" cy="9869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47DE907-CBE8-46BA-9288-EC405E04364B}"/>
                  </a:ext>
                </a:extLst>
              </p:cNvPr>
              <p:cNvSpPr/>
              <p:nvPr/>
            </p:nvSpPr>
            <p:spPr>
              <a:xfrm>
                <a:off x="6848518" y="2842111"/>
                <a:ext cx="592150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47DE907-CBE8-46BA-9288-EC405E0436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518" y="2842111"/>
                <a:ext cx="592150" cy="5542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D8D0AAD-BF37-4263-9E65-0DBB89CC1D93}"/>
                  </a:ext>
                </a:extLst>
              </p:cNvPr>
              <p:cNvSpPr/>
              <p:nvPr/>
            </p:nvSpPr>
            <p:spPr>
              <a:xfrm>
                <a:off x="5906025" y="1608318"/>
                <a:ext cx="59215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D8D0AAD-BF37-4263-9E65-0DBB89CC1D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025" y="1608318"/>
                <a:ext cx="592150" cy="5524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326020-7824-4176-B294-301BCB1C6B78}"/>
                  </a:ext>
                </a:extLst>
              </p:cNvPr>
              <p:cNvSpPr txBox="1"/>
              <p:nvPr/>
            </p:nvSpPr>
            <p:spPr>
              <a:xfrm>
                <a:off x="6495200" y="1543020"/>
                <a:ext cx="2068624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326020-7824-4176-B294-301BCB1C6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200" y="1543020"/>
                <a:ext cx="2068624" cy="708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DAEFB9-D9BF-49AF-975D-3D5ADC500F39}"/>
                  </a:ext>
                </a:extLst>
              </p:cNvPr>
              <p:cNvSpPr txBox="1"/>
              <p:nvPr/>
            </p:nvSpPr>
            <p:spPr>
              <a:xfrm>
                <a:off x="451369" y="3701288"/>
                <a:ext cx="5684256" cy="369332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matrix representing a rotation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270°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DAEFB9-D9BF-49AF-975D-3D5ADC500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69" y="3701288"/>
                <a:ext cx="5684256" cy="369332"/>
              </a:xfrm>
              <a:prstGeom prst="rect">
                <a:avLst/>
              </a:prstGeom>
              <a:blipFill>
                <a:blip r:embed="rId10"/>
                <a:stretch>
                  <a:fillRect b="-3529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9817E6C-E4C7-449E-9494-5CD8C21D1300}"/>
                  </a:ext>
                </a:extLst>
              </p:cNvPr>
              <p:cNvSpPr txBox="1"/>
              <p:nvPr/>
            </p:nvSpPr>
            <p:spPr>
              <a:xfrm>
                <a:off x="1629696" y="117795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9817E6C-E4C7-449E-9494-5CD8C21D1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696" y="1177956"/>
                <a:ext cx="360040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D5F916F-DF44-44A6-992F-A53E4D1BFBFA}"/>
                  </a:ext>
                </a:extLst>
              </p:cNvPr>
              <p:cNvSpPr txBox="1"/>
              <p:nvPr/>
            </p:nvSpPr>
            <p:spPr>
              <a:xfrm>
                <a:off x="5699353" y="116726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D5F916F-DF44-44A6-992F-A53E4D1BF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353" y="1167260"/>
                <a:ext cx="360040" cy="369332"/>
              </a:xfrm>
              <a:prstGeom prst="rect">
                <a:avLst/>
              </a:prstGeom>
              <a:blipFill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176930D-0335-4A3F-988E-3BDAA56320C1}"/>
              </a:ext>
            </a:extLst>
          </p:cNvPr>
          <p:cNvCxnSpPr>
            <a:cxnSpLocks/>
          </p:cNvCxnSpPr>
          <p:nvPr/>
        </p:nvCxnSpPr>
        <p:spPr>
          <a:xfrm flipH="1" flipV="1">
            <a:off x="1904446" y="4509608"/>
            <a:ext cx="13308" cy="2011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0979FD4-FD18-4710-9AD0-BBB30E235EEB}"/>
              </a:ext>
            </a:extLst>
          </p:cNvPr>
          <p:cNvCxnSpPr>
            <a:cxnSpLocks/>
          </p:cNvCxnSpPr>
          <p:nvPr/>
        </p:nvCxnSpPr>
        <p:spPr>
          <a:xfrm flipV="1">
            <a:off x="638839" y="5918929"/>
            <a:ext cx="2859732" cy="1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9BEFC00-2E5D-438C-8D8D-50511A6262E7}"/>
                  </a:ext>
                </a:extLst>
              </p:cNvPr>
              <p:cNvSpPr txBox="1"/>
              <p:nvPr/>
            </p:nvSpPr>
            <p:spPr>
              <a:xfrm>
                <a:off x="3444011" y="570486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9BEFC00-2E5D-438C-8D8D-50511A626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011" y="5704865"/>
                <a:ext cx="3600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F3C89A-C0AD-4EEB-B13D-7482D8946926}"/>
              </a:ext>
            </a:extLst>
          </p:cNvPr>
          <p:cNvCxnSpPr/>
          <p:nvPr/>
        </p:nvCxnSpPr>
        <p:spPr>
          <a:xfrm flipV="1">
            <a:off x="1927279" y="5905332"/>
            <a:ext cx="1243992" cy="6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B94669D-7BA7-4120-B775-58D9C887039D}"/>
              </a:ext>
            </a:extLst>
          </p:cNvPr>
          <p:cNvCxnSpPr/>
          <p:nvPr/>
        </p:nvCxnSpPr>
        <p:spPr>
          <a:xfrm flipH="1" flipV="1">
            <a:off x="1913971" y="4730582"/>
            <a:ext cx="12700" cy="1206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A45B2C1-D965-42B5-9746-EF06D4FE4A17}"/>
                  </a:ext>
                </a:extLst>
              </p:cNvPr>
              <p:cNvSpPr/>
              <p:nvPr/>
            </p:nvSpPr>
            <p:spPr>
              <a:xfrm>
                <a:off x="2869671" y="5339354"/>
                <a:ext cx="592149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A45B2C1-D965-42B5-9746-EF06D4FE4A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671" y="5339354"/>
                <a:ext cx="592149" cy="5542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76FB7F0-0693-42D5-B247-83D829522741}"/>
                  </a:ext>
                </a:extLst>
              </p:cNvPr>
              <p:cNvSpPr/>
              <p:nvPr/>
            </p:nvSpPr>
            <p:spPr>
              <a:xfrm>
                <a:off x="1913903" y="4548705"/>
                <a:ext cx="59215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76FB7F0-0693-42D5-B247-83D829522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903" y="4548705"/>
                <a:ext cx="592150" cy="55245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4E7EA5D-54B0-48EA-A357-97EA0DBF071F}"/>
              </a:ext>
            </a:extLst>
          </p:cNvPr>
          <p:cNvCxnSpPr>
            <a:cxnSpLocks/>
          </p:cNvCxnSpPr>
          <p:nvPr/>
        </p:nvCxnSpPr>
        <p:spPr>
          <a:xfrm flipH="1" flipV="1">
            <a:off x="6022696" y="4528279"/>
            <a:ext cx="23426" cy="19613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FBA154F-DBE7-45F0-B52C-7A03EA6146A0}"/>
              </a:ext>
            </a:extLst>
          </p:cNvPr>
          <p:cNvCxnSpPr/>
          <p:nvPr/>
        </p:nvCxnSpPr>
        <p:spPr>
          <a:xfrm>
            <a:off x="4586232" y="5880006"/>
            <a:ext cx="33174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38422E2-CE76-447A-AA95-196BC88AFE46}"/>
                  </a:ext>
                </a:extLst>
              </p:cNvPr>
              <p:cNvSpPr txBox="1"/>
              <p:nvPr/>
            </p:nvSpPr>
            <p:spPr>
              <a:xfrm>
                <a:off x="7867654" y="564493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38422E2-CE76-447A-AA95-196BC88AF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654" y="5644932"/>
                <a:ext cx="36004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F9FA1DB-6E46-4F62-9AE5-8D2ABF176E41}"/>
              </a:ext>
            </a:extLst>
          </p:cNvPr>
          <p:cNvCxnSpPr>
            <a:cxnSpLocks/>
          </p:cNvCxnSpPr>
          <p:nvPr/>
        </p:nvCxnSpPr>
        <p:spPr>
          <a:xfrm flipV="1">
            <a:off x="6027072" y="5867400"/>
            <a:ext cx="1107153" cy="126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5101D2B-9861-4691-8C2D-B5D276AF70AB}"/>
              </a:ext>
            </a:extLst>
          </p:cNvPr>
          <p:cNvCxnSpPr>
            <a:cxnSpLocks/>
          </p:cNvCxnSpPr>
          <p:nvPr/>
        </p:nvCxnSpPr>
        <p:spPr>
          <a:xfrm>
            <a:off x="6045515" y="5896199"/>
            <a:ext cx="2860" cy="7713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AC80382-243F-49E5-A19F-3E1F484214BE}"/>
                  </a:ext>
                </a:extLst>
              </p:cNvPr>
              <p:cNvSpPr/>
              <p:nvPr/>
            </p:nvSpPr>
            <p:spPr>
              <a:xfrm>
                <a:off x="6965714" y="5865440"/>
                <a:ext cx="592150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AC80382-243F-49E5-A19F-3E1F48421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714" y="5865440"/>
                <a:ext cx="592150" cy="5542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15FC8FF-2B33-4100-BB6B-69F6BDF599D1}"/>
                  </a:ext>
                </a:extLst>
              </p:cNvPr>
              <p:cNvSpPr/>
              <p:nvPr/>
            </p:nvSpPr>
            <p:spPr>
              <a:xfrm>
                <a:off x="5413621" y="6098497"/>
                <a:ext cx="765274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15FC8FF-2B33-4100-BB6B-69F6BDF599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621" y="6098497"/>
                <a:ext cx="765274" cy="5524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CB8BDFB-DD36-4445-89EA-B3E80FD4D1C9}"/>
                  </a:ext>
                </a:extLst>
              </p:cNvPr>
              <p:cNvSpPr txBox="1"/>
              <p:nvPr/>
            </p:nvSpPr>
            <p:spPr>
              <a:xfrm>
                <a:off x="1746892" y="420128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CB8BDFB-DD36-4445-89EA-B3E80FD4D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892" y="4201285"/>
                <a:ext cx="360040" cy="369332"/>
              </a:xfrm>
              <a:prstGeom prst="rect">
                <a:avLst/>
              </a:prstGeom>
              <a:blipFill>
                <a:blip r:embed="rId1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1F07FED-8DE8-40B7-B638-C21A07F476DF}"/>
                  </a:ext>
                </a:extLst>
              </p:cNvPr>
              <p:cNvSpPr txBox="1"/>
              <p:nvPr/>
            </p:nvSpPr>
            <p:spPr>
              <a:xfrm>
                <a:off x="5816549" y="419058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1F07FED-8DE8-40B7-B638-C21A07F47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49" y="4190589"/>
                <a:ext cx="360040" cy="369332"/>
              </a:xfrm>
              <a:prstGeom prst="rect">
                <a:avLst/>
              </a:prstGeom>
              <a:blipFill>
                <a:blip r:embed="rId2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B122CCE-7620-480C-AEE7-43A879A3766A}"/>
                  </a:ext>
                </a:extLst>
              </p:cNvPr>
              <p:cNvSpPr txBox="1"/>
              <p:nvPr/>
            </p:nvSpPr>
            <p:spPr>
              <a:xfrm>
                <a:off x="6289137" y="4685689"/>
                <a:ext cx="2068624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B122CCE-7620-480C-AEE7-43A879A37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37" y="4685689"/>
                <a:ext cx="2068624" cy="7081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435D485B-D878-41B4-B7B9-DC39EC62C72D}"/>
              </a:ext>
            </a:extLst>
          </p:cNvPr>
          <p:cNvSpPr/>
          <p:nvPr/>
        </p:nvSpPr>
        <p:spPr>
          <a:xfrm>
            <a:off x="443677" y="1251492"/>
            <a:ext cx="8090723" cy="22464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12D6125-001F-4A17-8455-00790EF1CB89}"/>
              </a:ext>
            </a:extLst>
          </p:cNvPr>
          <p:cNvSpPr/>
          <p:nvPr/>
        </p:nvSpPr>
        <p:spPr>
          <a:xfrm>
            <a:off x="441978" y="4067631"/>
            <a:ext cx="8252079" cy="26524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74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21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C27150D-E8AF-4DD4-AC4C-5FDA4B5E1A64}"/>
              </a:ext>
            </a:extLst>
          </p:cNvPr>
          <p:cNvGrpSpPr/>
          <p:nvPr/>
        </p:nvGrpSpPr>
        <p:grpSpPr>
          <a:xfrm>
            <a:off x="-218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75A2B713-D3F9-4EDC-927D-FC0EA8AECFC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BAC50C6-2AA3-4FDC-AF05-5530BFFB3B5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539552" y="838949"/>
            <a:ext cx="315614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FP1(Old) Jan 2009 Q10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4511"/>
            <a:ext cx="4048125" cy="1247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64088" y="1340768"/>
                <a:ext cx="2981387" cy="771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>
                    <a:latin typeface="+mj-lt"/>
                  </a:rPr>
                  <a:t>Fro Hint</a:t>
                </a:r>
                <a:r>
                  <a:rPr lang="en-GB" sz="1200" dirty="0">
                    <a:latin typeface="+mj-lt"/>
                  </a:rPr>
                  <a:t>: It looks like a rotation matrix, so perhaps we could use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2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2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sz="1200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2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2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2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2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2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2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340768"/>
                <a:ext cx="2981387" cy="771237"/>
              </a:xfrm>
              <a:prstGeom prst="rect">
                <a:avLst/>
              </a:prstGeom>
              <a:blipFill>
                <a:blip r:embed="rId3"/>
                <a:stretch>
                  <a:fillRect l="-204" t="-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4058" y="2893512"/>
                <a:ext cx="4103966" cy="3054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dirty="0"/>
                  <a:t>,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=45°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=315°</m:t>
                    </m:r>
                  </m:oMath>
                </a14:m>
                <a:endParaRPr lang="en-GB" dirty="0"/>
              </a:p>
              <a:p>
                <a:r>
                  <a:rPr lang="en-GB" dirty="0"/>
                  <a:t>But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dirty="0"/>
                  <a:t>, 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=45°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=135°</m:t>
                    </m:r>
                  </m:oMath>
                </a14:m>
                <a:endParaRPr lang="en-GB" dirty="0"/>
              </a:p>
              <a:p>
                <a:r>
                  <a:rPr lang="en-GB" dirty="0"/>
                  <a:t>Therefore a rotation anticlockwise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45°</m:t>
                    </m:r>
                  </m:oMath>
                </a14:m>
                <a:r>
                  <a:rPr lang="en-GB" dirty="0"/>
                  <a:t> about the origin.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58" y="2893512"/>
                <a:ext cx="4103966" cy="3054491"/>
              </a:xfrm>
              <a:prstGeom prst="rect">
                <a:avLst/>
              </a:prstGeom>
              <a:blipFill>
                <a:blip r:embed="rId4"/>
                <a:stretch>
                  <a:fillRect l="-1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796136" y="3429000"/>
            <a:ext cx="2735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Alternative method</a:t>
            </a:r>
            <a:r>
              <a:rPr lang="en-GB" dirty="0"/>
              <a:t>: Plot the two columns as vectors from the origin.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438901" y="4619625"/>
            <a:ext cx="9524" cy="1714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835084" y="5838825"/>
            <a:ext cx="1756341" cy="2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515076" y="5622277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076" y="5622277"/>
                <a:ext cx="3600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77602" y="430053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602" y="4300534"/>
                <a:ext cx="360040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V="1">
            <a:off x="6448425" y="5278582"/>
            <a:ext cx="625706" cy="5602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918662" y="5295207"/>
            <a:ext cx="524808" cy="5547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6816436" y="5586153"/>
            <a:ext cx="108066" cy="232756"/>
          </a:xfrm>
          <a:custGeom>
            <a:avLst/>
            <a:gdLst>
              <a:gd name="connsiteX0" fmla="*/ 108066 w 108066"/>
              <a:gd name="connsiteY0" fmla="*/ 232756 h 232756"/>
              <a:gd name="connsiteX1" fmla="*/ 83128 w 108066"/>
              <a:gd name="connsiteY1" fmla="*/ 108065 h 232756"/>
              <a:gd name="connsiteX2" fmla="*/ 0 w 108066"/>
              <a:gd name="connsiteY2" fmla="*/ 0 h 23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66" h="232756">
                <a:moveTo>
                  <a:pt x="108066" y="232756"/>
                </a:moveTo>
                <a:cubicBezTo>
                  <a:pt x="104602" y="189807"/>
                  <a:pt x="101139" y="146858"/>
                  <a:pt x="83128" y="108065"/>
                </a:cubicBezTo>
                <a:cubicBezTo>
                  <a:pt x="65117" y="69272"/>
                  <a:pt x="32558" y="34636"/>
                  <a:pt x="0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25960" y="5525452"/>
                <a:ext cx="5077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960" y="5525452"/>
                <a:ext cx="50777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483928" y="4619778"/>
                <a:ext cx="887858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sz="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sz="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928" y="4619778"/>
                <a:ext cx="887858" cy="6768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62763" y="4827807"/>
                <a:ext cx="887858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sz="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763" y="4827807"/>
                <a:ext cx="887858" cy="6768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435D485B-D878-41B4-B7B9-DC39EC62C72D}"/>
              </a:ext>
            </a:extLst>
          </p:cNvPr>
          <p:cNvSpPr/>
          <p:nvPr/>
        </p:nvSpPr>
        <p:spPr>
          <a:xfrm>
            <a:off x="539552" y="2708920"/>
            <a:ext cx="4282266" cy="36252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5D485B-D878-41B4-B7B9-DC39EC62C72D}"/>
              </a:ext>
            </a:extLst>
          </p:cNvPr>
          <p:cNvSpPr/>
          <p:nvPr/>
        </p:nvSpPr>
        <p:spPr>
          <a:xfrm>
            <a:off x="5022758" y="2719773"/>
            <a:ext cx="3581690" cy="36252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  <a:br>
              <a:rPr lang="en-GB" sz="2800" dirty="0"/>
            </a:br>
            <a:r>
              <a:rPr lang="en-GB" sz="2800" dirty="0"/>
              <a:t>Alternative Method</a:t>
            </a:r>
          </a:p>
        </p:txBody>
      </p:sp>
    </p:spTree>
    <p:extLst>
      <p:ext uri="{BB962C8B-B14F-4D97-AF65-F5344CB8AC3E}">
        <p14:creationId xmlns:p14="http://schemas.microsoft.com/office/powerpoint/2010/main" val="251148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 flipV="1">
            <a:off x="1210866" y="3609975"/>
            <a:ext cx="2246709" cy="198459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C27150D-E8AF-4DD4-AC4C-5FDA4B5E1A64}"/>
              </a:ext>
            </a:extLst>
          </p:cNvPr>
          <p:cNvGrpSpPr/>
          <p:nvPr/>
        </p:nvGrpSpPr>
        <p:grpSpPr>
          <a:xfrm>
            <a:off x="-218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5A2B713-D3F9-4EDC-927D-FC0EA8AECFC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Invariant points and lines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BAC50C6-2AA3-4FDC-AF05-5530BFFB3B5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 flipV="1">
            <a:off x="1603764" y="2737701"/>
            <a:ext cx="0" cy="252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0574" y="5257981"/>
            <a:ext cx="33174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91996" y="5041957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996" y="5041957"/>
                <a:ext cx="36004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84684" y="845401"/>
            <a:ext cx="7704856" cy="10310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An </a:t>
            </a:r>
            <a:r>
              <a:rPr lang="en-GB" b="1" dirty="0"/>
              <a:t>invariant point </a:t>
            </a:r>
            <a:r>
              <a:rPr lang="en-GB" dirty="0"/>
              <a:t>is one which is unaffected by a transformation. </a:t>
            </a:r>
          </a:p>
          <a:p>
            <a:endParaRPr lang="en-GB" sz="700" dirty="0"/>
          </a:p>
          <a:p>
            <a:r>
              <a:rPr lang="en-GB" dirty="0"/>
              <a:t>An </a:t>
            </a:r>
            <a:r>
              <a:rPr lang="en-GB" b="1" dirty="0"/>
              <a:t>invariant line </a:t>
            </a:r>
            <a:r>
              <a:rPr lang="en-GB" dirty="0"/>
              <a:t>is when each point on the line transformed to give another point on the same line.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326020-7824-4176-B294-301BCB1C6B78}"/>
                  </a:ext>
                </a:extLst>
              </p:cNvPr>
              <p:cNvSpPr txBox="1"/>
              <p:nvPr/>
            </p:nvSpPr>
            <p:spPr>
              <a:xfrm>
                <a:off x="2065907" y="2642238"/>
                <a:ext cx="2068624" cy="985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  <a:p>
                <a:r>
                  <a:rPr lang="en-GB" sz="1600" dirty="0"/>
                  <a:t>(reflection in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326020-7824-4176-B294-301BCB1C6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907" y="2642238"/>
                <a:ext cx="2068624" cy="985141"/>
              </a:xfrm>
              <a:prstGeom prst="rect">
                <a:avLst/>
              </a:prstGeom>
              <a:blipFill>
                <a:blip r:embed="rId3"/>
                <a:stretch>
                  <a:fillRect l="-1770" b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2869456" y="4749552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029903" y="4027796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2260600" y="4076700"/>
            <a:ext cx="609600" cy="533400"/>
          </a:xfrm>
          <a:custGeom>
            <a:avLst/>
            <a:gdLst>
              <a:gd name="connsiteX0" fmla="*/ 609600 w 609600"/>
              <a:gd name="connsiteY0" fmla="*/ 533400 h 533400"/>
              <a:gd name="connsiteX1" fmla="*/ 431800 w 609600"/>
              <a:gd name="connsiteY1" fmla="*/ 114300 h 533400"/>
              <a:gd name="connsiteX2" fmla="*/ 0 w 609600"/>
              <a:gd name="connsiteY2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533400">
                <a:moveTo>
                  <a:pt x="609600" y="533400"/>
                </a:moveTo>
                <a:cubicBezTo>
                  <a:pt x="571500" y="368300"/>
                  <a:pt x="533400" y="203200"/>
                  <a:pt x="431800" y="114300"/>
                </a:cubicBezTo>
                <a:cubicBezTo>
                  <a:pt x="330200" y="25400"/>
                  <a:pt x="165100" y="12700"/>
                  <a:pt x="0" y="0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23744" y="234861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744" y="2348614"/>
                <a:ext cx="360040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7440" y="5591092"/>
                <a:ext cx="308130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Invariant lines: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b="1" dirty="0"/>
              </a:p>
              <a:p>
                <a:r>
                  <a:rPr lang="en-GB" b="1" dirty="0"/>
                  <a:t>                          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GB" b="1" dirty="0"/>
              </a:p>
              <a:p>
                <a:r>
                  <a:rPr lang="en-GB" b="1" dirty="0"/>
                  <a:t>                            </a:t>
                </a:r>
                <a:r>
                  <a:rPr lang="en-GB" sz="1200" b="1" dirty="0"/>
                  <a:t>(each line reflects to</a:t>
                </a:r>
                <a:br>
                  <a:rPr lang="en-GB" sz="1200" b="1" dirty="0"/>
                </a:br>
                <a:r>
                  <a:rPr lang="en-GB" sz="1200" b="1" dirty="0"/>
                  <a:t>                                            give the same)</a:t>
                </a:r>
                <a:endParaRPr lang="en-GB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40" y="5591092"/>
                <a:ext cx="3081306" cy="1107996"/>
              </a:xfrm>
              <a:prstGeom prst="rect">
                <a:avLst/>
              </a:prstGeom>
              <a:blipFill>
                <a:blip r:embed="rId5"/>
                <a:stretch>
                  <a:fillRect l="-1581" t="-2747" b="-3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5600344" y="2768409"/>
            <a:ext cx="0" cy="252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07154" y="5288689"/>
            <a:ext cx="33174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88576" y="507266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576" y="5072665"/>
                <a:ext cx="3600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6866036" y="478026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066363" y="383752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5280660" y="3840480"/>
            <a:ext cx="1586120" cy="800328"/>
          </a:xfrm>
          <a:custGeom>
            <a:avLst/>
            <a:gdLst>
              <a:gd name="connsiteX0" fmla="*/ 609600 w 609600"/>
              <a:gd name="connsiteY0" fmla="*/ 533400 h 533400"/>
              <a:gd name="connsiteX1" fmla="*/ 431800 w 609600"/>
              <a:gd name="connsiteY1" fmla="*/ 114300 h 533400"/>
              <a:gd name="connsiteX2" fmla="*/ 0 w 609600"/>
              <a:gd name="connsiteY2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533400">
                <a:moveTo>
                  <a:pt x="609600" y="533400"/>
                </a:moveTo>
                <a:cubicBezTo>
                  <a:pt x="571500" y="368300"/>
                  <a:pt x="533400" y="203200"/>
                  <a:pt x="431800" y="114300"/>
                </a:cubicBezTo>
                <a:cubicBezTo>
                  <a:pt x="330200" y="25400"/>
                  <a:pt x="165100" y="12700"/>
                  <a:pt x="0" y="0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20324" y="237932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324" y="2379322"/>
                <a:ext cx="360040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30878" y="5600898"/>
                <a:ext cx="5017585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Invariant line:  </a:t>
                </a:r>
                <a:r>
                  <a:rPr lang="en-GB" sz="1600" b="1" dirty="0"/>
                  <a:t>None! (unless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600" b="1" dirty="0"/>
                  <a:t>; any straight</a:t>
                </a:r>
                <a:br>
                  <a:rPr lang="en-GB" sz="1600" b="1" dirty="0"/>
                </a:br>
                <a:r>
                  <a:rPr lang="en-GB" sz="1600" b="1" dirty="0"/>
                  <a:t>                              line through origin will be invariant))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878" y="5600898"/>
                <a:ext cx="5017585" cy="615553"/>
              </a:xfrm>
              <a:prstGeom prst="rect">
                <a:avLst/>
              </a:prstGeom>
              <a:blipFill>
                <a:blip r:embed="rId8"/>
                <a:stretch>
                  <a:fillRect l="-972" t="-5941" b="-11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53424" y="2701814"/>
                <a:ext cx="2981387" cy="711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424" y="2701814"/>
                <a:ext cx="2981387" cy="7113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556353" y="6277691"/>
            <a:ext cx="308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Invariant point:  </a:t>
            </a:r>
            <a:r>
              <a:rPr lang="en-GB" b="1" dirty="0"/>
              <a:t>(0, 0)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5D485B-D878-41B4-B7B9-DC39EC62C72D}"/>
              </a:ext>
            </a:extLst>
          </p:cNvPr>
          <p:cNvSpPr/>
          <p:nvPr/>
        </p:nvSpPr>
        <p:spPr>
          <a:xfrm>
            <a:off x="1856763" y="5612692"/>
            <a:ext cx="1483567" cy="10863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5D485B-D878-41B4-B7B9-DC39EC62C72D}"/>
              </a:ext>
            </a:extLst>
          </p:cNvPr>
          <p:cNvSpPr/>
          <p:nvPr/>
        </p:nvSpPr>
        <p:spPr>
          <a:xfrm>
            <a:off x="5178397" y="5541931"/>
            <a:ext cx="3354043" cy="682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5D485B-D878-41B4-B7B9-DC39EC62C72D}"/>
              </a:ext>
            </a:extLst>
          </p:cNvPr>
          <p:cNvSpPr/>
          <p:nvPr/>
        </p:nvSpPr>
        <p:spPr>
          <a:xfrm>
            <a:off x="5178397" y="6231425"/>
            <a:ext cx="3354043" cy="5122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1247180" y="3609819"/>
            <a:ext cx="2246709" cy="198459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V="1">
            <a:off x="634066" y="3353442"/>
            <a:ext cx="2246709" cy="198459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2979076">
            <a:off x="703111" y="3378398"/>
            <a:ext cx="1030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invariant line</a:t>
            </a:r>
            <a:endParaRPr lang="en-GB" b="1" dirty="0"/>
          </a:p>
        </p:txBody>
      </p:sp>
      <p:sp>
        <p:nvSpPr>
          <p:cNvPr id="39" name="TextBox 38"/>
          <p:cNvSpPr txBox="1"/>
          <p:nvPr/>
        </p:nvSpPr>
        <p:spPr>
          <a:xfrm rot="19140788">
            <a:off x="1205979" y="4881326"/>
            <a:ext cx="1030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invariant line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5475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134-135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683568" y="2724477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Q4-6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Q7-8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Q9-10 </a:t>
            </a:r>
            <a:r>
              <a:rPr lang="en-US" sz="2400" dirty="0"/>
              <a:t>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8470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Enlargements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5928" y="862112"/>
                <a:ext cx="6912768" cy="83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Describe the effect of the following matrices.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8" y="862112"/>
                <a:ext cx="6912768" cy="831253"/>
              </a:xfrm>
              <a:prstGeom prst="rect">
                <a:avLst/>
              </a:prstGeom>
              <a:blipFill>
                <a:blip r:embed="rId2"/>
                <a:stretch>
                  <a:fillRect l="-705" t="-3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24564" y="2046973"/>
                <a:ext cx="6040468" cy="1155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values are both being scaled by 3, so this represents an </a:t>
                </a:r>
                <a:r>
                  <a:rPr lang="en-GB" b="1" dirty="0"/>
                  <a:t>enlargement scale factor 3 about the origin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64" y="2046973"/>
                <a:ext cx="6040468" cy="1155573"/>
              </a:xfrm>
              <a:prstGeom prst="rect">
                <a:avLst/>
              </a:prstGeom>
              <a:blipFill>
                <a:blip r:embed="rId3"/>
                <a:stretch>
                  <a:fillRect l="-908" b="-7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530027" y="2094756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36148" y="3645024"/>
                <a:ext cx="6040468" cy="1155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value is scaled but not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. This represents a </a:t>
                </a:r>
                <a:r>
                  <a:rPr lang="en-GB" b="1" dirty="0"/>
                  <a:t>stretch scale factor 2 parallel to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-axis </a:t>
                </a:r>
                <a:r>
                  <a:rPr lang="en-GB" dirty="0"/>
                  <a:t>(but NOT an enlargement).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48" y="3645024"/>
                <a:ext cx="6040468" cy="1155573"/>
              </a:xfrm>
              <a:prstGeom prst="rect">
                <a:avLst/>
              </a:prstGeom>
              <a:blipFill>
                <a:blip r:embed="rId4"/>
                <a:stretch>
                  <a:fillRect l="-909" b="-7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35D485B-D878-41B4-B7B9-DC39EC62C72D}"/>
              </a:ext>
            </a:extLst>
          </p:cNvPr>
          <p:cNvSpPr/>
          <p:nvPr/>
        </p:nvSpPr>
        <p:spPr>
          <a:xfrm>
            <a:off x="818059" y="2094756"/>
            <a:ext cx="7570365" cy="11902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0027" y="3610369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5D485B-D878-41B4-B7B9-DC39EC62C72D}"/>
              </a:ext>
            </a:extLst>
          </p:cNvPr>
          <p:cNvSpPr/>
          <p:nvPr/>
        </p:nvSpPr>
        <p:spPr>
          <a:xfrm>
            <a:off x="818059" y="3610369"/>
            <a:ext cx="7570365" cy="11902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13464" y="5131916"/>
                <a:ext cx="6464132" cy="110825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represents a stretch scale factor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parallel to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 and a stretch scale factor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parallel to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-axis.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this represents an enlargement.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64" y="5131916"/>
                <a:ext cx="6464132" cy="1108252"/>
              </a:xfrm>
              <a:prstGeom prst="rect">
                <a:avLst/>
              </a:prstGeom>
              <a:blipFill>
                <a:blip r:embed="rId5"/>
                <a:stretch>
                  <a:fillRect l="-563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30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Using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0420" y="807120"/>
                <a:ext cx="8136904" cy="176484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</m:oMath>
                </a14:m>
                <a:r>
                  <a:rPr lang="en-GB" sz="1600" dirty="0"/>
                  <a:t> are points on a triangle. The transformation with matrix </a:t>
                </a:r>
                <a14:m>
                  <m:oMath xmlns:m="http://schemas.openxmlformats.org/officeDocument/2006/math">
                    <m:r>
                      <a:rPr lang="en-GB" sz="16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is applied to the triangle to produce a new triangle with vertices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(a) Determine the coordinates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(b) What is the area of triangle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600" dirty="0"/>
                  <a:t>?</a:t>
                </a:r>
              </a:p>
              <a:p>
                <a:r>
                  <a:rPr lang="en-GB" sz="1600" dirty="0"/>
                  <a:t>(c) What is the area of triangle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1600" dirty="0"/>
                  <a:t>?</a:t>
                </a:r>
              </a:p>
              <a:p>
                <a:r>
                  <a:rPr lang="en-GB" sz="1600" dirty="0"/>
                  <a:t>(d) Determine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. What do you notice?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20" y="807120"/>
                <a:ext cx="8136904" cy="17648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0480" y="2779955"/>
                <a:ext cx="3528392" cy="3844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Transform each of the vertices in turn: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′(4,3)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′(4,6)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′(8,6)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Area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×1×1=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/>
              </a:p>
              <a:p>
                <a:r>
                  <a:rPr lang="en-GB" sz="1600" dirty="0"/>
                  <a:t>Area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×4×3=6</m:t>
                    </m:r>
                  </m:oMath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4×3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The scale factor of area (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6÷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GB" sz="1600" dirty="0"/>
                  <a:t>) is equal to the determinant. Holy Smurf!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80" y="2779955"/>
                <a:ext cx="3528392" cy="3844514"/>
              </a:xfrm>
              <a:prstGeom prst="rect">
                <a:avLst/>
              </a:prstGeom>
              <a:blipFill>
                <a:blip r:embed="rId4"/>
                <a:stretch>
                  <a:fillRect l="-864" t="-475" b="-11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63525" y="2801338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469875" y="4510652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468313" y="4914855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6860" y="5364579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6621" y="2803971"/>
            <a:ext cx="3604419" cy="14901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3345" y="4510098"/>
            <a:ext cx="3577695" cy="397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ight Triangle 12"/>
          <p:cNvSpPr/>
          <p:nvPr/>
        </p:nvSpPr>
        <p:spPr>
          <a:xfrm rot="10800000" flipH="1">
            <a:off x="5064174" y="4297591"/>
            <a:ext cx="504056" cy="504056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99248" y="4790668"/>
                <a:ext cx="5737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248" y="4790668"/>
                <a:ext cx="573792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37911" y="4088041"/>
                <a:ext cx="5737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911" y="4088041"/>
                <a:ext cx="573792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24014" y="4099127"/>
                <a:ext cx="5737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014" y="4099127"/>
                <a:ext cx="573792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Triangle 16"/>
          <p:cNvSpPr/>
          <p:nvPr/>
        </p:nvSpPr>
        <p:spPr>
          <a:xfrm rot="10800000" flipH="1">
            <a:off x="6678465" y="4051533"/>
            <a:ext cx="1237876" cy="722669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21928" y="4780001"/>
                <a:ext cx="5737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928" y="4780001"/>
                <a:ext cx="573792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42586" y="3848566"/>
                <a:ext cx="5737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4,6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586" y="3848566"/>
                <a:ext cx="573792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83526" y="3856784"/>
                <a:ext cx="5737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8,6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526" y="3856784"/>
                <a:ext cx="573792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773345" y="4907280"/>
            <a:ext cx="3577695" cy="3933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3344" y="5361403"/>
            <a:ext cx="3577695" cy="12630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812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18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Area scale factor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saw in this example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1600" y="1256641"/>
                <a:ext cx="6912768" cy="132343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/>
                  <a:buChar char="!"/>
                </a:pPr>
                <a:r>
                  <a:rPr lang="en-GB" sz="2000" dirty="0"/>
                  <a:t>Area of image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sz="2000" dirty="0"/>
                  <a:t> Area of object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×</m:t>
                    </m:r>
                    <m:d>
                      <m:dPr>
                        <m:begChr m:val="|"/>
                        <m:endChr m:val="|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1" i="0" smtClean="0">
                                    <a:latin typeface="Cambria Math"/>
                                  </a:rPr>
                                  <m:t>𝐌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GB" sz="2000" dirty="0"/>
              </a:p>
              <a:p>
                <a:endParaRPr lang="en-GB" sz="2000" dirty="0"/>
              </a:p>
              <a:p>
                <a:r>
                  <a:rPr lang="en-GB" sz="2000" dirty="0"/>
                  <a:t>i.e. the determinant tells us how the area is scaled under the transformation with matrix </a:t>
                </a:r>
                <a14:m>
                  <m:oMath xmlns:m="http://schemas.openxmlformats.org/officeDocument/2006/math">
                    <m:r>
                      <a:rPr lang="en-GB" sz="2000" b="1" i="0">
                        <a:latin typeface="Cambria Math"/>
                      </a:rPr>
                      <m:t>𝐌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256641"/>
                <a:ext cx="6912768" cy="1323439"/>
              </a:xfrm>
              <a:prstGeom prst="rect">
                <a:avLst/>
              </a:prstGeom>
              <a:blipFill>
                <a:blip r:embed="rId2"/>
                <a:stretch>
                  <a:fillRect l="-703" t="-1357" b="-63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379984" y="2996952"/>
              <a:ext cx="6096000" cy="289090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Area of Object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Transformation Matrix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Area of Image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GB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GB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en-GB" smtClean="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×2=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GB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en-GB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smtClean="0">
                                              <a:latin typeface="Cambria Math"/>
                                            </a:rPr>
                                            <m:t>9</m:t>
                                          </m:r>
                                        </m:e>
                                        <m:e>
                                          <m:r>
                                            <a:rPr lang="en-GB" smtClean="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×8=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24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GB" smtClean="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e>
                                        <m:e>
                                          <m:r>
                                            <a:rPr lang="en-GB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smtClean="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  <m:e>
                                          <m:r>
                                            <a:rPr lang="en-GB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/>
                                  </a:rPr>
                                  <m:t>9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×1=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GB" b="0" i="0" smtClean="0">
                                              <a:latin typeface="Cambria Math"/>
                                            </a:rPr>
                                            <m:t>−5</m:t>
                                          </m:r>
                                        </m:e>
                                        <m:e>
                                          <m:r>
                                            <a:rPr lang="en-GB" b="0" i="0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GB" b="0" i="0" smtClean="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  <m:e>
                                          <m:r>
                                            <a:rPr lang="en-GB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GB" b="0" i="0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1×18=18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4641687"/>
                  </p:ext>
                </p:extLst>
              </p:nvPr>
            </p:nvGraphicFramePr>
            <p:xfrm>
              <a:off x="1379984" y="2996952"/>
              <a:ext cx="6096000" cy="284315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32000"/>
                    <a:gridCol w="2032000"/>
                    <a:gridCol w="203200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Area of Object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Transformation Matrix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Area of Image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5488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22222" r="-200601" b="-3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701" t="-122222" r="-100000" b="-3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122222" r="-300" b="-302222"/>
                          </a:stretch>
                        </a:blipFill>
                      </a:tcPr>
                    </a:tc>
                  </a:tr>
                  <a:tr h="5488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22222" r="-200601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701" t="-222222" r="-100000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222222" r="-300" b="-202222"/>
                          </a:stretch>
                        </a:blipFill>
                      </a:tcPr>
                    </a:tc>
                  </a:tr>
                  <a:tr h="5526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22222" r="-200601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701" t="-322222" r="-100000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322222" r="-300" b="-102222"/>
                          </a:stretch>
                        </a:blipFill>
                      </a:tcPr>
                    </a:tc>
                  </a:tr>
                  <a:tr h="5526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17582" r="-200601" b="-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701" t="-417582" r="-100000" b="-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417582" r="-300" b="-10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5436096" y="3594844"/>
            <a:ext cx="2016224" cy="6117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436096" y="4206607"/>
            <a:ext cx="2016224" cy="6117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36096" y="4789275"/>
            <a:ext cx="2016224" cy="5337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36096" y="5323037"/>
            <a:ext cx="2016224" cy="5337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8024" y="259073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(The proof of this is not covered here)</a:t>
            </a:r>
          </a:p>
        </p:txBody>
      </p:sp>
    </p:spTree>
    <p:extLst>
      <p:ext uri="{BB962C8B-B14F-4D97-AF65-F5344CB8AC3E}">
        <p14:creationId xmlns:p14="http://schemas.microsoft.com/office/powerpoint/2010/main" val="18743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18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38369"/>
            <a:ext cx="6143625" cy="2057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9552" y="838949"/>
            <a:ext cx="315614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Jan 2011 Q8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717032"/>
            <a:ext cx="6610350" cy="2019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97496" y="3671044"/>
            <a:ext cx="6414864" cy="1054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397496" y="4728220"/>
            <a:ext cx="6414864" cy="1054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834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138-140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683568" y="2697427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Q4-6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Q7-8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Q9-10 </a:t>
            </a:r>
            <a:r>
              <a:rPr lang="en-US" sz="2400" dirty="0"/>
              <a:t>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836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18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Combined Transformations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7570" y="836712"/>
                <a:ext cx="7936837" cy="252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know that for a position vector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GB" dirty="0"/>
                  <a:t> and a matrix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/>
                      </a:rPr>
                      <m:t>𝐀</m:t>
                    </m:r>
                  </m:oMath>
                </a14:m>
                <a:r>
                  <a:rPr lang="en-GB" dirty="0"/>
                  <a:t> representing some transformation, then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/>
                      </a:rPr>
                      <m:t>𝐀</m:t>
                    </m:r>
                    <m:r>
                      <a:rPr lang="en-GB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GB" dirty="0"/>
                  <a:t> is the transformed point.</a:t>
                </a:r>
              </a:p>
              <a:p>
                <a:endParaRPr lang="en-GB" dirty="0"/>
              </a:p>
              <a:p>
                <a:r>
                  <a:rPr lang="en-GB" dirty="0"/>
                  <a:t>If we wanted to apply a transformation represented by a matrix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/>
                      </a:rPr>
                      <m:t>𝐀</m:t>
                    </m:r>
                  </m:oMath>
                </a14:m>
                <a:r>
                  <a:rPr lang="en-GB" dirty="0"/>
                  <a:t> followed by another represented by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/>
                      </a:rPr>
                      <m:t>𝐁</m:t>
                    </m:r>
                  </m:oMath>
                </a14:m>
                <a:r>
                  <a:rPr lang="en-GB" dirty="0"/>
                  <a:t>, what transformation matrix do we use to represent the combined transformation?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0" smtClean="0">
                          <a:latin typeface="Cambria Math"/>
                        </a:rPr>
                        <m:t>𝐁𝐀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70" y="836712"/>
                <a:ext cx="7936837" cy="2523768"/>
              </a:xfrm>
              <a:prstGeom prst="rect">
                <a:avLst/>
              </a:prstGeom>
              <a:blipFill>
                <a:blip r:embed="rId2"/>
                <a:stretch>
                  <a:fillRect l="-614" t="-1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83568" y="3705945"/>
            <a:ext cx="5760640" cy="2436277"/>
            <a:chOff x="683568" y="3705945"/>
            <a:chExt cx="5760640" cy="24362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83568" y="3705945"/>
                  <a:ext cx="4392488" cy="1200329"/>
                </a:xfrm>
                <a:prstGeom prst="rect">
                  <a:avLst/>
                </a:prstGeom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This is because to apply the effect of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𝐴</m:t>
                      </m:r>
                    </m:oMath>
                  </a14:m>
                  <a:r>
                    <a:rPr lang="en-GB" dirty="0"/>
                    <a:t> followed by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𝐵</m:t>
                      </m:r>
                    </m:oMath>
                  </a14:m>
                  <a:r>
                    <a:rPr lang="en-GB" dirty="0"/>
                    <a:t>, we have: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𝐵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GB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GB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𝐵𝐴</m:t>
                            </m:r>
                          </m:e>
                        </m:d>
                        <m:r>
                          <a:rPr lang="en-GB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GB" b="1" dirty="0"/>
                </a:p>
                <a:p>
                  <a:r>
                    <a:rPr lang="en-GB" dirty="0"/>
                    <a:t>(</a:t>
                  </a:r>
                  <a:r>
                    <a:rPr lang="en-GB" sz="1600" dirty="0"/>
                    <a:t>because matrix multiplication is ‘associative’*)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3705945"/>
                  <a:ext cx="4392488" cy="1200329"/>
                </a:xfrm>
                <a:prstGeom prst="rect">
                  <a:avLst/>
                </a:prstGeom>
                <a:blipFill>
                  <a:blip r:embed="rId3"/>
                  <a:stretch>
                    <a:fillRect b="-448"/>
                  </a:stretch>
                </a:blip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83568" y="5311225"/>
                  <a:ext cx="576064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* A binary operator </a:t>
                  </a:r>
                  <a14:m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  <a:ea typeface="Cambria Math"/>
                        </a:rPr>
                        <m:t>⨂</m:t>
                      </m:r>
                    </m:oMath>
                  </a14:m>
                  <a:r>
                    <a:rPr lang="en-GB" sz="1200" dirty="0"/>
                    <a:t> is </a:t>
                  </a:r>
                  <a:r>
                    <a:rPr lang="en-GB" sz="1200" b="1" dirty="0"/>
                    <a:t>associative</a:t>
                  </a:r>
                  <a:r>
                    <a:rPr lang="en-GB" sz="1200" dirty="0"/>
                    <a:t> if </a:t>
                  </a:r>
                  <a14:m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𝑎</m:t>
                      </m:r>
                      <m:r>
                        <a:rPr lang="en-GB" sz="1200" b="0" i="1" smtClean="0">
                          <a:latin typeface="Cambria Math"/>
                        </a:rPr>
                        <m:t>⨂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⨂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=(</m:t>
                      </m:r>
                      <m:r>
                        <a:rPr lang="en-GB" sz="1200" b="0" i="1" smtClean="0">
                          <a:latin typeface="Cambria Math"/>
                        </a:rPr>
                        <m:t>𝑎</m:t>
                      </m:r>
                      <m:r>
                        <a:rPr lang="en-GB" sz="1200" b="0" i="1" smtClean="0">
                          <a:latin typeface="Cambria Math"/>
                        </a:rPr>
                        <m:t>⨂</m:t>
                      </m:r>
                      <m:r>
                        <a:rPr lang="en-GB" sz="1200" b="0" i="1" smtClean="0">
                          <a:latin typeface="Cambria Math"/>
                        </a:rPr>
                        <m:t>𝑏</m:t>
                      </m:r>
                      <m:r>
                        <a:rPr lang="en-GB" sz="1200" b="0" i="1" smtClean="0">
                          <a:latin typeface="Cambria Math"/>
                        </a:rPr>
                        <m:t>)⨂</m:t>
                      </m:r>
                      <m:r>
                        <a:rPr lang="en-GB" sz="1200" b="0" i="1" smtClean="0">
                          <a:latin typeface="Cambria Math"/>
                        </a:rPr>
                        <m:t>𝑐</m:t>
                      </m:r>
                    </m:oMath>
                  </a14:m>
                  <a:r>
                    <a:rPr lang="en-GB" sz="1200" dirty="0"/>
                    <a:t>, i.e. when we multiply matrices, the order in which we multiply them doesn’t matter.</a:t>
                  </a:r>
                </a:p>
                <a:p>
                  <a:r>
                    <a:rPr lang="en-GB" sz="1200" dirty="0"/>
                    <a:t>Similarly addition on real numbers is associative, e.g. </a:t>
                  </a:r>
                  <a14:m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1+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2+3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a14:m>
                  <a:r>
                    <a:rPr lang="en-GB" sz="1200" dirty="0"/>
                    <a:t>. However subtraction and division are not, e.g.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16÷2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÷8≠16÷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2÷8</m:t>
                          </m:r>
                        </m:e>
                      </m:d>
                    </m:oMath>
                  </a14:m>
                  <a:r>
                    <a:rPr lang="en-GB" sz="1200" dirty="0"/>
                    <a:t>.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5311225"/>
                  <a:ext cx="5760640" cy="830997"/>
                </a:xfrm>
                <a:prstGeom prst="rect">
                  <a:avLst/>
                </a:prstGeom>
                <a:blipFill>
                  <a:blip r:embed="rId4"/>
                  <a:stretch>
                    <a:fillRect b="-438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/>
          <p:cNvSpPr/>
          <p:nvPr/>
        </p:nvSpPr>
        <p:spPr>
          <a:xfrm>
            <a:off x="3555908" y="2682127"/>
            <a:ext cx="1440160" cy="5795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7872" y="3305545"/>
            <a:ext cx="244827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Tip</a:t>
            </a:r>
            <a:r>
              <a:rPr lang="en-GB" sz="1200" dirty="0"/>
              <a:t>: Ensure that you put these matrices in the right order – the first that gets applied is on the right!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16216" y="5311225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311225"/>
                <a:ext cx="7200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028384" y="5311225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5311225"/>
                <a:ext cx="720080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17035" y="4904209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035" y="4904209"/>
                <a:ext cx="7200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29238" y="4929475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238" y="4929475"/>
                <a:ext cx="72008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15"/>
          <p:cNvSpPr/>
          <p:nvPr/>
        </p:nvSpPr>
        <p:spPr>
          <a:xfrm>
            <a:off x="7038975" y="5238412"/>
            <a:ext cx="590550" cy="200363"/>
          </a:xfrm>
          <a:custGeom>
            <a:avLst/>
            <a:gdLst>
              <a:gd name="connsiteX0" fmla="*/ 0 w 590550"/>
              <a:gd name="connsiteY0" fmla="*/ 200363 h 200363"/>
              <a:gd name="connsiteX1" fmla="*/ 295275 w 590550"/>
              <a:gd name="connsiteY1" fmla="*/ 338 h 200363"/>
              <a:gd name="connsiteX2" fmla="*/ 590550 w 590550"/>
              <a:gd name="connsiteY2" fmla="*/ 162263 h 20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550" h="200363">
                <a:moveTo>
                  <a:pt x="0" y="200363"/>
                </a:moveTo>
                <a:cubicBezTo>
                  <a:pt x="98425" y="103525"/>
                  <a:pt x="196850" y="6688"/>
                  <a:pt x="295275" y="338"/>
                </a:cubicBezTo>
                <a:cubicBezTo>
                  <a:pt x="393700" y="-6012"/>
                  <a:pt x="492125" y="78125"/>
                  <a:pt x="590550" y="162263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7650795" y="5229225"/>
            <a:ext cx="512130" cy="233115"/>
          </a:xfrm>
          <a:custGeom>
            <a:avLst/>
            <a:gdLst>
              <a:gd name="connsiteX0" fmla="*/ 0 w 590550"/>
              <a:gd name="connsiteY0" fmla="*/ 200363 h 200363"/>
              <a:gd name="connsiteX1" fmla="*/ 295275 w 590550"/>
              <a:gd name="connsiteY1" fmla="*/ 338 h 200363"/>
              <a:gd name="connsiteX2" fmla="*/ 590550 w 590550"/>
              <a:gd name="connsiteY2" fmla="*/ 162263 h 20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550" h="200363">
                <a:moveTo>
                  <a:pt x="0" y="200363"/>
                </a:moveTo>
                <a:cubicBezTo>
                  <a:pt x="98425" y="103525"/>
                  <a:pt x="196850" y="6688"/>
                  <a:pt x="295275" y="338"/>
                </a:cubicBezTo>
                <a:cubicBezTo>
                  <a:pt x="393700" y="-6012"/>
                  <a:pt x="492125" y="78125"/>
                  <a:pt x="590550" y="162263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6986312" y="4639696"/>
            <a:ext cx="1275049" cy="675254"/>
          </a:xfrm>
          <a:custGeom>
            <a:avLst/>
            <a:gdLst>
              <a:gd name="connsiteX0" fmla="*/ 0 w 590550"/>
              <a:gd name="connsiteY0" fmla="*/ 200363 h 200363"/>
              <a:gd name="connsiteX1" fmla="*/ 295275 w 590550"/>
              <a:gd name="connsiteY1" fmla="*/ 338 h 200363"/>
              <a:gd name="connsiteX2" fmla="*/ 590550 w 590550"/>
              <a:gd name="connsiteY2" fmla="*/ 162263 h 20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550" h="200363">
                <a:moveTo>
                  <a:pt x="0" y="200363"/>
                </a:moveTo>
                <a:cubicBezTo>
                  <a:pt x="98425" y="103525"/>
                  <a:pt x="196850" y="6688"/>
                  <a:pt x="295275" y="338"/>
                </a:cubicBezTo>
                <a:cubicBezTo>
                  <a:pt x="393700" y="-6012"/>
                  <a:pt x="492125" y="78125"/>
                  <a:pt x="590550" y="162263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47791" y="4326185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𝐁𝐀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791" y="4326185"/>
                <a:ext cx="72008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1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100072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18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Combined Transformations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980728"/>
                <a:ext cx="7992888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Represent as a single matrix the transformation representing a reflection in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 followed by a stretch on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 axis by a factor of 4.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7992888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35006" y="1844824"/>
                <a:ext cx="3672408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006" y="1844824"/>
                <a:ext cx="3672408" cy="708143"/>
              </a:xfrm>
              <a:prstGeom prst="rect">
                <a:avLst/>
              </a:prstGeom>
              <a:blipFill rotWithShape="1">
                <a:blip r:embed="rId3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987824" y="1920821"/>
            <a:ext cx="648072" cy="632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6898" y="1877278"/>
            <a:ext cx="648072" cy="632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8064" y="1877278"/>
            <a:ext cx="648072" cy="632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5990" y="2852936"/>
                <a:ext cx="8310466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Represent as a single matrix the transformation representing a rotation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90°</m:t>
                    </m:r>
                  </m:oMath>
                </a14:m>
                <a:r>
                  <a:rPr lang="en-GB" dirty="0"/>
                  <a:t> anticlockwise about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0,0</m:t>
                        </m:r>
                      </m:e>
                    </m:d>
                  </m:oMath>
                </a14:m>
                <a:r>
                  <a:rPr lang="en-GB" dirty="0"/>
                  <a:t> followed by a reflection in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90" y="2852936"/>
                <a:ext cx="8310466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05460" y="3717032"/>
                <a:ext cx="4098788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460" y="3717032"/>
                <a:ext cx="4098788" cy="708143"/>
              </a:xfrm>
              <a:prstGeom prst="rect">
                <a:avLst/>
              </a:prstGeom>
              <a:blipFill rotWithShape="1">
                <a:blip r:embed="rId5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974504" y="3793029"/>
            <a:ext cx="648072" cy="632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31230" y="3750366"/>
            <a:ext cx="928801" cy="632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64087" y="3750366"/>
            <a:ext cx="840769" cy="632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35696" y="4581128"/>
                <a:ext cx="43204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What single transformation is this?</a:t>
                </a:r>
              </a:p>
              <a:p>
                <a:r>
                  <a:rPr lang="en-GB" b="1" dirty="0"/>
                  <a:t>Reflection in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GB" b="1" dirty="0"/>
                  <a:t> axis.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581128"/>
                <a:ext cx="432048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128" t="-4673" b="-13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894237" y="4911386"/>
            <a:ext cx="2497743" cy="3160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618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37749"/>
            <a:ext cx="7038975" cy="2819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9552" y="838949"/>
            <a:ext cx="315614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Jan 2013 Q4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949" y="4086617"/>
            <a:ext cx="5701553" cy="27284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10760" y="4078335"/>
            <a:ext cx="1386820" cy="432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10760" y="4511040"/>
            <a:ext cx="1386820" cy="518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10760" y="5029200"/>
            <a:ext cx="1386820" cy="3747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10760" y="5403981"/>
            <a:ext cx="2173208" cy="6843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10760" y="6088380"/>
            <a:ext cx="2173208" cy="518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156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141-143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683568" y="2697427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Q1-4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Q5-7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Q8-11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Q12-14 </a:t>
            </a:r>
            <a:r>
              <a:rPr lang="en-US" sz="2400" dirty="0"/>
              <a:t>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3660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/>
          <p:cNvSpPr/>
          <p:nvPr/>
        </p:nvSpPr>
        <p:spPr>
          <a:xfrm>
            <a:off x="259370" y="3244127"/>
            <a:ext cx="3067050" cy="1476375"/>
          </a:xfrm>
          <a:custGeom>
            <a:avLst/>
            <a:gdLst>
              <a:gd name="connsiteX0" fmla="*/ 1524000 w 3067050"/>
              <a:gd name="connsiteY0" fmla="*/ 1476375 h 1476375"/>
              <a:gd name="connsiteX1" fmla="*/ 3067050 w 3067050"/>
              <a:gd name="connsiteY1" fmla="*/ 733425 h 1476375"/>
              <a:gd name="connsiteX2" fmla="*/ 1581150 w 3067050"/>
              <a:gd name="connsiteY2" fmla="*/ 0 h 1476375"/>
              <a:gd name="connsiteX3" fmla="*/ 0 w 3067050"/>
              <a:gd name="connsiteY3" fmla="*/ 638175 h 1476375"/>
              <a:gd name="connsiteX4" fmla="*/ 1524000 w 3067050"/>
              <a:gd name="connsiteY4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7050" h="1476375">
                <a:moveTo>
                  <a:pt x="1524000" y="1476375"/>
                </a:moveTo>
                <a:lnTo>
                  <a:pt x="3067050" y="733425"/>
                </a:lnTo>
                <a:lnTo>
                  <a:pt x="1581150" y="0"/>
                </a:lnTo>
                <a:lnTo>
                  <a:pt x="0" y="638175"/>
                </a:lnTo>
                <a:lnTo>
                  <a:pt x="1524000" y="1476375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Linear transformations in 3D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77044" y="71822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saw earlier that we could determine the matrix corresponding to a transformation by transforming each of the unit vectors (i.e. the axes) and using these as the columns of the matrix. This works in 3D too!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03647" y="3416346"/>
            <a:ext cx="2376264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H="1" flipV="1">
            <a:off x="461330" y="3417487"/>
            <a:ext cx="2376264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668350" y="2767159"/>
            <a:ext cx="1" cy="220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89969" y="4248072"/>
                <a:ext cx="402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69" y="4248072"/>
                <a:ext cx="40235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37184" y="3205649"/>
                <a:ext cx="402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184" y="3205649"/>
                <a:ext cx="402357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67333" y="2388302"/>
                <a:ext cx="402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333" y="2388302"/>
                <a:ext cx="40235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1668350" y="3920402"/>
            <a:ext cx="635497" cy="28803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659545" y="3653702"/>
            <a:ext cx="609600" cy="27622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669070" y="3139352"/>
            <a:ext cx="0" cy="80962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22847" y="3822895"/>
                <a:ext cx="8884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47" y="3822895"/>
                <a:ext cx="88847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08168" y="3278828"/>
                <a:ext cx="8884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168" y="3278828"/>
                <a:ext cx="88847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32911" y="3142988"/>
                <a:ext cx="8884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11" y="3142988"/>
                <a:ext cx="8884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Arrow 24"/>
          <p:cNvSpPr/>
          <p:nvPr/>
        </p:nvSpPr>
        <p:spPr>
          <a:xfrm>
            <a:off x="3726891" y="3627066"/>
            <a:ext cx="720080" cy="40654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53425" y="2867482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Reflect in the plane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b="1" dirty="0"/>
                  <a:t>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425" y="2867482"/>
                <a:ext cx="1800200" cy="646331"/>
              </a:xfrm>
              <a:prstGeom prst="rect">
                <a:avLst/>
              </a:prstGeom>
              <a:blipFill>
                <a:blip r:embed="rId8"/>
                <a:stretch>
                  <a:fillRect l="-2712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5166460" y="3357762"/>
            <a:ext cx="2376264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H="1" flipV="1">
            <a:off x="5124143" y="3358903"/>
            <a:ext cx="2376264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331163" y="2708575"/>
            <a:ext cx="1" cy="220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52782" y="4189488"/>
                <a:ext cx="402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782" y="4189488"/>
                <a:ext cx="40235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99997" y="3147065"/>
                <a:ext cx="402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997" y="3147065"/>
                <a:ext cx="402357" cy="369332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30146" y="2329718"/>
                <a:ext cx="402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146" y="2329718"/>
                <a:ext cx="40235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6331163" y="3861818"/>
            <a:ext cx="635497" cy="28803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322358" y="3595118"/>
            <a:ext cx="609600" cy="27622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331883" y="3890394"/>
            <a:ext cx="4437" cy="744383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80910" y="3688111"/>
                <a:ext cx="888479" cy="539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910" y="3688111"/>
                <a:ext cx="888479" cy="5399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483192" y="3053326"/>
                <a:ext cx="888479" cy="539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192" y="3053326"/>
                <a:ext cx="888479" cy="53995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143240" y="4307037"/>
                <a:ext cx="888479" cy="539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240" y="4307037"/>
                <a:ext cx="888479" cy="53995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937826" y="4938741"/>
                <a:ext cx="1954674" cy="824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826" y="4938741"/>
                <a:ext cx="1954674" cy="8249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7169822" y="4977951"/>
            <a:ext cx="1488784" cy="8420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Matrix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941765" y="2420888"/>
            <a:ext cx="3078212" cy="2528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</p:txBody>
      </p:sp>
    </p:spTree>
    <p:extLst>
      <p:ext uri="{BB962C8B-B14F-4D97-AF65-F5344CB8AC3E}">
        <p14:creationId xmlns:p14="http://schemas.microsoft.com/office/powerpoint/2010/main" val="378399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Linear transformations in 3D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/>
          <p:nvPr/>
        </p:nvCxnSpPr>
        <p:spPr>
          <a:xfrm flipV="1">
            <a:off x="503647" y="2139996"/>
            <a:ext cx="2376264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H="1" flipV="1">
            <a:off x="461330" y="2141137"/>
            <a:ext cx="2376264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668350" y="1490809"/>
            <a:ext cx="1" cy="220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89969" y="2971722"/>
                <a:ext cx="402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69" y="2971722"/>
                <a:ext cx="40235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37184" y="1929299"/>
                <a:ext cx="402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184" y="1929299"/>
                <a:ext cx="402357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67333" y="1111952"/>
                <a:ext cx="402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333" y="1111952"/>
                <a:ext cx="40235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1668350" y="2644052"/>
            <a:ext cx="635497" cy="28803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659545" y="2377352"/>
            <a:ext cx="609600" cy="27622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669070" y="1863002"/>
            <a:ext cx="0" cy="80962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22847" y="2546545"/>
                <a:ext cx="8884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47" y="2546545"/>
                <a:ext cx="88847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08168" y="2002478"/>
                <a:ext cx="8884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168" y="2002478"/>
                <a:ext cx="888479" cy="369332"/>
              </a:xfrm>
              <a:prstGeom prst="rect">
                <a:avLst/>
              </a:prstGeom>
              <a:blipFill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32911" y="1866638"/>
                <a:ext cx="8884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11" y="1866638"/>
                <a:ext cx="8884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>
            <a:off x="3726891" y="2350716"/>
            <a:ext cx="720080" cy="40654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38185" y="1232992"/>
                <a:ext cx="15690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Rotate by angle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GB" b="1" dirty="0"/>
                  <a:t> about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-axis.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185" y="1232992"/>
                <a:ext cx="1569095" cy="923330"/>
              </a:xfrm>
              <a:prstGeom prst="rect">
                <a:avLst/>
              </a:prstGeom>
              <a:blipFill>
                <a:blip r:embed="rId8"/>
                <a:stretch>
                  <a:fillRect l="-3502" t="-3289" r="-2335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5166460" y="2081412"/>
            <a:ext cx="2376264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H="1" flipV="1">
            <a:off x="5124143" y="2082553"/>
            <a:ext cx="2376264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331163" y="1432225"/>
            <a:ext cx="1" cy="220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452782" y="2913138"/>
                <a:ext cx="402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782" y="2913138"/>
                <a:ext cx="40235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499997" y="1870715"/>
                <a:ext cx="402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997" y="1870715"/>
                <a:ext cx="402357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70489" y="1358168"/>
                <a:ext cx="402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489" y="1358168"/>
                <a:ext cx="40235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6322358" y="2168814"/>
            <a:ext cx="1002078" cy="42618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331884" y="1971675"/>
            <a:ext cx="449916" cy="64237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47585" y="2997549"/>
                <a:ext cx="888479" cy="541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585" y="2997549"/>
                <a:ext cx="888479" cy="5414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95942" y="1580126"/>
                <a:ext cx="888479" cy="539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942" y="1580126"/>
                <a:ext cx="888479" cy="53995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28251" y="3748116"/>
                <a:ext cx="1954674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251" y="3748116"/>
                <a:ext cx="1954674" cy="827278"/>
              </a:xfrm>
              <a:prstGeom prst="rect">
                <a:avLst/>
              </a:prstGeom>
              <a:blipFill>
                <a:blip r:embed="rId14"/>
                <a:stretch>
                  <a:fillRect r="-77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6513512" y="3671292"/>
            <a:ext cx="2314575" cy="9023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Matrix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331163" y="2585468"/>
            <a:ext cx="539537" cy="63398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67475" y="2457452"/>
            <a:ext cx="135731" cy="104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486525" y="2562225"/>
            <a:ext cx="114300" cy="1738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569305" y="2697123"/>
                <a:ext cx="402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305" y="2697123"/>
                <a:ext cx="40235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7788" y="1968059"/>
                <a:ext cx="402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788" y="1968059"/>
                <a:ext cx="40235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reeform 48"/>
          <p:cNvSpPr/>
          <p:nvPr/>
        </p:nvSpPr>
        <p:spPr>
          <a:xfrm rot="17498994">
            <a:off x="6399299" y="2202528"/>
            <a:ext cx="45719" cy="160115"/>
          </a:xfrm>
          <a:custGeom>
            <a:avLst/>
            <a:gdLst>
              <a:gd name="connsiteX0" fmla="*/ 0 w 31967"/>
              <a:gd name="connsiteY0" fmla="*/ 0 h 178594"/>
              <a:gd name="connsiteX1" fmla="*/ 30957 w 31967"/>
              <a:gd name="connsiteY1" fmla="*/ 102394 h 178594"/>
              <a:gd name="connsiteX2" fmla="*/ 21432 w 31967"/>
              <a:gd name="connsiteY2" fmla="*/ 178594 h 17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67" h="178594">
                <a:moveTo>
                  <a:pt x="0" y="0"/>
                </a:moveTo>
                <a:cubicBezTo>
                  <a:pt x="13692" y="36314"/>
                  <a:pt x="27385" y="72628"/>
                  <a:pt x="30957" y="102394"/>
                </a:cubicBezTo>
                <a:cubicBezTo>
                  <a:pt x="34529" y="132160"/>
                  <a:pt x="27980" y="155377"/>
                  <a:pt x="21432" y="17859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6853238" y="2820988"/>
            <a:ext cx="23812" cy="347662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6319839" y="1962150"/>
            <a:ext cx="409574" cy="1428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625268" y="701271"/>
                <a:ext cx="209360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Reminder</a:t>
                </a:r>
                <a:r>
                  <a:rPr lang="en-GB" sz="1400" dirty="0"/>
                  <a:t>: The rotation is anticlockwise relative to the positive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axis.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268" y="701271"/>
                <a:ext cx="2093603" cy="738664"/>
              </a:xfrm>
              <a:prstGeom prst="rect">
                <a:avLst/>
              </a:prstGeom>
              <a:blipFill>
                <a:blip r:embed="rId17"/>
                <a:stretch>
                  <a:fillRect l="-875"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310680" y="1444697"/>
                <a:ext cx="888479" cy="541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680" y="1444697"/>
                <a:ext cx="888479" cy="54143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4803334" y="1426145"/>
            <a:ext cx="4024753" cy="22348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54829" y="4316311"/>
                <a:ext cx="5420204" cy="22963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Wingdings" panose="05000000000000000000" pitchFamily="2" charset="2"/>
                  </a:rPr>
                  <a:t>!</a:t>
                </a:r>
                <a:r>
                  <a:rPr lang="en-GB" sz="1600" dirty="0"/>
                  <a:t> Rotation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/>
                  <a:t> about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-axis: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Rotation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/>
                  <a:t> about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-axis: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  <a:p>
                <a:r>
                  <a:rPr lang="en-GB" sz="1600" dirty="0"/>
                  <a:t>Rotation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/>
                  <a:t> about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600" dirty="0"/>
                  <a:t>-axis: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29" y="4316311"/>
                <a:ext cx="5420204" cy="2296398"/>
              </a:xfrm>
              <a:prstGeom prst="rect">
                <a:avLst/>
              </a:prstGeom>
              <a:blipFill>
                <a:blip r:embed="rId19"/>
                <a:stretch>
                  <a:fillRect l="-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084167" y="5301208"/>
                <a:ext cx="250828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Fro Tip</a:t>
                </a:r>
                <a:r>
                  <a:rPr lang="en-GB" sz="1600" dirty="0"/>
                  <a:t>: You can tell whether it’s a rotation in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600" dirty="0"/>
                  <a:t> axes by looking whether the 1 is in the 1</a:t>
                </a:r>
                <a:r>
                  <a:rPr lang="en-GB" sz="1600" baseline="30000" dirty="0"/>
                  <a:t>st</a:t>
                </a:r>
                <a:r>
                  <a:rPr lang="en-GB" sz="1600" dirty="0"/>
                  <a:t>, 2</a:t>
                </a:r>
                <a:r>
                  <a:rPr lang="en-GB" sz="1600" baseline="30000" dirty="0"/>
                  <a:t>nd</a:t>
                </a:r>
                <a:r>
                  <a:rPr lang="en-GB" sz="1600" dirty="0"/>
                  <a:t> of 3</a:t>
                </a:r>
                <a:r>
                  <a:rPr lang="en-GB" sz="1600" baseline="30000" dirty="0"/>
                  <a:t>rd</a:t>
                </a:r>
                <a:r>
                  <a:rPr lang="en-GB" sz="1600" dirty="0"/>
                  <a:t> row/column.</a:t>
                </a: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7" y="5301208"/>
                <a:ext cx="2508289" cy="1323439"/>
              </a:xfrm>
              <a:prstGeom prst="rect">
                <a:avLst/>
              </a:prstGeom>
              <a:blipFill>
                <a:blip r:embed="rId20"/>
                <a:stretch>
                  <a:fillRect l="-1214" t="-1382" r="-2913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1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65" grpId="0" animBg="1"/>
      <p:bldP spid="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836712"/>
                <a:ext cx="6552728" cy="223837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(a) Describe the transformation represented by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(b) Find the image of the point with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−1,−2,1</m:t>
                        </m:r>
                      </m:e>
                    </m:d>
                  </m:oMath>
                </a14:m>
                <a:r>
                  <a:rPr lang="en-GB" dirty="0"/>
                  <a:t> under the transformation represented by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36712"/>
                <a:ext cx="6552728" cy="22383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3356992"/>
                <a:ext cx="5544616" cy="3070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Rotation about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-axis (1 is in second column)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  →  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=30°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330°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(using top right)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→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=30°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150°</m:t>
                    </m:r>
                  </m:oMath>
                </a14:m>
                <a:endParaRPr lang="en-GB" dirty="0"/>
              </a:p>
              <a:p>
                <a:r>
                  <a:rPr lang="en-GB" dirty="0"/>
                  <a:t>Therefore rotation about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-axis through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30°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   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→  </m:t>
                    </m:r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,−2,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56992"/>
                <a:ext cx="5544616" cy="3070071"/>
              </a:xfrm>
              <a:prstGeom prst="rect">
                <a:avLst/>
              </a:prstGeom>
              <a:blipFill>
                <a:blip r:embed="rId3"/>
                <a:stretch>
                  <a:fillRect l="-990" t="-11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91509" y="3297285"/>
            <a:ext cx="6090265" cy="15509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96863" y="5035751"/>
            <a:ext cx="6090265" cy="15509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96825" y="3296638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3477" y="5035751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8151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146-147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980340" y="2697427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Q1-2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Q3-4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Q5-6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Q7 </a:t>
            </a:r>
            <a:r>
              <a:rPr lang="en-US" sz="2400" dirty="0"/>
              <a:t>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5837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18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Inverse matrices for inverse transformations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2536" y="728384"/>
                <a:ext cx="7344816" cy="37555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Suppose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GB" dirty="0"/>
                  <a:t> are column vectors. Then if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𝑨𝒙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GB" dirty="0"/>
                  <a:t>, then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𝒙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GB" b="1" i="1" smtClean="0">
                            <a:latin typeface="Cambria Math"/>
                          </a:rPr>
                          <m:t>−</m:t>
                        </m:r>
                        <m:r>
                          <a:rPr lang="en-GB" b="1" i="1" smtClean="0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GB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36" y="728384"/>
                <a:ext cx="7344816" cy="375552"/>
              </a:xfrm>
              <a:prstGeom prst="rect">
                <a:avLst/>
              </a:prstGeom>
              <a:blipFill rotWithShape="1">
                <a:blip r:embed="rId2"/>
                <a:stretch>
                  <a:fillRect l="-579" t="-4545" b="-196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2536" y="126876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inverse matrix therefore allows us to retrieve the original point/position vector before a transformation.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536" y="2032273"/>
                <a:ext cx="8280920" cy="74917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triangle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GB" sz="1600" dirty="0"/>
                  <a:t> has vertices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GB" sz="1600" dirty="0"/>
                  <a:t>. The matrix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𝑀</m:t>
                    </m:r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transforms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GB" sz="1600" dirty="0"/>
                  <a:t> to the triangle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𝑇</m:t>
                    </m:r>
                    <m:r>
                      <a:rPr lang="en-GB" sz="16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GB" sz="1600" dirty="0"/>
                  <a:t> with vertices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/>
                          </a:rPr>
                          <m:t>4,3</m:t>
                        </m:r>
                      </m:e>
                    </m:d>
                    <m:r>
                      <a:rPr lang="en-GB" sz="1600" b="0" i="0" smtClean="0">
                        <a:latin typeface="Cambria Math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0" smtClean="0">
                            <a:latin typeface="Cambria Math"/>
                          </a:rPr>
                          <m:t>4,10</m:t>
                        </m:r>
                      </m:e>
                    </m:d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/>
                          </a:rPr>
                          <m:t>−4,−3</m:t>
                        </m:r>
                      </m:e>
                    </m:d>
                  </m:oMath>
                </a14:m>
                <a:r>
                  <a:rPr lang="en-GB" sz="1600" dirty="0"/>
                  <a:t>. Determine the coordinates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36" y="2032273"/>
                <a:ext cx="8280920" cy="7491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1153" y="3216279"/>
                <a:ext cx="4642243" cy="2447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GB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𝐴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→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(1,0)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𝐵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7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→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2,4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𝐶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7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→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−1,0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53" y="3216279"/>
                <a:ext cx="4642243" cy="2447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52902" y="3118715"/>
                <a:ext cx="2959418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As we can use the matrix </a:t>
                </a:r>
                <a14:m>
                  <m:oMath xmlns:m="http://schemas.openxmlformats.org/officeDocument/2006/math"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GB" sz="1400" dirty="0"/>
                  <a:t> to transform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sz="1400" dirty="0"/>
                  <a:t>, we can similarly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0" smtClean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/>
                  <a:t> to transform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sz="1400" dirty="0"/>
                  <a:t>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902" y="3118715"/>
                <a:ext cx="2959418" cy="954107"/>
              </a:xfrm>
              <a:prstGeom prst="rect">
                <a:avLst/>
              </a:prstGeom>
              <a:blipFill>
                <a:blip r:embed="rId5"/>
                <a:stretch>
                  <a:fillRect l="-204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286036" y="2898634"/>
            <a:ext cx="8353920" cy="31226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911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71" y="1207831"/>
            <a:ext cx="5902537" cy="2421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9552" y="838949"/>
            <a:ext cx="315614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June 2012 Q9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064" y="3573016"/>
            <a:ext cx="6208792" cy="32849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6896" y="3559034"/>
            <a:ext cx="5779484" cy="372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364516" y="3931920"/>
            <a:ext cx="5779484" cy="8534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64516" y="4785359"/>
            <a:ext cx="5779484" cy="20393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3528" y="4335780"/>
                <a:ext cx="2112207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Tip:</a:t>
                </a:r>
                <a:r>
                  <a:rPr lang="en-GB" sz="1400" dirty="0"/>
                  <a:t> If </a:t>
                </a:r>
                <a14:m>
                  <m:oMath xmlns:m="http://schemas.openxmlformats.org/officeDocument/2006/math"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𝐁𝐀</m:t>
                    </m:r>
                  </m:oMath>
                </a14:m>
                <a:r>
                  <a:rPr lang="en-GB" sz="1400" dirty="0"/>
                  <a:t>, make sure you multiply the </a:t>
                </a:r>
                <a:r>
                  <a:rPr lang="en-GB" sz="1400" u="sng" dirty="0"/>
                  <a:t>end</a:t>
                </a:r>
                <a:r>
                  <a:rPr lang="en-GB" sz="1400" dirty="0"/>
                  <a:t> of each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/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0" smtClean="0">
                          <a:latin typeface="Cambria Math" panose="020405030504060302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0" smtClean="0">
                          <a:latin typeface="Cambria Math" panose="02040503050406030204" pitchFamily="18" charset="0"/>
                        </a:rPr>
                        <m:t>𝐁𝐀</m:t>
                      </m:r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1" i="0" smtClean="0">
                          <a:latin typeface="Cambria Math" panose="020405030504060302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0" smtClean="0">
                          <a:latin typeface="Cambria Math" panose="02040503050406030204" pitchFamily="18" charset="0"/>
                        </a:rPr>
                        <m:t>𝐁𝐈</m:t>
                      </m:r>
                      <m:r>
                        <a:rPr lang="en-GB" sz="1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0" smtClean="0"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335780"/>
                <a:ext cx="2112207" cy="1169551"/>
              </a:xfrm>
              <a:prstGeom prst="rect">
                <a:avLst/>
              </a:prstGeom>
              <a:blipFill>
                <a:blip r:embed="rId4"/>
                <a:stretch>
                  <a:fillRect l="-2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148-150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002579" y="2708809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Q1-3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Q4-6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Q7-9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Q10-12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790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74271" y="1742931"/>
            <a:ext cx="345396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Use of matrices to represent linear transformations.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148" y="3420945"/>
            <a:ext cx="350954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Use inverse matrices to represent reverse transformations.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0032" y="1733811"/>
            <a:ext cx="479843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Use matrices to represent reflections, rotations (about the origin) and enlargements.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843" y="772917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Those who have done IGCSE Further Mathematics would have encountered some of this content. Otherwise it will be completely new!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45343" y="2398495"/>
                <a:ext cx="4803119" cy="74917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“Describe the geometrical transformation represented by the matrix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”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343" y="2398495"/>
                <a:ext cx="4803119" cy="7491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99843" y="3423026"/>
            <a:ext cx="385363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Carry out successive transformations using matrix products.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4271" y="2407615"/>
                <a:ext cx="3453964" cy="75033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“Determine the matrix that represents the transformation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”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71" y="2407615"/>
                <a:ext cx="3453964" cy="7503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14148" y="4079429"/>
                <a:ext cx="3624085" cy="110645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matrix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is used to transform a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(5,5)</m:t>
                    </m:r>
                  </m:oMath>
                </a14:m>
                <a:r>
                  <a:rPr lang="en-GB" dirty="0"/>
                  <a:t>. Determine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148" y="4079429"/>
                <a:ext cx="3624085" cy="1106457"/>
              </a:xfrm>
              <a:prstGeom prst="rect">
                <a:avLst/>
              </a:prstGeom>
              <a:blipFill>
                <a:blip r:embed="rId4"/>
                <a:stretch>
                  <a:fillRect b="-48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11120" y="5877272"/>
                <a:ext cx="3612575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Teacher Notes: </a:t>
                </a:r>
                <a:r>
                  <a:rPr lang="en-GB" sz="1400" dirty="0"/>
                  <a:t>New since the old FP1: 3D transformations, rotation by any arbitrary angle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/>
                  <a:t> (previously only multiples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45°</m:t>
                    </m:r>
                  </m:oMath>
                </a14:m>
                <a:r>
                  <a:rPr lang="en-GB" sz="1400" dirty="0"/>
                  <a:t>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120" y="5877272"/>
                <a:ext cx="3612575" cy="738664"/>
              </a:xfrm>
              <a:prstGeom prst="rect">
                <a:avLst/>
              </a:prstGeom>
              <a:blipFill>
                <a:blip r:embed="rId5"/>
                <a:stretch>
                  <a:fillRect l="-168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9210" y="4079429"/>
                <a:ext cx="3864268" cy="99540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“If </a:t>
                </a:r>
                <a14:m>
                  <m:oMath xmlns:m="http://schemas.openxmlformats.org/officeDocument/2006/math">
                    <m:r>
                      <a:rPr lang="en-GB" sz="16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0" smtClean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describe the transformation represented by the matrix </a:t>
                </a:r>
                <a14:m>
                  <m:oMath xmlns:m="http://schemas.openxmlformats.org/officeDocument/2006/math">
                    <m:r>
                      <a:rPr lang="en-GB" sz="1600" b="1" i="0" smtClean="0">
                        <a:latin typeface="Cambria Math" panose="02040503050406030204" pitchFamily="18" charset="0"/>
                      </a:rPr>
                      <m:t>𝐀𝐁</m:t>
                    </m:r>
                  </m:oMath>
                </a14:m>
                <a:r>
                  <a:rPr lang="en-GB" sz="1600" dirty="0"/>
                  <a:t>.”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10" y="4079429"/>
                <a:ext cx="3864268" cy="9954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15737325-0F3E-458C-B6D9-179A3C11514D}"/>
              </a:ext>
            </a:extLst>
          </p:cNvPr>
          <p:cNvSpPr/>
          <p:nvPr/>
        </p:nvSpPr>
        <p:spPr>
          <a:xfrm>
            <a:off x="0" y="4272138"/>
            <a:ext cx="9142856" cy="2585861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Linear Transformations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58210" y="777989"/>
                <a:ext cx="5904656" cy="913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𝑏𝑦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𝑐𝑥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10" y="777989"/>
                <a:ext cx="5904656" cy="9136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BFEA34-2A63-4E47-A495-3BB82B106168}"/>
                  </a:ext>
                </a:extLst>
              </p:cNvPr>
              <p:cNvSpPr txBox="1"/>
              <p:nvPr/>
            </p:nvSpPr>
            <p:spPr>
              <a:xfrm>
                <a:off x="366877" y="1855147"/>
                <a:ext cx="8280920" cy="249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This chapter is concerned with how we can </a:t>
                </a:r>
                <a:r>
                  <a:rPr lang="en-GB" sz="1600" b="1" dirty="0"/>
                  <a:t>use matrices to represent some transformation of a point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/>
                  <a:t> </a:t>
                </a:r>
                <a:r>
                  <a:rPr lang="en-GB" sz="1600" dirty="0"/>
                  <a:t>(written as a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).</a:t>
                </a:r>
              </a:p>
              <a:p>
                <a:endParaRPr lang="en-GB" sz="600" dirty="0"/>
              </a:p>
              <a:p>
                <a:r>
                  <a:rPr lang="en-GB" sz="1600" dirty="0"/>
                  <a:t>Transforming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simply involves multiplying it by some matrix. From above we can see that multiplying by a matrix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represents the mapping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𝑏𝑦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𝑐𝑥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. We will see how we can use certain matrices to represent certain well-known transformations, 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→(3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,3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, i.e. an enlargement of scale factor 3 centred about the origin.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BFEA34-2A63-4E47-A495-3BB82B106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77" y="1855147"/>
                <a:ext cx="8280920" cy="2493247"/>
              </a:xfrm>
              <a:prstGeom prst="rect">
                <a:avLst/>
              </a:prstGeom>
              <a:blipFill>
                <a:blip r:embed="rId3"/>
                <a:stretch>
                  <a:fillRect l="-368" t="-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086AAC05-D659-486E-81C6-339993BA8920}"/>
              </a:ext>
            </a:extLst>
          </p:cNvPr>
          <p:cNvSpPr/>
          <p:nvPr/>
        </p:nvSpPr>
        <p:spPr>
          <a:xfrm>
            <a:off x="4612894" y="773031"/>
            <a:ext cx="1911711" cy="10179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EAD3790-3713-4EF8-BE74-B522FDD31066}"/>
                  </a:ext>
                </a:extLst>
              </p:cNvPr>
              <p:cNvSpPr/>
              <p:nvPr/>
            </p:nvSpPr>
            <p:spPr>
              <a:xfrm>
                <a:off x="395536" y="4437112"/>
                <a:ext cx="4572000" cy="2060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30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sz="13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300" i="1" smtClean="0"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r>
                  <a:rPr lang="en-GB" sz="1300" dirty="0"/>
                  <a:t> is known as a </a:t>
                </a:r>
                <a:r>
                  <a:rPr lang="en-GB" sz="1300" b="1" dirty="0"/>
                  <a:t>linear combination</a:t>
                </a:r>
                <a:r>
                  <a:rPr lang="en-GB" sz="1300" dirty="0"/>
                  <a:t> of </a:t>
                </a:r>
                <a14:m>
                  <m:oMath xmlns:m="http://schemas.openxmlformats.org/officeDocument/2006/math">
                    <m:r>
                      <a:rPr lang="en-GB" sz="13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300" dirty="0"/>
                  <a:t> and </a:t>
                </a:r>
                <a14:m>
                  <m:oMath xmlns:m="http://schemas.openxmlformats.org/officeDocument/2006/math">
                    <m:r>
                      <a:rPr lang="en-GB" sz="13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300" dirty="0"/>
                  <a:t> (an algebraic form we saw in Pure Year 1 straight line equations). </a:t>
                </a:r>
                <a:r>
                  <a:rPr lang="en-GB" sz="1300" b="1" u="sng" dirty="0"/>
                  <a:t>Each row</a:t>
                </a:r>
                <a:r>
                  <a:rPr lang="en-GB" sz="1300" b="1" dirty="0"/>
                  <a:t> </a:t>
                </a:r>
                <a:r>
                  <a:rPr lang="en-GB" sz="1300" dirty="0"/>
                  <a:t>of the matrix we’re multiplying by provides an instruction of how to generate each dimension of the new coordinate system, in terms of the old dimensions </a:t>
                </a:r>
                <a14:m>
                  <m:oMath xmlns:m="http://schemas.openxmlformats.org/officeDocument/2006/math">
                    <m:r>
                      <a:rPr lang="en-GB" sz="1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300" dirty="0"/>
                  <a:t> </a:t>
                </a:r>
                <a14:m>
                  <m:oMath xmlns:m="http://schemas.openxmlformats.org/officeDocument/2006/math">
                    <m:r>
                      <a:rPr lang="en-GB" sz="13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300" dirty="0"/>
                  <a:t>…</a:t>
                </a:r>
              </a:p>
              <a:p>
                <a:endParaRPr lang="en-GB" sz="1300" dirty="0"/>
              </a:p>
              <a:p>
                <a:r>
                  <a:rPr lang="en-GB" sz="1300" dirty="0"/>
                  <a:t>e.g. 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3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3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GB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3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3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sz="13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GB" sz="13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3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3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sz="13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3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300" dirty="0"/>
                  <a:t> , the new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300" dirty="0"/>
                  <a:t> value is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300" dirty="0"/>
                  <a:t> and the new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300" dirty="0"/>
                  <a:t> value is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300" dirty="0"/>
                  <a:t>, i.e. linear combinations of the old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300" dirty="0"/>
                  <a:t> and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300" dirty="0"/>
                  <a:t> values.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EAD3790-3713-4EF8-BE74-B522FDD310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437112"/>
                <a:ext cx="4572000" cy="2060564"/>
              </a:xfrm>
              <a:prstGeom prst="rect">
                <a:avLst/>
              </a:prstGeom>
              <a:blipFill>
                <a:blip r:embed="rId4"/>
                <a:stretch>
                  <a:fillRect l="-267" t="-296" b="-1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BCA3A3-EA89-4C1F-B8EE-022F8A91438E}"/>
                  </a:ext>
                </a:extLst>
              </p:cNvPr>
              <p:cNvSpPr txBox="1"/>
              <p:nvPr/>
            </p:nvSpPr>
            <p:spPr>
              <a:xfrm>
                <a:off x="5276267" y="4605852"/>
                <a:ext cx="3760229" cy="17452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A function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, where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400" dirty="0"/>
                  <a:t> is a vector, is linear if it has the following properties: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𝑘𝑓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for a constant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400" dirty="0"/>
                  <a:t>, i.e. scaling the original vector scales the image vector.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/>
              </a:p>
              <a:p>
                <a:r>
                  <a:rPr lang="en-GB" sz="1400" b="0" dirty="0"/>
                  <a:t>It is possible to prove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r>
                  <a:rPr lang="en-GB" sz="1400" dirty="0"/>
                  <a:t> is linear, i.e. satisfies the above restrictions.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BCA3A3-EA89-4C1F-B8EE-022F8A914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267" y="4605852"/>
                <a:ext cx="3760229" cy="1745286"/>
              </a:xfrm>
              <a:prstGeom prst="rect">
                <a:avLst/>
              </a:prstGeom>
              <a:blipFill>
                <a:blip r:embed="rId5"/>
                <a:stretch>
                  <a:fillRect l="-161" b="-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2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72" grpId="0" animBg="1"/>
      <p:bldP spid="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964FFD-B53B-40E3-82F4-E4160F6082F4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E9D3C6E-C730-4CF6-9424-AF183A61A22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True or false?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75527A7-60F6-4FEB-A6CC-3BA04BBAA05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6CB2BE-8077-4686-8D7E-173C8FF4005F}"/>
                  </a:ext>
                </a:extLst>
              </p:cNvPr>
              <p:cNvSpPr txBox="1"/>
              <p:nvPr/>
            </p:nvSpPr>
            <p:spPr>
              <a:xfrm>
                <a:off x="714317" y="989117"/>
                <a:ext cx="4032448" cy="877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can represent a translation, 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using a matrix.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6CB2BE-8077-4686-8D7E-173C8FF40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17" y="989117"/>
                <a:ext cx="4032448" cy="877548"/>
              </a:xfrm>
              <a:prstGeom prst="rect">
                <a:avLst/>
              </a:prstGeom>
              <a:blipFill>
                <a:blip r:embed="rId2"/>
                <a:stretch>
                  <a:fillRect l="-1208" t="-3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526CA0C-E28B-44CD-9A39-C4D32AA301EC}"/>
              </a:ext>
            </a:extLst>
          </p:cNvPr>
          <p:cNvSpPr/>
          <p:nvPr/>
        </p:nvSpPr>
        <p:spPr>
          <a:xfrm>
            <a:off x="385743" y="1061125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F145AD-0736-4358-8513-7C24C73BCC36}"/>
              </a:ext>
            </a:extLst>
          </p:cNvPr>
          <p:cNvSpPr/>
          <p:nvPr/>
        </p:nvSpPr>
        <p:spPr>
          <a:xfrm>
            <a:off x="5082324" y="1104473"/>
            <a:ext cx="1049371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EBF3B7-3166-4F57-BFD5-E85147B7033D}"/>
              </a:ext>
            </a:extLst>
          </p:cNvPr>
          <p:cNvSpPr/>
          <p:nvPr/>
        </p:nvSpPr>
        <p:spPr>
          <a:xfrm>
            <a:off x="6275711" y="1104473"/>
            <a:ext cx="1049371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FF4382-9E07-446F-8682-370F01096422}"/>
                  </a:ext>
                </a:extLst>
              </p:cNvPr>
              <p:cNvSpPr txBox="1"/>
              <p:nvPr/>
            </p:nvSpPr>
            <p:spPr>
              <a:xfrm>
                <a:off x="4763543" y="1715663"/>
                <a:ext cx="3785675" cy="933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Matrices can represent any linear transformation, i.e.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𝑏𝑦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𝑐𝑥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,</a:t>
                </a:r>
              </a:p>
              <a:p>
                <a:r>
                  <a:rPr lang="en-GB" sz="1400" dirty="0"/>
                  <a:t>But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1400" dirty="0"/>
                  <a:t> can’t be written 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r>
                  <a:rPr lang="en-GB" sz="1400" dirty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FF4382-9E07-446F-8682-370F01096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543" y="1715663"/>
                <a:ext cx="3785675" cy="933910"/>
              </a:xfrm>
              <a:prstGeom prst="rect">
                <a:avLst/>
              </a:prstGeom>
              <a:blipFill>
                <a:blip r:embed="rId3"/>
                <a:stretch>
                  <a:fillRect l="-483" t="-649" r="-1127" b="-58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ECB2125-FB7E-434A-83EE-8468DDF8996B}"/>
              </a:ext>
            </a:extLst>
          </p:cNvPr>
          <p:cNvSpPr txBox="1"/>
          <p:nvPr/>
        </p:nvSpPr>
        <p:spPr>
          <a:xfrm>
            <a:off x="714317" y="2867845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Matrices can represent transformations which increase or decrease the number of dimensions (e.g. transform a 3D point to get a 2D point).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0E0090-3668-4D98-B412-CDDB0C9C44E3}"/>
              </a:ext>
            </a:extLst>
          </p:cNvPr>
          <p:cNvSpPr/>
          <p:nvPr/>
        </p:nvSpPr>
        <p:spPr>
          <a:xfrm>
            <a:off x="385743" y="2939853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5C0E74-CA3A-4DE5-BD57-02D0758F0EC9}"/>
              </a:ext>
            </a:extLst>
          </p:cNvPr>
          <p:cNvSpPr/>
          <p:nvPr/>
        </p:nvSpPr>
        <p:spPr>
          <a:xfrm>
            <a:off x="6289116" y="2963953"/>
            <a:ext cx="1049371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False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8DA498-D984-4497-B981-52E82A288B8F}"/>
              </a:ext>
            </a:extLst>
          </p:cNvPr>
          <p:cNvSpPr/>
          <p:nvPr/>
        </p:nvSpPr>
        <p:spPr>
          <a:xfrm>
            <a:off x="5082323" y="2963953"/>
            <a:ext cx="1049371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666C4BC-1979-493D-B254-2D8C3A6CA4A6}"/>
                  </a:ext>
                </a:extLst>
              </p:cNvPr>
              <p:cNvSpPr txBox="1"/>
              <p:nvPr/>
            </p:nvSpPr>
            <p:spPr>
              <a:xfrm>
                <a:off x="4382269" y="3629176"/>
                <a:ext cx="3596907" cy="1287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  <a:p>
                <a:r>
                  <a:rPr lang="en-GB" sz="1200" dirty="0"/>
                  <a:t>This is a transformation which takes a 3D point and discards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200" dirty="0"/>
                  <a:t>-value, i.e. projects a point into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b="0" i="0" dirty="0">
                    <a:latin typeface="+mj-lt"/>
                  </a:rPr>
                  <a:t>-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 plane. This is relevant to 3D animation, where we need to generate a 2D image from a 3D world.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666C4BC-1979-493D-B254-2D8C3A6CA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269" y="3629176"/>
                <a:ext cx="3596907" cy="1287532"/>
              </a:xfrm>
              <a:prstGeom prst="rect">
                <a:avLst/>
              </a:prstGeom>
              <a:blipFill>
                <a:blip r:embed="rId4"/>
                <a:stretch>
                  <a:fillRect l="-169" r="-508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DFE72F25-5F28-4CA1-85DD-11CA0C6850F2}"/>
              </a:ext>
            </a:extLst>
          </p:cNvPr>
          <p:cNvGrpSpPr/>
          <p:nvPr/>
        </p:nvGrpSpPr>
        <p:grpSpPr>
          <a:xfrm>
            <a:off x="7622519" y="3204641"/>
            <a:ext cx="1330981" cy="1400914"/>
            <a:chOff x="7622519" y="3204641"/>
            <a:chExt cx="1330981" cy="1400914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05E3467-8D7A-41C3-B6EB-592D74971A06}"/>
                </a:ext>
              </a:extLst>
            </p:cNvPr>
            <p:cNvSpPr/>
            <p:nvPr/>
          </p:nvSpPr>
          <p:spPr>
            <a:xfrm>
              <a:off x="7840980" y="3901440"/>
              <a:ext cx="1112520" cy="525780"/>
            </a:xfrm>
            <a:custGeom>
              <a:avLst/>
              <a:gdLst>
                <a:gd name="connsiteX0" fmla="*/ 0 w 1112520"/>
                <a:gd name="connsiteY0" fmla="*/ 312420 h 525780"/>
                <a:gd name="connsiteX1" fmla="*/ 548640 w 1112520"/>
                <a:gd name="connsiteY1" fmla="*/ 525780 h 525780"/>
                <a:gd name="connsiteX2" fmla="*/ 1112520 w 1112520"/>
                <a:gd name="connsiteY2" fmla="*/ 144780 h 525780"/>
                <a:gd name="connsiteX3" fmla="*/ 541020 w 1112520"/>
                <a:gd name="connsiteY3" fmla="*/ 0 h 525780"/>
                <a:gd name="connsiteX4" fmla="*/ 0 w 1112520"/>
                <a:gd name="connsiteY4" fmla="*/ 312420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520" h="525780">
                  <a:moveTo>
                    <a:pt x="0" y="312420"/>
                  </a:moveTo>
                  <a:lnTo>
                    <a:pt x="548640" y="525780"/>
                  </a:lnTo>
                  <a:lnTo>
                    <a:pt x="1112520" y="144780"/>
                  </a:lnTo>
                  <a:lnTo>
                    <a:pt x="541020" y="0"/>
                  </a:lnTo>
                  <a:lnTo>
                    <a:pt x="0" y="312420"/>
                  </a:ln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D4FC67E-34B4-4B8C-BEF9-4EFBEAF3D339}"/>
                </a:ext>
              </a:extLst>
            </p:cNvPr>
            <p:cNvCxnSpPr/>
            <p:nvPr/>
          </p:nvCxnSpPr>
          <p:spPr>
            <a:xfrm flipV="1">
              <a:off x="7838008" y="3431034"/>
              <a:ext cx="0" cy="7831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94EC59C-D7DA-4975-A4C9-5FDD501F1D62}"/>
                </a:ext>
              </a:extLst>
            </p:cNvPr>
            <p:cNvCxnSpPr>
              <a:cxnSpLocks/>
            </p:cNvCxnSpPr>
            <p:nvPr/>
          </p:nvCxnSpPr>
          <p:spPr>
            <a:xfrm>
              <a:off x="7838008" y="4214225"/>
              <a:ext cx="582092" cy="2244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81CD2A2-6D49-4F88-8F88-5F03760E35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8008" y="3879850"/>
              <a:ext cx="569392" cy="3343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04EDF8A-0199-4991-BFC5-11E11FD8708F}"/>
                    </a:ext>
                  </a:extLst>
                </p:cNvPr>
                <p:cNvSpPr txBox="1"/>
                <p:nvPr/>
              </p:nvSpPr>
              <p:spPr>
                <a:xfrm>
                  <a:off x="8280400" y="4343945"/>
                  <a:ext cx="41307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04EDF8A-0199-4991-BFC5-11E11FD870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0400" y="4343945"/>
                  <a:ext cx="413072" cy="2616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4D48AB5-531F-42AB-8944-0ECB21620D99}"/>
                    </a:ext>
                  </a:extLst>
                </p:cNvPr>
                <p:cNvSpPr txBox="1"/>
                <p:nvPr/>
              </p:nvSpPr>
              <p:spPr>
                <a:xfrm>
                  <a:off x="8280400" y="3722015"/>
                  <a:ext cx="41307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4D48AB5-531F-42AB-8944-0ECB21620D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0400" y="3722015"/>
                  <a:ext cx="413072" cy="26161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7D4B6D4-91BD-421D-B213-4225A13BBBC2}"/>
                    </a:ext>
                  </a:extLst>
                </p:cNvPr>
                <p:cNvSpPr txBox="1"/>
                <p:nvPr/>
              </p:nvSpPr>
              <p:spPr>
                <a:xfrm>
                  <a:off x="7622519" y="3204641"/>
                  <a:ext cx="41307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7D4B6D4-91BD-421D-B213-4225A13BBB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2519" y="3204641"/>
                  <a:ext cx="413072" cy="2616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F130ADF-C6DD-4E8B-99EC-FCAF7CBAA6B6}"/>
                    </a:ext>
                  </a:extLst>
                </p:cNvPr>
                <p:cNvSpPr txBox="1"/>
                <p:nvPr/>
              </p:nvSpPr>
              <p:spPr>
                <a:xfrm>
                  <a:off x="8183422" y="3450368"/>
                  <a:ext cx="41307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(3,5,2)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F130ADF-C6DD-4E8B-99EC-FCAF7CBAA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3422" y="3450368"/>
                  <a:ext cx="413072" cy="261610"/>
                </a:xfrm>
                <a:prstGeom prst="rect">
                  <a:avLst/>
                </a:prstGeom>
                <a:blipFill>
                  <a:blip r:embed="rId8"/>
                  <a:stretch>
                    <a:fillRect r="-38235" b="-697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E71A208-3163-4303-A6B7-49DBEEB9C587}"/>
                </a:ext>
              </a:extLst>
            </p:cNvPr>
            <p:cNvSpPr/>
            <p:nvPr/>
          </p:nvSpPr>
          <p:spPr>
            <a:xfrm>
              <a:off x="8195729" y="3631364"/>
              <a:ext cx="54368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53C5D21-2771-41F3-A1DE-B57424EE0764}"/>
                </a:ext>
              </a:extLst>
            </p:cNvPr>
            <p:cNvSpPr/>
            <p:nvPr/>
          </p:nvSpPr>
          <p:spPr>
            <a:xfrm>
              <a:off x="8196186" y="4145646"/>
              <a:ext cx="54368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76F34E3-9275-4788-A154-5A7229D7D4DF}"/>
                    </a:ext>
                  </a:extLst>
                </p:cNvPr>
                <p:cNvSpPr txBox="1"/>
                <p:nvPr/>
              </p:nvSpPr>
              <p:spPr>
                <a:xfrm>
                  <a:off x="8208042" y="4066046"/>
                  <a:ext cx="41307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(3,5)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76F34E3-9275-4788-A154-5A7229D7D4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8042" y="4066046"/>
                  <a:ext cx="413072" cy="261610"/>
                </a:xfrm>
                <a:prstGeom prst="rect">
                  <a:avLst/>
                </a:prstGeom>
                <a:blipFill>
                  <a:blip r:embed="rId9"/>
                  <a:stretch>
                    <a:fillRect r="-11765" b="-697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C3A88C73-8DFD-4204-9804-C1E2A4162978}"/>
                </a:ext>
              </a:extLst>
            </p:cNvPr>
            <p:cNvSpPr/>
            <p:nvPr/>
          </p:nvSpPr>
          <p:spPr>
            <a:xfrm>
              <a:off x="8195729" y="3766109"/>
              <a:ext cx="45719" cy="2999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81F4B25-25D9-4853-BEAB-6354F8676B84}"/>
              </a:ext>
            </a:extLst>
          </p:cNvPr>
          <p:cNvSpPr txBox="1"/>
          <p:nvPr/>
        </p:nvSpPr>
        <p:spPr>
          <a:xfrm>
            <a:off x="658951" y="511747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origin is unaffected by any linear transformation.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44BED5-100D-4862-A5B7-A41DBCFB14F7}"/>
              </a:ext>
            </a:extLst>
          </p:cNvPr>
          <p:cNvSpPr/>
          <p:nvPr/>
        </p:nvSpPr>
        <p:spPr>
          <a:xfrm>
            <a:off x="330377" y="5189486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079B09-E831-492B-A00E-1F1888C0814E}"/>
              </a:ext>
            </a:extLst>
          </p:cNvPr>
          <p:cNvSpPr/>
          <p:nvPr/>
        </p:nvSpPr>
        <p:spPr>
          <a:xfrm>
            <a:off x="6243275" y="5061186"/>
            <a:ext cx="1049371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False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D8A735-94F7-41E7-96D1-B55822DD2F4E}"/>
              </a:ext>
            </a:extLst>
          </p:cNvPr>
          <p:cNvSpPr/>
          <p:nvPr/>
        </p:nvSpPr>
        <p:spPr>
          <a:xfrm>
            <a:off x="5036482" y="5061186"/>
            <a:ext cx="1049371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02AAE72-C9C6-46CA-9ADA-8EB417F49FB4}"/>
                  </a:ext>
                </a:extLst>
              </p:cNvPr>
              <p:cNvSpPr txBox="1"/>
              <p:nvPr/>
            </p:nvSpPr>
            <p:spPr>
              <a:xfrm>
                <a:off x="4922886" y="5640684"/>
                <a:ext cx="2686599" cy="1085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A linear transformation (in 2D)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𝑏𝑦</m:t>
                              </m:r>
                            </m:e>
                          </m:m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𝑐𝑥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. Thus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+0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02AAE72-C9C6-46CA-9ADA-8EB417F49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886" y="5640684"/>
                <a:ext cx="2686599" cy="1085618"/>
              </a:xfrm>
              <a:prstGeom prst="rect">
                <a:avLst/>
              </a:prstGeom>
              <a:blipFill>
                <a:blip r:embed="rId10"/>
                <a:stretch>
                  <a:fillRect l="-682" t="-562" b="-5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74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4" grpId="0" animBg="1"/>
      <p:bldP spid="1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A905F9-FA3A-4708-8763-A5A94C2ACD30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CD10684-D5BB-4DD8-80B6-447264D2727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7535E12-226E-43D6-8F51-F0B15BC2B9A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E53EE1-723D-481B-B502-BF207F9757A4}"/>
                  </a:ext>
                </a:extLst>
              </p:cNvPr>
              <p:cNvSpPr txBox="1"/>
              <p:nvPr/>
            </p:nvSpPr>
            <p:spPr>
              <a:xfrm>
                <a:off x="395536" y="836712"/>
                <a:ext cx="4104456" cy="163301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Find matrices to represent these linear transformations.</a:t>
                </a:r>
              </a:p>
              <a:p>
                <a:pPr marL="342900" indent="-342900">
                  <a:buAutoNum type="alphaLcParenR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E53EE1-723D-481B-B502-BF207F975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4104456" cy="16330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2623A0-6CB5-489A-9556-2EA7C1AD3AA7}"/>
                  </a:ext>
                </a:extLst>
              </p:cNvPr>
              <p:cNvSpPr txBox="1"/>
              <p:nvPr/>
            </p:nvSpPr>
            <p:spPr>
              <a:xfrm>
                <a:off x="618416" y="2666752"/>
                <a:ext cx="2664296" cy="1348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Matrix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2623A0-6CB5-489A-9556-2EA7C1AD3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16" y="2666752"/>
                <a:ext cx="2664296" cy="1348254"/>
              </a:xfrm>
              <a:prstGeom prst="rect">
                <a:avLst/>
              </a:prstGeom>
              <a:blipFill>
                <a:blip r:embed="rId3"/>
                <a:stretch>
                  <a:fillRect l="-1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609A0A-97FF-4EF2-B7A0-2419F038058E}"/>
                  </a:ext>
                </a:extLst>
              </p:cNvPr>
              <p:cNvSpPr txBox="1"/>
              <p:nvPr/>
            </p:nvSpPr>
            <p:spPr>
              <a:xfrm>
                <a:off x="2669785" y="3331204"/>
                <a:ext cx="2049388" cy="1149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Write in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. This enables to read the coefficients straight off to get the matrix.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609A0A-97FF-4EF2-B7A0-2419F0380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785" y="3331204"/>
                <a:ext cx="2049388" cy="1149354"/>
              </a:xfrm>
              <a:prstGeom prst="rect">
                <a:avLst/>
              </a:prstGeom>
              <a:blipFill>
                <a:blip r:embed="rId4"/>
                <a:stretch>
                  <a:fillRect l="-893" r="-2083"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66C9D8-560D-408C-99BE-205710F48090}"/>
              </a:ext>
            </a:extLst>
          </p:cNvPr>
          <p:cNvCxnSpPr>
            <a:cxnSpLocks/>
          </p:cNvCxnSpPr>
          <p:nvPr/>
        </p:nvCxnSpPr>
        <p:spPr>
          <a:xfrm flipH="1" flipV="1">
            <a:off x="2427027" y="3759200"/>
            <a:ext cx="229087" cy="10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157F86-27B6-4D6F-90DD-032F54B565E7}"/>
                  </a:ext>
                </a:extLst>
              </p:cNvPr>
              <p:cNvSpPr txBox="1"/>
              <p:nvPr/>
            </p:nvSpPr>
            <p:spPr>
              <a:xfrm>
                <a:off x="610816" y="4703003"/>
                <a:ext cx="2664296" cy="1232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sz="900" dirty="0"/>
              </a:p>
              <a:p>
                <a:r>
                  <a:rPr lang="en-GB" dirty="0"/>
                  <a:t>Matrix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157F86-27B6-4D6F-90DD-032F54B56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16" y="4703003"/>
                <a:ext cx="2664296" cy="1232838"/>
              </a:xfrm>
              <a:prstGeom prst="rect">
                <a:avLst/>
              </a:prstGeom>
              <a:blipFill>
                <a:blip r:embed="rId5"/>
                <a:stretch>
                  <a:fillRect l="-1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78759759-0C8C-458C-8845-DF7AFF3E0DBA}"/>
              </a:ext>
            </a:extLst>
          </p:cNvPr>
          <p:cNvSpPr/>
          <p:nvPr/>
        </p:nvSpPr>
        <p:spPr>
          <a:xfrm>
            <a:off x="221040" y="2841888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1AD0CF-A40E-4153-BC00-80BD6706BD9D}"/>
              </a:ext>
            </a:extLst>
          </p:cNvPr>
          <p:cNvSpPr/>
          <p:nvPr/>
        </p:nvSpPr>
        <p:spPr>
          <a:xfrm>
            <a:off x="221040" y="4619352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92A804-4865-4354-8C80-D53002273641}"/>
              </a:ext>
            </a:extLst>
          </p:cNvPr>
          <p:cNvSpPr/>
          <p:nvPr/>
        </p:nvSpPr>
        <p:spPr>
          <a:xfrm>
            <a:off x="506186" y="2750595"/>
            <a:ext cx="4109357" cy="1676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DFCA9-D705-4C88-B48F-0B7EEC43F40C}"/>
              </a:ext>
            </a:extLst>
          </p:cNvPr>
          <p:cNvSpPr/>
          <p:nvPr/>
        </p:nvSpPr>
        <p:spPr>
          <a:xfrm>
            <a:off x="506186" y="4650184"/>
            <a:ext cx="4103151" cy="15570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422739-9460-4DB0-A558-6C0A0CC1F713}"/>
                  </a:ext>
                </a:extLst>
              </p:cNvPr>
              <p:cNvSpPr txBox="1"/>
              <p:nvPr/>
            </p:nvSpPr>
            <p:spPr>
              <a:xfrm>
                <a:off x="4609337" y="836712"/>
                <a:ext cx="4481424" cy="166045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A square has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,(3,3)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(1,3)</m:t>
                    </m:r>
                  </m:oMath>
                </a14:m>
                <a:r>
                  <a:rPr lang="en-GB" dirty="0"/>
                  <a:t>. Find the vertices of the image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under the transformation given by the matrix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.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and the image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on a coordinate grid.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422739-9460-4DB0-A558-6C0A0CC1F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337" y="836712"/>
                <a:ext cx="4481424" cy="16604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43AF5F-37C2-4DE7-931E-AB29F9A631B6}"/>
                  </a:ext>
                </a:extLst>
              </p:cNvPr>
              <p:cNvSpPr txBox="1"/>
              <p:nvPr/>
            </p:nvSpPr>
            <p:spPr>
              <a:xfrm>
                <a:off x="4792806" y="2578716"/>
                <a:ext cx="3235578" cy="1662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And transforming the other points, we obtain the vertices of the image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−1,7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3,9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43AF5F-37C2-4DE7-931E-AB29F9A63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806" y="2578716"/>
                <a:ext cx="3235578" cy="1662250"/>
              </a:xfrm>
              <a:prstGeom prst="rect">
                <a:avLst/>
              </a:prstGeom>
              <a:blipFill>
                <a:blip r:embed="rId7"/>
                <a:stretch>
                  <a:fillRect l="-1507" r="-15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E5352BE-41FC-4B0E-984A-4A516DFD054E}"/>
              </a:ext>
            </a:extLst>
          </p:cNvPr>
          <p:cNvSpPr txBox="1"/>
          <p:nvPr/>
        </p:nvSpPr>
        <p:spPr>
          <a:xfrm>
            <a:off x="8055429" y="2590736"/>
            <a:ext cx="1086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As mentioned before, we write coordinates as position vectors to enable matrix multiplication.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C291E35-3E7A-400A-95C1-0356918519A9}"/>
              </a:ext>
            </a:extLst>
          </p:cNvPr>
          <p:cNvCxnSpPr/>
          <p:nvPr/>
        </p:nvCxnSpPr>
        <p:spPr>
          <a:xfrm flipH="1" flipV="1">
            <a:off x="7561943" y="2902857"/>
            <a:ext cx="493486" cy="188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F2CD91E-2AE9-4721-8587-833BFD053A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2121" y="4270710"/>
            <a:ext cx="2377251" cy="25500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EC96A51-FC71-4C7B-B0DA-F3A971B6F5FF}"/>
              </a:ext>
            </a:extLst>
          </p:cNvPr>
          <p:cNvSpPr txBox="1"/>
          <p:nvPr/>
        </p:nvSpPr>
        <p:spPr>
          <a:xfrm>
            <a:off x="7605905" y="4697593"/>
            <a:ext cx="1402546" cy="19543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b="1" dirty="0" err="1"/>
              <a:t>Fro</a:t>
            </a:r>
            <a:r>
              <a:rPr lang="en-GB" sz="1100" b="1" dirty="0"/>
              <a:t> Note</a:t>
            </a:r>
            <a:r>
              <a:rPr lang="en-GB" sz="1100" dirty="0"/>
              <a:t>: By transforming multiple points, it’s easier to see the effect that a transformation represented by a matrix has. We can see there’s a mixture of enlargement and rotation here.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65FD92-5515-4621-BD16-365BF424D019}"/>
              </a:ext>
            </a:extLst>
          </p:cNvPr>
          <p:cNvSpPr/>
          <p:nvPr/>
        </p:nvSpPr>
        <p:spPr>
          <a:xfrm>
            <a:off x="4869394" y="2601945"/>
            <a:ext cx="4211106" cy="15509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 Points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86303C-259D-4BBF-A282-27B10FE688E5}"/>
              </a:ext>
            </a:extLst>
          </p:cNvPr>
          <p:cNvSpPr/>
          <p:nvPr/>
        </p:nvSpPr>
        <p:spPr>
          <a:xfrm>
            <a:off x="5112121" y="4152900"/>
            <a:ext cx="3955679" cy="2628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 Sketch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9D78B23-BC3B-485A-B6E8-9595C925372B}"/>
              </a:ext>
            </a:extLst>
          </p:cNvPr>
          <p:cNvCxnSpPr/>
          <p:nvPr/>
        </p:nvCxnSpPr>
        <p:spPr>
          <a:xfrm>
            <a:off x="4719173" y="2497167"/>
            <a:ext cx="0" cy="41548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80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129-130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899020" y="2697427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Q4-6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Q7-8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Q9-10 </a:t>
            </a:r>
            <a:r>
              <a:rPr lang="en-US" sz="2400" dirty="0"/>
              <a:t>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73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Determining a matrix for a transformation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9843" y="762284"/>
                <a:ext cx="6144365" cy="1852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Recall from vectors that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are the unit vectors representing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directions. Consider what happens to each when we multiply by a matrix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43" y="762284"/>
                <a:ext cx="6144365" cy="1852751"/>
              </a:xfrm>
              <a:prstGeom prst="rect">
                <a:avLst/>
              </a:prstGeom>
              <a:blipFill>
                <a:blip r:embed="rId2"/>
                <a:stretch>
                  <a:fillRect l="-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3FB0D8-30F1-4785-A662-945527B7C1C5}"/>
                  </a:ext>
                </a:extLst>
              </p:cNvPr>
              <p:cNvSpPr txBox="1"/>
              <p:nvPr/>
            </p:nvSpPr>
            <p:spPr>
              <a:xfrm>
                <a:off x="6685671" y="750645"/>
                <a:ext cx="2304256" cy="13245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Just For Your Interest</a:t>
                </a:r>
                <a:r>
                  <a:rPr lang="en-GB" sz="1200" b="0" dirty="0"/>
                  <a:t>: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200" dirty="0"/>
                  <a:t> are known as the </a:t>
                </a:r>
                <a:r>
                  <a:rPr lang="en-GB" sz="1200" i="1" dirty="0"/>
                  <a:t>basis vectors </a:t>
                </a:r>
                <a:r>
                  <a:rPr lang="en-GB" sz="1200" dirty="0"/>
                  <a:t>of the 2D coordinate space because any 2D point can be represented as a linear combination of these basis vectors, i.e.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3FB0D8-30F1-4785-A662-945527B7C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671" y="750645"/>
                <a:ext cx="2304256" cy="13245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D9CFB51-645D-4B6E-9A92-093ACE1E5E45}"/>
                  </a:ext>
                </a:extLst>
              </p:cNvPr>
              <p:cNvSpPr/>
              <p:nvPr/>
            </p:nvSpPr>
            <p:spPr>
              <a:xfrm>
                <a:off x="1725633" y="2420889"/>
                <a:ext cx="2023631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D9CFB51-645D-4B6E-9A92-093ACE1E5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633" y="2420889"/>
                <a:ext cx="2023631" cy="559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19CF5CF-EFCE-45F3-8953-0C2884014704}"/>
                  </a:ext>
                </a:extLst>
              </p:cNvPr>
              <p:cNvSpPr/>
              <p:nvPr/>
            </p:nvSpPr>
            <p:spPr>
              <a:xfrm>
                <a:off x="4661207" y="2420888"/>
                <a:ext cx="2030107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19CF5CF-EFCE-45F3-8953-0C2884014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207" y="2420888"/>
                <a:ext cx="2030107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9858E103-CF76-44DA-8D1D-9B3F9403BBD8}"/>
              </a:ext>
            </a:extLst>
          </p:cNvPr>
          <p:cNvSpPr txBox="1"/>
          <p:nvPr/>
        </p:nvSpPr>
        <p:spPr>
          <a:xfrm>
            <a:off x="274597" y="337377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can we conclude about the columns of a matrix?</a:t>
            </a:r>
          </a:p>
          <a:p>
            <a:r>
              <a:rPr lang="en-GB" b="1" dirty="0"/>
              <a:t>They tell us where each of the coordinate axes end up under the transformation.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7066F86-3EED-49D2-AF57-65C1BE07D736}"/>
                  </a:ext>
                </a:extLst>
              </p:cNvPr>
              <p:cNvSpPr txBox="1"/>
              <p:nvPr/>
            </p:nvSpPr>
            <p:spPr>
              <a:xfrm>
                <a:off x="395536" y="4228483"/>
                <a:ext cx="705678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“Find 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r>
                  <a:rPr lang="en-GB" dirty="0"/>
                  <a:t> matrix that represents a reflection in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-axis.”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7066F86-3EED-49D2-AF57-65C1BE07D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28483"/>
                <a:ext cx="7056784" cy="369332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0BDFE1B-7E55-4655-B83A-108C9BA4FC9D}"/>
              </a:ext>
            </a:extLst>
          </p:cNvPr>
          <p:cNvCxnSpPr/>
          <p:nvPr/>
        </p:nvCxnSpPr>
        <p:spPr>
          <a:xfrm>
            <a:off x="812726" y="5995764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D3D4825-AAE4-4B6E-B596-60B5509BE5AF}"/>
              </a:ext>
            </a:extLst>
          </p:cNvPr>
          <p:cNvCxnSpPr>
            <a:cxnSpLocks/>
          </p:cNvCxnSpPr>
          <p:nvPr/>
        </p:nvCxnSpPr>
        <p:spPr>
          <a:xfrm flipV="1">
            <a:off x="812726" y="5203676"/>
            <a:ext cx="0" cy="792088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FF58E0D-F0E9-4F00-85DD-0F69FBD96C8B}"/>
                  </a:ext>
                </a:extLst>
              </p:cNvPr>
              <p:cNvSpPr txBox="1"/>
              <p:nvPr/>
            </p:nvSpPr>
            <p:spPr>
              <a:xfrm>
                <a:off x="1615003" y="5809803"/>
                <a:ext cx="254079" cy="55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FF58E0D-F0E9-4F00-85DD-0F69FBD96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03" y="5809803"/>
                <a:ext cx="254079" cy="554254"/>
              </a:xfrm>
              <a:prstGeom prst="rect">
                <a:avLst/>
              </a:prstGeom>
              <a:blipFill>
                <a:blip r:embed="rId7"/>
                <a:stretch>
                  <a:fillRect r="-7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D73EC1E-77E4-4087-A168-4A4B2E8CD705}"/>
                  </a:ext>
                </a:extLst>
              </p:cNvPr>
              <p:cNvSpPr txBox="1"/>
              <p:nvPr/>
            </p:nvSpPr>
            <p:spPr>
              <a:xfrm>
                <a:off x="517906" y="4649785"/>
                <a:ext cx="653432" cy="55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D73EC1E-77E4-4087-A168-4A4B2E8CD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06" y="4649785"/>
                <a:ext cx="653432" cy="5542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4AC30B7-6619-4BC9-92BA-97A9CA0759BA}"/>
              </a:ext>
            </a:extLst>
          </p:cNvPr>
          <p:cNvCxnSpPr>
            <a:cxnSpLocks/>
          </p:cNvCxnSpPr>
          <p:nvPr/>
        </p:nvCxnSpPr>
        <p:spPr>
          <a:xfrm flipH="1">
            <a:off x="2852961" y="5999008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6F2B196-84C5-43B6-A6B4-B56F21425CB3}"/>
              </a:ext>
            </a:extLst>
          </p:cNvPr>
          <p:cNvCxnSpPr>
            <a:cxnSpLocks/>
          </p:cNvCxnSpPr>
          <p:nvPr/>
        </p:nvCxnSpPr>
        <p:spPr>
          <a:xfrm flipV="1">
            <a:off x="3717057" y="5206920"/>
            <a:ext cx="0" cy="792088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89E97BCD-9CD5-4FCB-9CA1-536CFE6C0473}"/>
              </a:ext>
            </a:extLst>
          </p:cNvPr>
          <p:cNvSpPr/>
          <p:nvPr/>
        </p:nvSpPr>
        <p:spPr>
          <a:xfrm>
            <a:off x="2175659" y="5491708"/>
            <a:ext cx="326654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085646D-83E0-4185-BFCA-CF9A2C4F4733}"/>
                  </a:ext>
                </a:extLst>
              </p:cNvPr>
              <p:cNvSpPr txBox="1"/>
              <p:nvPr/>
            </p:nvSpPr>
            <p:spPr>
              <a:xfrm>
                <a:off x="1474970" y="4834201"/>
                <a:ext cx="129614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Consider where each of the coordinate axes (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000" dirty="0"/>
                  <a:t>) end up.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085646D-83E0-4185-BFCA-CF9A2C4F4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970" y="4834201"/>
                <a:ext cx="1296144" cy="553998"/>
              </a:xfrm>
              <a:prstGeom prst="rect">
                <a:avLst/>
              </a:prstGeom>
              <a:blipFill>
                <a:blip r:embed="rId9"/>
                <a:stretch>
                  <a:fillRect b="-6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row: Right 44">
            <a:extLst>
              <a:ext uri="{FF2B5EF4-FFF2-40B4-BE49-F238E27FC236}">
                <a16:creationId xmlns:a16="http://schemas.microsoft.com/office/drawing/2014/main" id="{744908E9-7158-49BA-9F5A-8DC700536409}"/>
              </a:ext>
            </a:extLst>
          </p:cNvPr>
          <p:cNvSpPr/>
          <p:nvPr/>
        </p:nvSpPr>
        <p:spPr>
          <a:xfrm>
            <a:off x="4539877" y="5536856"/>
            <a:ext cx="326654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F6636DE-28FD-4B2B-9EB1-647DFFF9025B}"/>
              </a:ext>
            </a:extLst>
          </p:cNvPr>
          <p:cNvSpPr txBox="1"/>
          <p:nvPr/>
        </p:nvSpPr>
        <p:spPr>
          <a:xfrm>
            <a:off x="4095261" y="4718341"/>
            <a:ext cx="140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The coordinates of these can then be read off to form the columns of the matrix.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376C9FF-0F13-461D-9431-EE132D760D95}"/>
                  </a:ext>
                </a:extLst>
              </p:cNvPr>
              <p:cNvSpPr/>
              <p:nvPr/>
            </p:nvSpPr>
            <p:spPr>
              <a:xfrm>
                <a:off x="5898207" y="5259973"/>
                <a:ext cx="1432187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376C9FF-0F13-461D-9431-EE132D760D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207" y="5259973"/>
                <a:ext cx="1432187" cy="7081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DCCC1C61-4304-4FA3-A305-D18C3A537920}"/>
              </a:ext>
            </a:extLst>
          </p:cNvPr>
          <p:cNvSpPr/>
          <p:nvPr/>
        </p:nvSpPr>
        <p:spPr>
          <a:xfrm>
            <a:off x="5766291" y="5095085"/>
            <a:ext cx="1521842" cy="11537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137A4E8-9FF1-4AC8-BD9B-6EA3EA29EF0B}"/>
                  </a:ext>
                </a:extLst>
              </p:cNvPr>
              <p:cNvSpPr txBox="1"/>
              <p:nvPr/>
            </p:nvSpPr>
            <p:spPr>
              <a:xfrm>
                <a:off x="2712302" y="6015756"/>
                <a:ext cx="601350" cy="55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137A4E8-9FF1-4AC8-BD9B-6EA3EA29E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302" y="6015756"/>
                <a:ext cx="601350" cy="554254"/>
              </a:xfrm>
              <a:prstGeom prst="rect">
                <a:avLst/>
              </a:prstGeom>
              <a:blipFill>
                <a:blip r:embed="rId11"/>
                <a:stretch>
                  <a:fillRect r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553C1F9-46DE-4C17-909B-96BC6F673FB3}"/>
                  </a:ext>
                </a:extLst>
              </p:cNvPr>
              <p:cNvSpPr txBox="1"/>
              <p:nvPr/>
            </p:nvSpPr>
            <p:spPr>
              <a:xfrm>
                <a:off x="3378108" y="4656638"/>
                <a:ext cx="653432" cy="55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553C1F9-46DE-4C17-909B-96BC6F673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108" y="4656638"/>
                <a:ext cx="653432" cy="5542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B9BB9C42-EDC7-4E2D-93F0-3934742CB33F}"/>
              </a:ext>
            </a:extLst>
          </p:cNvPr>
          <p:cNvSpPr/>
          <p:nvPr/>
        </p:nvSpPr>
        <p:spPr>
          <a:xfrm>
            <a:off x="2803936" y="4647501"/>
            <a:ext cx="1222780" cy="19056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BB9C42-EDC7-4E2D-93F0-3934742CB33F}"/>
              </a:ext>
            </a:extLst>
          </p:cNvPr>
          <p:cNvSpPr/>
          <p:nvPr/>
        </p:nvSpPr>
        <p:spPr>
          <a:xfrm>
            <a:off x="303830" y="3694244"/>
            <a:ext cx="8090870" cy="4332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190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18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 flipV="1">
            <a:off x="2010164" y="985101"/>
            <a:ext cx="0" cy="252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16974" y="3505381"/>
            <a:ext cx="33174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98396" y="3289357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396" y="3289357"/>
                <a:ext cx="36004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2010164" y="3499349"/>
            <a:ext cx="1243992" cy="6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996856" y="2343649"/>
            <a:ext cx="12700" cy="1206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38256" y="2904796"/>
                <a:ext cx="592149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256" y="2904796"/>
                <a:ext cx="592149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30113" y="2066522"/>
                <a:ext cx="59215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113" y="2066522"/>
                <a:ext cx="592150" cy="5524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6138532" y="953743"/>
            <a:ext cx="0" cy="252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45342" y="3474023"/>
            <a:ext cx="33174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26764" y="325799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764" y="3257999"/>
                <a:ext cx="3600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4945342" y="3442665"/>
            <a:ext cx="1193190" cy="31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125224" y="2312291"/>
            <a:ext cx="12700" cy="1206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070504" y="2941484"/>
                <a:ext cx="765274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504" y="2941484"/>
                <a:ext cx="765274" cy="5542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058481" y="2035164"/>
                <a:ext cx="59215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481" y="2035164"/>
                <a:ext cx="592150" cy="55245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32160" y="846601"/>
                <a:ext cx="3203618" cy="369332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Rotation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90°</m:t>
                    </m:r>
                  </m:oMath>
                </a14:m>
                <a:r>
                  <a:rPr lang="en-GB" dirty="0"/>
                  <a:t> about the origin.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160" y="846601"/>
                <a:ext cx="3203618" cy="369332"/>
              </a:xfrm>
              <a:prstGeom prst="rect">
                <a:avLst/>
              </a:prstGeom>
              <a:blipFill>
                <a:blip r:embed="rId8"/>
                <a:stretch>
                  <a:fillRect b="-4762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76256" y="1169766"/>
                <a:ext cx="2068624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1169766"/>
                <a:ext cx="2068624" cy="708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7577383" y="1208516"/>
            <a:ext cx="1367497" cy="6693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874591" y="3999548"/>
            <a:ext cx="0" cy="252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81401" y="6519828"/>
            <a:ext cx="33174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62823" y="630380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823" y="6303804"/>
                <a:ext cx="3600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1874591" y="6513796"/>
            <a:ext cx="1243992" cy="6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861283" y="5358096"/>
            <a:ext cx="12700" cy="1206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702683" y="5919243"/>
                <a:ext cx="592149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683" y="5919243"/>
                <a:ext cx="592149" cy="5542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794540" y="5080969"/>
                <a:ext cx="59215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540" y="5080969"/>
                <a:ext cx="592150" cy="55245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V="1">
            <a:off x="6002959" y="3968190"/>
            <a:ext cx="0" cy="252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09769" y="6488470"/>
            <a:ext cx="33174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91191" y="627244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191" y="6272446"/>
                <a:ext cx="3600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H="1" flipV="1">
            <a:off x="5453141" y="5357198"/>
            <a:ext cx="549818" cy="1131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002351" y="5961346"/>
            <a:ext cx="1161937" cy="5718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094558" y="5584226"/>
                <a:ext cx="945456" cy="556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558" y="5584226"/>
                <a:ext cx="945456" cy="55662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496587" y="3861048"/>
                <a:ext cx="3203618" cy="369332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Rotation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GB" dirty="0"/>
                  <a:t> about the origin.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587" y="3861048"/>
                <a:ext cx="3203618" cy="369332"/>
              </a:xfrm>
              <a:prstGeom prst="rect">
                <a:avLst/>
              </a:prstGeom>
              <a:blipFill>
                <a:blip r:embed="rId15"/>
                <a:stretch>
                  <a:fillRect b="-3529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91213" y="4026540"/>
                <a:ext cx="2593396" cy="608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213" y="4026540"/>
                <a:ext cx="2593396" cy="60818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6945663" y="4026540"/>
            <a:ext cx="1921948" cy="6693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Freeform 40"/>
          <p:cNvSpPr/>
          <p:nvPr/>
        </p:nvSpPr>
        <p:spPr>
          <a:xfrm>
            <a:off x="6548582" y="6253018"/>
            <a:ext cx="86682" cy="245951"/>
          </a:xfrm>
          <a:custGeom>
            <a:avLst/>
            <a:gdLst>
              <a:gd name="connsiteX0" fmla="*/ 0 w 86682"/>
              <a:gd name="connsiteY0" fmla="*/ 0 h 245951"/>
              <a:gd name="connsiteX1" fmla="*/ 46182 w 86682"/>
              <a:gd name="connsiteY1" fmla="*/ 110837 h 245951"/>
              <a:gd name="connsiteX2" fmla="*/ 83127 w 86682"/>
              <a:gd name="connsiteY2" fmla="*/ 230909 h 245951"/>
              <a:gd name="connsiteX3" fmla="*/ 83127 w 86682"/>
              <a:gd name="connsiteY3" fmla="*/ 240146 h 24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82" h="245951">
                <a:moveTo>
                  <a:pt x="0" y="0"/>
                </a:moveTo>
                <a:cubicBezTo>
                  <a:pt x="16164" y="36176"/>
                  <a:pt x="32328" y="72352"/>
                  <a:pt x="46182" y="110837"/>
                </a:cubicBezTo>
                <a:cubicBezTo>
                  <a:pt x="60036" y="149322"/>
                  <a:pt x="76969" y="209357"/>
                  <a:pt x="83127" y="230909"/>
                </a:cubicBezTo>
                <a:cubicBezTo>
                  <a:pt x="89285" y="252461"/>
                  <a:pt x="86206" y="246303"/>
                  <a:pt x="83127" y="240146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555862" y="6140853"/>
                <a:ext cx="369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862" y="6140853"/>
                <a:ext cx="369641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800651" y="4802655"/>
                <a:ext cx="945456" cy="556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GB" b="0" i="0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51" y="4802655"/>
                <a:ext cx="945456" cy="55662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7164287" y="5510535"/>
            <a:ext cx="816141" cy="6303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884064" y="4802655"/>
            <a:ext cx="862043" cy="523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58FDB0-EED3-4820-A7E0-0E7853DDEBDC}"/>
              </a:ext>
            </a:extLst>
          </p:cNvPr>
          <p:cNvSpPr txBox="1"/>
          <p:nvPr/>
        </p:nvSpPr>
        <p:spPr>
          <a:xfrm>
            <a:off x="2630756" y="1217026"/>
            <a:ext cx="3037242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/>
              <a:t>Note</a:t>
            </a:r>
            <a:r>
              <a:rPr lang="en-GB" sz="1200" dirty="0"/>
              <a:t>: Rotations by default are anticlockwise.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88EACC0-AB75-4821-9EA3-2AEC900830E0}"/>
              </a:ext>
            </a:extLst>
          </p:cNvPr>
          <p:cNvSpPr/>
          <p:nvPr/>
        </p:nvSpPr>
        <p:spPr>
          <a:xfrm>
            <a:off x="6209886" y="2056968"/>
            <a:ext cx="761365" cy="5603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F22913D-A3EF-4182-A0C3-1492978AA975}"/>
              </a:ext>
            </a:extLst>
          </p:cNvPr>
          <p:cNvSpPr/>
          <p:nvPr/>
        </p:nvSpPr>
        <p:spPr>
          <a:xfrm>
            <a:off x="5199576" y="2904774"/>
            <a:ext cx="697886" cy="5603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65DB9E-4095-47C8-982B-B3D4628C15AA}"/>
              </a:ext>
            </a:extLst>
          </p:cNvPr>
          <p:cNvSpPr txBox="1"/>
          <p:nvPr/>
        </p:nvSpPr>
        <p:spPr>
          <a:xfrm>
            <a:off x="6122765" y="4146273"/>
            <a:ext cx="341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243401" y="4787373"/>
                <a:ext cx="2743218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Rotation by an arbitrary angle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/>
                  <a:t> is new to the A Level 2017 syllabus.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401" y="4787373"/>
                <a:ext cx="2743218" cy="523220"/>
              </a:xfrm>
              <a:prstGeom prst="rect">
                <a:avLst/>
              </a:prstGeom>
              <a:blipFill>
                <a:blip r:embed="rId19"/>
                <a:stretch>
                  <a:fillRect l="-22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Arrow 45"/>
          <p:cNvSpPr/>
          <p:nvPr/>
        </p:nvSpPr>
        <p:spPr>
          <a:xfrm>
            <a:off x="4206783" y="2209545"/>
            <a:ext cx="528088" cy="3423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ight Arrow 48"/>
          <p:cNvSpPr/>
          <p:nvPr/>
        </p:nvSpPr>
        <p:spPr>
          <a:xfrm>
            <a:off x="4194392" y="5186007"/>
            <a:ext cx="528088" cy="3423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05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1" grpId="0" animBg="1"/>
      <p:bldP spid="38" grpId="0" animBg="1"/>
      <p:bldP spid="44" grpId="0" animBg="1"/>
      <p:bldP spid="45" grpId="0" animBg="1"/>
      <p:bldP spid="47" grpId="0" animBg="1"/>
      <p:bldP spid="48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37608</TotalTime>
  <Words>1527</Words>
  <Application>Microsoft Office PowerPoint</Application>
  <PresentationFormat>On-screen Show (4:3)</PresentationFormat>
  <Paragraphs>427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Wingdings</vt:lpstr>
      <vt:lpstr>Office Theme</vt:lpstr>
      <vt:lpstr>CorePure1 Chapter 7 ::  Linear 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1415</cp:revision>
  <dcterms:created xsi:type="dcterms:W3CDTF">2013-02-28T07:36:55Z</dcterms:created>
  <dcterms:modified xsi:type="dcterms:W3CDTF">2019-08-26T05:57:19Z</dcterms:modified>
</cp:coreProperties>
</file>