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72" r:id="rId2"/>
    <p:sldId id="346" r:id="rId3"/>
    <p:sldId id="347" r:id="rId4"/>
    <p:sldId id="348" r:id="rId5"/>
    <p:sldId id="349" r:id="rId6"/>
    <p:sldId id="350" r:id="rId7"/>
    <p:sldId id="351" r:id="rId8"/>
    <p:sldId id="353" r:id="rId9"/>
    <p:sldId id="354" r:id="rId10"/>
    <p:sldId id="355" r:id="rId11"/>
    <p:sldId id="352" r:id="rId12"/>
    <p:sldId id="356" r:id="rId13"/>
    <p:sldId id="357" r:id="rId14"/>
    <p:sldId id="358" r:id="rId15"/>
    <p:sldId id="359" r:id="rId16"/>
    <p:sldId id="360" r:id="rId17"/>
    <p:sldId id="363" r:id="rId18"/>
    <p:sldId id="362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2" r:id="rId27"/>
    <p:sldId id="373" r:id="rId28"/>
    <p:sldId id="374" r:id="rId29"/>
    <p:sldId id="375" r:id="rId30"/>
    <p:sldId id="371" r:id="rId31"/>
    <p:sldId id="376" r:id="rId32"/>
    <p:sldId id="377" r:id="rId33"/>
    <p:sldId id="378" r:id="rId34"/>
    <p:sldId id="379" r:id="rId35"/>
    <p:sldId id="62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86"/>
    <p:restoredTop sz="94421"/>
  </p:normalViewPr>
  <p:slideViewPr>
    <p:cSldViewPr snapToGrid="0" snapToObjects="1">
      <p:cViewPr varScale="1">
        <p:scale>
          <a:sx n="43" d="100"/>
          <a:sy n="43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4EE10-BDFA-4646-ACCF-D2BE42748E20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62EEB-0588-3F4A-BEE0-BA97B52C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7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D02B-878F-4F9D-8A36-2F7EC419313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25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D02B-878F-4F9D-8A36-2F7EC419313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028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D02B-878F-4F9D-8A36-2F7EC419313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41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D02B-878F-4F9D-8A36-2F7EC419313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89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50D9-2127-D945-A816-5D992604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DD77E-29A6-0D41-A46F-5535ADC70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3A5D8-9C9D-8C42-8E84-33C0CEC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9F975-3C87-AF4E-BE00-D884C080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15F6E-C731-6144-BFC7-E4B3FCB9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2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749C-F96F-6741-A1CD-1F988BB8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6D8D1-7549-1845-981F-74D1BC9A1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4F4DD-96B2-FA40-AE96-CABEFAA0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2AB1D-6F92-4A4D-885D-84ECB0C9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A082-036A-9246-8F30-4FE07408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3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619AD-2296-E246-9F06-D36376E5D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67244-F53B-EB4E-8F05-0AC74A914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26AA1-9DB7-7C48-ACD2-EAAC5C35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3A9A3-7114-B842-B051-0D463EFB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266B-F273-D94A-8A3A-217BBFB4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898D-A3E4-ED44-B183-009AB1FA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93BE-AC4F-0D4B-8878-12AD730CF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CF4D-E620-6140-B825-083F8BD1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C343D-E444-9C4B-8F92-A52A6DF2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6C1C9-34CB-204D-921F-6473B8BA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9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28C7-4D81-924E-AD98-81738BB3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E089-B9AA-EB42-8539-EA38C0D89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0191F-25A2-294F-B563-10FC77B4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B25E-BF64-2640-95ED-FA15CF4A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31823-842A-BE48-BD06-D866813E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53CF-71B3-D54B-81B5-FA60E26D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2982-663F-0941-A88C-8D5AAA6F2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D7A18-4318-9347-8039-4B4F69C51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64A7C-9395-E042-AA4D-AFBD7A2E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D9C3D-EE94-944C-8096-864F4CDF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6B5EB-9003-2A41-9A42-71CF6986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90BC-4E5E-4342-9D54-1CDD7CED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6646D-5735-E64A-9686-09D26DDB8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25ECB-D8D2-DD4B-88BE-AF67D9E2B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EF7DF-DFDF-644C-AD4E-F9C3BDFA9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C5F3E-A1D2-474B-8928-FE538339F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7E5411-2D1D-5B4C-A12C-0EC6B0EA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BF440-4AE2-0F4D-AB79-F9EFF992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31655-22EE-1E4E-BC11-8BB3C2E6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D553-3534-EF40-9829-C74F5D9F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C443B-16B2-3648-A96E-78521D34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40B4F-35AB-AF42-AE23-1C7B32AC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7EE-2E46-BC4C-9EC7-E95B9B73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A2664-1C92-5448-BC77-DFF6704E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0264C-82C8-FB4F-95F6-01685AAE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33F39-AB4C-034E-AAA5-7D10CC30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B186-3644-294B-8877-33DA3741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CB6A-1EA5-AC45-BBF5-74183AA5B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F3278-02DA-C443-93E6-090E06884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793E1-2139-4E49-B823-5C997A27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8E894-4164-0446-90F4-AA8194EE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95428-F0F4-7D43-B19F-CD9F24C0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6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C417-078A-4D4A-B0C4-39ED6725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9BA3E-FA4F-C849-9986-461783CF8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2B122-0ECC-BA44-9F47-928F1C490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8F78-C35E-6146-8304-EB91DE8E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59862-05C4-4245-8302-E8FA26B0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817BF-7805-6E48-918D-48B6A6DF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1164A-6B99-E349-B802-0F25D18A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C86E1-5678-E14C-AC4F-71A7AFD6E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305D-6DC4-4143-B252-44A38F033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1B1CD-B6E0-4741-9029-1E24C58A5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AB6E-5094-EA46-B284-098D4517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0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66.png"/><Relationship Id="rId18" Type="http://schemas.openxmlformats.org/officeDocument/2006/relationships/image" Target="../media/image8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77.png"/><Relationship Id="rId17" Type="http://schemas.openxmlformats.org/officeDocument/2006/relationships/image" Target="../media/image85.png"/><Relationship Id="rId2" Type="http://schemas.openxmlformats.org/officeDocument/2006/relationships/image" Target="../media/image45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5.png"/><Relationship Id="rId5" Type="http://schemas.openxmlformats.org/officeDocument/2006/relationships/image" Target="../media/image48.png"/><Relationship Id="rId15" Type="http://schemas.openxmlformats.org/officeDocument/2006/relationships/image" Target="../media/image79.png"/><Relationship Id="rId10" Type="http://schemas.openxmlformats.org/officeDocument/2006/relationships/image" Target="../media/image54.png"/><Relationship Id="rId4" Type="http://schemas.openxmlformats.org/officeDocument/2006/relationships/image" Target="../media/image47.png"/><Relationship Id="rId9" Type="http://schemas.openxmlformats.org/officeDocument/2006/relationships/image" Target="../media/image53.png"/><Relationship Id="rId1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87.pn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9.png"/><Relationship Id="rId10" Type="http://schemas.openxmlformats.org/officeDocument/2006/relationships/image" Target="../media/image95.png"/><Relationship Id="rId19" Type="http://schemas.openxmlformats.org/officeDocument/2006/relationships/image" Target="../media/image113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07.png"/><Relationship Id="rId18" Type="http://schemas.openxmlformats.org/officeDocument/2006/relationships/image" Target="../media/image11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115.png"/><Relationship Id="rId17" Type="http://schemas.openxmlformats.org/officeDocument/2006/relationships/image" Target="../media/image117.png"/><Relationship Id="rId2" Type="http://schemas.openxmlformats.org/officeDocument/2006/relationships/image" Target="../media/image87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14.png"/><Relationship Id="rId10" Type="http://schemas.openxmlformats.org/officeDocument/2006/relationships/image" Target="../media/image95.png"/><Relationship Id="rId19" Type="http://schemas.openxmlformats.org/officeDocument/2006/relationships/image" Target="../media/image119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7.png"/><Relationship Id="rId18" Type="http://schemas.openxmlformats.org/officeDocument/2006/relationships/image" Target="../media/image123.png"/><Relationship Id="rId3" Type="http://schemas.openxmlformats.org/officeDocument/2006/relationships/image" Target="../media/image121.png"/><Relationship Id="rId7" Type="http://schemas.openxmlformats.org/officeDocument/2006/relationships/image" Target="../media/image132.png"/><Relationship Id="rId12" Type="http://schemas.openxmlformats.org/officeDocument/2006/relationships/image" Target="../media/image136.png"/><Relationship Id="rId17" Type="http://schemas.openxmlformats.org/officeDocument/2006/relationships/image" Target="../media/image122.png"/><Relationship Id="rId2" Type="http://schemas.openxmlformats.org/officeDocument/2006/relationships/image" Target="../media/image120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5.png"/><Relationship Id="rId5" Type="http://schemas.openxmlformats.org/officeDocument/2006/relationships/image" Target="../media/image125.png"/><Relationship Id="rId15" Type="http://schemas.openxmlformats.org/officeDocument/2006/relationships/image" Target="../media/image139.png"/><Relationship Id="rId10" Type="http://schemas.openxmlformats.org/officeDocument/2006/relationships/image" Target="../media/image131.png"/><Relationship Id="rId4" Type="http://schemas.openxmlformats.org/officeDocument/2006/relationships/image" Target="../media/image124.png"/><Relationship Id="rId9" Type="http://schemas.openxmlformats.org/officeDocument/2006/relationships/image" Target="../media/image134.png"/><Relationship Id="rId14" Type="http://schemas.openxmlformats.org/officeDocument/2006/relationships/image" Target="../media/image1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22.png"/><Relationship Id="rId3" Type="http://schemas.openxmlformats.org/officeDocument/2006/relationships/image" Target="../media/image121.png"/><Relationship Id="rId7" Type="http://schemas.openxmlformats.org/officeDocument/2006/relationships/image" Target="../media/image134.png"/><Relationship Id="rId12" Type="http://schemas.openxmlformats.org/officeDocument/2006/relationships/image" Target="../media/image14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43.png"/><Relationship Id="rId5" Type="http://schemas.openxmlformats.org/officeDocument/2006/relationships/image" Target="../media/image125.png"/><Relationship Id="rId15" Type="http://schemas.openxmlformats.org/officeDocument/2006/relationships/image" Target="../media/image133.png"/><Relationship Id="rId10" Type="http://schemas.openxmlformats.org/officeDocument/2006/relationships/image" Target="../media/image142.png"/><Relationship Id="rId4" Type="http://schemas.openxmlformats.org/officeDocument/2006/relationships/image" Target="../media/image124.png"/><Relationship Id="rId9" Type="http://schemas.openxmlformats.org/officeDocument/2006/relationships/image" Target="../media/image141.png"/><Relationship Id="rId14" Type="http://schemas.openxmlformats.org/officeDocument/2006/relationships/image" Target="../media/image1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22.png"/><Relationship Id="rId3" Type="http://schemas.openxmlformats.org/officeDocument/2006/relationships/image" Target="../media/image121.png"/><Relationship Id="rId7" Type="http://schemas.openxmlformats.org/officeDocument/2006/relationships/image" Target="../media/image145.png"/><Relationship Id="rId12" Type="http://schemas.openxmlformats.org/officeDocument/2006/relationships/image" Target="../media/image148.png"/><Relationship Id="rId17" Type="http://schemas.openxmlformats.org/officeDocument/2006/relationships/image" Target="../media/image151.png"/><Relationship Id="rId2" Type="http://schemas.openxmlformats.org/officeDocument/2006/relationships/image" Target="../media/image120.png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47.png"/><Relationship Id="rId5" Type="http://schemas.openxmlformats.org/officeDocument/2006/relationships/image" Target="../media/image125.png"/><Relationship Id="rId15" Type="http://schemas.openxmlformats.org/officeDocument/2006/relationships/image" Target="../media/image149.png"/><Relationship Id="rId10" Type="http://schemas.openxmlformats.org/officeDocument/2006/relationships/image" Target="../media/image146.png"/><Relationship Id="rId4" Type="http://schemas.openxmlformats.org/officeDocument/2006/relationships/image" Target="../media/image124.png"/><Relationship Id="rId9" Type="http://schemas.openxmlformats.org/officeDocument/2006/relationships/image" Target="../media/image131.png"/><Relationship Id="rId14" Type="http://schemas.openxmlformats.org/officeDocument/2006/relationships/image" Target="../media/image1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25.png"/><Relationship Id="rId7" Type="http://schemas.openxmlformats.org/officeDocument/2006/relationships/image" Target="../media/image15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58.png"/><Relationship Id="rId5" Type="http://schemas.openxmlformats.org/officeDocument/2006/relationships/image" Target="../media/image153.png"/><Relationship Id="rId10" Type="http://schemas.openxmlformats.org/officeDocument/2006/relationships/image" Target="../media/image157.png"/><Relationship Id="rId4" Type="http://schemas.openxmlformats.org/officeDocument/2006/relationships/image" Target="../media/image152.png"/><Relationship Id="rId9" Type="http://schemas.openxmlformats.org/officeDocument/2006/relationships/image" Target="../media/image1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25.png"/><Relationship Id="rId7" Type="http://schemas.openxmlformats.org/officeDocument/2006/relationships/image" Target="../media/image161.png"/><Relationship Id="rId12" Type="http://schemas.openxmlformats.org/officeDocument/2006/relationships/image" Target="../media/image15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57.png"/><Relationship Id="rId5" Type="http://schemas.openxmlformats.org/officeDocument/2006/relationships/image" Target="../media/image159.png"/><Relationship Id="rId10" Type="http://schemas.openxmlformats.org/officeDocument/2006/relationships/image" Target="../media/image164.png"/><Relationship Id="rId4" Type="http://schemas.openxmlformats.org/officeDocument/2006/relationships/image" Target="../media/image151.png"/><Relationship Id="rId9" Type="http://schemas.openxmlformats.org/officeDocument/2006/relationships/image" Target="../media/image1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8.png"/><Relationship Id="rId3" Type="http://schemas.openxmlformats.org/officeDocument/2006/relationships/image" Target="../media/image125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59.png"/><Relationship Id="rId10" Type="http://schemas.openxmlformats.org/officeDocument/2006/relationships/image" Target="../media/image165.png"/><Relationship Id="rId4" Type="http://schemas.openxmlformats.org/officeDocument/2006/relationships/image" Target="../media/image151.png"/><Relationship Id="rId9" Type="http://schemas.openxmlformats.org/officeDocument/2006/relationships/image" Target="../media/image1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3" Type="http://schemas.openxmlformats.org/officeDocument/2006/relationships/image" Target="../media/image125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73.png"/><Relationship Id="rId5" Type="http://schemas.openxmlformats.org/officeDocument/2006/relationships/image" Target="../media/image157.png"/><Relationship Id="rId10" Type="http://schemas.openxmlformats.org/officeDocument/2006/relationships/image" Target="../media/image172.png"/><Relationship Id="rId4" Type="http://schemas.openxmlformats.org/officeDocument/2006/relationships/image" Target="../media/image151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8.png"/><Relationship Id="rId3" Type="http://schemas.openxmlformats.org/officeDocument/2006/relationships/image" Target="../media/image125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59.png"/><Relationship Id="rId10" Type="http://schemas.openxmlformats.org/officeDocument/2006/relationships/image" Target="../media/image165.png"/><Relationship Id="rId4" Type="http://schemas.openxmlformats.org/officeDocument/2006/relationships/image" Target="../media/image151.png"/><Relationship Id="rId9" Type="http://schemas.openxmlformats.org/officeDocument/2006/relationships/image" Target="../media/image1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25.png"/><Relationship Id="rId7" Type="http://schemas.openxmlformats.org/officeDocument/2006/relationships/image" Target="../media/image15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61.png"/><Relationship Id="rId10" Type="http://schemas.openxmlformats.org/officeDocument/2006/relationships/image" Target="../media/image179.png"/><Relationship Id="rId4" Type="http://schemas.openxmlformats.org/officeDocument/2006/relationships/image" Target="../media/image151.png"/><Relationship Id="rId9" Type="http://schemas.openxmlformats.org/officeDocument/2006/relationships/image" Target="../media/image1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24.png"/><Relationship Id="rId7" Type="http://schemas.openxmlformats.org/officeDocument/2006/relationships/image" Target="../media/image158.png"/><Relationship Id="rId12" Type="http://schemas.openxmlformats.org/officeDocument/2006/relationships/image" Target="../media/image18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83.png"/><Relationship Id="rId5" Type="http://schemas.openxmlformats.org/officeDocument/2006/relationships/image" Target="../media/image151.png"/><Relationship Id="rId10" Type="http://schemas.openxmlformats.org/officeDocument/2006/relationships/image" Target="../media/image182.png"/><Relationship Id="rId4" Type="http://schemas.openxmlformats.org/officeDocument/2006/relationships/image" Target="../media/image125.png"/><Relationship Id="rId9" Type="http://schemas.openxmlformats.org/officeDocument/2006/relationships/image" Target="../media/image1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9.png"/><Relationship Id="rId3" Type="http://schemas.openxmlformats.org/officeDocument/2006/relationships/image" Target="../media/image124.png"/><Relationship Id="rId7" Type="http://schemas.openxmlformats.org/officeDocument/2006/relationships/image" Target="../media/image158.png"/><Relationship Id="rId12" Type="http://schemas.openxmlformats.org/officeDocument/2006/relationships/image" Target="../media/image188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87.png"/><Relationship Id="rId5" Type="http://schemas.openxmlformats.org/officeDocument/2006/relationships/image" Target="../media/image151.png"/><Relationship Id="rId10" Type="http://schemas.openxmlformats.org/officeDocument/2006/relationships/image" Target="../media/image186.png"/><Relationship Id="rId4" Type="http://schemas.openxmlformats.org/officeDocument/2006/relationships/image" Target="../media/image125.png"/><Relationship Id="rId9" Type="http://schemas.openxmlformats.org/officeDocument/2006/relationships/image" Target="../media/image182.png"/><Relationship Id="rId14" Type="http://schemas.openxmlformats.org/officeDocument/2006/relationships/image" Target="../media/image1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95.png"/><Relationship Id="rId3" Type="http://schemas.openxmlformats.org/officeDocument/2006/relationships/image" Target="../media/image124.png"/><Relationship Id="rId7" Type="http://schemas.openxmlformats.org/officeDocument/2006/relationships/image" Target="../media/image158.png"/><Relationship Id="rId12" Type="http://schemas.openxmlformats.org/officeDocument/2006/relationships/image" Target="../media/image194.png"/><Relationship Id="rId2" Type="http://schemas.openxmlformats.org/officeDocument/2006/relationships/image" Target="../media/image191.png"/><Relationship Id="rId16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93.png"/><Relationship Id="rId5" Type="http://schemas.openxmlformats.org/officeDocument/2006/relationships/image" Target="../media/image151.png"/><Relationship Id="rId15" Type="http://schemas.openxmlformats.org/officeDocument/2006/relationships/image" Target="../media/image197.png"/><Relationship Id="rId10" Type="http://schemas.openxmlformats.org/officeDocument/2006/relationships/image" Target="../media/image192.png"/><Relationship Id="rId4" Type="http://schemas.openxmlformats.org/officeDocument/2006/relationships/image" Target="../media/image125.png"/><Relationship Id="rId9" Type="http://schemas.openxmlformats.org/officeDocument/2006/relationships/image" Target="../media/image190.png"/><Relationship Id="rId14" Type="http://schemas.openxmlformats.org/officeDocument/2006/relationships/image" Target="../media/image19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95.png"/><Relationship Id="rId18" Type="http://schemas.openxmlformats.org/officeDocument/2006/relationships/image" Target="../media/image201.png"/><Relationship Id="rId3" Type="http://schemas.openxmlformats.org/officeDocument/2006/relationships/image" Target="../media/image124.png"/><Relationship Id="rId7" Type="http://schemas.openxmlformats.org/officeDocument/2006/relationships/image" Target="../media/image158.png"/><Relationship Id="rId12" Type="http://schemas.openxmlformats.org/officeDocument/2006/relationships/image" Target="../media/image194.png"/><Relationship Id="rId17" Type="http://schemas.openxmlformats.org/officeDocument/2006/relationships/image" Target="../media/image200.png"/><Relationship Id="rId2" Type="http://schemas.openxmlformats.org/officeDocument/2006/relationships/image" Target="../media/image191.png"/><Relationship Id="rId16" Type="http://schemas.openxmlformats.org/officeDocument/2006/relationships/image" Target="../media/image199.png"/><Relationship Id="rId20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93.png"/><Relationship Id="rId5" Type="http://schemas.openxmlformats.org/officeDocument/2006/relationships/image" Target="../media/image151.png"/><Relationship Id="rId15" Type="http://schemas.openxmlformats.org/officeDocument/2006/relationships/image" Target="../media/image197.png"/><Relationship Id="rId10" Type="http://schemas.openxmlformats.org/officeDocument/2006/relationships/image" Target="../media/image192.png"/><Relationship Id="rId19" Type="http://schemas.openxmlformats.org/officeDocument/2006/relationships/image" Target="../media/image202.png"/><Relationship Id="rId4" Type="http://schemas.openxmlformats.org/officeDocument/2006/relationships/image" Target="../media/image125.png"/><Relationship Id="rId9" Type="http://schemas.openxmlformats.org/officeDocument/2006/relationships/image" Target="../media/image190.png"/><Relationship Id="rId14" Type="http://schemas.openxmlformats.org/officeDocument/2006/relationships/image" Target="../media/image19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95.png"/><Relationship Id="rId18" Type="http://schemas.openxmlformats.org/officeDocument/2006/relationships/image" Target="../media/image205.png"/><Relationship Id="rId3" Type="http://schemas.openxmlformats.org/officeDocument/2006/relationships/image" Target="../media/image124.png"/><Relationship Id="rId21" Type="http://schemas.openxmlformats.org/officeDocument/2006/relationships/image" Target="../media/image208.png"/><Relationship Id="rId7" Type="http://schemas.openxmlformats.org/officeDocument/2006/relationships/image" Target="../media/image158.png"/><Relationship Id="rId12" Type="http://schemas.openxmlformats.org/officeDocument/2006/relationships/image" Target="../media/image194.png"/><Relationship Id="rId17" Type="http://schemas.openxmlformats.org/officeDocument/2006/relationships/image" Target="../media/image204.png"/><Relationship Id="rId2" Type="http://schemas.openxmlformats.org/officeDocument/2006/relationships/image" Target="../media/image191.png"/><Relationship Id="rId16" Type="http://schemas.openxmlformats.org/officeDocument/2006/relationships/image" Target="../media/image203.png"/><Relationship Id="rId20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93.png"/><Relationship Id="rId24" Type="http://schemas.openxmlformats.org/officeDocument/2006/relationships/image" Target="../media/image211.png"/><Relationship Id="rId5" Type="http://schemas.openxmlformats.org/officeDocument/2006/relationships/image" Target="../media/image151.png"/><Relationship Id="rId15" Type="http://schemas.openxmlformats.org/officeDocument/2006/relationships/image" Target="../media/image197.png"/><Relationship Id="rId23" Type="http://schemas.openxmlformats.org/officeDocument/2006/relationships/image" Target="../media/image210.png"/><Relationship Id="rId10" Type="http://schemas.openxmlformats.org/officeDocument/2006/relationships/image" Target="../media/image192.png"/><Relationship Id="rId19" Type="http://schemas.openxmlformats.org/officeDocument/2006/relationships/image" Target="../media/image206.png"/><Relationship Id="rId4" Type="http://schemas.openxmlformats.org/officeDocument/2006/relationships/image" Target="../media/image125.png"/><Relationship Id="rId9" Type="http://schemas.openxmlformats.org/officeDocument/2006/relationships/image" Target="../media/image190.png"/><Relationship Id="rId14" Type="http://schemas.openxmlformats.org/officeDocument/2006/relationships/image" Target="../media/image196.png"/><Relationship Id="rId22" Type="http://schemas.openxmlformats.org/officeDocument/2006/relationships/image" Target="../media/image20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95.png"/><Relationship Id="rId18" Type="http://schemas.openxmlformats.org/officeDocument/2006/relationships/image" Target="../media/image212.png"/><Relationship Id="rId3" Type="http://schemas.openxmlformats.org/officeDocument/2006/relationships/image" Target="../media/image124.png"/><Relationship Id="rId21" Type="http://schemas.openxmlformats.org/officeDocument/2006/relationships/image" Target="../media/image215.png"/><Relationship Id="rId7" Type="http://schemas.openxmlformats.org/officeDocument/2006/relationships/image" Target="../media/image158.png"/><Relationship Id="rId12" Type="http://schemas.openxmlformats.org/officeDocument/2006/relationships/image" Target="../media/image194.png"/><Relationship Id="rId17" Type="http://schemas.openxmlformats.org/officeDocument/2006/relationships/image" Target="../media/image209.png"/><Relationship Id="rId2" Type="http://schemas.openxmlformats.org/officeDocument/2006/relationships/image" Target="../media/image191.png"/><Relationship Id="rId16" Type="http://schemas.openxmlformats.org/officeDocument/2006/relationships/image" Target="../media/image203.png"/><Relationship Id="rId20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93.png"/><Relationship Id="rId5" Type="http://schemas.openxmlformats.org/officeDocument/2006/relationships/image" Target="../media/image151.png"/><Relationship Id="rId15" Type="http://schemas.openxmlformats.org/officeDocument/2006/relationships/image" Target="../media/image197.png"/><Relationship Id="rId10" Type="http://schemas.openxmlformats.org/officeDocument/2006/relationships/image" Target="../media/image192.png"/><Relationship Id="rId19" Type="http://schemas.openxmlformats.org/officeDocument/2006/relationships/image" Target="../media/image213.png"/><Relationship Id="rId4" Type="http://schemas.openxmlformats.org/officeDocument/2006/relationships/image" Target="../media/image125.png"/><Relationship Id="rId9" Type="http://schemas.openxmlformats.org/officeDocument/2006/relationships/image" Target="../media/image190.png"/><Relationship Id="rId14" Type="http://schemas.openxmlformats.org/officeDocument/2006/relationships/image" Target="../media/image196.png"/><Relationship Id="rId22" Type="http://schemas.openxmlformats.org/officeDocument/2006/relationships/image" Target="../media/image2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222.png"/><Relationship Id="rId18" Type="http://schemas.openxmlformats.org/officeDocument/2006/relationships/image" Target="../media/image227.png"/><Relationship Id="rId3" Type="http://schemas.openxmlformats.org/officeDocument/2006/relationships/image" Target="../media/image124.png"/><Relationship Id="rId7" Type="http://schemas.openxmlformats.org/officeDocument/2006/relationships/image" Target="../media/image158.png"/><Relationship Id="rId12" Type="http://schemas.openxmlformats.org/officeDocument/2006/relationships/image" Target="../media/image221.png"/><Relationship Id="rId17" Type="http://schemas.openxmlformats.org/officeDocument/2006/relationships/image" Target="../media/image226.png"/><Relationship Id="rId2" Type="http://schemas.openxmlformats.org/officeDocument/2006/relationships/image" Target="../media/image217.png"/><Relationship Id="rId16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220.png"/><Relationship Id="rId5" Type="http://schemas.openxmlformats.org/officeDocument/2006/relationships/image" Target="../media/image151.png"/><Relationship Id="rId15" Type="http://schemas.openxmlformats.org/officeDocument/2006/relationships/image" Target="../media/image224.png"/><Relationship Id="rId10" Type="http://schemas.openxmlformats.org/officeDocument/2006/relationships/image" Target="../media/image219.png"/><Relationship Id="rId19" Type="http://schemas.openxmlformats.org/officeDocument/2006/relationships/image" Target="../media/image228.png"/><Relationship Id="rId4" Type="http://schemas.openxmlformats.org/officeDocument/2006/relationships/image" Target="../media/image125.pn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224.png"/><Relationship Id="rId18" Type="http://schemas.openxmlformats.org/officeDocument/2006/relationships/image" Target="../media/image230.png"/><Relationship Id="rId26" Type="http://schemas.openxmlformats.org/officeDocument/2006/relationships/image" Target="../media/image238.png"/><Relationship Id="rId3" Type="http://schemas.openxmlformats.org/officeDocument/2006/relationships/image" Target="../media/image124.png"/><Relationship Id="rId21" Type="http://schemas.openxmlformats.org/officeDocument/2006/relationships/image" Target="../media/image233.png"/><Relationship Id="rId7" Type="http://schemas.openxmlformats.org/officeDocument/2006/relationships/image" Target="../media/image158.png"/><Relationship Id="rId12" Type="http://schemas.openxmlformats.org/officeDocument/2006/relationships/image" Target="../media/image223.png"/><Relationship Id="rId17" Type="http://schemas.openxmlformats.org/officeDocument/2006/relationships/image" Target="../media/image228.png"/><Relationship Id="rId25" Type="http://schemas.openxmlformats.org/officeDocument/2006/relationships/image" Target="../media/image2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8.png"/><Relationship Id="rId20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222.png"/><Relationship Id="rId24" Type="http://schemas.openxmlformats.org/officeDocument/2006/relationships/image" Target="../media/image236.png"/><Relationship Id="rId5" Type="http://schemas.openxmlformats.org/officeDocument/2006/relationships/image" Target="../media/image151.png"/><Relationship Id="rId15" Type="http://schemas.openxmlformats.org/officeDocument/2006/relationships/image" Target="../media/image229.png"/><Relationship Id="rId23" Type="http://schemas.openxmlformats.org/officeDocument/2006/relationships/image" Target="../media/image235.png"/><Relationship Id="rId28" Type="http://schemas.openxmlformats.org/officeDocument/2006/relationships/image" Target="../media/image227.png"/><Relationship Id="rId10" Type="http://schemas.openxmlformats.org/officeDocument/2006/relationships/image" Target="../media/image220.png"/><Relationship Id="rId19" Type="http://schemas.openxmlformats.org/officeDocument/2006/relationships/image" Target="../media/image231.png"/><Relationship Id="rId4" Type="http://schemas.openxmlformats.org/officeDocument/2006/relationships/image" Target="../media/image125.png"/><Relationship Id="rId9" Type="http://schemas.openxmlformats.org/officeDocument/2006/relationships/image" Target="../media/image219.png"/><Relationship Id="rId14" Type="http://schemas.openxmlformats.org/officeDocument/2006/relationships/image" Target="../media/image225.png"/><Relationship Id="rId22" Type="http://schemas.openxmlformats.org/officeDocument/2006/relationships/image" Target="../media/image234.png"/><Relationship Id="rId27" Type="http://schemas.openxmlformats.org/officeDocument/2006/relationships/image" Target="../media/image2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224.png"/><Relationship Id="rId18" Type="http://schemas.openxmlformats.org/officeDocument/2006/relationships/image" Target="../media/image241.png"/><Relationship Id="rId26" Type="http://schemas.openxmlformats.org/officeDocument/2006/relationships/image" Target="../media/image249.png"/><Relationship Id="rId3" Type="http://schemas.openxmlformats.org/officeDocument/2006/relationships/image" Target="../media/image124.png"/><Relationship Id="rId21" Type="http://schemas.openxmlformats.org/officeDocument/2006/relationships/image" Target="../media/image244.png"/><Relationship Id="rId7" Type="http://schemas.openxmlformats.org/officeDocument/2006/relationships/image" Target="../media/image158.png"/><Relationship Id="rId12" Type="http://schemas.openxmlformats.org/officeDocument/2006/relationships/image" Target="../media/image223.png"/><Relationship Id="rId17" Type="http://schemas.openxmlformats.org/officeDocument/2006/relationships/image" Target="../media/image240.png"/><Relationship Id="rId25" Type="http://schemas.openxmlformats.org/officeDocument/2006/relationships/image" Target="../media/image24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8.png"/><Relationship Id="rId20" Type="http://schemas.openxmlformats.org/officeDocument/2006/relationships/image" Target="../media/image243.png"/><Relationship Id="rId29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222.png"/><Relationship Id="rId24" Type="http://schemas.openxmlformats.org/officeDocument/2006/relationships/image" Target="../media/image247.png"/><Relationship Id="rId5" Type="http://schemas.openxmlformats.org/officeDocument/2006/relationships/image" Target="../media/image151.png"/><Relationship Id="rId15" Type="http://schemas.openxmlformats.org/officeDocument/2006/relationships/image" Target="../media/image218.png"/><Relationship Id="rId23" Type="http://schemas.openxmlformats.org/officeDocument/2006/relationships/image" Target="../media/image246.png"/><Relationship Id="rId28" Type="http://schemas.openxmlformats.org/officeDocument/2006/relationships/image" Target="../media/image251.png"/><Relationship Id="rId10" Type="http://schemas.openxmlformats.org/officeDocument/2006/relationships/image" Target="../media/image220.png"/><Relationship Id="rId19" Type="http://schemas.openxmlformats.org/officeDocument/2006/relationships/image" Target="../media/image242.png"/><Relationship Id="rId31" Type="http://schemas.openxmlformats.org/officeDocument/2006/relationships/image" Target="../media/image227.png"/><Relationship Id="rId4" Type="http://schemas.openxmlformats.org/officeDocument/2006/relationships/image" Target="../media/image125.png"/><Relationship Id="rId9" Type="http://schemas.openxmlformats.org/officeDocument/2006/relationships/image" Target="../media/image219.png"/><Relationship Id="rId14" Type="http://schemas.openxmlformats.org/officeDocument/2006/relationships/image" Target="../media/image225.png"/><Relationship Id="rId22" Type="http://schemas.openxmlformats.org/officeDocument/2006/relationships/image" Target="../media/image245.png"/><Relationship Id="rId27" Type="http://schemas.openxmlformats.org/officeDocument/2006/relationships/image" Target="../media/image250.png"/><Relationship Id="rId30" Type="http://schemas.openxmlformats.org/officeDocument/2006/relationships/image" Target="../media/image2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224.png"/><Relationship Id="rId18" Type="http://schemas.openxmlformats.org/officeDocument/2006/relationships/image" Target="../media/image239.png"/><Relationship Id="rId26" Type="http://schemas.openxmlformats.org/officeDocument/2006/relationships/image" Target="../media/image255.png"/><Relationship Id="rId3" Type="http://schemas.openxmlformats.org/officeDocument/2006/relationships/image" Target="../media/image124.png"/><Relationship Id="rId21" Type="http://schemas.openxmlformats.org/officeDocument/2006/relationships/image" Target="../media/image242.png"/><Relationship Id="rId7" Type="http://schemas.openxmlformats.org/officeDocument/2006/relationships/image" Target="../media/image158.png"/><Relationship Id="rId12" Type="http://schemas.openxmlformats.org/officeDocument/2006/relationships/image" Target="../media/image223.png"/><Relationship Id="rId17" Type="http://schemas.openxmlformats.org/officeDocument/2006/relationships/image" Target="../media/image230.png"/><Relationship Id="rId25" Type="http://schemas.openxmlformats.org/officeDocument/2006/relationships/image" Target="../media/image25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8.png"/><Relationship Id="rId20" Type="http://schemas.openxmlformats.org/officeDocument/2006/relationships/image" Target="../media/image227.png"/><Relationship Id="rId29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222.png"/><Relationship Id="rId24" Type="http://schemas.openxmlformats.org/officeDocument/2006/relationships/image" Target="../media/image253.png"/><Relationship Id="rId5" Type="http://schemas.openxmlformats.org/officeDocument/2006/relationships/image" Target="../media/image151.png"/><Relationship Id="rId15" Type="http://schemas.openxmlformats.org/officeDocument/2006/relationships/image" Target="../media/image218.png"/><Relationship Id="rId23" Type="http://schemas.openxmlformats.org/officeDocument/2006/relationships/image" Target="../media/image252.png"/><Relationship Id="rId28" Type="http://schemas.openxmlformats.org/officeDocument/2006/relationships/image" Target="../media/image257.png"/><Relationship Id="rId10" Type="http://schemas.openxmlformats.org/officeDocument/2006/relationships/image" Target="../media/image220.png"/><Relationship Id="rId19" Type="http://schemas.openxmlformats.org/officeDocument/2006/relationships/image" Target="../media/image241.png"/><Relationship Id="rId4" Type="http://schemas.openxmlformats.org/officeDocument/2006/relationships/image" Target="../media/image125.png"/><Relationship Id="rId9" Type="http://schemas.openxmlformats.org/officeDocument/2006/relationships/image" Target="../media/image219.png"/><Relationship Id="rId14" Type="http://schemas.openxmlformats.org/officeDocument/2006/relationships/image" Target="../media/image225.png"/><Relationship Id="rId22" Type="http://schemas.openxmlformats.org/officeDocument/2006/relationships/image" Target="../media/image250.png"/><Relationship Id="rId27" Type="http://schemas.openxmlformats.org/officeDocument/2006/relationships/image" Target="../media/image25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224.png"/><Relationship Id="rId18" Type="http://schemas.openxmlformats.org/officeDocument/2006/relationships/image" Target="../media/image239.png"/><Relationship Id="rId26" Type="http://schemas.openxmlformats.org/officeDocument/2006/relationships/image" Target="../media/image261.png"/><Relationship Id="rId3" Type="http://schemas.openxmlformats.org/officeDocument/2006/relationships/image" Target="../media/image124.png"/><Relationship Id="rId21" Type="http://schemas.openxmlformats.org/officeDocument/2006/relationships/image" Target="../media/image242.png"/><Relationship Id="rId7" Type="http://schemas.openxmlformats.org/officeDocument/2006/relationships/image" Target="../media/image158.png"/><Relationship Id="rId12" Type="http://schemas.openxmlformats.org/officeDocument/2006/relationships/image" Target="../media/image223.png"/><Relationship Id="rId17" Type="http://schemas.openxmlformats.org/officeDocument/2006/relationships/image" Target="../media/image230.png"/><Relationship Id="rId25" Type="http://schemas.openxmlformats.org/officeDocument/2006/relationships/image" Target="../media/image26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8.png"/><Relationship Id="rId20" Type="http://schemas.openxmlformats.org/officeDocument/2006/relationships/image" Target="../media/image227.png"/><Relationship Id="rId29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222.png"/><Relationship Id="rId24" Type="http://schemas.openxmlformats.org/officeDocument/2006/relationships/image" Target="../media/image259.png"/><Relationship Id="rId5" Type="http://schemas.openxmlformats.org/officeDocument/2006/relationships/image" Target="../media/image151.png"/><Relationship Id="rId15" Type="http://schemas.openxmlformats.org/officeDocument/2006/relationships/image" Target="../media/image218.png"/><Relationship Id="rId23" Type="http://schemas.openxmlformats.org/officeDocument/2006/relationships/image" Target="../media/image252.png"/><Relationship Id="rId28" Type="http://schemas.openxmlformats.org/officeDocument/2006/relationships/image" Target="../media/image263.png"/><Relationship Id="rId10" Type="http://schemas.openxmlformats.org/officeDocument/2006/relationships/image" Target="../media/image220.png"/><Relationship Id="rId19" Type="http://schemas.openxmlformats.org/officeDocument/2006/relationships/image" Target="../media/image241.png"/><Relationship Id="rId4" Type="http://schemas.openxmlformats.org/officeDocument/2006/relationships/image" Target="../media/image125.png"/><Relationship Id="rId9" Type="http://schemas.openxmlformats.org/officeDocument/2006/relationships/image" Target="../media/image219.png"/><Relationship Id="rId14" Type="http://schemas.openxmlformats.org/officeDocument/2006/relationships/image" Target="../media/image225.png"/><Relationship Id="rId22" Type="http://schemas.openxmlformats.org/officeDocument/2006/relationships/image" Target="../media/image250.png"/><Relationship Id="rId27" Type="http://schemas.openxmlformats.org/officeDocument/2006/relationships/image" Target="../media/image26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3.png"/><Relationship Id="rId3" Type="http://schemas.openxmlformats.org/officeDocument/2006/relationships/image" Target="../media/image18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41.png"/><Relationship Id="rId5" Type="http://schemas.openxmlformats.org/officeDocument/2006/relationships/image" Target="../media/image20.png"/><Relationship Id="rId10" Type="http://schemas.openxmlformats.org/officeDocument/2006/relationships/image" Target="../media/image40.png"/><Relationship Id="rId4" Type="http://schemas.openxmlformats.org/officeDocument/2006/relationships/image" Target="../media/image19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46.png"/><Relationship Id="rId21" Type="http://schemas.openxmlformats.org/officeDocument/2006/relationships/image" Target="../media/image74.png"/><Relationship Id="rId7" Type="http://schemas.openxmlformats.org/officeDocument/2006/relationships/image" Target="../media/image5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45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5.png"/><Relationship Id="rId5" Type="http://schemas.openxmlformats.org/officeDocument/2006/relationships/image" Target="../media/image4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10" Type="http://schemas.openxmlformats.org/officeDocument/2006/relationships/image" Target="../media/image54.png"/><Relationship Id="rId19" Type="http://schemas.openxmlformats.org/officeDocument/2006/relationships/image" Target="../media/image72.png"/><Relationship Id="rId4" Type="http://schemas.openxmlformats.org/officeDocument/2006/relationships/image" Target="../media/image47.png"/><Relationship Id="rId9" Type="http://schemas.openxmlformats.org/officeDocument/2006/relationships/image" Target="../media/image53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66.png"/><Relationship Id="rId18" Type="http://schemas.openxmlformats.org/officeDocument/2006/relationships/image" Target="../media/image82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77.png"/><Relationship Id="rId17" Type="http://schemas.openxmlformats.org/officeDocument/2006/relationships/image" Target="../media/image81.png"/><Relationship Id="rId2" Type="http://schemas.openxmlformats.org/officeDocument/2006/relationships/image" Target="../media/image45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5.png"/><Relationship Id="rId5" Type="http://schemas.openxmlformats.org/officeDocument/2006/relationships/image" Target="../media/image48.png"/><Relationship Id="rId15" Type="http://schemas.openxmlformats.org/officeDocument/2006/relationships/image" Target="../media/image79.png"/><Relationship Id="rId10" Type="http://schemas.openxmlformats.org/officeDocument/2006/relationships/image" Target="../media/image54.png"/><Relationship Id="rId19" Type="http://schemas.openxmlformats.org/officeDocument/2006/relationships/image" Target="../media/image83.png"/><Relationship Id="rId4" Type="http://schemas.openxmlformats.org/officeDocument/2006/relationships/image" Target="../media/image47.png"/><Relationship Id="rId9" Type="http://schemas.openxmlformats.org/officeDocument/2006/relationships/image" Target="../media/image53.png"/><Relationship Id="rId14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alt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perpendicular distance will be the shortest distance between the lines/planes/points indicated…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637418" y="2471057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711950" y="2475232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638960" y="1480457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664234" y="1556658"/>
            <a:ext cx="2247900" cy="771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89669" y="2168435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8178710" y="1806689"/>
            <a:ext cx="885" cy="4007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083460" y="1556657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460" y="1556657"/>
                <a:ext cx="155619" cy="215444"/>
              </a:xfrm>
              <a:prstGeom prst="rect">
                <a:avLst/>
              </a:prstGeom>
              <a:blipFill>
                <a:blip r:embed="rId2"/>
                <a:stretch>
                  <a:fillRect l="-23077"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76315" y="2199594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315" y="2199594"/>
                <a:ext cx="163506" cy="215444"/>
              </a:xfrm>
              <a:prstGeom prst="rect">
                <a:avLst/>
              </a:prstGeom>
              <a:blipFill>
                <a:blip r:embed="rId3"/>
                <a:stretch>
                  <a:fillRect l="-30769" r="-1538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Parallelogram 27"/>
          <p:cNvSpPr/>
          <p:nvPr/>
        </p:nvSpPr>
        <p:spPr>
          <a:xfrm rot="16200000" flipH="1" flipV="1">
            <a:off x="8171567" y="2104350"/>
            <a:ext cx="123825" cy="109535"/>
          </a:xfrm>
          <a:prstGeom prst="parallelogram">
            <a:avLst>
              <a:gd name="adj" fmla="val 8749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arallelogram 29"/>
          <p:cNvSpPr/>
          <p:nvPr/>
        </p:nvSpPr>
        <p:spPr>
          <a:xfrm rot="5400000" flipH="1">
            <a:off x="8162043" y="1794786"/>
            <a:ext cx="147634" cy="109535"/>
          </a:xfrm>
          <a:prstGeom prst="parallelogram">
            <a:avLst>
              <a:gd name="adj" fmla="val 32662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956766" y="1419496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766" y="1419496"/>
                <a:ext cx="174791" cy="215444"/>
              </a:xfrm>
              <a:prstGeom prst="rect">
                <a:avLst/>
              </a:prstGeom>
              <a:blipFill>
                <a:blip r:embed="rId4"/>
                <a:stretch>
                  <a:fillRect l="-20000" r="-666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204960" y="2155370"/>
                <a:ext cx="1789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960" y="2155370"/>
                <a:ext cx="178959" cy="215444"/>
              </a:xfrm>
              <a:prstGeom prst="rect">
                <a:avLst/>
              </a:prstGeom>
              <a:blipFill>
                <a:blip r:embed="rId5"/>
                <a:stretch>
                  <a:fillRect l="-2666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01096" y="293914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96" y="2939142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85165" y="1275805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165" y="1275805"/>
                <a:ext cx="129714" cy="215444"/>
              </a:xfrm>
              <a:prstGeom prst="rect">
                <a:avLst/>
              </a:prstGeom>
              <a:blipFill>
                <a:blip r:embed="rId7"/>
                <a:stretch>
                  <a:fillRect l="-9091"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292044" y="239050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044" y="2390501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36364" r="-2727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471953" y="232954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953" y="2329541"/>
                <a:ext cx="166263" cy="215444"/>
              </a:xfrm>
              <a:prstGeom prst="rect">
                <a:avLst/>
              </a:prstGeom>
              <a:blipFill>
                <a:blip r:embed="rId9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25484" y="3284824"/>
                <a:ext cx="47673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have two non-intersecting lines,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then there will be a line </a:t>
                </a:r>
                <a14:m>
                  <m:oMath xmlns:m="http://schemas.openxmlformats.org/officeDocument/2006/math">
                    <m:r>
                      <a:rPr lang="en-GB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which is the shortest distance between the lines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be points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respectively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84" y="3284824"/>
                <a:ext cx="4767308" cy="1169551"/>
              </a:xfrm>
              <a:prstGeom prst="rect">
                <a:avLst/>
              </a:prstGeom>
              <a:blipFill>
                <a:blip r:embed="rId10"/>
                <a:stretch>
                  <a:fillRect t="-1075"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17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30" grpId="0" animBg="1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have equations: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shortest distance between these two lines.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5078117"/>
              </a:xfrm>
              <a:blipFill>
                <a:blip r:embed="rId2"/>
                <a:stretch>
                  <a:fillRect t="-499" r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07029" y="3892733"/>
                <a:ext cx="134017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029" y="3892733"/>
                <a:ext cx="1340175" cy="569771"/>
              </a:xfrm>
              <a:prstGeom prst="rect">
                <a:avLst/>
              </a:prstGeom>
              <a:blipFill>
                <a:blip r:embed="rId3"/>
                <a:stretch>
                  <a:fillRect l="-935" t="-444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13910" y="3892732"/>
                <a:ext cx="161672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910" y="3892732"/>
                <a:ext cx="1616725" cy="568361"/>
              </a:xfrm>
              <a:prstGeom prst="rect">
                <a:avLst/>
              </a:prstGeom>
              <a:blipFill>
                <a:blip r:embed="rId4"/>
                <a:stretch>
                  <a:fillRect l="-781" t="-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8569235" y="2174965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643767" y="2179140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8570777" y="1184365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596051" y="1260566"/>
            <a:ext cx="2247900" cy="771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21486" y="1872343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9110527" y="1510597"/>
            <a:ext cx="885" cy="4007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015277" y="1260565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77" y="1260565"/>
                <a:ext cx="155619" cy="215444"/>
              </a:xfrm>
              <a:prstGeom prst="rect">
                <a:avLst/>
              </a:prstGeom>
              <a:blipFill>
                <a:blip r:embed="rId5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08132" y="1903502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132" y="1903502"/>
                <a:ext cx="163506" cy="215444"/>
              </a:xfrm>
              <a:prstGeom prst="rect">
                <a:avLst/>
              </a:prstGeom>
              <a:blipFill>
                <a:blip r:embed="rId6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arallelogram 14"/>
          <p:cNvSpPr/>
          <p:nvPr/>
        </p:nvSpPr>
        <p:spPr>
          <a:xfrm rot="16200000" flipH="1" flipV="1">
            <a:off x="9103384" y="1808258"/>
            <a:ext cx="123825" cy="109535"/>
          </a:xfrm>
          <a:prstGeom prst="parallelogram">
            <a:avLst>
              <a:gd name="adj" fmla="val 8749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rallelogram 15"/>
          <p:cNvSpPr/>
          <p:nvPr/>
        </p:nvSpPr>
        <p:spPr>
          <a:xfrm rot="5400000" flipH="1">
            <a:off x="9093860" y="1498694"/>
            <a:ext cx="147634" cy="109535"/>
          </a:xfrm>
          <a:prstGeom prst="parallelogram">
            <a:avLst>
              <a:gd name="adj" fmla="val 32662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888583" y="1123404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583" y="1123404"/>
                <a:ext cx="174791" cy="215444"/>
              </a:xfrm>
              <a:prstGeom prst="rect">
                <a:avLst/>
              </a:prstGeom>
              <a:blipFill>
                <a:blip r:embed="rId7"/>
                <a:stretch>
                  <a:fillRect l="-21429" r="-714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136777" y="1859278"/>
                <a:ext cx="1789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777" y="1859278"/>
                <a:ext cx="178959" cy="215444"/>
              </a:xfrm>
              <a:prstGeom prst="rect">
                <a:avLst/>
              </a:prstGeom>
              <a:blipFill>
                <a:blip r:embed="rId8"/>
                <a:stretch>
                  <a:fillRect l="-20000" r="-666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16982" y="979713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982" y="979713"/>
                <a:ext cx="129714" cy="215444"/>
              </a:xfrm>
              <a:prstGeom prst="rect">
                <a:avLst/>
              </a:prstGeom>
              <a:blipFill>
                <a:blip r:embed="rId9"/>
                <a:stretch>
                  <a:fillRect l="-18182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223861" y="2094409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861" y="2094409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25000" r="-2500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03770" y="20334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770" y="2033449"/>
                <a:ext cx="166263" cy="215444"/>
              </a:xfrm>
              <a:prstGeom prst="rect">
                <a:avLst/>
              </a:prstGeom>
              <a:blipFill>
                <a:blip r:embed="rId11"/>
                <a:stretch>
                  <a:fillRect l="-21429" r="-14286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86104" y="2046515"/>
                <a:ext cx="20029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Solving the simultaneous equations above gives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04" y="2046515"/>
                <a:ext cx="2002971" cy="954107"/>
              </a:xfrm>
              <a:prstGeom prst="rect">
                <a:avLst/>
              </a:prstGeom>
              <a:blipFill>
                <a:blip r:embed="rId12"/>
                <a:stretch>
                  <a:fillRect r="-1887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031408" y="240731"/>
                <a:ext cx="1366464" cy="530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2+2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408" y="240731"/>
                <a:ext cx="1366464" cy="530017"/>
              </a:xfrm>
              <a:prstGeom prst="rect">
                <a:avLst/>
              </a:prstGeom>
              <a:blipFill>
                <a:blip r:embed="rId13"/>
                <a:stretch>
                  <a:fillRect l="-1835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900059" y="1280158"/>
                <a:ext cx="7869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59" y="1280158"/>
                <a:ext cx="786946" cy="215444"/>
              </a:xfrm>
              <a:prstGeom prst="rect">
                <a:avLst/>
              </a:prstGeom>
              <a:blipFill>
                <a:blip r:embed="rId14"/>
                <a:stretch>
                  <a:fillRect l="-4762" r="-317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799911" y="1624146"/>
                <a:ext cx="8863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911" y="1624146"/>
                <a:ext cx="886333" cy="215444"/>
              </a:xfrm>
              <a:prstGeom prst="rect">
                <a:avLst/>
              </a:prstGeom>
              <a:blipFill>
                <a:blip r:embed="rId15"/>
                <a:stretch>
                  <a:fillRect l="-5714" r="-4286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597364" y="3223414"/>
                <a:ext cx="964559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364" y="3223414"/>
                <a:ext cx="964559" cy="568361"/>
              </a:xfrm>
              <a:prstGeom prst="rect">
                <a:avLst/>
              </a:prstGeom>
              <a:blipFill>
                <a:blip r:embed="rId16"/>
                <a:stretch>
                  <a:fillRect l="-2597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83531" y="3997234"/>
                <a:ext cx="2151550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(−2)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531" y="3997234"/>
                <a:ext cx="2151550" cy="260905"/>
              </a:xfrm>
              <a:prstGeom prst="rect">
                <a:avLst/>
              </a:prstGeom>
              <a:blipFill>
                <a:blip r:embed="rId17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79177" y="4637314"/>
                <a:ext cx="942053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177" y="4637314"/>
                <a:ext cx="942053" cy="240835"/>
              </a:xfrm>
              <a:prstGeom prst="rect">
                <a:avLst/>
              </a:prstGeom>
              <a:blipFill>
                <a:blip r:embed="rId18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8688378" y="3553097"/>
            <a:ext cx="185656" cy="60089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8826589" y="3648287"/>
            <a:ext cx="1545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Find the magnitude of this vector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Arc 39"/>
          <p:cNvSpPr/>
          <p:nvPr/>
        </p:nvSpPr>
        <p:spPr>
          <a:xfrm>
            <a:off x="8692732" y="4158343"/>
            <a:ext cx="185656" cy="60089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8787400" y="4323201"/>
            <a:ext cx="8965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6" grpId="0"/>
      <p:bldP spid="38" grpId="0" animBg="1"/>
      <p:bldP spid="39" grpId="0"/>
      <p:bldP spid="40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has coordinates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(1,2,−1)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a Cartesian equation of the line that is perpendicular to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and passes through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5"/>
                <a:ext cx="3630135" cy="5348968"/>
              </a:xfrm>
              <a:blipFill>
                <a:blip r:embed="rId2"/>
                <a:stretch>
                  <a:fillRect l="-348" t="-474" r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99509" y="3823063"/>
                <a:ext cx="174567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509" y="3823063"/>
                <a:ext cx="1745671" cy="403316"/>
              </a:xfrm>
              <a:prstGeom prst="rect">
                <a:avLst/>
              </a:prstGeom>
              <a:blipFill>
                <a:blip r:embed="rId3"/>
                <a:stretch>
                  <a:fillRect l="-725" t="-3030" r="-2174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7802882" y="1983377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877414" y="1987552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804424" y="992777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55133" y="1680755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66560" y="245146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60" y="245146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0629" y="788125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629" y="788125"/>
                <a:ext cx="129714" cy="215444"/>
              </a:xfrm>
              <a:prstGeom prst="rect">
                <a:avLst/>
              </a:prstGeom>
              <a:blipFill>
                <a:blip r:embed="rId5"/>
                <a:stretch>
                  <a:fillRect l="-9091"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457508" y="190282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508" y="1902821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5000" r="-25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37417" y="184186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417" y="1841861"/>
                <a:ext cx="166263" cy="215444"/>
              </a:xfrm>
              <a:prstGeom prst="rect">
                <a:avLst/>
              </a:prstGeom>
              <a:blipFill>
                <a:blip r:embed="rId7"/>
                <a:stretch>
                  <a:fillRect l="-14286"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8465822" y="1162596"/>
            <a:ext cx="112122" cy="117565"/>
            <a:chOff x="6562998" y="1566455"/>
            <a:chExt cx="112122" cy="117565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41724" y="981890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724" y="981890"/>
                <a:ext cx="160021" cy="215444"/>
              </a:xfrm>
              <a:prstGeom prst="rect">
                <a:avLst/>
              </a:prstGeom>
              <a:blipFill>
                <a:blip r:embed="rId8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8478409" y="1226413"/>
            <a:ext cx="43135" cy="50999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 20"/>
          <p:cNvSpPr/>
          <p:nvPr/>
        </p:nvSpPr>
        <p:spPr>
          <a:xfrm rot="16545242" flipH="1" flipV="1">
            <a:off x="8479907" y="1628577"/>
            <a:ext cx="123825" cy="109535"/>
          </a:xfrm>
          <a:prstGeom prst="parallelogram">
            <a:avLst>
              <a:gd name="adj" fmla="val 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617753" y="915643"/>
                <a:ext cx="423256" cy="487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53" y="915643"/>
                <a:ext cx="423256" cy="487185"/>
              </a:xfrm>
              <a:prstGeom prst="rect">
                <a:avLst/>
              </a:prstGeom>
              <a:blipFill>
                <a:blip r:embed="rId9"/>
                <a:stretch>
                  <a:fillRect t="-263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219588" y="1433805"/>
                <a:ext cx="1381532" cy="488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588" y="1433805"/>
                <a:ext cx="1381532" cy="488403"/>
              </a:xfrm>
              <a:prstGeom prst="rect">
                <a:avLst/>
              </a:prstGeom>
              <a:blipFill>
                <a:blip r:embed="rId10"/>
                <a:stretch>
                  <a:fillRect l="-909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351519" y="1746066"/>
                <a:ext cx="22642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519" y="1746066"/>
                <a:ext cx="226425" cy="215444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94812" y="1114697"/>
                <a:ext cx="2037805" cy="1254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shortest distance will be when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𝐴𝑙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perpendicular to line 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need to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𝐴𝑙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using the general form…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812" y="1114697"/>
                <a:ext cx="2037805" cy="1254959"/>
              </a:xfrm>
              <a:prstGeom prst="rect">
                <a:avLst/>
              </a:prstGeom>
              <a:blipFill>
                <a:blip r:embed="rId1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62206" y="2812869"/>
                <a:ext cx="842475" cy="247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206" y="2812869"/>
                <a:ext cx="842475" cy="247312"/>
              </a:xfrm>
              <a:prstGeom prst="rect">
                <a:avLst/>
              </a:prstGeom>
              <a:blipFill>
                <a:blip r:embed="rId13"/>
                <a:stretch>
                  <a:fillRect l="-4412" r="-147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57852" y="3278778"/>
                <a:ext cx="1527213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1−2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−3−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852" y="3278778"/>
                <a:ext cx="1527213" cy="577722"/>
              </a:xfrm>
              <a:prstGeom prst="rect">
                <a:avLst/>
              </a:prstGeom>
              <a:blipFill>
                <a:blip r:embed="rId14"/>
                <a:stretch>
                  <a:fillRect l="-2479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81899" y="4737462"/>
                <a:ext cx="48680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dot product of this vector and the direction of line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be equal to 1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899" y="4737462"/>
                <a:ext cx="4868091" cy="461665"/>
              </a:xfrm>
              <a:prstGeom prst="rect">
                <a:avLst/>
              </a:prstGeom>
              <a:blipFill>
                <a:blip r:embed="rId1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49142" y="5229497"/>
                <a:ext cx="1786130" cy="574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42" y="5229497"/>
                <a:ext cx="1786130" cy="574132"/>
              </a:xfrm>
              <a:prstGeom prst="rect">
                <a:avLst/>
              </a:prstGeom>
              <a:blipFill>
                <a:blip r:embed="rId16"/>
                <a:stretch>
                  <a:fillRect t="-2174" r="-140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49144" y="4045132"/>
                <a:ext cx="1312795" cy="574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44" y="4045132"/>
                <a:ext cx="1312795" cy="574132"/>
              </a:xfrm>
              <a:prstGeom prst="rect">
                <a:avLst/>
              </a:prstGeom>
              <a:blipFill>
                <a:blip r:embed="rId17"/>
                <a:stretch>
                  <a:fillRect l="-1905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31576" y="5974080"/>
                <a:ext cx="19172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+2+4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576" y="5974080"/>
                <a:ext cx="1917256" cy="215444"/>
              </a:xfrm>
              <a:prstGeom prst="rect">
                <a:avLst/>
              </a:prstGeom>
              <a:blipFill>
                <a:blip r:embed="rId18"/>
                <a:stretch>
                  <a:fillRect l="-1316" r="-1316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072845" y="6300654"/>
                <a:ext cx="634533" cy="403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845" y="6300654"/>
                <a:ext cx="634533" cy="403957"/>
              </a:xfrm>
              <a:prstGeom prst="rect">
                <a:avLst/>
              </a:prstGeom>
              <a:blipFill>
                <a:blip r:embed="rId19"/>
                <a:stretch>
                  <a:fillRect l="-8000" t="-3030" r="-4000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8257303" y="3008811"/>
            <a:ext cx="185656" cy="60089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317138" y="3121417"/>
                <a:ext cx="16715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the general form of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138" y="3121417"/>
                <a:ext cx="1671595" cy="369332"/>
              </a:xfrm>
              <a:prstGeom prst="rect">
                <a:avLst/>
              </a:prstGeom>
              <a:blipFill>
                <a:blip r:embed="rId20"/>
                <a:stretch>
                  <a:fillRect t="-1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8261657" y="3762103"/>
            <a:ext cx="185656" cy="60089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8486954" y="3944377"/>
            <a:ext cx="7528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8535977" y="5490755"/>
            <a:ext cx="185656" cy="60089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8648062" y="5594652"/>
            <a:ext cx="12710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out the dot product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Arc 38"/>
          <p:cNvSpPr/>
          <p:nvPr/>
        </p:nvSpPr>
        <p:spPr>
          <a:xfrm>
            <a:off x="8749337" y="6096001"/>
            <a:ext cx="185657" cy="44413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8922382" y="6182481"/>
            <a:ext cx="7528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9" grpId="0"/>
      <p:bldP spid="21" grpId="0" animBg="1"/>
      <p:bldP spid="22" grpId="0"/>
      <p:bldP spid="23" grpId="0"/>
      <p:bldP spid="24" grpId="0"/>
      <p:bldP spid="5" grpId="0"/>
      <p:bldP spid="26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has coordinates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(1,2,−1)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a Cartesian equation of the line that is perpendicular to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and passes through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5"/>
                <a:ext cx="3630135" cy="5348968"/>
              </a:xfrm>
              <a:blipFill>
                <a:blip r:embed="rId2"/>
                <a:stretch>
                  <a:fillRect l="-348" t="-474" r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99509" y="3823063"/>
                <a:ext cx="174567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509" y="3823063"/>
                <a:ext cx="1745671" cy="403316"/>
              </a:xfrm>
              <a:prstGeom prst="rect">
                <a:avLst/>
              </a:prstGeom>
              <a:blipFill>
                <a:blip r:embed="rId3"/>
                <a:stretch>
                  <a:fillRect l="-725" t="-3030" r="-2174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7802882" y="1983377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877414" y="1987552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804424" y="992777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55133" y="1680755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66560" y="245146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60" y="245146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0629" y="788125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629" y="788125"/>
                <a:ext cx="129714" cy="215444"/>
              </a:xfrm>
              <a:prstGeom prst="rect">
                <a:avLst/>
              </a:prstGeom>
              <a:blipFill>
                <a:blip r:embed="rId5"/>
                <a:stretch>
                  <a:fillRect l="-9091"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457508" y="190282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508" y="1902821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5000" r="-25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37417" y="184186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417" y="1841861"/>
                <a:ext cx="166263" cy="215444"/>
              </a:xfrm>
              <a:prstGeom prst="rect">
                <a:avLst/>
              </a:prstGeom>
              <a:blipFill>
                <a:blip r:embed="rId7"/>
                <a:stretch>
                  <a:fillRect l="-14286"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8465822" y="1162596"/>
            <a:ext cx="112122" cy="117565"/>
            <a:chOff x="6562998" y="1566455"/>
            <a:chExt cx="112122" cy="117565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41724" y="981890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724" y="981890"/>
                <a:ext cx="160021" cy="215444"/>
              </a:xfrm>
              <a:prstGeom prst="rect">
                <a:avLst/>
              </a:prstGeom>
              <a:blipFill>
                <a:blip r:embed="rId8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8478409" y="1226413"/>
            <a:ext cx="43135" cy="50999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 20"/>
          <p:cNvSpPr/>
          <p:nvPr/>
        </p:nvSpPr>
        <p:spPr>
          <a:xfrm rot="16545242" flipH="1" flipV="1">
            <a:off x="8479907" y="1628577"/>
            <a:ext cx="123825" cy="109535"/>
          </a:xfrm>
          <a:prstGeom prst="parallelogram">
            <a:avLst>
              <a:gd name="adj" fmla="val 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617753" y="915643"/>
                <a:ext cx="423256" cy="487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53" y="915643"/>
                <a:ext cx="423256" cy="487185"/>
              </a:xfrm>
              <a:prstGeom prst="rect">
                <a:avLst/>
              </a:prstGeom>
              <a:blipFill>
                <a:blip r:embed="rId9"/>
                <a:stretch>
                  <a:fillRect t="-263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219588" y="1433805"/>
                <a:ext cx="1381532" cy="488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588" y="1433805"/>
                <a:ext cx="1381532" cy="488403"/>
              </a:xfrm>
              <a:prstGeom prst="rect">
                <a:avLst/>
              </a:prstGeom>
              <a:blipFill>
                <a:blip r:embed="rId10"/>
                <a:stretch>
                  <a:fillRect l="-909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351519" y="1746066"/>
                <a:ext cx="22642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519" y="1746066"/>
                <a:ext cx="226425" cy="215444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95064" y="2473232"/>
                <a:ext cx="1959429" cy="858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Now we can find the shortest distance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𝐴𝑙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using the value for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we calculated…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064" y="2473232"/>
                <a:ext cx="1959429" cy="858312"/>
              </a:xfrm>
              <a:prstGeom prst="rect">
                <a:avLst/>
              </a:prstGeom>
              <a:blipFill>
                <a:blip r:embed="rId12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12527" y="1319349"/>
                <a:ext cx="1312795" cy="574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27" y="1319349"/>
                <a:ext cx="1312795" cy="574132"/>
              </a:xfrm>
              <a:prstGeom prst="rect">
                <a:avLst/>
              </a:prstGeom>
              <a:blipFill>
                <a:blip r:embed="rId13"/>
                <a:stretch>
                  <a:fillRect l="-1923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21827" y="2111831"/>
                <a:ext cx="634533" cy="403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827" y="2111831"/>
                <a:ext cx="634533" cy="403957"/>
              </a:xfrm>
              <a:prstGeom prst="rect">
                <a:avLst/>
              </a:prstGeom>
              <a:blipFill>
                <a:blip r:embed="rId14"/>
                <a:stretch>
                  <a:fillRect l="-5882" r="-588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947955" y="3078481"/>
                <a:ext cx="1312795" cy="574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955" y="3078481"/>
                <a:ext cx="1312795" cy="574132"/>
              </a:xfrm>
              <a:prstGeom prst="rect">
                <a:avLst/>
              </a:prstGeom>
              <a:blipFill>
                <a:blip r:embed="rId15"/>
                <a:stretch>
                  <a:fillRect l="-2885" t="-2128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943601" y="3875315"/>
                <a:ext cx="1085745" cy="1274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3875315"/>
                <a:ext cx="1085745" cy="1274708"/>
              </a:xfrm>
              <a:prstGeom prst="rect">
                <a:avLst/>
              </a:prstGeom>
              <a:blipFill>
                <a:blip r:embed="rId16"/>
                <a:stretch>
                  <a:fillRect l="-4706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834743" y="5255625"/>
                <a:ext cx="2887394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3" y="5255625"/>
                <a:ext cx="2887394" cy="6365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56013" y="6043749"/>
                <a:ext cx="880433" cy="451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13" y="6043749"/>
                <a:ext cx="880433" cy="451790"/>
              </a:xfrm>
              <a:prstGeom prst="rect">
                <a:avLst/>
              </a:prstGeom>
              <a:blipFill>
                <a:blip r:embed="rId18"/>
                <a:stretch>
                  <a:fillRect r="-428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7234046" y="3396343"/>
            <a:ext cx="237908" cy="115824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11592" y="3796332"/>
                <a:ext cx="1092476" cy="2613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592" y="3796332"/>
                <a:ext cx="1092476" cy="261354"/>
              </a:xfrm>
              <a:prstGeom prst="rect">
                <a:avLst/>
              </a:prstGeom>
              <a:blipFill>
                <a:blip r:embed="rId19"/>
                <a:stretch>
                  <a:fillRect l="-2299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8762402" y="4641669"/>
            <a:ext cx="233553" cy="97100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8679671" y="5599611"/>
            <a:ext cx="264033" cy="71410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8970278" y="4871841"/>
            <a:ext cx="14887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Find the magnitude of this vector 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904963" y="5868971"/>
            <a:ext cx="9095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06927" y="5403669"/>
                <a:ext cx="296594" cy="388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927" y="5403669"/>
                <a:ext cx="296594" cy="388440"/>
              </a:xfrm>
              <a:prstGeom prst="rect">
                <a:avLst/>
              </a:prstGeom>
              <a:blipFill>
                <a:blip r:embed="rId20"/>
                <a:stretch>
                  <a:fillRect r="-800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5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1" grpId="0"/>
      <p:bldP spid="42" grpId="0"/>
      <p:bldP spid="43" grpId="0"/>
      <p:bldP spid="44" grpId="0"/>
      <p:bldP spid="45" grpId="0" animBg="1"/>
      <p:bldP spid="46" grpId="0"/>
      <p:bldP spid="47" grpId="0" animBg="1"/>
      <p:bldP spid="48" grpId="0" animBg="1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has coordinates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(1,2,−1)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a Cartesian equation of the line that is perpendicular to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and passes through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5"/>
                <a:ext cx="3630135" cy="5348968"/>
              </a:xfrm>
              <a:blipFill>
                <a:blip r:embed="rId2"/>
                <a:stretch>
                  <a:fillRect l="-348" t="-474" r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99509" y="3823063"/>
                <a:ext cx="174567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509" y="3823063"/>
                <a:ext cx="1745671" cy="403316"/>
              </a:xfrm>
              <a:prstGeom prst="rect">
                <a:avLst/>
              </a:prstGeom>
              <a:blipFill>
                <a:blip r:embed="rId3"/>
                <a:stretch>
                  <a:fillRect l="-725" t="-3030" r="-2174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7802882" y="1983377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877414" y="1987552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804424" y="992777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55133" y="1680755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66560" y="245146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60" y="245146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0629" y="788125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629" y="788125"/>
                <a:ext cx="129714" cy="215444"/>
              </a:xfrm>
              <a:prstGeom prst="rect">
                <a:avLst/>
              </a:prstGeom>
              <a:blipFill>
                <a:blip r:embed="rId5"/>
                <a:stretch>
                  <a:fillRect l="-9091"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457508" y="190282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508" y="1902821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5000" r="-25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37417" y="184186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417" y="1841861"/>
                <a:ext cx="166263" cy="215444"/>
              </a:xfrm>
              <a:prstGeom prst="rect">
                <a:avLst/>
              </a:prstGeom>
              <a:blipFill>
                <a:blip r:embed="rId7"/>
                <a:stretch>
                  <a:fillRect l="-14286"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8465822" y="1162596"/>
            <a:ext cx="112122" cy="117565"/>
            <a:chOff x="6562998" y="1566455"/>
            <a:chExt cx="112122" cy="117565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41724" y="981890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724" y="981890"/>
                <a:ext cx="160021" cy="215444"/>
              </a:xfrm>
              <a:prstGeom prst="rect">
                <a:avLst/>
              </a:prstGeom>
              <a:blipFill>
                <a:blip r:embed="rId8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8478409" y="1226413"/>
            <a:ext cx="43135" cy="50999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 20"/>
          <p:cNvSpPr/>
          <p:nvPr/>
        </p:nvSpPr>
        <p:spPr>
          <a:xfrm rot="16545242" flipH="1" flipV="1">
            <a:off x="8479907" y="1628577"/>
            <a:ext cx="123825" cy="109535"/>
          </a:xfrm>
          <a:prstGeom prst="parallelogram">
            <a:avLst>
              <a:gd name="adj" fmla="val 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617753" y="915643"/>
                <a:ext cx="423256" cy="487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53" y="915643"/>
                <a:ext cx="423256" cy="487185"/>
              </a:xfrm>
              <a:prstGeom prst="rect">
                <a:avLst/>
              </a:prstGeom>
              <a:blipFill>
                <a:blip r:embed="rId9"/>
                <a:stretch>
                  <a:fillRect t="-263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219588" y="1433805"/>
                <a:ext cx="1381532" cy="488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588" y="1433805"/>
                <a:ext cx="1381532" cy="488403"/>
              </a:xfrm>
              <a:prstGeom prst="rect">
                <a:avLst/>
              </a:prstGeom>
              <a:blipFill>
                <a:blip r:embed="rId10"/>
                <a:stretch>
                  <a:fillRect l="-909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351519" y="1746066"/>
                <a:ext cx="22642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519" y="1746066"/>
                <a:ext cx="226425" cy="215444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25144" y="2708364"/>
                <a:ext cx="5190309" cy="1488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start by finding a vector form of the line perpendicular to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passing through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need the direction vector we just calculated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𝐴𝑙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(using the value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vector equation can use the point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this direction vector…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4" y="2708364"/>
                <a:ext cx="5190309" cy="1488997"/>
              </a:xfrm>
              <a:prstGeom prst="rect">
                <a:avLst/>
              </a:prstGeom>
              <a:blipFill>
                <a:blip r:embed="rId12"/>
                <a:stretch>
                  <a:fillRect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12527" y="1319349"/>
                <a:ext cx="1312795" cy="574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27" y="1319349"/>
                <a:ext cx="1312795" cy="574132"/>
              </a:xfrm>
              <a:prstGeom prst="rect">
                <a:avLst/>
              </a:prstGeom>
              <a:blipFill>
                <a:blip r:embed="rId13"/>
                <a:stretch>
                  <a:fillRect l="-1923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21827" y="2111831"/>
                <a:ext cx="634533" cy="403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827" y="2111831"/>
                <a:ext cx="634533" cy="403957"/>
              </a:xfrm>
              <a:prstGeom prst="rect">
                <a:avLst/>
              </a:prstGeom>
              <a:blipFill>
                <a:blip r:embed="rId14"/>
                <a:stretch>
                  <a:fillRect l="-5882" r="-588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06927" y="5403669"/>
                <a:ext cx="296594" cy="388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927" y="5403669"/>
                <a:ext cx="296594" cy="388440"/>
              </a:xfrm>
              <a:prstGeom prst="rect">
                <a:avLst/>
              </a:prstGeom>
              <a:blipFill>
                <a:blip r:embed="rId15"/>
                <a:stretch>
                  <a:fillRect r="-800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69133" y="1227909"/>
                <a:ext cx="1085745" cy="1274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133" y="1227909"/>
                <a:ext cx="1085745" cy="1274708"/>
              </a:xfrm>
              <a:prstGeom prst="rect">
                <a:avLst/>
              </a:prstGeom>
              <a:blipFill>
                <a:blip r:embed="rId16"/>
                <a:stretch>
                  <a:fillRect l="-3488" b="-3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97336" y="4180115"/>
                <a:ext cx="1537922" cy="1093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336" y="4180115"/>
                <a:ext cx="1537922" cy="1093761"/>
              </a:xfrm>
              <a:prstGeom prst="rect">
                <a:avLst/>
              </a:prstGeom>
              <a:blipFill>
                <a:blip r:embed="rId17"/>
                <a:stretch>
                  <a:fillRect l="-820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975566" y="5482046"/>
                <a:ext cx="1357295" cy="487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566" y="5482046"/>
                <a:ext cx="1357295" cy="487185"/>
              </a:xfrm>
              <a:prstGeom prst="rect">
                <a:avLst/>
              </a:prstGeom>
              <a:blipFill>
                <a:blip r:embed="rId18"/>
                <a:stretch>
                  <a:fillRect l="-926" t="-5263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8518562" y="4746172"/>
            <a:ext cx="233553" cy="97100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8839650" y="4828299"/>
            <a:ext cx="162805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multiply the direction vector by -9 to simplify it (it will still be the same direction)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8627" y="6148250"/>
                <a:ext cx="1495346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−2=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627" y="6148250"/>
                <a:ext cx="1495346" cy="346890"/>
              </a:xfrm>
              <a:prstGeom prst="rect">
                <a:avLst/>
              </a:prstGeom>
              <a:blipFill>
                <a:blip r:embed="rId19"/>
                <a:stretch>
                  <a:fillRect r="-168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8522916" y="5752012"/>
            <a:ext cx="220491" cy="5791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8665479" y="5873327"/>
            <a:ext cx="16280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in Cartesian form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6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7" grpId="0"/>
      <p:bldP spid="5" grpId="0"/>
      <p:bldP spid="39" grpId="0"/>
      <p:bldP spid="40" grpId="0" animBg="1"/>
      <p:bldP spid="52" grpId="0"/>
      <p:bldP spid="53" grpId="0"/>
      <p:bldP spid="54" grpId="0" animBg="1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091806" y="587285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/>
          <p:cNvSpPr/>
          <p:nvPr/>
        </p:nvSpPr>
        <p:spPr>
          <a:xfrm>
            <a:off x="5439724" y="16452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40541" y="1117294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541" y="1117294"/>
                <a:ext cx="38664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38390" y="965710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390" y="965710"/>
                <a:ext cx="585417" cy="702693"/>
              </a:xfrm>
              <a:prstGeom prst="rect">
                <a:avLst/>
              </a:prstGeom>
              <a:blipFill>
                <a:blip r:embed="rId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6801924" y="2544777"/>
            <a:ext cx="127091" cy="123099"/>
            <a:chOff x="6979103" y="5050971"/>
            <a:chExt cx="127091" cy="123099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025495" y="532226"/>
            <a:ext cx="128633" cy="123099"/>
            <a:chOff x="6971211" y="5054146"/>
            <a:chExt cx="128633" cy="123099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21023" y="2534499"/>
                <a:ext cx="7320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023" y="2534499"/>
                <a:ext cx="732060" cy="215444"/>
              </a:xfrm>
              <a:prstGeom prst="rect">
                <a:avLst/>
              </a:prstGeom>
              <a:blipFill>
                <a:blip r:embed="rId4"/>
                <a:stretch>
                  <a:fillRect l="-3390" r="-6780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83197" y="373142"/>
                <a:ext cx="7628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197" y="373142"/>
                <a:ext cx="762837" cy="215444"/>
              </a:xfrm>
              <a:prstGeom prst="rect">
                <a:avLst/>
              </a:prstGeom>
              <a:blipFill>
                <a:blip r:embed="rId5"/>
                <a:stretch>
                  <a:fillRect l="-3279" r="-819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H="1">
            <a:off x="6871064" y="2238104"/>
            <a:ext cx="1210493" cy="3831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rallelogram 35"/>
          <p:cNvSpPr/>
          <p:nvPr/>
        </p:nvSpPr>
        <p:spPr>
          <a:xfrm rot="16200000" flipH="1">
            <a:off x="7957665" y="2143675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6866711" y="609601"/>
            <a:ext cx="1223553" cy="199861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612778" y="3274424"/>
                <a:ext cx="3709851" cy="3164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be a point which does not lie in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 a point in the plane itself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the normal vector to the plane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length of the normal vector to the plane, from the plane to point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778" y="3274424"/>
                <a:ext cx="3709851" cy="3164905"/>
              </a:xfrm>
              <a:prstGeom prst="rect">
                <a:avLst/>
              </a:prstGeom>
              <a:blipFill>
                <a:blip r:embed="rId8"/>
                <a:stretch>
                  <a:fillRect l="-341" t="-400" r="-2048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0421299" y="17055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299" y="1705554"/>
                <a:ext cx="161904" cy="215444"/>
              </a:xfrm>
              <a:prstGeom prst="rect">
                <a:avLst/>
              </a:prstGeom>
              <a:blipFill>
                <a:blip r:embed="rId9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9454698" y="304257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403433" y="834266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433" y="834266"/>
                <a:ext cx="38664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601282" y="682682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82" y="682682"/>
                <a:ext cx="585417" cy="7026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840409" y="3126462"/>
                <a:ext cx="443697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Note that we can form a right-angled triangle using this information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be the point where the normal vector meets the plane…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409" y="3126462"/>
                <a:ext cx="4436975" cy="1169551"/>
              </a:xfrm>
              <a:prstGeom prst="rect">
                <a:avLst/>
              </a:prstGeom>
              <a:blipFill>
                <a:blip r:embed="rId12"/>
                <a:stretch>
                  <a:fillRect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117883" y="2162753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883" y="2162753"/>
                <a:ext cx="166263" cy="215444"/>
              </a:xfrm>
              <a:prstGeom prst="rect">
                <a:avLst/>
              </a:prstGeom>
              <a:blipFill>
                <a:blip r:embed="rId13"/>
                <a:stretch>
                  <a:fillRect l="-14286" r="-2142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2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33" grpId="0"/>
      <p:bldP spid="34" grpId="0"/>
      <p:bldP spid="36" grpId="0" animBg="1"/>
      <p:bldP spid="50" grpId="0"/>
      <p:bldP spid="52" grpId="0"/>
      <p:bldP spid="52" grpId="1"/>
      <p:bldP spid="53" grpId="0"/>
      <p:bldP spid="53" grpId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091806" y="587285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/>
          <p:cNvSpPr/>
          <p:nvPr/>
        </p:nvSpPr>
        <p:spPr>
          <a:xfrm>
            <a:off x="5439724" y="16452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40541" y="1117294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541" y="1117294"/>
                <a:ext cx="38664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38390" y="965710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390" y="965710"/>
                <a:ext cx="585417" cy="702693"/>
              </a:xfrm>
              <a:prstGeom prst="rect">
                <a:avLst/>
              </a:prstGeom>
              <a:blipFill>
                <a:blip r:embed="rId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8025495" y="532226"/>
            <a:ext cx="128633" cy="123099"/>
            <a:chOff x="6971211" y="5054146"/>
            <a:chExt cx="128633" cy="123099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flipH="1">
            <a:off x="6871064" y="2238104"/>
            <a:ext cx="1210493" cy="3831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rallelogram 35"/>
          <p:cNvSpPr/>
          <p:nvPr/>
        </p:nvSpPr>
        <p:spPr>
          <a:xfrm rot="16200000" flipH="1">
            <a:off x="7957665" y="2143675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5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6866711" y="609601"/>
            <a:ext cx="1223553" cy="199861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0421299" y="17055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299" y="1705554"/>
                <a:ext cx="161904" cy="215444"/>
              </a:xfrm>
              <a:prstGeom prst="rect">
                <a:avLst/>
              </a:prstGeom>
              <a:blipFill>
                <a:blip r:embed="rId6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6801924" y="2544777"/>
            <a:ext cx="127091" cy="123099"/>
            <a:chOff x="6979103" y="5050971"/>
            <a:chExt cx="127091" cy="12309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85787" y="3036162"/>
                <a:ext cx="48237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add the vector from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on the diagram…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label the angle at the top as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𝐶𝑜𝑠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787" y="3036162"/>
                <a:ext cx="4823756" cy="523220"/>
              </a:xfrm>
              <a:prstGeom prst="rect">
                <a:avLst/>
              </a:prstGeom>
              <a:blipFill>
                <a:blip r:embed="rId7"/>
                <a:stretch>
                  <a:fillRect l="-262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53453" y="980982"/>
                <a:ext cx="1154995" cy="567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𝐴𝑃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453" y="980982"/>
                <a:ext cx="1154995" cy="567720"/>
              </a:xfrm>
              <a:prstGeom prst="rect">
                <a:avLst/>
              </a:prstGeom>
              <a:blipFill>
                <a:blip r:embed="rId8"/>
                <a:stretch>
                  <a:fillRect l="-217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7719853" y="126063"/>
            <a:ext cx="914400" cy="914400"/>
          </a:xfrm>
          <a:prstGeom prst="arc">
            <a:avLst>
              <a:gd name="adj1" fmla="val 6018289"/>
              <a:gd name="adj2" fmla="val 770851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03028" y="101019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028" y="1010194"/>
                <a:ext cx="146322" cy="215444"/>
              </a:xfrm>
              <a:prstGeom prst="rect">
                <a:avLst/>
              </a:prstGeom>
              <a:blipFill>
                <a:blip r:embed="rId9"/>
                <a:stretch>
                  <a:fillRect l="-23077"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17883" y="2162753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883" y="2162753"/>
                <a:ext cx="166263" cy="215444"/>
              </a:xfrm>
              <a:prstGeom prst="rect">
                <a:avLst/>
              </a:prstGeom>
              <a:blipFill>
                <a:blip r:embed="rId10"/>
                <a:stretch>
                  <a:fillRect l="-14286" r="-2142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83978" y="1750424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Hyp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59782" y="1658985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Adj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55919" y="3727269"/>
                <a:ext cx="16136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𝐻𝑦𝑝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919" y="3727269"/>
                <a:ext cx="1613647" cy="246221"/>
              </a:xfrm>
              <a:prstGeom prst="rect">
                <a:avLst/>
              </a:prstGeom>
              <a:blipFill>
                <a:blip r:embed="rId11"/>
                <a:stretch>
                  <a:fillRect l="-3906" r="-1563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972594" y="4410893"/>
                <a:ext cx="19698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𝐴𝑃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594" y="4410893"/>
                <a:ext cx="1969835" cy="246221"/>
              </a:xfrm>
              <a:prstGeom prst="rect">
                <a:avLst/>
              </a:prstGeom>
              <a:blipFill>
                <a:blip r:embed="rId12"/>
                <a:stretch>
                  <a:fillRect l="-1923" r="-1282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76948" y="5033554"/>
                <a:ext cx="2260747" cy="517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𝐴𝑃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48" y="5033554"/>
                <a:ext cx="2260747" cy="517578"/>
              </a:xfrm>
              <a:prstGeom prst="rect">
                <a:avLst/>
              </a:prstGeom>
              <a:blipFill>
                <a:blip r:embed="rId13"/>
                <a:stretch>
                  <a:fillRect l="-1676" t="-14634" r="-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90010" y="5760720"/>
                <a:ext cx="1635961" cy="559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𝐴𝑃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10" y="5760720"/>
                <a:ext cx="1635961" cy="559384"/>
              </a:xfrm>
              <a:prstGeom prst="rect">
                <a:avLst/>
              </a:prstGeom>
              <a:blipFill>
                <a:blip r:embed="rId14"/>
                <a:stretch>
                  <a:fillRect l="-2308" t="-2222" r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7103418" y="3849189"/>
            <a:ext cx="237908" cy="679269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333066" y="3957440"/>
                <a:ext cx="1837060" cy="392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hypotenuse is the magnitude of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𝐴𝑃</m:t>
                        </m:r>
                      </m:e>
                    </m:ac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066" y="3957440"/>
                <a:ext cx="1837060" cy="392928"/>
              </a:xfrm>
              <a:prstGeom prst="rect">
                <a:avLst/>
              </a:prstGeom>
              <a:blipFill>
                <a:blip r:embed="rId15"/>
                <a:stretch>
                  <a:fillRect t="-16129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7177440" y="4532813"/>
            <a:ext cx="242263" cy="753291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7216629" y="5338355"/>
            <a:ext cx="229200" cy="75764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7459340" y="4562686"/>
            <a:ext cx="318253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the right hand side by the magnitude of the normal vector, and divide it by the magnitude of the normal vector…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407089" y="5529337"/>
                <a:ext cx="1837060" cy="392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top is just the dot product of </a:t>
                </a:r>
                <a14:m>
                  <m:oMath xmlns:m="http://schemas.openxmlformats.org/officeDocument/2006/math"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𝐴𝑃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!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089" y="5529337"/>
                <a:ext cx="1837060" cy="392928"/>
              </a:xfrm>
              <a:prstGeom prst="rect">
                <a:avLst/>
              </a:prstGeom>
              <a:blipFill>
                <a:blip r:embed="rId16"/>
                <a:stretch>
                  <a:fillRect t="-9375" r="-137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2360023" y="435429"/>
            <a:ext cx="2534194" cy="4606834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021023" y="2534499"/>
                <a:ext cx="7320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023" y="2534499"/>
                <a:ext cx="732060" cy="215444"/>
              </a:xfrm>
              <a:prstGeom prst="rect">
                <a:avLst/>
              </a:prstGeom>
              <a:blipFill>
                <a:blip r:embed="rId17"/>
                <a:stretch>
                  <a:fillRect l="-3390" r="-6780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183197" y="373142"/>
                <a:ext cx="7628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197" y="373142"/>
                <a:ext cx="762837" cy="215444"/>
              </a:xfrm>
              <a:prstGeom prst="rect">
                <a:avLst/>
              </a:prstGeom>
              <a:blipFill>
                <a:blip r:embed="rId18"/>
                <a:stretch>
                  <a:fillRect l="-3279" r="-819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4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29" grpId="0"/>
      <p:bldP spid="10" grpId="0"/>
      <p:bldP spid="41" grpId="0"/>
      <p:bldP spid="42" grpId="0"/>
      <p:bldP spid="43" grpId="0"/>
      <p:bldP spid="44" grpId="0" animBg="1"/>
      <p:bldP spid="48" grpId="0"/>
      <p:bldP spid="49" grpId="0" animBg="1"/>
      <p:bldP spid="51" grpId="0" animBg="1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091806" y="587285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/>
          <p:cNvSpPr/>
          <p:nvPr/>
        </p:nvSpPr>
        <p:spPr>
          <a:xfrm>
            <a:off x="5439724" y="16452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40541" y="1117294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541" y="1117294"/>
                <a:ext cx="38664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38390" y="965710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390" y="965710"/>
                <a:ext cx="585417" cy="702693"/>
              </a:xfrm>
              <a:prstGeom prst="rect">
                <a:avLst/>
              </a:prstGeom>
              <a:blipFill>
                <a:blip r:embed="rId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8025495" y="532226"/>
            <a:ext cx="128633" cy="123099"/>
            <a:chOff x="6971211" y="5054146"/>
            <a:chExt cx="128633" cy="123099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flipH="1">
            <a:off x="6871064" y="2238104"/>
            <a:ext cx="1210493" cy="3831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rallelogram 35"/>
          <p:cNvSpPr/>
          <p:nvPr/>
        </p:nvSpPr>
        <p:spPr>
          <a:xfrm rot="16200000" flipH="1">
            <a:off x="7957665" y="2143675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5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6866711" y="609601"/>
            <a:ext cx="1223553" cy="199861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0421299" y="17055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299" y="1705554"/>
                <a:ext cx="161904" cy="215444"/>
              </a:xfrm>
              <a:prstGeom prst="rect">
                <a:avLst/>
              </a:prstGeom>
              <a:blipFill>
                <a:blip r:embed="rId6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6801924" y="2544777"/>
            <a:ext cx="127091" cy="123099"/>
            <a:chOff x="6979103" y="5050971"/>
            <a:chExt cx="127091" cy="12309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Arc 6"/>
          <p:cNvSpPr/>
          <p:nvPr/>
        </p:nvSpPr>
        <p:spPr>
          <a:xfrm>
            <a:off x="7719853" y="126063"/>
            <a:ext cx="914400" cy="914400"/>
          </a:xfrm>
          <a:prstGeom prst="arc">
            <a:avLst>
              <a:gd name="adj1" fmla="val 6018289"/>
              <a:gd name="adj2" fmla="val 770851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03028" y="101019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028" y="1010194"/>
                <a:ext cx="146322" cy="215444"/>
              </a:xfrm>
              <a:prstGeom prst="rect">
                <a:avLst/>
              </a:prstGeom>
              <a:blipFill>
                <a:blip r:embed="rId7"/>
                <a:stretch>
                  <a:fillRect l="-23077"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17883" y="2162753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883" y="2162753"/>
                <a:ext cx="166263" cy="215444"/>
              </a:xfrm>
              <a:prstGeom prst="rect">
                <a:avLst/>
              </a:prstGeom>
              <a:blipFill>
                <a:blip r:embed="rId8"/>
                <a:stretch>
                  <a:fillRect l="-14286" r="-2142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83978" y="1750424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Hyp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59782" y="1658985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Adj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077096" y="3008811"/>
                <a:ext cx="1635961" cy="559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𝐴𝑃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096" y="3008811"/>
                <a:ext cx="1635961" cy="559384"/>
              </a:xfrm>
              <a:prstGeom prst="rect">
                <a:avLst/>
              </a:prstGeom>
              <a:blipFill>
                <a:blip r:embed="rId9"/>
                <a:stretch>
                  <a:fillRect l="-2308" t="-2222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072741" y="3701143"/>
                <a:ext cx="2418354" cy="92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741" y="3701143"/>
                <a:ext cx="2418354" cy="926792"/>
              </a:xfrm>
              <a:prstGeom prst="rect">
                <a:avLst/>
              </a:prstGeom>
              <a:blipFill>
                <a:blip r:embed="rId10"/>
                <a:stretch>
                  <a:fillRect l="-521"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085805" y="4863739"/>
                <a:ext cx="3705823" cy="51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𝑐𝑧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805" y="4863739"/>
                <a:ext cx="3705823" cy="513667"/>
              </a:xfrm>
              <a:prstGeom prst="rect">
                <a:avLst/>
              </a:prstGeom>
              <a:blipFill>
                <a:blip r:embed="rId11"/>
                <a:stretch>
                  <a:fillRect l="-683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098868" y="5660574"/>
                <a:ext cx="3875741" cy="515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𝑐𝑧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868" y="5660574"/>
                <a:ext cx="3875741" cy="515077"/>
              </a:xfrm>
              <a:prstGeom prst="rect">
                <a:avLst/>
              </a:prstGeom>
              <a:blipFill>
                <a:blip r:embed="rId12"/>
                <a:stretch>
                  <a:fillRect l="-326" t="-2439" r="-977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7495305" y="3370218"/>
            <a:ext cx="229199" cy="992779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7703180" y="3561200"/>
            <a:ext cx="2459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vectors on the top, and the calculation for the magnitude on the bottom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Arc 58"/>
          <p:cNvSpPr/>
          <p:nvPr/>
        </p:nvSpPr>
        <p:spPr>
          <a:xfrm>
            <a:off x="8980115" y="4406538"/>
            <a:ext cx="233554" cy="7445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9184767" y="5212081"/>
            <a:ext cx="233554" cy="7445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9170574" y="4549622"/>
            <a:ext cx="11577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 the dot product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331682" y="5389999"/>
            <a:ext cx="11577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numerator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021023" y="2534499"/>
                <a:ext cx="7320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023" y="2534499"/>
                <a:ext cx="732060" cy="215444"/>
              </a:xfrm>
              <a:prstGeom prst="rect">
                <a:avLst/>
              </a:prstGeom>
              <a:blipFill>
                <a:blip r:embed="rId13"/>
                <a:stretch>
                  <a:fillRect l="-3390" r="-6780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183197" y="373142"/>
                <a:ext cx="7628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197" y="373142"/>
                <a:ext cx="762837" cy="215444"/>
              </a:xfrm>
              <a:prstGeom prst="rect">
                <a:avLst/>
              </a:prstGeom>
              <a:blipFill>
                <a:blip r:embed="rId14"/>
                <a:stretch>
                  <a:fillRect l="-3279" r="-819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353453" y="980982"/>
                <a:ext cx="1154995" cy="567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𝐴𝑃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453" y="980982"/>
                <a:ext cx="1154995" cy="567720"/>
              </a:xfrm>
              <a:prstGeom prst="rect">
                <a:avLst/>
              </a:prstGeom>
              <a:blipFill>
                <a:blip r:embed="rId15"/>
                <a:stretch>
                  <a:fillRect l="-217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98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091806" y="587285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/>
          <p:cNvSpPr/>
          <p:nvPr/>
        </p:nvSpPr>
        <p:spPr>
          <a:xfrm>
            <a:off x="5439724" y="16452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40541" y="1117294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541" y="1117294"/>
                <a:ext cx="38664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38390" y="965710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390" y="965710"/>
                <a:ext cx="585417" cy="702693"/>
              </a:xfrm>
              <a:prstGeom prst="rect">
                <a:avLst/>
              </a:prstGeom>
              <a:blipFill>
                <a:blip r:embed="rId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8025495" y="532226"/>
            <a:ext cx="128633" cy="123099"/>
            <a:chOff x="6971211" y="5054146"/>
            <a:chExt cx="128633" cy="123099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flipH="1">
            <a:off x="6871064" y="2238104"/>
            <a:ext cx="1210493" cy="3831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rallelogram 35"/>
          <p:cNvSpPr/>
          <p:nvPr/>
        </p:nvSpPr>
        <p:spPr>
          <a:xfrm rot="16200000" flipH="1">
            <a:off x="7957665" y="2143675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5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6866711" y="609601"/>
            <a:ext cx="1223553" cy="199861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0421299" y="17055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299" y="1705554"/>
                <a:ext cx="161904" cy="215444"/>
              </a:xfrm>
              <a:prstGeom prst="rect">
                <a:avLst/>
              </a:prstGeom>
              <a:blipFill>
                <a:blip r:embed="rId6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6801924" y="2544777"/>
            <a:ext cx="127091" cy="123099"/>
            <a:chOff x="6979103" y="5050971"/>
            <a:chExt cx="127091" cy="12309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53453" y="980983"/>
                <a:ext cx="122245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𝐴𝑃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453" y="980983"/>
                <a:ext cx="1222451" cy="569195"/>
              </a:xfrm>
              <a:prstGeom prst="rect">
                <a:avLst/>
              </a:prstGeom>
              <a:blipFill>
                <a:blip r:embed="rId7"/>
                <a:stretch>
                  <a:fillRect l="-204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7719853" y="126063"/>
            <a:ext cx="914400" cy="914400"/>
          </a:xfrm>
          <a:prstGeom prst="arc">
            <a:avLst>
              <a:gd name="adj1" fmla="val 6018289"/>
              <a:gd name="adj2" fmla="val 770851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03028" y="101019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028" y="1010194"/>
                <a:ext cx="146322" cy="215444"/>
              </a:xfrm>
              <a:prstGeom prst="rect">
                <a:avLst/>
              </a:prstGeom>
              <a:blipFill>
                <a:blip r:embed="rId8"/>
                <a:stretch>
                  <a:fillRect l="-23077"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17883" y="2162753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883" y="2162753"/>
                <a:ext cx="166263" cy="215444"/>
              </a:xfrm>
              <a:prstGeom prst="rect">
                <a:avLst/>
              </a:prstGeom>
              <a:blipFill>
                <a:blip r:embed="rId9"/>
                <a:stretch>
                  <a:fillRect l="-14286" r="-2142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83978" y="1750424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Hyp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59782" y="1658985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Adj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1543" y="844733"/>
            <a:ext cx="1254034" cy="2177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6161314" y="3148151"/>
            <a:ext cx="1319350" cy="2307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7408217" y="3426824"/>
            <a:ext cx="233554" cy="7445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698378" y="3299940"/>
                <a:ext cx="296962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key step here is that since point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GB" sz="1200" dirty="0">
                        <a:solidFill>
                          <a:srgbClr val="FF0000"/>
                        </a:solidFill>
                      </a:rPr>
                      <m:t> 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is in the specified plane, this part can be replaced with the value of 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which would be in the equation for this plane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378" y="3299940"/>
                <a:ext cx="2969623" cy="738664"/>
              </a:xfrm>
              <a:prstGeom prst="rect">
                <a:avLst/>
              </a:prstGeom>
              <a:blipFill>
                <a:blip r:embed="rId10"/>
                <a:stretch>
                  <a:fillRect l="-2128" t="-5085" r="-3830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648889" y="3905797"/>
                <a:ext cx="2681952" cy="51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+ 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+ 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889" y="3905797"/>
                <a:ext cx="2681952" cy="513667"/>
              </a:xfrm>
              <a:prstGeom prst="rect">
                <a:avLst/>
              </a:prstGeom>
              <a:blipFill>
                <a:blip r:embed="rId11"/>
                <a:stretch>
                  <a:fillRect l="-943" t="-7317" r="-943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877143" y="5642544"/>
                <a:ext cx="838155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if you have a plane with Cartesian equation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a coordinate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which is not in the plane, then the formula above will give the shortest distance from the point to the plane…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143" y="5642544"/>
                <a:ext cx="8381554" cy="923330"/>
              </a:xfrm>
              <a:prstGeom prst="rect">
                <a:avLst/>
              </a:prstGeom>
              <a:blipFill>
                <a:blip r:embed="rId12"/>
                <a:stretch>
                  <a:fillRect l="-454" t="-8219" r="-1362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6095999" y="3892734"/>
            <a:ext cx="235133" cy="2307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1023" y="2534499"/>
                <a:ext cx="7320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023" y="2534499"/>
                <a:ext cx="732060" cy="215444"/>
              </a:xfrm>
              <a:prstGeom prst="rect">
                <a:avLst/>
              </a:prstGeom>
              <a:blipFill>
                <a:blip r:embed="rId13"/>
                <a:stretch>
                  <a:fillRect l="-3390" r="-6780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183197" y="373142"/>
                <a:ext cx="7628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197" y="373142"/>
                <a:ext cx="762837" cy="215444"/>
              </a:xfrm>
              <a:prstGeom prst="rect">
                <a:avLst/>
              </a:prstGeom>
              <a:blipFill>
                <a:blip r:embed="rId14"/>
                <a:stretch>
                  <a:fillRect l="-3279" r="-819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644536" y="3143797"/>
                <a:ext cx="3875741" cy="515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𝑐𝑧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536" y="3143797"/>
                <a:ext cx="3875741" cy="515077"/>
              </a:xfrm>
              <a:prstGeom prst="rect">
                <a:avLst/>
              </a:prstGeom>
              <a:blipFill>
                <a:blip r:embed="rId15"/>
                <a:stretch>
                  <a:fillRect l="-654" t="-2439" r="-1307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635825" y="4728757"/>
                <a:ext cx="2811860" cy="52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25" y="4728757"/>
                <a:ext cx="2811860" cy="522131"/>
              </a:xfrm>
              <a:prstGeom prst="rect">
                <a:avLst/>
              </a:prstGeom>
              <a:blipFill>
                <a:blip r:embed="rId16"/>
                <a:stretch>
                  <a:fillRect l="-897" t="-7317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6445921" y="4267201"/>
            <a:ext cx="233554" cy="7445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758298" y="4392865"/>
            <a:ext cx="39097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Since the numerator could be negative, we usually include a modulus sign. This ensures that our answer is positive, which it should be as it is a distance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blipFill>
                <a:blip r:embed="rId17"/>
                <a:stretch>
                  <a:fillRect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08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0" grpId="0" animBg="1"/>
      <p:bldP spid="40" grpId="1" animBg="1"/>
      <p:bldP spid="41" grpId="0" animBg="1"/>
      <p:bldP spid="42" grpId="0"/>
      <p:bldP spid="44" grpId="0"/>
      <p:bldP spid="48" grpId="0"/>
      <p:bldP spid="51" grpId="0" animBg="1"/>
      <p:bldP spid="51" grpId="1" animBg="1"/>
      <p:bldP spid="54" grpId="0"/>
      <p:bldP spid="55" grpId="0" animBg="1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2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3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684811" y="1502228"/>
                <a:ext cx="1944891" cy="587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811" y="1502228"/>
                <a:ext cx="1944891" cy="587340"/>
              </a:xfrm>
              <a:prstGeom prst="rect">
                <a:avLst/>
              </a:prstGeom>
              <a:blipFill>
                <a:blip r:embed="rId4"/>
                <a:stretch>
                  <a:fillRect t="-2083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915588" y="2368730"/>
                <a:ext cx="1461234" cy="587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588" y="2368730"/>
                <a:ext cx="1461234" cy="587340"/>
              </a:xfrm>
              <a:prstGeom prst="rect">
                <a:avLst/>
              </a:prstGeom>
              <a:blipFill>
                <a:blip r:embed="rId5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blipFill>
                <a:blip r:embed="rId6"/>
                <a:stretch>
                  <a:fillRect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7604161" y="1889761"/>
            <a:ext cx="233554" cy="7445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899121" y="1858671"/>
                <a:ext cx="250762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the coordinate we are using is the origin, then since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are all 0, only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remain on the numerator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121" y="1858671"/>
                <a:ext cx="2507622" cy="861774"/>
              </a:xfrm>
              <a:prstGeom prst="rect">
                <a:avLst/>
              </a:prstGeom>
              <a:blipFill>
                <a:blip r:embed="rId7"/>
                <a:stretch>
                  <a:fillRect l="-2020" t="-4348" r="-454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7633897" y="2956561"/>
            <a:ext cx="233554" cy="7445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17706" y="3103891"/>
                <a:ext cx="250762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numerator will always be the positive value of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706" y="3103891"/>
                <a:ext cx="2507622" cy="430887"/>
              </a:xfrm>
              <a:prstGeom prst="rect">
                <a:avLst/>
              </a:prstGeom>
              <a:blipFill>
                <a:blip r:embed="rId8"/>
                <a:stretch>
                  <a:fillRect l="-1005" t="-8571" r="-3518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56477" y="3279413"/>
                <a:ext cx="1461234" cy="587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477" y="3279413"/>
                <a:ext cx="1461234" cy="587340"/>
              </a:xfrm>
              <a:prstGeom prst="rect">
                <a:avLst/>
              </a:prstGeom>
              <a:blipFill>
                <a:blip r:embed="rId9"/>
                <a:stretch>
                  <a:fillRect r="-862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blipFill>
                <a:blip r:embed="rId10"/>
                <a:stretch>
                  <a:fillRect l="-3571" t="-2941" r="-3071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blipFill>
                <a:blip r:embed="rId11"/>
                <a:stretch>
                  <a:fillRect t="-285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2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 animBg="1"/>
      <p:bldP spid="58" grpId="0"/>
      <p:bldP spid="12" grpId="0" animBg="1"/>
      <p:bldP spid="13" grpId="0"/>
      <p:bldP spid="20" grpId="0"/>
      <p:bldP spid="51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2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3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blipFill>
                <a:blip r:embed="rId4"/>
                <a:stretch>
                  <a:fillRect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77209" y="2288274"/>
                <a:ext cx="1252907" cy="610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209" y="2288274"/>
                <a:ext cx="1252907" cy="610360"/>
              </a:xfrm>
              <a:prstGeom prst="rect">
                <a:avLst/>
              </a:prstGeom>
              <a:blipFill>
                <a:blip r:embed="rId5"/>
                <a:stretch>
                  <a:fillRect r="-200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72101" y="3880247"/>
                <a:ext cx="16613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1" y="3880247"/>
                <a:ext cx="1661361" cy="246221"/>
              </a:xfrm>
              <a:prstGeom prst="rect">
                <a:avLst/>
              </a:prstGeom>
              <a:blipFill>
                <a:blip r:embed="rId6"/>
                <a:stretch>
                  <a:fillRect r="-75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334000" y="1316599"/>
            <a:ext cx="50927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hopefully remember this formula </a:t>
            </a:r>
            <a:r>
              <a:rPr lang="en-US" sz="1400">
                <a:solidFill>
                  <a:srgbClr val="FF0000"/>
                </a:solidFill>
                <a:latin typeface="Comic Sans MS" panose="030F0702030302020204" pitchFamily="66" charset="0"/>
              </a:rPr>
              <a:t>from a few lessons ago…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78548" y="1910760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548" y="1910760"/>
                <a:ext cx="753732" cy="246221"/>
              </a:xfrm>
              <a:prstGeom prst="rect">
                <a:avLst/>
              </a:prstGeom>
              <a:blipFill>
                <a:blip r:embed="rId7"/>
                <a:stretch>
                  <a:fillRect l="-1639" r="-327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7154055" y="20799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49015" y="2093466"/>
                <a:ext cx="14716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what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represents?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015" y="2093466"/>
                <a:ext cx="1471620" cy="430887"/>
              </a:xfrm>
              <a:prstGeom prst="rect">
                <a:avLst/>
              </a:prstGeom>
              <a:blipFill>
                <a:blip r:embed="rId8"/>
                <a:stretch>
                  <a:fillRect l="-2586" t="-11429" r="-6034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444059" y="2715766"/>
            <a:ext cx="192138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dot product for the left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13364" y="3289300"/>
            <a:ext cx="11680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Normal vector to the plane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47009" y="3088375"/>
                <a:ext cx="15804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𝑐𝑧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09" y="3088375"/>
                <a:ext cx="1580433" cy="246221"/>
              </a:xfrm>
              <a:prstGeom prst="rect">
                <a:avLst/>
              </a:prstGeom>
              <a:blipFill>
                <a:blip r:embed="rId9"/>
                <a:stretch>
                  <a:fillRect l="-800" r="-2400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454464" y="3619500"/>
            <a:ext cx="116806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A general point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5918200" y="2959100"/>
            <a:ext cx="152400" cy="5842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6413500" y="2971800"/>
            <a:ext cx="393700" cy="3302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>
            <a:off x="7154055" y="26895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5437458" y="3541265"/>
            <a:ext cx="32493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Compare this with the form above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177358" y="3947666"/>
                <a:ext cx="26778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Essentially,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 the same thing!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358" y="3947666"/>
                <a:ext cx="2677842" cy="430887"/>
              </a:xfrm>
              <a:prstGeom prst="rect">
                <a:avLst/>
              </a:prstGeom>
              <a:blipFill>
                <a:blip r:embed="rId10"/>
                <a:stretch>
                  <a:fillRect t="-11429" r="-1887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571" t="-2941" r="-3071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t="-285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64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1" grpId="0" animBg="1"/>
      <p:bldP spid="22" grpId="0"/>
      <p:bldP spid="24" grpId="0"/>
      <p:bldP spid="25" grpId="0"/>
      <p:bldP spid="25" grpId="1"/>
      <p:bldP spid="39" grpId="0"/>
      <p:bldP spid="40" grpId="0"/>
      <p:bldP spid="40" grpId="1"/>
      <p:bldP spid="48" grpId="0" animBg="1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alt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perpendicular distance will be the shortest distance between the lines/planes/points indicated…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637418" y="2471057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711950" y="2475232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638960" y="1480457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89669" y="2168435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204960" y="2155370"/>
                <a:ext cx="1018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960" y="2155370"/>
                <a:ext cx="101887" cy="215444"/>
              </a:xfrm>
              <a:prstGeom prst="rect">
                <a:avLst/>
              </a:prstGeom>
              <a:blipFill>
                <a:blip r:embed="rId2"/>
                <a:stretch>
                  <a:fillRect l="-44444" r="-2222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01096" y="293914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96" y="2939142"/>
                <a:ext cx="141705" cy="215444"/>
              </a:xfrm>
              <a:prstGeom prst="rect">
                <a:avLst/>
              </a:prstGeom>
              <a:blipFill>
                <a:blip r:embed="rId3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85165" y="1275805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165" y="1275805"/>
                <a:ext cx="129714" cy="215444"/>
              </a:xfrm>
              <a:prstGeom prst="rect">
                <a:avLst/>
              </a:prstGeom>
              <a:blipFill>
                <a:blip r:embed="rId4"/>
                <a:stretch>
                  <a:fillRect l="-9091"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292044" y="239050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044" y="2390501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36364" r="-2727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471953" y="232954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953" y="2329541"/>
                <a:ext cx="166263" cy="215444"/>
              </a:xfrm>
              <a:prstGeom prst="rect">
                <a:avLst/>
              </a:prstGeom>
              <a:blipFill>
                <a:blip r:embed="rId6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25484" y="3284824"/>
                <a:ext cx="47673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have a point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a line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then the perpendicular between them will pass through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meet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at a right angle…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84" y="3284824"/>
                <a:ext cx="4767308" cy="954107"/>
              </a:xfrm>
              <a:prstGeom prst="rect">
                <a:avLst/>
              </a:prstGeom>
              <a:blipFill>
                <a:blip r:embed="rId7"/>
                <a:stretch>
                  <a:fillRect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300358" y="1650276"/>
            <a:ext cx="112122" cy="117565"/>
            <a:chOff x="6562998" y="1566455"/>
            <a:chExt cx="112122" cy="117565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76260" y="1469570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260" y="1469570"/>
                <a:ext cx="160021" cy="215444"/>
              </a:xfrm>
              <a:prstGeom prst="rect">
                <a:avLst/>
              </a:prstGeom>
              <a:blipFill>
                <a:blip r:embed="rId8"/>
                <a:stretch>
                  <a:fillRect l="-23077" r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8312945" y="1714093"/>
            <a:ext cx="43135" cy="50999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rallelogram 38"/>
          <p:cNvSpPr/>
          <p:nvPr/>
        </p:nvSpPr>
        <p:spPr>
          <a:xfrm rot="16545242" flipH="1" flipV="1">
            <a:off x="8314443" y="2116257"/>
            <a:ext cx="123825" cy="109535"/>
          </a:xfrm>
          <a:prstGeom prst="parallelogram">
            <a:avLst>
              <a:gd name="adj" fmla="val 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15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29" grpId="0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2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3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blipFill>
                <a:blip r:embed="rId4"/>
                <a:stretch>
                  <a:fillRect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77209" y="2288274"/>
                <a:ext cx="1252907" cy="610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209" y="2288274"/>
                <a:ext cx="1252907" cy="610360"/>
              </a:xfrm>
              <a:prstGeom prst="rect">
                <a:avLst/>
              </a:prstGeom>
              <a:blipFill>
                <a:blip r:embed="rId5"/>
                <a:stretch>
                  <a:fillRect r="-200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334000" y="1316599"/>
            <a:ext cx="50927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hopefully remember this formula </a:t>
            </a:r>
            <a:r>
              <a:rPr lang="en-US" sz="1400">
                <a:solidFill>
                  <a:srgbClr val="FF0000"/>
                </a:solidFill>
                <a:latin typeface="Comic Sans MS" panose="030F0702030302020204" pitchFamily="66" charset="0"/>
              </a:rPr>
              <a:t>from a few lessons ago…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78548" y="1910760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548" y="1910760"/>
                <a:ext cx="753732" cy="246221"/>
              </a:xfrm>
              <a:prstGeom prst="rect">
                <a:avLst/>
              </a:prstGeom>
              <a:blipFill>
                <a:blip r:embed="rId6"/>
                <a:stretch>
                  <a:fillRect l="-1639" r="-327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7154055" y="20799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49015" y="2093466"/>
                <a:ext cx="14716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what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represents?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015" y="2093466"/>
                <a:ext cx="1471620" cy="430887"/>
              </a:xfrm>
              <a:prstGeom prst="rect">
                <a:avLst/>
              </a:prstGeom>
              <a:blipFill>
                <a:blip r:embed="rId7"/>
                <a:stretch>
                  <a:fillRect l="-2586" t="-11429" r="-6034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blipFill>
                <a:blip r:embed="rId8"/>
                <a:stretch>
                  <a:fillRect l="-3571" t="-2941" r="-3071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blipFill>
                <a:blip r:embed="rId9"/>
                <a:stretch>
                  <a:fillRect t="-285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89909" y="2974074"/>
                <a:ext cx="1252907" cy="610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909" y="2974074"/>
                <a:ext cx="1252907" cy="610360"/>
              </a:xfrm>
              <a:prstGeom prst="rect">
                <a:avLst/>
              </a:prstGeom>
              <a:blipFill>
                <a:blip r:embed="rId10"/>
                <a:stretch>
                  <a:fillRect r="-2020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7154055" y="27022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72815" y="2855465"/>
                <a:ext cx="267288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replace the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815" y="2855465"/>
                <a:ext cx="2672885" cy="215444"/>
              </a:xfrm>
              <a:prstGeom prst="rect">
                <a:avLst/>
              </a:prstGeom>
              <a:blipFill>
                <a:blip r:embed="rId11"/>
                <a:stretch>
                  <a:fillRect l="-474" t="-2222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8106555" y="3378200"/>
            <a:ext cx="300845" cy="10630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483600" y="3541266"/>
                <a:ext cx="1397000" cy="6726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divide both sides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600" y="3541266"/>
                <a:ext cx="1397000" cy="672685"/>
              </a:xfrm>
              <a:prstGeom prst="rect">
                <a:avLst/>
              </a:prstGeom>
              <a:blipFill>
                <a:blip r:embed="rId12"/>
                <a:stretch>
                  <a:fillRect t="-7407" r="-2703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58008" y="3672575"/>
                <a:ext cx="3591496" cy="1519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008" y="3672575"/>
                <a:ext cx="3591496" cy="1519775"/>
              </a:xfrm>
              <a:prstGeom prst="rect">
                <a:avLst/>
              </a:prstGeom>
              <a:blipFill>
                <a:blip r:embed="rId13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934200" y="0"/>
            <a:ext cx="1244600" cy="4953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819900" y="4114800"/>
            <a:ext cx="1358900" cy="6731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105400" y="3657600"/>
            <a:ext cx="1473200" cy="16002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8223064" y="5016501"/>
            <a:ext cx="211473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We can see that this side represents the distance from the origin to the plane…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7772400" y="4940300"/>
            <a:ext cx="393700" cy="3302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397500" y="5359400"/>
            <a:ext cx="127000" cy="2540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22564" y="5702301"/>
            <a:ext cx="21147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But what does this represent??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  <p:bldP spid="30" grpId="0" animBg="1"/>
      <p:bldP spid="31" grpId="0"/>
      <p:bldP spid="32" grpId="0"/>
      <p:bldP spid="5" grpId="0" animBg="1"/>
      <p:bldP spid="5" grpId="1" animBg="1"/>
      <p:bldP spid="33" grpId="0" animBg="1"/>
      <p:bldP spid="33" grpId="1" animBg="1"/>
      <p:bldP spid="34" grpId="0" animBg="1"/>
      <p:bldP spid="35" grpId="0"/>
      <p:bldP spid="35" grpId="1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2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3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blipFill>
                <a:blip r:embed="rId4"/>
                <a:stretch>
                  <a:fillRect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blipFill>
                <a:blip r:embed="rId5"/>
                <a:stretch>
                  <a:fillRect l="-3571" t="-2941" r="-3071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blipFill>
                <a:blip r:embed="rId6"/>
                <a:stretch>
                  <a:fillRect t="-285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Triangle 5"/>
          <p:cNvSpPr/>
          <p:nvPr/>
        </p:nvSpPr>
        <p:spPr>
          <a:xfrm flipH="1">
            <a:off x="6273800" y="1917700"/>
            <a:ext cx="2730500" cy="140970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99351" y="3409951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351" y="3409951"/>
                <a:ext cx="186781" cy="276999"/>
              </a:xfrm>
              <a:prstGeom prst="rect">
                <a:avLst/>
              </a:prstGeom>
              <a:blipFill>
                <a:blip r:embed="rId7"/>
                <a:stretch>
                  <a:fillRect l="-13333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124951" y="2495551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951" y="2495551"/>
                <a:ext cx="186781" cy="276999"/>
              </a:xfrm>
              <a:prstGeom prst="rect">
                <a:avLst/>
              </a:prstGeom>
              <a:blipFill>
                <a:blip r:embed="rId8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78650" y="2139951"/>
                <a:ext cx="980974" cy="343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50" y="2139951"/>
                <a:ext cx="980974" cy="343107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Triangle 40"/>
          <p:cNvSpPr/>
          <p:nvPr/>
        </p:nvSpPr>
        <p:spPr>
          <a:xfrm flipH="1">
            <a:off x="6235700" y="4356100"/>
            <a:ext cx="2730500" cy="140970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270751" y="5835650"/>
                <a:ext cx="961097" cy="526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751" y="5835650"/>
                <a:ext cx="961097" cy="526234"/>
              </a:xfrm>
              <a:prstGeom prst="rect">
                <a:avLst/>
              </a:prstGeom>
              <a:blipFill>
                <a:blip r:embed="rId10"/>
                <a:stretch>
                  <a:fillRect r="-131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150351" y="4794251"/>
                <a:ext cx="961097" cy="577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351" y="4794251"/>
                <a:ext cx="961097" cy="577787"/>
              </a:xfrm>
              <a:prstGeom prst="rect">
                <a:avLst/>
              </a:prstGeom>
              <a:blipFill>
                <a:blip r:embed="rId11"/>
                <a:stretch>
                  <a:fillRect t="-2174" r="-1316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512050" y="4654551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050" y="4654551"/>
                <a:ext cx="181140" cy="276999"/>
              </a:xfrm>
              <a:prstGeom prst="rect">
                <a:avLst/>
              </a:prstGeom>
              <a:blipFill>
                <a:blip r:embed="rId12"/>
                <a:stretch>
                  <a:fillRect l="-26667" r="-2666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826500" y="3124200"/>
            <a:ext cx="190500" cy="20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8788400" y="5575300"/>
            <a:ext cx="190500" cy="20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 flipH="1">
            <a:off x="5765800" y="3350260"/>
            <a:ext cx="509197" cy="199644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904506" y="4145290"/>
                <a:ext cx="1835894" cy="5879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sides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506" y="4145290"/>
                <a:ext cx="1835894" cy="587918"/>
              </a:xfrm>
              <a:prstGeom prst="rect">
                <a:avLst/>
              </a:prstGeom>
              <a:blipFill>
                <a:blip r:embed="rId13"/>
                <a:stretch>
                  <a:fillRect l="-685" t="-10417" r="-4110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225306" y="1173491"/>
                <a:ext cx="544269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we represent the vector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(in 2 dimensions) using a right angled triangle, and calculate its magnitude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306" y="1173491"/>
                <a:ext cx="5442694" cy="492443"/>
              </a:xfrm>
              <a:prstGeom prst="rect">
                <a:avLst/>
              </a:prstGeom>
              <a:blipFill>
                <a:blip r:embed="rId14"/>
                <a:stretch>
                  <a:fillRect l="-2093" t="-10000" r="-3256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2050306" y="5339091"/>
            <a:ext cx="332179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second triangle is a unit vector (meaning it has a magnitude of 1), but in the same direction as the original vector…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65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9" grpId="0"/>
      <p:bldP spid="40" grpId="0"/>
      <p:bldP spid="41" grpId="0" animBg="1"/>
      <p:bldP spid="42" grpId="0"/>
      <p:bldP spid="43" grpId="0"/>
      <p:bldP spid="44" grpId="0"/>
      <p:bldP spid="8" grpId="0" animBg="1"/>
      <p:bldP spid="48" grpId="0" animBg="1"/>
      <p:bldP spid="49" grpId="0" animBg="1"/>
      <p:bldP spid="50" grpId="0"/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2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3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blipFill>
                <a:blip r:embed="rId4"/>
                <a:stretch>
                  <a:fillRect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77209" y="2288274"/>
                <a:ext cx="1252907" cy="610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209" y="2288274"/>
                <a:ext cx="1252907" cy="610360"/>
              </a:xfrm>
              <a:prstGeom prst="rect">
                <a:avLst/>
              </a:prstGeom>
              <a:blipFill>
                <a:blip r:embed="rId5"/>
                <a:stretch>
                  <a:fillRect r="-200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334000" y="1316599"/>
            <a:ext cx="50927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hopefully remember this formula </a:t>
            </a:r>
            <a:r>
              <a:rPr lang="en-US" sz="1400">
                <a:solidFill>
                  <a:srgbClr val="FF0000"/>
                </a:solidFill>
                <a:latin typeface="Comic Sans MS" panose="030F0702030302020204" pitchFamily="66" charset="0"/>
              </a:rPr>
              <a:t>from a few lessons ago…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78548" y="1910760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548" y="1910760"/>
                <a:ext cx="753732" cy="246221"/>
              </a:xfrm>
              <a:prstGeom prst="rect">
                <a:avLst/>
              </a:prstGeom>
              <a:blipFill>
                <a:blip r:embed="rId6"/>
                <a:stretch>
                  <a:fillRect l="-1639" r="-327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7154055" y="20799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49015" y="2093466"/>
                <a:ext cx="14716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what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represents?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015" y="2093466"/>
                <a:ext cx="1471620" cy="430887"/>
              </a:xfrm>
              <a:prstGeom prst="rect">
                <a:avLst/>
              </a:prstGeom>
              <a:blipFill>
                <a:blip r:embed="rId7"/>
                <a:stretch>
                  <a:fillRect l="-2586" t="-11429" r="-6034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blipFill>
                <a:blip r:embed="rId8"/>
                <a:stretch>
                  <a:fillRect l="-3571" t="-2941" r="-3071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blipFill>
                <a:blip r:embed="rId9"/>
                <a:stretch>
                  <a:fillRect t="-285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89909" y="2974074"/>
                <a:ext cx="1252907" cy="610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909" y="2974074"/>
                <a:ext cx="1252907" cy="610360"/>
              </a:xfrm>
              <a:prstGeom prst="rect">
                <a:avLst/>
              </a:prstGeom>
              <a:blipFill>
                <a:blip r:embed="rId10"/>
                <a:stretch>
                  <a:fillRect r="-2020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7154055" y="27022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72815" y="2855465"/>
                <a:ext cx="267288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replace the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815" y="2855465"/>
                <a:ext cx="2672885" cy="215444"/>
              </a:xfrm>
              <a:prstGeom prst="rect">
                <a:avLst/>
              </a:prstGeom>
              <a:blipFill>
                <a:blip r:embed="rId11"/>
                <a:stretch>
                  <a:fillRect l="-474" t="-2222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8106555" y="3378200"/>
            <a:ext cx="300845" cy="10630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483600" y="3541266"/>
                <a:ext cx="1397000" cy="6726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divide both sides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600" y="3541266"/>
                <a:ext cx="1397000" cy="672685"/>
              </a:xfrm>
              <a:prstGeom prst="rect">
                <a:avLst/>
              </a:prstGeom>
              <a:blipFill>
                <a:blip r:embed="rId12"/>
                <a:stretch>
                  <a:fillRect t="-7407" r="-2703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58008" y="3672575"/>
                <a:ext cx="3591496" cy="1519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008" y="3672575"/>
                <a:ext cx="3591496" cy="1519775"/>
              </a:xfrm>
              <a:prstGeom prst="rect">
                <a:avLst/>
              </a:prstGeom>
              <a:blipFill>
                <a:blip r:embed="rId13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V="1">
            <a:off x="5397500" y="5359400"/>
            <a:ext cx="127000" cy="2540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22564" y="5702301"/>
            <a:ext cx="211473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So this represents the unit vector parallel to the normal to the plane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4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2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3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blipFill>
                <a:blip r:embed="rId4"/>
                <a:stretch>
                  <a:fillRect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334000" y="1316599"/>
            <a:ext cx="50927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hopefully remember this formula </a:t>
            </a:r>
            <a:r>
              <a:rPr lang="en-US" sz="1400">
                <a:solidFill>
                  <a:srgbClr val="FF0000"/>
                </a:solidFill>
                <a:latin typeface="Comic Sans MS" panose="030F0702030302020204" pitchFamily="66" charset="0"/>
              </a:rPr>
              <a:t>from a few lessons ago…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78548" y="1910760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548" y="1910760"/>
                <a:ext cx="753732" cy="246221"/>
              </a:xfrm>
              <a:prstGeom prst="rect">
                <a:avLst/>
              </a:prstGeom>
              <a:blipFill>
                <a:blip r:embed="rId5"/>
                <a:stretch>
                  <a:fillRect l="-1639" r="-327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blipFill>
                <a:blip r:embed="rId6"/>
                <a:stretch>
                  <a:fillRect l="-3571" t="-2941" r="-3071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blipFill>
                <a:blip r:embed="rId7"/>
                <a:stretch>
                  <a:fillRect t="-285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91248" y="2406060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248" y="2406060"/>
                <a:ext cx="753732" cy="246221"/>
              </a:xfrm>
              <a:prstGeom prst="rect">
                <a:avLst/>
              </a:prstGeom>
              <a:blipFill>
                <a:blip r:embed="rId8"/>
                <a:stretch>
                  <a:fillRect l="-3279" t="-14286" r="-327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7039755" y="20545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245815" y="2068066"/>
            <a:ext cx="333328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If the normal vector is a unit vector, then it is written in this way…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94300" y="2931665"/>
                <a:ext cx="500380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you are given the vector equation of a plane in this form, then the value of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distance from the plane to the origin!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300" y="2931665"/>
                <a:ext cx="5003800" cy="738664"/>
              </a:xfrm>
              <a:prstGeom prst="rect">
                <a:avLst/>
              </a:prstGeom>
              <a:blipFill>
                <a:blip r:embed="rId9"/>
                <a:stretch>
                  <a:fillRect l="-253" t="-6780" r="-1519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blipFill>
                <a:blip r:embed="rId10"/>
                <a:stretch>
                  <a:fillRect l="-1639" t="-14286" r="-327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5549900" y="3947666"/>
            <a:ext cx="44069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formulae you have just seen are all given in the booklet and can be used without proof…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1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9" grpId="0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perpendicular distance from the point with coordinates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(3,2,−1)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to the plane with equation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−3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Use the formula to the top right, since the coordinate given is not the origin…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5"/>
                <a:ext cx="3630135" cy="5348968"/>
              </a:xfrm>
              <a:blipFill>
                <a:blip r:embed="rId2"/>
                <a:stretch>
                  <a:fillRect l="-348" t="-474"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4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blipFill>
                <a:blip r:embed="rId5"/>
                <a:stretch>
                  <a:fillRect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blipFill>
                <a:blip r:embed="rId6"/>
                <a:stretch>
                  <a:fillRect l="-3571" t="-2941" r="-3071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blipFill>
                <a:blip r:embed="rId7"/>
                <a:stretch>
                  <a:fillRect t="-285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blipFill>
                <a:blip r:embed="rId8"/>
                <a:stretch>
                  <a:fillRect l="-1639" t="-14286" r="-327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54366" y="2222501"/>
                <a:ext cx="3198761" cy="579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(2)(3)+ (−3)(2) + (1)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(−1)−5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(−3)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(1)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366" y="2222501"/>
                <a:ext cx="3198761" cy="579389"/>
              </a:xfrm>
              <a:prstGeom prst="rect">
                <a:avLst/>
              </a:prstGeom>
              <a:blipFill>
                <a:blip r:embed="rId9"/>
                <a:stretch>
                  <a:fillRect t="-4255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67066" y="1409701"/>
                <a:ext cx="1726755" cy="52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66" y="1409701"/>
                <a:ext cx="1726755" cy="522131"/>
              </a:xfrm>
              <a:prstGeom prst="rect">
                <a:avLst/>
              </a:prstGeom>
              <a:blipFill>
                <a:blip r:embed="rId10"/>
                <a:stretch>
                  <a:fillRect t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67065" y="3022601"/>
                <a:ext cx="654988" cy="52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65" y="3022601"/>
                <a:ext cx="654988" cy="522131"/>
              </a:xfrm>
              <a:prstGeom prst="rect">
                <a:avLst/>
              </a:prstGeom>
              <a:blipFill>
                <a:blip r:embed="rId11"/>
                <a:stretch>
                  <a:fillRect l="-1923" r="-3846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9109856" y="18415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9201616" y="2044700"/>
            <a:ext cx="14663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9109856" y="26416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9201616" y="2870200"/>
            <a:ext cx="11361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79766" y="3746501"/>
                <a:ext cx="619785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766" y="3746501"/>
                <a:ext cx="619785" cy="508665"/>
              </a:xfrm>
              <a:prstGeom prst="rect">
                <a:avLst/>
              </a:prstGeom>
              <a:blipFill>
                <a:blip r:embed="rId12"/>
                <a:stretch>
                  <a:fillRect l="-4000" t="-2439" r="-6000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709556" y="33528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915616" y="3492501"/>
            <a:ext cx="150448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modulus if necessary…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1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 animBg="1"/>
      <p:bldP spid="23" grpId="0"/>
      <p:bldP spid="26" grpId="0" animBg="1"/>
      <p:bldP spid="27" grpId="0"/>
      <p:bldP spid="28" grpId="0"/>
      <p:bldP spid="30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𝒋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</m:t>
                        </m:r>
                      </m:e>
                    </m:d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coordinates: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As before, use the formula to the top right…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5"/>
                <a:ext cx="3630135" cy="5348968"/>
              </a:xfrm>
              <a:blipFill>
                <a:blip r:embed="rId2"/>
                <a:stretch>
                  <a:fillRect l="-348" t="-474"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4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blipFill>
                <a:blip r:embed="rId5"/>
                <a:stretch>
                  <a:fillRect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blipFill>
                <a:blip r:embed="rId6"/>
                <a:stretch>
                  <a:fillRect l="-3571" t="-2941" r="-3071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blipFill>
                <a:blip r:embed="rId7"/>
                <a:stretch>
                  <a:fillRect t="-285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blipFill>
                <a:blip r:embed="rId8"/>
                <a:stretch>
                  <a:fillRect l="-1639" t="-14286" r="-327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87666" y="1447801"/>
                <a:ext cx="1726755" cy="52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666" y="1447801"/>
                <a:ext cx="1726755" cy="522131"/>
              </a:xfrm>
              <a:prstGeom prst="rect">
                <a:avLst/>
              </a:prstGeom>
              <a:blipFill>
                <a:blip r:embed="rId9"/>
                <a:stretch>
                  <a:fillRect t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71766" y="2159001"/>
                <a:ext cx="3044873" cy="579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(1)(1)+ (2)(3) + (2)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(−2)−5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(1)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766" y="2159001"/>
                <a:ext cx="3044873" cy="579389"/>
              </a:xfrm>
              <a:prstGeom prst="rect">
                <a:avLst/>
              </a:prstGeom>
              <a:blipFill>
                <a:blip r:embed="rId10"/>
                <a:stretch>
                  <a:fillRect t="-4255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09865" y="2895601"/>
                <a:ext cx="654988" cy="52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865" y="2895601"/>
                <a:ext cx="654988" cy="522131"/>
              </a:xfrm>
              <a:prstGeom prst="rect">
                <a:avLst/>
              </a:prstGeom>
              <a:blipFill>
                <a:blip r:embed="rId11"/>
                <a:stretch>
                  <a:fillRect l="-192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09865" y="3606801"/>
                <a:ext cx="37119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865" y="3606801"/>
                <a:ext cx="371192" cy="462627"/>
              </a:xfrm>
              <a:prstGeom prst="rect">
                <a:avLst/>
              </a:prstGeom>
              <a:blipFill>
                <a:blip r:embed="rId12"/>
                <a:stretch>
                  <a:fillRect l="-3333" t="-2703" r="-13333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8525656" y="17526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782516" y="1612900"/>
                <a:ext cx="1885485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</a:t>
                </a: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normal vector and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both in the vector form given…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516" y="1612900"/>
                <a:ext cx="1885485" cy="861774"/>
              </a:xfrm>
              <a:prstGeom prst="rect">
                <a:avLst/>
              </a:prstGeom>
              <a:blipFill>
                <a:blip r:embed="rId13"/>
                <a:stretch>
                  <a:fillRect l="-2013" t="-5797" r="-4698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8500256" y="25527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6087256" y="32131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8769816" y="2717800"/>
            <a:ext cx="8059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31416" y="3467100"/>
            <a:ext cx="8059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25665" y="4953001"/>
                <a:ext cx="37119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665" y="4953001"/>
                <a:ext cx="371192" cy="462627"/>
              </a:xfrm>
              <a:prstGeom prst="rect">
                <a:avLst/>
              </a:prstGeom>
              <a:blipFill>
                <a:blip r:embed="rId14"/>
                <a:stretch>
                  <a:fillRect l="-6667" t="-2703" r="-10000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09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32" grpId="0"/>
      <p:bldP spid="33" grpId="0" animBg="1"/>
      <p:bldP spid="35" grpId="0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𝒋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</m:t>
                        </m:r>
                      </m:e>
                    </m:d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coordinates: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The point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 reflection of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5"/>
                <a:ext cx="3630135" cy="5348968"/>
              </a:xfrm>
              <a:blipFill>
                <a:blip r:embed="rId2"/>
                <a:stretch>
                  <a:fillRect l="-348" t="-474" r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4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blipFill>
                <a:blip r:embed="rId5"/>
                <a:stretch>
                  <a:fillRect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blipFill>
                <a:blip r:embed="rId6"/>
                <a:stretch>
                  <a:fillRect l="-3571" t="-2941" r="-3071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blipFill>
                <a:blip r:embed="rId7"/>
                <a:stretch>
                  <a:fillRect t="-285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blipFill>
                <a:blip r:embed="rId8"/>
                <a:stretch>
                  <a:fillRect l="-1639" t="-14286" r="-327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25665" y="4953001"/>
                <a:ext cx="37119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665" y="4953001"/>
                <a:ext cx="371192" cy="462627"/>
              </a:xfrm>
              <a:prstGeom prst="rect">
                <a:avLst/>
              </a:prstGeom>
              <a:blipFill>
                <a:blip r:embed="rId9"/>
                <a:stretch>
                  <a:fillRect l="-6667" t="-2703" r="-10000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arallelogram 21"/>
          <p:cNvSpPr/>
          <p:nvPr/>
        </p:nvSpPr>
        <p:spPr>
          <a:xfrm>
            <a:off x="5427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408599" y="19214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599" y="1921454"/>
                <a:ext cx="161904" cy="215444"/>
              </a:xfrm>
              <a:prstGeom prst="rect">
                <a:avLst/>
              </a:prstGeom>
              <a:blipFill>
                <a:blip r:embed="rId10"/>
                <a:stretch>
                  <a:fillRect l="-23077" r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7874000" y="1222286"/>
            <a:ext cx="2630" cy="248611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837341" y="208249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341" y="2082494"/>
                <a:ext cx="36420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71690" y="1892809"/>
                <a:ext cx="596317" cy="743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690" y="1892809"/>
                <a:ext cx="596317" cy="7436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67296" y="3662442"/>
                <a:ext cx="8390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96" y="3662442"/>
                <a:ext cx="839012" cy="215444"/>
              </a:xfrm>
              <a:prstGeom prst="rect">
                <a:avLst/>
              </a:prstGeom>
              <a:blipFill>
                <a:blip r:embed="rId13"/>
                <a:stretch>
                  <a:fillRect l="-2985" r="-746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571783" y="239135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783" y="2391353"/>
                <a:ext cx="196721" cy="215444"/>
              </a:xfrm>
              <a:prstGeom prst="rect">
                <a:avLst/>
              </a:prstGeom>
              <a:blipFill>
                <a:blip r:embed="rId14"/>
                <a:stretch>
                  <a:fillRect l="-11765"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7805224" y="2405077"/>
            <a:ext cx="127091" cy="123099"/>
            <a:chOff x="6979103" y="5050971"/>
            <a:chExt cx="127091" cy="123099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805224" y="3675077"/>
            <a:ext cx="127091" cy="123099"/>
            <a:chOff x="6979103" y="5050971"/>
            <a:chExt cx="127091" cy="12309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805224" y="1236677"/>
            <a:ext cx="127091" cy="123099"/>
            <a:chOff x="6979103" y="5050971"/>
            <a:chExt cx="127091" cy="12309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967297" y="1173242"/>
                <a:ext cx="956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𝑄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𝑧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97" y="1173242"/>
                <a:ext cx="956287" cy="215444"/>
              </a:xfrm>
              <a:prstGeom prst="rect">
                <a:avLst/>
              </a:prstGeom>
              <a:blipFill>
                <a:blip r:embed="rId15"/>
                <a:stretch>
                  <a:fillRect l="-3896" r="-51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26100" y="4000501"/>
                <a:ext cx="47117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Draw a diagram to represent the problem</a:t>
                </a:r>
              </a:p>
              <a:p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will be the same distance either side of the plane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be their midpoint, which will lie in the plane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connecting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will be parallel to the normal vector to the plane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00" y="4000501"/>
                <a:ext cx="4711700" cy="2554545"/>
              </a:xfrm>
              <a:prstGeom prst="rect">
                <a:avLst/>
              </a:prstGeom>
              <a:blipFill>
                <a:blip r:embed="rId16"/>
                <a:stretch>
                  <a:fillRect l="-538" t="-495" r="-269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53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7" grpId="0"/>
      <p:bldP spid="28" grpId="0"/>
      <p:bldP spid="31" grpId="0"/>
      <p:bldP spid="41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𝒋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</m:t>
                        </m:r>
                      </m:e>
                    </m:d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coordinates: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The point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 reflection of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5"/>
                <a:ext cx="3630135" cy="5348968"/>
              </a:xfrm>
              <a:blipFill>
                <a:blip r:embed="rId2"/>
                <a:stretch>
                  <a:fillRect l="-348" t="-474" r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4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blipFill>
                <a:blip r:embed="rId5"/>
                <a:stretch>
                  <a:fillRect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blipFill>
                <a:blip r:embed="rId6"/>
                <a:stretch>
                  <a:fillRect l="-3571" t="-2941" r="-3071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blipFill>
                <a:blip r:embed="rId7"/>
                <a:stretch>
                  <a:fillRect t="-285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blipFill>
                <a:blip r:embed="rId8"/>
                <a:stretch>
                  <a:fillRect l="-1639" t="-14286" r="-327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25665" y="4953001"/>
                <a:ext cx="37119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665" y="4953001"/>
                <a:ext cx="371192" cy="462627"/>
              </a:xfrm>
              <a:prstGeom prst="rect">
                <a:avLst/>
              </a:prstGeom>
              <a:blipFill>
                <a:blip r:embed="rId9"/>
                <a:stretch>
                  <a:fillRect l="-6667" t="-2703" r="-10000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arallelogram 21"/>
          <p:cNvSpPr/>
          <p:nvPr/>
        </p:nvSpPr>
        <p:spPr>
          <a:xfrm>
            <a:off x="5427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408599" y="19214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599" y="1921454"/>
                <a:ext cx="161904" cy="215444"/>
              </a:xfrm>
              <a:prstGeom prst="rect">
                <a:avLst/>
              </a:prstGeom>
              <a:blipFill>
                <a:blip r:embed="rId10"/>
                <a:stretch>
                  <a:fillRect l="-23077" r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7874000" y="1222286"/>
            <a:ext cx="2630" cy="248611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837341" y="208249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341" y="2082494"/>
                <a:ext cx="36420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71690" y="1892809"/>
                <a:ext cx="596317" cy="743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690" y="1892809"/>
                <a:ext cx="596317" cy="7436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67296" y="3662442"/>
                <a:ext cx="8390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96" y="3662442"/>
                <a:ext cx="839012" cy="215444"/>
              </a:xfrm>
              <a:prstGeom prst="rect">
                <a:avLst/>
              </a:prstGeom>
              <a:blipFill>
                <a:blip r:embed="rId13"/>
                <a:stretch>
                  <a:fillRect l="-2985" r="-746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571783" y="239135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783" y="2391353"/>
                <a:ext cx="196721" cy="215444"/>
              </a:xfrm>
              <a:prstGeom prst="rect">
                <a:avLst/>
              </a:prstGeom>
              <a:blipFill>
                <a:blip r:embed="rId14"/>
                <a:stretch>
                  <a:fillRect l="-11765"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7805224" y="2405077"/>
            <a:ext cx="127091" cy="123099"/>
            <a:chOff x="6979103" y="5050971"/>
            <a:chExt cx="127091" cy="123099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805224" y="3675077"/>
            <a:ext cx="127091" cy="123099"/>
            <a:chOff x="6979103" y="5050971"/>
            <a:chExt cx="127091" cy="12309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805224" y="1236677"/>
            <a:ext cx="127091" cy="123099"/>
            <a:chOff x="6979103" y="5050971"/>
            <a:chExt cx="127091" cy="12309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967297" y="1173242"/>
                <a:ext cx="956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𝑄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𝑧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97" y="1173242"/>
                <a:ext cx="956287" cy="215444"/>
              </a:xfrm>
              <a:prstGeom prst="rect">
                <a:avLst/>
              </a:prstGeom>
              <a:blipFill>
                <a:blip r:embed="rId15"/>
                <a:stretch>
                  <a:fillRect l="-3896" r="-51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85786" y="4051301"/>
                <a:ext cx="52822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vector equation for the line from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be given by: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786" y="4051301"/>
                <a:ext cx="5282215" cy="307777"/>
              </a:xfrm>
              <a:prstGeom prst="rect">
                <a:avLst/>
              </a:prstGeom>
              <a:blipFill>
                <a:blip r:embed="rId16"/>
                <a:stretch>
                  <a:fillRect l="-24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70751" y="4375151"/>
                <a:ext cx="1316707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751" y="4375151"/>
                <a:ext cx="1316707" cy="649601"/>
              </a:xfrm>
              <a:prstGeom prst="rect">
                <a:avLst/>
              </a:prstGeom>
              <a:blipFill>
                <a:blip r:embed="rId17"/>
                <a:stretch>
                  <a:fillRect t="-192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19186" y="5092701"/>
                <a:ext cx="39737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coordinate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be represented by: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186" y="5092701"/>
                <a:ext cx="3973717" cy="307777"/>
              </a:xfrm>
              <a:prstGeom prst="rect">
                <a:avLst/>
              </a:prstGeom>
              <a:blipFill>
                <a:blip r:embed="rId18"/>
                <a:stretch>
                  <a:fillRect l="-31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397750" y="5492751"/>
                <a:ext cx="1032462" cy="660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750" y="5492751"/>
                <a:ext cx="1032462" cy="660309"/>
              </a:xfrm>
              <a:prstGeom prst="rect">
                <a:avLst/>
              </a:prstGeom>
              <a:blipFill>
                <a:blip r:embed="rId19"/>
                <a:stretch>
                  <a:fillRect t="-192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54650" y="1187450"/>
                <a:ext cx="1293816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650" y="1187450"/>
                <a:ext cx="1293816" cy="577722"/>
              </a:xfrm>
              <a:prstGeom prst="rect">
                <a:avLst/>
              </a:prstGeom>
              <a:blipFill>
                <a:blip r:embed="rId20"/>
                <a:stretch>
                  <a:fillRect l="-2941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83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2" grpId="0"/>
      <p:bldP spid="33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𝒋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</m:t>
                        </m:r>
                      </m:e>
                    </m:d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coordinates: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The point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 reflection of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5"/>
                <a:ext cx="3630135" cy="5348968"/>
              </a:xfrm>
              <a:blipFill>
                <a:blip r:embed="rId2"/>
                <a:stretch>
                  <a:fillRect l="-348" t="-474" r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4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blipFill>
                <a:blip r:embed="rId5"/>
                <a:stretch>
                  <a:fillRect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blipFill>
                <a:blip r:embed="rId6"/>
                <a:stretch>
                  <a:fillRect l="-3571" t="-2941" r="-3071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blipFill>
                <a:blip r:embed="rId7"/>
                <a:stretch>
                  <a:fillRect t="-285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blipFill>
                <a:blip r:embed="rId8"/>
                <a:stretch>
                  <a:fillRect l="-1639" t="-14286" r="-327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25665" y="4953001"/>
                <a:ext cx="37119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665" y="4953001"/>
                <a:ext cx="371192" cy="462627"/>
              </a:xfrm>
              <a:prstGeom prst="rect">
                <a:avLst/>
              </a:prstGeom>
              <a:blipFill>
                <a:blip r:embed="rId9"/>
                <a:stretch>
                  <a:fillRect l="-6667" t="-2703" r="-10000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arallelogram 21"/>
          <p:cNvSpPr/>
          <p:nvPr/>
        </p:nvSpPr>
        <p:spPr>
          <a:xfrm>
            <a:off x="5427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408599" y="19214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599" y="1921454"/>
                <a:ext cx="161904" cy="215444"/>
              </a:xfrm>
              <a:prstGeom prst="rect">
                <a:avLst/>
              </a:prstGeom>
              <a:blipFill>
                <a:blip r:embed="rId10"/>
                <a:stretch>
                  <a:fillRect l="-23077" r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7874000" y="1222286"/>
            <a:ext cx="2630" cy="248611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837341" y="208249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341" y="2082494"/>
                <a:ext cx="36420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71690" y="1892809"/>
                <a:ext cx="596317" cy="743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690" y="1892809"/>
                <a:ext cx="596317" cy="7436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67296" y="3662442"/>
                <a:ext cx="8390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96" y="3662442"/>
                <a:ext cx="839012" cy="215444"/>
              </a:xfrm>
              <a:prstGeom prst="rect">
                <a:avLst/>
              </a:prstGeom>
              <a:blipFill>
                <a:blip r:embed="rId13"/>
                <a:stretch>
                  <a:fillRect l="-2985" r="-746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571783" y="239135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783" y="2391353"/>
                <a:ext cx="196721" cy="215444"/>
              </a:xfrm>
              <a:prstGeom prst="rect">
                <a:avLst/>
              </a:prstGeom>
              <a:blipFill>
                <a:blip r:embed="rId14"/>
                <a:stretch>
                  <a:fillRect l="-11765"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7805224" y="2405077"/>
            <a:ext cx="127091" cy="123099"/>
            <a:chOff x="6979103" y="5050971"/>
            <a:chExt cx="127091" cy="123099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805224" y="3675077"/>
            <a:ext cx="127091" cy="123099"/>
            <a:chOff x="6979103" y="5050971"/>
            <a:chExt cx="127091" cy="12309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805224" y="1236677"/>
            <a:ext cx="127091" cy="123099"/>
            <a:chOff x="6979103" y="5050971"/>
            <a:chExt cx="127091" cy="12309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967297" y="1173242"/>
                <a:ext cx="956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𝑄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𝑧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97" y="1173242"/>
                <a:ext cx="956287" cy="215444"/>
              </a:xfrm>
              <a:prstGeom prst="rect">
                <a:avLst/>
              </a:prstGeom>
              <a:blipFill>
                <a:blip r:embed="rId15"/>
                <a:stretch>
                  <a:fillRect l="-3896" r="-51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54650" y="1187450"/>
                <a:ext cx="1293816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650" y="1187450"/>
                <a:ext cx="1293816" cy="577722"/>
              </a:xfrm>
              <a:prstGeom prst="rect">
                <a:avLst/>
              </a:prstGeom>
              <a:blipFill>
                <a:blip r:embed="rId16"/>
                <a:stretch>
                  <a:fillRect l="-2941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20686" y="3835400"/>
                <a:ext cx="53203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Coordinate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also in the plane, so should satisfy that equation too (use the coordinate in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we just calculated)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686" y="3835400"/>
                <a:ext cx="5320315" cy="523220"/>
              </a:xfrm>
              <a:prstGeom prst="rect">
                <a:avLst/>
              </a:prstGeom>
              <a:blipFill>
                <a:blip r:embed="rId17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10350" y="4362451"/>
                <a:ext cx="978538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4362451"/>
                <a:ext cx="978538" cy="649601"/>
              </a:xfrm>
              <a:prstGeom prst="rect">
                <a:avLst/>
              </a:prstGeom>
              <a:blipFill>
                <a:blip r:embed="rId18"/>
                <a:stretch>
                  <a:fillRect l="-2564" t="-1923" r="-2564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08651" y="5073651"/>
                <a:ext cx="1888081" cy="660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651" y="5073651"/>
                <a:ext cx="1888081" cy="660309"/>
              </a:xfrm>
              <a:prstGeom prst="rect">
                <a:avLst/>
              </a:prstGeom>
              <a:blipFill>
                <a:blip r:embed="rId19"/>
                <a:stretch>
                  <a:fillRect t="-1923" r="-201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584951" y="5886451"/>
                <a:ext cx="10102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3+9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951" y="5886451"/>
                <a:ext cx="1010213" cy="246221"/>
              </a:xfrm>
              <a:prstGeom prst="rect">
                <a:avLst/>
              </a:prstGeom>
              <a:blipFill>
                <a:blip r:embed="rId20"/>
                <a:stretch>
                  <a:fillRect l="-3750" r="-375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054851" y="6306474"/>
                <a:ext cx="537519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51" y="6306474"/>
                <a:ext cx="537519" cy="462627"/>
              </a:xfrm>
              <a:prstGeom prst="rect">
                <a:avLst/>
              </a:prstGeom>
              <a:blipFill>
                <a:blip r:embed="rId21"/>
                <a:stretch>
                  <a:fillRect l="-9302" t="-2703" r="-6977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54651" y="1963074"/>
                <a:ext cx="537519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651" y="1963074"/>
                <a:ext cx="537519" cy="462627"/>
              </a:xfrm>
              <a:prstGeom prst="rect">
                <a:avLst/>
              </a:prstGeom>
              <a:blipFill>
                <a:blip r:embed="rId22"/>
                <a:stretch>
                  <a:fillRect l="-9302" t="-2703" r="-6977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7585856" y="47244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835901" y="4724401"/>
                <a:ext cx="2832099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the expression for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(since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represents any point in the plane)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901" y="4724401"/>
                <a:ext cx="2832099" cy="646331"/>
              </a:xfrm>
              <a:prstGeom prst="rect">
                <a:avLst/>
              </a:prstGeom>
              <a:blipFill>
                <a:blip r:embed="rId23"/>
                <a:stretch>
                  <a:fillRect t="-9804" r="-893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7598556" y="5422900"/>
            <a:ext cx="161145" cy="5842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7598556" y="6045200"/>
            <a:ext cx="161145" cy="5842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7772401" y="5461001"/>
            <a:ext cx="22225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Find the dot product and 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797802" y="6223000"/>
                <a:ext cx="106679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802" y="6223000"/>
                <a:ext cx="1066799" cy="215444"/>
              </a:xfrm>
              <a:prstGeom prst="rect">
                <a:avLst/>
              </a:prstGeom>
              <a:blipFill>
                <a:blip r:embed="rId24"/>
                <a:stretch>
                  <a:fillRect l="-1176" t="-2222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578100" y="3670300"/>
            <a:ext cx="1841500" cy="3429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591300" y="4343400"/>
            <a:ext cx="990600" cy="685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90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" grpId="0"/>
      <p:bldP spid="36" grpId="0"/>
      <p:bldP spid="37" grpId="0"/>
      <p:bldP spid="38" grpId="0"/>
      <p:bldP spid="39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8" grpId="0" animBg="1"/>
      <p:bldP spid="8" grpId="1" animBg="1"/>
      <p:bldP spid="63" grpId="0" animBg="1"/>
      <p:bldP spid="6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𝒋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</m:t>
                        </m:r>
                      </m:e>
                    </m:d>
                    <m:r>
                      <a:rPr lang="en-US" alt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coordinates: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The point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 reflection of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5"/>
                <a:ext cx="3630135" cy="5348968"/>
              </a:xfrm>
              <a:blipFill>
                <a:blip r:embed="rId2"/>
                <a:stretch>
                  <a:fillRect l="-348" t="-474" r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4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blipFill>
                <a:blip r:embed="rId5"/>
                <a:stretch>
                  <a:fillRect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blipFill>
                <a:blip r:embed="rId6"/>
                <a:stretch>
                  <a:fillRect l="-3571" t="-2941" r="-3071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blipFill>
                <a:blip r:embed="rId7"/>
                <a:stretch>
                  <a:fillRect t="-285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blipFill>
                <a:blip r:embed="rId8"/>
                <a:stretch>
                  <a:fillRect l="-1639" t="-14286" r="-327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25665" y="4953001"/>
                <a:ext cx="37119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665" y="4953001"/>
                <a:ext cx="371192" cy="462627"/>
              </a:xfrm>
              <a:prstGeom prst="rect">
                <a:avLst/>
              </a:prstGeom>
              <a:blipFill>
                <a:blip r:embed="rId9"/>
                <a:stretch>
                  <a:fillRect l="-6667" t="-2703" r="-10000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arallelogram 21"/>
          <p:cNvSpPr/>
          <p:nvPr/>
        </p:nvSpPr>
        <p:spPr>
          <a:xfrm>
            <a:off x="5427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408599" y="19214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599" y="1921454"/>
                <a:ext cx="161904" cy="215444"/>
              </a:xfrm>
              <a:prstGeom prst="rect">
                <a:avLst/>
              </a:prstGeom>
              <a:blipFill>
                <a:blip r:embed="rId10"/>
                <a:stretch>
                  <a:fillRect l="-23077" r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7874000" y="1222286"/>
            <a:ext cx="2630" cy="248611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837341" y="208249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341" y="2082494"/>
                <a:ext cx="36420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71690" y="1892809"/>
                <a:ext cx="596317" cy="743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690" y="1892809"/>
                <a:ext cx="596317" cy="7436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67296" y="3662442"/>
                <a:ext cx="8390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96" y="3662442"/>
                <a:ext cx="839012" cy="215444"/>
              </a:xfrm>
              <a:prstGeom prst="rect">
                <a:avLst/>
              </a:prstGeom>
              <a:blipFill>
                <a:blip r:embed="rId13"/>
                <a:stretch>
                  <a:fillRect l="-2985" r="-746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571783" y="239135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783" y="2391353"/>
                <a:ext cx="196721" cy="215444"/>
              </a:xfrm>
              <a:prstGeom prst="rect">
                <a:avLst/>
              </a:prstGeom>
              <a:blipFill>
                <a:blip r:embed="rId14"/>
                <a:stretch>
                  <a:fillRect l="-11765"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7805224" y="2405077"/>
            <a:ext cx="127091" cy="123099"/>
            <a:chOff x="6979103" y="5050971"/>
            <a:chExt cx="127091" cy="123099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805224" y="3675077"/>
            <a:ext cx="127091" cy="123099"/>
            <a:chOff x="6979103" y="5050971"/>
            <a:chExt cx="127091" cy="12309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805224" y="1236677"/>
            <a:ext cx="127091" cy="123099"/>
            <a:chOff x="6979103" y="5050971"/>
            <a:chExt cx="127091" cy="12309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967297" y="1173242"/>
                <a:ext cx="956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𝑄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𝑧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97" y="1173242"/>
                <a:ext cx="956287" cy="215444"/>
              </a:xfrm>
              <a:prstGeom prst="rect">
                <a:avLst/>
              </a:prstGeom>
              <a:blipFill>
                <a:blip r:embed="rId15"/>
                <a:stretch>
                  <a:fillRect l="-3896" r="-51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54650" y="1187450"/>
                <a:ext cx="1293816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650" y="1187450"/>
                <a:ext cx="1293816" cy="577722"/>
              </a:xfrm>
              <a:prstGeom prst="rect">
                <a:avLst/>
              </a:prstGeom>
              <a:blipFill>
                <a:blip r:embed="rId16"/>
                <a:stretch>
                  <a:fillRect l="-2941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54651" y="1963074"/>
                <a:ext cx="537519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651" y="1963074"/>
                <a:ext cx="537519" cy="462627"/>
              </a:xfrm>
              <a:prstGeom prst="rect">
                <a:avLst/>
              </a:prstGeom>
              <a:blipFill>
                <a:blip r:embed="rId17"/>
                <a:stretch>
                  <a:fillRect l="-9302" t="-2703" r="-6977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56251" y="4464051"/>
                <a:ext cx="1545871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251" y="4464051"/>
                <a:ext cx="1545871" cy="568361"/>
              </a:xfrm>
              <a:prstGeom prst="rect">
                <a:avLst/>
              </a:prstGeom>
              <a:blipFill>
                <a:blip r:embed="rId18"/>
                <a:stretch>
                  <a:fillRect l="-2459" t="-444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568951" y="5213351"/>
                <a:ext cx="1545871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951" y="5213351"/>
                <a:ext cx="1545871" cy="568361"/>
              </a:xfrm>
              <a:prstGeom prst="rect">
                <a:avLst/>
              </a:prstGeom>
              <a:blipFill>
                <a:blip r:embed="rId19"/>
                <a:stretch>
                  <a:fillRect l="-2459" t="-444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581651" y="6076951"/>
                <a:ext cx="1533497" cy="413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1" y="6076951"/>
                <a:ext cx="1533497" cy="413639"/>
              </a:xfrm>
              <a:prstGeom prst="rect">
                <a:avLst/>
              </a:prstGeom>
              <a:blipFill>
                <a:blip r:embed="rId20"/>
                <a:stretch>
                  <a:fillRect l="-3306" t="-3030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436586" y="3937000"/>
                <a:ext cx="48631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position of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would be calculated by the following: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586" y="3937000"/>
                <a:ext cx="4863115" cy="523220"/>
              </a:xfrm>
              <a:prstGeom prst="rect">
                <a:avLst/>
              </a:prstGeom>
              <a:blipFill>
                <a:blip r:embed="rId21"/>
                <a:stretch>
                  <a:fillRect r="-260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rc 66"/>
          <p:cNvSpPr/>
          <p:nvPr/>
        </p:nvSpPr>
        <p:spPr>
          <a:xfrm>
            <a:off x="7166756" y="4762500"/>
            <a:ext cx="135745" cy="7366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366000" y="4787900"/>
                <a:ext cx="33020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be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double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 distance away from point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compared to 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(This works since we have used 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the fixed point in the equation)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0" y="4787900"/>
                <a:ext cx="3302000" cy="553998"/>
              </a:xfrm>
              <a:prstGeom prst="rect">
                <a:avLst/>
              </a:prstGeom>
              <a:blipFill>
                <a:blip r:embed="rId22"/>
                <a:stretch>
                  <a:fillRect l="-766" t="-6667" r="-26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68"/>
          <p:cNvSpPr/>
          <p:nvPr/>
        </p:nvSpPr>
        <p:spPr>
          <a:xfrm>
            <a:off x="7179456" y="5575300"/>
            <a:ext cx="135745" cy="7366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7315202" y="5803900"/>
            <a:ext cx="8762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5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4" grpId="0"/>
      <p:bldP spid="65" grpId="0"/>
      <p:bldP spid="66" grpId="0"/>
      <p:bldP spid="67" grpId="0" animBg="1"/>
      <p:bldP spid="68" grpId="0"/>
      <p:bldP spid="69" grpId="0" animBg="1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alt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perpendicular distance will be the shortest distance between the lines/planes/points indicated…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637418" y="2471057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711950" y="2475232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638960" y="1480457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01096" y="293914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96" y="2939142"/>
                <a:ext cx="141705" cy="215444"/>
              </a:xfrm>
              <a:prstGeom prst="rect">
                <a:avLst/>
              </a:prstGeom>
              <a:blipFill>
                <a:blip r:embed="rId2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85165" y="1275805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165" y="1275805"/>
                <a:ext cx="129714" cy="215444"/>
              </a:xfrm>
              <a:prstGeom prst="rect">
                <a:avLst/>
              </a:prstGeom>
              <a:blipFill>
                <a:blip r:embed="rId3"/>
                <a:stretch>
                  <a:fillRect l="-9091"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292044" y="239050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044" y="2390501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36364" r="-2727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471953" y="232954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953" y="2329541"/>
                <a:ext cx="166263" cy="215444"/>
              </a:xfrm>
              <a:prstGeom prst="rect">
                <a:avLst/>
              </a:prstGeom>
              <a:blipFill>
                <a:blip r:embed="rId5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25484" y="3284824"/>
                <a:ext cx="47673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have a point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a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then the perpendicular between them will pass through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be parallel to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normal vector to the plane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84" y="3284824"/>
                <a:ext cx="4767308" cy="954107"/>
              </a:xfrm>
              <a:prstGeom prst="rect">
                <a:avLst/>
              </a:prstGeom>
              <a:blipFill>
                <a:blip r:embed="rId6"/>
                <a:stretch>
                  <a:fillRect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724294" y="1469967"/>
            <a:ext cx="112122" cy="117565"/>
            <a:chOff x="6562998" y="1566455"/>
            <a:chExt cx="112122" cy="117565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844036" y="1365461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036" y="1365461"/>
                <a:ext cx="160021" cy="215444"/>
              </a:xfrm>
              <a:prstGeom prst="rect">
                <a:avLst/>
              </a:prstGeom>
              <a:blipFill>
                <a:blip r:embed="rId7"/>
                <a:stretch>
                  <a:fillRect l="-23077" r="-1538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arallelogram 4"/>
          <p:cNvSpPr/>
          <p:nvPr/>
        </p:nvSpPr>
        <p:spPr>
          <a:xfrm>
            <a:off x="6776224" y="1973765"/>
            <a:ext cx="2720898" cy="546410"/>
          </a:xfrm>
          <a:prstGeom prst="parallelogram">
            <a:avLst>
              <a:gd name="adj" fmla="val 157927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26616" y="2302721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616" y="2302721"/>
                <a:ext cx="160021" cy="215444"/>
              </a:xfrm>
              <a:prstGeom prst="rect">
                <a:avLst/>
              </a:prstGeom>
              <a:blipFill>
                <a:blip r:embed="rId8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8088540" y="1152797"/>
            <a:ext cx="1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8781960" y="1038497"/>
            <a:ext cx="1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21076" y="938741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76" y="938741"/>
                <a:ext cx="160021" cy="215444"/>
              </a:xfrm>
              <a:prstGeom prst="rect">
                <a:avLst/>
              </a:prstGeom>
              <a:blipFill>
                <a:blip r:embed="rId9"/>
                <a:stretch>
                  <a:fillRect l="-15385"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8086726" y="2062163"/>
            <a:ext cx="71437" cy="762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786813" y="1947863"/>
            <a:ext cx="71437" cy="762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0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23" grpId="0"/>
      <p:bldP spid="27" grpId="0"/>
      <p:bldP spid="28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altLang="en-US" sz="4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−2</m:t>
                          </m:r>
                        </m:num>
                        <m:den>
                          <m: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−4</m:t>
                          </m:r>
                        </m:num>
                        <m:den>
                          <m: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−2</m:t>
                          </m:r>
                        </m:den>
                      </m:f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𝑧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+6</m:t>
                          </m:r>
                        </m:num>
                        <m:den>
                          <m: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 </a:t>
                </a:r>
              </a:p>
              <a:p>
                <a:pPr marL="0" indent="0" algn="ctr">
                  <a:buNone/>
                </a:pPr>
                <a:endParaRPr lang="en-US" altLang="en-US" sz="1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 reflection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a vector equation of 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5"/>
                <a:ext cx="3630135" cy="5348968"/>
              </a:xfrm>
              <a:blipFill>
                <a:blip r:embed="rId2"/>
                <a:stretch>
                  <a:fillRect t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4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blipFill>
                <a:blip r:embed="rId5"/>
                <a:stretch>
                  <a:fillRect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blipFill>
                <a:blip r:embed="rId6"/>
                <a:stretch>
                  <a:fillRect l="-3571" t="-2941" r="-3071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blipFill>
                <a:blip r:embed="rId7"/>
                <a:stretch>
                  <a:fillRect t="-285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blipFill>
                <a:blip r:embed="rId8"/>
                <a:stretch>
                  <a:fillRect l="-1639" t="-14286" r="-327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allelogram 10"/>
          <p:cNvSpPr/>
          <p:nvPr/>
        </p:nvSpPr>
        <p:spPr>
          <a:xfrm>
            <a:off x="5427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61833" y="28358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833" y="2835854"/>
                <a:ext cx="161904" cy="215444"/>
              </a:xfrm>
              <a:prstGeom prst="rect">
                <a:avLst/>
              </a:prstGeom>
              <a:blipFill>
                <a:blip r:embed="rId9"/>
                <a:stretch>
                  <a:fillRect l="-14286"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5634448" y="1297578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831350" y="2368791"/>
            <a:ext cx="127091" cy="123099"/>
            <a:chOff x="6979103" y="5050971"/>
            <a:chExt cx="127091" cy="12309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5569134" y="1301932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275068" y="1145666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5068" y="1145666"/>
                <a:ext cx="174791" cy="215444"/>
              </a:xfrm>
              <a:prstGeom prst="rect">
                <a:avLst/>
              </a:prstGeom>
              <a:blipFill>
                <a:blip r:embed="rId10"/>
                <a:stretch>
                  <a:fillRect l="-20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235879" y="3492626"/>
                <a:ext cx="1789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879" y="3492626"/>
                <a:ext cx="178959" cy="215444"/>
              </a:xfrm>
              <a:prstGeom prst="rect">
                <a:avLst/>
              </a:prstGeom>
              <a:blipFill>
                <a:blip r:embed="rId11"/>
                <a:stretch>
                  <a:fillRect l="-20000" r="-666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676504" y="4032070"/>
            <a:ext cx="1472763" cy="1138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07005" y="3612367"/>
            <a:ext cx="2069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in vector form…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226737" y="3894151"/>
                <a:ext cx="161672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737" y="3894151"/>
                <a:ext cx="1616725" cy="569771"/>
              </a:xfrm>
              <a:prstGeom prst="rect">
                <a:avLst/>
              </a:prstGeom>
              <a:blipFill>
                <a:blip r:embed="rId12"/>
                <a:stretch>
                  <a:fillRect l="-775"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511722" y="782866"/>
                <a:ext cx="161672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722" y="782866"/>
                <a:ext cx="1616725" cy="569771"/>
              </a:xfrm>
              <a:prstGeom prst="rect">
                <a:avLst/>
              </a:prstGeom>
              <a:blipFill>
                <a:blip r:embed="rId13"/>
                <a:stretch>
                  <a:fillRect l="-775" t="-217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9176824" y="2355729"/>
            <a:ext cx="127091" cy="123099"/>
            <a:chOff x="6979103" y="5050971"/>
            <a:chExt cx="127091" cy="123099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flipV="1">
            <a:off x="9231088" y="1463043"/>
            <a:ext cx="1" cy="203780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060362" y="3656694"/>
                <a:ext cx="1554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362" y="3656694"/>
                <a:ext cx="155491" cy="215444"/>
              </a:xfrm>
              <a:prstGeom prst="rect">
                <a:avLst/>
              </a:prstGeom>
              <a:blipFill>
                <a:blip r:embed="rId14"/>
                <a:stretch>
                  <a:fillRect l="-7143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190990" y="3473816"/>
                <a:ext cx="492892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990" y="3473816"/>
                <a:ext cx="492892" cy="568361"/>
              </a:xfrm>
              <a:prstGeom prst="rect">
                <a:avLst/>
              </a:prstGeom>
              <a:blipFill>
                <a:blip r:embed="rId15"/>
                <a:stretch>
                  <a:fillRect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9163761" y="3004518"/>
            <a:ext cx="127091" cy="123099"/>
            <a:chOff x="6979103" y="5050971"/>
            <a:chExt cx="127091" cy="123099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9168116" y="1711295"/>
            <a:ext cx="127091" cy="123099"/>
            <a:chOff x="6979103" y="5050971"/>
            <a:chExt cx="127091" cy="123099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339623" y="226943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623" y="2269433"/>
                <a:ext cx="196721" cy="215444"/>
              </a:xfrm>
              <a:prstGeom prst="rect">
                <a:avLst/>
              </a:prstGeom>
              <a:blipFill>
                <a:blip r:embed="rId16"/>
                <a:stretch>
                  <a:fillRect l="-11765"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261500" y="4513577"/>
                <a:ext cx="529109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we draw on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it will pass through the plane somewhere</a:t>
                </a: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we draw on 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it will pass through the same point in the plane…</a:t>
                </a: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need two points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be able to calculate its equation. One will be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meets the plane. The other can be the reflection of a point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(as in the previous example)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500" y="4513577"/>
                <a:ext cx="5291091" cy="2031325"/>
              </a:xfrm>
              <a:prstGeom prst="rect">
                <a:avLst/>
              </a:prstGeom>
              <a:blipFill>
                <a:blip r:embed="rId17"/>
                <a:stretch>
                  <a:fillRect l="-239" r="-478" b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451924" y="1564098"/>
                <a:ext cx="7255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2,4,−6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924" y="1564098"/>
                <a:ext cx="725583" cy="215444"/>
              </a:xfrm>
              <a:prstGeom prst="rect">
                <a:avLst/>
              </a:prstGeom>
              <a:blipFill>
                <a:blip r:embed="rId1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687958" y="3097112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958" y="3097112"/>
                <a:ext cx="1309654" cy="215444"/>
              </a:xfrm>
              <a:prstGeom prst="rect">
                <a:avLst/>
              </a:prstGeom>
              <a:blipFill>
                <a:blip r:embed="rId19"/>
                <a:stretch>
                  <a:fillRect l="-384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77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6" grpId="0"/>
      <p:bldP spid="37" grpId="0"/>
      <p:bldP spid="30" grpId="0"/>
      <p:bldP spid="41" grpId="0"/>
      <p:bldP spid="42" grpId="0"/>
      <p:bldP spid="53" grpId="0"/>
      <p:bldP spid="54" grpId="0"/>
      <p:bldP spid="62" grpId="0"/>
      <p:bldP spid="64" grpId="0"/>
      <p:bldP spid="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4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blipFill>
                <a:blip r:embed="rId5"/>
                <a:stretch>
                  <a:fillRect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blipFill>
                <a:blip r:embed="rId6"/>
                <a:stretch>
                  <a:fillRect l="-3571" t="-2941" r="-3071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blipFill>
                <a:blip r:embed="rId7"/>
                <a:stretch>
                  <a:fillRect t="-285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blipFill>
                <a:blip r:embed="rId8"/>
                <a:stretch>
                  <a:fillRect l="-1639" t="-14286" r="-327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allelogram 10"/>
          <p:cNvSpPr/>
          <p:nvPr/>
        </p:nvSpPr>
        <p:spPr>
          <a:xfrm>
            <a:off x="5427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634448" y="1297578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831350" y="2368791"/>
            <a:ext cx="127091" cy="123099"/>
            <a:chOff x="6979103" y="5050971"/>
            <a:chExt cx="127091" cy="12309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5569134" y="1301932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275068" y="1145666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5068" y="1145666"/>
                <a:ext cx="174791" cy="215444"/>
              </a:xfrm>
              <a:prstGeom prst="rect">
                <a:avLst/>
              </a:prstGeom>
              <a:blipFill>
                <a:blip r:embed="rId9"/>
                <a:stretch>
                  <a:fillRect l="-20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235878" y="3492626"/>
                <a:ext cx="178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878" y="3492626"/>
                <a:ext cx="178960" cy="215444"/>
              </a:xfrm>
              <a:prstGeom prst="rect">
                <a:avLst/>
              </a:prstGeom>
              <a:blipFill>
                <a:blip r:embed="rId10"/>
                <a:stretch>
                  <a:fillRect l="-20000" r="-666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511722" y="782866"/>
                <a:ext cx="161672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722" y="782866"/>
                <a:ext cx="1616725" cy="569771"/>
              </a:xfrm>
              <a:prstGeom prst="rect">
                <a:avLst/>
              </a:prstGeom>
              <a:blipFill>
                <a:blip r:embed="rId11"/>
                <a:stretch>
                  <a:fillRect l="-775" t="-217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9176824" y="2355729"/>
            <a:ext cx="127091" cy="123099"/>
            <a:chOff x="6979103" y="5050971"/>
            <a:chExt cx="127091" cy="123099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flipV="1">
            <a:off x="9231088" y="1463043"/>
            <a:ext cx="1" cy="203780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060362" y="3656694"/>
                <a:ext cx="1554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362" y="3656694"/>
                <a:ext cx="155491" cy="215444"/>
              </a:xfrm>
              <a:prstGeom prst="rect">
                <a:avLst/>
              </a:prstGeom>
              <a:blipFill>
                <a:blip r:embed="rId12"/>
                <a:stretch>
                  <a:fillRect l="-7143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190990" y="3473816"/>
                <a:ext cx="492892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990" y="3473816"/>
                <a:ext cx="492892" cy="568361"/>
              </a:xfrm>
              <a:prstGeom prst="rect">
                <a:avLst/>
              </a:prstGeom>
              <a:blipFill>
                <a:blip r:embed="rId13"/>
                <a:stretch>
                  <a:fillRect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9163761" y="3004518"/>
            <a:ext cx="127091" cy="123099"/>
            <a:chOff x="6979103" y="5050971"/>
            <a:chExt cx="127091" cy="123099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9168116" y="1711295"/>
            <a:ext cx="127091" cy="123099"/>
            <a:chOff x="6979103" y="5050971"/>
            <a:chExt cx="127091" cy="123099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339623" y="226943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623" y="2269433"/>
                <a:ext cx="196721" cy="215444"/>
              </a:xfrm>
              <a:prstGeom prst="rect">
                <a:avLst/>
              </a:prstGeom>
              <a:blipFill>
                <a:blip r:embed="rId14"/>
                <a:stretch>
                  <a:fillRect l="-11765"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76550" y="3762103"/>
                <a:ext cx="33078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Finding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meets the plane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550" y="3762103"/>
                <a:ext cx="3307893" cy="338554"/>
              </a:xfrm>
              <a:prstGeom prst="rect">
                <a:avLst/>
              </a:prstGeom>
              <a:blipFill>
                <a:blip r:embed="rId15"/>
                <a:stretch>
                  <a:fillRect l="-766" t="-3571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61833" y="28358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833" y="2835854"/>
                <a:ext cx="161904" cy="215444"/>
              </a:xfrm>
              <a:prstGeom prst="rect">
                <a:avLst/>
              </a:prstGeom>
              <a:blipFill>
                <a:blip r:embed="rId16"/>
                <a:stretch>
                  <a:fillRect l="-14286"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87958" y="3097112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958" y="3097112"/>
                <a:ext cx="1309654" cy="215444"/>
              </a:xfrm>
              <a:prstGeom prst="rect">
                <a:avLst/>
              </a:prstGeom>
              <a:blipFill>
                <a:blip r:embed="rId17"/>
                <a:stretch>
                  <a:fillRect l="-384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576136" y="2326039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136" y="2326039"/>
                <a:ext cx="155620" cy="215444"/>
              </a:xfrm>
              <a:prstGeom prst="rect">
                <a:avLst/>
              </a:prstGeom>
              <a:blipFill>
                <a:blip r:embed="rId18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647444" y="4443908"/>
                <a:ext cx="37605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be where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meets the plane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can be represented using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𝜆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from the vector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444" y="4443908"/>
                <a:ext cx="3760580" cy="954107"/>
              </a:xfrm>
              <a:prstGeom prst="rect">
                <a:avLst/>
              </a:prstGeom>
              <a:blipFill>
                <a:blip r:embed="rId19"/>
                <a:stretch>
                  <a:fillRect l="-337" t="-1316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68957" y="5406056"/>
                <a:ext cx="1337995" cy="67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4−2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−6+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957" y="5406056"/>
                <a:ext cx="1337995" cy="670055"/>
              </a:xfrm>
              <a:prstGeom prst="rect">
                <a:avLst/>
              </a:prstGeom>
              <a:blipFill>
                <a:blip r:embed="rId20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518404" y="4456971"/>
                <a:ext cx="37605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Point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must also satisfy the equation of the plane…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404" y="4456971"/>
                <a:ext cx="3760580" cy="523220"/>
              </a:xfrm>
              <a:prstGeom prst="rect">
                <a:avLst/>
              </a:prstGeom>
              <a:blipFill>
                <a:blip r:embed="rId21"/>
                <a:stretch>
                  <a:fillRect l="-337"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452929" y="4973809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929" y="4973809"/>
                <a:ext cx="1309654" cy="215444"/>
              </a:xfrm>
              <a:prstGeom prst="rect">
                <a:avLst/>
              </a:prstGeom>
              <a:blipFill>
                <a:blip r:embed="rId22"/>
                <a:stretch>
                  <a:fillRect l="-384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748804" y="5343924"/>
                <a:ext cx="30197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2(</m:t>
                      </m:r>
                      <m:r>
                        <m:rPr>
                          <m:brk m:alnAt="7"/>
                        </m:rP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)−3(4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)+(−6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804" y="5343924"/>
                <a:ext cx="3019737" cy="215444"/>
              </a:xfrm>
              <a:prstGeom prst="rect">
                <a:avLst/>
              </a:prstGeom>
              <a:blipFill>
                <a:blip r:embed="rId23"/>
                <a:stretch>
                  <a:fillRect l="-126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275679" y="5705329"/>
                <a:ext cx="4827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=2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679" y="5705329"/>
                <a:ext cx="482760" cy="215444"/>
              </a:xfrm>
              <a:prstGeom prst="rect">
                <a:avLst/>
              </a:prstGeom>
              <a:blipFill>
                <a:blip r:embed="rId24"/>
                <a:stretch>
                  <a:fillRect l="-1282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3580190" y="5410409"/>
                <a:ext cx="1027524" cy="660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190" y="5410409"/>
                <a:ext cx="1027524" cy="660694"/>
              </a:xfrm>
              <a:prstGeom prst="rect">
                <a:avLst/>
              </a:prstGeom>
              <a:blipFill>
                <a:blip r:embed="rId25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/>
          <p:cNvSpPr/>
          <p:nvPr/>
        </p:nvSpPr>
        <p:spPr>
          <a:xfrm rot="5400000">
            <a:off x="3352800" y="5399318"/>
            <a:ext cx="330927" cy="1358537"/>
          </a:xfrm>
          <a:prstGeom prst="arc">
            <a:avLst>
              <a:gd name="adj1" fmla="val 16200000"/>
              <a:gd name="adj2" fmla="val 5378516"/>
            </a:avLst>
          </a:prstGeom>
          <a:ln w="2540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627159" y="6277063"/>
                <a:ext cx="19100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Now we know that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𝜆</m:t>
                    </m:r>
                    <m:r>
                      <a:rPr lang="en-US" sz="1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159" y="6277063"/>
                <a:ext cx="1910008" cy="276999"/>
              </a:xfrm>
              <a:prstGeom prst="rect">
                <a:avLst/>
              </a:prstGeom>
              <a:blipFill>
                <a:blip r:embed="rId2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482150" y="748938"/>
            <a:ext cx="1637211" cy="653143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4646024" y="3087189"/>
            <a:ext cx="1354183" cy="26561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Arc 72"/>
          <p:cNvSpPr/>
          <p:nvPr/>
        </p:nvSpPr>
        <p:spPr>
          <a:xfrm>
            <a:off x="8712164" y="5070203"/>
            <a:ext cx="187996" cy="39878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8900161" y="5063672"/>
            <a:ext cx="169817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from the expression for A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Arc 74"/>
          <p:cNvSpPr/>
          <p:nvPr/>
        </p:nvSpPr>
        <p:spPr>
          <a:xfrm>
            <a:off x="8716518" y="5449026"/>
            <a:ext cx="187996" cy="39878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8860973" y="5555707"/>
            <a:ext cx="8403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060550" y="2312976"/>
                <a:ext cx="7240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(6,0,−4)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550" y="2312976"/>
                <a:ext cx="724044" cy="215444"/>
              </a:xfrm>
              <a:prstGeom prst="rect">
                <a:avLst/>
              </a:prstGeom>
              <a:blipFill>
                <a:blip r:embed="rId27"/>
                <a:stretch>
                  <a:fillRect l="-8621" r="-689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3">
                <a:extLst>
                  <a:ext uri="{FF2B5EF4-FFF2-40B4-BE49-F238E27FC236}">
                    <a16:creationId xmlns:a16="http://schemas.microsoft.com/office/drawing/2014/main" id="{B43F6C75-7E6E-4FC0-8C03-12EFD6E5D311}"/>
                  </a:ext>
                </a:extLst>
              </p:cNvPr>
              <p:cNvSpPr txBox="1"/>
              <p:nvPr/>
            </p:nvSpPr>
            <p:spPr>
              <a:xfrm>
                <a:off x="8451924" y="1564098"/>
                <a:ext cx="7255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2,4,−6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3">
                <a:extLst>
                  <a:ext uri="{FF2B5EF4-FFF2-40B4-BE49-F238E27FC236}">
                    <a16:creationId xmlns:a16="http://schemas.microsoft.com/office/drawing/2014/main" id="{B43F6C75-7E6E-4FC0-8C03-12EFD6E5D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924" y="1564098"/>
                <a:ext cx="725583" cy="215444"/>
              </a:xfrm>
              <a:prstGeom prst="rect">
                <a:avLst/>
              </a:prstGeom>
              <a:blipFill>
                <a:blip r:embed="rId2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75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0" grpId="0"/>
      <p:bldP spid="7" grpId="0"/>
      <p:bldP spid="66" grpId="0"/>
      <p:bldP spid="67" grpId="0"/>
      <p:bldP spid="68" grpId="0"/>
      <p:bldP spid="69" grpId="0"/>
      <p:bldP spid="70" grpId="0"/>
      <p:bldP spid="8" grpId="0" animBg="1"/>
      <p:bldP spid="71" grpId="0"/>
      <p:bldP spid="9" grpId="0" animBg="1"/>
      <p:bldP spid="9" grpId="1" animBg="1"/>
      <p:bldP spid="72" grpId="0" animBg="1"/>
      <p:bldP spid="72" grpId="1" animBg="1"/>
      <p:bldP spid="73" grpId="0" animBg="1"/>
      <p:bldP spid="74" grpId="0"/>
      <p:bldP spid="75" grpId="0" animBg="1"/>
      <p:bldP spid="76" grpId="0"/>
      <p:bldP spid="7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4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blipFill>
                <a:blip r:embed="rId5"/>
                <a:stretch>
                  <a:fillRect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blipFill>
                <a:blip r:embed="rId6"/>
                <a:stretch>
                  <a:fillRect l="-3571" t="-2941" r="-3071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blipFill>
                <a:blip r:embed="rId7"/>
                <a:stretch>
                  <a:fillRect t="-285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blipFill>
                <a:blip r:embed="rId8"/>
                <a:stretch>
                  <a:fillRect l="-1639" t="-14286" r="-327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allelogram 10"/>
          <p:cNvSpPr/>
          <p:nvPr/>
        </p:nvSpPr>
        <p:spPr>
          <a:xfrm>
            <a:off x="5427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634448" y="1297578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831350" y="2368791"/>
            <a:ext cx="127091" cy="123099"/>
            <a:chOff x="6979103" y="5050971"/>
            <a:chExt cx="127091" cy="12309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5569134" y="1301932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275068" y="1145666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5068" y="1145666"/>
                <a:ext cx="174791" cy="215444"/>
              </a:xfrm>
              <a:prstGeom prst="rect">
                <a:avLst/>
              </a:prstGeom>
              <a:blipFill>
                <a:blip r:embed="rId9"/>
                <a:stretch>
                  <a:fillRect l="-20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235878" y="3492626"/>
                <a:ext cx="178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878" y="3492626"/>
                <a:ext cx="178960" cy="215444"/>
              </a:xfrm>
              <a:prstGeom prst="rect">
                <a:avLst/>
              </a:prstGeom>
              <a:blipFill>
                <a:blip r:embed="rId10"/>
                <a:stretch>
                  <a:fillRect l="-20000" r="-666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511722" y="782866"/>
                <a:ext cx="161672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722" y="782866"/>
                <a:ext cx="1616725" cy="569771"/>
              </a:xfrm>
              <a:prstGeom prst="rect">
                <a:avLst/>
              </a:prstGeom>
              <a:blipFill>
                <a:blip r:embed="rId11"/>
                <a:stretch>
                  <a:fillRect l="-775" t="-217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9176824" y="2355729"/>
            <a:ext cx="127091" cy="123099"/>
            <a:chOff x="6979103" y="5050971"/>
            <a:chExt cx="127091" cy="123099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flipV="1">
            <a:off x="9231088" y="1463043"/>
            <a:ext cx="1" cy="203780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060362" y="3656694"/>
                <a:ext cx="1554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362" y="3656694"/>
                <a:ext cx="155491" cy="215444"/>
              </a:xfrm>
              <a:prstGeom prst="rect">
                <a:avLst/>
              </a:prstGeom>
              <a:blipFill>
                <a:blip r:embed="rId12"/>
                <a:stretch>
                  <a:fillRect l="-7143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190990" y="3473816"/>
                <a:ext cx="492892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990" y="3473816"/>
                <a:ext cx="492892" cy="568361"/>
              </a:xfrm>
              <a:prstGeom prst="rect">
                <a:avLst/>
              </a:prstGeom>
              <a:blipFill>
                <a:blip r:embed="rId13"/>
                <a:stretch>
                  <a:fillRect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9163761" y="3004518"/>
            <a:ext cx="127091" cy="123099"/>
            <a:chOff x="6979103" y="5050971"/>
            <a:chExt cx="127091" cy="123099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9168116" y="1711295"/>
            <a:ext cx="127091" cy="123099"/>
            <a:chOff x="6979103" y="5050971"/>
            <a:chExt cx="127091" cy="123099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339623" y="226943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623" y="2269433"/>
                <a:ext cx="196721" cy="215444"/>
              </a:xfrm>
              <a:prstGeom prst="rect">
                <a:avLst/>
              </a:prstGeom>
              <a:blipFill>
                <a:blip r:embed="rId14"/>
                <a:stretch>
                  <a:fillRect l="-11765"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61833" y="28358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833" y="2835854"/>
                <a:ext cx="161904" cy="215444"/>
              </a:xfrm>
              <a:prstGeom prst="rect">
                <a:avLst/>
              </a:prstGeom>
              <a:blipFill>
                <a:blip r:embed="rId15"/>
                <a:stretch>
                  <a:fillRect l="-14286"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87958" y="3097112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958" y="3097112"/>
                <a:ext cx="1309654" cy="215444"/>
              </a:xfrm>
              <a:prstGeom prst="rect">
                <a:avLst/>
              </a:prstGeom>
              <a:blipFill>
                <a:blip r:embed="rId16"/>
                <a:stretch>
                  <a:fillRect l="-384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1750424" y="3358515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Finding a reflected point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64">
                <a:extLst>
                  <a:ext uri="{FF2B5EF4-FFF2-40B4-BE49-F238E27FC236}">
                    <a16:creationId xmlns:a16="http://schemas.microsoft.com/office/drawing/2014/main" id="{F6C45D47-E7E5-4904-A10D-9CDDDE14B918}"/>
                  </a:ext>
                </a:extLst>
              </p:cNvPr>
              <p:cNvSpPr txBox="1"/>
              <p:nvPr/>
            </p:nvSpPr>
            <p:spPr>
              <a:xfrm>
                <a:off x="1704594" y="3881932"/>
                <a:ext cx="4115181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do this as in the previous example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the reflected coordinates on the diagram be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Using point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normal vector, we can form an expression for point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64">
                <a:extLst>
                  <a:ext uri="{FF2B5EF4-FFF2-40B4-BE49-F238E27FC236}">
                    <a16:creationId xmlns:a16="http://schemas.microsoft.com/office/drawing/2014/main" id="{F6C45D47-E7E5-4904-A10D-9CDDDE14B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594" y="3881932"/>
                <a:ext cx="4115181" cy="1600438"/>
              </a:xfrm>
              <a:prstGeom prst="rect">
                <a:avLst/>
              </a:prstGeom>
              <a:blipFill>
                <a:blip r:embed="rId17"/>
                <a:stretch>
                  <a:fillRect l="-308" t="-787" r="-923" b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61">
                <a:extLst>
                  <a:ext uri="{FF2B5EF4-FFF2-40B4-BE49-F238E27FC236}">
                    <a16:creationId xmlns:a16="http://schemas.microsoft.com/office/drawing/2014/main" id="{29F8CAAB-AEC5-4A29-B70B-80ED0116754A}"/>
                  </a:ext>
                </a:extLst>
              </p:cNvPr>
              <p:cNvSpPr txBox="1"/>
              <p:nvPr/>
            </p:nvSpPr>
            <p:spPr>
              <a:xfrm>
                <a:off x="9244372" y="1507433"/>
                <a:ext cx="1550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61">
                <a:extLst>
                  <a:ext uri="{FF2B5EF4-FFF2-40B4-BE49-F238E27FC236}">
                    <a16:creationId xmlns:a16="http://schemas.microsoft.com/office/drawing/2014/main" id="{29F8CAAB-AEC5-4A29-B70B-80ED01167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372" y="1507433"/>
                <a:ext cx="155042" cy="215444"/>
              </a:xfrm>
              <a:prstGeom prst="rect">
                <a:avLst/>
              </a:prstGeom>
              <a:blipFill>
                <a:blip r:embed="rId18"/>
                <a:stretch>
                  <a:fillRect l="-23077" r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61">
                <a:extLst>
                  <a:ext uri="{FF2B5EF4-FFF2-40B4-BE49-F238E27FC236}">
                    <a16:creationId xmlns:a16="http://schemas.microsoft.com/office/drawing/2014/main" id="{DD2CE63A-84C2-4EBD-A67B-BC1E574850A5}"/>
                  </a:ext>
                </a:extLst>
              </p:cNvPr>
              <p:cNvSpPr txBox="1"/>
              <p:nvPr/>
            </p:nvSpPr>
            <p:spPr>
              <a:xfrm>
                <a:off x="9015773" y="3040958"/>
                <a:ext cx="1671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61">
                <a:extLst>
                  <a:ext uri="{FF2B5EF4-FFF2-40B4-BE49-F238E27FC236}">
                    <a16:creationId xmlns:a16="http://schemas.microsoft.com/office/drawing/2014/main" id="{DD2CE63A-84C2-4EBD-A67B-BC1E57485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773" y="3040958"/>
                <a:ext cx="167161" cy="215444"/>
              </a:xfrm>
              <a:prstGeom prst="rect">
                <a:avLst/>
              </a:prstGeom>
              <a:blipFill>
                <a:blip r:embed="rId19"/>
                <a:stretch>
                  <a:fillRect l="-28571" r="-2857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">
                <a:extLst>
                  <a:ext uri="{FF2B5EF4-FFF2-40B4-BE49-F238E27FC236}">
                    <a16:creationId xmlns:a16="http://schemas.microsoft.com/office/drawing/2014/main" id="{6AAD12C0-5686-47A0-B469-5B949C0714D3}"/>
                  </a:ext>
                </a:extLst>
              </p:cNvPr>
              <p:cNvSpPr/>
              <p:nvPr/>
            </p:nvSpPr>
            <p:spPr>
              <a:xfrm>
                <a:off x="1840381" y="5510830"/>
                <a:ext cx="1861856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Rectangle 6">
                <a:extLst>
                  <a:ext uri="{FF2B5EF4-FFF2-40B4-BE49-F238E27FC236}">
                    <a16:creationId xmlns:a16="http://schemas.microsoft.com/office/drawing/2014/main" id="{6AAD12C0-5686-47A0-B469-5B949C071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381" y="5510830"/>
                <a:ext cx="1861856" cy="66210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4">
            <a:extLst>
              <a:ext uri="{FF2B5EF4-FFF2-40B4-BE49-F238E27FC236}">
                <a16:creationId xmlns:a16="http://schemas.microsoft.com/office/drawing/2014/main" id="{31830DBF-47F3-48FE-BF41-0CD0CD37A933}"/>
              </a:ext>
            </a:extLst>
          </p:cNvPr>
          <p:cNvSpPr txBox="1"/>
          <p:nvPr/>
        </p:nvSpPr>
        <p:spPr>
          <a:xfrm>
            <a:off x="6019420" y="4329608"/>
            <a:ext cx="4115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coordinate M must also lie in the plane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48">
                <a:extLst>
                  <a:ext uri="{FF2B5EF4-FFF2-40B4-BE49-F238E27FC236}">
                    <a16:creationId xmlns:a16="http://schemas.microsoft.com/office/drawing/2014/main" id="{45334DE9-7918-4BE5-A223-5691CA0B36EF}"/>
                  </a:ext>
                </a:extLst>
              </p:cNvPr>
              <p:cNvSpPr txBox="1"/>
              <p:nvPr/>
            </p:nvSpPr>
            <p:spPr>
              <a:xfrm>
                <a:off x="7840733" y="4678262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7" name="TextBox 48">
                <a:extLst>
                  <a:ext uri="{FF2B5EF4-FFF2-40B4-BE49-F238E27FC236}">
                    <a16:creationId xmlns:a16="http://schemas.microsoft.com/office/drawing/2014/main" id="{45334DE9-7918-4BE5-A223-5691CA0B3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33" y="4678262"/>
                <a:ext cx="1309654" cy="215444"/>
              </a:xfrm>
              <a:prstGeom prst="rect">
                <a:avLst/>
              </a:prstGeom>
              <a:blipFill>
                <a:blip r:embed="rId21"/>
                <a:stretch>
                  <a:fillRect l="-3810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48">
                <a:extLst>
                  <a:ext uri="{FF2B5EF4-FFF2-40B4-BE49-F238E27FC236}">
                    <a16:creationId xmlns:a16="http://schemas.microsoft.com/office/drawing/2014/main" id="{34F505C0-D412-4ADA-8A88-E2B9F0F1E343}"/>
                  </a:ext>
                </a:extLst>
              </p:cNvPr>
              <p:cNvSpPr txBox="1"/>
              <p:nvPr/>
            </p:nvSpPr>
            <p:spPr>
              <a:xfrm>
                <a:off x="6137201" y="5087837"/>
                <a:ext cx="30212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2+2</m:t>
                          </m:r>
                          <m: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𝜆</m:t>
                          </m:r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−3(4−3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)+(−6+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8" name="TextBox 48">
                <a:extLst>
                  <a:ext uri="{FF2B5EF4-FFF2-40B4-BE49-F238E27FC236}">
                    <a16:creationId xmlns:a16="http://schemas.microsoft.com/office/drawing/2014/main" id="{34F505C0-D412-4ADA-8A88-E2B9F0F1E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201" y="5087837"/>
                <a:ext cx="3021275" cy="215444"/>
              </a:xfrm>
              <a:prstGeom prst="rect">
                <a:avLst/>
              </a:prstGeom>
              <a:blipFill>
                <a:blip r:embed="rId22"/>
                <a:stretch>
                  <a:fillRect l="-1255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48">
                <a:extLst>
                  <a:ext uri="{FF2B5EF4-FFF2-40B4-BE49-F238E27FC236}">
                    <a16:creationId xmlns:a16="http://schemas.microsoft.com/office/drawing/2014/main" id="{178F4870-A5C0-4922-BF30-95DDF9BBC64D}"/>
                  </a:ext>
                </a:extLst>
              </p:cNvPr>
              <p:cNvSpPr txBox="1"/>
              <p:nvPr/>
            </p:nvSpPr>
            <p:spPr>
              <a:xfrm>
                <a:off x="8671215" y="5411687"/>
                <a:ext cx="582146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11</m:t>
                          </m:r>
                        </m:num>
                        <m:den>
                          <m: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9" name="TextBox 48">
                <a:extLst>
                  <a:ext uri="{FF2B5EF4-FFF2-40B4-BE49-F238E27FC236}">
                    <a16:creationId xmlns:a16="http://schemas.microsoft.com/office/drawing/2014/main" id="{178F4870-A5C0-4922-BF30-95DDF9BBC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215" y="5411687"/>
                <a:ext cx="582146" cy="403316"/>
              </a:xfrm>
              <a:prstGeom prst="rect">
                <a:avLst/>
              </a:prstGeom>
              <a:blipFill>
                <a:blip r:embed="rId23"/>
                <a:stretch>
                  <a:fillRect l="-10638" t="-3030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">
                <a:extLst>
                  <a:ext uri="{FF2B5EF4-FFF2-40B4-BE49-F238E27FC236}">
                    <a16:creationId xmlns:a16="http://schemas.microsoft.com/office/drawing/2014/main" id="{7DC28656-3AF4-45A8-86CD-B26E3D3DE603}"/>
                  </a:ext>
                </a:extLst>
              </p:cNvPr>
              <p:cNvSpPr/>
              <p:nvPr/>
            </p:nvSpPr>
            <p:spPr>
              <a:xfrm>
                <a:off x="1840381" y="5520355"/>
                <a:ext cx="1964576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Rectangle 6">
                <a:extLst>
                  <a:ext uri="{FF2B5EF4-FFF2-40B4-BE49-F238E27FC236}">
                    <a16:creationId xmlns:a16="http://schemas.microsoft.com/office/drawing/2014/main" id="{7DC28656-3AF4-45A8-86CD-B26E3D3DE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381" y="5520355"/>
                <a:ext cx="1964576" cy="66210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6">
                <a:extLst>
                  <a:ext uri="{FF2B5EF4-FFF2-40B4-BE49-F238E27FC236}">
                    <a16:creationId xmlns:a16="http://schemas.microsoft.com/office/drawing/2014/main" id="{5D50F93C-1973-4C44-B973-058B54BFF2CC}"/>
                  </a:ext>
                </a:extLst>
              </p:cNvPr>
              <p:cNvSpPr/>
              <p:nvPr/>
            </p:nvSpPr>
            <p:spPr>
              <a:xfrm>
                <a:off x="3793007" y="5520355"/>
                <a:ext cx="1935017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Rectangle 6">
                <a:extLst>
                  <a:ext uri="{FF2B5EF4-FFF2-40B4-BE49-F238E27FC236}">
                    <a16:creationId xmlns:a16="http://schemas.microsoft.com/office/drawing/2014/main" id="{5D50F93C-1973-4C44-B973-058B54BFF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07" y="5520355"/>
                <a:ext cx="1935017" cy="66210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6">
                <a:extLst>
                  <a:ext uri="{FF2B5EF4-FFF2-40B4-BE49-F238E27FC236}">
                    <a16:creationId xmlns:a16="http://schemas.microsoft.com/office/drawing/2014/main" id="{958F127A-2FCC-4BEC-8D85-FED45DD15BB9}"/>
                  </a:ext>
                </a:extLst>
              </p:cNvPr>
              <p:cNvSpPr/>
              <p:nvPr/>
            </p:nvSpPr>
            <p:spPr>
              <a:xfrm>
                <a:off x="3783481" y="6158530"/>
                <a:ext cx="1882758" cy="505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Rectangle 6">
                <a:extLst>
                  <a:ext uri="{FF2B5EF4-FFF2-40B4-BE49-F238E27FC236}">
                    <a16:creationId xmlns:a16="http://schemas.microsoft.com/office/drawing/2014/main" id="{958F127A-2FCC-4BEC-8D85-FED45DD15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481" y="6158530"/>
                <a:ext cx="1882758" cy="50597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6">
                <a:extLst>
                  <a:ext uri="{FF2B5EF4-FFF2-40B4-BE49-F238E27FC236}">
                    <a16:creationId xmlns:a16="http://schemas.microsoft.com/office/drawing/2014/main" id="{F80E6023-0139-4201-AAF5-7EC95712FF08}"/>
                  </a:ext>
                </a:extLst>
              </p:cNvPr>
              <p:cNvSpPr/>
              <p:nvPr/>
            </p:nvSpPr>
            <p:spPr>
              <a:xfrm>
                <a:off x="7860182" y="3120055"/>
                <a:ext cx="1237903" cy="417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num>
                            <m:den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num>
                            <m:den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73" name="Rectangle 6">
                <a:extLst>
                  <a:ext uri="{FF2B5EF4-FFF2-40B4-BE49-F238E27FC236}">
                    <a16:creationId xmlns:a16="http://schemas.microsoft.com/office/drawing/2014/main" id="{F80E6023-0139-4201-AAF5-7EC95712F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182" y="3120055"/>
                <a:ext cx="1237903" cy="41735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1">
            <a:extLst>
              <a:ext uri="{FF2B5EF4-FFF2-40B4-BE49-F238E27FC236}">
                <a16:creationId xmlns:a16="http://schemas.microsoft.com/office/drawing/2014/main" id="{ED3EB839-5C89-4E39-BABD-1FAFAE01C2E6}"/>
              </a:ext>
            </a:extLst>
          </p:cNvPr>
          <p:cNvSpPr/>
          <p:nvPr/>
        </p:nvSpPr>
        <p:spPr>
          <a:xfrm>
            <a:off x="4646024" y="3087189"/>
            <a:ext cx="1354183" cy="26561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1">
            <a:extLst>
              <a:ext uri="{FF2B5EF4-FFF2-40B4-BE49-F238E27FC236}">
                <a16:creationId xmlns:a16="http://schemas.microsoft.com/office/drawing/2014/main" id="{6A7A0037-B482-47BB-8B80-BA253FEA05AA}"/>
              </a:ext>
            </a:extLst>
          </p:cNvPr>
          <p:cNvSpPr/>
          <p:nvPr/>
        </p:nvSpPr>
        <p:spPr>
          <a:xfrm>
            <a:off x="9056099" y="3411039"/>
            <a:ext cx="630827" cy="67518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1">
            <a:extLst>
              <a:ext uri="{FF2B5EF4-FFF2-40B4-BE49-F238E27FC236}">
                <a16:creationId xmlns:a16="http://schemas.microsoft.com/office/drawing/2014/main" id="{50A4D65A-2E31-44FA-9FE7-52DE6E343864}"/>
              </a:ext>
            </a:extLst>
          </p:cNvPr>
          <p:cNvSpPr/>
          <p:nvPr/>
        </p:nvSpPr>
        <p:spPr>
          <a:xfrm>
            <a:off x="8465548" y="1544139"/>
            <a:ext cx="697502" cy="23703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0">
                <a:extLst>
                  <a:ext uri="{FF2B5EF4-FFF2-40B4-BE49-F238E27FC236}">
                    <a16:creationId xmlns:a16="http://schemas.microsoft.com/office/drawing/2014/main" id="{75FC32F7-E971-4169-A299-E619D90ACA1D}"/>
                  </a:ext>
                </a:extLst>
              </p:cNvPr>
              <p:cNvSpPr txBox="1"/>
              <p:nvPr/>
            </p:nvSpPr>
            <p:spPr>
              <a:xfrm>
                <a:off x="2065184" y="6205836"/>
                <a:ext cx="16876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 twice the distance from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GB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79" name="TextBox 70">
                <a:extLst>
                  <a:ext uri="{FF2B5EF4-FFF2-40B4-BE49-F238E27FC236}">
                    <a16:creationId xmlns:a16="http://schemas.microsoft.com/office/drawing/2014/main" id="{75FC32F7-E971-4169-A299-E619D90AC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84" y="6205836"/>
                <a:ext cx="1687666" cy="461665"/>
              </a:xfrm>
              <a:prstGeom prst="rect">
                <a:avLst/>
              </a:prstGeom>
              <a:blipFill>
                <a:blip r:embed="rId28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49">
                <a:extLst>
                  <a:ext uri="{FF2B5EF4-FFF2-40B4-BE49-F238E27FC236}">
                    <a16:creationId xmlns:a16="http://schemas.microsoft.com/office/drawing/2014/main" id="{536F7C5A-AD19-46D6-8FA0-8D14F55DD0D2}"/>
                  </a:ext>
                </a:extLst>
              </p:cNvPr>
              <p:cNvSpPr txBox="1"/>
              <p:nvPr/>
            </p:nvSpPr>
            <p:spPr>
              <a:xfrm>
                <a:off x="7576136" y="2326039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49">
                <a:extLst>
                  <a:ext uri="{FF2B5EF4-FFF2-40B4-BE49-F238E27FC236}">
                    <a16:creationId xmlns:a16="http://schemas.microsoft.com/office/drawing/2014/main" id="{536F7C5A-AD19-46D6-8FA0-8D14F55DD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136" y="2326039"/>
                <a:ext cx="155620" cy="215444"/>
              </a:xfrm>
              <a:prstGeom prst="rect">
                <a:avLst/>
              </a:prstGeom>
              <a:blipFill>
                <a:blip r:embed="rId29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76">
                <a:extLst>
                  <a:ext uri="{FF2B5EF4-FFF2-40B4-BE49-F238E27FC236}">
                    <a16:creationId xmlns:a16="http://schemas.microsoft.com/office/drawing/2014/main" id="{85C6020E-6697-41C7-ABE9-7EF8D63AF65C}"/>
                  </a:ext>
                </a:extLst>
              </p:cNvPr>
              <p:cNvSpPr txBox="1"/>
              <p:nvPr/>
            </p:nvSpPr>
            <p:spPr>
              <a:xfrm>
                <a:off x="8060550" y="2312976"/>
                <a:ext cx="7240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(6,0,−4)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76">
                <a:extLst>
                  <a:ext uri="{FF2B5EF4-FFF2-40B4-BE49-F238E27FC236}">
                    <a16:creationId xmlns:a16="http://schemas.microsoft.com/office/drawing/2014/main" id="{85C6020E-6697-41C7-ABE9-7EF8D63AF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550" y="2312976"/>
                <a:ext cx="724044" cy="215444"/>
              </a:xfrm>
              <a:prstGeom prst="rect">
                <a:avLst/>
              </a:prstGeom>
              <a:blipFill>
                <a:blip r:embed="rId30"/>
                <a:stretch>
                  <a:fillRect l="-8621" r="-689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63">
                <a:extLst>
                  <a:ext uri="{FF2B5EF4-FFF2-40B4-BE49-F238E27FC236}">
                    <a16:creationId xmlns:a16="http://schemas.microsoft.com/office/drawing/2014/main" id="{004EBC7B-FAD1-4142-BBB0-C3AD861DB427}"/>
                  </a:ext>
                </a:extLst>
              </p:cNvPr>
              <p:cNvSpPr txBox="1"/>
              <p:nvPr/>
            </p:nvSpPr>
            <p:spPr>
              <a:xfrm>
                <a:off x="8451924" y="1564098"/>
                <a:ext cx="7255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2,4,−6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63">
                <a:extLst>
                  <a:ext uri="{FF2B5EF4-FFF2-40B4-BE49-F238E27FC236}">
                    <a16:creationId xmlns:a16="http://schemas.microsoft.com/office/drawing/2014/main" id="{004EBC7B-FAD1-4142-BBB0-C3AD861DB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924" y="1564098"/>
                <a:ext cx="725583" cy="215444"/>
              </a:xfrm>
              <a:prstGeom prst="rect">
                <a:avLst/>
              </a:prstGeom>
              <a:blipFill>
                <a:blip r:embed="rId31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Arc 72">
            <a:extLst>
              <a:ext uri="{FF2B5EF4-FFF2-40B4-BE49-F238E27FC236}">
                <a16:creationId xmlns:a16="http://schemas.microsoft.com/office/drawing/2014/main" id="{B5BE02D8-0521-4AFD-A627-A0814F082AF3}"/>
              </a:ext>
            </a:extLst>
          </p:cNvPr>
          <p:cNvSpPr/>
          <p:nvPr/>
        </p:nvSpPr>
        <p:spPr>
          <a:xfrm>
            <a:off x="9150314" y="4822553"/>
            <a:ext cx="187996" cy="39878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73">
            <a:extLst>
              <a:ext uri="{FF2B5EF4-FFF2-40B4-BE49-F238E27FC236}">
                <a16:creationId xmlns:a16="http://schemas.microsoft.com/office/drawing/2014/main" id="{DCFCF743-84FC-4757-A9E1-0411C27CE598}"/>
              </a:ext>
            </a:extLst>
          </p:cNvPr>
          <p:cNvSpPr txBox="1"/>
          <p:nvPr/>
        </p:nvSpPr>
        <p:spPr>
          <a:xfrm>
            <a:off x="9357360" y="4701722"/>
            <a:ext cx="12344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from the expression for M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Arc 74">
            <a:extLst>
              <a:ext uri="{FF2B5EF4-FFF2-40B4-BE49-F238E27FC236}">
                <a16:creationId xmlns:a16="http://schemas.microsoft.com/office/drawing/2014/main" id="{01EA2920-6F26-4D96-A706-6EA1652E6465}"/>
              </a:ext>
            </a:extLst>
          </p:cNvPr>
          <p:cNvSpPr/>
          <p:nvPr/>
        </p:nvSpPr>
        <p:spPr>
          <a:xfrm>
            <a:off x="9154668" y="5201376"/>
            <a:ext cx="187996" cy="39878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75">
            <a:extLst>
              <a:ext uri="{FF2B5EF4-FFF2-40B4-BE49-F238E27FC236}">
                <a16:creationId xmlns:a16="http://schemas.microsoft.com/office/drawing/2014/main" id="{6311CBCF-F624-44DE-AD78-9CE176733A65}"/>
              </a:ext>
            </a:extLst>
          </p:cNvPr>
          <p:cNvSpPr txBox="1"/>
          <p:nvPr/>
        </p:nvSpPr>
        <p:spPr>
          <a:xfrm>
            <a:off x="9327698" y="5403307"/>
            <a:ext cx="8403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65" grpId="0"/>
      <p:bldP spid="65" grpId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9" grpId="0"/>
      <p:bldP spid="83" grpId="0" animBg="1"/>
      <p:bldP spid="84" grpId="0"/>
      <p:bldP spid="85" grpId="0" animBg="1"/>
      <p:bldP spid="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4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blipFill>
                <a:blip r:embed="rId5"/>
                <a:stretch>
                  <a:fillRect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blipFill>
                <a:blip r:embed="rId6"/>
                <a:stretch>
                  <a:fillRect l="-3571" t="-2941" r="-3071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blipFill>
                <a:blip r:embed="rId7"/>
                <a:stretch>
                  <a:fillRect t="-285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blipFill>
                <a:blip r:embed="rId8"/>
                <a:stretch>
                  <a:fillRect l="-1639" t="-14286" r="-327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allelogram 10"/>
          <p:cNvSpPr/>
          <p:nvPr/>
        </p:nvSpPr>
        <p:spPr>
          <a:xfrm>
            <a:off x="5427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634448" y="1297578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831350" y="2368791"/>
            <a:ext cx="127091" cy="123099"/>
            <a:chOff x="6979103" y="5050971"/>
            <a:chExt cx="127091" cy="12309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5569134" y="1301932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275068" y="1145666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5068" y="1145666"/>
                <a:ext cx="174791" cy="215444"/>
              </a:xfrm>
              <a:prstGeom prst="rect">
                <a:avLst/>
              </a:prstGeom>
              <a:blipFill>
                <a:blip r:embed="rId9"/>
                <a:stretch>
                  <a:fillRect l="-20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235878" y="3492626"/>
                <a:ext cx="178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878" y="3492626"/>
                <a:ext cx="178960" cy="215444"/>
              </a:xfrm>
              <a:prstGeom prst="rect">
                <a:avLst/>
              </a:prstGeom>
              <a:blipFill>
                <a:blip r:embed="rId10"/>
                <a:stretch>
                  <a:fillRect l="-20000" r="-666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511722" y="782866"/>
                <a:ext cx="161672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722" y="782866"/>
                <a:ext cx="1616725" cy="569771"/>
              </a:xfrm>
              <a:prstGeom prst="rect">
                <a:avLst/>
              </a:prstGeom>
              <a:blipFill>
                <a:blip r:embed="rId11"/>
                <a:stretch>
                  <a:fillRect l="-775" t="-217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9176824" y="2355729"/>
            <a:ext cx="127091" cy="123099"/>
            <a:chOff x="6979103" y="5050971"/>
            <a:chExt cx="127091" cy="123099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flipV="1">
            <a:off x="9231088" y="1463043"/>
            <a:ext cx="1" cy="203780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060362" y="3656694"/>
                <a:ext cx="1554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362" y="3656694"/>
                <a:ext cx="155491" cy="215444"/>
              </a:xfrm>
              <a:prstGeom prst="rect">
                <a:avLst/>
              </a:prstGeom>
              <a:blipFill>
                <a:blip r:embed="rId12"/>
                <a:stretch>
                  <a:fillRect l="-7143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190990" y="3473816"/>
                <a:ext cx="492892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990" y="3473816"/>
                <a:ext cx="492892" cy="568361"/>
              </a:xfrm>
              <a:prstGeom prst="rect">
                <a:avLst/>
              </a:prstGeom>
              <a:blipFill>
                <a:blip r:embed="rId13"/>
                <a:stretch>
                  <a:fillRect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9163761" y="3004518"/>
            <a:ext cx="127091" cy="123099"/>
            <a:chOff x="6979103" y="5050971"/>
            <a:chExt cx="127091" cy="123099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9168116" y="1711295"/>
            <a:ext cx="127091" cy="123099"/>
            <a:chOff x="6979103" y="5050971"/>
            <a:chExt cx="127091" cy="123099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339623" y="226943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623" y="2269433"/>
                <a:ext cx="196721" cy="215444"/>
              </a:xfrm>
              <a:prstGeom prst="rect">
                <a:avLst/>
              </a:prstGeom>
              <a:blipFill>
                <a:blip r:embed="rId14"/>
                <a:stretch>
                  <a:fillRect l="-11765"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61833" y="28358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833" y="2835854"/>
                <a:ext cx="161904" cy="215444"/>
              </a:xfrm>
              <a:prstGeom prst="rect">
                <a:avLst/>
              </a:prstGeom>
              <a:blipFill>
                <a:blip r:embed="rId15"/>
                <a:stretch>
                  <a:fillRect l="-14286"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87958" y="3097112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958" y="3097112"/>
                <a:ext cx="1309654" cy="215444"/>
              </a:xfrm>
              <a:prstGeom prst="rect">
                <a:avLst/>
              </a:prstGeom>
              <a:blipFill>
                <a:blip r:embed="rId16"/>
                <a:stretch>
                  <a:fillRect l="-384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49">
                <a:extLst>
                  <a:ext uri="{FF2B5EF4-FFF2-40B4-BE49-F238E27FC236}">
                    <a16:creationId xmlns:a16="http://schemas.microsoft.com/office/drawing/2014/main" id="{536F7C5A-AD19-46D6-8FA0-8D14F55DD0D2}"/>
                  </a:ext>
                </a:extLst>
              </p:cNvPr>
              <p:cNvSpPr txBox="1"/>
              <p:nvPr/>
            </p:nvSpPr>
            <p:spPr>
              <a:xfrm>
                <a:off x="7576136" y="2326039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49">
                <a:extLst>
                  <a:ext uri="{FF2B5EF4-FFF2-40B4-BE49-F238E27FC236}">
                    <a16:creationId xmlns:a16="http://schemas.microsoft.com/office/drawing/2014/main" id="{536F7C5A-AD19-46D6-8FA0-8D14F55DD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136" y="2326039"/>
                <a:ext cx="155620" cy="215444"/>
              </a:xfrm>
              <a:prstGeom prst="rect">
                <a:avLst/>
              </a:prstGeom>
              <a:blipFill>
                <a:blip r:embed="rId17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76">
                <a:extLst>
                  <a:ext uri="{FF2B5EF4-FFF2-40B4-BE49-F238E27FC236}">
                    <a16:creationId xmlns:a16="http://schemas.microsoft.com/office/drawing/2014/main" id="{85C6020E-6697-41C7-ABE9-7EF8D63AF65C}"/>
                  </a:ext>
                </a:extLst>
              </p:cNvPr>
              <p:cNvSpPr txBox="1"/>
              <p:nvPr/>
            </p:nvSpPr>
            <p:spPr>
              <a:xfrm>
                <a:off x="8060550" y="2312976"/>
                <a:ext cx="7240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(6,0,−4)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76">
                <a:extLst>
                  <a:ext uri="{FF2B5EF4-FFF2-40B4-BE49-F238E27FC236}">
                    <a16:creationId xmlns:a16="http://schemas.microsoft.com/office/drawing/2014/main" id="{85C6020E-6697-41C7-ABE9-7EF8D63AF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550" y="2312976"/>
                <a:ext cx="724044" cy="215444"/>
              </a:xfrm>
              <a:prstGeom prst="rect">
                <a:avLst/>
              </a:prstGeom>
              <a:blipFill>
                <a:blip r:embed="rId18"/>
                <a:stretch>
                  <a:fillRect l="-8621" r="-689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61">
                <a:extLst>
                  <a:ext uri="{FF2B5EF4-FFF2-40B4-BE49-F238E27FC236}">
                    <a16:creationId xmlns:a16="http://schemas.microsoft.com/office/drawing/2014/main" id="{AC0D1663-8918-438B-8034-9FB7633298C5}"/>
                  </a:ext>
                </a:extLst>
              </p:cNvPr>
              <p:cNvSpPr txBox="1"/>
              <p:nvPr/>
            </p:nvSpPr>
            <p:spPr>
              <a:xfrm>
                <a:off x="9244372" y="1507433"/>
                <a:ext cx="1550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61">
                <a:extLst>
                  <a:ext uri="{FF2B5EF4-FFF2-40B4-BE49-F238E27FC236}">
                    <a16:creationId xmlns:a16="http://schemas.microsoft.com/office/drawing/2014/main" id="{AC0D1663-8918-438B-8034-9FB763329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372" y="1507433"/>
                <a:ext cx="155042" cy="215444"/>
              </a:xfrm>
              <a:prstGeom prst="rect">
                <a:avLst/>
              </a:prstGeom>
              <a:blipFill>
                <a:blip r:embed="rId19"/>
                <a:stretch>
                  <a:fillRect l="-23077" r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63">
                <a:extLst>
                  <a:ext uri="{FF2B5EF4-FFF2-40B4-BE49-F238E27FC236}">
                    <a16:creationId xmlns:a16="http://schemas.microsoft.com/office/drawing/2014/main" id="{1E09E8EF-9C88-480A-B560-6D6AA2F0FD6D}"/>
                  </a:ext>
                </a:extLst>
              </p:cNvPr>
              <p:cNvSpPr txBox="1"/>
              <p:nvPr/>
            </p:nvSpPr>
            <p:spPr>
              <a:xfrm>
                <a:off x="8451924" y="1564098"/>
                <a:ext cx="7255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2,4,−6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63">
                <a:extLst>
                  <a:ext uri="{FF2B5EF4-FFF2-40B4-BE49-F238E27FC236}">
                    <a16:creationId xmlns:a16="http://schemas.microsoft.com/office/drawing/2014/main" id="{1E09E8EF-9C88-480A-B560-6D6AA2F0F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924" y="1564098"/>
                <a:ext cx="725583" cy="215444"/>
              </a:xfrm>
              <a:prstGeom prst="rect">
                <a:avLst/>
              </a:prstGeom>
              <a:blipFill>
                <a:blip r:embed="rId20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61">
                <a:extLst>
                  <a:ext uri="{FF2B5EF4-FFF2-40B4-BE49-F238E27FC236}">
                    <a16:creationId xmlns:a16="http://schemas.microsoft.com/office/drawing/2014/main" id="{33785E05-C152-402B-BDD5-841B04CDBFC0}"/>
                  </a:ext>
                </a:extLst>
              </p:cNvPr>
              <p:cNvSpPr txBox="1"/>
              <p:nvPr/>
            </p:nvSpPr>
            <p:spPr>
              <a:xfrm>
                <a:off x="9015773" y="3040958"/>
                <a:ext cx="1671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61">
                <a:extLst>
                  <a:ext uri="{FF2B5EF4-FFF2-40B4-BE49-F238E27FC236}">
                    <a16:creationId xmlns:a16="http://schemas.microsoft.com/office/drawing/2014/main" id="{33785E05-C152-402B-BDD5-841B04CDB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773" y="3040958"/>
                <a:ext cx="167161" cy="215444"/>
              </a:xfrm>
              <a:prstGeom prst="rect">
                <a:avLst/>
              </a:prstGeom>
              <a:blipFill>
                <a:blip r:embed="rId21"/>
                <a:stretch>
                  <a:fillRect l="-28571" r="-2857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6">
                <a:extLst>
                  <a:ext uri="{FF2B5EF4-FFF2-40B4-BE49-F238E27FC236}">
                    <a16:creationId xmlns:a16="http://schemas.microsoft.com/office/drawing/2014/main" id="{ECEE6D22-9879-42B9-9757-2F9E53A9BB4B}"/>
                  </a:ext>
                </a:extLst>
              </p:cNvPr>
              <p:cNvSpPr/>
              <p:nvPr/>
            </p:nvSpPr>
            <p:spPr>
              <a:xfrm>
                <a:off x="7860182" y="3120055"/>
                <a:ext cx="1237903" cy="417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num>
                            <m:den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num>
                            <m:den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83" name="Rectangle 6">
                <a:extLst>
                  <a:ext uri="{FF2B5EF4-FFF2-40B4-BE49-F238E27FC236}">
                    <a16:creationId xmlns:a16="http://schemas.microsoft.com/office/drawing/2014/main" id="{ECEE6D22-9879-42B9-9757-2F9E53A9B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182" y="3120055"/>
                <a:ext cx="1237903" cy="41735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64">
                <a:extLst>
                  <a:ext uri="{FF2B5EF4-FFF2-40B4-BE49-F238E27FC236}">
                    <a16:creationId xmlns:a16="http://schemas.microsoft.com/office/drawing/2014/main" id="{768770FF-70B9-4EC7-A1E4-178FC1428DE1}"/>
                  </a:ext>
                </a:extLst>
              </p:cNvPr>
              <p:cNvSpPr txBox="1"/>
              <p:nvPr/>
            </p:nvSpPr>
            <p:spPr>
              <a:xfrm>
                <a:off x="1637919" y="3186607"/>
                <a:ext cx="30102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Finally, to find the equation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first need to find the direction vector from </a:t>
                </a:r>
                <a14:m>
                  <m:oMath xmlns:m="http://schemas.openxmlformats.org/officeDocument/2006/math">
                    <m:r>
                      <a:rPr lang="en-GB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5" name="TextBox 64">
                <a:extLst>
                  <a:ext uri="{FF2B5EF4-FFF2-40B4-BE49-F238E27FC236}">
                    <a16:creationId xmlns:a16="http://schemas.microsoft.com/office/drawing/2014/main" id="{768770FF-70B9-4EC7-A1E4-178FC1428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19" y="3186607"/>
                <a:ext cx="3010282" cy="738664"/>
              </a:xfrm>
              <a:prstGeom prst="rect">
                <a:avLst/>
              </a:prstGeom>
              <a:blipFill>
                <a:blip r:embed="rId23"/>
                <a:stretch>
                  <a:fillRect r="-1681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7057590-DFFA-4257-B854-75D884B4D13C}"/>
                  </a:ext>
                </a:extLst>
              </p:cNvPr>
              <p:cNvSpPr txBox="1"/>
              <p:nvPr/>
            </p:nvSpPr>
            <p:spPr>
              <a:xfrm>
                <a:off x="2019301" y="3895725"/>
                <a:ext cx="1086451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𝐴𝑄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7057590-DFFA-4257-B854-75D884B4D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1" y="3895725"/>
                <a:ext cx="1086451" cy="277768"/>
              </a:xfrm>
              <a:prstGeom prst="rect">
                <a:avLst/>
              </a:prstGeom>
              <a:blipFill>
                <a:blip r:embed="rId24"/>
                <a:stretch>
                  <a:fillRect l="-4598" r="-114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2504C2EE-A521-4581-9CBE-B4C8BD60733C}"/>
                  </a:ext>
                </a:extLst>
              </p:cNvPr>
              <p:cNvSpPr txBox="1"/>
              <p:nvPr/>
            </p:nvSpPr>
            <p:spPr>
              <a:xfrm>
                <a:off x="2019300" y="4686300"/>
                <a:ext cx="532710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𝐴𝑄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2504C2EE-A521-4581-9CBE-B4C8BD607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4686300"/>
                <a:ext cx="532710" cy="277768"/>
              </a:xfrm>
              <a:prstGeom prst="rect">
                <a:avLst/>
              </a:prstGeom>
              <a:blipFill>
                <a:blip r:embed="rId25"/>
                <a:stretch>
                  <a:fillRect l="-11628" r="-2326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86C0160B-2937-4CB4-A0E9-A75B3669AC9C}"/>
                  </a:ext>
                </a:extLst>
              </p:cNvPr>
              <p:cNvSpPr txBox="1"/>
              <p:nvPr/>
            </p:nvSpPr>
            <p:spPr>
              <a:xfrm>
                <a:off x="2581275" y="4276725"/>
                <a:ext cx="579646" cy="1095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58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86C0160B-2937-4CB4-A0E9-A75B3669A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275" y="4276725"/>
                <a:ext cx="579646" cy="1095428"/>
              </a:xfrm>
              <a:prstGeom prst="rect">
                <a:avLst/>
              </a:prstGeom>
              <a:blipFill>
                <a:blip r:embed="rId26"/>
                <a:stretch>
                  <a:fillRect t="-1149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48E83BB8-A870-4214-AA91-A78BF31698FF}"/>
                  </a:ext>
                </a:extLst>
              </p:cNvPr>
              <p:cNvSpPr txBox="1"/>
              <p:nvPr/>
            </p:nvSpPr>
            <p:spPr>
              <a:xfrm>
                <a:off x="3171825" y="4514851"/>
                <a:ext cx="752322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48E83BB8-A870-4214-AA91-A78BF3169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825" y="4514851"/>
                <a:ext cx="752322" cy="649601"/>
              </a:xfrm>
              <a:prstGeom prst="rect">
                <a:avLst/>
              </a:prstGeom>
              <a:blipFill>
                <a:blip r:embed="rId27"/>
                <a:stretch>
                  <a:fillRect t="-192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588A6A2A-5821-430E-8054-AE55ADB555FE}"/>
                  </a:ext>
                </a:extLst>
              </p:cNvPr>
              <p:cNvSpPr txBox="1"/>
              <p:nvPr/>
            </p:nvSpPr>
            <p:spPr>
              <a:xfrm>
                <a:off x="2038350" y="5886450"/>
                <a:ext cx="532710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𝐴𝑄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588A6A2A-5821-430E-8054-AE55ADB55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350" y="5886450"/>
                <a:ext cx="532710" cy="277768"/>
              </a:xfrm>
              <a:prstGeom prst="rect">
                <a:avLst/>
              </a:prstGeom>
              <a:blipFill>
                <a:blip r:embed="rId28"/>
                <a:stretch>
                  <a:fillRect l="-11905" r="-476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9FDF4725-2F3D-4614-B015-C416294CBD62}"/>
                  </a:ext>
                </a:extLst>
              </p:cNvPr>
              <p:cNvSpPr txBox="1"/>
              <p:nvPr/>
            </p:nvSpPr>
            <p:spPr>
              <a:xfrm>
                <a:off x="2581275" y="5457826"/>
                <a:ext cx="579646" cy="1107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9FDF4725-2F3D-4614-B015-C416294CB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275" y="5457826"/>
                <a:ext cx="579646" cy="1107611"/>
              </a:xfrm>
              <a:prstGeom prst="rect">
                <a:avLst/>
              </a:prstGeom>
              <a:blipFill>
                <a:blip r:embed="rId29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Arc 72">
            <a:extLst>
              <a:ext uri="{FF2B5EF4-FFF2-40B4-BE49-F238E27FC236}">
                <a16:creationId xmlns:a16="http://schemas.microsoft.com/office/drawing/2014/main" id="{396B536F-DB79-401F-8BEA-DA0DB3CAF472}"/>
              </a:ext>
            </a:extLst>
          </p:cNvPr>
          <p:cNvSpPr/>
          <p:nvPr/>
        </p:nvSpPr>
        <p:spPr>
          <a:xfrm>
            <a:off x="3959189" y="4133851"/>
            <a:ext cx="231811" cy="74458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73">
            <a:extLst>
              <a:ext uri="{FF2B5EF4-FFF2-40B4-BE49-F238E27FC236}">
                <a16:creationId xmlns:a16="http://schemas.microsoft.com/office/drawing/2014/main" id="{5D7B2788-3FC3-42E9-AE10-5541B6611C44}"/>
              </a:ext>
            </a:extLst>
          </p:cNvPr>
          <p:cNvSpPr txBox="1"/>
          <p:nvPr/>
        </p:nvSpPr>
        <p:spPr>
          <a:xfrm>
            <a:off x="4147185" y="4225473"/>
            <a:ext cx="12344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coordinates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" name="Arc 72">
            <a:extLst>
              <a:ext uri="{FF2B5EF4-FFF2-40B4-BE49-F238E27FC236}">
                <a16:creationId xmlns:a16="http://schemas.microsoft.com/office/drawing/2014/main" id="{51B5BE51-613F-49B8-8513-5FDA5E646A3E}"/>
              </a:ext>
            </a:extLst>
          </p:cNvPr>
          <p:cNvSpPr/>
          <p:nvPr/>
        </p:nvSpPr>
        <p:spPr>
          <a:xfrm>
            <a:off x="3835363" y="4924426"/>
            <a:ext cx="231812" cy="103822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73">
            <a:extLst>
              <a:ext uri="{FF2B5EF4-FFF2-40B4-BE49-F238E27FC236}">
                <a16:creationId xmlns:a16="http://schemas.microsoft.com/office/drawing/2014/main" id="{B9D6BB87-8497-4D31-9E8D-287BCADFEE85}"/>
              </a:ext>
            </a:extLst>
          </p:cNvPr>
          <p:cNvSpPr txBox="1"/>
          <p:nvPr/>
        </p:nvSpPr>
        <p:spPr>
          <a:xfrm>
            <a:off x="4032885" y="5353050"/>
            <a:ext cx="9867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5" grpId="0"/>
      <p:bldP spid="86" grpId="0"/>
      <p:bldP spid="87" grpId="0"/>
      <p:bldP spid="88" grpId="0"/>
      <p:bldP spid="89" grpId="0"/>
      <p:bldP spid="90" grpId="0"/>
      <p:bldP spid="91" grpId="0" animBg="1"/>
      <p:bldP spid="92" grpId="0"/>
      <p:bldP spid="93" grpId="0" animBg="1"/>
      <p:bldP spid="9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9303"/>
                <a:ext cx="3152502" cy="642484"/>
              </a:xfrm>
              <a:prstGeom prst="rect">
                <a:avLst/>
              </a:prstGeom>
              <a:blipFill>
                <a:blip r:embed="rId4"/>
                <a:stretch>
                  <a:fillRect l="-1210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66" y="0"/>
                <a:ext cx="1513235" cy="456792"/>
              </a:xfrm>
              <a:prstGeom prst="rect">
                <a:avLst/>
              </a:prstGeom>
              <a:blipFill>
                <a:blip r:embed="rId5"/>
                <a:stretch>
                  <a:fillRect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78" y="1"/>
                <a:ext cx="1765123" cy="430887"/>
              </a:xfrm>
              <a:prstGeom prst="rect">
                <a:avLst/>
              </a:prstGeom>
              <a:blipFill>
                <a:blip r:embed="rId6"/>
                <a:stretch>
                  <a:fillRect l="-3571" t="-2941" r="-3071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778" y="0"/>
                <a:ext cx="1155523" cy="449290"/>
              </a:xfrm>
              <a:prstGeom prst="rect">
                <a:avLst/>
              </a:prstGeom>
              <a:blipFill>
                <a:blip r:embed="rId7"/>
                <a:stretch>
                  <a:fillRect t="-285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48" y="107360"/>
                <a:ext cx="753732" cy="246221"/>
              </a:xfrm>
              <a:prstGeom prst="rect">
                <a:avLst/>
              </a:prstGeom>
              <a:blipFill>
                <a:blip r:embed="rId8"/>
                <a:stretch>
                  <a:fillRect l="-1639" t="-14286" r="-327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allelogram 10"/>
          <p:cNvSpPr/>
          <p:nvPr/>
        </p:nvSpPr>
        <p:spPr>
          <a:xfrm>
            <a:off x="5427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634448" y="1297578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831350" y="2368791"/>
            <a:ext cx="127091" cy="123099"/>
            <a:chOff x="6979103" y="5050971"/>
            <a:chExt cx="127091" cy="12309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5569134" y="1301932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275068" y="1145666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5068" y="1145666"/>
                <a:ext cx="174791" cy="215444"/>
              </a:xfrm>
              <a:prstGeom prst="rect">
                <a:avLst/>
              </a:prstGeom>
              <a:blipFill>
                <a:blip r:embed="rId9"/>
                <a:stretch>
                  <a:fillRect l="-20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235878" y="3492626"/>
                <a:ext cx="178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878" y="3492626"/>
                <a:ext cx="178960" cy="215444"/>
              </a:xfrm>
              <a:prstGeom prst="rect">
                <a:avLst/>
              </a:prstGeom>
              <a:blipFill>
                <a:blip r:embed="rId10"/>
                <a:stretch>
                  <a:fillRect l="-20000" r="-666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511722" y="782866"/>
                <a:ext cx="161672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722" y="782866"/>
                <a:ext cx="1616725" cy="569771"/>
              </a:xfrm>
              <a:prstGeom prst="rect">
                <a:avLst/>
              </a:prstGeom>
              <a:blipFill>
                <a:blip r:embed="rId11"/>
                <a:stretch>
                  <a:fillRect l="-775" t="-217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9176824" y="2355729"/>
            <a:ext cx="127091" cy="123099"/>
            <a:chOff x="6979103" y="5050971"/>
            <a:chExt cx="127091" cy="123099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flipV="1">
            <a:off x="9231088" y="1463043"/>
            <a:ext cx="1" cy="203780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060362" y="3656694"/>
                <a:ext cx="1554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362" y="3656694"/>
                <a:ext cx="155491" cy="215444"/>
              </a:xfrm>
              <a:prstGeom prst="rect">
                <a:avLst/>
              </a:prstGeom>
              <a:blipFill>
                <a:blip r:embed="rId12"/>
                <a:stretch>
                  <a:fillRect l="-7143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190990" y="3473816"/>
                <a:ext cx="492892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990" y="3473816"/>
                <a:ext cx="492892" cy="568361"/>
              </a:xfrm>
              <a:prstGeom prst="rect">
                <a:avLst/>
              </a:prstGeom>
              <a:blipFill>
                <a:blip r:embed="rId13"/>
                <a:stretch>
                  <a:fillRect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9163761" y="3004518"/>
            <a:ext cx="127091" cy="123099"/>
            <a:chOff x="6979103" y="5050971"/>
            <a:chExt cx="127091" cy="123099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9168116" y="1711295"/>
            <a:ext cx="127091" cy="123099"/>
            <a:chOff x="6979103" y="5050971"/>
            <a:chExt cx="127091" cy="123099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339623" y="226943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623" y="2269433"/>
                <a:ext cx="196721" cy="215444"/>
              </a:xfrm>
              <a:prstGeom prst="rect">
                <a:avLst/>
              </a:prstGeom>
              <a:blipFill>
                <a:blip r:embed="rId14"/>
                <a:stretch>
                  <a:fillRect l="-11765"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61833" y="28358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833" y="2835854"/>
                <a:ext cx="161904" cy="215444"/>
              </a:xfrm>
              <a:prstGeom prst="rect">
                <a:avLst/>
              </a:prstGeom>
              <a:blipFill>
                <a:blip r:embed="rId15"/>
                <a:stretch>
                  <a:fillRect l="-14286"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87958" y="3097112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958" y="3097112"/>
                <a:ext cx="1309654" cy="215444"/>
              </a:xfrm>
              <a:prstGeom prst="rect">
                <a:avLst/>
              </a:prstGeom>
              <a:blipFill>
                <a:blip r:embed="rId16"/>
                <a:stretch>
                  <a:fillRect l="-384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49">
                <a:extLst>
                  <a:ext uri="{FF2B5EF4-FFF2-40B4-BE49-F238E27FC236}">
                    <a16:creationId xmlns:a16="http://schemas.microsoft.com/office/drawing/2014/main" id="{536F7C5A-AD19-46D6-8FA0-8D14F55DD0D2}"/>
                  </a:ext>
                </a:extLst>
              </p:cNvPr>
              <p:cNvSpPr txBox="1"/>
              <p:nvPr/>
            </p:nvSpPr>
            <p:spPr>
              <a:xfrm>
                <a:off x="7576136" y="2326039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49">
                <a:extLst>
                  <a:ext uri="{FF2B5EF4-FFF2-40B4-BE49-F238E27FC236}">
                    <a16:creationId xmlns:a16="http://schemas.microsoft.com/office/drawing/2014/main" id="{536F7C5A-AD19-46D6-8FA0-8D14F55DD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136" y="2326039"/>
                <a:ext cx="155620" cy="215444"/>
              </a:xfrm>
              <a:prstGeom prst="rect">
                <a:avLst/>
              </a:prstGeom>
              <a:blipFill>
                <a:blip r:embed="rId17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76">
                <a:extLst>
                  <a:ext uri="{FF2B5EF4-FFF2-40B4-BE49-F238E27FC236}">
                    <a16:creationId xmlns:a16="http://schemas.microsoft.com/office/drawing/2014/main" id="{85C6020E-6697-41C7-ABE9-7EF8D63AF65C}"/>
                  </a:ext>
                </a:extLst>
              </p:cNvPr>
              <p:cNvSpPr txBox="1"/>
              <p:nvPr/>
            </p:nvSpPr>
            <p:spPr>
              <a:xfrm>
                <a:off x="8060550" y="2312976"/>
                <a:ext cx="7240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(6,0,−4)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76">
                <a:extLst>
                  <a:ext uri="{FF2B5EF4-FFF2-40B4-BE49-F238E27FC236}">
                    <a16:creationId xmlns:a16="http://schemas.microsoft.com/office/drawing/2014/main" id="{85C6020E-6697-41C7-ABE9-7EF8D63AF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550" y="2312976"/>
                <a:ext cx="724044" cy="215444"/>
              </a:xfrm>
              <a:prstGeom prst="rect">
                <a:avLst/>
              </a:prstGeom>
              <a:blipFill>
                <a:blip r:embed="rId18"/>
                <a:stretch>
                  <a:fillRect l="-8621" r="-689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61">
                <a:extLst>
                  <a:ext uri="{FF2B5EF4-FFF2-40B4-BE49-F238E27FC236}">
                    <a16:creationId xmlns:a16="http://schemas.microsoft.com/office/drawing/2014/main" id="{AC0D1663-8918-438B-8034-9FB7633298C5}"/>
                  </a:ext>
                </a:extLst>
              </p:cNvPr>
              <p:cNvSpPr txBox="1"/>
              <p:nvPr/>
            </p:nvSpPr>
            <p:spPr>
              <a:xfrm>
                <a:off x="9244372" y="1507433"/>
                <a:ext cx="1550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61">
                <a:extLst>
                  <a:ext uri="{FF2B5EF4-FFF2-40B4-BE49-F238E27FC236}">
                    <a16:creationId xmlns:a16="http://schemas.microsoft.com/office/drawing/2014/main" id="{AC0D1663-8918-438B-8034-9FB763329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372" y="1507433"/>
                <a:ext cx="155042" cy="215444"/>
              </a:xfrm>
              <a:prstGeom prst="rect">
                <a:avLst/>
              </a:prstGeom>
              <a:blipFill>
                <a:blip r:embed="rId19"/>
                <a:stretch>
                  <a:fillRect l="-23077" r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63">
                <a:extLst>
                  <a:ext uri="{FF2B5EF4-FFF2-40B4-BE49-F238E27FC236}">
                    <a16:creationId xmlns:a16="http://schemas.microsoft.com/office/drawing/2014/main" id="{1E09E8EF-9C88-480A-B560-6D6AA2F0FD6D}"/>
                  </a:ext>
                </a:extLst>
              </p:cNvPr>
              <p:cNvSpPr txBox="1"/>
              <p:nvPr/>
            </p:nvSpPr>
            <p:spPr>
              <a:xfrm>
                <a:off x="8451924" y="1564098"/>
                <a:ext cx="7255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2,4,−6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63">
                <a:extLst>
                  <a:ext uri="{FF2B5EF4-FFF2-40B4-BE49-F238E27FC236}">
                    <a16:creationId xmlns:a16="http://schemas.microsoft.com/office/drawing/2014/main" id="{1E09E8EF-9C88-480A-B560-6D6AA2F0F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924" y="1564098"/>
                <a:ext cx="725583" cy="215444"/>
              </a:xfrm>
              <a:prstGeom prst="rect">
                <a:avLst/>
              </a:prstGeom>
              <a:blipFill>
                <a:blip r:embed="rId20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61">
                <a:extLst>
                  <a:ext uri="{FF2B5EF4-FFF2-40B4-BE49-F238E27FC236}">
                    <a16:creationId xmlns:a16="http://schemas.microsoft.com/office/drawing/2014/main" id="{33785E05-C152-402B-BDD5-841B04CDBFC0}"/>
                  </a:ext>
                </a:extLst>
              </p:cNvPr>
              <p:cNvSpPr txBox="1"/>
              <p:nvPr/>
            </p:nvSpPr>
            <p:spPr>
              <a:xfrm>
                <a:off x="9015773" y="3040958"/>
                <a:ext cx="1671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61">
                <a:extLst>
                  <a:ext uri="{FF2B5EF4-FFF2-40B4-BE49-F238E27FC236}">
                    <a16:creationId xmlns:a16="http://schemas.microsoft.com/office/drawing/2014/main" id="{33785E05-C152-402B-BDD5-841B04CDB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773" y="3040958"/>
                <a:ext cx="167161" cy="215444"/>
              </a:xfrm>
              <a:prstGeom prst="rect">
                <a:avLst/>
              </a:prstGeom>
              <a:blipFill>
                <a:blip r:embed="rId21"/>
                <a:stretch>
                  <a:fillRect l="-28571" r="-2857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6">
                <a:extLst>
                  <a:ext uri="{FF2B5EF4-FFF2-40B4-BE49-F238E27FC236}">
                    <a16:creationId xmlns:a16="http://schemas.microsoft.com/office/drawing/2014/main" id="{ECEE6D22-9879-42B9-9757-2F9E53A9BB4B}"/>
                  </a:ext>
                </a:extLst>
              </p:cNvPr>
              <p:cNvSpPr/>
              <p:nvPr/>
            </p:nvSpPr>
            <p:spPr>
              <a:xfrm>
                <a:off x="7860182" y="3120055"/>
                <a:ext cx="1237903" cy="417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num>
                            <m:den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num>
                            <m:den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83" name="Rectangle 6">
                <a:extLst>
                  <a:ext uri="{FF2B5EF4-FFF2-40B4-BE49-F238E27FC236}">
                    <a16:creationId xmlns:a16="http://schemas.microsoft.com/office/drawing/2014/main" id="{ECEE6D22-9879-42B9-9757-2F9E53A9B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182" y="3120055"/>
                <a:ext cx="1237903" cy="41735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64">
                <a:extLst>
                  <a:ext uri="{FF2B5EF4-FFF2-40B4-BE49-F238E27FC236}">
                    <a16:creationId xmlns:a16="http://schemas.microsoft.com/office/drawing/2014/main" id="{768770FF-70B9-4EC7-A1E4-178FC1428DE1}"/>
                  </a:ext>
                </a:extLst>
              </p:cNvPr>
              <p:cNvSpPr txBox="1"/>
              <p:nvPr/>
            </p:nvSpPr>
            <p:spPr>
              <a:xfrm>
                <a:off x="1637919" y="3186607"/>
                <a:ext cx="30102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Finally, to find the equation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first need to find the direction vector from </a:t>
                </a:r>
                <a14:m>
                  <m:oMath xmlns:m="http://schemas.openxmlformats.org/officeDocument/2006/math">
                    <m:r>
                      <a:rPr lang="en-GB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5" name="TextBox 64">
                <a:extLst>
                  <a:ext uri="{FF2B5EF4-FFF2-40B4-BE49-F238E27FC236}">
                    <a16:creationId xmlns:a16="http://schemas.microsoft.com/office/drawing/2014/main" id="{768770FF-70B9-4EC7-A1E4-178FC1428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19" y="3186607"/>
                <a:ext cx="3010282" cy="738664"/>
              </a:xfrm>
              <a:prstGeom prst="rect">
                <a:avLst/>
              </a:prstGeom>
              <a:blipFill>
                <a:blip r:embed="rId23"/>
                <a:stretch>
                  <a:fillRect r="-1681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79E37775-B963-4956-8FDE-EC4B126509E9}"/>
                  </a:ext>
                </a:extLst>
              </p:cNvPr>
              <p:cNvSpPr txBox="1"/>
              <p:nvPr/>
            </p:nvSpPr>
            <p:spPr>
              <a:xfrm>
                <a:off x="1971675" y="4419600"/>
                <a:ext cx="532710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𝐴𝑄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79E37775-B963-4956-8FDE-EC4B12650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675" y="4419600"/>
                <a:ext cx="532710" cy="277768"/>
              </a:xfrm>
              <a:prstGeom prst="rect">
                <a:avLst/>
              </a:prstGeom>
              <a:blipFill>
                <a:blip r:embed="rId24"/>
                <a:stretch>
                  <a:fillRect l="-11628" r="-232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F916B5ED-CBDA-4C9B-8B65-3EADAAC87386}"/>
                  </a:ext>
                </a:extLst>
              </p:cNvPr>
              <p:cNvSpPr txBox="1"/>
              <p:nvPr/>
            </p:nvSpPr>
            <p:spPr>
              <a:xfrm>
                <a:off x="2514600" y="3990976"/>
                <a:ext cx="579646" cy="1107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F916B5ED-CBDA-4C9B-8B65-3EADAAC87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990976"/>
                <a:ext cx="579646" cy="1107611"/>
              </a:xfrm>
              <a:prstGeom prst="rect">
                <a:avLst/>
              </a:prstGeom>
              <a:blipFill>
                <a:blip r:embed="rId25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02B2B96-98AA-4B9C-B15C-1BB2780E22C3}"/>
                  </a:ext>
                </a:extLst>
              </p:cNvPr>
              <p:cNvSpPr txBox="1"/>
              <p:nvPr/>
            </p:nvSpPr>
            <p:spPr>
              <a:xfrm>
                <a:off x="1962150" y="5343526"/>
                <a:ext cx="1221296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𝐴𝑄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02B2B96-98AA-4B9C-B15C-1BB2780E2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150" y="5343526"/>
                <a:ext cx="1221296" cy="649601"/>
              </a:xfrm>
              <a:prstGeom prst="rect">
                <a:avLst/>
              </a:prstGeom>
              <a:blipFill>
                <a:blip r:embed="rId26"/>
                <a:stretch>
                  <a:fillRect l="-515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c 72">
            <a:extLst>
              <a:ext uri="{FF2B5EF4-FFF2-40B4-BE49-F238E27FC236}">
                <a16:creationId xmlns:a16="http://schemas.microsoft.com/office/drawing/2014/main" id="{D7CCAB7A-BBE7-4BBE-8C85-50C59D2DA1B0}"/>
              </a:ext>
            </a:extLst>
          </p:cNvPr>
          <p:cNvSpPr/>
          <p:nvPr/>
        </p:nvSpPr>
        <p:spPr>
          <a:xfrm>
            <a:off x="3244813" y="4543426"/>
            <a:ext cx="231812" cy="103822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73">
                <a:extLst>
                  <a:ext uri="{FF2B5EF4-FFF2-40B4-BE49-F238E27FC236}">
                    <a16:creationId xmlns:a16="http://schemas.microsoft.com/office/drawing/2014/main" id="{CFDF1F3B-E764-4DB2-8B48-3B4BD0F3A3BE}"/>
                  </a:ext>
                </a:extLst>
              </p:cNvPr>
              <p:cNvSpPr txBox="1"/>
              <p:nvPr/>
            </p:nvSpPr>
            <p:spPr>
              <a:xfrm>
                <a:off x="3489960" y="4781551"/>
                <a:ext cx="1672590" cy="5189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each value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simplify it</a:t>
                </a:r>
              </a:p>
            </p:txBody>
          </p:sp>
        </mc:Choice>
        <mc:Fallback xmlns="">
          <p:sp>
            <p:nvSpPr>
              <p:cNvPr id="67" name="TextBox 73">
                <a:extLst>
                  <a:ext uri="{FF2B5EF4-FFF2-40B4-BE49-F238E27FC236}">
                    <a16:creationId xmlns:a16="http://schemas.microsoft.com/office/drawing/2014/main" id="{CFDF1F3B-E764-4DB2-8B48-3B4BD0F3A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960" y="4781551"/>
                <a:ext cx="1672590" cy="518925"/>
              </a:xfrm>
              <a:prstGeom prst="rect">
                <a:avLst/>
              </a:prstGeom>
              <a:blipFill>
                <a:blip r:embed="rId27"/>
                <a:stretch>
                  <a:fillRect l="-3008" t="-9756" r="-601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B785F22B-BEA2-4989-A059-57D0DE464A37}"/>
                  </a:ext>
                </a:extLst>
              </p:cNvPr>
              <p:cNvSpPr txBox="1"/>
              <p:nvPr/>
            </p:nvSpPr>
            <p:spPr>
              <a:xfrm>
                <a:off x="5924550" y="4552951"/>
                <a:ext cx="1954574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B785F22B-BEA2-4989-A059-57D0DE464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50" y="4552951"/>
                <a:ext cx="1954574" cy="649601"/>
              </a:xfrm>
              <a:prstGeom prst="rect">
                <a:avLst/>
              </a:prstGeom>
              <a:blipFill>
                <a:blip r:embed="rId28"/>
                <a:stretch>
                  <a:fillRect l="-1299" t="-192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73">
                <a:extLst>
                  <a:ext uri="{FF2B5EF4-FFF2-40B4-BE49-F238E27FC236}">
                    <a16:creationId xmlns:a16="http://schemas.microsoft.com/office/drawing/2014/main" id="{67450ECF-7465-4F99-A64E-D2720F2F1CAA}"/>
                  </a:ext>
                </a:extLst>
              </p:cNvPr>
              <p:cNvSpPr txBox="1"/>
              <p:nvPr/>
            </p:nvSpPr>
            <p:spPr>
              <a:xfrm>
                <a:off x="5642610" y="4219575"/>
                <a:ext cx="248221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an equation of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is…</a:t>
                </a:r>
              </a:p>
            </p:txBody>
          </p:sp>
        </mc:Choice>
        <mc:Fallback xmlns="">
          <p:sp>
            <p:nvSpPr>
              <p:cNvPr id="69" name="TextBox 73">
                <a:extLst>
                  <a:ext uri="{FF2B5EF4-FFF2-40B4-BE49-F238E27FC236}">
                    <a16:creationId xmlns:a16="http://schemas.microsoft.com/office/drawing/2014/main" id="{67450ECF-7465-4F99-A64E-D2720F2F1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610" y="4219575"/>
                <a:ext cx="2482215" cy="215444"/>
              </a:xfrm>
              <a:prstGeom prst="rect">
                <a:avLst/>
              </a:prstGeom>
              <a:blipFill>
                <a:blip r:embed="rId29"/>
                <a:stretch>
                  <a:fillRect l="-510" t="-2222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76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1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919536" y="725841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3-5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2135560" y="2682537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Q4</a:t>
            </a:r>
            <a:r>
              <a:rPr lang="en-US" sz="2400" dirty="0" smtClean="0"/>
              <a:t>-6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Q7-9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</a:t>
            </a:r>
            <a:r>
              <a:rPr lang="en-US" sz="2400"/>
              <a:t>	</a:t>
            </a:r>
            <a:r>
              <a:rPr lang="en-US" sz="2400" smtClean="0"/>
              <a:t>Q10-12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739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the shortest distance between the parallel lines with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(5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+4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and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𝜇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(5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+4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21</m:t>
                        </m:r>
                        <m:rad>
                          <m:radPr>
                            <m:degHide m:val="on"/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5078117"/>
              </a:xfrm>
              <a:blipFill>
                <a:blip r:embed="rId2"/>
                <a:stretch>
                  <a:fillRect t="-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915397" y="1116282"/>
            <a:ext cx="2351314" cy="4512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139049" y="1636817"/>
            <a:ext cx="2351314" cy="4512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27324" y="558140"/>
                <a:ext cx="1272336" cy="49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324" y="558140"/>
                <a:ext cx="1272336" cy="492186"/>
              </a:xfrm>
              <a:prstGeom prst="rect">
                <a:avLst/>
              </a:prstGeom>
              <a:blipFill>
                <a:blip r:embed="rId3"/>
                <a:stretch>
                  <a:fillRect l="-99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81604" y="1708067"/>
                <a:ext cx="1156919" cy="49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04" y="1708067"/>
                <a:ext cx="1156919" cy="492186"/>
              </a:xfrm>
              <a:prstGeom prst="rect">
                <a:avLst/>
              </a:prstGeom>
              <a:blipFill>
                <a:blip r:embed="rId4"/>
                <a:stretch>
                  <a:fillRect l="-108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8027225" y="1282141"/>
            <a:ext cx="112122" cy="117565"/>
            <a:chOff x="6562998" y="1566455"/>
            <a:chExt cx="112122" cy="117565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903127" y="1101435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127" y="1101435"/>
                <a:ext cx="160021" cy="215444"/>
              </a:xfrm>
              <a:prstGeom prst="rect">
                <a:avLst/>
              </a:prstGeom>
              <a:blipFill>
                <a:blip r:embed="rId5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8132000" y="1839725"/>
            <a:ext cx="112122" cy="117565"/>
            <a:chOff x="6562998" y="1566455"/>
            <a:chExt cx="112122" cy="117565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250789" y="1859044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789" y="1859044"/>
                <a:ext cx="160021" cy="215444"/>
              </a:xfrm>
              <a:prstGeom prst="rect">
                <a:avLst/>
              </a:prstGeom>
              <a:blipFill>
                <a:blip r:embed="rId6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>
            <a:off x="8083550" y="1352550"/>
            <a:ext cx="103188" cy="5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20986033">
            <a:off x="8175626" y="1784350"/>
            <a:ext cx="98425" cy="10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 rot="20986033">
            <a:off x="8089901" y="1333500"/>
            <a:ext cx="98425" cy="10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86206" y="2306217"/>
                <a:ext cx="5048251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are the general points on the line, we can write the vector between them,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by calculating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shortest distance will be when this vector is perpendicular to the direction vector of the lines (when the dot product is 0)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206" y="2306217"/>
                <a:ext cx="5048251" cy="1431161"/>
              </a:xfrm>
              <a:prstGeom prst="rect">
                <a:avLst/>
              </a:prstGeom>
              <a:blipFill>
                <a:blip r:embed="rId7"/>
                <a:stretch>
                  <a:fillRect l="-504" t="-885" r="-252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43868" y="3750906"/>
                <a:ext cx="1252714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2+4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−1+3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868" y="3750906"/>
                <a:ext cx="1252714" cy="577722"/>
              </a:xfrm>
              <a:prstGeom prst="rect">
                <a:avLst/>
              </a:prstGeom>
              <a:blipFill>
                <a:blip r:embed="rId8"/>
                <a:stretch>
                  <a:fillRect l="-2000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55901" y="3744686"/>
                <a:ext cx="1132490" cy="6129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1+3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901" y="3744686"/>
                <a:ext cx="1132490" cy="612988"/>
              </a:xfrm>
              <a:prstGeom prst="rect">
                <a:avLst/>
              </a:prstGeom>
              <a:blipFill>
                <a:blip r:embed="rId9"/>
                <a:stretch>
                  <a:fillRect l="-2198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361851" y="4596883"/>
                <a:ext cx="947374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851" y="4596883"/>
                <a:ext cx="947374" cy="243015"/>
              </a:xfrm>
              <a:prstGeom prst="rect">
                <a:avLst/>
              </a:prstGeom>
              <a:blipFill>
                <a:blip r:embed="rId10"/>
                <a:stretch>
                  <a:fillRect l="-4000" r="-266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46300" y="4982547"/>
                <a:ext cx="1969962" cy="622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−1−5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−2−4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1+3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+1−3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300" y="4982547"/>
                <a:ext cx="1969962" cy="622478"/>
              </a:xfrm>
              <a:prstGeom prst="rect">
                <a:avLst/>
              </a:prstGeom>
              <a:blipFill>
                <a:blip r:embed="rId11"/>
                <a:stretch>
                  <a:fillRect l="-63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340080" y="5816082"/>
                <a:ext cx="1866472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1+5</m:t>
                                </m:r>
                                <m:d>
                                  <m:d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2+4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2+3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080" y="5816082"/>
                <a:ext cx="1866472" cy="693588"/>
              </a:xfrm>
              <a:prstGeom prst="rect">
                <a:avLst/>
              </a:prstGeom>
              <a:blipFill>
                <a:blip r:embed="rId12"/>
                <a:stretch>
                  <a:fillRect l="-1351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9451655" y="4806176"/>
            <a:ext cx="112375" cy="58258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567666" y="4809502"/>
                <a:ext cx="11003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using points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666" y="4809502"/>
                <a:ext cx="1100334" cy="553998"/>
              </a:xfrm>
              <a:prstGeom prst="rect">
                <a:avLst/>
              </a:prstGeom>
              <a:blipFill>
                <a:blip r:embed="rId13"/>
                <a:stretch>
                  <a:fillRect l="-3409" t="-9091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9459088" y="5460381"/>
            <a:ext cx="116092" cy="750848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9623423" y="5690448"/>
            <a:ext cx="788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/ 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62586" y="3702206"/>
            <a:ext cx="150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Start with A and B, the general points on the lines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7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42" grpId="0"/>
      <p:bldP spid="46" grpId="0"/>
      <p:bldP spid="16" grpId="0" animBg="1"/>
      <p:bldP spid="48" grpId="0" animBg="1"/>
      <p:bldP spid="5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the shortest distance between the parallel lines with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(5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+4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and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𝜇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(5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+4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21</m:t>
                        </m:r>
                        <m:rad>
                          <m:radPr>
                            <m:degHide m:val="on"/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5078117"/>
              </a:xfrm>
              <a:blipFill>
                <a:blip r:embed="rId2"/>
                <a:stretch>
                  <a:fillRect t="-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915397" y="1116282"/>
            <a:ext cx="2351314" cy="4512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139049" y="1636817"/>
            <a:ext cx="2351314" cy="4512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27324" y="558140"/>
                <a:ext cx="1272336" cy="49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324" y="558140"/>
                <a:ext cx="1272336" cy="492186"/>
              </a:xfrm>
              <a:prstGeom prst="rect">
                <a:avLst/>
              </a:prstGeom>
              <a:blipFill>
                <a:blip r:embed="rId3"/>
                <a:stretch>
                  <a:fillRect l="-99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81604" y="1708067"/>
                <a:ext cx="1156919" cy="49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04" y="1708067"/>
                <a:ext cx="1156919" cy="492186"/>
              </a:xfrm>
              <a:prstGeom prst="rect">
                <a:avLst/>
              </a:prstGeom>
              <a:blipFill>
                <a:blip r:embed="rId4"/>
                <a:stretch>
                  <a:fillRect l="-108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8027225" y="1282141"/>
            <a:ext cx="112122" cy="117565"/>
            <a:chOff x="6562998" y="1566455"/>
            <a:chExt cx="112122" cy="117565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903127" y="1101435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127" y="1101435"/>
                <a:ext cx="160021" cy="215444"/>
              </a:xfrm>
              <a:prstGeom prst="rect">
                <a:avLst/>
              </a:prstGeom>
              <a:blipFill>
                <a:blip r:embed="rId5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8132000" y="1839725"/>
            <a:ext cx="112122" cy="117565"/>
            <a:chOff x="6562998" y="1566455"/>
            <a:chExt cx="112122" cy="117565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250789" y="1859044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789" y="1859044"/>
                <a:ext cx="160021" cy="215444"/>
              </a:xfrm>
              <a:prstGeom prst="rect">
                <a:avLst/>
              </a:prstGeom>
              <a:blipFill>
                <a:blip r:embed="rId6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>
            <a:off x="8083550" y="1352550"/>
            <a:ext cx="103188" cy="5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20986033">
            <a:off x="8175626" y="1784350"/>
            <a:ext cx="98425" cy="10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 rot="20986033">
            <a:off x="8089901" y="1333500"/>
            <a:ext cx="98425" cy="10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86206" y="2306216"/>
                <a:ext cx="5048251" cy="550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dot product of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direction vector of the lines needs to be 0…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206" y="2306216"/>
                <a:ext cx="5048251" cy="550792"/>
              </a:xfrm>
              <a:prstGeom prst="rect">
                <a:avLst/>
              </a:prstGeom>
              <a:blipFill>
                <a:blip r:embed="rId7"/>
                <a:stretch>
                  <a:fillRect l="-50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59030" y="1618551"/>
                <a:ext cx="1470531" cy="544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1+5</m:t>
                                </m:r>
                                <m:d>
                                  <m:d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2+4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2+3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030" y="1618551"/>
                <a:ext cx="1470531" cy="544957"/>
              </a:xfrm>
              <a:prstGeom prst="rect">
                <a:avLst/>
              </a:prstGeom>
              <a:blipFill>
                <a:blip r:embed="rId8"/>
                <a:stretch>
                  <a:fillRect l="-1709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662297" y="3077236"/>
                <a:ext cx="1839863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1+5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2+4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2+3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297" y="3077236"/>
                <a:ext cx="1839863" cy="594522"/>
              </a:xfrm>
              <a:prstGeom prst="rect">
                <a:avLst/>
              </a:prstGeom>
              <a:blipFill>
                <a:blip r:embed="rId9"/>
                <a:stretch>
                  <a:fillRect r="-137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84411" y="3900197"/>
                <a:ext cx="4568365" cy="208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−1+5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2+4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−2+3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411" y="3900197"/>
                <a:ext cx="4568365" cy="208455"/>
              </a:xfrm>
              <a:prstGeom prst="rect">
                <a:avLst/>
              </a:prstGeom>
              <a:blipFill>
                <a:blip r:embed="rId10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245770" y="4418356"/>
                <a:ext cx="124367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3+50(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770" y="4418356"/>
                <a:ext cx="1243674" cy="184666"/>
              </a:xfrm>
              <a:prstGeom prst="rect">
                <a:avLst/>
              </a:prstGeom>
              <a:blipFill>
                <a:blip r:embed="rId11"/>
                <a:stretch>
                  <a:fillRect l="-1010" r="-202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807474" y="4814596"/>
                <a:ext cx="902811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474" y="4814596"/>
                <a:ext cx="902811" cy="346890"/>
              </a:xfrm>
              <a:prstGeom prst="rect">
                <a:avLst/>
              </a:prstGeom>
              <a:blipFill>
                <a:blip r:embed="rId12"/>
                <a:stretch>
                  <a:fillRect l="-4167" r="-2778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9585362" y="3405159"/>
            <a:ext cx="111632" cy="618201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9683959" y="3400093"/>
            <a:ext cx="78809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 dot product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9598426" y="4036531"/>
            <a:ext cx="98569" cy="49192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9750826" y="4519857"/>
            <a:ext cx="98569" cy="49192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9683959" y="4040172"/>
            <a:ext cx="788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left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879902" y="4645418"/>
            <a:ext cx="78809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193415" y="5567889"/>
                <a:ext cx="1068434" cy="1112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112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91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15" y="5567889"/>
                <a:ext cx="1068434" cy="1112292"/>
              </a:xfrm>
              <a:prstGeom prst="rect">
                <a:avLst/>
              </a:prstGeom>
              <a:blipFill>
                <a:blip r:embed="rId13"/>
                <a:stretch>
                  <a:fillRect l="-2353"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206481" y="4892973"/>
                <a:ext cx="1601849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1+5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2+4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2+3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481" y="4892973"/>
                <a:ext cx="1601849" cy="594522"/>
              </a:xfrm>
              <a:prstGeom prst="rect">
                <a:avLst/>
              </a:prstGeom>
              <a:blipFill>
                <a:blip r:embed="rId14"/>
                <a:stretch>
                  <a:fillRect l="-157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6829099" y="5203479"/>
            <a:ext cx="155175" cy="88381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940759" y="5433544"/>
                <a:ext cx="11843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calculate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759" y="5433544"/>
                <a:ext cx="1184339" cy="369332"/>
              </a:xfrm>
              <a:prstGeom prst="rect">
                <a:avLst/>
              </a:prstGeom>
              <a:blipFill>
                <a:blip r:embed="rId15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08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49" grpId="0" animBg="1"/>
      <p:bldP spid="50" grpId="0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the shortest distance between the parallel lines with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(5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+4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and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𝜇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(5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+4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21</m:t>
                        </m:r>
                        <m:rad>
                          <m:radPr>
                            <m:degHide m:val="on"/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5078117"/>
              </a:xfrm>
              <a:blipFill>
                <a:blip r:embed="rId2"/>
                <a:stretch>
                  <a:fillRect t="-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915397" y="1116282"/>
            <a:ext cx="2351314" cy="4512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139049" y="1636817"/>
            <a:ext cx="2351314" cy="4512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27324" y="558140"/>
                <a:ext cx="1272336" cy="49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324" y="558140"/>
                <a:ext cx="1272336" cy="492186"/>
              </a:xfrm>
              <a:prstGeom prst="rect">
                <a:avLst/>
              </a:prstGeom>
              <a:blipFill>
                <a:blip r:embed="rId3"/>
                <a:stretch>
                  <a:fillRect l="-99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81604" y="1708067"/>
                <a:ext cx="1156919" cy="49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04" y="1708067"/>
                <a:ext cx="1156919" cy="492186"/>
              </a:xfrm>
              <a:prstGeom prst="rect">
                <a:avLst/>
              </a:prstGeom>
              <a:blipFill>
                <a:blip r:embed="rId4"/>
                <a:stretch>
                  <a:fillRect l="-108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8027225" y="1282141"/>
            <a:ext cx="112122" cy="117565"/>
            <a:chOff x="6562998" y="1566455"/>
            <a:chExt cx="112122" cy="117565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903127" y="1101435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127" y="1101435"/>
                <a:ext cx="160021" cy="215444"/>
              </a:xfrm>
              <a:prstGeom prst="rect">
                <a:avLst/>
              </a:prstGeom>
              <a:blipFill>
                <a:blip r:embed="rId5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8132000" y="1839725"/>
            <a:ext cx="112122" cy="117565"/>
            <a:chOff x="6562998" y="1566455"/>
            <a:chExt cx="112122" cy="117565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250789" y="1859044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789" y="1859044"/>
                <a:ext cx="160021" cy="215444"/>
              </a:xfrm>
              <a:prstGeom prst="rect">
                <a:avLst/>
              </a:prstGeom>
              <a:blipFill>
                <a:blip r:embed="rId6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>
            <a:off x="8083550" y="1352550"/>
            <a:ext cx="103188" cy="5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20986033">
            <a:off x="8175626" y="1784350"/>
            <a:ext cx="98425" cy="10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 rot="20986033">
            <a:off x="8089901" y="1333500"/>
            <a:ext cx="98425" cy="10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86206" y="2306216"/>
                <a:ext cx="5048251" cy="550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now have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We can use this to find it’s distance…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206" y="2306216"/>
                <a:ext cx="5048251" cy="550792"/>
              </a:xfrm>
              <a:prstGeom prst="rect">
                <a:avLst/>
              </a:prstGeom>
              <a:blipFill>
                <a:blip r:embed="rId7"/>
                <a:stretch>
                  <a:fillRect l="-504" r="-100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59030" y="1618551"/>
                <a:ext cx="1470531" cy="544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1+5</m:t>
                                </m:r>
                                <m:d>
                                  <m:d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2+4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2+3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030" y="1618551"/>
                <a:ext cx="1470531" cy="544957"/>
              </a:xfrm>
              <a:prstGeom prst="rect">
                <a:avLst/>
              </a:prstGeom>
              <a:blipFill>
                <a:blip r:embed="rId8"/>
                <a:stretch>
                  <a:fillRect l="-1709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515633" y="3024986"/>
                <a:ext cx="1068434" cy="1112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112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91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633" y="3024986"/>
                <a:ext cx="1068434" cy="1112292"/>
              </a:xfrm>
              <a:prstGeom prst="rect">
                <a:avLst/>
              </a:prstGeom>
              <a:blipFill>
                <a:blip r:embed="rId9"/>
                <a:stretch>
                  <a:fillRect l="-1176"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922069" y="3281181"/>
                <a:ext cx="2368725" cy="545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35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−112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(91)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(50)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069" y="3281181"/>
                <a:ext cx="2368725" cy="5456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943840" y="4034474"/>
                <a:ext cx="1062278" cy="390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22050</m:t>
                              </m:r>
                            </m:e>
                          </m:rad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840" y="4034474"/>
                <a:ext cx="1062278" cy="390363"/>
              </a:xfrm>
              <a:prstGeom prst="rect">
                <a:avLst/>
              </a:prstGeom>
              <a:blipFill>
                <a:blip r:embed="rId11"/>
                <a:stretch>
                  <a:fillRect r="-238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56902" y="4648429"/>
                <a:ext cx="1248290" cy="390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11025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902" y="4648429"/>
                <a:ext cx="1248290" cy="390363"/>
              </a:xfrm>
              <a:prstGeom prst="rect">
                <a:avLst/>
              </a:prstGeom>
              <a:blipFill>
                <a:blip r:embed="rId12"/>
                <a:stretch>
                  <a:fillRect r="-202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978674" y="5236258"/>
                <a:ext cx="977319" cy="389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105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74" y="5236258"/>
                <a:ext cx="977319" cy="389081"/>
              </a:xfrm>
              <a:prstGeom prst="rect">
                <a:avLst/>
              </a:prstGeom>
              <a:blipFill>
                <a:blip r:embed="rId13"/>
                <a:stretch>
                  <a:fillRect r="-259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983027" y="5815377"/>
                <a:ext cx="892360" cy="389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21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27" y="5815377"/>
                <a:ext cx="892360" cy="389081"/>
              </a:xfrm>
              <a:prstGeom prst="rect">
                <a:avLst/>
              </a:prstGeom>
              <a:blipFill>
                <a:blip r:embed="rId14"/>
                <a:stretch>
                  <a:fillRect r="-281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9289272" y="3596748"/>
            <a:ext cx="133403" cy="64432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9331262" y="3600391"/>
            <a:ext cx="13367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numerator and denominator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Arc 64"/>
          <p:cNvSpPr/>
          <p:nvPr/>
        </p:nvSpPr>
        <p:spPr>
          <a:xfrm>
            <a:off x="8283432" y="4275908"/>
            <a:ext cx="155175" cy="60524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65"/>
          <p:cNvSpPr/>
          <p:nvPr/>
        </p:nvSpPr>
        <p:spPr>
          <a:xfrm>
            <a:off x="8279077" y="4881154"/>
            <a:ext cx="155175" cy="60524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66"/>
          <p:cNvSpPr/>
          <p:nvPr/>
        </p:nvSpPr>
        <p:spPr>
          <a:xfrm>
            <a:off x="8266014" y="5477691"/>
            <a:ext cx="155175" cy="60524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8264462" y="4388516"/>
            <a:ext cx="13367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Split the numerator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268816" y="5080848"/>
            <a:ext cx="133673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386383" y="5686094"/>
            <a:ext cx="82728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5" grpId="0"/>
      <p:bldP spid="38" grpId="0"/>
      <p:bldP spid="59" grpId="0"/>
      <p:bldP spid="60" grpId="0"/>
      <p:bldP spid="61" grpId="0"/>
      <p:bldP spid="62" grpId="0"/>
      <p:bldP spid="63" grpId="0" animBg="1"/>
      <p:bldP spid="64" grpId="0"/>
      <p:bldP spid="65" grpId="0" animBg="1"/>
      <p:bldP spid="66" grpId="0" animBg="1"/>
      <p:bldP spid="67" grpId="0" animBg="1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have equations: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shortest distance between these two lines.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5078117"/>
              </a:xfrm>
              <a:blipFill>
                <a:blip r:embed="rId2"/>
                <a:stretch>
                  <a:fillRect t="-499" r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07029" y="3892733"/>
                <a:ext cx="134017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029" y="3892733"/>
                <a:ext cx="1340175" cy="569771"/>
              </a:xfrm>
              <a:prstGeom prst="rect">
                <a:avLst/>
              </a:prstGeom>
              <a:blipFill>
                <a:blip r:embed="rId3"/>
                <a:stretch>
                  <a:fillRect l="-935" t="-444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13910" y="3892732"/>
                <a:ext cx="161672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910" y="3892732"/>
                <a:ext cx="1616725" cy="568361"/>
              </a:xfrm>
              <a:prstGeom prst="rect">
                <a:avLst/>
              </a:prstGeom>
              <a:blipFill>
                <a:blip r:embed="rId4"/>
                <a:stretch>
                  <a:fillRect l="-781" t="-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8569235" y="2174965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643767" y="2179140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8570777" y="1184365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596051" y="1260566"/>
            <a:ext cx="2247900" cy="771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21486" y="1872343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9110527" y="1510597"/>
            <a:ext cx="885" cy="4007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015277" y="1260565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77" y="1260565"/>
                <a:ext cx="155619" cy="215444"/>
              </a:xfrm>
              <a:prstGeom prst="rect">
                <a:avLst/>
              </a:prstGeom>
              <a:blipFill>
                <a:blip r:embed="rId5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08132" y="1903502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132" y="1903502"/>
                <a:ext cx="163506" cy="215444"/>
              </a:xfrm>
              <a:prstGeom prst="rect">
                <a:avLst/>
              </a:prstGeom>
              <a:blipFill>
                <a:blip r:embed="rId6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arallelogram 14"/>
          <p:cNvSpPr/>
          <p:nvPr/>
        </p:nvSpPr>
        <p:spPr>
          <a:xfrm rot="16200000" flipH="1" flipV="1">
            <a:off x="9103384" y="1808258"/>
            <a:ext cx="123825" cy="109535"/>
          </a:xfrm>
          <a:prstGeom prst="parallelogram">
            <a:avLst>
              <a:gd name="adj" fmla="val 8749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rallelogram 15"/>
          <p:cNvSpPr/>
          <p:nvPr/>
        </p:nvSpPr>
        <p:spPr>
          <a:xfrm rot="5400000" flipH="1">
            <a:off x="9093860" y="1498694"/>
            <a:ext cx="147634" cy="109535"/>
          </a:xfrm>
          <a:prstGeom prst="parallelogram">
            <a:avLst>
              <a:gd name="adj" fmla="val 32662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888583" y="1123404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583" y="1123404"/>
                <a:ext cx="174791" cy="215444"/>
              </a:xfrm>
              <a:prstGeom prst="rect">
                <a:avLst/>
              </a:prstGeom>
              <a:blipFill>
                <a:blip r:embed="rId7"/>
                <a:stretch>
                  <a:fillRect l="-21429" r="-714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136777" y="1859278"/>
                <a:ext cx="1789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777" y="1859278"/>
                <a:ext cx="178959" cy="215444"/>
              </a:xfrm>
              <a:prstGeom prst="rect">
                <a:avLst/>
              </a:prstGeom>
              <a:blipFill>
                <a:blip r:embed="rId8"/>
                <a:stretch>
                  <a:fillRect l="-20000" r="-666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32913" y="2643050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913" y="2643050"/>
                <a:ext cx="141705" cy="215444"/>
              </a:xfrm>
              <a:prstGeom prst="rect">
                <a:avLst/>
              </a:prstGeom>
              <a:blipFill>
                <a:blip r:embed="rId9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16982" y="979713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982" y="979713"/>
                <a:ext cx="129714" cy="215444"/>
              </a:xfrm>
              <a:prstGeom prst="rect">
                <a:avLst/>
              </a:prstGeom>
              <a:blipFill>
                <a:blip r:embed="rId10"/>
                <a:stretch>
                  <a:fillRect l="-18182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223861" y="2094409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861" y="2094409"/>
                <a:ext cx="144142" cy="215444"/>
              </a:xfrm>
              <a:prstGeom prst="rect">
                <a:avLst/>
              </a:prstGeom>
              <a:blipFill>
                <a:blip r:embed="rId11"/>
                <a:stretch>
                  <a:fillRect l="-25000" r="-2500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03770" y="20334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770" y="2033449"/>
                <a:ext cx="166263" cy="215444"/>
              </a:xfrm>
              <a:prstGeom prst="rect">
                <a:avLst/>
              </a:prstGeom>
              <a:blipFill>
                <a:blip r:embed="rId12"/>
                <a:stretch>
                  <a:fillRect l="-21429" r="-14286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29349" y="1271452"/>
                <a:ext cx="2420982" cy="1223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direction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be </a:t>
                </a:r>
                <a:r>
                  <a:rPr lang="en-GB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perpendicular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the direction vectors of both lines</a:t>
                </a:r>
              </a:p>
              <a:p>
                <a:pPr algn="ctr"/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Start by finding this vector using the general forms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349" y="1271452"/>
                <a:ext cx="2420982" cy="1223925"/>
              </a:xfrm>
              <a:prstGeom prst="rect">
                <a:avLst/>
              </a:prstGeom>
              <a:blipFill>
                <a:blip r:embed="rId13"/>
                <a:stretch>
                  <a:fillRect r="-1042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83087" y="2882538"/>
                <a:ext cx="6624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u="sng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i="1" u="sng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400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087" y="2882538"/>
                <a:ext cx="662425" cy="307777"/>
              </a:xfrm>
              <a:prstGeom prst="rect">
                <a:avLst/>
              </a:prstGeom>
              <a:blipFill>
                <a:blip r:embed="rId14"/>
                <a:stretch>
                  <a:fillRect l="-188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747761" y="2921726"/>
                <a:ext cx="6624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u="sng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i="1" u="sng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400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761" y="2921726"/>
                <a:ext cx="662425" cy="307777"/>
              </a:xfrm>
              <a:prstGeom prst="rect">
                <a:avLst/>
              </a:prstGeom>
              <a:blipFill>
                <a:blip r:embed="rId15"/>
                <a:stretch>
                  <a:fillRect l="-1887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96148" y="3248298"/>
                <a:ext cx="708206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148" y="3248298"/>
                <a:ext cx="708206" cy="569771"/>
              </a:xfrm>
              <a:prstGeom prst="rect">
                <a:avLst/>
              </a:prstGeom>
              <a:blipFill>
                <a:blip r:embed="rId16"/>
                <a:stretch>
                  <a:fillRect l="-5263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290561" y="3261360"/>
                <a:ext cx="1267142" cy="609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561" y="3261360"/>
                <a:ext cx="1267142" cy="609398"/>
              </a:xfrm>
              <a:prstGeom prst="rect">
                <a:avLst/>
              </a:prstGeom>
              <a:blipFill>
                <a:blip r:embed="rId17"/>
                <a:stretch>
                  <a:fillRect l="-2970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47451" y="4222415"/>
                <a:ext cx="947374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451" y="4222415"/>
                <a:ext cx="947374" cy="243015"/>
              </a:xfrm>
              <a:prstGeom prst="rect">
                <a:avLst/>
              </a:prstGeom>
              <a:blipFill>
                <a:blip r:embed="rId18"/>
                <a:stretch>
                  <a:fillRect l="-4000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31901" y="4608079"/>
                <a:ext cx="1694759" cy="618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901" y="4608079"/>
                <a:ext cx="1694759" cy="618118"/>
              </a:xfrm>
              <a:prstGeom prst="rect">
                <a:avLst/>
              </a:prstGeom>
              <a:blipFill>
                <a:blip r:embed="rId19"/>
                <a:stretch>
                  <a:fillRect l="-741" t="-20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8215037" y="4440416"/>
            <a:ext cx="112375" cy="58258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331048" y="4443742"/>
                <a:ext cx="11003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using points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048" y="4443742"/>
                <a:ext cx="1100334" cy="553998"/>
              </a:xfrm>
              <a:prstGeom prst="rect">
                <a:avLst/>
              </a:prstGeom>
              <a:blipFill>
                <a:blip r:embed="rId20"/>
                <a:stretch>
                  <a:fillRect l="-4545" t="-6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8222470" y="5094621"/>
            <a:ext cx="116092" cy="750848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386805" y="5324688"/>
            <a:ext cx="788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/ 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436254" y="5500707"/>
                <a:ext cx="1592038" cy="618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254" y="5500707"/>
                <a:ext cx="1592038" cy="618118"/>
              </a:xfrm>
              <a:prstGeom prst="rect">
                <a:avLst/>
              </a:prstGeom>
              <a:blipFill>
                <a:blip r:embed="rId21"/>
                <a:stretch>
                  <a:fillRect l="-1587" t="-20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00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4" grpId="0"/>
      <p:bldP spid="27" grpId="0"/>
      <p:bldP spid="28" grpId="0"/>
      <p:bldP spid="29" grpId="0"/>
      <p:bldP spid="31" grpId="0" animBg="1"/>
      <p:bldP spid="32" grpId="0"/>
      <p:bldP spid="33" grpId="0" animBg="1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have equations: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shortest distance between these two lines.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5078117"/>
              </a:xfrm>
              <a:blipFill>
                <a:blip r:embed="rId2"/>
                <a:stretch>
                  <a:fillRect t="-499" r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07029" y="3892733"/>
                <a:ext cx="134017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029" y="3892733"/>
                <a:ext cx="1340175" cy="569771"/>
              </a:xfrm>
              <a:prstGeom prst="rect">
                <a:avLst/>
              </a:prstGeom>
              <a:blipFill>
                <a:blip r:embed="rId3"/>
                <a:stretch>
                  <a:fillRect l="-935" t="-444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13910" y="3892732"/>
                <a:ext cx="161672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910" y="3892732"/>
                <a:ext cx="1616725" cy="568361"/>
              </a:xfrm>
              <a:prstGeom prst="rect">
                <a:avLst/>
              </a:prstGeom>
              <a:blipFill>
                <a:blip r:embed="rId4"/>
                <a:stretch>
                  <a:fillRect l="-781" t="-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8569235" y="2174965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643767" y="2179140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8570777" y="1184365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596051" y="1260566"/>
            <a:ext cx="2247900" cy="771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21486" y="1872343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9110527" y="1510597"/>
            <a:ext cx="885" cy="4007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015277" y="1260565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77" y="1260565"/>
                <a:ext cx="155619" cy="215444"/>
              </a:xfrm>
              <a:prstGeom prst="rect">
                <a:avLst/>
              </a:prstGeom>
              <a:blipFill>
                <a:blip r:embed="rId5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08132" y="1903502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132" y="1903502"/>
                <a:ext cx="163506" cy="215444"/>
              </a:xfrm>
              <a:prstGeom prst="rect">
                <a:avLst/>
              </a:prstGeom>
              <a:blipFill>
                <a:blip r:embed="rId6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arallelogram 14"/>
          <p:cNvSpPr/>
          <p:nvPr/>
        </p:nvSpPr>
        <p:spPr>
          <a:xfrm rot="16200000" flipH="1" flipV="1">
            <a:off x="9103384" y="1808258"/>
            <a:ext cx="123825" cy="109535"/>
          </a:xfrm>
          <a:prstGeom prst="parallelogram">
            <a:avLst>
              <a:gd name="adj" fmla="val 8749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rallelogram 15"/>
          <p:cNvSpPr/>
          <p:nvPr/>
        </p:nvSpPr>
        <p:spPr>
          <a:xfrm rot="5400000" flipH="1">
            <a:off x="9093860" y="1498694"/>
            <a:ext cx="147634" cy="109535"/>
          </a:xfrm>
          <a:prstGeom prst="parallelogram">
            <a:avLst>
              <a:gd name="adj" fmla="val 32662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888583" y="1123404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583" y="1123404"/>
                <a:ext cx="174791" cy="215444"/>
              </a:xfrm>
              <a:prstGeom prst="rect">
                <a:avLst/>
              </a:prstGeom>
              <a:blipFill>
                <a:blip r:embed="rId7"/>
                <a:stretch>
                  <a:fillRect l="-21429" r="-714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136777" y="1859278"/>
                <a:ext cx="1789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777" y="1859278"/>
                <a:ext cx="178959" cy="215444"/>
              </a:xfrm>
              <a:prstGeom prst="rect">
                <a:avLst/>
              </a:prstGeom>
              <a:blipFill>
                <a:blip r:embed="rId8"/>
                <a:stretch>
                  <a:fillRect l="-20000" r="-666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16982" y="979713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982" y="979713"/>
                <a:ext cx="129714" cy="215444"/>
              </a:xfrm>
              <a:prstGeom prst="rect">
                <a:avLst/>
              </a:prstGeom>
              <a:blipFill>
                <a:blip r:embed="rId9"/>
                <a:stretch>
                  <a:fillRect l="-18182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223861" y="2094409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861" y="2094409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25000" r="-2500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03770" y="20334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770" y="2033449"/>
                <a:ext cx="166263" cy="215444"/>
              </a:xfrm>
              <a:prstGeom prst="rect">
                <a:avLst/>
              </a:prstGeom>
              <a:blipFill>
                <a:blip r:embed="rId11"/>
                <a:stretch>
                  <a:fillRect l="-21429" r="-14286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16436" y="1227908"/>
                <a:ext cx="2151017" cy="1412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</a:t>
                </a:r>
                <a:r>
                  <a:rPr lang="en-GB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perpendicular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the direction vectors of both lines, the dot products of both pairs will be 0...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436" y="1227908"/>
                <a:ext cx="2151017" cy="1412566"/>
              </a:xfrm>
              <a:prstGeom prst="rect">
                <a:avLst/>
              </a:prstGeom>
              <a:blipFill>
                <a:blip r:embed="rId12"/>
                <a:stretch>
                  <a:fillRect r="-588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031408" y="240731"/>
                <a:ext cx="1366464" cy="530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2+2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408" y="240731"/>
                <a:ext cx="1366464" cy="530017"/>
              </a:xfrm>
              <a:prstGeom prst="rect">
                <a:avLst/>
              </a:prstGeom>
              <a:blipFill>
                <a:blip r:embed="rId13"/>
                <a:stretch>
                  <a:fillRect l="-1835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36229" y="2717073"/>
                <a:ext cx="2262222" cy="335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latin typeface="Comic Sans MS" panose="030F0702030302020204" pitchFamily="66" charset="0"/>
                  </a:rPr>
                  <a:t>Dot product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u="sng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 u="sng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u="sng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u="sng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i="1" u="sng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400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29" y="2717073"/>
                <a:ext cx="2262222" cy="335348"/>
              </a:xfrm>
              <a:prstGeom prst="rect">
                <a:avLst/>
              </a:prstGeom>
              <a:blipFill>
                <a:blip r:embed="rId14"/>
                <a:stretch>
                  <a:fillRect l="-55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58000" y="3135085"/>
                <a:ext cx="1802288" cy="618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135085"/>
                <a:ext cx="1802288" cy="618118"/>
              </a:xfrm>
              <a:prstGeom prst="rect">
                <a:avLst/>
              </a:prstGeom>
              <a:blipFill>
                <a:blip r:embed="rId15"/>
                <a:stretch>
                  <a:fillRect t="-2000" r="-1408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662058" y="3966754"/>
                <a:ext cx="20420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8" y="3966754"/>
                <a:ext cx="2042034" cy="215444"/>
              </a:xfrm>
              <a:prstGeom prst="rect">
                <a:avLst/>
              </a:prstGeom>
              <a:blipFill>
                <a:blip r:embed="rId16"/>
                <a:stretch>
                  <a:fillRect l="-1242" r="-1242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920447" y="4380410"/>
                <a:ext cx="7869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447" y="4380410"/>
                <a:ext cx="786946" cy="215444"/>
              </a:xfrm>
              <a:prstGeom prst="rect">
                <a:avLst/>
              </a:prstGeom>
              <a:blipFill>
                <a:blip r:embed="rId17"/>
                <a:stretch>
                  <a:fillRect l="-6452" r="-322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31874" y="4724398"/>
                <a:ext cx="2262222" cy="335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latin typeface="Comic Sans MS" panose="030F0702030302020204" pitchFamily="66" charset="0"/>
                  </a:rPr>
                  <a:t>Dot product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u="sng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 u="sng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u="sng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u="sng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i="1" u="sng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400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874" y="4724398"/>
                <a:ext cx="2262222" cy="335348"/>
              </a:xfrm>
              <a:prstGeom prst="rect">
                <a:avLst/>
              </a:prstGeom>
              <a:blipFill>
                <a:blip r:embed="rId18"/>
                <a:stretch>
                  <a:fillRect l="-559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31726" y="5142410"/>
                <a:ext cx="1936941" cy="618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726" y="5142410"/>
                <a:ext cx="1936941" cy="618118"/>
              </a:xfrm>
              <a:prstGeom prst="rect">
                <a:avLst/>
              </a:prstGeom>
              <a:blipFill>
                <a:blip r:embed="rId19"/>
                <a:stretch>
                  <a:fillRect t="-2000" r="-649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804263" y="5921827"/>
                <a:ext cx="29068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−4+4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263" y="5921827"/>
                <a:ext cx="2906886" cy="215444"/>
              </a:xfrm>
              <a:prstGeom prst="rect">
                <a:avLst/>
              </a:prstGeom>
              <a:blipFill>
                <a:blip r:embed="rId20"/>
                <a:stretch>
                  <a:fillRect r="-435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820299" y="6387735"/>
                <a:ext cx="8863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299" y="6387735"/>
                <a:ext cx="886333" cy="215444"/>
              </a:xfrm>
              <a:prstGeom prst="rect">
                <a:avLst/>
              </a:prstGeom>
              <a:blipFill>
                <a:blip r:embed="rId21"/>
                <a:stretch>
                  <a:fillRect l="-5634" r="-281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8779818" y="3474827"/>
            <a:ext cx="181302" cy="61820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013821" y="3469762"/>
                <a:ext cx="135808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Calculate the dot product in terms of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821" y="3469762"/>
                <a:ext cx="1358088" cy="553998"/>
              </a:xfrm>
              <a:prstGeom prst="rect">
                <a:avLst/>
              </a:prstGeom>
              <a:blipFill>
                <a:blip r:embed="rId22"/>
                <a:stretch>
                  <a:fillRect l="-926" t="-6667" r="-463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8784173" y="4097491"/>
            <a:ext cx="168239" cy="43096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>
            <a:off x="8731921" y="5447318"/>
            <a:ext cx="181302" cy="61820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8736276" y="6069982"/>
            <a:ext cx="168239" cy="43096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939799" y="5433545"/>
                <a:ext cx="135808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Calculate the dot product in terms of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799" y="5433545"/>
                <a:ext cx="1358088" cy="553998"/>
              </a:xfrm>
              <a:prstGeom prst="rect">
                <a:avLst/>
              </a:prstGeom>
              <a:blipFill>
                <a:blip r:embed="rId23"/>
                <a:stretch>
                  <a:fillRect l="-926" t="-6818" r="-4630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8961570" y="4131614"/>
            <a:ext cx="13580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Some rearranging later…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31090" y="6077980"/>
            <a:ext cx="13580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Some rearranging later…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30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 animBg="1"/>
      <p:bldP spid="48" grpId="0" animBg="1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have equations: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shortest distance between these two lines.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5078117"/>
              </a:xfrm>
              <a:blipFill>
                <a:blip r:embed="rId2"/>
                <a:stretch>
                  <a:fillRect t="-499" r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07029" y="3892733"/>
                <a:ext cx="134017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029" y="3892733"/>
                <a:ext cx="1340175" cy="569771"/>
              </a:xfrm>
              <a:prstGeom prst="rect">
                <a:avLst/>
              </a:prstGeom>
              <a:blipFill>
                <a:blip r:embed="rId3"/>
                <a:stretch>
                  <a:fillRect l="-935" t="-444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13910" y="3892732"/>
                <a:ext cx="161672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910" y="3892732"/>
                <a:ext cx="1616725" cy="568361"/>
              </a:xfrm>
              <a:prstGeom prst="rect">
                <a:avLst/>
              </a:prstGeom>
              <a:blipFill>
                <a:blip r:embed="rId4"/>
                <a:stretch>
                  <a:fillRect l="-781" t="-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8569235" y="2174965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643767" y="2179140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8570777" y="1184365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596051" y="1260566"/>
            <a:ext cx="2247900" cy="771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21486" y="1872343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9110527" y="1510597"/>
            <a:ext cx="885" cy="4007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015277" y="1260565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77" y="1260565"/>
                <a:ext cx="155619" cy="215444"/>
              </a:xfrm>
              <a:prstGeom prst="rect">
                <a:avLst/>
              </a:prstGeom>
              <a:blipFill>
                <a:blip r:embed="rId5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08132" y="1903502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132" y="1903502"/>
                <a:ext cx="163506" cy="215444"/>
              </a:xfrm>
              <a:prstGeom prst="rect">
                <a:avLst/>
              </a:prstGeom>
              <a:blipFill>
                <a:blip r:embed="rId6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arallelogram 14"/>
          <p:cNvSpPr/>
          <p:nvPr/>
        </p:nvSpPr>
        <p:spPr>
          <a:xfrm rot="16200000" flipH="1" flipV="1">
            <a:off x="9103384" y="1808258"/>
            <a:ext cx="123825" cy="109535"/>
          </a:xfrm>
          <a:prstGeom prst="parallelogram">
            <a:avLst>
              <a:gd name="adj" fmla="val 8749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rallelogram 15"/>
          <p:cNvSpPr/>
          <p:nvPr/>
        </p:nvSpPr>
        <p:spPr>
          <a:xfrm rot="5400000" flipH="1">
            <a:off x="9093860" y="1498694"/>
            <a:ext cx="147634" cy="109535"/>
          </a:xfrm>
          <a:prstGeom prst="parallelogram">
            <a:avLst>
              <a:gd name="adj" fmla="val 32662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888583" y="1123404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583" y="1123404"/>
                <a:ext cx="174791" cy="215444"/>
              </a:xfrm>
              <a:prstGeom prst="rect">
                <a:avLst/>
              </a:prstGeom>
              <a:blipFill>
                <a:blip r:embed="rId7"/>
                <a:stretch>
                  <a:fillRect l="-21429" r="-714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136777" y="1859278"/>
                <a:ext cx="1789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777" y="1859278"/>
                <a:ext cx="178959" cy="215444"/>
              </a:xfrm>
              <a:prstGeom prst="rect">
                <a:avLst/>
              </a:prstGeom>
              <a:blipFill>
                <a:blip r:embed="rId8"/>
                <a:stretch>
                  <a:fillRect l="-20000" r="-666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16982" y="979713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982" y="979713"/>
                <a:ext cx="129714" cy="215444"/>
              </a:xfrm>
              <a:prstGeom prst="rect">
                <a:avLst/>
              </a:prstGeom>
              <a:blipFill>
                <a:blip r:embed="rId9"/>
                <a:stretch>
                  <a:fillRect l="-18182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223861" y="2094409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861" y="2094409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25000" r="-2500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03770" y="20334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770" y="2033449"/>
                <a:ext cx="166263" cy="215444"/>
              </a:xfrm>
              <a:prstGeom prst="rect">
                <a:avLst/>
              </a:prstGeom>
              <a:blipFill>
                <a:blip r:embed="rId11"/>
                <a:stretch>
                  <a:fillRect l="-21429" r="-14286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86104" y="2046515"/>
                <a:ext cx="20029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Solving the simultaneous equations above gives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04" y="2046515"/>
                <a:ext cx="2002971" cy="954107"/>
              </a:xfrm>
              <a:prstGeom prst="rect">
                <a:avLst/>
              </a:prstGeom>
              <a:blipFill>
                <a:blip r:embed="rId12"/>
                <a:stretch>
                  <a:fillRect r="-1887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031408" y="240731"/>
                <a:ext cx="1366464" cy="530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2+2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408" y="240731"/>
                <a:ext cx="1366464" cy="530017"/>
              </a:xfrm>
              <a:prstGeom prst="rect">
                <a:avLst/>
              </a:prstGeom>
              <a:blipFill>
                <a:blip r:embed="rId13"/>
                <a:stretch>
                  <a:fillRect l="-1835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900059" y="1280158"/>
                <a:ext cx="7869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59" y="1280158"/>
                <a:ext cx="786946" cy="215444"/>
              </a:xfrm>
              <a:prstGeom prst="rect">
                <a:avLst/>
              </a:prstGeom>
              <a:blipFill>
                <a:blip r:embed="rId14"/>
                <a:stretch>
                  <a:fillRect l="-4762" r="-317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799911" y="1624146"/>
                <a:ext cx="8863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911" y="1624146"/>
                <a:ext cx="886333" cy="215444"/>
              </a:xfrm>
              <a:prstGeom prst="rect">
                <a:avLst/>
              </a:prstGeom>
              <a:blipFill>
                <a:blip r:embed="rId15"/>
                <a:stretch>
                  <a:fillRect l="-5714" r="-4286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612674" y="3287486"/>
                <a:ext cx="4689566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shortest distance from A to B will be given when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Substitute these into the expression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𝐴𝐵</m:t>
                        </m:r>
                      </m:e>
                    </m:ac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674" y="3287486"/>
                <a:ext cx="4689566" cy="981679"/>
              </a:xfrm>
              <a:prstGeom prst="rect">
                <a:avLst/>
              </a:prstGeom>
              <a:blipFill>
                <a:blip r:embed="rId16"/>
                <a:stretch>
                  <a:fillRect t="-1282" r="-270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111168" y="4294570"/>
                <a:ext cx="1592038" cy="618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168" y="4294570"/>
                <a:ext cx="1592038" cy="618118"/>
              </a:xfrm>
              <a:prstGeom prst="rect">
                <a:avLst/>
              </a:prstGeom>
              <a:blipFill>
                <a:blip r:embed="rId17"/>
                <a:stretch>
                  <a:fillRect l="-1587" t="-20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06814" y="5117530"/>
                <a:ext cx="1913152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2+2(1)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3−(1)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−(0)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−1−(1)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−(0)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814" y="5117530"/>
                <a:ext cx="1913152" cy="693588"/>
              </a:xfrm>
              <a:prstGeom prst="rect">
                <a:avLst/>
              </a:prstGeom>
              <a:blipFill>
                <a:blip r:embed="rId18"/>
                <a:stretch>
                  <a:fillRect l="-1325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102462" y="6027575"/>
                <a:ext cx="964559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462" y="6027575"/>
                <a:ext cx="964559" cy="568361"/>
              </a:xfrm>
              <a:prstGeom prst="rect">
                <a:avLst/>
              </a:prstGeom>
              <a:blipFill>
                <a:blip r:embed="rId19"/>
                <a:stretch>
                  <a:fillRect l="-2597"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>
            <a:off x="8958345" y="4637421"/>
            <a:ext cx="176947" cy="80543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9026887" y="4823944"/>
            <a:ext cx="6918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Arc 59"/>
          <p:cNvSpPr/>
          <p:nvPr/>
        </p:nvSpPr>
        <p:spPr>
          <a:xfrm>
            <a:off x="8953991" y="5469089"/>
            <a:ext cx="176947" cy="80543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9170579" y="5777534"/>
            <a:ext cx="6918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5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5" grpId="0"/>
      <p:bldP spid="56" grpId="0"/>
      <p:bldP spid="57" grpId="0"/>
      <p:bldP spid="58" grpId="0" animBg="1"/>
      <p:bldP spid="59" grpId="0"/>
      <p:bldP spid="60" grpId="0" animBg="1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3838</Words>
  <Application>Microsoft Office PowerPoint</Application>
  <PresentationFormat>Widescreen</PresentationFormat>
  <Paragraphs>1015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Comic Sans MS</vt:lpstr>
      <vt:lpstr>Wingdings</vt:lpstr>
      <vt:lpstr>Office Theme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Vectors</dc:title>
  <dc:creator>Richard Lawton</dc:creator>
  <cp:lastModifiedBy>Richard Lawton</cp:lastModifiedBy>
  <cp:revision>3</cp:revision>
  <dcterms:created xsi:type="dcterms:W3CDTF">2019-08-06T16:32:53Z</dcterms:created>
  <dcterms:modified xsi:type="dcterms:W3CDTF">2019-08-26T05:35:53Z</dcterms:modified>
</cp:coreProperties>
</file>