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92" r:id="rId2"/>
    <p:sldId id="555" r:id="rId3"/>
    <p:sldId id="557" r:id="rId4"/>
    <p:sldId id="590" r:id="rId5"/>
    <p:sldId id="559" r:id="rId6"/>
    <p:sldId id="556" r:id="rId7"/>
    <p:sldId id="591" r:id="rId8"/>
    <p:sldId id="59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45A33-E374-4332-BA3C-47E7D8300BE6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A3A2-56A9-49F3-B81B-B28B7D43D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97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There’s a slip to print out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8B649-8F2A-4EEB-AFF1-64749DA986A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70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There’s a slip to print out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8B649-8F2A-4EEB-AFF1-64749DA986A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04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There’s a slip to print out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8B649-8F2A-4EEB-AFF1-64749DA986A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40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739725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Measure of Location and Spread </a:t>
            </a:r>
          </a:p>
          <a:p>
            <a:pPr algn="ctr"/>
            <a:r>
              <a:rPr lang="en-GB" sz="7200" b="1" dirty="0" smtClean="0"/>
              <a:t>– </a:t>
            </a:r>
            <a:r>
              <a:rPr lang="en-GB" sz="5400" dirty="0" smtClean="0"/>
              <a:t>Quartiles and Percentiles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2 </a:t>
            </a:r>
          </a:p>
          <a:p>
            <a:pPr algn="ctr"/>
            <a:r>
              <a:rPr lang="en-GB" sz="7200" dirty="0" smtClean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276429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Quartiles – Listed Data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5698" y="749251"/>
            <a:ext cx="9149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You need to be able to find the </a:t>
            </a:r>
            <a:r>
              <a:rPr lang="en-GB" sz="3200" b="1" dirty="0" smtClean="0"/>
              <a:t>quartiles </a:t>
            </a:r>
          </a:p>
          <a:p>
            <a:pPr algn="ctr"/>
            <a:r>
              <a:rPr lang="en-GB" sz="3200" b="1" dirty="0" smtClean="0"/>
              <a:t>(Q</a:t>
            </a:r>
            <a:r>
              <a:rPr lang="en-GB" sz="3200" b="1" baseline="-25000" dirty="0" smtClean="0"/>
              <a:t>1</a:t>
            </a:r>
            <a:r>
              <a:rPr lang="en-GB" sz="3200" b="1" dirty="0" smtClean="0"/>
              <a:t> lower and Q</a:t>
            </a:r>
            <a:r>
              <a:rPr lang="en-GB" sz="3200" b="1" baseline="-25000" dirty="0" smtClean="0"/>
              <a:t>3</a:t>
            </a:r>
            <a:r>
              <a:rPr lang="en-GB" sz="3200" b="1" dirty="0" smtClean="0"/>
              <a:t> upper)</a:t>
            </a:r>
            <a:r>
              <a:rPr lang="en-GB" sz="3200" dirty="0" smtClean="0"/>
              <a:t> from listed data.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5698" y="2184530"/>
                <a:ext cx="91485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smtClean="0">
                          <a:solidFill>
                            <a:prstClr val="black"/>
                          </a:solidFill>
                          <a:latin typeface="Cambria Math"/>
                        </a:rPr>
                        <m:t>2,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4,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5,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7,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8,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9,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98" y="2184530"/>
                <a:ext cx="914855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4427984" y="2159196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87924" y="3081154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Median</a:t>
            </a:r>
          </a:p>
          <a:p>
            <a:pPr algn="ctr"/>
            <a:r>
              <a:rPr lang="en-GB" sz="2000" dirty="0" smtClean="0"/>
              <a:t>= 7</a:t>
            </a:r>
            <a:endParaRPr lang="en-GB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19872" y="2160511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51820" y="3075275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Q</a:t>
            </a:r>
            <a:r>
              <a:rPr lang="en-GB" sz="2000" baseline="-25000" dirty="0" smtClean="0"/>
              <a:t>1</a:t>
            </a:r>
          </a:p>
          <a:p>
            <a:pPr algn="ctr"/>
            <a:r>
              <a:rPr lang="en-GB" sz="2000" dirty="0" smtClean="0"/>
              <a:t>= 4</a:t>
            </a:r>
            <a:endParaRPr lang="en-GB" sz="2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508104" y="2159196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40052" y="3073960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Q</a:t>
            </a:r>
            <a:r>
              <a:rPr lang="en-GB" sz="2000" baseline="-25000" dirty="0" smtClean="0"/>
              <a:t>3</a:t>
            </a:r>
          </a:p>
          <a:p>
            <a:pPr algn="ctr"/>
            <a:r>
              <a:rPr lang="en-GB" sz="2000" dirty="0" smtClean="0"/>
              <a:t>= 9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-5698" y="4471000"/>
                <a:ext cx="91485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smtClean="0">
                          <a:solidFill>
                            <a:prstClr val="black"/>
                          </a:solidFill>
                          <a:latin typeface="Cambria Math"/>
                        </a:rPr>
                        <m:t>2,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4,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5,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7,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8,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9,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>
                          <a:solidFill>
                            <a:prstClr val="black"/>
                          </a:solidFill>
                          <a:latin typeface="Cambria Math"/>
                        </a:rPr>
                        <m:t>11</m:t>
                      </m:r>
                      <m:r>
                        <a:rPr lang="en-GB" sz="4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 12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98" y="4471000"/>
                <a:ext cx="914855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4283968" y="4552752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07904" y="5442182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Median</a:t>
            </a:r>
          </a:p>
          <a:p>
            <a:pPr algn="ctr"/>
            <a:r>
              <a:rPr lang="en-GB" sz="2000" dirty="0" smtClean="0"/>
              <a:t>= 8</a:t>
            </a:r>
            <a:endParaRPr lang="en-GB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248388" y="4537605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80336" y="5452369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Q</a:t>
            </a:r>
            <a:r>
              <a:rPr lang="en-GB" sz="2000" baseline="-25000" dirty="0" smtClean="0"/>
              <a:t>1</a:t>
            </a:r>
          </a:p>
          <a:p>
            <a:pPr algn="ctr"/>
            <a:r>
              <a:rPr lang="en-GB" sz="2000" dirty="0" smtClean="0"/>
              <a:t>= 4.5</a:t>
            </a:r>
            <a:endParaRPr lang="en-GB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92080" y="4542654"/>
            <a:ext cx="0" cy="889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24028" y="5457418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Q</a:t>
            </a:r>
            <a:r>
              <a:rPr lang="en-GB" sz="2000" baseline="-25000" dirty="0" smtClean="0"/>
              <a:t>3</a:t>
            </a:r>
          </a:p>
          <a:p>
            <a:pPr algn="ctr"/>
            <a:r>
              <a:rPr lang="en-GB" sz="2000" dirty="0" smtClean="0"/>
              <a:t>= 10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8928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1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Quartiles </a:t>
              </a:r>
              <a:r>
                <a:rPr lang="en-GB" sz="3200" dirty="0" smtClean="0"/>
                <a:t>-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89721"/>
              </p:ext>
            </p:extLst>
          </p:nvPr>
        </p:nvGraphicFramePr>
        <p:xfrm>
          <a:off x="2561763" y="1393192"/>
          <a:ext cx="4019329" cy="2348106"/>
        </p:xfrm>
        <a:graphic>
          <a:graphicData uri="http://schemas.openxmlformats.org/drawingml/2006/table">
            <a:tbl>
              <a:tblPr firstRow="1" firstCol="1" bandRow="1"/>
              <a:tblGrid>
                <a:gridCol w="2510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of relic (years)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1001-1500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1501-1700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1701-2000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379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67744" y="5566493"/>
                <a:ext cx="4608512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1000.5+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/>
                                </a:rPr>
                                <m:t>29</m:t>
                              </m:r>
                            </m:den>
                          </m:f>
                          <m:r>
                            <a:rPr lang="en-GB" sz="2400" b="0" i="1" smtClean="0">
                              <a:latin typeface="Cambria Math"/>
                            </a:rPr>
                            <m:t>×500</m:t>
                          </m:r>
                        </m:e>
                      </m:d>
                    </m:oMath>
                  </m:oMathPara>
                </a14:m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=1017.74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smtClean="0"/>
                  <a:t>years</a:t>
                </a:r>
                <a:endParaRPr lang="en-GB" sz="2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566493"/>
                <a:ext cx="4608512" cy="1291507"/>
              </a:xfrm>
              <a:prstGeom prst="rect">
                <a:avLst/>
              </a:prstGeom>
              <a:blipFill>
                <a:blip r:embed="rId3"/>
                <a:stretch>
                  <a:fillRect b="-9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4" y="692696"/>
                <a:ext cx="91417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Find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692696"/>
                <a:ext cx="9141712" cy="646331"/>
              </a:xfrm>
              <a:prstGeom prst="rect">
                <a:avLst/>
              </a:prstGeom>
              <a:blipFill>
                <a:blip r:embed="rId4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48272" y="3808893"/>
                <a:ext cx="442798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Q</a:t>
                </a:r>
                <a:r>
                  <a:rPr lang="en-GB" sz="2400" baseline="-25000" dirty="0" smtClean="0"/>
                  <a:t>1</a:t>
                </a:r>
                <a:r>
                  <a:rPr lang="en-GB" sz="2400" dirty="0" smtClean="0"/>
                  <a:t> position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100</m:t>
                    </m:r>
                  </m:oMath>
                </a14:m>
                <a:r>
                  <a:rPr lang="en-GB" sz="2400" dirty="0" smtClean="0"/>
                  <a:t> = 25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272" y="3808893"/>
                <a:ext cx="4427984" cy="613886"/>
              </a:xfrm>
              <a:prstGeom prst="rect">
                <a:avLst/>
              </a:prstGeom>
              <a:blipFill>
                <a:blip r:embed="rId5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54631" y="2138543"/>
            <a:ext cx="4026461" cy="43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764560"/>
              </p:ext>
            </p:extLst>
          </p:nvPr>
        </p:nvGraphicFramePr>
        <p:xfrm>
          <a:off x="6660232" y="1393192"/>
          <a:ext cx="1508555" cy="1973099"/>
        </p:xfrm>
        <a:graphic>
          <a:graphicData uri="http://schemas.openxmlformats.org/drawingml/2006/table">
            <a:tbl>
              <a:tblPr firstRow="1" firstCol="1" bandRow="1"/>
              <a:tblGrid>
                <a:gridCol w="1508555">
                  <a:extLst>
                    <a:ext uri="{9D8B030D-6E8A-4147-A177-3AD203B41FA5}">
                      <a16:colId xmlns:a16="http://schemas.microsoft.com/office/drawing/2014/main" val="1627276473"/>
                    </a:ext>
                  </a:extLst>
                </a:gridCol>
              </a:tblGrid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C.F.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3027"/>
                  </a:ext>
                </a:extLst>
              </a:tr>
              <a:tr h="406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426405"/>
                  </a:ext>
                </a:extLst>
              </a:tr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62204"/>
                  </a:ext>
                </a:extLst>
              </a:tr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506058"/>
                  </a:ext>
                </a:extLst>
              </a:tr>
              <a:tr h="392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90114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2843808" y="5085184"/>
            <a:ext cx="367240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843808" y="4888743"/>
            <a:ext cx="0" cy="412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526731" y="4888743"/>
            <a:ext cx="0" cy="412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01880" y="452107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1000.5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6372200" y="449878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</a:t>
            </a:r>
            <a:r>
              <a:rPr lang="en-GB" sz="2000" dirty="0"/>
              <a:t>5</a:t>
            </a:r>
            <a:r>
              <a:rPr lang="en-GB" sz="2000" dirty="0" smtClean="0"/>
              <a:t>00.5</a:t>
            </a:r>
            <a:endParaRPr lang="en-GB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27784" y="5328581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24</a:t>
            </a:r>
            <a:endParaRPr lang="en-GB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265380" y="5270694"/>
            <a:ext cx="522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53</a:t>
            </a:r>
            <a:endParaRPr lang="en-GB" sz="20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75856" y="4878951"/>
            <a:ext cx="0" cy="412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43651" y="4507710"/>
            <a:ext cx="525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</a:t>
            </a:r>
            <a:r>
              <a:rPr lang="en-GB" sz="2000" baseline="-25000" dirty="0" smtClean="0"/>
              <a:t>1</a:t>
            </a:r>
            <a:endParaRPr lang="en-GB" sz="20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77238" y="5334264"/>
            <a:ext cx="458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6681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0" grpId="0"/>
      <p:bldP spid="12" grpId="0" animBg="1"/>
      <p:bldP spid="18" grpId="0"/>
      <p:bldP spid="26" grpId="0"/>
      <p:bldP spid="28" grpId="0"/>
      <p:bldP spid="29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Quartiles </a:t>
              </a:r>
              <a:r>
                <a:rPr lang="en-GB" sz="3200" dirty="0" smtClean="0"/>
                <a:t>-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91192"/>
              </p:ext>
            </p:extLst>
          </p:nvPr>
        </p:nvGraphicFramePr>
        <p:xfrm>
          <a:off x="2627784" y="1566054"/>
          <a:ext cx="4019329" cy="1956755"/>
        </p:xfrm>
        <a:graphic>
          <a:graphicData uri="http://schemas.openxmlformats.org/drawingml/2006/table">
            <a:tbl>
              <a:tblPr firstRow="1" firstCol="1" bandRow="1"/>
              <a:tblGrid>
                <a:gridCol w="2510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of relic (years)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1001-1500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1501-1700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1701-2000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63688" y="6008879"/>
                <a:ext cx="60036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=1786.21 −1017.74= 768.47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6008879"/>
                <a:ext cx="600363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91002" y="4021817"/>
                <a:ext cx="4460883" cy="1491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=1700.5+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den>
                          </m:f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×300</m:t>
                          </m:r>
                        </m:e>
                      </m:d>
                    </m:oMath>
                  </m:oMathPara>
                </a14:m>
                <a:r>
                  <a:rPr lang="en-GB" sz="2800" dirty="0">
                    <a:solidFill>
                      <a:prstClr val="black"/>
                    </a:solidFill>
                  </a:rPr>
                  <a:t/>
                </a:r>
                <a:br>
                  <a:rPr lang="en-GB" sz="2800" dirty="0">
                    <a:solidFill>
                      <a:prstClr val="black"/>
                    </a:solidFill>
                  </a:rPr>
                </a:b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=1786.21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years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002" y="4021817"/>
                <a:ext cx="4460883" cy="1491370"/>
              </a:xfrm>
              <a:prstGeom prst="rect">
                <a:avLst/>
              </a:prstGeom>
              <a:blipFill>
                <a:blip r:embed="rId4"/>
                <a:stretch>
                  <a:fillRect b="-11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36512" y="790203"/>
                <a:ext cx="91793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Find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:r>
                  <a:rPr lang="en-GB" sz="3200" dirty="0" smtClean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3200" dirty="0" smtClean="0"/>
                  <a:t>      </a:t>
                </a:r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790203"/>
                <a:ext cx="9179368" cy="584775"/>
              </a:xfrm>
              <a:prstGeom prst="rect">
                <a:avLst/>
              </a:prstGeom>
              <a:blipFill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97077"/>
              </p:ext>
            </p:extLst>
          </p:nvPr>
        </p:nvGraphicFramePr>
        <p:xfrm>
          <a:off x="6732240" y="1549710"/>
          <a:ext cx="1508555" cy="1973099"/>
        </p:xfrm>
        <a:graphic>
          <a:graphicData uri="http://schemas.openxmlformats.org/drawingml/2006/table">
            <a:tbl>
              <a:tblPr firstRow="1" firstCol="1" bandRow="1"/>
              <a:tblGrid>
                <a:gridCol w="1508555">
                  <a:extLst>
                    <a:ext uri="{9D8B030D-6E8A-4147-A177-3AD203B41FA5}">
                      <a16:colId xmlns:a16="http://schemas.microsoft.com/office/drawing/2014/main" val="1627276473"/>
                    </a:ext>
                  </a:extLst>
                </a:gridCol>
              </a:tblGrid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C.F.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3027"/>
                  </a:ext>
                </a:extLst>
              </a:tr>
              <a:tr h="406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426405"/>
                  </a:ext>
                </a:extLst>
              </a:tr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62204"/>
                  </a:ext>
                </a:extLst>
              </a:tr>
              <a:tr h="388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506058"/>
                  </a:ext>
                </a:extLst>
              </a:tr>
              <a:tr h="392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9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Quartiles – Exam Questions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018"/>
          <a:stretch/>
        </p:blipFill>
        <p:spPr>
          <a:xfrm>
            <a:off x="323528" y="1000667"/>
            <a:ext cx="4332491" cy="388843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4494"/>
          <a:stretch/>
        </p:blipFill>
        <p:spPr>
          <a:xfrm>
            <a:off x="4932040" y="980728"/>
            <a:ext cx="3904373" cy="388843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1560" y="5041147"/>
                <a:ext cx="3588390" cy="1783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𝟑𝟗</m:t>
                              </m:r>
                            </m:num>
                            <m:den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den>
                          </m:f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𝟐𝟑</m:t>
                              </m:r>
                            </m:num>
                            <m:den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𝟑𝟗</m:t>
                              </m:r>
                            </m:den>
                          </m:f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𝟒𝟎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𝟖𝟑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041147"/>
                <a:ext cx="3588390" cy="1783180"/>
              </a:xfrm>
              <a:prstGeom prst="rect">
                <a:avLst/>
              </a:prstGeom>
              <a:blipFill>
                <a:blip r:embed="rId4"/>
                <a:stretch>
                  <a:fillRect l="-509"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32040" y="5033750"/>
                <a:ext cx="3747155" cy="1783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𝟒𝟑</m:t>
                              </m:r>
                            </m:den>
                          </m:f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/>
                        </a:rPr>
                        <m:t>𝟏𝟗</m:t>
                      </m:r>
                      <m:r>
                        <a:rPr lang="en-GB" sz="2000" b="1" i="1" smtClean="0">
                          <a:latin typeface="Cambria Math"/>
                        </a:rPr>
                        <m:t>.</m:t>
                      </m:r>
                      <m:r>
                        <a:rPr lang="en-GB" sz="2000" b="1" i="1" smtClean="0">
                          <a:latin typeface="Cambria Math"/>
                        </a:rPr>
                        <m:t>𝟕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num>
                            <m:den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</m:den>
                          </m:f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/>
                        </a:rPr>
                        <m:t>𝟏𝟕</m:t>
                      </m:r>
                      <m:r>
                        <a:rPr lang="en-GB" sz="2000" b="1" i="1" smtClean="0">
                          <a:latin typeface="Cambria Math"/>
                        </a:rPr>
                        <m:t>.</m:t>
                      </m:r>
                      <m:r>
                        <a:rPr lang="en-GB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033750"/>
                <a:ext cx="3747155" cy="1783180"/>
              </a:xfrm>
              <a:prstGeom prst="rect">
                <a:avLst/>
              </a:prstGeom>
              <a:blipFill>
                <a:blip r:embed="rId5"/>
                <a:stretch>
                  <a:fillRect l="-325"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82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Percentiles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3577"/>
            <a:ext cx="9142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LQ, median and UQ give you 25%, 50% and 75% </a:t>
            </a:r>
            <a:r>
              <a:rPr lang="en-GB" sz="2400" dirty="0" smtClean="0"/>
              <a:t>respectively</a:t>
            </a:r>
            <a:r>
              <a:rPr lang="en-GB" sz="2400" dirty="0"/>
              <a:t>.</a:t>
            </a:r>
          </a:p>
          <a:p>
            <a:pPr algn="ctr"/>
            <a:r>
              <a:rPr lang="en-GB" sz="2400" dirty="0"/>
              <a:t>But we can have any percentage you like!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6602" y="1892689"/>
                <a:ext cx="819287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=43</m:t>
                      </m:r>
                    </m:oMath>
                  </m:oMathPara>
                </a14:m>
                <a:endParaRPr lang="en-GB" sz="3600" b="0" dirty="0"/>
              </a:p>
              <a:p>
                <a:pPr algn="ctr"/>
                <a:r>
                  <a:rPr lang="en-GB" sz="3600" dirty="0" smtClean="0"/>
                  <a:t>Data item </a:t>
                </a:r>
                <a:r>
                  <a:rPr lang="en-GB" sz="3600" dirty="0"/>
                  <a:t>to use for 57</a:t>
                </a:r>
                <a:r>
                  <a:rPr lang="en-GB" sz="3600" baseline="30000" dirty="0"/>
                  <a:t>th</a:t>
                </a:r>
                <a:r>
                  <a:rPr lang="en-GB" sz="3600" dirty="0"/>
                  <a:t> percentile?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02" y="1892689"/>
                <a:ext cx="8192878" cy="1200329"/>
              </a:xfrm>
              <a:prstGeom prst="rect">
                <a:avLst/>
              </a:prstGeom>
              <a:blipFill>
                <a:blip r:embed="rId2"/>
                <a:stretch>
                  <a:fillRect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75654" y="3501008"/>
                <a:ext cx="539154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𝟒𝟑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𝟓𝟕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𝟓𝟏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654" y="3501008"/>
                <a:ext cx="5391547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555776" y="461688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57</a:t>
            </a:r>
            <a:r>
              <a:rPr lang="en-GB" sz="3600" baseline="30000" dirty="0"/>
              <a:t>th</a:t>
            </a:r>
            <a:r>
              <a:rPr lang="en-GB" sz="3600" dirty="0"/>
              <a:t> Percentile: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36096" y="4591069"/>
                <a:ext cx="12241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GB" sz="4000" b="0" i="1" smtClean="0">
                              <a:latin typeface="Cambria Math"/>
                            </a:rPr>
                            <m:t>57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591069"/>
                <a:ext cx="122413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47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Percentiles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3292981"/>
                  </p:ext>
                </p:extLst>
              </p:nvPr>
            </p:nvGraphicFramePr>
            <p:xfrm>
              <a:off x="1619672" y="1484784"/>
              <a:ext cx="4251317" cy="19567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60567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4564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Shark length (cm)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Frequency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40≤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&lt;100</m:t>
                                </m:r>
                              </m:oMath>
                            </m:oMathPara>
                          </a14:m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17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100≤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&lt;300</m:t>
                                </m:r>
                              </m:oMath>
                            </m:oMathPara>
                          </a14:m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300≤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&lt;600</m:t>
                                </m:r>
                              </m:oMath>
                            </m:oMathPara>
                          </a14:m>
                          <a:endParaRPr lang="en-GB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600≤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&lt;1000</m:t>
                                </m:r>
                              </m:oMath>
                            </m:oMathPara>
                          </a14:m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3292981"/>
                  </p:ext>
                </p:extLst>
              </p:nvPr>
            </p:nvGraphicFramePr>
            <p:xfrm>
              <a:off x="1619672" y="1484784"/>
              <a:ext cx="4251317" cy="193941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60567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4564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401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Shark length (cm)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Frequency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13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4" t="-118750" r="-63785" b="-3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17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13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4" t="-218750" r="-63785" b="-2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13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4" t="-313846" r="-63785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13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4" t="-420313" r="-63785" b="-42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807240" y="4714514"/>
                <a:ext cx="5125449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𝟔𝟎𝟎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num>
                            <m:den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𝟏𝟏</m:t>
                              </m:r>
                            </m:den>
                          </m:f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𝟒𝟎𝟎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𝟖𝟓𝟎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𝟗𝟏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240" y="4714514"/>
                <a:ext cx="5125449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5696" y="5894089"/>
                <a:ext cx="43924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10</a:t>
                </a:r>
                <a:r>
                  <a:rPr lang="en-GB" sz="2400" baseline="30000" dirty="0"/>
                  <a:t>th</a:t>
                </a:r>
                <a:r>
                  <a:rPr lang="en-GB" sz="2400" dirty="0"/>
                  <a:t> to 90</a:t>
                </a:r>
                <a:r>
                  <a:rPr lang="en-GB" sz="2400" baseline="30000" dirty="0"/>
                  <a:t>th</a:t>
                </a:r>
                <a:r>
                  <a:rPr lang="en-GB" sz="2400" dirty="0"/>
                  <a:t> </a:t>
                </a:r>
                <a:r>
                  <a:rPr lang="en-GB" sz="2400" dirty="0" err="1"/>
                  <a:t>interpercentile</a:t>
                </a:r>
                <a:r>
                  <a:rPr lang="en-GB" sz="2400" dirty="0"/>
                  <a:t> range:</a:t>
                </a:r>
              </a:p>
              <a:p>
                <a:r>
                  <a:rPr lang="en-GB" sz="2400" b="1" dirty="0"/>
                  <a:t>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𝟖𝟓𝟎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𝟗𝟏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𝟓𝟒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𝟒𝟕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𝟕𝟗𝟔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𝟒𝟒</m:t>
                    </m:r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894089"/>
                <a:ext cx="4392488" cy="830997"/>
              </a:xfrm>
              <a:prstGeom prst="rect">
                <a:avLst/>
              </a:prstGeom>
              <a:blipFill>
                <a:blip r:embed="rId5"/>
                <a:stretch>
                  <a:fillRect l="-208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35696" y="3646772"/>
                <a:ext cx="4623702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𝟏𝟕</m:t>
                              </m:r>
                            </m:den>
                          </m:f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𝟔𝟎</m:t>
                          </m:r>
                        </m:e>
                      </m:d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𝟒𝟕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646772"/>
                <a:ext cx="4623702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787218"/>
                <a:ext cx="91439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90 </m:t>
                        </m:r>
                      </m:sub>
                    </m:sSub>
                  </m:oMath>
                </a14:m>
                <a:r>
                  <a:rPr lang="en-GB" sz="3200" dirty="0" smtClean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3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𝑃𝑅</m:t>
                    </m:r>
                  </m:oMath>
                </a14:m>
                <a:r>
                  <a:rPr lang="en-GB" sz="3200" dirty="0" smtClean="0"/>
                  <a:t>      </a:t>
                </a:r>
                <a:endParaRPr lang="en-GB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87218"/>
                <a:ext cx="9143999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08807"/>
              </p:ext>
            </p:extLst>
          </p:nvPr>
        </p:nvGraphicFramePr>
        <p:xfrm>
          <a:off x="6012160" y="1484784"/>
          <a:ext cx="1645640" cy="1956755"/>
        </p:xfrm>
        <a:graphic>
          <a:graphicData uri="http://schemas.openxmlformats.org/drawingml/2006/table">
            <a:tbl>
              <a:tblPr firstRow="1" firstCol="1" bandRow="1"/>
              <a:tblGrid>
                <a:gridCol w="1645640">
                  <a:extLst>
                    <a:ext uri="{9D8B030D-6E8A-4147-A177-3AD203B41FA5}">
                      <a16:colId xmlns:a16="http://schemas.microsoft.com/office/drawing/2014/main" val="10168655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C.F.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148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151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383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48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891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36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2C/2D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27-28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284" y="234888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Ex 2C: Q1b, 2, 4b-d, 5b-c, 6</a:t>
            </a:r>
          </a:p>
          <a:p>
            <a:r>
              <a:rPr lang="en-GB" sz="2400" dirty="0"/>
              <a:t>Ex 2D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389936"/>
            <a:ext cx="640871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Again, there is also a supplementary worksheet consisting of S1 exam questions (see next slides).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115616" y="409853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Q3-4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659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19625</TotalTime>
  <Words>341</Words>
  <Application>Microsoft Office PowerPoint</Application>
  <PresentationFormat>On-screen Show (4:3)</PresentationFormat>
  <Paragraphs>118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761</cp:revision>
  <cp:lastPrinted>2018-09-05T05:38:14Z</cp:lastPrinted>
  <dcterms:created xsi:type="dcterms:W3CDTF">2013-02-28T07:36:55Z</dcterms:created>
  <dcterms:modified xsi:type="dcterms:W3CDTF">2019-09-17T03:33:07Z</dcterms:modified>
</cp:coreProperties>
</file>