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284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63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96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154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86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075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343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217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067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54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872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690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57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1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3" Type="http://schemas.openxmlformats.org/officeDocument/2006/relationships/image" Target="../media/image20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59.png"/><Relationship Id="rId10" Type="http://schemas.openxmlformats.org/officeDocument/2006/relationships/image" Target="../media/image158.png"/><Relationship Id="rId4" Type="http://schemas.openxmlformats.org/officeDocument/2006/relationships/image" Target="../media/image21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99.png"/><Relationship Id="rId7" Type="http://schemas.openxmlformats.org/officeDocument/2006/relationships/image" Target="../media/image25.png"/><Relationship Id="rId12" Type="http://schemas.openxmlformats.org/officeDocument/2006/relationships/image" Target="../media/image3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6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0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99.png"/><Relationship Id="rId7" Type="http://schemas.openxmlformats.org/officeDocument/2006/relationships/image" Target="../media/image73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3.png"/><Relationship Id="rId5" Type="http://schemas.openxmlformats.org/officeDocument/2006/relationships/image" Target="../media/image23.png"/><Relationship Id="rId10" Type="http://schemas.openxmlformats.org/officeDocument/2006/relationships/image" Target="../media/image82.png"/><Relationship Id="rId4" Type="http://schemas.openxmlformats.org/officeDocument/2006/relationships/image" Target="../media/image20.png"/><Relationship Id="rId9" Type="http://schemas.openxmlformats.org/officeDocument/2006/relationships/image" Target="../media/image8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8.png"/><Relationship Id="rId5" Type="http://schemas.openxmlformats.org/officeDocument/2006/relationships/image" Target="../media/image23.png"/><Relationship Id="rId10" Type="http://schemas.openxmlformats.org/officeDocument/2006/relationships/image" Target="../media/image87.png"/><Relationship Id="rId4" Type="http://schemas.openxmlformats.org/officeDocument/2006/relationships/image" Target="../media/image20.png"/><Relationship Id="rId9" Type="http://schemas.openxmlformats.org/officeDocument/2006/relationships/image" Target="../media/image8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2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91.png"/><Relationship Id="rId9" Type="http://schemas.openxmlformats.org/officeDocument/2006/relationships/image" Target="../media/image9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94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3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20.png"/><Relationship Id="rId9" Type="http://schemas.openxmlformats.org/officeDocument/2006/relationships/image" Target="../media/image910.png"/><Relationship Id="rId14" Type="http://schemas.openxmlformats.org/officeDocument/2006/relationships/image" Target="../media/image9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97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6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20.png"/><Relationship Id="rId9" Type="http://schemas.openxmlformats.org/officeDocument/2006/relationships/image" Target="../media/image9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7-8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5DDCA91-E2F5-42EC-8706-E05058DA741E}"/>
              </a:ext>
            </a:extLst>
          </p:cNvPr>
          <p:cNvSpPr txBox="1"/>
          <p:nvPr/>
        </p:nvSpPr>
        <p:spPr>
          <a:xfrm>
            <a:off x="1763688" y="272543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Q1&amp;3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Q2&amp;4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Q6-9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16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7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Reminder of rules from last year…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600" y="2852936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852936"/>
                <a:ext cx="2132763" cy="933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839198" y="204552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9568" y="1953491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837219" y="2898568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324601" y="3751613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669478" y="454528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7589" y="3099461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2682" y="3833752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35685" y="4762006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5868144" y="260649"/>
            <a:ext cx="1656184" cy="14401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399135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9" grpId="0" animBg="1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a) Express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 flipV="1">
            <a:off x="7308304" y="476672"/>
            <a:ext cx="576064" cy="1008111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716016" y="1628800"/>
                <a:ext cx="1238288" cy="413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628800"/>
                <a:ext cx="1238288" cy="41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499992" y="2132856"/>
                <a:ext cx="1571841" cy="430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132856"/>
                <a:ext cx="1571841" cy="4309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499992" y="2708920"/>
                <a:ext cx="970394" cy="423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708920"/>
                <a:ext cx="970394" cy="4238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427984" y="3284984"/>
                <a:ext cx="2160240" cy="458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284984"/>
                <a:ext cx="2160240" cy="458395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427984" y="3861048"/>
                <a:ext cx="1440160" cy="333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861048"/>
                <a:ext cx="144016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27984" y="4437112"/>
                <a:ext cx="1008112" cy="333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437112"/>
                <a:ext cx="1008112" cy="3331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012160" y="1844824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372200" y="191683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one of the rules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868144" y="2420888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300192" y="2996952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00192" y="3573016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580112" y="4077072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28184" y="256490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88224" y="30689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in modulus-argument form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88224" y="357301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cos and sine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40152" y="41490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4" grpId="0"/>
      <p:bldP spid="33" grpId="0"/>
      <p:bldP spid="34" grpId="0"/>
      <p:bldP spid="35" grpId="0"/>
      <p:bldP spid="36" grpId="0"/>
      <p:bldP spid="37" grpId="0"/>
      <p:bldP spid="38" grpId="0" animBg="1"/>
      <p:bldP spid="40" grpId="0"/>
      <p:bldP spid="41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this, we need to find the magnitude of w, as well as its argument…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80112" y="1628800"/>
                <a:ext cx="1179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628800"/>
                <a:ext cx="1179682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36096" y="2204864"/>
                <a:ext cx="1364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204864"/>
                <a:ext cx="1364669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724128" y="2708920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708920"/>
                <a:ext cx="805220" cy="276999"/>
              </a:xfrm>
              <a:prstGeom prst="rect">
                <a:avLst/>
              </a:prstGeom>
              <a:blipFill>
                <a:blip r:embed="rId9"/>
                <a:stretch>
                  <a:fillRect r="-606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10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660232" y="1772816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739481" y="1700808"/>
            <a:ext cx="241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left hand side can be written as two separate moduli…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053039" y="2358405"/>
                <a:ext cx="10081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both sides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039" y="2358405"/>
                <a:ext cx="1008112" cy="461665"/>
              </a:xfrm>
              <a:prstGeom prst="rect">
                <a:avLst/>
              </a:prstGeom>
              <a:blipFill>
                <a:blip r:embed="rId11"/>
                <a:stretch>
                  <a:fillRect t="-1316" r="-4848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660232" y="2348880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50" grpId="0"/>
      <p:bldP spid="51" grpId="0"/>
      <p:bldP spid="54" grpId="0" animBg="1"/>
      <p:bldP spid="55" grpId="0"/>
      <p:bldP spid="56" grpId="0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962531" y="2649904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531" y="2649904"/>
                <a:ext cx="224204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99489" y="4874602"/>
                <a:ext cx="219880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489" y="4874602"/>
                <a:ext cx="2198807" cy="622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514856" y="2835642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56" y="2835642"/>
                <a:ext cx="224204" cy="215444"/>
              </a:xfrm>
              <a:prstGeom prst="rect">
                <a:avLst/>
              </a:prstGeom>
              <a:blipFill>
                <a:blip r:embed="rId11"/>
                <a:stretch>
                  <a:fillRect l="-5556" r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763966" y="5619017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966" y="5619017"/>
                <a:ext cx="1126206" cy="47064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/>
          <p:cNvSpPr txBox="1"/>
          <p:nvPr/>
        </p:nvSpPr>
        <p:spPr>
          <a:xfrm>
            <a:off x="7043514" y="539688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Arc 103"/>
          <p:cNvSpPr/>
          <p:nvPr/>
        </p:nvSpPr>
        <p:spPr>
          <a:xfrm>
            <a:off x="6831682" y="5177805"/>
            <a:ext cx="273968" cy="71817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191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" grpId="0"/>
      <p:bldP spid="99" grpId="0"/>
      <p:bldP spid="100" grpId="0"/>
      <p:bldP spid="12" grpId="0"/>
      <p:bldP spid="13" grpId="0" animBg="1"/>
      <p:bldP spid="101" grpId="0"/>
      <p:bldP spid="102" grpId="0"/>
      <p:bldP spid="103" grpId="0"/>
      <p:bldP spid="104" grpId="0" animBg="1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16186" y="4611651"/>
                <a:ext cx="4957485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we multiply the imaginary numbers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angles (arguments) will be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together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we are told that after this, the result has no imaginary component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Therefore, we need possible values for the argument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will lead to the complex number being on the real axis only…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186" y="4611651"/>
                <a:ext cx="4957485" cy="2031325"/>
              </a:xfrm>
              <a:prstGeom prst="rect">
                <a:avLst/>
              </a:prstGeom>
              <a:blipFill>
                <a:blip r:embed="rId11"/>
                <a:stretch>
                  <a:fillRect l="-246" t="-601" r="-24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42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1">
                <a:extLst>
                  <a:ext uri="{FF2B5EF4-FFF2-40B4-BE49-F238E27FC236}">
                    <a16:creationId xmlns:a16="http://schemas.microsoft.com/office/drawing/2014/main" id="{E42FB8A6-FA07-4B08-8994-F5776A0EFA77}"/>
                  </a:ext>
                </a:extLst>
              </p:cNvPr>
              <p:cNvSpPr txBox="1"/>
              <p:nvPr/>
            </p:nvSpPr>
            <p:spPr>
              <a:xfrm>
                <a:off x="4016186" y="4611651"/>
                <a:ext cx="4957485" cy="1399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One way would be to ‘cancel out’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argument we have already, meaning a possible argument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other possibility would be to add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1">
                <a:extLst>
                  <a:ext uri="{FF2B5EF4-FFF2-40B4-BE49-F238E27FC236}">
                    <a16:creationId xmlns:a16="http://schemas.microsoft.com/office/drawing/2014/main" id="{E42FB8A6-FA07-4B08-8994-F5776A0EF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186" y="4611651"/>
                <a:ext cx="4957485" cy="1399422"/>
              </a:xfrm>
              <a:prstGeom prst="rect">
                <a:avLst/>
              </a:prstGeom>
              <a:blipFill>
                <a:blip r:embed="rId11"/>
                <a:stretch>
                  <a:fillRect l="-246" b="-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12">
            <a:extLst>
              <a:ext uri="{FF2B5EF4-FFF2-40B4-BE49-F238E27FC236}">
                <a16:creationId xmlns:a16="http://schemas.microsoft.com/office/drawing/2014/main" id="{B7BFA7A8-0214-48C8-9E6E-A3C5274B9B84}"/>
              </a:ext>
            </a:extLst>
          </p:cNvPr>
          <p:cNvSpPr/>
          <p:nvPr/>
        </p:nvSpPr>
        <p:spPr>
          <a:xfrm>
            <a:off x="5681397" y="2683133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 w="34925">
            <a:solidFill>
              <a:srgbClr val="0000FF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100">
                <a:extLst>
                  <a:ext uri="{FF2B5EF4-FFF2-40B4-BE49-F238E27FC236}">
                    <a16:creationId xmlns:a16="http://schemas.microsoft.com/office/drawing/2014/main" id="{44DCA8B6-D81C-403D-8861-260882163429}"/>
                  </a:ext>
                </a:extLst>
              </p:cNvPr>
              <p:cNvSpPr txBox="1"/>
              <p:nvPr/>
            </p:nvSpPr>
            <p:spPr>
              <a:xfrm>
                <a:off x="6389459" y="3067230"/>
                <a:ext cx="259915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100">
                <a:extLst>
                  <a:ext uri="{FF2B5EF4-FFF2-40B4-BE49-F238E27FC236}">
                    <a16:creationId xmlns:a16="http://schemas.microsoft.com/office/drawing/2014/main" id="{44DCA8B6-D81C-403D-8861-260882163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459" y="3067230"/>
                <a:ext cx="259915" cy="290144"/>
              </a:xfrm>
              <a:prstGeom prst="rect">
                <a:avLst/>
              </a:prstGeom>
              <a:blipFill>
                <a:blip r:embed="rId12"/>
                <a:stretch>
                  <a:fillRect l="-2326" r="-9302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12">
            <a:extLst>
              <a:ext uri="{FF2B5EF4-FFF2-40B4-BE49-F238E27FC236}">
                <a16:creationId xmlns:a16="http://schemas.microsoft.com/office/drawing/2014/main" id="{49B319D1-F11F-407F-87E0-542A237621ED}"/>
              </a:ext>
            </a:extLst>
          </p:cNvPr>
          <p:cNvSpPr/>
          <p:nvPr/>
        </p:nvSpPr>
        <p:spPr>
          <a:xfrm>
            <a:off x="6143346" y="2826655"/>
            <a:ext cx="462807" cy="564615"/>
          </a:xfrm>
          <a:prstGeom prst="arc">
            <a:avLst>
              <a:gd name="adj1" fmla="val 11661619"/>
              <a:gd name="adj2" fmla="val 18693860"/>
            </a:avLst>
          </a:prstGeom>
          <a:ln w="34925">
            <a:solidFill>
              <a:srgbClr val="0000FF"/>
            </a:solidFill>
            <a:headEnd type="arrow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100">
                <a:extLst>
                  <a:ext uri="{FF2B5EF4-FFF2-40B4-BE49-F238E27FC236}">
                    <a16:creationId xmlns:a16="http://schemas.microsoft.com/office/drawing/2014/main" id="{A66FFA02-7EDB-44F7-AD54-893B5F387D25}"/>
                  </a:ext>
                </a:extLst>
              </p:cNvPr>
              <p:cNvSpPr txBox="1"/>
              <p:nvPr/>
            </p:nvSpPr>
            <p:spPr>
              <a:xfrm>
                <a:off x="6105374" y="2507937"/>
                <a:ext cx="259915" cy="3168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100">
                <a:extLst>
                  <a:ext uri="{FF2B5EF4-FFF2-40B4-BE49-F238E27FC236}">
                    <a16:creationId xmlns:a16="http://schemas.microsoft.com/office/drawing/2014/main" id="{A66FFA02-7EDB-44F7-AD54-893B5F387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374" y="2507937"/>
                <a:ext cx="259915" cy="316882"/>
              </a:xfrm>
              <a:prstGeom prst="rect">
                <a:avLst/>
              </a:prstGeom>
              <a:blipFill>
                <a:blip r:embed="rId13"/>
                <a:stretch>
                  <a:fillRect l="-2381" r="-2381" b="-13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/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blipFill>
                <a:blip r:embed="rId14"/>
                <a:stretch>
                  <a:fillRect l="-4651" t="-4615" r="-1329" b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6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4" grpId="0"/>
      <p:bldP spid="44" grpId="1"/>
      <p:bldP spid="45" grpId="0" animBg="1"/>
      <p:bldP spid="45" grpId="1" animBg="1"/>
      <p:bldP spid="46" grpId="0"/>
      <p:bldP spid="46" grpId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/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blipFill>
                <a:blip r:embed="rId11"/>
                <a:stretch>
                  <a:fillRect l="-4651" t="-4615" r="-1329" b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0">
                <a:extLst>
                  <a:ext uri="{FF2B5EF4-FFF2-40B4-BE49-F238E27FC236}">
                    <a16:creationId xmlns:a16="http://schemas.microsoft.com/office/drawing/2014/main" id="{1AF08D8A-F8AC-491C-BA24-1EFC32E6034C}"/>
                  </a:ext>
                </a:extLst>
              </p:cNvPr>
              <p:cNvSpPr txBox="1"/>
              <p:nvPr/>
            </p:nvSpPr>
            <p:spPr>
              <a:xfrm>
                <a:off x="5152488" y="4889382"/>
                <a:ext cx="2716065" cy="39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50">
                <a:extLst>
                  <a:ext uri="{FF2B5EF4-FFF2-40B4-BE49-F238E27FC236}">
                    <a16:creationId xmlns:a16="http://schemas.microsoft.com/office/drawing/2014/main" id="{1AF08D8A-F8AC-491C-BA24-1EFC32E60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488" y="4889382"/>
                <a:ext cx="2716065" cy="393569"/>
              </a:xfrm>
              <a:prstGeom prst="rect">
                <a:avLst/>
              </a:prstGeom>
              <a:blipFill>
                <a:blip r:embed="rId12"/>
                <a:stretch>
                  <a:fillRect b="-3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2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1526</TotalTime>
  <Words>1040</Words>
  <Application>Microsoft Office PowerPoint</Application>
  <PresentationFormat>On-screen Show (4:3)</PresentationFormat>
  <Paragraphs>194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2021-06-21T10:29:07.1334674Z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e1db5d1a-1923-4eb1-8da3-6adda59d05e8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