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546" r:id="rId2"/>
    <p:sldId id="554" r:id="rId3"/>
    <p:sldId id="555" r:id="rId4"/>
    <p:sldId id="553" r:id="rId5"/>
    <p:sldId id="548" r:id="rId6"/>
    <p:sldId id="547" r:id="rId7"/>
    <p:sldId id="549" r:id="rId8"/>
    <p:sldId id="545" r:id="rId9"/>
    <p:sldId id="54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9817" autoAdjust="0"/>
    <p:restoredTop sz="88534" autoAdjust="0"/>
  </p:normalViewPr>
  <p:slideViewPr>
    <p:cSldViewPr>
      <p:cViewPr varScale="1">
        <p:scale>
          <a:sx n="81" d="100"/>
          <a:sy n="81" d="100"/>
        </p:scale>
        <p:origin x="632" y="184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8.png"/><Relationship Id="rId3" Type="http://schemas.openxmlformats.org/officeDocument/2006/relationships/image" Target="../media/image9.png"/><Relationship Id="rId12" Type="http://schemas.openxmlformats.org/officeDocument/2006/relationships/image" Target="../media/image1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5" Type="http://schemas.openxmlformats.org/officeDocument/2006/relationships/image" Target="../media/image20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1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0.png"/><Relationship Id="rId2" Type="http://schemas.openxmlformats.org/officeDocument/2006/relationships/image" Target="../media/image18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10.png"/><Relationship Id="rId4" Type="http://schemas.openxmlformats.org/officeDocument/2006/relationships/image" Target="../media/image2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8.png"/><Relationship Id="rId2" Type="http://schemas.openxmlformats.org/officeDocument/2006/relationships/image" Target="../media/image15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Year 1 Pure Mathematics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1144" y="980728"/>
            <a:ext cx="9142856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0" b="1" dirty="0"/>
              <a:t>Forces and Friction</a:t>
            </a:r>
          </a:p>
          <a:p>
            <a:pPr algn="ctr"/>
            <a:r>
              <a:rPr lang="en-GB" sz="9600" b="1" dirty="0"/>
              <a:t>– </a:t>
            </a:r>
            <a:r>
              <a:rPr lang="en-GB" sz="8800" dirty="0"/>
              <a:t>Friction</a:t>
            </a:r>
          </a:p>
          <a:p>
            <a:pPr algn="ctr"/>
            <a:endParaRPr lang="en-GB" sz="2000" dirty="0"/>
          </a:p>
          <a:p>
            <a:pPr algn="ctr"/>
            <a:r>
              <a:rPr lang="en-GB" sz="7200" dirty="0"/>
              <a:t>Chapter 5 </a:t>
            </a:r>
          </a:p>
          <a:p>
            <a:pPr algn="ctr"/>
            <a:r>
              <a:rPr lang="en-GB" sz="7200" dirty="0"/>
              <a:t>(Part 3 of 3)</a:t>
            </a:r>
          </a:p>
        </p:txBody>
      </p:sp>
    </p:spTree>
    <p:extLst>
      <p:ext uri="{BB962C8B-B14F-4D97-AF65-F5344CB8AC3E}">
        <p14:creationId xmlns:p14="http://schemas.microsoft.com/office/powerpoint/2010/main" val="1330475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EC062E7A-9278-4528-8263-53DE220DA66A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9F3657BC-CB22-401D-883A-256DDBC6EEC7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Friction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83BF24E0-5C6A-41ED-A460-99A32E6E972C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11" name="Rectangle 10"/>
          <p:cNvSpPr/>
          <p:nvPr/>
        </p:nvSpPr>
        <p:spPr>
          <a:xfrm>
            <a:off x="3779340" y="1804930"/>
            <a:ext cx="1296144" cy="86409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4" name="Straight Connector 13"/>
          <p:cNvCxnSpPr/>
          <p:nvPr/>
        </p:nvCxnSpPr>
        <p:spPr>
          <a:xfrm>
            <a:off x="2090814" y="5255508"/>
            <a:ext cx="4961229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3890442" y="4354695"/>
            <a:ext cx="1296144" cy="86409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2123442" y="836712"/>
            <a:ext cx="46079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/>
              <a:t>Smooth Surface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195736" y="3253561"/>
            <a:ext cx="46079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/>
              <a:t>Rough Surface </a:t>
            </a:r>
          </a:p>
        </p:txBody>
      </p:sp>
      <p:cxnSp>
        <p:nvCxnSpPr>
          <p:cNvPr id="18" name="Straight Connector 17"/>
          <p:cNvCxnSpPr/>
          <p:nvPr/>
        </p:nvCxnSpPr>
        <p:spPr>
          <a:xfrm>
            <a:off x="1979712" y="2705743"/>
            <a:ext cx="4961229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5186586" y="4786743"/>
            <a:ext cx="720652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3170934" y="4786743"/>
            <a:ext cx="718936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5064997" y="2236978"/>
            <a:ext cx="720652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5786135" y="1975368"/>
            <a:ext cx="20855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Driving Force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009244" y="4502581"/>
            <a:ext cx="20855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Driving Force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989397" y="4497906"/>
            <a:ext cx="22028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Friction Force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739247" y="5625411"/>
            <a:ext cx="566436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Friction force will always oppose </a:t>
            </a:r>
          </a:p>
          <a:p>
            <a:pPr algn="ctr"/>
            <a:r>
              <a:rPr lang="en-GB" sz="3200" dirty="0"/>
              <a:t>the direction of motion.  </a:t>
            </a:r>
          </a:p>
        </p:txBody>
      </p:sp>
    </p:spTree>
    <p:extLst>
      <p:ext uri="{BB962C8B-B14F-4D97-AF65-F5344CB8AC3E}">
        <p14:creationId xmlns:p14="http://schemas.microsoft.com/office/powerpoint/2010/main" val="843501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EC062E7A-9278-4528-8263-53DE220DA66A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9F3657BC-CB22-401D-883A-256DDBC6EEC7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Friction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83BF24E0-5C6A-41ED-A460-99A32E6E972C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1873017" y="788230"/>
                <a:ext cx="5471370" cy="12003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:r>
                  <a:rPr lang="en-GB" sz="7200" b="1" dirty="0">
                    <a:solidFill>
                      <a:schemeClr val="tx1"/>
                    </a:solidFill>
                  </a:rPr>
                  <a:t>Friction </a:t>
                </a:r>
                <a14:m>
                  <m:oMath xmlns:m="http://schemas.openxmlformats.org/officeDocument/2006/math">
                    <m:r>
                      <a:rPr lang="en-GB" sz="72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72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𝝁</m:t>
                    </m:r>
                    <m:r>
                      <a:rPr lang="en-GB" sz="72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𝑹</m:t>
                    </m:r>
                  </m:oMath>
                </a14:m>
                <a:endParaRPr lang="en-GB" sz="7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3017" y="788230"/>
                <a:ext cx="5471370" cy="1200329"/>
              </a:xfrm>
              <a:prstGeom prst="rect">
                <a:avLst/>
              </a:prstGeom>
              <a:blipFill>
                <a:blip r:embed="rId2"/>
                <a:stretch>
                  <a:fillRect l="-8352" t="-19289" b="-411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1512977" y="2092344"/>
                <a:ext cx="6295441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4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GB" sz="4000" dirty="0">
                    <a:solidFill>
                      <a:schemeClr val="tx1"/>
                    </a:solidFill>
                  </a:rPr>
                  <a:t> is the coefficient of friction </a:t>
                </a: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2977" y="2092344"/>
                <a:ext cx="6295441" cy="707886"/>
              </a:xfrm>
              <a:prstGeom prst="rect">
                <a:avLst/>
              </a:prstGeom>
              <a:blipFill>
                <a:blip r:embed="rId3"/>
                <a:stretch>
                  <a:fillRect t="-15517" r="-3001" b="-362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1979712" y="2992597"/>
                <a:ext cx="5211940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40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GB" sz="4000" dirty="0">
                    <a:solidFill>
                      <a:schemeClr val="tx1"/>
                    </a:solidFill>
                  </a:rPr>
                  <a:t> is the normal reaction</a:t>
                </a: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9712" y="2992597"/>
                <a:ext cx="5211940" cy="707886"/>
              </a:xfrm>
              <a:prstGeom prst="rect">
                <a:avLst/>
              </a:prstGeom>
              <a:blipFill>
                <a:blip r:embed="rId4"/>
                <a:stretch>
                  <a:fillRect t="-15517" r="-3158" b="-362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Connector 9"/>
          <p:cNvCxnSpPr/>
          <p:nvPr/>
        </p:nvCxnSpPr>
        <p:spPr>
          <a:xfrm>
            <a:off x="1979712" y="6165304"/>
            <a:ext cx="4961229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779340" y="5264491"/>
            <a:ext cx="1296144" cy="86409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5075484" y="5696539"/>
            <a:ext cx="720652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3059832" y="5696539"/>
            <a:ext cx="718936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796136" y="5434929"/>
            <a:ext cx="20855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Driving Force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185507" y="5264491"/>
                <a:ext cx="741948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b="1" i="1">
                          <a:latin typeface="Cambria Math" panose="02040503050406030204" pitchFamily="18" charset="0"/>
                        </a:rPr>
                        <m:t>𝝁</m:t>
                      </m:r>
                      <m:r>
                        <a:rPr lang="en-GB" sz="4000" b="1" i="1">
                          <a:latin typeface="Cambria Math" panose="02040503050406030204" pitchFamily="18" charset="0"/>
                        </a:rPr>
                        <m:t>𝑹</m:t>
                      </m:r>
                    </m:oMath>
                  </m:oMathPara>
                </a14:m>
                <a:endParaRPr lang="en-GB" sz="4000" b="1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85507" y="5264491"/>
                <a:ext cx="741948" cy="7078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Arrow Connector 15"/>
          <p:cNvCxnSpPr/>
          <p:nvPr/>
        </p:nvCxnSpPr>
        <p:spPr>
          <a:xfrm flipH="1" flipV="1">
            <a:off x="4417541" y="4509120"/>
            <a:ext cx="2518" cy="75537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133166" y="3893410"/>
                <a:ext cx="56875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1" i="1">
                          <a:latin typeface="Cambria Math" panose="02040503050406030204" pitchFamily="18" charset="0"/>
                        </a:rPr>
                        <m:t>𝑹</m:t>
                      </m:r>
                    </m:oMath>
                  </m:oMathPara>
                </a14:m>
                <a:endParaRPr lang="en-GB" sz="3600" b="1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3166" y="3893410"/>
                <a:ext cx="568750" cy="64633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5545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EC062E7A-9278-4528-8263-53DE220DA66A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9F3657BC-CB22-401D-883A-256DDBC6EEC7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Friction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83BF24E0-5C6A-41ED-A460-99A32E6E972C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10" name="Picture 9">
            <a:extLst>
              <a:ext uri="{FF2B5EF4-FFF2-40B4-BE49-F238E27FC236}">
                <a16:creationId xmlns:a16="http://schemas.microsoft.com/office/drawing/2014/main" id="{AEB0412A-8029-4A2D-B255-4B76D159EEB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55" t="1944" b="37476"/>
          <a:stretch/>
        </p:blipFill>
        <p:spPr>
          <a:xfrm>
            <a:off x="971600" y="1484784"/>
            <a:ext cx="6984776" cy="5114329"/>
          </a:xfrm>
          <a:prstGeom prst="rect">
            <a:avLst/>
          </a:prstGeom>
          <a:ln>
            <a:solidFill>
              <a:schemeClr val="tx1"/>
            </a:solidFill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0" y="764704"/>
                <a:ext cx="9142857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3200" dirty="0"/>
                  <a:t>Examples of the value of </a:t>
                </a:r>
                <a14:m>
                  <m:oMath xmlns:m="http://schemas.openxmlformats.org/officeDocument/2006/math">
                    <m:r>
                      <a:rPr lang="en-GB" sz="3200" i="1">
                        <a:latin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GB" sz="3200" dirty="0"/>
                  <a:t> (the coefficient of friction): </a:t>
                </a: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764704"/>
                <a:ext cx="9142857" cy="584775"/>
              </a:xfrm>
              <a:prstGeom prst="rect">
                <a:avLst/>
              </a:prstGeom>
              <a:blipFill>
                <a:blip r:embed="rId3"/>
                <a:stretch>
                  <a:fillRect l="-1667" t="-12500" r="-2000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51110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EC062E7A-9278-4528-8263-53DE220DA66A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9F3657BC-CB22-401D-883A-256DDBC6EEC7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Friction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83BF24E0-5C6A-41ED-A460-99A32E6E972C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77EF3C0C-CFDA-49C1-B665-B27C8238460D}"/>
              </a:ext>
            </a:extLst>
          </p:cNvPr>
          <p:cNvSpPr txBox="1"/>
          <p:nvPr/>
        </p:nvSpPr>
        <p:spPr>
          <a:xfrm>
            <a:off x="22870" y="4206567"/>
            <a:ext cx="911998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This ‘maximum friction’ depends on 2 things:</a:t>
            </a:r>
          </a:p>
          <a:p>
            <a:pPr algn="ctr"/>
            <a:endParaRPr lang="en-GB" dirty="0"/>
          </a:p>
          <a:p>
            <a:pPr algn="ctr"/>
            <a:r>
              <a:rPr lang="en-GB" sz="3600" dirty="0"/>
              <a:t>- how rough the surface is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GB" sz="1400" dirty="0"/>
          </a:p>
          <a:p>
            <a:pPr algn="ctr"/>
            <a:r>
              <a:rPr lang="en-GB" sz="3600" dirty="0"/>
              <a:t>- the mass of the particle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1547664" y="776372"/>
                <a:ext cx="5933547" cy="144655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8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8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n-GB" sz="8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𝒎𝒂𝒙</m:t>
                          </m:r>
                        </m:sub>
                      </m:sSub>
                      <m:r>
                        <a:rPr lang="en-GB" sz="8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8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𝝁</m:t>
                      </m:r>
                      <m:r>
                        <a:rPr lang="en-GB" sz="8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𝑹</m:t>
                      </m:r>
                    </m:oMath>
                  </m:oMathPara>
                </a14:m>
                <a:endParaRPr lang="en-GB" sz="88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7664" y="776372"/>
                <a:ext cx="5933547" cy="144655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/>
          <p:cNvSpPr/>
          <p:nvPr/>
        </p:nvSpPr>
        <p:spPr>
          <a:xfrm>
            <a:off x="819895" y="2553025"/>
            <a:ext cx="7549952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4000" dirty="0"/>
              <a:t>The friction force will always have a</a:t>
            </a:r>
          </a:p>
          <a:p>
            <a:pPr algn="ctr"/>
            <a:r>
              <a:rPr lang="en-GB" sz="4000" dirty="0"/>
              <a:t> maximum value.</a:t>
            </a:r>
            <a:endParaRPr lang="en-GB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87154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7821B0A3-BC30-43BF-A582-5B6CB2AC374C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E6C317AC-CA88-4FE8-B82E-8811D717F38F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Friction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C259DDD2-9B31-471A-A4C5-D7175D526D36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6DE5C0D-42F4-48D3-AE08-3610D3DBE3EA}"/>
              </a:ext>
            </a:extLst>
          </p:cNvPr>
          <p:cNvCxnSpPr>
            <a:cxnSpLocks/>
          </p:cNvCxnSpPr>
          <p:nvPr/>
        </p:nvCxnSpPr>
        <p:spPr>
          <a:xfrm>
            <a:off x="601845" y="1899430"/>
            <a:ext cx="710480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956E7E51-78B2-451D-88D7-BEC857F33410}"/>
              </a:ext>
            </a:extLst>
          </p:cNvPr>
          <p:cNvSpPr/>
          <p:nvPr/>
        </p:nvSpPr>
        <p:spPr>
          <a:xfrm>
            <a:off x="1282416" y="1467385"/>
            <a:ext cx="648072" cy="432046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1837A8D-A2DF-40E2-9F16-5ADB2C40F2BB}"/>
              </a:ext>
            </a:extLst>
          </p:cNvPr>
          <p:cNvCxnSpPr>
            <a:cxnSpLocks/>
          </p:cNvCxnSpPr>
          <p:nvPr/>
        </p:nvCxnSpPr>
        <p:spPr>
          <a:xfrm>
            <a:off x="608666" y="3399938"/>
            <a:ext cx="709798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8B30782A-404F-4627-A3B8-8B37B70AE376}"/>
              </a:ext>
            </a:extLst>
          </p:cNvPr>
          <p:cNvSpPr txBox="1"/>
          <p:nvPr/>
        </p:nvSpPr>
        <p:spPr>
          <a:xfrm>
            <a:off x="3239161" y="2159480"/>
            <a:ext cx="29789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Driving Force  = </a:t>
            </a:r>
            <a:r>
              <a:rPr lang="en-GB" sz="2000" dirty="0"/>
              <a:t>5N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AA989FB-74C0-43B3-8105-F4DEC45A1394}"/>
              </a:ext>
            </a:extLst>
          </p:cNvPr>
          <p:cNvSpPr txBox="1"/>
          <p:nvPr/>
        </p:nvSpPr>
        <p:spPr>
          <a:xfrm>
            <a:off x="3245107" y="2539341"/>
            <a:ext cx="27664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Friction Force =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61897D1-B0E7-419B-8689-73B21270BF91}"/>
              </a:ext>
            </a:extLst>
          </p:cNvPr>
          <p:cNvCxnSpPr>
            <a:cxnSpLocks/>
          </p:cNvCxnSpPr>
          <p:nvPr/>
        </p:nvCxnSpPr>
        <p:spPr>
          <a:xfrm>
            <a:off x="535590" y="6359136"/>
            <a:ext cx="713608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B299378B-EB08-428F-B82E-59DD7C05C5B9}"/>
              </a:ext>
            </a:extLst>
          </p:cNvPr>
          <p:cNvCxnSpPr>
            <a:cxnSpLocks/>
          </p:cNvCxnSpPr>
          <p:nvPr/>
        </p:nvCxnSpPr>
        <p:spPr>
          <a:xfrm flipH="1">
            <a:off x="1616535" y="1896364"/>
            <a:ext cx="1184" cy="255652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6C60DDE8-AF04-427B-A02F-A70F0CFEC84A}"/>
                  </a:ext>
                </a:extLst>
              </p:cNvPr>
              <p:cNvSpPr txBox="1"/>
              <p:nvPr/>
            </p:nvSpPr>
            <p:spPr>
              <a:xfrm>
                <a:off x="1619165" y="2014366"/>
                <a:ext cx="52486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b="0" dirty="0">
                    <a:solidFill>
                      <a:schemeClr val="accent1"/>
                    </a:solidFill>
                  </a:rPr>
                  <a:t>5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endParaRPr lang="en-GB" sz="14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6C60DDE8-AF04-427B-A02F-A70F0CFEC8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165" y="2014366"/>
                <a:ext cx="524866" cy="307777"/>
              </a:xfrm>
              <a:prstGeom prst="rect">
                <a:avLst/>
              </a:prstGeom>
              <a:blipFill>
                <a:blip r:embed="rId2"/>
                <a:stretch>
                  <a:fillRect l="-3488" t="-1961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807A775B-B4B8-4AAC-B15F-73C14BC2656B}"/>
              </a:ext>
            </a:extLst>
          </p:cNvPr>
          <p:cNvCxnSpPr>
            <a:cxnSpLocks/>
          </p:cNvCxnSpPr>
          <p:nvPr/>
        </p:nvCxnSpPr>
        <p:spPr>
          <a:xfrm flipV="1">
            <a:off x="1615977" y="1209041"/>
            <a:ext cx="558" cy="267869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2B7C67FC-CD9D-4ECC-B55D-80181690CEF5}"/>
                  </a:ext>
                </a:extLst>
              </p:cNvPr>
              <p:cNvSpPr txBox="1"/>
              <p:nvPr/>
            </p:nvSpPr>
            <p:spPr>
              <a:xfrm>
                <a:off x="1367487" y="897798"/>
                <a:ext cx="52486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GB" sz="14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2B7C67FC-CD9D-4ECC-B55D-80181690CE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7487" y="897798"/>
                <a:ext cx="524866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F3A0469D-526A-45F5-877D-5A5C6D864A50}"/>
              </a:ext>
            </a:extLst>
          </p:cNvPr>
          <p:cNvCxnSpPr>
            <a:cxnSpLocks/>
          </p:cNvCxnSpPr>
          <p:nvPr/>
        </p:nvCxnSpPr>
        <p:spPr>
          <a:xfrm flipV="1">
            <a:off x="1614146" y="2740212"/>
            <a:ext cx="558" cy="267869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EDCFB48C-C3E3-45E9-9883-1CFC18F6BA47}"/>
                  </a:ext>
                </a:extLst>
              </p:cNvPr>
              <p:cNvSpPr txBox="1"/>
              <p:nvPr/>
            </p:nvSpPr>
            <p:spPr>
              <a:xfrm>
                <a:off x="1352464" y="2459176"/>
                <a:ext cx="52486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GB" sz="14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EDCFB48C-C3E3-45E9-9883-1CFC18F6BA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2464" y="2459176"/>
                <a:ext cx="524866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8C491D55-CFDD-445A-9D13-AA86E3E2A5ED}"/>
                  </a:ext>
                </a:extLst>
              </p:cNvPr>
              <p:cNvSpPr txBox="1"/>
              <p:nvPr/>
            </p:nvSpPr>
            <p:spPr>
              <a:xfrm>
                <a:off x="1606452" y="3505898"/>
                <a:ext cx="52486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b="0" dirty="0">
                    <a:solidFill>
                      <a:schemeClr val="accent1"/>
                    </a:solidFill>
                  </a:rPr>
                  <a:t>5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endParaRPr lang="en-GB" sz="14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8C491D55-CFDD-445A-9D13-AA86E3E2A5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6452" y="3505898"/>
                <a:ext cx="524866" cy="307777"/>
              </a:xfrm>
              <a:prstGeom prst="rect">
                <a:avLst/>
              </a:prstGeom>
              <a:blipFill>
                <a:blip r:embed="rId4"/>
                <a:stretch>
                  <a:fillRect l="-3488" t="-3922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32B1F452-CA62-4AEF-895A-EAEA629A2BEC}"/>
              </a:ext>
            </a:extLst>
          </p:cNvPr>
          <p:cNvCxnSpPr>
            <a:cxnSpLocks/>
          </p:cNvCxnSpPr>
          <p:nvPr/>
        </p:nvCxnSpPr>
        <p:spPr>
          <a:xfrm flipH="1">
            <a:off x="1628736" y="3365308"/>
            <a:ext cx="1184" cy="255652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70E79AB0-E7CE-46BA-B2BA-EC0C01175913}"/>
              </a:ext>
            </a:extLst>
          </p:cNvPr>
          <p:cNvCxnSpPr>
            <a:cxnSpLocks/>
          </p:cNvCxnSpPr>
          <p:nvPr/>
        </p:nvCxnSpPr>
        <p:spPr>
          <a:xfrm>
            <a:off x="1930488" y="3190566"/>
            <a:ext cx="699417" cy="228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CEF30554-F465-4488-828D-864080AA117A}"/>
                  </a:ext>
                </a:extLst>
              </p:cNvPr>
              <p:cNvSpPr txBox="1"/>
              <p:nvPr/>
            </p:nvSpPr>
            <p:spPr>
              <a:xfrm>
                <a:off x="2409610" y="2857892"/>
                <a:ext cx="52486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𝐷</m:t>
                      </m:r>
                    </m:oMath>
                  </m:oMathPara>
                </a14:m>
                <a:endParaRPr lang="en-GB" sz="14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CEF30554-F465-4488-828D-864080AA11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9610" y="2857892"/>
                <a:ext cx="524866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33FCFF4D-EC6B-45B8-8F9A-D8ACD369F814}"/>
              </a:ext>
            </a:extLst>
          </p:cNvPr>
          <p:cNvCxnSpPr>
            <a:cxnSpLocks/>
          </p:cNvCxnSpPr>
          <p:nvPr/>
        </p:nvCxnSpPr>
        <p:spPr>
          <a:xfrm flipV="1">
            <a:off x="1540372" y="5699995"/>
            <a:ext cx="558" cy="267869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FBEC918B-2948-4967-9F50-D17E4D6AE8CC}"/>
                  </a:ext>
                </a:extLst>
              </p:cNvPr>
              <p:cNvSpPr txBox="1"/>
              <p:nvPr/>
            </p:nvSpPr>
            <p:spPr>
              <a:xfrm>
                <a:off x="1278690" y="5418959"/>
                <a:ext cx="52486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GB" sz="14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FBEC918B-2948-4967-9F50-D17E4D6AE8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8690" y="5418959"/>
                <a:ext cx="524866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E048554C-064D-4740-9647-CC69939DB89B}"/>
                  </a:ext>
                </a:extLst>
              </p:cNvPr>
              <p:cNvSpPr txBox="1"/>
              <p:nvPr/>
            </p:nvSpPr>
            <p:spPr>
              <a:xfrm>
                <a:off x="1475656" y="6550223"/>
                <a:ext cx="52486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b="0" dirty="0">
                    <a:solidFill>
                      <a:schemeClr val="accent1"/>
                    </a:solidFill>
                  </a:rPr>
                  <a:t>5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endParaRPr lang="en-GB" sz="14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E048554C-064D-4740-9647-CC69939DB8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5656" y="6550223"/>
                <a:ext cx="524866" cy="307777"/>
              </a:xfrm>
              <a:prstGeom prst="rect">
                <a:avLst/>
              </a:prstGeom>
              <a:blipFill>
                <a:blip r:embed="rId2"/>
                <a:stretch>
                  <a:fillRect l="-3488"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C1EE7E54-5B76-459D-ADC3-0FC8CD014655}"/>
              </a:ext>
            </a:extLst>
          </p:cNvPr>
          <p:cNvCxnSpPr>
            <a:cxnSpLocks/>
          </p:cNvCxnSpPr>
          <p:nvPr/>
        </p:nvCxnSpPr>
        <p:spPr>
          <a:xfrm flipH="1">
            <a:off x="1564220" y="6365383"/>
            <a:ext cx="1184" cy="255652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D36C5643-1F0C-4B31-817D-68BFA62D4D75}"/>
              </a:ext>
            </a:extLst>
          </p:cNvPr>
          <p:cNvCxnSpPr>
            <a:cxnSpLocks/>
            <a:endCxn id="54" idx="2"/>
          </p:cNvCxnSpPr>
          <p:nvPr/>
        </p:nvCxnSpPr>
        <p:spPr>
          <a:xfrm>
            <a:off x="1852823" y="6132456"/>
            <a:ext cx="961617" cy="1067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E7A3690B-3E8B-4F36-B67F-32849EF98C8B}"/>
                  </a:ext>
                </a:extLst>
              </p:cNvPr>
              <p:cNvSpPr txBox="1"/>
              <p:nvPr/>
            </p:nvSpPr>
            <p:spPr>
              <a:xfrm>
                <a:off x="2552007" y="5835349"/>
                <a:ext cx="52486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𝑫</m:t>
                      </m:r>
                    </m:oMath>
                  </m:oMathPara>
                </a14:m>
                <a:endParaRPr lang="en-GB" sz="1400" b="1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E7A3690B-3E8B-4F36-B67F-32849EF98C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2007" y="5835349"/>
                <a:ext cx="524866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3F0F7149-CF25-46F6-AAF9-03FEFADA511F}"/>
              </a:ext>
            </a:extLst>
          </p:cNvPr>
          <p:cNvCxnSpPr>
            <a:cxnSpLocks/>
          </p:cNvCxnSpPr>
          <p:nvPr/>
        </p:nvCxnSpPr>
        <p:spPr>
          <a:xfrm flipH="1" flipV="1">
            <a:off x="627892" y="3208422"/>
            <a:ext cx="703070" cy="2798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40AEBA37-5B4B-4B79-A284-7337C840DB99}"/>
                  </a:ext>
                </a:extLst>
              </p:cNvPr>
              <p:cNvSpPr txBox="1"/>
              <p:nvPr/>
            </p:nvSpPr>
            <p:spPr>
              <a:xfrm>
                <a:off x="407184" y="2852287"/>
                <a:ext cx="52486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𝐹</m:t>
                      </m:r>
                    </m:oMath>
                  </m:oMathPara>
                </a14:m>
                <a:endParaRPr lang="en-GB" sz="14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40AEBA37-5B4B-4B79-A284-7337C840DB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184" y="2852287"/>
                <a:ext cx="524866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737FD7B3-08DD-4F3A-9B8A-D3A1C9C0F961}"/>
                  </a:ext>
                </a:extLst>
              </p:cNvPr>
              <p:cNvSpPr txBox="1"/>
              <p:nvPr/>
            </p:nvSpPr>
            <p:spPr>
              <a:xfrm>
                <a:off x="248286" y="5723354"/>
                <a:ext cx="52486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𝐹</m:t>
                      </m:r>
                    </m:oMath>
                  </m:oMathPara>
                </a14:m>
                <a:endParaRPr lang="en-GB" sz="14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737FD7B3-08DD-4F3A-9B8A-D3A1C9C0F9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286" y="5723354"/>
                <a:ext cx="524866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31837A8D-A2DF-40E2-9F16-5ADB2C40F2BB}"/>
              </a:ext>
            </a:extLst>
          </p:cNvPr>
          <p:cNvCxnSpPr>
            <a:cxnSpLocks/>
          </p:cNvCxnSpPr>
          <p:nvPr/>
        </p:nvCxnSpPr>
        <p:spPr>
          <a:xfrm>
            <a:off x="604704" y="4875401"/>
            <a:ext cx="709798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F3A0469D-526A-45F5-877D-5A5C6D864A50}"/>
              </a:ext>
            </a:extLst>
          </p:cNvPr>
          <p:cNvCxnSpPr>
            <a:cxnSpLocks/>
          </p:cNvCxnSpPr>
          <p:nvPr/>
        </p:nvCxnSpPr>
        <p:spPr>
          <a:xfrm flipV="1">
            <a:off x="1610184" y="4215675"/>
            <a:ext cx="558" cy="267869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EDCFB48C-C3E3-45E9-9883-1CFC18F6BA47}"/>
                  </a:ext>
                </a:extLst>
              </p:cNvPr>
              <p:cNvSpPr txBox="1"/>
              <p:nvPr/>
            </p:nvSpPr>
            <p:spPr>
              <a:xfrm>
                <a:off x="1348502" y="3934639"/>
                <a:ext cx="52486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GB" sz="14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EDCFB48C-C3E3-45E9-9883-1CFC18F6BA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8502" y="3934639"/>
                <a:ext cx="524866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8C491D55-CFDD-445A-9D13-AA86E3E2A5ED}"/>
                  </a:ext>
                </a:extLst>
              </p:cNvPr>
              <p:cNvSpPr txBox="1"/>
              <p:nvPr/>
            </p:nvSpPr>
            <p:spPr>
              <a:xfrm>
                <a:off x="1568999" y="4990787"/>
                <a:ext cx="52486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b="0" dirty="0">
                    <a:solidFill>
                      <a:schemeClr val="accent1"/>
                    </a:solidFill>
                  </a:rPr>
                  <a:t>5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endParaRPr lang="en-GB" sz="14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8C491D55-CFDD-445A-9D13-AA86E3E2A5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8999" y="4990787"/>
                <a:ext cx="524866" cy="307777"/>
              </a:xfrm>
              <a:prstGeom prst="rect">
                <a:avLst/>
              </a:prstGeom>
              <a:blipFill>
                <a:blip r:embed="rId2"/>
                <a:stretch>
                  <a:fillRect l="-3488"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32B1F452-CA62-4AEF-895A-EAEA629A2BEC}"/>
              </a:ext>
            </a:extLst>
          </p:cNvPr>
          <p:cNvCxnSpPr>
            <a:cxnSpLocks/>
          </p:cNvCxnSpPr>
          <p:nvPr/>
        </p:nvCxnSpPr>
        <p:spPr>
          <a:xfrm flipH="1">
            <a:off x="1624774" y="4840771"/>
            <a:ext cx="1184" cy="255652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70E79AB0-E7CE-46BA-B2BA-EC0C01175913}"/>
              </a:ext>
            </a:extLst>
          </p:cNvPr>
          <p:cNvCxnSpPr>
            <a:cxnSpLocks/>
          </p:cNvCxnSpPr>
          <p:nvPr/>
        </p:nvCxnSpPr>
        <p:spPr>
          <a:xfrm>
            <a:off x="1910539" y="4677996"/>
            <a:ext cx="703379" cy="450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CEF30554-F465-4488-828D-864080AA117A}"/>
                  </a:ext>
                </a:extLst>
              </p:cNvPr>
              <p:cNvSpPr txBox="1"/>
              <p:nvPr/>
            </p:nvSpPr>
            <p:spPr>
              <a:xfrm>
                <a:off x="2552967" y="4402116"/>
                <a:ext cx="52486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𝐷</m:t>
                      </m:r>
                    </m:oMath>
                  </m:oMathPara>
                </a14:m>
                <a:endParaRPr lang="en-GB" sz="14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CEF30554-F465-4488-828D-864080AA11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2967" y="4402116"/>
                <a:ext cx="524866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3F0F7149-CF25-46F6-AAF9-03FEFADA511F}"/>
              </a:ext>
            </a:extLst>
          </p:cNvPr>
          <p:cNvCxnSpPr>
            <a:cxnSpLocks/>
          </p:cNvCxnSpPr>
          <p:nvPr/>
        </p:nvCxnSpPr>
        <p:spPr>
          <a:xfrm flipH="1" flipV="1">
            <a:off x="601845" y="4675046"/>
            <a:ext cx="672126" cy="119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40AEBA37-5B4B-4B79-A284-7337C840DB99}"/>
                  </a:ext>
                </a:extLst>
              </p:cNvPr>
              <p:cNvSpPr txBox="1"/>
              <p:nvPr/>
            </p:nvSpPr>
            <p:spPr>
              <a:xfrm>
                <a:off x="453828" y="4301329"/>
                <a:ext cx="52486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𝐹</m:t>
                      </m:r>
                    </m:oMath>
                  </m:oMathPara>
                </a14:m>
                <a:endParaRPr lang="en-GB" sz="14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40AEBA37-5B4B-4B79-A284-7337C840DB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828" y="4301329"/>
                <a:ext cx="524866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D36C5643-1F0C-4B31-817D-68BFA62D4D75}"/>
              </a:ext>
            </a:extLst>
          </p:cNvPr>
          <p:cNvCxnSpPr>
            <a:cxnSpLocks/>
          </p:cNvCxnSpPr>
          <p:nvPr/>
        </p:nvCxnSpPr>
        <p:spPr>
          <a:xfrm flipH="1">
            <a:off x="453828" y="6148088"/>
            <a:ext cx="747338" cy="5371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Rectangle 65">
            <a:extLst>
              <a:ext uri="{FF2B5EF4-FFF2-40B4-BE49-F238E27FC236}">
                <a16:creationId xmlns:a16="http://schemas.microsoft.com/office/drawing/2014/main" id="{0932DA80-B752-445A-94FF-A9A44D9CCC72}"/>
              </a:ext>
            </a:extLst>
          </p:cNvPr>
          <p:cNvSpPr/>
          <p:nvPr/>
        </p:nvSpPr>
        <p:spPr>
          <a:xfrm>
            <a:off x="1289237" y="2967893"/>
            <a:ext cx="648072" cy="432046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82A7F0AF-21D9-4E69-942B-79928E2C55A3}"/>
              </a:ext>
            </a:extLst>
          </p:cNvPr>
          <p:cNvSpPr/>
          <p:nvPr/>
        </p:nvSpPr>
        <p:spPr>
          <a:xfrm>
            <a:off x="1216161" y="5927091"/>
            <a:ext cx="648072" cy="432046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0932DA80-B752-445A-94FF-A9A44D9CCC72}"/>
              </a:ext>
            </a:extLst>
          </p:cNvPr>
          <p:cNvSpPr/>
          <p:nvPr/>
        </p:nvSpPr>
        <p:spPr>
          <a:xfrm>
            <a:off x="1285275" y="4443356"/>
            <a:ext cx="648072" cy="432046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1B6681B4-42C6-4E0A-BE72-878FA29EC571}"/>
              </a:ext>
            </a:extLst>
          </p:cNvPr>
          <p:cNvSpPr txBox="1"/>
          <p:nvPr/>
        </p:nvSpPr>
        <p:spPr>
          <a:xfrm>
            <a:off x="3162087" y="1158349"/>
            <a:ext cx="38442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Max Friction Force =</a:t>
            </a:r>
            <a:endParaRPr lang="en-GB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6835279" y="3050306"/>
                <a:ext cx="104868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𝝁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279" y="3050306"/>
                <a:ext cx="1048685" cy="369332"/>
              </a:xfrm>
              <a:prstGeom prst="rect">
                <a:avLst/>
              </a:prstGeom>
              <a:blipFill>
                <a:blip r:embed="rId12"/>
                <a:stretch>
                  <a:fillRect b="-32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Rectangle 68"/>
              <p:cNvSpPr/>
              <p:nvPr/>
            </p:nvSpPr>
            <p:spPr>
              <a:xfrm>
                <a:off x="6807374" y="1557292"/>
                <a:ext cx="104868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𝝁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9" name="Rectangle 6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7374" y="1557292"/>
                <a:ext cx="1048685" cy="369332"/>
              </a:xfrm>
              <a:prstGeom prst="rect">
                <a:avLst/>
              </a:prstGeom>
              <a:blipFill>
                <a:blip r:embed="rId13"/>
                <a:stretch>
                  <a:fillRect b="-32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Rectangle 69"/>
              <p:cNvSpPr/>
              <p:nvPr/>
            </p:nvSpPr>
            <p:spPr>
              <a:xfrm>
                <a:off x="6867033" y="4498527"/>
                <a:ext cx="104868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𝝁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0" name="Rectangle 6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7033" y="4498527"/>
                <a:ext cx="1048685" cy="369332"/>
              </a:xfrm>
              <a:prstGeom prst="rect">
                <a:avLst/>
              </a:prstGeom>
              <a:blipFill>
                <a:blip r:embed="rId14"/>
                <a:stretch>
                  <a:fillRect b="-32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Rectangle 70"/>
              <p:cNvSpPr/>
              <p:nvPr/>
            </p:nvSpPr>
            <p:spPr>
              <a:xfrm>
                <a:off x="6940216" y="5997675"/>
                <a:ext cx="104868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𝝁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1" name="Rectangle 7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0216" y="5997675"/>
                <a:ext cx="1048685" cy="369332"/>
              </a:xfrm>
              <a:prstGeom prst="rect">
                <a:avLst/>
              </a:prstGeom>
              <a:blipFill>
                <a:blip r:embed="rId15"/>
                <a:stretch>
                  <a:fillRect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6" name="TextBox 75">
            <a:extLst>
              <a:ext uri="{FF2B5EF4-FFF2-40B4-BE49-F238E27FC236}">
                <a16:creationId xmlns:a16="http://schemas.microsoft.com/office/drawing/2014/main" id="{8B30782A-404F-4627-A3B8-8B37B70AE376}"/>
              </a:ext>
            </a:extLst>
          </p:cNvPr>
          <p:cNvSpPr txBox="1"/>
          <p:nvPr/>
        </p:nvSpPr>
        <p:spPr>
          <a:xfrm>
            <a:off x="3240930" y="2902599"/>
            <a:ext cx="33472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Resultant Force  =</a:t>
            </a:r>
            <a:endParaRPr lang="en-GB" sz="2000" dirty="0"/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8B30782A-404F-4627-A3B8-8B37B70AE376}"/>
              </a:ext>
            </a:extLst>
          </p:cNvPr>
          <p:cNvSpPr txBox="1"/>
          <p:nvPr/>
        </p:nvSpPr>
        <p:spPr>
          <a:xfrm>
            <a:off x="3274087" y="3562595"/>
            <a:ext cx="24500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Driving Force  = </a:t>
            </a:r>
            <a:r>
              <a:rPr lang="en-GB" sz="2000" dirty="0"/>
              <a:t>8N 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8AA989FB-74C0-43B3-8105-F4DEC45A1394}"/>
              </a:ext>
            </a:extLst>
          </p:cNvPr>
          <p:cNvSpPr txBox="1"/>
          <p:nvPr/>
        </p:nvSpPr>
        <p:spPr>
          <a:xfrm>
            <a:off x="3280034" y="3942456"/>
            <a:ext cx="2275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Friction Force =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8B30782A-404F-4627-A3B8-8B37B70AE376}"/>
              </a:ext>
            </a:extLst>
          </p:cNvPr>
          <p:cNvSpPr txBox="1"/>
          <p:nvPr/>
        </p:nvSpPr>
        <p:spPr>
          <a:xfrm>
            <a:off x="3275856" y="4305714"/>
            <a:ext cx="27529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Resultant Force  =</a:t>
            </a:r>
            <a:endParaRPr lang="en-GB" sz="2000" dirty="0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8B30782A-404F-4627-A3B8-8B37B70AE376}"/>
              </a:ext>
            </a:extLst>
          </p:cNvPr>
          <p:cNvSpPr txBox="1"/>
          <p:nvPr/>
        </p:nvSpPr>
        <p:spPr>
          <a:xfrm>
            <a:off x="3364586" y="5103346"/>
            <a:ext cx="2503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Driving Force  = </a:t>
            </a:r>
            <a:r>
              <a:rPr lang="en-GB" sz="2000" dirty="0"/>
              <a:t>10N 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8AA989FB-74C0-43B3-8105-F4DEC45A1394}"/>
              </a:ext>
            </a:extLst>
          </p:cNvPr>
          <p:cNvSpPr txBox="1"/>
          <p:nvPr/>
        </p:nvSpPr>
        <p:spPr>
          <a:xfrm>
            <a:off x="3370533" y="5483207"/>
            <a:ext cx="26582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Friction Force =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8B30782A-404F-4627-A3B8-8B37B70AE376}"/>
              </a:ext>
            </a:extLst>
          </p:cNvPr>
          <p:cNvSpPr txBox="1"/>
          <p:nvPr/>
        </p:nvSpPr>
        <p:spPr>
          <a:xfrm>
            <a:off x="3366355" y="5846465"/>
            <a:ext cx="28126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Resultant Force  =</a:t>
            </a:r>
            <a:endParaRPr lang="en-GB" sz="2000" dirty="0"/>
          </a:p>
        </p:txBody>
      </p:sp>
      <p:sp>
        <p:nvSpPr>
          <p:cNvPr id="11" name="Rectangle 10"/>
          <p:cNvSpPr/>
          <p:nvPr/>
        </p:nvSpPr>
        <p:spPr>
          <a:xfrm>
            <a:off x="4985332" y="2541568"/>
            <a:ext cx="4507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prstClr val="black"/>
                </a:solidFill>
              </a:rPr>
              <a:t>5N</a:t>
            </a:r>
            <a:endParaRPr lang="en-GB" dirty="0"/>
          </a:p>
        </p:txBody>
      </p:sp>
      <p:sp>
        <p:nvSpPr>
          <p:cNvPr id="15" name="Rectangle 14"/>
          <p:cNvSpPr/>
          <p:nvPr/>
        </p:nvSpPr>
        <p:spPr>
          <a:xfrm>
            <a:off x="5220072" y="2909122"/>
            <a:ext cx="4507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0N</a:t>
            </a:r>
          </a:p>
        </p:txBody>
      </p:sp>
      <p:sp>
        <p:nvSpPr>
          <p:cNvPr id="19" name="Rectangle 18"/>
          <p:cNvSpPr/>
          <p:nvPr/>
        </p:nvSpPr>
        <p:spPr>
          <a:xfrm>
            <a:off x="5004440" y="3948868"/>
            <a:ext cx="5036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dirty="0">
                <a:solidFill>
                  <a:prstClr val="black"/>
                </a:solidFill>
              </a:rPr>
              <a:t>8N</a:t>
            </a:r>
            <a:r>
              <a:rPr lang="en-GB" b="1" dirty="0">
                <a:solidFill>
                  <a:prstClr val="black"/>
                </a:solidFill>
              </a:rPr>
              <a:t> 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273364" y="4305714"/>
            <a:ext cx="4507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prstClr val="black"/>
                </a:solidFill>
              </a:rPr>
              <a:t>0N</a:t>
            </a:r>
            <a:endParaRPr lang="en-GB" dirty="0"/>
          </a:p>
        </p:txBody>
      </p:sp>
      <p:sp>
        <p:nvSpPr>
          <p:cNvPr id="21" name="Rectangle 20"/>
          <p:cNvSpPr/>
          <p:nvPr/>
        </p:nvSpPr>
        <p:spPr>
          <a:xfrm>
            <a:off x="5114965" y="5472678"/>
            <a:ext cx="6254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prstClr val="black"/>
                </a:solidFill>
              </a:rPr>
              <a:t>9.8N</a:t>
            </a:r>
            <a:endParaRPr lang="en-GB" dirty="0"/>
          </a:p>
        </p:txBody>
      </p:sp>
      <p:sp>
        <p:nvSpPr>
          <p:cNvPr id="22" name="Rectangle 21"/>
          <p:cNvSpPr/>
          <p:nvPr/>
        </p:nvSpPr>
        <p:spPr>
          <a:xfrm>
            <a:off x="5314660" y="5842010"/>
            <a:ext cx="6254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prstClr val="black"/>
                </a:solidFill>
              </a:rPr>
              <a:t>0.2N</a:t>
            </a:r>
            <a:endParaRPr lang="en-GB" dirty="0"/>
          </a:p>
        </p:txBody>
      </p:sp>
      <p:sp>
        <p:nvSpPr>
          <p:cNvPr id="23" name="Rectangle 22"/>
          <p:cNvSpPr/>
          <p:nvPr/>
        </p:nvSpPr>
        <p:spPr>
          <a:xfrm>
            <a:off x="5436096" y="1152727"/>
            <a:ext cx="155202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2000" dirty="0">
                <a:solidFill>
                  <a:prstClr val="black"/>
                </a:solidFill>
              </a:rPr>
              <a:t>5g x 0.1 = 9.8</a:t>
            </a:r>
          </a:p>
        </p:txBody>
      </p:sp>
    </p:spTree>
    <p:extLst>
      <p:ext uri="{BB962C8B-B14F-4D97-AF65-F5344CB8AC3E}">
        <p14:creationId xmlns:p14="http://schemas.microsoft.com/office/powerpoint/2010/main" val="4133799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5" grpId="0"/>
      <p:bldP spid="19" grpId="0"/>
      <p:bldP spid="20" grpId="0"/>
      <p:bldP spid="21" grpId="0"/>
      <p:bldP spid="22" grpId="0"/>
      <p:bldP spid="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AB2BF2A6-BDE7-42A1-B112-6F0483EAD632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47E7535A-3CB2-4438-9C1F-FF5D0DC5DBFE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Friction - Example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72BC9DD6-D32D-4155-A99A-33B1B2BAF8EF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CE4BDCE1-A988-4307-B2D9-B71E7D7E423C}"/>
              </a:ext>
            </a:extLst>
          </p:cNvPr>
          <p:cNvSpPr txBox="1"/>
          <p:nvPr/>
        </p:nvSpPr>
        <p:spPr>
          <a:xfrm>
            <a:off x="394964" y="759241"/>
            <a:ext cx="8352928" cy="1631216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sz="2000" dirty="0"/>
              <a:t>A particle of mass 5kg is pulled along a rough horizontal surface by a horizontal force of magnitude 20N. The coefficient of friction between the particle and the floor is 0.2. Calculate:</a:t>
            </a:r>
          </a:p>
          <a:p>
            <a:pPr marL="342900" indent="-342900">
              <a:buAutoNum type="alphaLcParenBoth"/>
            </a:pPr>
            <a:r>
              <a:rPr lang="en-GB" sz="2000" dirty="0"/>
              <a:t>the magnitude of frictional force</a:t>
            </a:r>
          </a:p>
          <a:p>
            <a:pPr marL="342900" indent="-342900">
              <a:buAutoNum type="alphaLcParenBoth"/>
            </a:pPr>
            <a:r>
              <a:rPr lang="en-GB" sz="2000" dirty="0"/>
              <a:t>the acceleration of the particle.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2D6C43B-5EF4-409B-A773-E779B7D4E8AC}"/>
                  </a:ext>
                </a:extLst>
              </p:cNvPr>
              <p:cNvSpPr txBox="1"/>
              <p:nvPr/>
            </p:nvSpPr>
            <p:spPr>
              <a:xfrm>
                <a:off x="4427984" y="2852936"/>
                <a:ext cx="4392488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𝑅</m:t>
                    </m:r>
                    <m:d>
                      <m:dPr>
                        <m:ctrlPr>
                          <a:rPr lang="en-GB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↑</m:t>
                        </m:r>
                      </m:e>
                    </m:d>
                    <m:r>
                      <a:rPr lang="en-GB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:     </m:t>
                    </m:r>
                    <m:r>
                      <a:rPr lang="en-GB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𝑅</m:t>
                    </m:r>
                    <m:r>
                      <a:rPr lang="en-GB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=5</m:t>
                    </m:r>
                    <m:r>
                      <a:rPr lang="en-GB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en-GB" sz="2800" b="0" dirty="0">
                    <a:ea typeface="Cambria Math" panose="02040503050406030204" pitchFamily="18" charset="0"/>
                  </a:rPr>
                  <a:t> </a:t>
                </a:r>
              </a:p>
              <a:p>
                <a:pPr/>
                <a:br>
                  <a:rPr lang="en-GB" sz="2800" b="0" dirty="0">
                    <a:ea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</m:t>
                      </m:r>
                      <m:d>
                        <m:dPr>
                          <m:ctrlPr>
                            <a:rPr lang="en-GB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→</m:t>
                          </m:r>
                        </m:e>
                      </m:d>
                      <m:r>
                        <a:rPr lang="en-GB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:     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𝐹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𝑚𝑎</m:t>
                      </m:r>
                    </m:oMath>
                  </m:oMathPara>
                </a14:m>
                <a:endParaRPr lang="en-GB" sz="2800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2D6C43B-5EF4-409B-A773-E779B7D4E8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984" y="2852936"/>
                <a:ext cx="4392488" cy="138499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9242C774-33A8-41CA-AAC5-324B74DDA0DB}"/>
                  </a:ext>
                </a:extLst>
              </p:cNvPr>
              <p:cNvSpPr txBox="1"/>
              <p:nvPr/>
            </p:nvSpPr>
            <p:spPr>
              <a:xfrm>
                <a:off x="434889" y="5157192"/>
                <a:ext cx="3816424" cy="923330"/>
              </a:xfrm>
              <a:prstGeom prst="rect">
                <a:avLst/>
              </a:prstGeom>
              <a:noFill/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b="1" dirty="0">
                    <a:solidFill>
                      <a:schemeClr val="tx1"/>
                    </a:solidFill>
                  </a:rPr>
                  <a:t>Tip:</a:t>
                </a:r>
                <a:r>
                  <a:rPr lang="en-GB" dirty="0">
                    <a:solidFill>
                      <a:schemeClr val="tx1"/>
                    </a:solidFill>
                  </a:rPr>
                  <a:t> Avoid using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GB" dirty="0">
                    <a:solidFill>
                      <a:schemeClr val="tx1"/>
                    </a:solidFill>
                  </a:rPr>
                  <a:t> in the force diagram (to avoid confusion with the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GB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𝑚𝑎</m:t>
                    </m:r>
                  </m:oMath>
                </a14:m>
                <a:r>
                  <a:rPr lang="en-GB" dirty="0">
                    <a:solidFill>
                      <a:schemeClr val="tx1"/>
                    </a:solidFill>
                  </a:rPr>
                  <a:t>) and use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GB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GB" dirty="0">
                    <a:solidFill>
                      <a:schemeClr val="tx1"/>
                    </a:solidFill>
                  </a:rPr>
                  <a:t> directly.</a:t>
                </a: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9242C774-33A8-41CA-AAC5-324B74DDA0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889" y="5157192"/>
                <a:ext cx="3816424" cy="923330"/>
              </a:xfrm>
              <a:prstGeom prst="rect">
                <a:avLst/>
              </a:prstGeom>
              <a:blipFill>
                <a:blip r:embed="rId3"/>
                <a:stretch>
                  <a:fillRect l="-952" t="-2581" r="-1429" b="-83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/>
          <a:srcRect l="12357" r="15585"/>
          <a:stretch/>
        </p:blipFill>
        <p:spPr>
          <a:xfrm>
            <a:off x="467544" y="2550571"/>
            <a:ext cx="3528392" cy="251420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5724128" y="4293096"/>
                <a:ext cx="3096344" cy="13947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20−</m:t>
                    </m:r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𝑅</m:t>
                    </m:r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=5</m:t>
                    </m:r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ea typeface="Cambria Math" panose="02040503050406030204" pitchFamily="18" charset="0"/>
                  </a:rPr>
                  <a:t> </a:t>
                </a:r>
                <a:br>
                  <a:rPr lang="en-GB" sz="2800" dirty="0">
                    <a:solidFill>
                      <a:prstClr val="black"/>
                    </a:solidFill>
                    <a:ea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20−0.2</m:t>
                    </m:r>
                    <m:d>
                      <m:dPr>
                        <m:ctrlPr>
                          <a:rPr lang="en-GB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  <m:r>
                          <a:rPr lang="en-GB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𝑔</m:t>
                        </m:r>
                      </m:e>
                    </m:d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=5</m:t>
                    </m:r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ea typeface="Cambria Math" panose="02040503050406030204" pitchFamily="18" charset="0"/>
                  </a:rPr>
                  <a:t> </a:t>
                </a:r>
              </a:p>
              <a:p>
                <a:pPr lvl="0"/>
                <a14:m>
                  <m:oMath xmlns:m="http://schemas.openxmlformats.org/officeDocument/2006/math">
                    <m:r>
                      <a:rPr lang="en-GB" sz="28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𝒂</m:t>
                    </m:r>
                    <m:r>
                      <a:rPr lang="en-GB" sz="28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GB" sz="28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𝟐</m:t>
                    </m:r>
                    <m:r>
                      <a:rPr lang="en-GB" sz="28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  <m:r>
                      <a:rPr lang="en-GB" sz="28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  <m:r>
                      <a:rPr lang="en-GB" sz="28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GB" sz="28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𝒎</m:t>
                    </m:r>
                    <m:sSup>
                      <m:sSupPr>
                        <m:ctrlPr>
                          <a:rPr lang="en-GB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𝒔</m:t>
                        </m:r>
                      </m:e>
                      <m:sup>
                        <m:r>
                          <a:rPr lang="en-GB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GB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GB" sz="2800" b="1" i="1" dirty="0">
                    <a:solidFill>
                      <a:prstClr val="black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4128" y="4293096"/>
                <a:ext cx="3096344" cy="139474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9013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E04F706-D3E3-43DE-9AB5-71653DD1CC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3728" y="4869160"/>
            <a:ext cx="4305300" cy="1885950"/>
          </a:xfrm>
          <a:prstGeom prst="rect">
            <a:avLst/>
          </a:prstGeom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32A51D95-6BAD-4BCB-9611-6C28130E77FF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BAE87ACC-D44E-4306-92D6-F3D42D3978D7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Test Your Understanding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8B0C5B04-4BA3-4DF8-8909-4D1EE2F48247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5" name="Picture 4">
            <a:extLst>
              <a:ext uri="{FF2B5EF4-FFF2-40B4-BE49-F238E27FC236}">
                <a16:creationId xmlns:a16="http://schemas.microsoft.com/office/drawing/2014/main" id="{8AAC31E5-8D4A-486A-A8A1-9EFFCF835F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2" y="1278051"/>
            <a:ext cx="5310532" cy="3570173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1F40A4B-D617-4B79-A8D3-EF25E215DD16}"/>
              </a:ext>
            </a:extLst>
          </p:cNvPr>
          <p:cNvSpPr txBox="1"/>
          <p:nvPr/>
        </p:nvSpPr>
        <p:spPr>
          <a:xfrm>
            <a:off x="539552" y="908720"/>
            <a:ext cx="3168352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Edexcel M1(Old) May 2013 Q3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1F6BA32-DD2B-4898-AC99-413221968FB1}"/>
              </a:ext>
            </a:extLst>
          </p:cNvPr>
          <p:cNvSpPr/>
          <p:nvPr/>
        </p:nvSpPr>
        <p:spPr>
          <a:xfrm>
            <a:off x="2094957" y="4852470"/>
            <a:ext cx="4493268" cy="200553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198814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5C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Stats/Mechanics Year 2</a:t>
            </a:r>
          </a:p>
          <a:p>
            <a:r>
              <a:rPr lang="en-GB" sz="2400" dirty="0"/>
              <a:t>Pages 103-104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9CA087ED-E488-4900-AFBC-DB94B3DA3E97}"/>
              </a:ext>
            </a:extLst>
          </p:cNvPr>
          <p:cNvSpPr/>
          <p:nvPr/>
        </p:nvSpPr>
        <p:spPr>
          <a:xfrm>
            <a:off x="668710" y="2498896"/>
            <a:ext cx="360040" cy="2880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+mj-lt"/>
              </a:rPr>
              <a:t>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878D637-2015-4EA7-AD8E-BB11881E56DC}"/>
                  </a:ext>
                </a:extLst>
              </p:cNvPr>
              <p:cNvSpPr txBox="1"/>
              <p:nvPr/>
            </p:nvSpPr>
            <p:spPr>
              <a:xfrm>
                <a:off x="1115616" y="2420888"/>
                <a:ext cx="5112568" cy="31506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A block lies on a rough plane at an incline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dirty="0"/>
                  <a:t>. The coefficient of friction between the block and plane is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GB" dirty="0"/>
                  <a:t>. If the block is on the verge of sliding down the plane, prove that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r>
                  <a:rPr lang="en-GB" dirty="0"/>
                  <a:t>. </a:t>
                </a:r>
              </a:p>
              <a:p>
                <a:endParaRPr lang="en-GB" dirty="0"/>
              </a:p>
              <a:p>
                <a:r>
                  <a:rPr lang="en-GB" b="1" dirty="0"/>
                  <a:t>Let mass of block be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𝒎</m:t>
                    </m:r>
                  </m:oMath>
                </a14:m>
                <a:r>
                  <a:rPr lang="en-GB" b="1" dirty="0"/>
                  <a:t>.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𝑹</m:t>
                      </m:r>
                      <m:d>
                        <m:d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↖</m:t>
                          </m:r>
                        </m:e>
                      </m:d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:  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𝑹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𝒎𝒈</m:t>
                      </m:r>
                      <m:func>
                        <m:func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b="1" i="0" smtClean="0">
                              <a:latin typeface="Cambria Math" panose="02040503050406030204" pitchFamily="18" charset="0"/>
                            </a:rPr>
                            <m:t>𝐜𝐨𝐬</m:t>
                          </m:r>
                        </m:fName>
                        <m:e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𝜽</m:t>
                          </m:r>
                        </m:e>
                      </m:func>
                    </m:oMath>
                    <m:oMath xmlns:m="http://schemas.openxmlformats.org/officeDocument/2006/math"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𝑹</m:t>
                      </m:r>
                      <m:d>
                        <m:d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↙</m:t>
                          </m:r>
                        </m:e>
                      </m:d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:  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𝒎𝒈</m:t>
                      </m:r>
                      <m:func>
                        <m:func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b="1" i="0" smtClean="0">
                              <a:latin typeface="Cambria Math" panose="02040503050406030204" pitchFamily="18" charset="0"/>
                            </a:rPr>
                            <m:t>𝐬𝐢𝐧</m:t>
                          </m:r>
                        </m:fName>
                        <m:e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𝜽</m:t>
                          </m:r>
                        </m:e>
                      </m:func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𝝁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𝑹</m:t>
                      </m:r>
                    </m:oMath>
                    <m:oMath xmlns:m="http://schemas.openxmlformats.org/officeDocument/2006/math"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              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𝒎𝒈</m:t>
                      </m:r>
                      <m:func>
                        <m:func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b="1" i="0" smtClean="0">
                              <a:latin typeface="Cambria Math" panose="02040503050406030204" pitchFamily="18" charset="0"/>
                            </a:rPr>
                            <m:t>𝐬𝐢𝐧</m:t>
                          </m:r>
                        </m:fName>
                        <m:e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𝜽</m:t>
                          </m:r>
                        </m:e>
                      </m:func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𝝁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𝒎𝒈</m:t>
                      </m:r>
                      <m:func>
                        <m:func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b="1" i="0" smtClean="0">
                              <a:latin typeface="Cambria Math" panose="02040503050406030204" pitchFamily="18" charset="0"/>
                            </a:rPr>
                            <m:t>𝐜𝐨𝐬</m:t>
                          </m:r>
                        </m:fName>
                        <m:e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𝜽</m:t>
                          </m:r>
                        </m:e>
                      </m:func>
                    </m:oMath>
                    <m:oMath xmlns:m="http://schemas.openxmlformats.org/officeDocument/2006/math"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              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𝝁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𝒎𝒈</m:t>
                          </m:r>
                          <m:func>
                            <m:funcPr>
                              <m:ctrlP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GB" b="1" i="0" smtClean="0">
                                  <a:latin typeface="Cambria Math" panose="02040503050406030204" pitchFamily="18" charset="0"/>
                                </a:rPr>
                                <m:t>𝐬𝐢𝐧</m:t>
                              </m:r>
                            </m:fName>
                            <m:e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𝜽</m:t>
                              </m:r>
                            </m:e>
                          </m:func>
                        </m:num>
                        <m:den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𝒎𝒈</m:t>
                          </m:r>
                          <m:func>
                            <m:funcPr>
                              <m:ctrlP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GB" b="1" i="0" smtClean="0">
                                  <a:latin typeface="Cambria Math" panose="02040503050406030204" pitchFamily="18" charset="0"/>
                                </a:rPr>
                                <m:t>𝐜𝐨𝐬</m:t>
                              </m:r>
                            </m:fName>
                            <m:e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𝜽</m:t>
                              </m:r>
                            </m:e>
                          </m:func>
                        </m:den>
                      </m:f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b="1" i="0" smtClean="0">
                              <a:latin typeface="Cambria Math" panose="02040503050406030204" pitchFamily="18" charset="0"/>
                            </a:rPr>
                            <m:t>𝐭𝐚𝐧</m:t>
                          </m:r>
                        </m:fName>
                        <m:e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𝜽</m:t>
                          </m:r>
                        </m:e>
                      </m:func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878D637-2015-4EA7-AD8E-BB11881E56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2420888"/>
                <a:ext cx="5112568" cy="3150606"/>
              </a:xfrm>
              <a:prstGeom prst="rect">
                <a:avLst/>
              </a:prstGeom>
              <a:blipFill>
                <a:blip r:embed="rId2"/>
                <a:stretch>
                  <a:fillRect l="-954" t="-967" r="-13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245DE306-E81A-431D-9903-0443A1099432}"/>
              </a:ext>
            </a:extLst>
          </p:cNvPr>
          <p:cNvSpPr txBox="1"/>
          <p:nvPr/>
        </p:nvSpPr>
        <p:spPr>
          <a:xfrm>
            <a:off x="683567" y="1936293"/>
            <a:ext cx="25454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Additional question: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D5479C-91BF-4338-925D-627B771E7D63}"/>
              </a:ext>
            </a:extLst>
          </p:cNvPr>
          <p:cNvSpPr/>
          <p:nvPr/>
        </p:nvSpPr>
        <p:spPr>
          <a:xfrm>
            <a:off x="1140574" y="3737188"/>
            <a:ext cx="5231652" cy="186351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429BBC2-F251-42DD-89E1-8791E286771D}"/>
                  </a:ext>
                </a:extLst>
              </p:cNvPr>
              <p:cNvSpPr txBox="1"/>
              <p:nvPr/>
            </p:nvSpPr>
            <p:spPr>
              <a:xfrm>
                <a:off x="1140574" y="5805264"/>
                <a:ext cx="523165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200" b="1" dirty="0"/>
                  <a:t>Side Note</a:t>
                </a:r>
                <a:r>
                  <a:rPr lang="en-GB" sz="1200" dirty="0"/>
                  <a:t>: Since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2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200" b="0" i="0" smtClean="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45</m:t>
                        </m:r>
                      </m:e>
                    </m:func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sz="1200" dirty="0"/>
                  <a:t>, the implication is that it’s very much possible to have values of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GB" sz="1200" dirty="0"/>
                  <a:t> greater than 1, i.e. if we have to raise the angle of the plane beyond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45°</m:t>
                    </m:r>
                  </m:oMath>
                </a14:m>
                <a:r>
                  <a:rPr lang="en-GB" sz="1200" dirty="0"/>
                  <a:t> before the block starts sliding.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429BBC2-F251-42DD-89E1-8791E28677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0574" y="5805264"/>
                <a:ext cx="5231652" cy="646331"/>
              </a:xfrm>
              <a:prstGeom prst="rect">
                <a:avLst/>
              </a:prstGeom>
              <a:blipFill>
                <a:blip r:embed="rId3"/>
                <a:stretch>
                  <a:fillRect b="-66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5E6A4AED-DA87-9F4F-BD1B-7D0CD55B4027}"/>
              </a:ext>
            </a:extLst>
          </p:cNvPr>
          <p:cNvSpPr txBox="1"/>
          <p:nvPr/>
        </p:nvSpPr>
        <p:spPr>
          <a:xfrm>
            <a:off x="6335432" y="1883524"/>
            <a:ext cx="295119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Before	     Q1 			     all parts</a:t>
            </a:r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   Green</a:t>
            </a:r>
            <a:r>
              <a:rPr lang="en-US" sz="2400" dirty="0"/>
              <a:t>	Q2-3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   Amber</a:t>
            </a:r>
            <a:r>
              <a:rPr lang="en-US" sz="2400" dirty="0"/>
              <a:t> 	Q4-5</a:t>
            </a:r>
          </a:p>
          <a:p>
            <a:r>
              <a:rPr lang="en-US" sz="2400" dirty="0">
                <a:solidFill>
                  <a:srgbClr val="FF0000"/>
                </a:solidFill>
              </a:rPr>
              <a:t>   Red</a:t>
            </a:r>
            <a:r>
              <a:rPr lang="en-US" sz="2400" dirty="0"/>
              <a:t>		Q6-7 </a:t>
            </a:r>
            <a:r>
              <a:rPr lang="en-US" sz="2400"/>
              <a:t>&amp;                                                           Ext </a:t>
            </a:r>
            <a:r>
              <a:rPr lang="en-US" sz="2400" dirty="0"/>
              <a:t>&amp; Challenge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89612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23658</TotalTime>
  <Words>411</Words>
  <Application>Microsoft Macintosh PowerPoint</Application>
  <PresentationFormat>On-screen Show (4:3)</PresentationFormat>
  <Paragraphs>97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900</cp:revision>
  <dcterms:created xsi:type="dcterms:W3CDTF">2013-02-28T07:36:55Z</dcterms:created>
  <dcterms:modified xsi:type="dcterms:W3CDTF">2019-07-30T18:29:37Z</dcterms:modified>
</cp:coreProperties>
</file>