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460" r:id="rId2"/>
    <p:sldId id="463" r:id="rId3"/>
    <p:sldId id="464" r:id="rId4"/>
    <p:sldId id="465" r:id="rId5"/>
    <p:sldId id="466" r:id="rId6"/>
    <p:sldId id="624" r:id="rId7"/>
    <p:sldId id="468" r:id="rId8"/>
    <p:sldId id="474" r:id="rId9"/>
    <p:sldId id="469" r:id="rId10"/>
    <p:sldId id="470" r:id="rId11"/>
    <p:sldId id="472" r:id="rId12"/>
    <p:sldId id="476" r:id="rId13"/>
    <p:sldId id="475" r:id="rId14"/>
    <p:sldId id="471" r:id="rId15"/>
    <p:sldId id="473" r:id="rId16"/>
    <p:sldId id="626" r:id="rId17"/>
    <p:sldId id="625" r:id="rId18"/>
    <p:sldId id="497" r:id="rId19"/>
    <p:sldId id="498" r:id="rId20"/>
    <p:sldId id="499" r:id="rId21"/>
    <p:sldId id="478" r:id="rId22"/>
    <p:sldId id="479" r:id="rId23"/>
    <p:sldId id="480" r:id="rId24"/>
    <p:sldId id="627" r:id="rId25"/>
    <p:sldId id="628" r:id="rId26"/>
    <p:sldId id="482" r:id="rId27"/>
    <p:sldId id="629" r:id="rId28"/>
    <p:sldId id="630" r:id="rId29"/>
    <p:sldId id="486" r:id="rId30"/>
    <p:sldId id="487" r:id="rId31"/>
    <p:sldId id="490" r:id="rId32"/>
    <p:sldId id="488" r:id="rId33"/>
    <p:sldId id="489" r:id="rId34"/>
    <p:sldId id="491" r:id="rId35"/>
    <p:sldId id="63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02" autoAdjust="0"/>
    <p:restoredTop sz="88534" autoAdjust="0"/>
  </p:normalViewPr>
  <p:slideViewPr>
    <p:cSldViewPr>
      <p:cViewPr varScale="1">
        <p:scale>
          <a:sx n="63" d="100"/>
          <a:sy n="63" d="100"/>
        </p:scale>
        <p:origin x="1444" y="6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21/06/2021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21/06/2021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21/06/2021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21/06/2021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21/06/2021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21/06/2021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21/06/2021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21/06/2021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21/06/2021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21/06/2021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21/06/2021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21/06/2021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21/06/2021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3" Type="http://schemas.openxmlformats.org/officeDocument/2006/relationships/image" Target="../media/image1.png"/><Relationship Id="rId7" Type="http://schemas.openxmlformats.org/officeDocument/2006/relationships/image" Target="../media/image61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910.png"/><Relationship Id="rId4" Type="http://schemas.openxmlformats.org/officeDocument/2006/relationships/image" Target="../media/image2.png"/><Relationship Id="rId9" Type="http://schemas.openxmlformats.org/officeDocument/2006/relationships/image" Target="../media/image8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4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11.png"/><Relationship Id="rId10" Type="http://schemas.openxmlformats.org/officeDocument/2006/relationships/image" Target="../media/image12.png"/><Relationship Id="rId4" Type="http://schemas.openxmlformats.org/officeDocument/2006/relationships/image" Target="../media/image50.png"/><Relationship Id="rId9" Type="http://schemas.openxmlformats.org/officeDocument/2006/relationships/image" Target="../media/image4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1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17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76.png"/><Relationship Id="rId7" Type="http://schemas.openxmlformats.org/officeDocument/2006/relationships/image" Target="../media/image79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8.png"/><Relationship Id="rId4" Type="http://schemas.openxmlformats.org/officeDocument/2006/relationships/image" Target="../media/image77.png"/><Relationship Id="rId9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" Type="http://schemas.openxmlformats.org/officeDocument/2006/relationships/image" Target="../media/image75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image" Target="../media/image9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5" Type="http://schemas.openxmlformats.org/officeDocument/2006/relationships/image" Target="../media/image5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19.png"/><Relationship Id="rId3" Type="http://schemas.openxmlformats.org/officeDocument/2006/relationships/image" Target="../media/image8.png"/><Relationship Id="rId7" Type="http://schemas.openxmlformats.org/officeDocument/2006/relationships/image" Target="../media/image114.png"/><Relationship Id="rId12" Type="http://schemas.openxmlformats.org/officeDocument/2006/relationships/image" Target="../media/image118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11" Type="http://schemas.openxmlformats.org/officeDocument/2006/relationships/image" Target="../media/image55.png"/><Relationship Id="rId5" Type="http://schemas.openxmlformats.org/officeDocument/2006/relationships/image" Target="../media/image112.png"/><Relationship Id="rId15" Type="http://schemas.openxmlformats.org/officeDocument/2006/relationships/image" Target="../media/image121.png"/><Relationship Id="rId10" Type="http://schemas.openxmlformats.org/officeDocument/2006/relationships/image" Target="../media/image116.png"/><Relationship Id="rId4" Type="http://schemas.openxmlformats.org/officeDocument/2006/relationships/image" Target="../media/image111.png"/><Relationship Id="rId9" Type="http://schemas.openxmlformats.org/officeDocument/2006/relationships/image" Target="../media/image46.png"/><Relationship Id="rId1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0.png"/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133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11" Type="http://schemas.openxmlformats.org/officeDocument/2006/relationships/image" Target="../media/image128.png"/><Relationship Id="rId5" Type="http://schemas.openxmlformats.org/officeDocument/2006/relationships/image" Target="../media/image125.png"/><Relationship Id="rId10" Type="http://schemas.openxmlformats.org/officeDocument/2006/relationships/image" Target="../media/image130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Relationship Id="rId14" Type="http://schemas.openxmlformats.org/officeDocument/2006/relationships/image" Target="../media/image1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46.pn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12" Type="http://schemas.openxmlformats.org/officeDocument/2006/relationships/image" Target="../media/image145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png"/><Relationship Id="rId11" Type="http://schemas.openxmlformats.org/officeDocument/2006/relationships/image" Target="../media/image144.png"/><Relationship Id="rId5" Type="http://schemas.openxmlformats.org/officeDocument/2006/relationships/image" Target="../media/image138.png"/><Relationship Id="rId10" Type="http://schemas.openxmlformats.org/officeDocument/2006/relationships/image" Target="../media/image143.png"/><Relationship Id="rId4" Type="http://schemas.openxmlformats.org/officeDocument/2006/relationships/image" Target="../media/image137.png"/><Relationship Id="rId9" Type="http://schemas.openxmlformats.org/officeDocument/2006/relationships/image" Target="../media/image14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148.png"/><Relationship Id="rId7" Type="http://schemas.openxmlformats.org/officeDocument/2006/relationships/image" Target="../media/image152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7" Type="http://schemas.openxmlformats.org/officeDocument/2006/relationships/image" Target="../media/image170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9.png"/><Relationship Id="rId5" Type="http://schemas.openxmlformats.org/officeDocument/2006/relationships/image" Target="../media/image168.png"/><Relationship Id="rId4" Type="http://schemas.openxmlformats.org/officeDocument/2006/relationships/image" Target="../media/image16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1.png"/><Relationship Id="rId4" Type="http://schemas.openxmlformats.org/officeDocument/2006/relationships/image" Target="../media/image18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0.png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5.png"/><Relationship Id="rId5" Type="http://schemas.openxmlformats.org/officeDocument/2006/relationships/image" Target="../media/image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8.pn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 flipV="1">
            <a:off x="6598670" y="3212976"/>
            <a:ext cx="1285698" cy="10081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What the devil are polar coordinates?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7544" y="836712"/>
                <a:ext cx="815685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You’ve actually encountered polar coordinates already via complex numbers.</a:t>
                </a:r>
              </a:p>
              <a:p>
                <a:r>
                  <a:rPr lang="en-GB" sz="2000" dirty="0"/>
                  <a:t>Recall that you could define complex numbers either in Cartesian form, or in ‘</a:t>
                </a:r>
                <a:r>
                  <a:rPr lang="en-GB" sz="2000" b="1" dirty="0"/>
                  <a:t>polar form</a:t>
                </a:r>
                <a:r>
                  <a:rPr lang="en-GB" sz="2000" dirty="0"/>
                  <a:t>’ using the distance from the origin and anticlockwise angle from the positive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-axis.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836712"/>
                <a:ext cx="8156852" cy="1323439"/>
              </a:xfrm>
              <a:prstGeom prst="rect">
                <a:avLst/>
              </a:prstGeom>
              <a:blipFill>
                <a:blip r:embed="rId2"/>
                <a:stretch>
                  <a:fillRect l="-822" t="-2304" b="-73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755576" y="4221088"/>
            <a:ext cx="36364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552656" y="2276872"/>
            <a:ext cx="0" cy="3476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381" y="3816275"/>
            <a:ext cx="590550" cy="8096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2780928"/>
            <a:ext cx="616645" cy="8221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ular Callout 14"/>
              <p:cNvSpPr/>
              <p:nvPr/>
            </p:nvSpPr>
            <p:spPr>
              <a:xfrm>
                <a:off x="347941" y="4947234"/>
                <a:ext cx="2499990" cy="497990"/>
              </a:xfrm>
              <a:prstGeom prst="wedgeRectCallout">
                <a:avLst>
                  <a:gd name="adj1" fmla="val 29044"/>
                  <a:gd name="adj2" fmla="val -112242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Thuva is 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(4,3)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5" name="Rectangular Callou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41" y="4947234"/>
                <a:ext cx="2499990" cy="497990"/>
              </a:xfrm>
              <a:prstGeom prst="wedgeRectCallout">
                <a:avLst>
                  <a:gd name="adj1" fmla="val 29044"/>
                  <a:gd name="adj2" fmla="val -112242"/>
                </a:avLst>
              </a:prstGeom>
              <a:blipFill>
                <a:blip r:embed="rId5"/>
                <a:stretch>
                  <a:fillRect b="-22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4801590" y="4221088"/>
            <a:ext cx="36364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598670" y="2276872"/>
            <a:ext cx="0" cy="3476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395" y="3816275"/>
            <a:ext cx="590550" cy="809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1910" y="2780928"/>
            <a:ext cx="616645" cy="8221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ular Callout 19"/>
              <p:cNvSpPr/>
              <p:nvPr/>
            </p:nvSpPr>
            <p:spPr>
              <a:xfrm>
                <a:off x="4393955" y="4947234"/>
                <a:ext cx="2499990" cy="497990"/>
              </a:xfrm>
              <a:prstGeom prst="wedgeRectCallout">
                <a:avLst>
                  <a:gd name="adj1" fmla="val 29044"/>
                  <a:gd name="adj2" fmla="val -112242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Thuva is 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(5,  0.644)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0" name="Rectangular Callout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955" y="4947234"/>
                <a:ext cx="2499990" cy="497990"/>
              </a:xfrm>
              <a:prstGeom prst="wedgeRectCallout">
                <a:avLst>
                  <a:gd name="adj1" fmla="val 29044"/>
                  <a:gd name="adj2" fmla="val -112242"/>
                </a:avLst>
              </a:prstGeom>
              <a:blipFill>
                <a:blip r:embed="rId6"/>
                <a:stretch>
                  <a:fillRect b="-22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79513" y="459540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Cartesian Mike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11186" y="4600037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Polar Mike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024574" y="3247846"/>
                <a:ext cx="414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574" y="3247846"/>
                <a:ext cx="414359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228385" y="3766595"/>
                <a:ext cx="414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385" y="3766595"/>
                <a:ext cx="414359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reeform 26"/>
          <p:cNvSpPr/>
          <p:nvPr/>
        </p:nvSpPr>
        <p:spPr>
          <a:xfrm>
            <a:off x="7125195" y="3811979"/>
            <a:ext cx="144746" cy="415637"/>
          </a:xfrm>
          <a:custGeom>
            <a:avLst/>
            <a:gdLst>
              <a:gd name="connsiteX0" fmla="*/ 0 w 144746"/>
              <a:gd name="connsiteY0" fmla="*/ 0 h 415637"/>
              <a:gd name="connsiteX1" fmla="*/ 130628 w 144746"/>
              <a:gd name="connsiteY1" fmla="*/ 178130 h 415637"/>
              <a:gd name="connsiteX2" fmla="*/ 142504 w 144746"/>
              <a:gd name="connsiteY2" fmla="*/ 308759 h 415637"/>
              <a:gd name="connsiteX3" fmla="*/ 142504 w 144746"/>
              <a:gd name="connsiteY3" fmla="*/ 415637 h 41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46" h="415637">
                <a:moveTo>
                  <a:pt x="0" y="0"/>
                </a:moveTo>
                <a:cubicBezTo>
                  <a:pt x="53438" y="63335"/>
                  <a:pt x="106877" y="126670"/>
                  <a:pt x="130628" y="178130"/>
                </a:cubicBezTo>
                <a:cubicBezTo>
                  <a:pt x="154379" y="229590"/>
                  <a:pt x="140525" y="269175"/>
                  <a:pt x="142504" y="308759"/>
                </a:cubicBezTo>
                <a:cubicBezTo>
                  <a:pt x="144483" y="348343"/>
                  <a:pt x="143493" y="381990"/>
                  <a:pt x="142504" y="415637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7383504" y="4166831"/>
            <a:ext cx="1240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initial line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749925" y="4953214"/>
            <a:ext cx="829006" cy="4500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45213" y="6127251"/>
                <a:ext cx="3024336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Cartesian Form: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13" y="6127251"/>
                <a:ext cx="3024336" cy="369332"/>
              </a:xfrm>
              <a:prstGeom prst="rect">
                <a:avLst/>
              </a:prstGeom>
              <a:blipFill rotWithShape="0">
                <a:blip r:embed="rId9"/>
                <a:stretch>
                  <a:fillRect t="-4615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005411" y="6127251"/>
                <a:ext cx="3024336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Polar Form: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5411" y="6127251"/>
                <a:ext cx="3024336" cy="369332"/>
              </a:xfrm>
              <a:prstGeom prst="rect">
                <a:avLst/>
              </a:prstGeom>
              <a:blipFill rotWithShape="0">
                <a:blip r:embed="rId10"/>
                <a:stretch>
                  <a:fillRect t="-4615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910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More </a:t>
              </a:r>
              <a:r>
                <a:rPr lang="en-GB" sz="3200" dirty="0" err="1"/>
                <a:t>sketchies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1862" y="1596594"/>
                <a:ext cx="3096344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62" y="1596594"/>
                <a:ext cx="3096344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749041" y="2930697"/>
              <a:ext cx="1872208" cy="930148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3781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48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50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2411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3650869"/>
                  </p:ext>
                </p:extLst>
              </p:nvPr>
            </p:nvGraphicFramePr>
            <p:xfrm>
              <a:off x="749041" y="2930697"/>
              <a:ext cx="1872208" cy="930148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378142"/>
                    <a:gridCol w="494856"/>
                    <a:gridCol w="375094"/>
                    <a:gridCol w="624116"/>
                  </a:tblGrid>
                  <a:tr h="5593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613" t="-1075" r="-401613" b="-67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6829" t="-1075" r="-203659" b="-67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37705" t="-1075" r="-173770" b="-67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000" t="-1075" r="-2913" b="-67742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613" t="-154098" r="-401613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6829" t="-154098" r="-203659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37705" t="-154098" r="-17377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000" t="-154098" r="-2913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1862" y="2105846"/>
                <a:ext cx="3312368" cy="684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(If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400" b="0" i="0" smtClean="0">
                        <a:latin typeface="Cambria Math" panose="02040503050406030204" pitchFamily="18" charset="0"/>
                      </a:rPr>
                      <m:t>≥0 </m:t>
                    </m:r>
                  </m:oMath>
                </a14:m>
                <a:r>
                  <a:rPr lang="en-GB" sz="1400" b="0" i="0" dirty="0">
                    <a:latin typeface="+mj-lt"/>
                  </a:rPr>
                  <a:t>then</a:t>
                </a:r>
                <a14:m>
                  <m:oMath xmlns:m="http://schemas.openxmlformats.org/officeDocument/2006/math">
                    <m:r>
                      <a:rPr lang="en-GB" sz="1400" b="0" i="0" smtClean="0">
                        <a:latin typeface="Cambria Math" panose="02040503050406030204" pitchFamily="18" charset="0"/>
                      </a:rPr>
                      <m:t> 0≤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400" dirty="0"/>
                  <a:t> thus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400" dirty="0"/>
                  <a:t> which then repeats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400" dirty="0"/>
                  <a:t>, …)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62" y="2105846"/>
                <a:ext cx="3312368" cy="684931"/>
              </a:xfrm>
              <a:prstGeom prst="rect">
                <a:avLst/>
              </a:prstGeom>
              <a:blipFill rotWithShape="0">
                <a:blip r:embed="rId4"/>
                <a:stretch>
                  <a:fillRect l="-552" b="-17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126784" y="2934378"/>
            <a:ext cx="1468134" cy="5227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1126784" y="3457159"/>
            <a:ext cx="1468134" cy="4156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334" y="4159718"/>
            <a:ext cx="3689699" cy="26642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34310" y="1596594"/>
                <a:ext cx="3096344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310" y="1596594"/>
                <a:ext cx="309634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6960667"/>
                  </p:ext>
                </p:extLst>
              </p:nvPr>
            </p:nvGraphicFramePr>
            <p:xfrm>
              <a:off x="5076056" y="3039781"/>
              <a:ext cx="2304210" cy="975868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34904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5677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4622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608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7608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6960667"/>
                  </p:ext>
                </p:extLst>
              </p:nvPr>
            </p:nvGraphicFramePr>
            <p:xfrm>
              <a:off x="5076056" y="3039781"/>
              <a:ext cx="2304210" cy="975868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34904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5677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4622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608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7608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6050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754" t="-1000" r="-568421" b="-6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76316" t="-1000" r="-326316" b="-6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39286" t="-1000" r="-342857" b="-6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1000" r="-102105" b="-6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0000" t="-1000" r="-2105" b="-63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754" t="-165574" r="-568421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76316" t="-165574" r="-32631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39286" t="-165574" r="-34285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165574" r="-102105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0000" t="-165574" r="-2105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Rectangle 12"/>
          <p:cNvSpPr/>
          <p:nvPr/>
        </p:nvSpPr>
        <p:spPr>
          <a:xfrm>
            <a:off x="5421030" y="3056680"/>
            <a:ext cx="1972093" cy="5227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15677" y="3604994"/>
            <a:ext cx="1972093" cy="4156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420395" y="2071265"/>
                <a:ext cx="4389775" cy="875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dirty="0"/>
                  <a:t> then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0≤2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/>
                  <a:t> (and will repeat)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395" y="2071265"/>
                <a:ext cx="4389775" cy="875753"/>
              </a:xfrm>
              <a:prstGeom prst="rect">
                <a:avLst/>
              </a:prstGeom>
              <a:blipFill rotWithShape="0">
                <a:blip r:embed="rId8"/>
                <a:stretch>
                  <a:fillRect l="-1111" b="-41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5334" y="673264"/>
                <a:ext cx="84251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Important Note</a:t>
                </a:r>
                <a:r>
                  <a:rPr lang="en-GB" dirty="0"/>
                  <a:t>: It’s </a:t>
                </a:r>
                <a:r>
                  <a:rPr lang="en-GB" u="sng" dirty="0"/>
                  <a:t>usually</a:t>
                </a:r>
                <a:r>
                  <a:rPr lang="en-GB" dirty="0"/>
                  <a:t> possible to have negative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(where we’d end up on the opposite side of the origin). However Core Pure Yr2 assumes that we only sketch parts of curves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34" y="673264"/>
                <a:ext cx="8425138" cy="923330"/>
              </a:xfrm>
              <a:prstGeom prst="rect">
                <a:avLst/>
              </a:prstGeom>
              <a:blipFill>
                <a:blip r:embed="rId9"/>
                <a:stretch>
                  <a:fillRect l="-651" t="-3289" r="-1013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2813224" y="2048136"/>
            <a:ext cx="942344" cy="3732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85033" y="4437112"/>
            <a:ext cx="5027762" cy="164437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923928" y="4238171"/>
            <a:ext cx="5132986" cy="21481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Sketch 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461354" y="2522311"/>
            <a:ext cx="4348816" cy="3732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796136" y="2084583"/>
            <a:ext cx="3014035" cy="4554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36121" y="5491866"/>
            <a:ext cx="1062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(Known as a ‘polar rose’)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57361" y="3979940"/>
            <a:ext cx="3353706" cy="27875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Sketch ?</a:t>
            </a:r>
          </a:p>
        </p:txBody>
      </p:sp>
    </p:spTree>
    <p:extLst>
      <p:ext uri="{BB962C8B-B14F-4D97-AF65-F5344CB8AC3E}">
        <p14:creationId xmlns:p14="http://schemas.microsoft.com/office/powerpoint/2010/main" val="37049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19" grpId="0" animBg="1"/>
      <p:bldP spid="22" grpId="0" animBg="1"/>
      <p:bldP spid="23" grpId="0" animBg="1"/>
      <p:bldP spid="24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Just for fun… (not in the syllabus)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51720" y="695560"/>
                <a:ext cx="4748825" cy="901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Below is a polar rose: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0" smtClean="0">
                        <a:latin typeface="Cambria Math" panose="02040503050406030204" pitchFamily="18" charset="0"/>
                      </a:rPr>
                      <m:t>𝐜𝐨𝐬</m:t>
                    </m:r>
                    <m:r>
                      <a:rPr lang="en-GB" sz="2400" b="1" i="0" smtClean="0">
                        <a:latin typeface="Cambria Math" panose="02040503050406030204" pitchFamily="18" charset="0"/>
                      </a:rPr>
                      <m:t> (</m:t>
                    </m:r>
                    <m:f>
                      <m:f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400" b="1" dirty="0"/>
              </a:p>
              <a:p>
                <a:endParaRPr lang="en-GB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695560"/>
                <a:ext cx="4748825" cy="901081"/>
              </a:xfrm>
              <a:prstGeom prst="rect">
                <a:avLst/>
              </a:prstGeom>
              <a:blipFill rotWithShape="0">
                <a:blip r:embed="rId2"/>
                <a:stretch>
                  <a:fillRect l="-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72080" y="1494925"/>
                <a:ext cx="2232248" cy="48430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 from 0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080" y="1494925"/>
                <a:ext cx="2232248" cy="4843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/>
          <p:cNvSpPr/>
          <p:nvPr/>
        </p:nvSpPr>
        <p:spPr>
          <a:xfrm>
            <a:off x="3851920" y="2348880"/>
            <a:ext cx="792088" cy="43204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5556" y="4986307"/>
                <a:ext cx="3428772" cy="1774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As previously discussed, usually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1600" dirty="0"/>
                  <a:t> is allowed to be negative. 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600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GB" sz="1600" dirty="0"/>
                  <a:t> will be 0. So even though the half line is sweeping further anticlockwise, we end up in this region on the wrong side of the origin.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6" y="4986307"/>
                <a:ext cx="3428772" cy="1774845"/>
              </a:xfrm>
              <a:prstGeom prst="rect">
                <a:avLst/>
              </a:prstGeom>
              <a:blipFill rotWithShape="0">
                <a:blip r:embed="rId4"/>
                <a:stretch>
                  <a:fillRect l="-888" t="-1031" r="-533" b="-3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>
            <a:off x="1187624" y="4365104"/>
            <a:ext cx="9367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70" y="2134977"/>
            <a:ext cx="3028950" cy="255270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H="1" flipV="1">
            <a:off x="1403648" y="3411327"/>
            <a:ext cx="368432" cy="65514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35693" y="3430597"/>
                <a:ext cx="820298" cy="439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693" y="3430597"/>
                <a:ext cx="820298" cy="43922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H="1" flipV="1">
            <a:off x="2699792" y="4581128"/>
            <a:ext cx="144016" cy="405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9714" y="1683140"/>
            <a:ext cx="3061661" cy="28979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04300" y="4610799"/>
                <a:ext cx="4392488" cy="2146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Clearly cos of any multiple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/>
                  <a:t> will be the same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⁡(0)</m:t>
                    </m:r>
                  </m:oMath>
                </a14:m>
                <a:r>
                  <a:rPr lang="en-GB" dirty="0"/>
                  <a:t>, and thus we’re back where we started. </a:t>
                </a:r>
              </a:p>
              <a:p>
                <a:r>
                  <a:rPr lang="en-GB" dirty="0"/>
                  <a:t>Note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×8=6</m:t>
                    </m:r>
                  </m:oMath>
                </a14:m>
                <a:r>
                  <a:rPr lang="en-GB" dirty="0"/>
                  <a:t> (which is a multiple of 2), thus the polar plot repeats every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b="1" dirty="0"/>
                  <a:t>The pattern will always repeat provided the coefficient of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GB" b="1" dirty="0"/>
                  <a:t> is rational.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300" y="4610799"/>
                <a:ext cx="4392488" cy="2146037"/>
              </a:xfrm>
              <a:prstGeom prst="rect">
                <a:avLst/>
              </a:prstGeom>
              <a:blipFill rotWithShape="0">
                <a:blip r:embed="rId8"/>
                <a:stretch>
                  <a:fillRect l="-1110" t="-1420" r="-416" b="-36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820204" y="1376803"/>
                <a:ext cx="2232248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 from 0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204" y="1376803"/>
                <a:ext cx="2232248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47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5841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78" y="2492896"/>
            <a:ext cx="3960440" cy="384202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Just for fun… (not in the syllabus)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251520" y="713824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And it can get rather pretty…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71600" y="1441104"/>
                <a:ext cx="2229521" cy="78617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>
                          <a:latin typeface="Cambria Math" panose="02040503050406030204" pitchFamily="18" charset="0"/>
                        </a:rPr>
                        <m:t>𝐜𝐨𝐬</m:t>
                      </m:r>
                      <m:r>
                        <a:rPr lang="en-GB" sz="2400" b="1">
                          <a:latin typeface="Cambria Math" panose="02040503050406030204" pitchFamily="18" charset="0"/>
                        </a:rPr>
                        <m:t> (</m:t>
                      </m:r>
                      <m:f>
                        <m:f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𝟗𝟗</m:t>
                          </m:r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441104"/>
                <a:ext cx="2229521" cy="7861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2564904"/>
            <a:ext cx="4256383" cy="40421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475753" y="1175489"/>
                <a:ext cx="2304862" cy="78380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>
                          <a:latin typeface="Cambria Math" panose="02040503050406030204" pitchFamily="18" charset="0"/>
                        </a:rPr>
                        <m:t>𝐜𝐨𝐬</m:t>
                      </m:r>
                      <m:r>
                        <a:rPr lang="en-GB" sz="2400" b="1">
                          <a:latin typeface="Cambria Math" panose="02040503050406030204" pitchFamily="18" charset="0"/>
                        </a:rPr>
                        <m:t> (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753" y="1175489"/>
                <a:ext cx="2304862" cy="78380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076056" y="1988542"/>
            <a:ext cx="3934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(This is a spiral combined with a polar rose)</a:t>
            </a:r>
          </a:p>
        </p:txBody>
      </p:sp>
    </p:spTree>
    <p:extLst>
      <p:ext uri="{BB962C8B-B14F-4D97-AF65-F5344CB8AC3E}">
        <p14:creationId xmlns:p14="http://schemas.microsoft.com/office/powerpoint/2010/main" val="563552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2780928"/>
            <a:ext cx="3906164" cy="305982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Just for fun… (not in the syllabus)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3528" y="764704"/>
                <a:ext cx="79928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0" smtClean="0">
                          <a:latin typeface="Cambria Math" panose="02040503050406030204" pitchFamily="18" charset="0"/>
                        </a:rPr>
                        <m:t>𝐜𝐨𝐬</m:t>
                      </m:r>
                      <m:r>
                        <a:rPr lang="en-GB" sz="2800" b="1" i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800" b="1" i="0" smtClean="0"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64704"/>
                <a:ext cx="7992888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815" y="2780928"/>
            <a:ext cx="4000500" cy="3190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29842" y="2420888"/>
                <a:ext cx="2232248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 from 0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50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842" y="2420888"/>
                <a:ext cx="2232248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05786" y="2431029"/>
                <a:ext cx="2232248" cy="48430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 from 0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786" y="2431029"/>
                <a:ext cx="2232248" cy="4843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/>
          <p:cNvSpPr/>
          <p:nvPr/>
        </p:nvSpPr>
        <p:spPr>
          <a:xfrm>
            <a:off x="3885626" y="3284984"/>
            <a:ext cx="792088" cy="43204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7944" y="1355353"/>
                <a:ext cx="70567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Here however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sz="2400" dirty="0"/>
                  <a:t> is irrational, so it will NEVER repeat!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44" y="1355353"/>
                <a:ext cx="7056784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383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058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Egg vs Dimple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01430" y="817538"/>
                <a:ext cx="5374826" cy="58477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func>
                            <m:func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32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430" y="817538"/>
                <a:ext cx="5374826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5348" y="1660664"/>
                <a:ext cx="79208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If we require that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sz="2400" dirty="0"/>
                  <a:t> then the curve is defined for all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400" dirty="0"/>
                  <a:t> if: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48" y="1660664"/>
                <a:ext cx="7920880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154" t="-5839" b="-51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1560" y="3406364"/>
                <a:ext cx="54726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dirty="0"/>
                  <a:t> we get a cardioid (where the curve reaches the origin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406364"/>
                <a:ext cx="5472608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891" t="-5660" r="-78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217" y="2727706"/>
            <a:ext cx="1368152" cy="11823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1560" y="2957636"/>
            <a:ext cx="1584176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Case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700" y="4132091"/>
            <a:ext cx="1584176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Case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80805" y="4534652"/>
                <a:ext cx="59354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≥2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dirty="0"/>
                  <a:t> we get an egg shape </a:t>
                </a:r>
              </a:p>
              <a:p>
                <a:r>
                  <a:rPr lang="en-GB" sz="1400" dirty="0"/>
                  <a:t>(and if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/>
                  <a:t>, a circle centred at the origin).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05" y="4534652"/>
                <a:ext cx="5935411" cy="584775"/>
              </a:xfrm>
              <a:prstGeom prst="rect">
                <a:avLst/>
              </a:prstGeom>
              <a:blipFill>
                <a:blip r:embed="rId6"/>
                <a:stretch>
                  <a:fillRect l="-821" t="-6250" b="-9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09700" y="5273049"/>
            <a:ext cx="1584176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Case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80806" y="5675610"/>
                <a:ext cx="5472608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dirty="0"/>
                  <a:t> we get dimple shape </a:t>
                </a:r>
              </a:p>
              <a:p>
                <a:r>
                  <a:rPr lang="en-GB" sz="1400" dirty="0"/>
                  <a:t>(as with a cardioid, although here the curve will never be at the origin because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1400" dirty="0"/>
                  <a:t> and not equal to 0).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06" y="5675610"/>
                <a:ext cx="5472608" cy="800219"/>
              </a:xfrm>
              <a:prstGeom prst="rect">
                <a:avLst/>
              </a:prstGeom>
              <a:blipFill rotWithShape="0">
                <a:blip r:embed="rId7"/>
                <a:stretch>
                  <a:fillRect l="-891" t="-3817" b="-76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0743" y="3835326"/>
            <a:ext cx="1373221" cy="13986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5872" y="5395801"/>
            <a:ext cx="1200768" cy="13204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699098" y="5675610"/>
            <a:ext cx="1224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(We will see why we get the ‘egg’ vs ‘dimple’ later.)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6924" y="2098936"/>
            <a:ext cx="1384796" cy="531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8100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2" grpId="0"/>
      <p:bldP spid="13" grpId="0" animBg="1"/>
      <p:bldP spid="14" grpId="0"/>
      <p:bldP spid="17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Egg vs Dimple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01430" y="817538"/>
                <a:ext cx="5374826" cy="58477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func>
                            <m:func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32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430" y="817538"/>
                <a:ext cx="5374826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3528" y="1636872"/>
                <a:ext cx="3456384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5+2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636872"/>
                <a:ext cx="3456384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47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65326" y="2204864"/>
              <a:ext cx="2866898" cy="975868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3781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48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48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948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0209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02094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7137248"/>
                  </p:ext>
                </p:extLst>
              </p:nvPr>
            </p:nvGraphicFramePr>
            <p:xfrm>
              <a:off x="565326" y="2204864"/>
              <a:ext cx="2866898" cy="975868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378142"/>
                    <a:gridCol w="494856"/>
                    <a:gridCol w="494856"/>
                    <a:gridCol w="494856"/>
                    <a:gridCol w="502094"/>
                    <a:gridCol w="502094"/>
                  </a:tblGrid>
                  <a:tr h="6050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613" t="-1000" r="-664516" b="-6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6829" t="-1000" r="-402439" b="-6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79012" t="-1000" r="-307407" b="-6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75610" t="-1000" r="-203659" b="-6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75610" t="-1000" r="-103659" b="-6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69880" t="-1000" r="-2410" b="-63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613" t="-165574" r="-66451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6829" t="-165574" r="-402439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79012" t="-165574" r="-30740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75610" t="-165574" r="-203659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75610" t="-165574" r="-103659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69880" t="-165574" r="-2410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Rectangle 7"/>
          <p:cNvSpPr/>
          <p:nvPr/>
        </p:nvSpPr>
        <p:spPr>
          <a:xfrm>
            <a:off x="923584" y="2794678"/>
            <a:ext cx="2480016" cy="4182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9552" y="5085184"/>
            <a:ext cx="3600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835696" y="3573016"/>
            <a:ext cx="0" cy="2952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75676" y="4904786"/>
                <a:ext cx="9194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676" y="4904786"/>
                <a:ext cx="91946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47664" y="3274521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274521"/>
                <a:ext cx="576064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 15"/>
          <p:cNvSpPr/>
          <p:nvPr/>
        </p:nvSpPr>
        <p:spPr>
          <a:xfrm>
            <a:off x="730250" y="3855760"/>
            <a:ext cx="3168650" cy="1236940"/>
          </a:xfrm>
          <a:custGeom>
            <a:avLst/>
            <a:gdLst>
              <a:gd name="connsiteX0" fmla="*/ 3135488 w 3156262"/>
              <a:gd name="connsiteY0" fmla="*/ 1223074 h 1235774"/>
              <a:gd name="connsiteX1" fmla="*/ 3135488 w 3156262"/>
              <a:gd name="connsiteY1" fmla="*/ 994474 h 1235774"/>
              <a:gd name="connsiteX2" fmla="*/ 2919588 w 3156262"/>
              <a:gd name="connsiteY2" fmla="*/ 600774 h 1235774"/>
              <a:gd name="connsiteX3" fmla="*/ 2360788 w 3156262"/>
              <a:gd name="connsiteY3" fmla="*/ 232474 h 1235774"/>
              <a:gd name="connsiteX4" fmla="*/ 1890888 w 3156262"/>
              <a:gd name="connsiteY4" fmla="*/ 41974 h 1235774"/>
              <a:gd name="connsiteX5" fmla="*/ 1128888 w 3156262"/>
              <a:gd name="connsiteY5" fmla="*/ 3874 h 1235774"/>
              <a:gd name="connsiteX6" fmla="*/ 633588 w 3156262"/>
              <a:gd name="connsiteY6" fmla="*/ 105474 h 1235774"/>
              <a:gd name="connsiteX7" fmla="*/ 303388 w 3156262"/>
              <a:gd name="connsiteY7" fmla="*/ 321374 h 1235774"/>
              <a:gd name="connsiteX8" fmla="*/ 163688 w 3156262"/>
              <a:gd name="connsiteY8" fmla="*/ 537274 h 1235774"/>
              <a:gd name="connsiteX9" fmla="*/ 11288 w 3156262"/>
              <a:gd name="connsiteY9" fmla="*/ 930974 h 1235774"/>
              <a:gd name="connsiteX10" fmla="*/ 11288 w 3156262"/>
              <a:gd name="connsiteY10" fmla="*/ 1197674 h 1235774"/>
              <a:gd name="connsiteX11" fmla="*/ 11288 w 3156262"/>
              <a:gd name="connsiteY11" fmla="*/ 1235774 h 1235774"/>
              <a:gd name="connsiteX0" fmla="*/ 3160888 w 3171361"/>
              <a:gd name="connsiteY0" fmla="*/ 1223074 h 1235774"/>
              <a:gd name="connsiteX1" fmla="*/ 3135488 w 3171361"/>
              <a:gd name="connsiteY1" fmla="*/ 994474 h 1235774"/>
              <a:gd name="connsiteX2" fmla="*/ 2919588 w 3171361"/>
              <a:gd name="connsiteY2" fmla="*/ 600774 h 1235774"/>
              <a:gd name="connsiteX3" fmla="*/ 2360788 w 3171361"/>
              <a:gd name="connsiteY3" fmla="*/ 232474 h 1235774"/>
              <a:gd name="connsiteX4" fmla="*/ 1890888 w 3171361"/>
              <a:gd name="connsiteY4" fmla="*/ 41974 h 1235774"/>
              <a:gd name="connsiteX5" fmla="*/ 1128888 w 3171361"/>
              <a:gd name="connsiteY5" fmla="*/ 3874 h 1235774"/>
              <a:gd name="connsiteX6" fmla="*/ 633588 w 3171361"/>
              <a:gd name="connsiteY6" fmla="*/ 105474 h 1235774"/>
              <a:gd name="connsiteX7" fmla="*/ 303388 w 3171361"/>
              <a:gd name="connsiteY7" fmla="*/ 321374 h 1235774"/>
              <a:gd name="connsiteX8" fmla="*/ 163688 w 3171361"/>
              <a:gd name="connsiteY8" fmla="*/ 537274 h 1235774"/>
              <a:gd name="connsiteX9" fmla="*/ 11288 w 3171361"/>
              <a:gd name="connsiteY9" fmla="*/ 930974 h 1235774"/>
              <a:gd name="connsiteX10" fmla="*/ 11288 w 3171361"/>
              <a:gd name="connsiteY10" fmla="*/ 1197674 h 1235774"/>
              <a:gd name="connsiteX11" fmla="*/ 11288 w 3171361"/>
              <a:gd name="connsiteY11" fmla="*/ 1235774 h 1235774"/>
              <a:gd name="connsiteX0" fmla="*/ 3160888 w 3160888"/>
              <a:gd name="connsiteY0" fmla="*/ 1223074 h 1235774"/>
              <a:gd name="connsiteX1" fmla="*/ 3135488 w 3160888"/>
              <a:gd name="connsiteY1" fmla="*/ 994474 h 1235774"/>
              <a:gd name="connsiteX2" fmla="*/ 2919588 w 3160888"/>
              <a:gd name="connsiteY2" fmla="*/ 600774 h 1235774"/>
              <a:gd name="connsiteX3" fmla="*/ 2360788 w 3160888"/>
              <a:gd name="connsiteY3" fmla="*/ 232474 h 1235774"/>
              <a:gd name="connsiteX4" fmla="*/ 1890888 w 3160888"/>
              <a:gd name="connsiteY4" fmla="*/ 41974 h 1235774"/>
              <a:gd name="connsiteX5" fmla="*/ 1128888 w 3160888"/>
              <a:gd name="connsiteY5" fmla="*/ 3874 h 1235774"/>
              <a:gd name="connsiteX6" fmla="*/ 633588 w 3160888"/>
              <a:gd name="connsiteY6" fmla="*/ 105474 h 1235774"/>
              <a:gd name="connsiteX7" fmla="*/ 303388 w 3160888"/>
              <a:gd name="connsiteY7" fmla="*/ 321374 h 1235774"/>
              <a:gd name="connsiteX8" fmla="*/ 163688 w 3160888"/>
              <a:gd name="connsiteY8" fmla="*/ 537274 h 1235774"/>
              <a:gd name="connsiteX9" fmla="*/ 11288 w 3160888"/>
              <a:gd name="connsiteY9" fmla="*/ 930974 h 1235774"/>
              <a:gd name="connsiteX10" fmla="*/ 11288 w 3160888"/>
              <a:gd name="connsiteY10" fmla="*/ 1197674 h 1235774"/>
              <a:gd name="connsiteX11" fmla="*/ 11288 w 3160888"/>
              <a:gd name="connsiteY11" fmla="*/ 1235774 h 1235774"/>
              <a:gd name="connsiteX0" fmla="*/ 3160888 w 3160888"/>
              <a:gd name="connsiteY0" fmla="*/ 1224240 h 1236940"/>
              <a:gd name="connsiteX1" fmla="*/ 3135488 w 3160888"/>
              <a:gd name="connsiteY1" fmla="*/ 995640 h 1236940"/>
              <a:gd name="connsiteX2" fmla="*/ 2919588 w 3160888"/>
              <a:gd name="connsiteY2" fmla="*/ 601940 h 1236940"/>
              <a:gd name="connsiteX3" fmla="*/ 2481438 w 3160888"/>
              <a:gd name="connsiteY3" fmla="*/ 278090 h 1236940"/>
              <a:gd name="connsiteX4" fmla="*/ 1890888 w 3160888"/>
              <a:gd name="connsiteY4" fmla="*/ 43140 h 1236940"/>
              <a:gd name="connsiteX5" fmla="*/ 1128888 w 3160888"/>
              <a:gd name="connsiteY5" fmla="*/ 5040 h 1236940"/>
              <a:gd name="connsiteX6" fmla="*/ 633588 w 3160888"/>
              <a:gd name="connsiteY6" fmla="*/ 106640 h 1236940"/>
              <a:gd name="connsiteX7" fmla="*/ 303388 w 3160888"/>
              <a:gd name="connsiteY7" fmla="*/ 322540 h 1236940"/>
              <a:gd name="connsiteX8" fmla="*/ 163688 w 3160888"/>
              <a:gd name="connsiteY8" fmla="*/ 538440 h 1236940"/>
              <a:gd name="connsiteX9" fmla="*/ 11288 w 3160888"/>
              <a:gd name="connsiteY9" fmla="*/ 932140 h 1236940"/>
              <a:gd name="connsiteX10" fmla="*/ 11288 w 3160888"/>
              <a:gd name="connsiteY10" fmla="*/ 1198840 h 1236940"/>
              <a:gd name="connsiteX11" fmla="*/ 11288 w 3160888"/>
              <a:gd name="connsiteY11" fmla="*/ 1236940 h 1236940"/>
              <a:gd name="connsiteX0" fmla="*/ 3160888 w 3160888"/>
              <a:gd name="connsiteY0" fmla="*/ 1224240 h 1236940"/>
              <a:gd name="connsiteX1" fmla="*/ 3135488 w 3160888"/>
              <a:gd name="connsiteY1" fmla="*/ 995640 h 1236940"/>
              <a:gd name="connsiteX2" fmla="*/ 2919588 w 3160888"/>
              <a:gd name="connsiteY2" fmla="*/ 601940 h 1236940"/>
              <a:gd name="connsiteX3" fmla="*/ 2481438 w 3160888"/>
              <a:gd name="connsiteY3" fmla="*/ 278090 h 1236940"/>
              <a:gd name="connsiteX4" fmla="*/ 1890888 w 3160888"/>
              <a:gd name="connsiteY4" fmla="*/ 43140 h 1236940"/>
              <a:gd name="connsiteX5" fmla="*/ 1128888 w 3160888"/>
              <a:gd name="connsiteY5" fmla="*/ 5040 h 1236940"/>
              <a:gd name="connsiteX6" fmla="*/ 633588 w 3160888"/>
              <a:gd name="connsiteY6" fmla="*/ 106640 h 1236940"/>
              <a:gd name="connsiteX7" fmla="*/ 347838 w 3160888"/>
              <a:gd name="connsiteY7" fmla="*/ 284440 h 1236940"/>
              <a:gd name="connsiteX8" fmla="*/ 163688 w 3160888"/>
              <a:gd name="connsiteY8" fmla="*/ 538440 h 1236940"/>
              <a:gd name="connsiteX9" fmla="*/ 11288 w 3160888"/>
              <a:gd name="connsiteY9" fmla="*/ 932140 h 1236940"/>
              <a:gd name="connsiteX10" fmla="*/ 11288 w 3160888"/>
              <a:gd name="connsiteY10" fmla="*/ 1198840 h 1236940"/>
              <a:gd name="connsiteX11" fmla="*/ 11288 w 3160888"/>
              <a:gd name="connsiteY11" fmla="*/ 1236940 h 1236940"/>
              <a:gd name="connsiteX0" fmla="*/ 3160888 w 3160888"/>
              <a:gd name="connsiteY0" fmla="*/ 1224240 h 1236940"/>
              <a:gd name="connsiteX1" fmla="*/ 3135488 w 3160888"/>
              <a:gd name="connsiteY1" fmla="*/ 995640 h 1236940"/>
              <a:gd name="connsiteX2" fmla="*/ 2919588 w 3160888"/>
              <a:gd name="connsiteY2" fmla="*/ 601940 h 1236940"/>
              <a:gd name="connsiteX3" fmla="*/ 2481438 w 3160888"/>
              <a:gd name="connsiteY3" fmla="*/ 278090 h 1236940"/>
              <a:gd name="connsiteX4" fmla="*/ 1890888 w 3160888"/>
              <a:gd name="connsiteY4" fmla="*/ 43140 h 1236940"/>
              <a:gd name="connsiteX5" fmla="*/ 1128888 w 3160888"/>
              <a:gd name="connsiteY5" fmla="*/ 5040 h 1236940"/>
              <a:gd name="connsiteX6" fmla="*/ 633588 w 3160888"/>
              <a:gd name="connsiteY6" fmla="*/ 106640 h 1236940"/>
              <a:gd name="connsiteX7" fmla="*/ 347838 w 3160888"/>
              <a:gd name="connsiteY7" fmla="*/ 284440 h 1236940"/>
              <a:gd name="connsiteX8" fmla="*/ 163688 w 3160888"/>
              <a:gd name="connsiteY8" fmla="*/ 538440 h 1236940"/>
              <a:gd name="connsiteX9" fmla="*/ 11288 w 3160888"/>
              <a:gd name="connsiteY9" fmla="*/ 932140 h 1236940"/>
              <a:gd name="connsiteX10" fmla="*/ 11288 w 3160888"/>
              <a:gd name="connsiteY10" fmla="*/ 1198840 h 1236940"/>
              <a:gd name="connsiteX11" fmla="*/ 11288 w 3160888"/>
              <a:gd name="connsiteY11" fmla="*/ 1236940 h 1236940"/>
              <a:gd name="connsiteX0" fmla="*/ 3160888 w 3160888"/>
              <a:gd name="connsiteY0" fmla="*/ 1224240 h 1236940"/>
              <a:gd name="connsiteX1" fmla="*/ 3135488 w 3160888"/>
              <a:gd name="connsiteY1" fmla="*/ 995640 h 1236940"/>
              <a:gd name="connsiteX2" fmla="*/ 2919588 w 3160888"/>
              <a:gd name="connsiteY2" fmla="*/ 601940 h 1236940"/>
              <a:gd name="connsiteX3" fmla="*/ 2481438 w 3160888"/>
              <a:gd name="connsiteY3" fmla="*/ 278090 h 1236940"/>
              <a:gd name="connsiteX4" fmla="*/ 1890888 w 3160888"/>
              <a:gd name="connsiteY4" fmla="*/ 43140 h 1236940"/>
              <a:gd name="connsiteX5" fmla="*/ 1128888 w 3160888"/>
              <a:gd name="connsiteY5" fmla="*/ 5040 h 1236940"/>
              <a:gd name="connsiteX6" fmla="*/ 633588 w 3160888"/>
              <a:gd name="connsiteY6" fmla="*/ 106640 h 1236940"/>
              <a:gd name="connsiteX7" fmla="*/ 347838 w 3160888"/>
              <a:gd name="connsiteY7" fmla="*/ 284440 h 1236940"/>
              <a:gd name="connsiteX8" fmla="*/ 163688 w 3160888"/>
              <a:gd name="connsiteY8" fmla="*/ 538440 h 1236940"/>
              <a:gd name="connsiteX9" fmla="*/ 11288 w 3160888"/>
              <a:gd name="connsiteY9" fmla="*/ 932140 h 1236940"/>
              <a:gd name="connsiteX10" fmla="*/ 11288 w 3160888"/>
              <a:gd name="connsiteY10" fmla="*/ 1198840 h 1236940"/>
              <a:gd name="connsiteX11" fmla="*/ 11288 w 3160888"/>
              <a:gd name="connsiteY11" fmla="*/ 1236940 h 1236940"/>
              <a:gd name="connsiteX0" fmla="*/ 3168650 w 3168650"/>
              <a:gd name="connsiteY0" fmla="*/ 1224240 h 1236940"/>
              <a:gd name="connsiteX1" fmla="*/ 3143250 w 3168650"/>
              <a:gd name="connsiteY1" fmla="*/ 995640 h 1236940"/>
              <a:gd name="connsiteX2" fmla="*/ 2927350 w 3168650"/>
              <a:gd name="connsiteY2" fmla="*/ 601940 h 1236940"/>
              <a:gd name="connsiteX3" fmla="*/ 2489200 w 3168650"/>
              <a:gd name="connsiteY3" fmla="*/ 278090 h 1236940"/>
              <a:gd name="connsiteX4" fmla="*/ 1898650 w 3168650"/>
              <a:gd name="connsiteY4" fmla="*/ 43140 h 1236940"/>
              <a:gd name="connsiteX5" fmla="*/ 1136650 w 3168650"/>
              <a:gd name="connsiteY5" fmla="*/ 5040 h 1236940"/>
              <a:gd name="connsiteX6" fmla="*/ 641350 w 3168650"/>
              <a:gd name="connsiteY6" fmla="*/ 106640 h 1236940"/>
              <a:gd name="connsiteX7" fmla="*/ 355600 w 3168650"/>
              <a:gd name="connsiteY7" fmla="*/ 284440 h 1236940"/>
              <a:gd name="connsiteX8" fmla="*/ 171450 w 3168650"/>
              <a:gd name="connsiteY8" fmla="*/ 538440 h 1236940"/>
              <a:gd name="connsiteX9" fmla="*/ 19050 w 3168650"/>
              <a:gd name="connsiteY9" fmla="*/ 932140 h 1236940"/>
              <a:gd name="connsiteX10" fmla="*/ 19050 w 3168650"/>
              <a:gd name="connsiteY10" fmla="*/ 1198840 h 1236940"/>
              <a:gd name="connsiteX11" fmla="*/ 0 w 3168650"/>
              <a:gd name="connsiteY11" fmla="*/ 1236940 h 1236940"/>
              <a:gd name="connsiteX0" fmla="*/ 3168650 w 3168650"/>
              <a:gd name="connsiteY0" fmla="*/ 1224240 h 1236940"/>
              <a:gd name="connsiteX1" fmla="*/ 3143250 w 3168650"/>
              <a:gd name="connsiteY1" fmla="*/ 995640 h 1236940"/>
              <a:gd name="connsiteX2" fmla="*/ 2927350 w 3168650"/>
              <a:gd name="connsiteY2" fmla="*/ 601940 h 1236940"/>
              <a:gd name="connsiteX3" fmla="*/ 2489200 w 3168650"/>
              <a:gd name="connsiteY3" fmla="*/ 278090 h 1236940"/>
              <a:gd name="connsiteX4" fmla="*/ 1898650 w 3168650"/>
              <a:gd name="connsiteY4" fmla="*/ 43140 h 1236940"/>
              <a:gd name="connsiteX5" fmla="*/ 1136650 w 3168650"/>
              <a:gd name="connsiteY5" fmla="*/ 5040 h 1236940"/>
              <a:gd name="connsiteX6" fmla="*/ 641350 w 3168650"/>
              <a:gd name="connsiteY6" fmla="*/ 106640 h 1236940"/>
              <a:gd name="connsiteX7" fmla="*/ 355600 w 3168650"/>
              <a:gd name="connsiteY7" fmla="*/ 284440 h 1236940"/>
              <a:gd name="connsiteX8" fmla="*/ 171450 w 3168650"/>
              <a:gd name="connsiteY8" fmla="*/ 538440 h 1236940"/>
              <a:gd name="connsiteX9" fmla="*/ 19050 w 3168650"/>
              <a:gd name="connsiteY9" fmla="*/ 932140 h 1236940"/>
              <a:gd name="connsiteX10" fmla="*/ 6350 w 3168650"/>
              <a:gd name="connsiteY10" fmla="*/ 1122640 h 1236940"/>
              <a:gd name="connsiteX11" fmla="*/ 0 w 3168650"/>
              <a:gd name="connsiteY11" fmla="*/ 1236940 h 1236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68650" h="1236940">
                <a:moveTo>
                  <a:pt x="3168650" y="1224240"/>
                </a:moveTo>
                <a:cubicBezTo>
                  <a:pt x="3161241" y="1161798"/>
                  <a:pt x="3183467" y="1099357"/>
                  <a:pt x="3143250" y="995640"/>
                </a:cubicBezTo>
                <a:cubicBezTo>
                  <a:pt x="3103033" y="891923"/>
                  <a:pt x="3036358" y="721532"/>
                  <a:pt x="2927350" y="601940"/>
                </a:cubicBezTo>
                <a:cubicBezTo>
                  <a:pt x="2818342" y="482348"/>
                  <a:pt x="2660650" y="371223"/>
                  <a:pt x="2489200" y="278090"/>
                </a:cubicBezTo>
                <a:cubicBezTo>
                  <a:pt x="2317750" y="184957"/>
                  <a:pt x="2124075" y="88648"/>
                  <a:pt x="1898650" y="43140"/>
                </a:cubicBezTo>
                <a:cubicBezTo>
                  <a:pt x="1673225" y="-2368"/>
                  <a:pt x="1346200" y="-5543"/>
                  <a:pt x="1136650" y="5040"/>
                </a:cubicBezTo>
                <a:cubicBezTo>
                  <a:pt x="927100" y="15623"/>
                  <a:pt x="771525" y="60073"/>
                  <a:pt x="641350" y="106640"/>
                </a:cubicBezTo>
                <a:cubicBezTo>
                  <a:pt x="511175" y="153207"/>
                  <a:pt x="465667" y="193423"/>
                  <a:pt x="355600" y="284440"/>
                </a:cubicBezTo>
                <a:cubicBezTo>
                  <a:pt x="245533" y="375457"/>
                  <a:pt x="227542" y="430490"/>
                  <a:pt x="171450" y="538440"/>
                </a:cubicBezTo>
                <a:cubicBezTo>
                  <a:pt x="115358" y="646390"/>
                  <a:pt x="46567" y="834774"/>
                  <a:pt x="19050" y="932140"/>
                </a:cubicBezTo>
                <a:cubicBezTo>
                  <a:pt x="-8467" y="1029506"/>
                  <a:pt x="9525" y="1071840"/>
                  <a:pt x="6350" y="1122640"/>
                </a:cubicBezTo>
                <a:cubicBezTo>
                  <a:pt x="3175" y="1173440"/>
                  <a:pt x="6350" y="1224240"/>
                  <a:pt x="0" y="12369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 flipV="1">
            <a:off x="730250" y="5066072"/>
            <a:ext cx="3168650" cy="1236940"/>
          </a:xfrm>
          <a:custGeom>
            <a:avLst/>
            <a:gdLst>
              <a:gd name="connsiteX0" fmla="*/ 3135488 w 3156262"/>
              <a:gd name="connsiteY0" fmla="*/ 1223074 h 1235774"/>
              <a:gd name="connsiteX1" fmla="*/ 3135488 w 3156262"/>
              <a:gd name="connsiteY1" fmla="*/ 994474 h 1235774"/>
              <a:gd name="connsiteX2" fmla="*/ 2919588 w 3156262"/>
              <a:gd name="connsiteY2" fmla="*/ 600774 h 1235774"/>
              <a:gd name="connsiteX3" fmla="*/ 2360788 w 3156262"/>
              <a:gd name="connsiteY3" fmla="*/ 232474 h 1235774"/>
              <a:gd name="connsiteX4" fmla="*/ 1890888 w 3156262"/>
              <a:gd name="connsiteY4" fmla="*/ 41974 h 1235774"/>
              <a:gd name="connsiteX5" fmla="*/ 1128888 w 3156262"/>
              <a:gd name="connsiteY5" fmla="*/ 3874 h 1235774"/>
              <a:gd name="connsiteX6" fmla="*/ 633588 w 3156262"/>
              <a:gd name="connsiteY6" fmla="*/ 105474 h 1235774"/>
              <a:gd name="connsiteX7" fmla="*/ 303388 w 3156262"/>
              <a:gd name="connsiteY7" fmla="*/ 321374 h 1235774"/>
              <a:gd name="connsiteX8" fmla="*/ 163688 w 3156262"/>
              <a:gd name="connsiteY8" fmla="*/ 537274 h 1235774"/>
              <a:gd name="connsiteX9" fmla="*/ 11288 w 3156262"/>
              <a:gd name="connsiteY9" fmla="*/ 930974 h 1235774"/>
              <a:gd name="connsiteX10" fmla="*/ 11288 w 3156262"/>
              <a:gd name="connsiteY10" fmla="*/ 1197674 h 1235774"/>
              <a:gd name="connsiteX11" fmla="*/ 11288 w 3156262"/>
              <a:gd name="connsiteY11" fmla="*/ 1235774 h 1235774"/>
              <a:gd name="connsiteX0" fmla="*/ 3160888 w 3171361"/>
              <a:gd name="connsiteY0" fmla="*/ 1223074 h 1235774"/>
              <a:gd name="connsiteX1" fmla="*/ 3135488 w 3171361"/>
              <a:gd name="connsiteY1" fmla="*/ 994474 h 1235774"/>
              <a:gd name="connsiteX2" fmla="*/ 2919588 w 3171361"/>
              <a:gd name="connsiteY2" fmla="*/ 600774 h 1235774"/>
              <a:gd name="connsiteX3" fmla="*/ 2360788 w 3171361"/>
              <a:gd name="connsiteY3" fmla="*/ 232474 h 1235774"/>
              <a:gd name="connsiteX4" fmla="*/ 1890888 w 3171361"/>
              <a:gd name="connsiteY4" fmla="*/ 41974 h 1235774"/>
              <a:gd name="connsiteX5" fmla="*/ 1128888 w 3171361"/>
              <a:gd name="connsiteY5" fmla="*/ 3874 h 1235774"/>
              <a:gd name="connsiteX6" fmla="*/ 633588 w 3171361"/>
              <a:gd name="connsiteY6" fmla="*/ 105474 h 1235774"/>
              <a:gd name="connsiteX7" fmla="*/ 303388 w 3171361"/>
              <a:gd name="connsiteY7" fmla="*/ 321374 h 1235774"/>
              <a:gd name="connsiteX8" fmla="*/ 163688 w 3171361"/>
              <a:gd name="connsiteY8" fmla="*/ 537274 h 1235774"/>
              <a:gd name="connsiteX9" fmla="*/ 11288 w 3171361"/>
              <a:gd name="connsiteY9" fmla="*/ 930974 h 1235774"/>
              <a:gd name="connsiteX10" fmla="*/ 11288 w 3171361"/>
              <a:gd name="connsiteY10" fmla="*/ 1197674 h 1235774"/>
              <a:gd name="connsiteX11" fmla="*/ 11288 w 3171361"/>
              <a:gd name="connsiteY11" fmla="*/ 1235774 h 1235774"/>
              <a:gd name="connsiteX0" fmla="*/ 3160888 w 3160888"/>
              <a:gd name="connsiteY0" fmla="*/ 1223074 h 1235774"/>
              <a:gd name="connsiteX1" fmla="*/ 3135488 w 3160888"/>
              <a:gd name="connsiteY1" fmla="*/ 994474 h 1235774"/>
              <a:gd name="connsiteX2" fmla="*/ 2919588 w 3160888"/>
              <a:gd name="connsiteY2" fmla="*/ 600774 h 1235774"/>
              <a:gd name="connsiteX3" fmla="*/ 2360788 w 3160888"/>
              <a:gd name="connsiteY3" fmla="*/ 232474 h 1235774"/>
              <a:gd name="connsiteX4" fmla="*/ 1890888 w 3160888"/>
              <a:gd name="connsiteY4" fmla="*/ 41974 h 1235774"/>
              <a:gd name="connsiteX5" fmla="*/ 1128888 w 3160888"/>
              <a:gd name="connsiteY5" fmla="*/ 3874 h 1235774"/>
              <a:gd name="connsiteX6" fmla="*/ 633588 w 3160888"/>
              <a:gd name="connsiteY6" fmla="*/ 105474 h 1235774"/>
              <a:gd name="connsiteX7" fmla="*/ 303388 w 3160888"/>
              <a:gd name="connsiteY7" fmla="*/ 321374 h 1235774"/>
              <a:gd name="connsiteX8" fmla="*/ 163688 w 3160888"/>
              <a:gd name="connsiteY8" fmla="*/ 537274 h 1235774"/>
              <a:gd name="connsiteX9" fmla="*/ 11288 w 3160888"/>
              <a:gd name="connsiteY9" fmla="*/ 930974 h 1235774"/>
              <a:gd name="connsiteX10" fmla="*/ 11288 w 3160888"/>
              <a:gd name="connsiteY10" fmla="*/ 1197674 h 1235774"/>
              <a:gd name="connsiteX11" fmla="*/ 11288 w 3160888"/>
              <a:gd name="connsiteY11" fmla="*/ 1235774 h 1235774"/>
              <a:gd name="connsiteX0" fmla="*/ 3160888 w 3160888"/>
              <a:gd name="connsiteY0" fmla="*/ 1224240 h 1236940"/>
              <a:gd name="connsiteX1" fmla="*/ 3135488 w 3160888"/>
              <a:gd name="connsiteY1" fmla="*/ 995640 h 1236940"/>
              <a:gd name="connsiteX2" fmla="*/ 2919588 w 3160888"/>
              <a:gd name="connsiteY2" fmla="*/ 601940 h 1236940"/>
              <a:gd name="connsiteX3" fmla="*/ 2481438 w 3160888"/>
              <a:gd name="connsiteY3" fmla="*/ 278090 h 1236940"/>
              <a:gd name="connsiteX4" fmla="*/ 1890888 w 3160888"/>
              <a:gd name="connsiteY4" fmla="*/ 43140 h 1236940"/>
              <a:gd name="connsiteX5" fmla="*/ 1128888 w 3160888"/>
              <a:gd name="connsiteY5" fmla="*/ 5040 h 1236940"/>
              <a:gd name="connsiteX6" fmla="*/ 633588 w 3160888"/>
              <a:gd name="connsiteY6" fmla="*/ 106640 h 1236940"/>
              <a:gd name="connsiteX7" fmla="*/ 303388 w 3160888"/>
              <a:gd name="connsiteY7" fmla="*/ 322540 h 1236940"/>
              <a:gd name="connsiteX8" fmla="*/ 163688 w 3160888"/>
              <a:gd name="connsiteY8" fmla="*/ 538440 h 1236940"/>
              <a:gd name="connsiteX9" fmla="*/ 11288 w 3160888"/>
              <a:gd name="connsiteY9" fmla="*/ 932140 h 1236940"/>
              <a:gd name="connsiteX10" fmla="*/ 11288 w 3160888"/>
              <a:gd name="connsiteY10" fmla="*/ 1198840 h 1236940"/>
              <a:gd name="connsiteX11" fmla="*/ 11288 w 3160888"/>
              <a:gd name="connsiteY11" fmla="*/ 1236940 h 1236940"/>
              <a:gd name="connsiteX0" fmla="*/ 3160888 w 3160888"/>
              <a:gd name="connsiteY0" fmla="*/ 1224240 h 1236940"/>
              <a:gd name="connsiteX1" fmla="*/ 3135488 w 3160888"/>
              <a:gd name="connsiteY1" fmla="*/ 995640 h 1236940"/>
              <a:gd name="connsiteX2" fmla="*/ 2919588 w 3160888"/>
              <a:gd name="connsiteY2" fmla="*/ 601940 h 1236940"/>
              <a:gd name="connsiteX3" fmla="*/ 2481438 w 3160888"/>
              <a:gd name="connsiteY3" fmla="*/ 278090 h 1236940"/>
              <a:gd name="connsiteX4" fmla="*/ 1890888 w 3160888"/>
              <a:gd name="connsiteY4" fmla="*/ 43140 h 1236940"/>
              <a:gd name="connsiteX5" fmla="*/ 1128888 w 3160888"/>
              <a:gd name="connsiteY5" fmla="*/ 5040 h 1236940"/>
              <a:gd name="connsiteX6" fmla="*/ 633588 w 3160888"/>
              <a:gd name="connsiteY6" fmla="*/ 106640 h 1236940"/>
              <a:gd name="connsiteX7" fmla="*/ 347838 w 3160888"/>
              <a:gd name="connsiteY7" fmla="*/ 284440 h 1236940"/>
              <a:gd name="connsiteX8" fmla="*/ 163688 w 3160888"/>
              <a:gd name="connsiteY8" fmla="*/ 538440 h 1236940"/>
              <a:gd name="connsiteX9" fmla="*/ 11288 w 3160888"/>
              <a:gd name="connsiteY9" fmla="*/ 932140 h 1236940"/>
              <a:gd name="connsiteX10" fmla="*/ 11288 w 3160888"/>
              <a:gd name="connsiteY10" fmla="*/ 1198840 h 1236940"/>
              <a:gd name="connsiteX11" fmla="*/ 11288 w 3160888"/>
              <a:gd name="connsiteY11" fmla="*/ 1236940 h 1236940"/>
              <a:gd name="connsiteX0" fmla="*/ 3160888 w 3160888"/>
              <a:gd name="connsiteY0" fmla="*/ 1224240 h 1236940"/>
              <a:gd name="connsiteX1" fmla="*/ 3135488 w 3160888"/>
              <a:gd name="connsiteY1" fmla="*/ 995640 h 1236940"/>
              <a:gd name="connsiteX2" fmla="*/ 2919588 w 3160888"/>
              <a:gd name="connsiteY2" fmla="*/ 601940 h 1236940"/>
              <a:gd name="connsiteX3" fmla="*/ 2481438 w 3160888"/>
              <a:gd name="connsiteY3" fmla="*/ 278090 h 1236940"/>
              <a:gd name="connsiteX4" fmla="*/ 1890888 w 3160888"/>
              <a:gd name="connsiteY4" fmla="*/ 43140 h 1236940"/>
              <a:gd name="connsiteX5" fmla="*/ 1128888 w 3160888"/>
              <a:gd name="connsiteY5" fmla="*/ 5040 h 1236940"/>
              <a:gd name="connsiteX6" fmla="*/ 633588 w 3160888"/>
              <a:gd name="connsiteY6" fmla="*/ 106640 h 1236940"/>
              <a:gd name="connsiteX7" fmla="*/ 347838 w 3160888"/>
              <a:gd name="connsiteY7" fmla="*/ 284440 h 1236940"/>
              <a:gd name="connsiteX8" fmla="*/ 163688 w 3160888"/>
              <a:gd name="connsiteY8" fmla="*/ 538440 h 1236940"/>
              <a:gd name="connsiteX9" fmla="*/ 11288 w 3160888"/>
              <a:gd name="connsiteY9" fmla="*/ 932140 h 1236940"/>
              <a:gd name="connsiteX10" fmla="*/ 11288 w 3160888"/>
              <a:gd name="connsiteY10" fmla="*/ 1198840 h 1236940"/>
              <a:gd name="connsiteX11" fmla="*/ 11288 w 3160888"/>
              <a:gd name="connsiteY11" fmla="*/ 1236940 h 1236940"/>
              <a:gd name="connsiteX0" fmla="*/ 3160888 w 3160888"/>
              <a:gd name="connsiteY0" fmla="*/ 1224240 h 1236940"/>
              <a:gd name="connsiteX1" fmla="*/ 3135488 w 3160888"/>
              <a:gd name="connsiteY1" fmla="*/ 995640 h 1236940"/>
              <a:gd name="connsiteX2" fmla="*/ 2919588 w 3160888"/>
              <a:gd name="connsiteY2" fmla="*/ 601940 h 1236940"/>
              <a:gd name="connsiteX3" fmla="*/ 2481438 w 3160888"/>
              <a:gd name="connsiteY3" fmla="*/ 278090 h 1236940"/>
              <a:gd name="connsiteX4" fmla="*/ 1890888 w 3160888"/>
              <a:gd name="connsiteY4" fmla="*/ 43140 h 1236940"/>
              <a:gd name="connsiteX5" fmla="*/ 1128888 w 3160888"/>
              <a:gd name="connsiteY5" fmla="*/ 5040 h 1236940"/>
              <a:gd name="connsiteX6" fmla="*/ 633588 w 3160888"/>
              <a:gd name="connsiteY6" fmla="*/ 106640 h 1236940"/>
              <a:gd name="connsiteX7" fmla="*/ 347838 w 3160888"/>
              <a:gd name="connsiteY7" fmla="*/ 284440 h 1236940"/>
              <a:gd name="connsiteX8" fmla="*/ 163688 w 3160888"/>
              <a:gd name="connsiteY8" fmla="*/ 538440 h 1236940"/>
              <a:gd name="connsiteX9" fmla="*/ 11288 w 3160888"/>
              <a:gd name="connsiteY9" fmla="*/ 932140 h 1236940"/>
              <a:gd name="connsiteX10" fmla="*/ 11288 w 3160888"/>
              <a:gd name="connsiteY10" fmla="*/ 1198840 h 1236940"/>
              <a:gd name="connsiteX11" fmla="*/ 11288 w 3160888"/>
              <a:gd name="connsiteY11" fmla="*/ 1236940 h 1236940"/>
              <a:gd name="connsiteX0" fmla="*/ 3168650 w 3168650"/>
              <a:gd name="connsiteY0" fmla="*/ 1224240 h 1236940"/>
              <a:gd name="connsiteX1" fmla="*/ 3143250 w 3168650"/>
              <a:gd name="connsiteY1" fmla="*/ 995640 h 1236940"/>
              <a:gd name="connsiteX2" fmla="*/ 2927350 w 3168650"/>
              <a:gd name="connsiteY2" fmla="*/ 601940 h 1236940"/>
              <a:gd name="connsiteX3" fmla="*/ 2489200 w 3168650"/>
              <a:gd name="connsiteY3" fmla="*/ 278090 h 1236940"/>
              <a:gd name="connsiteX4" fmla="*/ 1898650 w 3168650"/>
              <a:gd name="connsiteY4" fmla="*/ 43140 h 1236940"/>
              <a:gd name="connsiteX5" fmla="*/ 1136650 w 3168650"/>
              <a:gd name="connsiteY5" fmla="*/ 5040 h 1236940"/>
              <a:gd name="connsiteX6" fmla="*/ 641350 w 3168650"/>
              <a:gd name="connsiteY6" fmla="*/ 106640 h 1236940"/>
              <a:gd name="connsiteX7" fmla="*/ 355600 w 3168650"/>
              <a:gd name="connsiteY7" fmla="*/ 284440 h 1236940"/>
              <a:gd name="connsiteX8" fmla="*/ 171450 w 3168650"/>
              <a:gd name="connsiteY8" fmla="*/ 538440 h 1236940"/>
              <a:gd name="connsiteX9" fmla="*/ 19050 w 3168650"/>
              <a:gd name="connsiteY9" fmla="*/ 932140 h 1236940"/>
              <a:gd name="connsiteX10" fmla="*/ 19050 w 3168650"/>
              <a:gd name="connsiteY10" fmla="*/ 1198840 h 1236940"/>
              <a:gd name="connsiteX11" fmla="*/ 0 w 3168650"/>
              <a:gd name="connsiteY11" fmla="*/ 1236940 h 1236940"/>
              <a:gd name="connsiteX0" fmla="*/ 3168650 w 3168650"/>
              <a:gd name="connsiteY0" fmla="*/ 1224240 h 1236940"/>
              <a:gd name="connsiteX1" fmla="*/ 3143250 w 3168650"/>
              <a:gd name="connsiteY1" fmla="*/ 995640 h 1236940"/>
              <a:gd name="connsiteX2" fmla="*/ 2927350 w 3168650"/>
              <a:gd name="connsiteY2" fmla="*/ 601940 h 1236940"/>
              <a:gd name="connsiteX3" fmla="*/ 2489200 w 3168650"/>
              <a:gd name="connsiteY3" fmla="*/ 278090 h 1236940"/>
              <a:gd name="connsiteX4" fmla="*/ 1898650 w 3168650"/>
              <a:gd name="connsiteY4" fmla="*/ 43140 h 1236940"/>
              <a:gd name="connsiteX5" fmla="*/ 1136650 w 3168650"/>
              <a:gd name="connsiteY5" fmla="*/ 5040 h 1236940"/>
              <a:gd name="connsiteX6" fmla="*/ 641350 w 3168650"/>
              <a:gd name="connsiteY6" fmla="*/ 106640 h 1236940"/>
              <a:gd name="connsiteX7" fmla="*/ 355600 w 3168650"/>
              <a:gd name="connsiteY7" fmla="*/ 284440 h 1236940"/>
              <a:gd name="connsiteX8" fmla="*/ 171450 w 3168650"/>
              <a:gd name="connsiteY8" fmla="*/ 538440 h 1236940"/>
              <a:gd name="connsiteX9" fmla="*/ 19050 w 3168650"/>
              <a:gd name="connsiteY9" fmla="*/ 932140 h 1236940"/>
              <a:gd name="connsiteX10" fmla="*/ 6350 w 3168650"/>
              <a:gd name="connsiteY10" fmla="*/ 1122640 h 1236940"/>
              <a:gd name="connsiteX11" fmla="*/ 0 w 3168650"/>
              <a:gd name="connsiteY11" fmla="*/ 1236940 h 1236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68650" h="1236940">
                <a:moveTo>
                  <a:pt x="3168650" y="1224240"/>
                </a:moveTo>
                <a:cubicBezTo>
                  <a:pt x="3161241" y="1161798"/>
                  <a:pt x="3183467" y="1099357"/>
                  <a:pt x="3143250" y="995640"/>
                </a:cubicBezTo>
                <a:cubicBezTo>
                  <a:pt x="3103033" y="891923"/>
                  <a:pt x="3036358" y="721532"/>
                  <a:pt x="2927350" y="601940"/>
                </a:cubicBezTo>
                <a:cubicBezTo>
                  <a:pt x="2818342" y="482348"/>
                  <a:pt x="2660650" y="371223"/>
                  <a:pt x="2489200" y="278090"/>
                </a:cubicBezTo>
                <a:cubicBezTo>
                  <a:pt x="2317750" y="184957"/>
                  <a:pt x="2124075" y="88648"/>
                  <a:pt x="1898650" y="43140"/>
                </a:cubicBezTo>
                <a:cubicBezTo>
                  <a:pt x="1673225" y="-2368"/>
                  <a:pt x="1346200" y="-5543"/>
                  <a:pt x="1136650" y="5040"/>
                </a:cubicBezTo>
                <a:cubicBezTo>
                  <a:pt x="927100" y="15623"/>
                  <a:pt x="771525" y="60073"/>
                  <a:pt x="641350" y="106640"/>
                </a:cubicBezTo>
                <a:cubicBezTo>
                  <a:pt x="511175" y="153207"/>
                  <a:pt x="465667" y="193423"/>
                  <a:pt x="355600" y="284440"/>
                </a:cubicBezTo>
                <a:cubicBezTo>
                  <a:pt x="245533" y="375457"/>
                  <a:pt x="227542" y="430490"/>
                  <a:pt x="171450" y="538440"/>
                </a:cubicBezTo>
                <a:cubicBezTo>
                  <a:pt x="115358" y="646390"/>
                  <a:pt x="46567" y="834774"/>
                  <a:pt x="19050" y="932140"/>
                </a:cubicBezTo>
                <a:cubicBezTo>
                  <a:pt x="-8467" y="1029506"/>
                  <a:pt x="9525" y="1071840"/>
                  <a:pt x="6350" y="1122640"/>
                </a:cubicBezTo>
                <a:cubicBezTo>
                  <a:pt x="3175" y="1173440"/>
                  <a:pt x="6350" y="1224240"/>
                  <a:pt x="0" y="12369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462977" y="5033323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977" y="5033323"/>
                <a:ext cx="576064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51520" y="5074270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074270"/>
                <a:ext cx="576064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331640" y="3824251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824251"/>
                <a:ext cx="576064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331640" y="5948448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5948448"/>
                <a:ext cx="576064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911861" y="1623122"/>
                <a:ext cx="3456384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3+2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861" y="1623122"/>
                <a:ext cx="3456384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153659" y="2191114"/>
              <a:ext cx="2866898" cy="975868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3781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48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48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948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0209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02094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0572794"/>
                  </p:ext>
                </p:extLst>
              </p:nvPr>
            </p:nvGraphicFramePr>
            <p:xfrm>
              <a:off x="5153659" y="2191114"/>
              <a:ext cx="2866898" cy="975868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378142"/>
                    <a:gridCol w="494856"/>
                    <a:gridCol w="494856"/>
                    <a:gridCol w="494856"/>
                    <a:gridCol w="502094"/>
                    <a:gridCol w="502094"/>
                  </a:tblGrid>
                  <a:tr h="6050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1613" t="-1000" r="-662903" b="-6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77778" t="-1000" r="-407407" b="-6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175610" t="-1000" r="-302439" b="-6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279012" t="-1000" r="-206173" b="-6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369880" t="-1000" r="-101205" b="-6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475610" t="-1000" r="-2439" b="-63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1613" t="-165574" r="-662903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77778" t="-165574" r="-40740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175610" t="-165574" r="-302439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279012" t="-165574" r="-206173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369880" t="-165574" r="-101205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475610" t="-165574" r="-2439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5" name="Rectangle 24"/>
          <p:cNvSpPr/>
          <p:nvPr/>
        </p:nvSpPr>
        <p:spPr>
          <a:xfrm>
            <a:off x="5508104" y="2807300"/>
            <a:ext cx="2480016" cy="4182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164288" y="817538"/>
                <a:ext cx="1512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Egg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≥2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817538"/>
                <a:ext cx="1512168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3226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>
            <a:off x="5076056" y="5047743"/>
            <a:ext cx="3600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372200" y="3535575"/>
            <a:ext cx="0" cy="2952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5598461" y="3789802"/>
            <a:ext cx="2865296" cy="1261623"/>
          </a:xfrm>
          <a:custGeom>
            <a:avLst/>
            <a:gdLst>
              <a:gd name="connsiteX0" fmla="*/ 3135488 w 3156262"/>
              <a:gd name="connsiteY0" fmla="*/ 1223074 h 1235774"/>
              <a:gd name="connsiteX1" fmla="*/ 3135488 w 3156262"/>
              <a:gd name="connsiteY1" fmla="*/ 994474 h 1235774"/>
              <a:gd name="connsiteX2" fmla="*/ 2919588 w 3156262"/>
              <a:gd name="connsiteY2" fmla="*/ 600774 h 1235774"/>
              <a:gd name="connsiteX3" fmla="*/ 2360788 w 3156262"/>
              <a:gd name="connsiteY3" fmla="*/ 232474 h 1235774"/>
              <a:gd name="connsiteX4" fmla="*/ 1890888 w 3156262"/>
              <a:gd name="connsiteY4" fmla="*/ 41974 h 1235774"/>
              <a:gd name="connsiteX5" fmla="*/ 1128888 w 3156262"/>
              <a:gd name="connsiteY5" fmla="*/ 3874 h 1235774"/>
              <a:gd name="connsiteX6" fmla="*/ 633588 w 3156262"/>
              <a:gd name="connsiteY6" fmla="*/ 105474 h 1235774"/>
              <a:gd name="connsiteX7" fmla="*/ 303388 w 3156262"/>
              <a:gd name="connsiteY7" fmla="*/ 321374 h 1235774"/>
              <a:gd name="connsiteX8" fmla="*/ 163688 w 3156262"/>
              <a:gd name="connsiteY8" fmla="*/ 537274 h 1235774"/>
              <a:gd name="connsiteX9" fmla="*/ 11288 w 3156262"/>
              <a:gd name="connsiteY9" fmla="*/ 930974 h 1235774"/>
              <a:gd name="connsiteX10" fmla="*/ 11288 w 3156262"/>
              <a:gd name="connsiteY10" fmla="*/ 1197674 h 1235774"/>
              <a:gd name="connsiteX11" fmla="*/ 11288 w 3156262"/>
              <a:gd name="connsiteY11" fmla="*/ 1235774 h 1235774"/>
              <a:gd name="connsiteX0" fmla="*/ 3160888 w 3171361"/>
              <a:gd name="connsiteY0" fmla="*/ 1223074 h 1235774"/>
              <a:gd name="connsiteX1" fmla="*/ 3135488 w 3171361"/>
              <a:gd name="connsiteY1" fmla="*/ 994474 h 1235774"/>
              <a:gd name="connsiteX2" fmla="*/ 2919588 w 3171361"/>
              <a:gd name="connsiteY2" fmla="*/ 600774 h 1235774"/>
              <a:gd name="connsiteX3" fmla="*/ 2360788 w 3171361"/>
              <a:gd name="connsiteY3" fmla="*/ 232474 h 1235774"/>
              <a:gd name="connsiteX4" fmla="*/ 1890888 w 3171361"/>
              <a:gd name="connsiteY4" fmla="*/ 41974 h 1235774"/>
              <a:gd name="connsiteX5" fmla="*/ 1128888 w 3171361"/>
              <a:gd name="connsiteY5" fmla="*/ 3874 h 1235774"/>
              <a:gd name="connsiteX6" fmla="*/ 633588 w 3171361"/>
              <a:gd name="connsiteY6" fmla="*/ 105474 h 1235774"/>
              <a:gd name="connsiteX7" fmla="*/ 303388 w 3171361"/>
              <a:gd name="connsiteY7" fmla="*/ 321374 h 1235774"/>
              <a:gd name="connsiteX8" fmla="*/ 163688 w 3171361"/>
              <a:gd name="connsiteY8" fmla="*/ 537274 h 1235774"/>
              <a:gd name="connsiteX9" fmla="*/ 11288 w 3171361"/>
              <a:gd name="connsiteY9" fmla="*/ 930974 h 1235774"/>
              <a:gd name="connsiteX10" fmla="*/ 11288 w 3171361"/>
              <a:gd name="connsiteY10" fmla="*/ 1197674 h 1235774"/>
              <a:gd name="connsiteX11" fmla="*/ 11288 w 3171361"/>
              <a:gd name="connsiteY11" fmla="*/ 1235774 h 1235774"/>
              <a:gd name="connsiteX0" fmla="*/ 3160888 w 3160888"/>
              <a:gd name="connsiteY0" fmla="*/ 1223074 h 1235774"/>
              <a:gd name="connsiteX1" fmla="*/ 3135488 w 3160888"/>
              <a:gd name="connsiteY1" fmla="*/ 994474 h 1235774"/>
              <a:gd name="connsiteX2" fmla="*/ 2919588 w 3160888"/>
              <a:gd name="connsiteY2" fmla="*/ 600774 h 1235774"/>
              <a:gd name="connsiteX3" fmla="*/ 2360788 w 3160888"/>
              <a:gd name="connsiteY3" fmla="*/ 232474 h 1235774"/>
              <a:gd name="connsiteX4" fmla="*/ 1890888 w 3160888"/>
              <a:gd name="connsiteY4" fmla="*/ 41974 h 1235774"/>
              <a:gd name="connsiteX5" fmla="*/ 1128888 w 3160888"/>
              <a:gd name="connsiteY5" fmla="*/ 3874 h 1235774"/>
              <a:gd name="connsiteX6" fmla="*/ 633588 w 3160888"/>
              <a:gd name="connsiteY6" fmla="*/ 105474 h 1235774"/>
              <a:gd name="connsiteX7" fmla="*/ 303388 w 3160888"/>
              <a:gd name="connsiteY7" fmla="*/ 321374 h 1235774"/>
              <a:gd name="connsiteX8" fmla="*/ 163688 w 3160888"/>
              <a:gd name="connsiteY8" fmla="*/ 537274 h 1235774"/>
              <a:gd name="connsiteX9" fmla="*/ 11288 w 3160888"/>
              <a:gd name="connsiteY9" fmla="*/ 930974 h 1235774"/>
              <a:gd name="connsiteX10" fmla="*/ 11288 w 3160888"/>
              <a:gd name="connsiteY10" fmla="*/ 1197674 h 1235774"/>
              <a:gd name="connsiteX11" fmla="*/ 11288 w 3160888"/>
              <a:gd name="connsiteY11" fmla="*/ 1235774 h 1235774"/>
              <a:gd name="connsiteX0" fmla="*/ 3160888 w 3160888"/>
              <a:gd name="connsiteY0" fmla="*/ 1224240 h 1236940"/>
              <a:gd name="connsiteX1" fmla="*/ 3135488 w 3160888"/>
              <a:gd name="connsiteY1" fmla="*/ 995640 h 1236940"/>
              <a:gd name="connsiteX2" fmla="*/ 2919588 w 3160888"/>
              <a:gd name="connsiteY2" fmla="*/ 601940 h 1236940"/>
              <a:gd name="connsiteX3" fmla="*/ 2481438 w 3160888"/>
              <a:gd name="connsiteY3" fmla="*/ 278090 h 1236940"/>
              <a:gd name="connsiteX4" fmla="*/ 1890888 w 3160888"/>
              <a:gd name="connsiteY4" fmla="*/ 43140 h 1236940"/>
              <a:gd name="connsiteX5" fmla="*/ 1128888 w 3160888"/>
              <a:gd name="connsiteY5" fmla="*/ 5040 h 1236940"/>
              <a:gd name="connsiteX6" fmla="*/ 633588 w 3160888"/>
              <a:gd name="connsiteY6" fmla="*/ 106640 h 1236940"/>
              <a:gd name="connsiteX7" fmla="*/ 303388 w 3160888"/>
              <a:gd name="connsiteY7" fmla="*/ 322540 h 1236940"/>
              <a:gd name="connsiteX8" fmla="*/ 163688 w 3160888"/>
              <a:gd name="connsiteY8" fmla="*/ 538440 h 1236940"/>
              <a:gd name="connsiteX9" fmla="*/ 11288 w 3160888"/>
              <a:gd name="connsiteY9" fmla="*/ 932140 h 1236940"/>
              <a:gd name="connsiteX10" fmla="*/ 11288 w 3160888"/>
              <a:gd name="connsiteY10" fmla="*/ 1198840 h 1236940"/>
              <a:gd name="connsiteX11" fmla="*/ 11288 w 3160888"/>
              <a:gd name="connsiteY11" fmla="*/ 1236940 h 1236940"/>
              <a:gd name="connsiteX0" fmla="*/ 3160888 w 3160888"/>
              <a:gd name="connsiteY0" fmla="*/ 1224240 h 1236940"/>
              <a:gd name="connsiteX1" fmla="*/ 3135488 w 3160888"/>
              <a:gd name="connsiteY1" fmla="*/ 995640 h 1236940"/>
              <a:gd name="connsiteX2" fmla="*/ 2919588 w 3160888"/>
              <a:gd name="connsiteY2" fmla="*/ 601940 h 1236940"/>
              <a:gd name="connsiteX3" fmla="*/ 2481438 w 3160888"/>
              <a:gd name="connsiteY3" fmla="*/ 278090 h 1236940"/>
              <a:gd name="connsiteX4" fmla="*/ 1890888 w 3160888"/>
              <a:gd name="connsiteY4" fmla="*/ 43140 h 1236940"/>
              <a:gd name="connsiteX5" fmla="*/ 1128888 w 3160888"/>
              <a:gd name="connsiteY5" fmla="*/ 5040 h 1236940"/>
              <a:gd name="connsiteX6" fmla="*/ 633588 w 3160888"/>
              <a:gd name="connsiteY6" fmla="*/ 106640 h 1236940"/>
              <a:gd name="connsiteX7" fmla="*/ 347838 w 3160888"/>
              <a:gd name="connsiteY7" fmla="*/ 284440 h 1236940"/>
              <a:gd name="connsiteX8" fmla="*/ 163688 w 3160888"/>
              <a:gd name="connsiteY8" fmla="*/ 538440 h 1236940"/>
              <a:gd name="connsiteX9" fmla="*/ 11288 w 3160888"/>
              <a:gd name="connsiteY9" fmla="*/ 932140 h 1236940"/>
              <a:gd name="connsiteX10" fmla="*/ 11288 w 3160888"/>
              <a:gd name="connsiteY10" fmla="*/ 1198840 h 1236940"/>
              <a:gd name="connsiteX11" fmla="*/ 11288 w 3160888"/>
              <a:gd name="connsiteY11" fmla="*/ 1236940 h 1236940"/>
              <a:gd name="connsiteX0" fmla="*/ 3160888 w 3160888"/>
              <a:gd name="connsiteY0" fmla="*/ 1224240 h 1236940"/>
              <a:gd name="connsiteX1" fmla="*/ 3135488 w 3160888"/>
              <a:gd name="connsiteY1" fmla="*/ 995640 h 1236940"/>
              <a:gd name="connsiteX2" fmla="*/ 2919588 w 3160888"/>
              <a:gd name="connsiteY2" fmla="*/ 601940 h 1236940"/>
              <a:gd name="connsiteX3" fmla="*/ 2481438 w 3160888"/>
              <a:gd name="connsiteY3" fmla="*/ 278090 h 1236940"/>
              <a:gd name="connsiteX4" fmla="*/ 1890888 w 3160888"/>
              <a:gd name="connsiteY4" fmla="*/ 43140 h 1236940"/>
              <a:gd name="connsiteX5" fmla="*/ 1128888 w 3160888"/>
              <a:gd name="connsiteY5" fmla="*/ 5040 h 1236940"/>
              <a:gd name="connsiteX6" fmla="*/ 633588 w 3160888"/>
              <a:gd name="connsiteY6" fmla="*/ 106640 h 1236940"/>
              <a:gd name="connsiteX7" fmla="*/ 347838 w 3160888"/>
              <a:gd name="connsiteY7" fmla="*/ 284440 h 1236940"/>
              <a:gd name="connsiteX8" fmla="*/ 163688 w 3160888"/>
              <a:gd name="connsiteY8" fmla="*/ 538440 h 1236940"/>
              <a:gd name="connsiteX9" fmla="*/ 11288 w 3160888"/>
              <a:gd name="connsiteY9" fmla="*/ 932140 h 1236940"/>
              <a:gd name="connsiteX10" fmla="*/ 11288 w 3160888"/>
              <a:gd name="connsiteY10" fmla="*/ 1198840 h 1236940"/>
              <a:gd name="connsiteX11" fmla="*/ 11288 w 3160888"/>
              <a:gd name="connsiteY11" fmla="*/ 1236940 h 1236940"/>
              <a:gd name="connsiteX0" fmla="*/ 3160888 w 3160888"/>
              <a:gd name="connsiteY0" fmla="*/ 1224240 h 1236940"/>
              <a:gd name="connsiteX1" fmla="*/ 3135488 w 3160888"/>
              <a:gd name="connsiteY1" fmla="*/ 995640 h 1236940"/>
              <a:gd name="connsiteX2" fmla="*/ 2919588 w 3160888"/>
              <a:gd name="connsiteY2" fmla="*/ 601940 h 1236940"/>
              <a:gd name="connsiteX3" fmla="*/ 2481438 w 3160888"/>
              <a:gd name="connsiteY3" fmla="*/ 278090 h 1236940"/>
              <a:gd name="connsiteX4" fmla="*/ 1890888 w 3160888"/>
              <a:gd name="connsiteY4" fmla="*/ 43140 h 1236940"/>
              <a:gd name="connsiteX5" fmla="*/ 1128888 w 3160888"/>
              <a:gd name="connsiteY5" fmla="*/ 5040 h 1236940"/>
              <a:gd name="connsiteX6" fmla="*/ 633588 w 3160888"/>
              <a:gd name="connsiteY6" fmla="*/ 106640 h 1236940"/>
              <a:gd name="connsiteX7" fmla="*/ 347838 w 3160888"/>
              <a:gd name="connsiteY7" fmla="*/ 284440 h 1236940"/>
              <a:gd name="connsiteX8" fmla="*/ 163688 w 3160888"/>
              <a:gd name="connsiteY8" fmla="*/ 538440 h 1236940"/>
              <a:gd name="connsiteX9" fmla="*/ 11288 w 3160888"/>
              <a:gd name="connsiteY9" fmla="*/ 932140 h 1236940"/>
              <a:gd name="connsiteX10" fmla="*/ 11288 w 3160888"/>
              <a:gd name="connsiteY10" fmla="*/ 1198840 h 1236940"/>
              <a:gd name="connsiteX11" fmla="*/ 11288 w 3160888"/>
              <a:gd name="connsiteY11" fmla="*/ 1236940 h 1236940"/>
              <a:gd name="connsiteX0" fmla="*/ 3168650 w 3168650"/>
              <a:gd name="connsiteY0" fmla="*/ 1224240 h 1236940"/>
              <a:gd name="connsiteX1" fmla="*/ 3143250 w 3168650"/>
              <a:gd name="connsiteY1" fmla="*/ 995640 h 1236940"/>
              <a:gd name="connsiteX2" fmla="*/ 2927350 w 3168650"/>
              <a:gd name="connsiteY2" fmla="*/ 601940 h 1236940"/>
              <a:gd name="connsiteX3" fmla="*/ 2489200 w 3168650"/>
              <a:gd name="connsiteY3" fmla="*/ 278090 h 1236940"/>
              <a:gd name="connsiteX4" fmla="*/ 1898650 w 3168650"/>
              <a:gd name="connsiteY4" fmla="*/ 43140 h 1236940"/>
              <a:gd name="connsiteX5" fmla="*/ 1136650 w 3168650"/>
              <a:gd name="connsiteY5" fmla="*/ 5040 h 1236940"/>
              <a:gd name="connsiteX6" fmla="*/ 641350 w 3168650"/>
              <a:gd name="connsiteY6" fmla="*/ 106640 h 1236940"/>
              <a:gd name="connsiteX7" fmla="*/ 355600 w 3168650"/>
              <a:gd name="connsiteY7" fmla="*/ 284440 h 1236940"/>
              <a:gd name="connsiteX8" fmla="*/ 171450 w 3168650"/>
              <a:gd name="connsiteY8" fmla="*/ 538440 h 1236940"/>
              <a:gd name="connsiteX9" fmla="*/ 19050 w 3168650"/>
              <a:gd name="connsiteY9" fmla="*/ 932140 h 1236940"/>
              <a:gd name="connsiteX10" fmla="*/ 19050 w 3168650"/>
              <a:gd name="connsiteY10" fmla="*/ 1198840 h 1236940"/>
              <a:gd name="connsiteX11" fmla="*/ 0 w 3168650"/>
              <a:gd name="connsiteY11" fmla="*/ 1236940 h 1236940"/>
              <a:gd name="connsiteX0" fmla="*/ 3168650 w 3168650"/>
              <a:gd name="connsiteY0" fmla="*/ 1224240 h 1236940"/>
              <a:gd name="connsiteX1" fmla="*/ 3143250 w 3168650"/>
              <a:gd name="connsiteY1" fmla="*/ 995640 h 1236940"/>
              <a:gd name="connsiteX2" fmla="*/ 2927350 w 3168650"/>
              <a:gd name="connsiteY2" fmla="*/ 601940 h 1236940"/>
              <a:gd name="connsiteX3" fmla="*/ 2489200 w 3168650"/>
              <a:gd name="connsiteY3" fmla="*/ 278090 h 1236940"/>
              <a:gd name="connsiteX4" fmla="*/ 1898650 w 3168650"/>
              <a:gd name="connsiteY4" fmla="*/ 43140 h 1236940"/>
              <a:gd name="connsiteX5" fmla="*/ 1136650 w 3168650"/>
              <a:gd name="connsiteY5" fmla="*/ 5040 h 1236940"/>
              <a:gd name="connsiteX6" fmla="*/ 641350 w 3168650"/>
              <a:gd name="connsiteY6" fmla="*/ 106640 h 1236940"/>
              <a:gd name="connsiteX7" fmla="*/ 355600 w 3168650"/>
              <a:gd name="connsiteY7" fmla="*/ 284440 h 1236940"/>
              <a:gd name="connsiteX8" fmla="*/ 171450 w 3168650"/>
              <a:gd name="connsiteY8" fmla="*/ 538440 h 1236940"/>
              <a:gd name="connsiteX9" fmla="*/ 19050 w 3168650"/>
              <a:gd name="connsiteY9" fmla="*/ 932140 h 1236940"/>
              <a:gd name="connsiteX10" fmla="*/ 6350 w 3168650"/>
              <a:gd name="connsiteY10" fmla="*/ 1122640 h 1236940"/>
              <a:gd name="connsiteX11" fmla="*/ 0 w 3168650"/>
              <a:gd name="connsiteY11" fmla="*/ 1236940 h 1236940"/>
              <a:gd name="connsiteX0" fmla="*/ 3168650 w 3168650"/>
              <a:gd name="connsiteY0" fmla="*/ 1193956 h 1206656"/>
              <a:gd name="connsiteX1" fmla="*/ 3143250 w 3168650"/>
              <a:gd name="connsiteY1" fmla="*/ 965356 h 1206656"/>
              <a:gd name="connsiteX2" fmla="*/ 2927350 w 3168650"/>
              <a:gd name="connsiteY2" fmla="*/ 571656 h 1206656"/>
              <a:gd name="connsiteX3" fmla="*/ 2489200 w 3168650"/>
              <a:gd name="connsiteY3" fmla="*/ 247806 h 1206656"/>
              <a:gd name="connsiteX4" fmla="*/ 1898650 w 3168650"/>
              <a:gd name="connsiteY4" fmla="*/ 12856 h 1206656"/>
              <a:gd name="connsiteX5" fmla="*/ 1136650 w 3168650"/>
              <a:gd name="connsiteY5" fmla="*/ 35716 h 1206656"/>
              <a:gd name="connsiteX6" fmla="*/ 641350 w 3168650"/>
              <a:gd name="connsiteY6" fmla="*/ 76356 h 1206656"/>
              <a:gd name="connsiteX7" fmla="*/ 355600 w 3168650"/>
              <a:gd name="connsiteY7" fmla="*/ 254156 h 1206656"/>
              <a:gd name="connsiteX8" fmla="*/ 171450 w 3168650"/>
              <a:gd name="connsiteY8" fmla="*/ 508156 h 1206656"/>
              <a:gd name="connsiteX9" fmla="*/ 19050 w 3168650"/>
              <a:gd name="connsiteY9" fmla="*/ 901856 h 1206656"/>
              <a:gd name="connsiteX10" fmla="*/ 6350 w 3168650"/>
              <a:gd name="connsiteY10" fmla="*/ 1092356 h 1206656"/>
              <a:gd name="connsiteX11" fmla="*/ 0 w 3168650"/>
              <a:gd name="connsiteY11" fmla="*/ 1206656 h 1206656"/>
              <a:gd name="connsiteX0" fmla="*/ 3168650 w 3168650"/>
              <a:gd name="connsiteY0" fmla="*/ 1214165 h 1226865"/>
              <a:gd name="connsiteX1" fmla="*/ 3143250 w 3168650"/>
              <a:gd name="connsiteY1" fmla="*/ 985565 h 1226865"/>
              <a:gd name="connsiteX2" fmla="*/ 2927350 w 3168650"/>
              <a:gd name="connsiteY2" fmla="*/ 591865 h 1226865"/>
              <a:gd name="connsiteX3" fmla="*/ 2489200 w 3168650"/>
              <a:gd name="connsiteY3" fmla="*/ 268015 h 1226865"/>
              <a:gd name="connsiteX4" fmla="*/ 1799590 w 3168650"/>
              <a:gd name="connsiteY4" fmla="*/ 10205 h 1226865"/>
              <a:gd name="connsiteX5" fmla="*/ 1136650 w 3168650"/>
              <a:gd name="connsiteY5" fmla="*/ 55925 h 1226865"/>
              <a:gd name="connsiteX6" fmla="*/ 641350 w 3168650"/>
              <a:gd name="connsiteY6" fmla="*/ 96565 h 1226865"/>
              <a:gd name="connsiteX7" fmla="*/ 355600 w 3168650"/>
              <a:gd name="connsiteY7" fmla="*/ 274365 h 1226865"/>
              <a:gd name="connsiteX8" fmla="*/ 171450 w 3168650"/>
              <a:gd name="connsiteY8" fmla="*/ 528365 h 1226865"/>
              <a:gd name="connsiteX9" fmla="*/ 19050 w 3168650"/>
              <a:gd name="connsiteY9" fmla="*/ 922065 h 1226865"/>
              <a:gd name="connsiteX10" fmla="*/ 6350 w 3168650"/>
              <a:gd name="connsiteY10" fmla="*/ 1112565 h 1226865"/>
              <a:gd name="connsiteX11" fmla="*/ 0 w 3168650"/>
              <a:gd name="connsiteY11" fmla="*/ 1226865 h 1226865"/>
              <a:gd name="connsiteX0" fmla="*/ 3168650 w 3168650"/>
              <a:gd name="connsiteY0" fmla="*/ 1211837 h 1224537"/>
              <a:gd name="connsiteX1" fmla="*/ 3143250 w 3168650"/>
              <a:gd name="connsiteY1" fmla="*/ 983237 h 1224537"/>
              <a:gd name="connsiteX2" fmla="*/ 2927350 w 3168650"/>
              <a:gd name="connsiteY2" fmla="*/ 589537 h 1224537"/>
              <a:gd name="connsiteX3" fmla="*/ 2489200 w 3168650"/>
              <a:gd name="connsiteY3" fmla="*/ 265687 h 1224537"/>
              <a:gd name="connsiteX4" fmla="*/ 1799590 w 3168650"/>
              <a:gd name="connsiteY4" fmla="*/ 7877 h 1224537"/>
              <a:gd name="connsiteX5" fmla="*/ 1090930 w 3168650"/>
              <a:gd name="connsiteY5" fmla="*/ 68837 h 1224537"/>
              <a:gd name="connsiteX6" fmla="*/ 641350 w 3168650"/>
              <a:gd name="connsiteY6" fmla="*/ 94237 h 1224537"/>
              <a:gd name="connsiteX7" fmla="*/ 355600 w 3168650"/>
              <a:gd name="connsiteY7" fmla="*/ 272037 h 1224537"/>
              <a:gd name="connsiteX8" fmla="*/ 171450 w 3168650"/>
              <a:gd name="connsiteY8" fmla="*/ 526037 h 1224537"/>
              <a:gd name="connsiteX9" fmla="*/ 19050 w 3168650"/>
              <a:gd name="connsiteY9" fmla="*/ 919737 h 1224537"/>
              <a:gd name="connsiteX10" fmla="*/ 6350 w 3168650"/>
              <a:gd name="connsiteY10" fmla="*/ 1110237 h 1224537"/>
              <a:gd name="connsiteX11" fmla="*/ 0 w 3168650"/>
              <a:gd name="connsiteY11" fmla="*/ 1224537 h 1224537"/>
              <a:gd name="connsiteX0" fmla="*/ 3168650 w 3168650"/>
              <a:gd name="connsiteY0" fmla="*/ 1214523 h 1227223"/>
              <a:gd name="connsiteX1" fmla="*/ 3143250 w 3168650"/>
              <a:gd name="connsiteY1" fmla="*/ 985923 h 1227223"/>
              <a:gd name="connsiteX2" fmla="*/ 2927350 w 3168650"/>
              <a:gd name="connsiteY2" fmla="*/ 592223 h 1227223"/>
              <a:gd name="connsiteX3" fmla="*/ 2489200 w 3168650"/>
              <a:gd name="connsiteY3" fmla="*/ 268373 h 1227223"/>
              <a:gd name="connsiteX4" fmla="*/ 1799590 w 3168650"/>
              <a:gd name="connsiteY4" fmla="*/ 10563 h 1227223"/>
              <a:gd name="connsiteX5" fmla="*/ 1090930 w 3168650"/>
              <a:gd name="connsiteY5" fmla="*/ 71523 h 1227223"/>
              <a:gd name="connsiteX6" fmla="*/ 626110 w 3168650"/>
              <a:gd name="connsiteY6" fmla="*/ 272183 h 1227223"/>
              <a:gd name="connsiteX7" fmla="*/ 355600 w 3168650"/>
              <a:gd name="connsiteY7" fmla="*/ 274723 h 1227223"/>
              <a:gd name="connsiteX8" fmla="*/ 171450 w 3168650"/>
              <a:gd name="connsiteY8" fmla="*/ 528723 h 1227223"/>
              <a:gd name="connsiteX9" fmla="*/ 19050 w 3168650"/>
              <a:gd name="connsiteY9" fmla="*/ 922423 h 1227223"/>
              <a:gd name="connsiteX10" fmla="*/ 6350 w 3168650"/>
              <a:gd name="connsiteY10" fmla="*/ 1112923 h 1227223"/>
              <a:gd name="connsiteX11" fmla="*/ 0 w 3168650"/>
              <a:gd name="connsiteY11" fmla="*/ 1227223 h 1227223"/>
              <a:gd name="connsiteX0" fmla="*/ 3168650 w 3168650"/>
              <a:gd name="connsiteY0" fmla="*/ 1214523 h 1227223"/>
              <a:gd name="connsiteX1" fmla="*/ 3143250 w 3168650"/>
              <a:gd name="connsiteY1" fmla="*/ 985923 h 1227223"/>
              <a:gd name="connsiteX2" fmla="*/ 2927350 w 3168650"/>
              <a:gd name="connsiteY2" fmla="*/ 592223 h 1227223"/>
              <a:gd name="connsiteX3" fmla="*/ 2489200 w 3168650"/>
              <a:gd name="connsiteY3" fmla="*/ 268373 h 1227223"/>
              <a:gd name="connsiteX4" fmla="*/ 1799590 w 3168650"/>
              <a:gd name="connsiteY4" fmla="*/ 10563 h 1227223"/>
              <a:gd name="connsiteX5" fmla="*/ 1090930 w 3168650"/>
              <a:gd name="connsiteY5" fmla="*/ 71523 h 1227223"/>
              <a:gd name="connsiteX6" fmla="*/ 626110 w 3168650"/>
              <a:gd name="connsiteY6" fmla="*/ 272183 h 1227223"/>
              <a:gd name="connsiteX7" fmla="*/ 355600 w 3168650"/>
              <a:gd name="connsiteY7" fmla="*/ 274723 h 1227223"/>
              <a:gd name="connsiteX8" fmla="*/ 171450 w 3168650"/>
              <a:gd name="connsiteY8" fmla="*/ 528723 h 1227223"/>
              <a:gd name="connsiteX9" fmla="*/ 19050 w 3168650"/>
              <a:gd name="connsiteY9" fmla="*/ 922423 h 1227223"/>
              <a:gd name="connsiteX10" fmla="*/ 6350 w 3168650"/>
              <a:gd name="connsiteY10" fmla="*/ 1112923 h 1227223"/>
              <a:gd name="connsiteX11" fmla="*/ 0 w 3168650"/>
              <a:gd name="connsiteY11" fmla="*/ 1227223 h 1227223"/>
              <a:gd name="connsiteX0" fmla="*/ 3168650 w 3168650"/>
              <a:gd name="connsiteY0" fmla="*/ 1214523 h 1227223"/>
              <a:gd name="connsiteX1" fmla="*/ 3143250 w 3168650"/>
              <a:gd name="connsiteY1" fmla="*/ 985923 h 1227223"/>
              <a:gd name="connsiteX2" fmla="*/ 2927350 w 3168650"/>
              <a:gd name="connsiteY2" fmla="*/ 592223 h 1227223"/>
              <a:gd name="connsiteX3" fmla="*/ 2489200 w 3168650"/>
              <a:gd name="connsiteY3" fmla="*/ 268373 h 1227223"/>
              <a:gd name="connsiteX4" fmla="*/ 1799590 w 3168650"/>
              <a:gd name="connsiteY4" fmla="*/ 10563 h 1227223"/>
              <a:gd name="connsiteX5" fmla="*/ 1090930 w 3168650"/>
              <a:gd name="connsiteY5" fmla="*/ 71523 h 1227223"/>
              <a:gd name="connsiteX6" fmla="*/ 626110 w 3168650"/>
              <a:gd name="connsiteY6" fmla="*/ 272183 h 1227223"/>
              <a:gd name="connsiteX7" fmla="*/ 401320 w 3168650"/>
              <a:gd name="connsiteY7" fmla="*/ 465223 h 1227223"/>
              <a:gd name="connsiteX8" fmla="*/ 171450 w 3168650"/>
              <a:gd name="connsiteY8" fmla="*/ 528723 h 1227223"/>
              <a:gd name="connsiteX9" fmla="*/ 19050 w 3168650"/>
              <a:gd name="connsiteY9" fmla="*/ 922423 h 1227223"/>
              <a:gd name="connsiteX10" fmla="*/ 6350 w 3168650"/>
              <a:gd name="connsiteY10" fmla="*/ 1112923 h 1227223"/>
              <a:gd name="connsiteX11" fmla="*/ 0 w 3168650"/>
              <a:gd name="connsiteY11" fmla="*/ 1227223 h 1227223"/>
              <a:gd name="connsiteX0" fmla="*/ 3178270 w 3178270"/>
              <a:gd name="connsiteY0" fmla="*/ 1214523 h 1227223"/>
              <a:gd name="connsiteX1" fmla="*/ 3152870 w 3178270"/>
              <a:gd name="connsiteY1" fmla="*/ 985923 h 1227223"/>
              <a:gd name="connsiteX2" fmla="*/ 2936970 w 3178270"/>
              <a:gd name="connsiteY2" fmla="*/ 592223 h 1227223"/>
              <a:gd name="connsiteX3" fmla="*/ 2498820 w 3178270"/>
              <a:gd name="connsiteY3" fmla="*/ 268373 h 1227223"/>
              <a:gd name="connsiteX4" fmla="*/ 1809210 w 3178270"/>
              <a:gd name="connsiteY4" fmla="*/ 10563 h 1227223"/>
              <a:gd name="connsiteX5" fmla="*/ 1100550 w 3178270"/>
              <a:gd name="connsiteY5" fmla="*/ 71523 h 1227223"/>
              <a:gd name="connsiteX6" fmla="*/ 635730 w 3178270"/>
              <a:gd name="connsiteY6" fmla="*/ 272183 h 1227223"/>
              <a:gd name="connsiteX7" fmla="*/ 410940 w 3178270"/>
              <a:gd name="connsiteY7" fmla="*/ 465223 h 1227223"/>
              <a:gd name="connsiteX8" fmla="*/ 363950 w 3178270"/>
              <a:gd name="connsiteY8" fmla="*/ 764943 h 1227223"/>
              <a:gd name="connsiteX9" fmla="*/ 28670 w 3178270"/>
              <a:gd name="connsiteY9" fmla="*/ 922423 h 1227223"/>
              <a:gd name="connsiteX10" fmla="*/ 15970 w 3178270"/>
              <a:gd name="connsiteY10" fmla="*/ 1112923 h 1227223"/>
              <a:gd name="connsiteX11" fmla="*/ 9620 w 3178270"/>
              <a:gd name="connsiteY11" fmla="*/ 1227223 h 1227223"/>
              <a:gd name="connsiteX0" fmla="*/ 3189352 w 3189352"/>
              <a:gd name="connsiteY0" fmla="*/ 1214523 h 1227223"/>
              <a:gd name="connsiteX1" fmla="*/ 3163952 w 3189352"/>
              <a:gd name="connsiteY1" fmla="*/ 985923 h 1227223"/>
              <a:gd name="connsiteX2" fmla="*/ 2948052 w 3189352"/>
              <a:gd name="connsiteY2" fmla="*/ 592223 h 1227223"/>
              <a:gd name="connsiteX3" fmla="*/ 2509902 w 3189352"/>
              <a:gd name="connsiteY3" fmla="*/ 268373 h 1227223"/>
              <a:gd name="connsiteX4" fmla="*/ 1820292 w 3189352"/>
              <a:gd name="connsiteY4" fmla="*/ 10563 h 1227223"/>
              <a:gd name="connsiteX5" fmla="*/ 1111632 w 3189352"/>
              <a:gd name="connsiteY5" fmla="*/ 71523 h 1227223"/>
              <a:gd name="connsiteX6" fmla="*/ 646812 w 3189352"/>
              <a:gd name="connsiteY6" fmla="*/ 272183 h 1227223"/>
              <a:gd name="connsiteX7" fmla="*/ 422022 w 3189352"/>
              <a:gd name="connsiteY7" fmla="*/ 465223 h 1227223"/>
              <a:gd name="connsiteX8" fmla="*/ 375032 w 3189352"/>
              <a:gd name="connsiteY8" fmla="*/ 764943 h 1227223"/>
              <a:gd name="connsiteX9" fmla="*/ 382652 w 3189352"/>
              <a:gd name="connsiteY9" fmla="*/ 998623 h 1227223"/>
              <a:gd name="connsiteX10" fmla="*/ 27052 w 3189352"/>
              <a:gd name="connsiteY10" fmla="*/ 1112923 h 1227223"/>
              <a:gd name="connsiteX11" fmla="*/ 20702 w 3189352"/>
              <a:gd name="connsiteY11" fmla="*/ 1227223 h 1227223"/>
              <a:gd name="connsiteX0" fmla="*/ 3168650 w 3168650"/>
              <a:gd name="connsiteY0" fmla="*/ 1214523 h 1227223"/>
              <a:gd name="connsiteX1" fmla="*/ 3143250 w 3168650"/>
              <a:gd name="connsiteY1" fmla="*/ 985923 h 1227223"/>
              <a:gd name="connsiteX2" fmla="*/ 2927350 w 3168650"/>
              <a:gd name="connsiteY2" fmla="*/ 592223 h 1227223"/>
              <a:gd name="connsiteX3" fmla="*/ 2489200 w 3168650"/>
              <a:gd name="connsiteY3" fmla="*/ 268373 h 1227223"/>
              <a:gd name="connsiteX4" fmla="*/ 1799590 w 3168650"/>
              <a:gd name="connsiteY4" fmla="*/ 10563 h 1227223"/>
              <a:gd name="connsiteX5" fmla="*/ 1090930 w 3168650"/>
              <a:gd name="connsiteY5" fmla="*/ 71523 h 1227223"/>
              <a:gd name="connsiteX6" fmla="*/ 626110 w 3168650"/>
              <a:gd name="connsiteY6" fmla="*/ 272183 h 1227223"/>
              <a:gd name="connsiteX7" fmla="*/ 401320 w 3168650"/>
              <a:gd name="connsiteY7" fmla="*/ 465223 h 1227223"/>
              <a:gd name="connsiteX8" fmla="*/ 354330 w 3168650"/>
              <a:gd name="connsiteY8" fmla="*/ 764943 h 1227223"/>
              <a:gd name="connsiteX9" fmla="*/ 361950 w 3168650"/>
              <a:gd name="connsiteY9" fmla="*/ 998623 h 1227223"/>
              <a:gd name="connsiteX10" fmla="*/ 356870 w 3168650"/>
              <a:gd name="connsiteY10" fmla="*/ 1143403 h 1227223"/>
              <a:gd name="connsiteX11" fmla="*/ 0 w 3168650"/>
              <a:gd name="connsiteY11" fmla="*/ 1227223 h 1227223"/>
              <a:gd name="connsiteX0" fmla="*/ 2816091 w 2816091"/>
              <a:gd name="connsiteY0" fmla="*/ 1214523 h 1265323"/>
              <a:gd name="connsiteX1" fmla="*/ 2790691 w 2816091"/>
              <a:gd name="connsiteY1" fmla="*/ 985923 h 1265323"/>
              <a:gd name="connsiteX2" fmla="*/ 2574791 w 2816091"/>
              <a:gd name="connsiteY2" fmla="*/ 592223 h 1265323"/>
              <a:gd name="connsiteX3" fmla="*/ 2136641 w 2816091"/>
              <a:gd name="connsiteY3" fmla="*/ 268373 h 1265323"/>
              <a:gd name="connsiteX4" fmla="*/ 1447031 w 2816091"/>
              <a:gd name="connsiteY4" fmla="*/ 10563 h 1265323"/>
              <a:gd name="connsiteX5" fmla="*/ 738371 w 2816091"/>
              <a:gd name="connsiteY5" fmla="*/ 71523 h 1265323"/>
              <a:gd name="connsiteX6" fmla="*/ 273551 w 2816091"/>
              <a:gd name="connsiteY6" fmla="*/ 272183 h 1265323"/>
              <a:gd name="connsiteX7" fmla="*/ 48761 w 2816091"/>
              <a:gd name="connsiteY7" fmla="*/ 465223 h 1265323"/>
              <a:gd name="connsiteX8" fmla="*/ 1771 w 2816091"/>
              <a:gd name="connsiteY8" fmla="*/ 764943 h 1265323"/>
              <a:gd name="connsiteX9" fmla="*/ 9391 w 2816091"/>
              <a:gd name="connsiteY9" fmla="*/ 998623 h 1265323"/>
              <a:gd name="connsiteX10" fmla="*/ 4311 w 2816091"/>
              <a:gd name="connsiteY10" fmla="*/ 1143403 h 1265323"/>
              <a:gd name="connsiteX11" fmla="*/ 58921 w 2816091"/>
              <a:gd name="connsiteY11" fmla="*/ 1265323 h 1265323"/>
              <a:gd name="connsiteX0" fmla="*/ 2816091 w 2816091"/>
              <a:gd name="connsiteY0" fmla="*/ 1214523 h 1265323"/>
              <a:gd name="connsiteX1" fmla="*/ 2790691 w 2816091"/>
              <a:gd name="connsiteY1" fmla="*/ 985923 h 1265323"/>
              <a:gd name="connsiteX2" fmla="*/ 2574791 w 2816091"/>
              <a:gd name="connsiteY2" fmla="*/ 592223 h 1265323"/>
              <a:gd name="connsiteX3" fmla="*/ 2136641 w 2816091"/>
              <a:gd name="connsiteY3" fmla="*/ 268373 h 1265323"/>
              <a:gd name="connsiteX4" fmla="*/ 1447031 w 2816091"/>
              <a:gd name="connsiteY4" fmla="*/ 10563 h 1265323"/>
              <a:gd name="connsiteX5" fmla="*/ 738371 w 2816091"/>
              <a:gd name="connsiteY5" fmla="*/ 71523 h 1265323"/>
              <a:gd name="connsiteX6" fmla="*/ 273551 w 2816091"/>
              <a:gd name="connsiteY6" fmla="*/ 272183 h 1265323"/>
              <a:gd name="connsiteX7" fmla="*/ 48761 w 2816091"/>
              <a:gd name="connsiteY7" fmla="*/ 465223 h 1265323"/>
              <a:gd name="connsiteX8" fmla="*/ 1771 w 2816091"/>
              <a:gd name="connsiteY8" fmla="*/ 764943 h 1265323"/>
              <a:gd name="connsiteX9" fmla="*/ 9391 w 2816091"/>
              <a:gd name="connsiteY9" fmla="*/ 998623 h 1265323"/>
              <a:gd name="connsiteX10" fmla="*/ 4311 w 2816091"/>
              <a:gd name="connsiteY10" fmla="*/ 1143403 h 1265323"/>
              <a:gd name="connsiteX11" fmla="*/ 43046 w 2816091"/>
              <a:gd name="connsiteY11" fmla="*/ 1265323 h 1265323"/>
              <a:gd name="connsiteX0" fmla="*/ 2816485 w 2816485"/>
              <a:gd name="connsiteY0" fmla="*/ 1214523 h 1265323"/>
              <a:gd name="connsiteX1" fmla="*/ 2791085 w 2816485"/>
              <a:gd name="connsiteY1" fmla="*/ 985923 h 1265323"/>
              <a:gd name="connsiteX2" fmla="*/ 2575185 w 2816485"/>
              <a:gd name="connsiteY2" fmla="*/ 592223 h 1265323"/>
              <a:gd name="connsiteX3" fmla="*/ 2137035 w 2816485"/>
              <a:gd name="connsiteY3" fmla="*/ 268373 h 1265323"/>
              <a:gd name="connsiteX4" fmla="*/ 1447425 w 2816485"/>
              <a:gd name="connsiteY4" fmla="*/ 10563 h 1265323"/>
              <a:gd name="connsiteX5" fmla="*/ 738765 w 2816485"/>
              <a:gd name="connsiteY5" fmla="*/ 71523 h 1265323"/>
              <a:gd name="connsiteX6" fmla="*/ 273945 w 2816485"/>
              <a:gd name="connsiteY6" fmla="*/ 272183 h 1265323"/>
              <a:gd name="connsiteX7" fmla="*/ 49155 w 2816485"/>
              <a:gd name="connsiteY7" fmla="*/ 465223 h 1265323"/>
              <a:gd name="connsiteX8" fmla="*/ 2165 w 2816485"/>
              <a:gd name="connsiteY8" fmla="*/ 764943 h 1265323"/>
              <a:gd name="connsiteX9" fmla="*/ 9785 w 2816485"/>
              <a:gd name="connsiteY9" fmla="*/ 998623 h 1265323"/>
              <a:gd name="connsiteX10" fmla="*/ 26930 w 2816485"/>
              <a:gd name="connsiteY10" fmla="*/ 1105303 h 1265323"/>
              <a:gd name="connsiteX11" fmla="*/ 43440 w 2816485"/>
              <a:gd name="connsiteY11" fmla="*/ 1265323 h 1265323"/>
              <a:gd name="connsiteX0" fmla="*/ 2862538 w 2862538"/>
              <a:gd name="connsiteY0" fmla="*/ 1214523 h 1265323"/>
              <a:gd name="connsiteX1" fmla="*/ 2837138 w 2862538"/>
              <a:gd name="connsiteY1" fmla="*/ 985923 h 1265323"/>
              <a:gd name="connsiteX2" fmla="*/ 2621238 w 2862538"/>
              <a:gd name="connsiteY2" fmla="*/ 592223 h 1265323"/>
              <a:gd name="connsiteX3" fmla="*/ 2183088 w 2862538"/>
              <a:gd name="connsiteY3" fmla="*/ 268373 h 1265323"/>
              <a:gd name="connsiteX4" fmla="*/ 1493478 w 2862538"/>
              <a:gd name="connsiteY4" fmla="*/ 10563 h 1265323"/>
              <a:gd name="connsiteX5" fmla="*/ 784818 w 2862538"/>
              <a:gd name="connsiteY5" fmla="*/ 71523 h 1265323"/>
              <a:gd name="connsiteX6" fmla="*/ 319998 w 2862538"/>
              <a:gd name="connsiteY6" fmla="*/ 272183 h 1265323"/>
              <a:gd name="connsiteX7" fmla="*/ 95208 w 2862538"/>
              <a:gd name="connsiteY7" fmla="*/ 465223 h 1265323"/>
              <a:gd name="connsiteX8" fmla="*/ 593 w 2862538"/>
              <a:gd name="connsiteY8" fmla="*/ 764943 h 1265323"/>
              <a:gd name="connsiteX9" fmla="*/ 55838 w 2862538"/>
              <a:gd name="connsiteY9" fmla="*/ 998623 h 1265323"/>
              <a:gd name="connsiteX10" fmla="*/ 72983 w 2862538"/>
              <a:gd name="connsiteY10" fmla="*/ 1105303 h 1265323"/>
              <a:gd name="connsiteX11" fmla="*/ 89493 w 2862538"/>
              <a:gd name="connsiteY11" fmla="*/ 1265323 h 1265323"/>
              <a:gd name="connsiteX0" fmla="*/ 2862121 w 2862121"/>
              <a:gd name="connsiteY0" fmla="*/ 1214523 h 1265323"/>
              <a:gd name="connsiteX1" fmla="*/ 2836721 w 2862121"/>
              <a:gd name="connsiteY1" fmla="*/ 985923 h 1265323"/>
              <a:gd name="connsiteX2" fmla="*/ 2620821 w 2862121"/>
              <a:gd name="connsiteY2" fmla="*/ 592223 h 1265323"/>
              <a:gd name="connsiteX3" fmla="*/ 2182671 w 2862121"/>
              <a:gd name="connsiteY3" fmla="*/ 268373 h 1265323"/>
              <a:gd name="connsiteX4" fmla="*/ 1493061 w 2862121"/>
              <a:gd name="connsiteY4" fmla="*/ 10563 h 1265323"/>
              <a:gd name="connsiteX5" fmla="*/ 784401 w 2862121"/>
              <a:gd name="connsiteY5" fmla="*/ 71523 h 1265323"/>
              <a:gd name="connsiteX6" fmla="*/ 319581 w 2862121"/>
              <a:gd name="connsiteY6" fmla="*/ 272183 h 1265323"/>
              <a:gd name="connsiteX7" fmla="*/ 75741 w 2862121"/>
              <a:gd name="connsiteY7" fmla="*/ 458873 h 1265323"/>
              <a:gd name="connsiteX8" fmla="*/ 176 w 2862121"/>
              <a:gd name="connsiteY8" fmla="*/ 764943 h 1265323"/>
              <a:gd name="connsiteX9" fmla="*/ 55421 w 2862121"/>
              <a:gd name="connsiteY9" fmla="*/ 998623 h 1265323"/>
              <a:gd name="connsiteX10" fmla="*/ 72566 w 2862121"/>
              <a:gd name="connsiteY10" fmla="*/ 1105303 h 1265323"/>
              <a:gd name="connsiteX11" fmla="*/ 89076 w 2862121"/>
              <a:gd name="connsiteY11" fmla="*/ 1265323 h 1265323"/>
              <a:gd name="connsiteX0" fmla="*/ 2862121 w 2862121"/>
              <a:gd name="connsiteY0" fmla="*/ 1213818 h 1264618"/>
              <a:gd name="connsiteX1" fmla="*/ 2836721 w 2862121"/>
              <a:gd name="connsiteY1" fmla="*/ 985218 h 1264618"/>
              <a:gd name="connsiteX2" fmla="*/ 2620821 w 2862121"/>
              <a:gd name="connsiteY2" fmla="*/ 591518 h 1264618"/>
              <a:gd name="connsiteX3" fmla="*/ 2182671 w 2862121"/>
              <a:gd name="connsiteY3" fmla="*/ 267668 h 1264618"/>
              <a:gd name="connsiteX4" fmla="*/ 1493061 w 2862121"/>
              <a:gd name="connsiteY4" fmla="*/ 9858 h 1264618"/>
              <a:gd name="connsiteX5" fmla="*/ 784401 w 2862121"/>
              <a:gd name="connsiteY5" fmla="*/ 70818 h 1264618"/>
              <a:gd name="connsiteX6" fmla="*/ 316406 w 2862121"/>
              <a:gd name="connsiteY6" fmla="*/ 233378 h 1264618"/>
              <a:gd name="connsiteX7" fmla="*/ 75741 w 2862121"/>
              <a:gd name="connsiteY7" fmla="*/ 458168 h 1264618"/>
              <a:gd name="connsiteX8" fmla="*/ 176 w 2862121"/>
              <a:gd name="connsiteY8" fmla="*/ 764238 h 1264618"/>
              <a:gd name="connsiteX9" fmla="*/ 55421 w 2862121"/>
              <a:gd name="connsiteY9" fmla="*/ 997918 h 1264618"/>
              <a:gd name="connsiteX10" fmla="*/ 72566 w 2862121"/>
              <a:gd name="connsiteY10" fmla="*/ 1104598 h 1264618"/>
              <a:gd name="connsiteX11" fmla="*/ 89076 w 2862121"/>
              <a:gd name="connsiteY11" fmla="*/ 1264618 h 1264618"/>
              <a:gd name="connsiteX0" fmla="*/ 2862121 w 2862121"/>
              <a:gd name="connsiteY0" fmla="*/ 1220600 h 1271400"/>
              <a:gd name="connsiteX1" fmla="*/ 2836721 w 2862121"/>
              <a:gd name="connsiteY1" fmla="*/ 992000 h 1271400"/>
              <a:gd name="connsiteX2" fmla="*/ 2620821 w 2862121"/>
              <a:gd name="connsiteY2" fmla="*/ 598300 h 1271400"/>
              <a:gd name="connsiteX3" fmla="*/ 2182671 w 2862121"/>
              <a:gd name="connsiteY3" fmla="*/ 274450 h 1271400"/>
              <a:gd name="connsiteX4" fmla="*/ 1493061 w 2862121"/>
              <a:gd name="connsiteY4" fmla="*/ 16640 h 1271400"/>
              <a:gd name="connsiteX5" fmla="*/ 879651 w 2862121"/>
              <a:gd name="connsiteY5" fmla="*/ 49025 h 1271400"/>
              <a:gd name="connsiteX6" fmla="*/ 316406 w 2862121"/>
              <a:gd name="connsiteY6" fmla="*/ 240160 h 1271400"/>
              <a:gd name="connsiteX7" fmla="*/ 75741 w 2862121"/>
              <a:gd name="connsiteY7" fmla="*/ 464950 h 1271400"/>
              <a:gd name="connsiteX8" fmla="*/ 176 w 2862121"/>
              <a:gd name="connsiteY8" fmla="*/ 771020 h 1271400"/>
              <a:gd name="connsiteX9" fmla="*/ 55421 w 2862121"/>
              <a:gd name="connsiteY9" fmla="*/ 1004700 h 1271400"/>
              <a:gd name="connsiteX10" fmla="*/ 72566 w 2862121"/>
              <a:gd name="connsiteY10" fmla="*/ 1111380 h 1271400"/>
              <a:gd name="connsiteX11" fmla="*/ 89076 w 2862121"/>
              <a:gd name="connsiteY11" fmla="*/ 1271400 h 1271400"/>
              <a:gd name="connsiteX0" fmla="*/ 2862121 w 2862121"/>
              <a:gd name="connsiteY0" fmla="*/ 1220600 h 1271400"/>
              <a:gd name="connsiteX1" fmla="*/ 2836721 w 2862121"/>
              <a:gd name="connsiteY1" fmla="*/ 992000 h 1271400"/>
              <a:gd name="connsiteX2" fmla="*/ 2620821 w 2862121"/>
              <a:gd name="connsiteY2" fmla="*/ 598300 h 1271400"/>
              <a:gd name="connsiteX3" fmla="*/ 2182671 w 2862121"/>
              <a:gd name="connsiteY3" fmla="*/ 274450 h 1271400"/>
              <a:gd name="connsiteX4" fmla="*/ 1493061 w 2862121"/>
              <a:gd name="connsiteY4" fmla="*/ 16640 h 1271400"/>
              <a:gd name="connsiteX5" fmla="*/ 879651 w 2862121"/>
              <a:gd name="connsiteY5" fmla="*/ 49025 h 1271400"/>
              <a:gd name="connsiteX6" fmla="*/ 316406 w 2862121"/>
              <a:gd name="connsiteY6" fmla="*/ 240160 h 1271400"/>
              <a:gd name="connsiteX7" fmla="*/ 75741 w 2862121"/>
              <a:gd name="connsiteY7" fmla="*/ 464950 h 1271400"/>
              <a:gd name="connsiteX8" fmla="*/ 176 w 2862121"/>
              <a:gd name="connsiteY8" fmla="*/ 771020 h 1271400"/>
              <a:gd name="connsiteX9" fmla="*/ 55421 w 2862121"/>
              <a:gd name="connsiteY9" fmla="*/ 1004700 h 1271400"/>
              <a:gd name="connsiteX10" fmla="*/ 72566 w 2862121"/>
              <a:gd name="connsiteY10" fmla="*/ 1111380 h 1271400"/>
              <a:gd name="connsiteX11" fmla="*/ 81615 w 2862121"/>
              <a:gd name="connsiteY11" fmla="*/ 1245748 h 1271400"/>
              <a:gd name="connsiteX12" fmla="*/ 89076 w 2862121"/>
              <a:gd name="connsiteY12" fmla="*/ 1271400 h 1271400"/>
              <a:gd name="connsiteX0" fmla="*/ 2862121 w 2862121"/>
              <a:gd name="connsiteY0" fmla="*/ 1220600 h 1271400"/>
              <a:gd name="connsiteX1" fmla="*/ 2836721 w 2862121"/>
              <a:gd name="connsiteY1" fmla="*/ 992000 h 1271400"/>
              <a:gd name="connsiteX2" fmla="*/ 2620821 w 2862121"/>
              <a:gd name="connsiteY2" fmla="*/ 598300 h 1271400"/>
              <a:gd name="connsiteX3" fmla="*/ 2182671 w 2862121"/>
              <a:gd name="connsiteY3" fmla="*/ 274450 h 1271400"/>
              <a:gd name="connsiteX4" fmla="*/ 1493061 w 2862121"/>
              <a:gd name="connsiteY4" fmla="*/ 16640 h 1271400"/>
              <a:gd name="connsiteX5" fmla="*/ 879651 w 2862121"/>
              <a:gd name="connsiteY5" fmla="*/ 49025 h 1271400"/>
              <a:gd name="connsiteX6" fmla="*/ 316406 w 2862121"/>
              <a:gd name="connsiteY6" fmla="*/ 240160 h 1271400"/>
              <a:gd name="connsiteX7" fmla="*/ 75741 w 2862121"/>
              <a:gd name="connsiteY7" fmla="*/ 464950 h 1271400"/>
              <a:gd name="connsiteX8" fmla="*/ 176 w 2862121"/>
              <a:gd name="connsiteY8" fmla="*/ 771020 h 1271400"/>
              <a:gd name="connsiteX9" fmla="*/ 55421 w 2862121"/>
              <a:gd name="connsiteY9" fmla="*/ 1004700 h 1271400"/>
              <a:gd name="connsiteX10" fmla="*/ 72566 w 2862121"/>
              <a:gd name="connsiteY10" fmla="*/ 1111380 h 1271400"/>
              <a:gd name="connsiteX11" fmla="*/ 81615 w 2862121"/>
              <a:gd name="connsiteY11" fmla="*/ 1245748 h 1271400"/>
              <a:gd name="connsiteX12" fmla="*/ 89076 w 2862121"/>
              <a:gd name="connsiteY12" fmla="*/ 1271400 h 1271400"/>
              <a:gd name="connsiteX0" fmla="*/ 2862121 w 2862121"/>
              <a:gd name="connsiteY0" fmla="*/ 1220600 h 1271400"/>
              <a:gd name="connsiteX1" fmla="*/ 2836721 w 2862121"/>
              <a:gd name="connsiteY1" fmla="*/ 992000 h 1271400"/>
              <a:gd name="connsiteX2" fmla="*/ 2620821 w 2862121"/>
              <a:gd name="connsiteY2" fmla="*/ 598300 h 1271400"/>
              <a:gd name="connsiteX3" fmla="*/ 2182671 w 2862121"/>
              <a:gd name="connsiteY3" fmla="*/ 274450 h 1271400"/>
              <a:gd name="connsiteX4" fmla="*/ 1493061 w 2862121"/>
              <a:gd name="connsiteY4" fmla="*/ 16640 h 1271400"/>
              <a:gd name="connsiteX5" fmla="*/ 879651 w 2862121"/>
              <a:gd name="connsiteY5" fmla="*/ 49025 h 1271400"/>
              <a:gd name="connsiteX6" fmla="*/ 316406 w 2862121"/>
              <a:gd name="connsiteY6" fmla="*/ 240160 h 1271400"/>
              <a:gd name="connsiteX7" fmla="*/ 75741 w 2862121"/>
              <a:gd name="connsiteY7" fmla="*/ 464950 h 1271400"/>
              <a:gd name="connsiteX8" fmla="*/ 176 w 2862121"/>
              <a:gd name="connsiteY8" fmla="*/ 771020 h 1271400"/>
              <a:gd name="connsiteX9" fmla="*/ 55421 w 2862121"/>
              <a:gd name="connsiteY9" fmla="*/ 1004700 h 1271400"/>
              <a:gd name="connsiteX10" fmla="*/ 72566 w 2862121"/>
              <a:gd name="connsiteY10" fmla="*/ 1124080 h 1271400"/>
              <a:gd name="connsiteX11" fmla="*/ 81615 w 2862121"/>
              <a:gd name="connsiteY11" fmla="*/ 1245748 h 1271400"/>
              <a:gd name="connsiteX12" fmla="*/ 89076 w 2862121"/>
              <a:gd name="connsiteY12" fmla="*/ 1271400 h 1271400"/>
              <a:gd name="connsiteX0" fmla="*/ 2862121 w 2862121"/>
              <a:gd name="connsiteY0" fmla="*/ 1220600 h 1245748"/>
              <a:gd name="connsiteX1" fmla="*/ 2836721 w 2862121"/>
              <a:gd name="connsiteY1" fmla="*/ 992000 h 1245748"/>
              <a:gd name="connsiteX2" fmla="*/ 2620821 w 2862121"/>
              <a:gd name="connsiteY2" fmla="*/ 598300 h 1245748"/>
              <a:gd name="connsiteX3" fmla="*/ 2182671 w 2862121"/>
              <a:gd name="connsiteY3" fmla="*/ 274450 h 1245748"/>
              <a:gd name="connsiteX4" fmla="*/ 1493061 w 2862121"/>
              <a:gd name="connsiteY4" fmla="*/ 16640 h 1245748"/>
              <a:gd name="connsiteX5" fmla="*/ 879651 w 2862121"/>
              <a:gd name="connsiteY5" fmla="*/ 49025 h 1245748"/>
              <a:gd name="connsiteX6" fmla="*/ 316406 w 2862121"/>
              <a:gd name="connsiteY6" fmla="*/ 240160 h 1245748"/>
              <a:gd name="connsiteX7" fmla="*/ 75741 w 2862121"/>
              <a:gd name="connsiteY7" fmla="*/ 464950 h 1245748"/>
              <a:gd name="connsiteX8" fmla="*/ 176 w 2862121"/>
              <a:gd name="connsiteY8" fmla="*/ 771020 h 1245748"/>
              <a:gd name="connsiteX9" fmla="*/ 55421 w 2862121"/>
              <a:gd name="connsiteY9" fmla="*/ 1004700 h 1245748"/>
              <a:gd name="connsiteX10" fmla="*/ 72566 w 2862121"/>
              <a:gd name="connsiteY10" fmla="*/ 1124080 h 1245748"/>
              <a:gd name="connsiteX11" fmla="*/ 81615 w 2862121"/>
              <a:gd name="connsiteY11" fmla="*/ 1245748 h 1245748"/>
              <a:gd name="connsiteX0" fmla="*/ 2862121 w 2862121"/>
              <a:gd name="connsiteY0" fmla="*/ 1220600 h 1261623"/>
              <a:gd name="connsiteX1" fmla="*/ 2836721 w 2862121"/>
              <a:gd name="connsiteY1" fmla="*/ 992000 h 1261623"/>
              <a:gd name="connsiteX2" fmla="*/ 2620821 w 2862121"/>
              <a:gd name="connsiteY2" fmla="*/ 598300 h 1261623"/>
              <a:gd name="connsiteX3" fmla="*/ 2182671 w 2862121"/>
              <a:gd name="connsiteY3" fmla="*/ 274450 h 1261623"/>
              <a:gd name="connsiteX4" fmla="*/ 1493061 w 2862121"/>
              <a:gd name="connsiteY4" fmla="*/ 16640 h 1261623"/>
              <a:gd name="connsiteX5" fmla="*/ 879651 w 2862121"/>
              <a:gd name="connsiteY5" fmla="*/ 49025 h 1261623"/>
              <a:gd name="connsiteX6" fmla="*/ 316406 w 2862121"/>
              <a:gd name="connsiteY6" fmla="*/ 240160 h 1261623"/>
              <a:gd name="connsiteX7" fmla="*/ 75741 w 2862121"/>
              <a:gd name="connsiteY7" fmla="*/ 464950 h 1261623"/>
              <a:gd name="connsiteX8" fmla="*/ 176 w 2862121"/>
              <a:gd name="connsiteY8" fmla="*/ 771020 h 1261623"/>
              <a:gd name="connsiteX9" fmla="*/ 55421 w 2862121"/>
              <a:gd name="connsiteY9" fmla="*/ 1004700 h 1261623"/>
              <a:gd name="connsiteX10" fmla="*/ 72566 w 2862121"/>
              <a:gd name="connsiteY10" fmla="*/ 1124080 h 1261623"/>
              <a:gd name="connsiteX11" fmla="*/ 78440 w 2862121"/>
              <a:gd name="connsiteY11" fmla="*/ 1261623 h 1261623"/>
              <a:gd name="connsiteX0" fmla="*/ 2865296 w 2865296"/>
              <a:gd name="connsiteY0" fmla="*/ 1246000 h 1261623"/>
              <a:gd name="connsiteX1" fmla="*/ 2836721 w 2865296"/>
              <a:gd name="connsiteY1" fmla="*/ 992000 h 1261623"/>
              <a:gd name="connsiteX2" fmla="*/ 2620821 w 2865296"/>
              <a:gd name="connsiteY2" fmla="*/ 598300 h 1261623"/>
              <a:gd name="connsiteX3" fmla="*/ 2182671 w 2865296"/>
              <a:gd name="connsiteY3" fmla="*/ 274450 h 1261623"/>
              <a:gd name="connsiteX4" fmla="*/ 1493061 w 2865296"/>
              <a:gd name="connsiteY4" fmla="*/ 16640 h 1261623"/>
              <a:gd name="connsiteX5" fmla="*/ 879651 w 2865296"/>
              <a:gd name="connsiteY5" fmla="*/ 49025 h 1261623"/>
              <a:gd name="connsiteX6" fmla="*/ 316406 w 2865296"/>
              <a:gd name="connsiteY6" fmla="*/ 240160 h 1261623"/>
              <a:gd name="connsiteX7" fmla="*/ 75741 w 2865296"/>
              <a:gd name="connsiteY7" fmla="*/ 464950 h 1261623"/>
              <a:gd name="connsiteX8" fmla="*/ 176 w 2865296"/>
              <a:gd name="connsiteY8" fmla="*/ 771020 h 1261623"/>
              <a:gd name="connsiteX9" fmla="*/ 55421 w 2865296"/>
              <a:gd name="connsiteY9" fmla="*/ 1004700 h 1261623"/>
              <a:gd name="connsiteX10" fmla="*/ 72566 w 2865296"/>
              <a:gd name="connsiteY10" fmla="*/ 1124080 h 1261623"/>
              <a:gd name="connsiteX11" fmla="*/ 78440 w 2865296"/>
              <a:gd name="connsiteY11" fmla="*/ 1261623 h 1261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65296" h="1261623">
                <a:moveTo>
                  <a:pt x="2865296" y="1246000"/>
                </a:moveTo>
                <a:cubicBezTo>
                  <a:pt x="2857887" y="1183558"/>
                  <a:pt x="2877467" y="1099950"/>
                  <a:pt x="2836721" y="992000"/>
                </a:cubicBezTo>
                <a:cubicBezTo>
                  <a:pt x="2795975" y="884050"/>
                  <a:pt x="2729829" y="717892"/>
                  <a:pt x="2620821" y="598300"/>
                </a:cubicBezTo>
                <a:cubicBezTo>
                  <a:pt x="2511813" y="478708"/>
                  <a:pt x="2370631" y="371393"/>
                  <a:pt x="2182671" y="274450"/>
                </a:cubicBezTo>
                <a:cubicBezTo>
                  <a:pt x="1994711" y="177507"/>
                  <a:pt x="1710231" y="54211"/>
                  <a:pt x="1493061" y="16640"/>
                </a:cubicBezTo>
                <a:cubicBezTo>
                  <a:pt x="1275891" y="-20931"/>
                  <a:pt x="1075760" y="11772"/>
                  <a:pt x="879651" y="49025"/>
                </a:cubicBezTo>
                <a:cubicBezTo>
                  <a:pt x="683542" y="86278"/>
                  <a:pt x="450391" y="170839"/>
                  <a:pt x="316406" y="240160"/>
                </a:cubicBezTo>
                <a:cubicBezTo>
                  <a:pt x="182421" y="309481"/>
                  <a:pt x="128446" y="376473"/>
                  <a:pt x="75741" y="464950"/>
                </a:cubicBezTo>
                <a:cubicBezTo>
                  <a:pt x="23036" y="553427"/>
                  <a:pt x="3563" y="681062"/>
                  <a:pt x="176" y="771020"/>
                </a:cubicBezTo>
                <a:cubicBezTo>
                  <a:pt x="-3211" y="860978"/>
                  <a:pt x="43356" y="945857"/>
                  <a:pt x="55421" y="1004700"/>
                </a:cubicBezTo>
                <a:cubicBezTo>
                  <a:pt x="67486" y="1063543"/>
                  <a:pt x="68730" y="1081260"/>
                  <a:pt x="72566" y="1124080"/>
                </a:cubicBezTo>
                <a:cubicBezTo>
                  <a:pt x="76402" y="1166900"/>
                  <a:pt x="75688" y="1234953"/>
                  <a:pt x="78440" y="126162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reeform 29"/>
          <p:cNvSpPr/>
          <p:nvPr/>
        </p:nvSpPr>
        <p:spPr>
          <a:xfrm flipV="1">
            <a:off x="5598461" y="5040211"/>
            <a:ext cx="2865296" cy="1261623"/>
          </a:xfrm>
          <a:custGeom>
            <a:avLst/>
            <a:gdLst>
              <a:gd name="connsiteX0" fmla="*/ 3135488 w 3156262"/>
              <a:gd name="connsiteY0" fmla="*/ 1223074 h 1235774"/>
              <a:gd name="connsiteX1" fmla="*/ 3135488 w 3156262"/>
              <a:gd name="connsiteY1" fmla="*/ 994474 h 1235774"/>
              <a:gd name="connsiteX2" fmla="*/ 2919588 w 3156262"/>
              <a:gd name="connsiteY2" fmla="*/ 600774 h 1235774"/>
              <a:gd name="connsiteX3" fmla="*/ 2360788 w 3156262"/>
              <a:gd name="connsiteY3" fmla="*/ 232474 h 1235774"/>
              <a:gd name="connsiteX4" fmla="*/ 1890888 w 3156262"/>
              <a:gd name="connsiteY4" fmla="*/ 41974 h 1235774"/>
              <a:gd name="connsiteX5" fmla="*/ 1128888 w 3156262"/>
              <a:gd name="connsiteY5" fmla="*/ 3874 h 1235774"/>
              <a:gd name="connsiteX6" fmla="*/ 633588 w 3156262"/>
              <a:gd name="connsiteY6" fmla="*/ 105474 h 1235774"/>
              <a:gd name="connsiteX7" fmla="*/ 303388 w 3156262"/>
              <a:gd name="connsiteY7" fmla="*/ 321374 h 1235774"/>
              <a:gd name="connsiteX8" fmla="*/ 163688 w 3156262"/>
              <a:gd name="connsiteY8" fmla="*/ 537274 h 1235774"/>
              <a:gd name="connsiteX9" fmla="*/ 11288 w 3156262"/>
              <a:gd name="connsiteY9" fmla="*/ 930974 h 1235774"/>
              <a:gd name="connsiteX10" fmla="*/ 11288 w 3156262"/>
              <a:gd name="connsiteY10" fmla="*/ 1197674 h 1235774"/>
              <a:gd name="connsiteX11" fmla="*/ 11288 w 3156262"/>
              <a:gd name="connsiteY11" fmla="*/ 1235774 h 1235774"/>
              <a:gd name="connsiteX0" fmla="*/ 3160888 w 3171361"/>
              <a:gd name="connsiteY0" fmla="*/ 1223074 h 1235774"/>
              <a:gd name="connsiteX1" fmla="*/ 3135488 w 3171361"/>
              <a:gd name="connsiteY1" fmla="*/ 994474 h 1235774"/>
              <a:gd name="connsiteX2" fmla="*/ 2919588 w 3171361"/>
              <a:gd name="connsiteY2" fmla="*/ 600774 h 1235774"/>
              <a:gd name="connsiteX3" fmla="*/ 2360788 w 3171361"/>
              <a:gd name="connsiteY3" fmla="*/ 232474 h 1235774"/>
              <a:gd name="connsiteX4" fmla="*/ 1890888 w 3171361"/>
              <a:gd name="connsiteY4" fmla="*/ 41974 h 1235774"/>
              <a:gd name="connsiteX5" fmla="*/ 1128888 w 3171361"/>
              <a:gd name="connsiteY5" fmla="*/ 3874 h 1235774"/>
              <a:gd name="connsiteX6" fmla="*/ 633588 w 3171361"/>
              <a:gd name="connsiteY6" fmla="*/ 105474 h 1235774"/>
              <a:gd name="connsiteX7" fmla="*/ 303388 w 3171361"/>
              <a:gd name="connsiteY7" fmla="*/ 321374 h 1235774"/>
              <a:gd name="connsiteX8" fmla="*/ 163688 w 3171361"/>
              <a:gd name="connsiteY8" fmla="*/ 537274 h 1235774"/>
              <a:gd name="connsiteX9" fmla="*/ 11288 w 3171361"/>
              <a:gd name="connsiteY9" fmla="*/ 930974 h 1235774"/>
              <a:gd name="connsiteX10" fmla="*/ 11288 w 3171361"/>
              <a:gd name="connsiteY10" fmla="*/ 1197674 h 1235774"/>
              <a:gd name="connsiteX11" fmla="*/ 11288 w 3171361"/>
              <a:gd name="connsiteY11" fmla="*/ 1235774 h 1235774"/>
              <a:gd name="connsiteX0" fmla="*/ 3160888 w 3160888"/>
              <a:gd name="connsiteY0" fmla="*/ 1223074 h 1235774"/>
              <a:gd name="connsiteX1" fmla="*/ 3135488 w 3160888"/>
              <a:gd name="connsiteY1" fmla="*/ 994474 h 1235774"/>
              <a:gd name="connsiteX2" fmla="*/ 2919588 w 3160888"/>
              <a:gd name="connsiteY2" fmla="*/ 600774 h 1235774"/>
              <a:gd name="connsiteX3" fmla="*/ 2360788 w 3160888"/>
              <a:gd name="connsiteY3" fmla="*/ 232474 h 1235774"/>
              <a:gd name="connsiteX4" fmla="*/ 1890888 w 3160888"/>
              <a:gd name="connsiteY4" fmla="*/ 41974 h 1235774"/>
              <a:gd name="connsiteX5" fmla="*/ 1128888 w 3160888"/>
              <a:gd name="connsiteY5" fmla="*/ 3874 h 1235774"/>
              <a:gd name="connsiteX6" fmla="*/ 633588 w 3160888"/>
              <a:gd name="connsiteY6" fmla="*/ 105474 h 1235774"/>
              <a:gd name="connsiteX7" fmla="*/ 303388 w 3160888"/>
              <a:gd name="connsiteY7" fmla="*/ 321374 h 1235774"/>
              <a:gd name="connsiteX8" fmla="*/ 163688 w 3160888"/>
              <a:gd name="connsiteY8" fmla="*/ 537274 h 1235774"/>
              <a:gd name="connsiteX9" fmla="*/ 11288 w 3160888"/>
              <a:gd name="connsiteY9" fmla="*/ 930974 h 1235774"/>
              <a:gd name="connsiteX10" fmla="*/ 11288 w 3160888"/>
              <a:gd name="connsiteY10" fmla="*/ 1197674 h 1235774"/>
              <a:gd name="connsiteX11" fmla="*/ 11288 w 3160888"/>
              <a:gd name="connsiteY11" fmla="*/ 1235774 h 1235774"/>
              <a:gd name="connsiteX0" fmla="*/ 3160888 w 3160888"/>
              <a:gd name="connsiteY0" fmla="*/ 1224240 h 1236940"/>
              <a:gd name="connsiteX1" fmla="*/ 3135488 w 3160888"/>
              <a:gd name="connsiteY1" fmla="*/ 995640 h 1236940"/>
              <a:gd name="connsiteX2" fmla="*/ 2919588 w 3160888"/>
              <a:gd name="connsiteY2" fmla="*/ 601940 h 1236940"/>
              <a:gd name="connsiteX3" fmla="*/ 2481438 w 3160888"/>
              <a:gd name="connsiteY3" fmla="*/ 278090 h 1236940"/>
              <a:gd name="connsiteX4" fmla="*/ 1890888 w 3160888"/>
              <a:gd name="connsiteY4" fmla="*/ 43140 h 1236940"/>
              <a:gd name="connsiteX5" fmla="*/ 1128888 w 3160888"/>
              <a:gd name="connsiteY5" fmla="*/ 5040 h 1236940"/>
              <a:gd name="connsiteX6" fmla="*/ 633588 w 3160888"/>
              <a:gd name="connsiteY6" fmla="*/ 106640 h 1236940"/>
              <a:gd name="connsiteX7" fmla="*/ 303388 w 3160888"/>
              <a:gd name="connsiteY7" fmla="*/ 322540 h 1236940"/>
              <a:gd name="connsiteX8" fmla="*/ 163688 w 3160888"/>
              <a:gd name="connsiteY8" fmla="*/ 538440 h 1236940"/>
              <a:gd name="connsiteX9" fmla="*/ 11288 w 3160888"/>
              <a:gd name="connsiteY9" fmla="*/ 932140 h 1236940"/>
              <a:gd name="connsiteX10" fmla="*/ 11288 w 3160888"/>
              <a:gd name="connsiteY10" fmla="*/ 1198840 h 1236940"/>
              <a:gd name="connsiteX11" fmla="*/ 11288 w 3160888"/>
              <a:gd name="connsiteY11" fmla="*/ 1236940 h 1236940"/>
              <a:gd name="connsiteX0" fmla="*/ 3160888 w 3160888"/>
              <a:gd name="connsiteY0" fmla="*/ 1224240 h 1236940"/>
              <a:gd name="connsiteX1" fmla="*/ 3135488 w 3160888"/>
              <a:gd name="connsiteY1" fmla="*/ 995640 h 1236940"/>
              <a:gd name="connsiteX2" fmla="*/ 2919588 w 3160888"/>
              <a:gd name="connsiteY2" fmla="*/ 601940 h 1236940"/>
              <a:gd name="connsiteX3" fmla="*/ 2481438 w 3160888"/>
              <a:gd name="connsiteY3" fmla="*/ 278090 h 1236940"/>
              <a:gd name="connsiteX4" fmla="*/ 1890888 w 3160888"/>
              <a:gd name="connsiteY4" fmla="*/ 43140 h 1236940"/>
              <a:gd name="connsiteX5" fmla="*/ 1128888 w 3160888"/>
              <a:gd name="connsiteY5" fmla="*/ 5040 h 1236940"/>
              <a:gd name="connsiteX6" fmla="*/ 633588 w 3160888"/>
              <a:gd name="connsiteY6" fmla="*/ 106640 h 1236940"/>
              <a:gd name="connsiteX7" fmla="*/ 347838 w 3160888"/>
              <a:gd name="connsiteY7" fmla="*/ 284440 h 1236940"/>
              <a:gd name="connsiteX8" fmla="*/ 163688 w 3160888"/>
              <a:gd name="connsiteY8" fmla="*/ 538440 h 1236940"/>
              <a:gd name="connsiteX9" fmla="*/ 11288 w 3160888"/>
              <a:gd name="connsiteY9" fmla="*/ 932140 h 1236940"/>
              <a:gd name="connsiteX10" fmla="*/ 11288 w 3160888"/>
              <a:gd name="connsiteY10" fmla="*/ 1198840 h 1236940"/>
              <a:gd name="connsiteX11" fmla="*/ 11288 w 3160888"/>
              <a:gd name="connsiteY11" fmla="*/ 1236940 h 1236940"/>
              <a:gd name="connsiteX0" fmla="*/ 3160888 w 3160888"/>
              <a:gd name="connsiteY0" fmla="*/ 1224240 h 1236940"/>
              <a:gd name="connsiteX1" fmla="*/ 3135488 w 3160888"/>
              <a:gd name="connsiteY1" fmla="*/ 995640 h 1236940"/>
              <a:gd name="connsiteX2" fmla="*/ 2919588 w 3160888"/>
              <a:gd name="connsiteY2" fmla="*/ 601940 h 1236940"/>
              <a:gd name="connsiteX3" fmla="*/ 2481438 w 3160888"/>
              <a:gd name="connsiteY3" fmla="*/ 278090 h 1236940"/>
              <a:gd name="connsiteX4" fmla="*/ 1890888 w 3160888"/>
              <a:gd name="connsiteY4" fmla="*/ 43140 h 1236940"/>
              <a:gd name="connsiteX5" fmla="*/ 1128888 w 3160888"/>
              <a:gd name="connsiteY5" fmla="*/ 5040 h 1236940"/>
              <a:gd name="connsiteX6" fmla="*/ 633588 w 3160888"/>
              <a:gd name="connsiteY6" fmla="*/ 106640 h 1236940"/>
              <a:gd name="connsiteX7" fmla="*/ 347838 w 3160888"/>
              <a:gd name="connsiteY7" fmla="*/ 284440 h 1236940"/>
              <a:gd name="connsiteX8" fmla="*/ 163688 w 3160888"/>
              <a:gd name="connsiteY8" fmla="*/ 538440 h 1236940"/>
              <a:gd name="connsiteX9" fmla="*/ 11288 w 3160888"/>
              <a:gd name="connsiteY9" fmla="*/ 932140 h 1236940"/>
              <a:gd name="connsiteX10" fmla="*/ 11288 w 3160888"/>
              <a:gd name="connsiteY10" fmla="*/ 1198840 h 1236940"/>
              <a:gd name="connsiteX11" fmla="*/ 11288 w 3160888"/>
              <a:gd name="connsiteY11" fmla="*/ 1236940 h 1236940"/>
              <a:gd name="connsiteX0" fmla="*/ 3160888 w 3160888"/>
              <a:gd name="connsiteY0" fmla="*/ 1224240 h 1236940"/>
              <a:gd name="connsiteX1" fmla="*/ 3135488 w 3160888"/>
              <a:gd name="connsiteY1" fmla="*/ 995640 h 1236940"/>
              <a:gd name="connsiteX2" fmla="*/ 2919588 w 3160888"/>
              <a:gd name="connsiteY2" fmla="*/ 601940 h 1236940"/>
              <a:gd name="connsiteX3" fmla="*/ 2481438 w 3160888"/>
              <a:gd name="connsiteY3" fmla="*/ 278090 h 1236940"/>
              <a:gd name="connsiteX4" fmla="*/ 1890888 w 3160888"/>
              <a:gd name="connsiteY4" fmla="*/ 43140 h 1236940"/>
              <a:gd name="connsiteX5" fmla="*/ 1128888 w 3160888"/>
              <a:gd name="connsiteY5" fmla="*/ 5040 h 1236940"/>
              <a:gd name="connsiteX6" fmla="*/ 633588 w 3160888"/>
              <a:gd name="connsiteY6" fmla="*/ 106640 h 1236940"/>
              <a:gd name="connsiteX7" fmla="*/ 347838 w 3160888"/>
              <a:gd name="connsiteY7" fmla="*/ 284440 h 1236940"/>
              <a:gd name="connsiteX8" fmla="*/ 163688 w 3160888"/>
              <a:gd name="connsiteY8" fmla="*/ 538440 h 1236940"/>
              <a:gd name="connsiteX9" fmla="*/ 11288 w 3160888"/>
              <a:gd name="connsiteY9" fmla="*/ 932140 h 1236940"/>
              <a:gd name="connsiteX10" fmla="*/ 11288 w 3160888"/>
              <a:gd name="connsiteY10" fmla="*/ 1198840 h 1236940"/>
              <a:gd name="connsiteX11" fmla="*/ 11288 w 3160888"/>
              <a:gd name="connsiteY11" fmla="*/ 1236940 h 1236940"/>
              <a:gd name="connsiteX0" fmla="*/ 3168650 w 3168650"/>
              <a:gd name="connsiteY0" fmla="*/ 1224240 h 1236940"/>
              <a:gd name="connsiteX1" fmla="*/ 3143250 w 3168650"/>
              <a:gd name="connsiteY1" fmla="*/ 995640 h 1236940"/>
              <a:gd name="connsiteX2" fmla="*/ 2927350 w 3168650"/>
              <a:gd name="connsiteY2" fmla="*/ 601940 h 1236940"/>
              <a:gd name="connsiteX3" fmla="*/ 2489200 w 3168650"/>
              <a:gd name="connsiteY3" fmla="*/ 278090 h 1236940"/>
              <a:gd name="connsiteX4" fmla="*/ 1898650 w 3168650"/>
              <a:gd name="connsiteY4" fmla="*/ 43140 h 1236940"/>
              <a:gd name="connsiteX5" fmla="*/ 1136650 w 3168650"/>
              <a:gd name="connsiteY5" fmla="*/ 5040 h 1236940"/>
              <a:gd name="connsiteX6" fmla="*/ 641350 w 3168650"/>
              <a:gd name="connsiteY6" fmla="*/ 106640 h 1236940"/>
              <a:gd name="connsiteX7" fmla="*/ 355600 w 3168650"/>
              <a:gd name="connsiteY7" fmla="*/ 284440 h 1236940"/>
              <a:gd name="connsiteX8" fmla="*/ 171450 w 3168650"/>
              <a:gd name="connsiteY8" fmla="*/ 538440 h 1236940"/>
              <a:gd name="connsiteX9" fmla="*/ 19050 w 3168650"/>
              <a:gd name="connsiteY9" fmla="*/ 932140 h 1236940"/>
              <a:gd name="connsiteX10" fmla="*/ 19050 w 3168650"/>
              <a:gd name="connsiteY10" fmla="*/ 1198840 h 1236940"/>
              <a:gd name="connsiteX11" fmla="*/ 0 w 3168650"/>
              <a:gd name="connsiteY11" fmla="*/ 1236940 h 1236940"/>
              <a:gd name="connsiteX0" fmla="*/ 3168650 w 3168650"/>
              <a:gd name="connsiteY0" fmla="*/ 1224240 h 1236940"/>
              <a:gd name="connsiteX1" fmla="*/ 3143250 w 3168650"/>
              <a:gd name="connsiteY1" fmla="*/ 995640 h 1236940"/>
              <a:gd name="connsiteX2" fmla="*/ 2927350 w 3168650"/>
              <a:gd name="connsiteY2" fmla="*/ 601940 h 1236940"/>
              <a:gd name="connsiteX3" fmla="*/ 2489200 w 3168650"/>
              <a:gd name="connsiteY3" fmla="*/ 278090 h 1236940"/>
              <a:gd name="connsiteX4" fmla="*/ 1898650 w 3168650"/>
              <a:gd name="connsiteY4" fmla="*/ 43140 h 1236940"/>
              <a:gd name="connsiteX5" fmla="*/ 1136650 w 3168650"/>
              <a:gd name="connsiteY5" fmla="*/ 5040 h 1236940"/>
              <a:gd name="connsiteX6" fmla="*/ 641350 w 3168650"/>
              <a:gd name="connsiteY6" fmla="*/ 106640 h 1236940"/>
              <a:gd name="connsiteX7" fmla="*/ 355600 w 3168650"/>
              <a:gd name="connsiteY7" fmla="*/ 284440 h 1236940"/>
              <a:gd name="connsiteX8" fmla="*/ 171450 w 3168650"/>
              <a:gd name="connsiteY8" fmla="*/ 538440 h 1236940"/>
              <a:gd name="connsiteX9" fmla="*/ 19050 w 3168650"/>
              <a:gd name="connsiteY9" fmla="*/ 932140 h 1236940"/>
              <a:gd name="connsiteX10" fmla="*/ 6350 w 3168650"/>
              <a:gd name="connsiteY10" fmla="*/ 1122640 h 1236940"/>
              <a:gd name="connsiteX11" fmla="*/ 0 w 3168650"/>
              <a:gd name="connsiteY11" fmla="*/ 1236940 h 1236940"/>
              <a:gd name="connsiteX0" fmla="*/ 3168650 w 3168650"/>
              <a:gd name="connsiteY0" fmla="*/ 1193956 h 1206656"/>
              <a:gd name="connsiteX1" fmla="*/ 3143250 w 3168650"/>
              <a:gd name="connsiteY1" fmla="*/ 965356 h 1206656"/>
              <a:gd name="connsiteX2" fmla="*/ 2927350 w 3168650"/>
              <a:gd name="connsiteY2" fmla="*/ 571656 h 1206656"/>
              <a:gd name="connsiteX3" fmla="*/ 2489200 w 3168650"/>
              <a:gd name="connsiteY3" fmla="*/ 247806 h 1206656"/>
              <a:gd name="connsiteX4" fmla="*/ 1898650 w 3168650"/>
              <a:gd name="connsiteY4" fmla="*/ 12856 h 1206656"/>
              <a:gd name="connsiteX5" fmla="*/ 1136650 w 3168650"/>
              <a:gd name="connsiteY5" fmla="*/ 35716 h 1206656"/>
              <a:gd name="connsiteX6" fmla="*/ 641350 w 3168650"/>
              <a:gd name="connsiteY6" fmla="*/ 76356 h 1206656"/>
              <a:gd name="connsiteX7" fmla="*/ 355600 w 3168650"/>
              <a:gd name="connsiteY7" fmla="*/ 254156 h 1206656"/>
              <a:gd name="connsiteX8" fmla="*/ 171450 w 3168650"/>
              <a:gd name="connsiteY8" fmla="*/ 508156 h 1206656"/>
              <a:gd name="connsiteX9" fmla="*/ 19050 w 3168650"/>
              <a:gd name="connsiteY9" fmla="*/ 901856 h 1206656"/>
              <a:gd name="connsiteX10" fmla="*/ 6350 w 3168650"/>
              <a:gd name="connsiteY10" fmla="*/ 1092356 h 1206656"/>
              <a:gd name="connsiteX11" fmla="*/ 0 w 3168650"/>
              <a:gd name="connsiteY11" fmla="*/ 1206656 h 1206656"/>
              <a:gd name="connsiteX0" fmla="*/ 3168650 w 3168650"/>
              <a:gd name="connsiteY0" fmla="*/ 1214165 h 1226865"/>
              <a:gd name="connsiteX1" fmla="*/ 3143250 w 3168650"/>
              <a:gd name="connsiteY1" fmla="*/ 985565 h 1226865"/>
              <a:gd name="connsiteX2" fmla="*/ 2927350 w 3168650"/>
              <a:gd name="connsiteY2" fmla="*/ 591865 h 1226865"/>
              <a:gd name="connsiteX3" fmla="*/ 2489200 w 3168650"/>
              <a:gd name="connsiteY3" fmla="*/ 268015 h 1226865"/>
              <a:gd name="connsiteX4" fmla="*/ 1799590 w 3168650"/>
              <a:gd name="connsiteY4" fmla="*/ 10205 h 1226865"/>
              <a:gd name="connsiteX5" fmla="*/ 1136650 w 3168650"/>
              <a:gd name="connsiteY5" fmla="*/ 55925 h 1226865"/>
              <a:gd name="connsiteX6" fmla="*/ 641350 w 3168650"/>
              <a:gd name="connsiteY6" fmla="*/ 96565 h 1226865"/>
              <a:gd name="connsiteX7" fmla="*/ 355600 w 3168650"/>
              <a:gd name="connsiteY7" fmla="*/ 274365 h 1226865"/>
              <a:gd name="connsiteX8" fmla="*/ 171450 w 3168650"/>
              <a:gd name="connsiteY8" fmla="*/ 528365 h 1226865"/>
              <a:gd name="connsiteX9" fmla="*/ 19050 w 3168650"/>
              <a:gd name="connsiteY9" fmla="*/ 922065 h 1226865"/>
              <a:gd name="connsiteX10" fmla="*/ 6350 w 3168650"/>
              <a:gd name="connsiteY10" fmla="*/ 1112565 h 1226865"/>
              <a:gd name="connsiteX11" fmla="*/ 0 w 3168650"/>
              <a:gd name="connsiteY11" fmla="*/ 1226865 h 1226865"/>
              <a:gd name="connsiteX0" fmla="*/ 3168650 w 3168650"/>
              <a:gd name="connsiteY0" fmla="*/ 1211837 h 1224537"/>
              <a:gd name="connsiteX1" fmla="*/ 3143250 w 3168650"/>
              <a:gd name="connsiteY1" fmla="*/ 983237 h 1224537"/>
              <a:gd name="connsiteX2" fmla="*/ 2927350 w 3168650"/>
              <a:gd name="connsiteY2" fmla="*/ 589537 h 1224537"/>
              <a:gd name="connsiteX3" fmla="*/ 2489200 w 3168650"/>
              <a:gd name="connsiteY3" fmla="*/ 265687 h 1224537"/>
              <a:gd name="connsiteX4" fmla="*/ 1799590 w 3168650"/>
              <a:gd name="connsiteY4" fmla="*/ 7877 h 1224537"/>
              <a:gd name="connsiteX5" fmla="*/ 1090930 w 3168650"/>
              <a:gd name="connsiteY5" fmla="*/ 68837 h 1224537"/>
              <a:gd name="connsiteX6" fmla="*/ 641350 w 3168650"/>
              <a:gd name="connsiteY6" fmla="*/ 94237 h 1224537"/>
              <a:gd name="connsiteX7" fmla="*/ 355600 w 3168650"/>
              <a:gd name="connsiteY7" fmla="*/ 272037 h 1224537"/>
              <a:gd name="connsiteX8" fmla="*/ 171450 w 3168650"/>
              <a:gd name="connsiteY8" fmla="*/ 526037 h 1224537"/>
              <a:gd name="connsiteX9" fmla="*/ 19050 w 3168650"/>
              <a:gd name="connsiteY9" fmla="*/ 919737 h 1224537"/>
              <a:gd name="connsiteX10" fmla="*/ 6350 w 3168650"/>
              <a:gd name="connsiteY10" fmla="*/ 1110237 h 1224537"/>
              <a:gd name="connsiteX11" fmla="*/ 0 w 3168650"/>
              <a:gd name="connsiteY11" fmla="*/ 1224537 h 1224537"/>
              <a:gd name="connsiteX0" fmla="*/ 3168650 w 3168650"/>
              <a:gd name="connsiteY0" fmla="*/ 1214523 h 1227223"/>
              <a:gd name="connsiteX1" fmla="*/ 3143250 w 3168650"/>
              <a:gd name="connsiteY1" fmla="*/ 985923 h 1227223"/>
              <a:gd name="connsiteX2" fmla="*/ 2927350 w 3168650"/>
              <a:gd name="connsiteY2" fmla="*/ 592223 h 1227223"/>
              <a:gd name="connsiteX3" fmla="*/ 2489200 w 3168650"/>
              <a:gd name="connsiteY3" fmla="*/ 268373 h 1227223"/>
              <a:gd name="connsiteX4" fmla="*/ 1799590 w 3168650"/>
              <a:gd name="connsiteY4" fmla="*/ 10563 h 1227223"/>
              <a:gd name="connsiteX5" fmla="*/ 1090930 w 3168650"/>
              <a:gd name="connsiteY5" fmla="*/ 71523 h 1227223"/>
              <a:gd name="connsiteX6" fmla="*/ 626110 w 3168650"/>
              <a:gd name="connsiteY6" fmla="*/ 272183 h 1227223"/>
              <a:gd name="connsiteX7" fmla="*/ 355600 w 3168650"/>
              <a:gd name="connsiteY7" fmla="*/ 274723 h 1227223"/>
              <a:gd name="connsiteX8" fmla="*/ 171450 w 3168650"/>
              <a:gd name="connsiteY8" fmla="*/ 528723 h 1227223"/>
              <a:gd name="connsiteX9" fmla="*/ 19050 w 3168650"/>
              <a:gd name="connsiteY9" fmla="*/ 922423 h 1227223"/>
              <a:gd name="connsiteX10" fmla="*/ 6350 w 3168650"/>
              <a:gd name="connsiteY10" fmla="*/ 1112923 h 1227223"/>
              <a:gd name="connsiteX11" fmla="*/ 0 w 3168650"/>
              <a:gd name="connsiteY11" fmla="*/ 1227223 h 1227223"/>
              <a:gd name="connsiteX0" fmla="*/ 3168650 w 3168650"/>
              <a:gd name="connsiteY0" fmla="*/ 1214523 h 1227223"/>
              <a:gd name="connsiteX1" fmla="*/ 3143250 w 3168650"/>
              <a:gd name="connsiteY1" fmla="*/ 985923 h 1227223"/>
              <a:gd name="connsiteX2" fmla="*/ 2927350 w 3168650"/>
              <a:gd name="connsiteY2" fmla="*/ 592223 h 1227223"/>
              <a:gd name="connsiteX3" fmla="*/ 2489200 w 3168650"/>
              <a:gd name="connsiteY3" fmla="*/ 268373 h 1227223"/>
              <a:gd name="connsiteX4" fmla="*/ 1799590 w 3168650"/>
              <a:gd name="connsiteY4" fmla="*/ 10563 h 1227223"/>
              <a:gd name="connsiteX5" fmla="*/ 1090930 w 3168650"/>
              <a:gd name="connsiteY5" fmla="*/ 71523 h 1227223"/>
              <a:gd name="connsiteX6" fmla="*/ 626110 w 3168650"/>
              <a:gd name="connsiteY6" fmla="*/ 272183 h 1227223"/>
              <a:gd name="connsiteX7" fmla="*/ 355600 w 3168650"/>
              <a:gd name="connsiteY7" fmla="*/ 274723 h 1227223"/>
              <a:gd name="connsiteX8" fmla="*/ 171450 w 3168650"/>
              <a:gd name="connsiteY8" fmla="*/ 528723 h 1227223"/>
              <a:gd name="connsiteX9" fmla="*/ 19050 w 3168650"/>
              <a:gd name="connsiteY9" fmla="*/ 922423 h 1227223"/>
              <a:gd name="connsiteX10" fmla="*/ 6350 w 3168650"/>
              <a:gd name="connsiteY10" fmla="*/ 1112923 h 1227223"/>
              <a:gd name="connsiteX11" fmla="*/ 0 w 3168650"/>
              <a:gd name="connsiteY11" fmla="*/ 1227223 h 1227223"/>
              <a:gd name="connsiteX0" fmla="*/ 3168650 w 3168650"/>
              <a:gd name="connsiteY0" fmla="*/ 1214523 h 1227223"/>
              <a:gd name="connsiteX1" fmla="*/ 3143250 w 3168650"/>
              <a:gd name="connsiteY1" fmla="*/ 985923 h 1227223"/>
              <a:gd name="connsiteX2" fmla="*/ 2927350 w 3168650"/>
              <a:gd name="connsiteY2" fmla="*/ 592223 h 1227223"/>
              <a:gd name="connsiteX3" fmla="*/ 2489200 w 3168650"/>
              <a:gd name="connsiteY3" fmla="*/ 268373 h 1227223"/>
              <a:gd name="connsiteX4" fmla="*/ 1799590 w 3168650"/>
              <a:gd name="connsiteY4" fmla="*/ 10563 h 1227223"/>
              <a:gd name="connsiteX5" fmla="*/ 1090930 w 3168650"/>
              <a:gd name="connsiteY5" fmla="*/ 71523 h 1227223"/>
              <a:gd name="connsiteX6" fmla="*/ 626110 w 3168650"/>
              <a:gd name="connsiteY6" fmla="*/ 272183 h 1227223"/>
              <a:gd name="connsiteX7" fmla="*/ 401320 w 3168650"/>
              <a:gd name="connsiteY7" fmla="*/ 465223 h 1227223"/>
              <a:gd name="connsiteX8" fmla="*/ 171450 w 3168650"/>
              <a:gd name="connsiteY8" fmla="*/ 528723 h 1227223"/>
              <a:gd name="connsiteX9" fmla="*/ 19050 w 3168650"/>
              <a:gd name="connsiteY9" fmla="*/ 922423 h 1227223"/>
              <a:gd name="connsiteX10" fmla="*/ 6350 w 3168650"/>
              <a:gd name="connsiteY10" fmla="*/ 1112923 h 1227223"/>
              <a:gd name="connsiteX11" fmla="*/ 0 w 3168650"/>
              <a:gd name="connsiteY11" fmla="*/ 1227223 h 1227223"/>
              <a:gd name="connsiteX0" fmla="*/ 3178270 w 3178270"/>
              <a:gd name="connsiteY0" fmla="*/ 1214523 h 1227223"/>
              <a:gd name="connsiteX1" fmla="*/ 3152870 w 3178270"/>
              <a:gd name="connsiteY1" fmla="*/ 985923 h 1227223"/>
              <a:gd name="connsiteX2" fmla="*/ 2936970 w 3178270"/>
              <a:gd name="connsiteY2" fmla="*/ 592223 h 1227223"/>
              <a:gd name="connsiteX3" fmla="*/ 2498820 w 3178270"/>
              <a:gd name="connsiteY3" fmla="*/ 268373 h 1227223"/>
              <a:gd name="connsiteX4" fmla="*/ 1809210 w 3178270"/>
              <a:gd name="connsiteY4" fmla="*/ 10563 h 1227223"/>
              <a:gd name="connsiteX5" fmla="*/ 1100550 w 3178270"/>
              <a:gd name="connsiteY5" fmla="*/ 71523 h 1227223"/>
              <a:gd name="connsiteX6" fmla="*/ 635730 w 3178270"/>
              <a:gd name="connsiteY6" fmla="*/ 272183 h 1227223"/>
              <a:gd name="connsiteX7" fmla="*/ 410940 w 3178270"/>
              <a:gd name="connsiteY7" fmla="*/ 465223 h 1227223"/>
              <a:gd name="connsiteX8" fmla="*/ 363950 w 3178270"/>
              <a:gd name="connsiteY8" fmla="*/ 764943 h 1227223"/>
              <a:gd name="connsiteX9" fmla="*/ 28670 w 3178270"/>
              <a:gd name="connsiteY9" fmla="*/ 922423 h 1227223"/>
              <a:gd name="connsiteX10" fmla="*/ 15970 w 3178270"/>
              <a:gd name="connsiteY10" fmla="*/ 1112923 h 1227223"/>
              <a:gd name="connsiteX11" fmla="*/ 9620 w 3178270"/>
              <a:gd name="connsiteY11" fmla="*/ 1227223 h 1227223"/>
              <a:gd name="connsiteX0" fmla="*/ 3189352 w 3189352"/>
              <a:gd name="connsiteY0" fmla="*/ 1214523 h 1227223"/>
              <a:gd name="connsiteX1" fmla="*/ 3163952 w 3189352"/>
              <a:gd name="connsiteY1" fmla="*/ 985923 h 1227223"/>
              <a:gd name="connsiteX2" fmla="*/ 2948052 w 3189352"/>
              <a:gd name="connsiteY2" fmla="*/ 592223 h 1227223"/>
              <a:gd name="connsiteX3" fmla="*/ 2509902 w 3189352"/>
              <a:gd name="connsiteY3" fmla="*/ 268373 h 1227223"/>
              <a:gd name="connsiteX4" fmla="*/ 1820292 w 3189352"/>
              <a:gd name="connsiteY4" fmla="*/ 10563 h 1227223"/>
              <a:gd name="connsiteX5" fmla="*/ 1111632 w 3189352"/>
              <a:gd name="connsiteY5" fmla="*/ 71523 h 1227223"/>
              <a:gd name="connsiteX6" fmla="*/ 646812 w 3189352"/>
              <a:gd name="connsiteY6" fmla="*/ 272183 h 1227223"/>
              <a:gd name="connsiteX7" fmla="*/ 422022 w 3189352"/>
              <a:gd name="connsiteY7" fmla="*/ 465223 h 1227223"/>
              <a:gd name="connsiteX8" fmla="*/ 375032 w 3189352"/>
              <a:gd name="connsiteY8" fmla="*/ 764943 h 1227223"/>
              <a:gd name="connsiteX9" fmla="*/ 382652 w 3189352"/>
              <a:gd name="connsiteY9" fmla="*/ 998623 h 1227223"/>
              <a:gd name="connsiteX10" fmla="*/ 27052 w 3189352"/>
              <a:gd name="connsiteY10" fmla="*/ 1112923 h 1227223"/>
              <a:gd name="connsiteX11" fmla="*/ 20702 w 3189352"/>
              <a:gd name="connsiteY11" fmla="*/ 1227223 h 1227223"/>
              <a:gd name="connsiteX0" fmla="*/ 3168650 w 3168650"/>
              <a:gd name="connsiteY0" fmla="*/ 1214523 h 1227223"/>
              <a:gd name="connsiteX1" fmla="*/ 3143250 w 3168650"/>
              <a:gd name="connsiteY1" fmla="*/ 985923 h 1227223"/>
              <a:gd name="connsiteX2" fmla="*/ 2927350 w 3168650"/>
              <a:gd name="connsiteY2" fmla="*/ 592223 h 1227223"/>
              <a:gd name="connsiteX3" fmla="*/ 2489200 w 3168650"/>
              <a:gd name="connsiteY3" fmla="*/ 268373 h 1227223"/>
              <a:gd name="connsiteX4" fmla="*/ 1799590 w 3168650"/>
              <a:gd name="connsiteY4" fmla="*/ 10563 h 1227223"/>
              <a:gd name="connsiteX5" fmla="*/ 1090930 w 3168650"/>
              <a:gd name="connsiteY5" fmla="*/ 71523 h 1227223"/>
              <a:gd name="connsiteX6" fmla="*/ 626110 w 3168650"/>
              <a:gd name="connsiteY6" fmla="*/ 272183 h 1227223"/>
              <a:gd name="connsiteX7" fmla="*/ 401320 w 3168650"/>
              <a:gd name="connsiteY7" fmla="*/ 465223 h 1227223"/>
              <a:gd name="connsiteX8" fmla="*/ 354330 w 3168650"/>
              <a:gd name="connsiteY8" fmla="*/ 764943 h 1227223"/>
              <a:gd name="connsiteX9" fmla="*/ 361950 w 3168650"/>
              <a:gd name="connsiteY9" fmla="*/ 998623 h 1227223"/>
              <a:gd name="connsiteX10" fmla="*/ 356870 w 3168650"/>
              <a:gd name="connsiteY10" fmla="*/ 1143403 h 1227223"/>
              <a:gd name="connsiteX11" fmla="*/ 0 w 3168650"/>
              <a:gd name="connsiteY11" fmla="*/ 1227223 h 1227223"/>
              <a:gd name="connsiteX0" fmla="*/ 2816091 w 2816091"/>
              <a:gd name="connsiteY0" fmla="*/ 1214523 h 1265323"/>
              <a:gd name="connsiteX1" fmla="*/ 2790691 w 2816091"/>
              <a:gd name="connsiteY1" fmla="*/ 985923 h 1265323"/>
              <a:gd name="connsiteX2" fmla="*/ 2574791 w 2816091"/>
              <a:gd name="connsiteY2" fmla="*/ 592223 h 1265323"/>
              <a:gd name="connsiteX3" fmla="*/ 2136641 w 2816091"/>
              <a:gd name="connsiteY3" fmla="*/ 268373 h 1265323"/>
              <a:gd name="connsiteX4" fmla="*/ 1447031 w 2816091"/>
              <a:gd name="connsiteY4" fmla="*/ 10563 h 1265323"/>
              <a:gd name="connsiteX5" fmla="*/ 738371 w 2816091"/>
              <a:gd name="connsiteY5" fmla="*/ 71523 h 1265323"/>
              <a:gd name="connsiteX6" fmla="*/ 273551 w 2816091"/>
              <a:gd name="connsiteY6" fmla="*/ 272183 h 1265323"/>
              <a:gd name="connsiteX7" fmla="*/ 48761 w 2816091"/>
              <a:gd name="connsiteY7" fmla="*/ 465223 h 1265323"/>
              <a:gd name="connsiteX8" fmla="*/ 1771 w 2816091"/>
              <a:gd name="connsiteY8" fmla="*/ 764943 h 1265323"/>
              <a:gd name="connsiteX9" fmla="*/ 9391 w 2816091"/>
              <a:gd name="connsiteY9" fmla="*/ 998623 h 1265323"/>
              <a:gd name="connsiteX10" fmla="*/ 4311 w 2816091"/>
              <a:gd name="connsiteY10" fmla="*/ 1143403 h 1265323"/>
              <a:gd name="connsiteX11" fmla="*/ 58921 w 2816091"/>
              <a:gd name="connsiteY11" fmla="*/ 1265323 h 1265323"/>
              <a:gd name="connsiteX0" fmla="*/ 2816091 w 2816091"/>
              <a:gd name="connsiteY0" fmla="*/ 1214523 h 1265323"/>
              <a:gd name="connsiteX1" fmla="*/ 2790691 w 2816091"/>
              <a:gd name="connsiteY1" fmla="*/ 985923 h 1265323"/>
              <a:gd name="connsiteX2" fmla="*/ 2574791 w 2816091"/>
              <a:gd name="connsiteY2" fmla="*/ 592223 h 1265323"/>
              <a:gd name="connsiteX3" fmla="*/ 2136641 w 2816091"/>
              <a:gd name="connsiteY3" fmla="*/ 268373 h 1265323"/>
              <a:gd name="connsiteX4" fmla="*/ 1447031 w 2816091"/>
              <a:gd name="connsiteY4" fmla="*/ 10563 h 1265323"/>
              <a:gd name="connsiteX5" fmla="*/ 738371 w 2816091"/>
              <a:gd name="connsiteY5" fmla="*/ 71523 h 1265323"/>
              <a:gd name="connsiteX6" fmla="*/ 273551 w 2816091"/>
              <a:gd name="connsiteY6" fmla="*/ 272183 h 1265323"/>
              <a:gd name="connsiteX7" fmla="*/ 48761 w 2816091"/>
              <a:gd name="connsiteY7" fmla="*/ 465223 h 1265323"/>
              <a:gd name="connsiteX8" fmla="*/ 1771 w 2816091"/>
              <a:gd name="connsiteY8" fmla="*/ 764943 h 1265323"/>
              <a:gd name="connsiteX9" fmla="*/ 9391 w 2816091"/>
              <a:gd name="connsiteY9" fmla="*/ 998623 h 1265323"/>
              <a:gd name="connsiteX10" fmla="*/ 4311 w 2816091"/>
              <a:gd name="connsiteY10" fmla="*/ 1143403 h 1265323"/>
              <a:gd name="connsiteX11" fmla="*/ 43046 w 2816091"/>
              <a:gd name="connsiteY11" fmla="*/ 1265323 h 1265323"/>
              <a:gd name="connsiteX0" fmla="*/ 2816485 w 2816485"/>
              <a:gd name="connsiteY0" fmla="*/ 1214523 h 1265323"/>
              <a:gd name="connsiteX1" fmla="*/ 2791085 w 2816485"/>
              <a:gd name="connsiteY1" fmla="*/ 985923 h 1265323"/>
              <a:gd name="connsiteX2" fmla="*/ 2575185 w 2816485"/>
              <a:gd name="connsiteY2" fmla="*/ 592223 h 1265323"/>
              <a:gd name="connsiteX3" fmla="*/ 2137035 w 2816485"/>
              <a:gd name="connsiteY3" fmla="*/ 268373 h 1265323"/>
              <a:gd name="connsiteX4" fmla="*/ 1447425 w 2816485"/>
              <a:gd name="connsiteY4" fmla="*/ 10563 h 1265323"/>
              <a:gd name="connsiteX5" fmla="*/ 738765 w 2816485"/>
              <a:gd name="connsiteY5" fmla="*/ 71523 h 1265323"/>
              <a:gd name="connsiteX6" fmla="*/ 273945 w 2816485"/>
              <a:gd name="connsiteY6" fmla="*/ 272183 h 1265323"/>
              <a:gd name="connsiteX7" fmla="*/ 49155 w 2816485"/>
              <a:gd name="connsiteY7" fmla="*/ 465223 h 1265323"/>
              <a:gd name="connsiteX8" fmla="*/ 2165 w 2816485"/>
              <a:gd name="connsiteY8" fmla="*/ 764943 h 1265323"/>
              <a:gd name="connsiteX9" fmla="*/ 9785 w 2816485"/>
              <a:gd name="connsiteY9" fmla="*/ 998623 h 1265323"/>
              <a:gd name="connsiteX10" fmla="*/ 26930 w 2816485"/>
              <a:gd name="connsiteY10" fmla="*/ 1105303 h 1265323"/>
              <a:gd name="connsiteX11" fmla="*/ 43440 w 2816485"/>
              <a:gd name="connsiteY11" fmla="*/ 1265323 h 1265323"/>
              <a:gd name="connsiteX0" fmla="*/ 2862538 w 2862538"/>
              <a:gd name="connsiteY0" fmla="*/ 1214523 h 1265323"/>
              <a:gd name="connsiteX1" fmla="*/ 2837138 w 2862538"/>
              <a:gd name="connsiteY1" fmla="*/ 985923 h 1265323"/>
              <a:gd name="connsiteX2" fmla="*/ 2621238 w 2862538"/>
              <a:gd name="connsiteY2" fmla="*/ 592223 h 1265323"/>
              <a:gd name="connsiteX3" fmla="*/ 2183088 w 2862538"/>
              <a:gd name="connsiteY3" fmla="*/ 268373 h 1265323"/>
              <a:gd name="connsiteX4" fmla="*/ 1493478 w 2862538"/>
              <a:gd name="connsiteY4" fmla="*/ 10563 h 1265323"/>
              <a:gd name="connsiteX5" fmla="*/ 784818 w 2862538"/>
              <a:gd name="connsiteY5" fmla="*/ 71523 h 1265323"/>
              <a:gd name="connsiteX6" fmla="*/ 319998 w 2862538"/>
              <a:gd name="connsiteY6" fmla="*/ 272183 h 1265323"/>
              <a:gd name="connsiteX7" fmla="*/ 95208 w 2862538"/>
              <a:gd name="connsiteY7" fmla="*/ 465223 h 1265323"/>
              <a:gd name="connsiteX8" fmla="*/ 593 w 2862538"/>
              <a:gd name="connsiteY8" fmla="*/ 764943 h 1265323"/>
              <a:gd name="connsiteX9" fmla="*/ 55838 w 2862538"/>
              <a:gd name="connsiteY9" fmla="*/ 998623 h 1265323"/>
              <a:gd name="connsiteX10" fmla="*/ 72983 w 2862538"/>
              <a:gd name="connsiteY10" fmla="*/ 1105303 h 1265323"/>
              <a:gd name="connsiteX11" fmla="*/ 89493 w 2862538"/>
              <a:gd name="connsiteY11" fmla="*/ 1265323 h 1265323"/>
              <a:gd name="connsiteX0" fmla="*/ 2862121 w 2862121"/>
              <a:gd name="connsiteY0" fmla="*/ 1214523 h 1265323"/>
              <a:gd name="connsiteX1" fmla="*/ 2836721 w 2862121"/>
              <a:gd name="connsiteY1" fmla="*/ 985923 h 1265323"/>
              <a:gd name="connsiteX2" fmla="*/ 2620821 w 2862121"/>
              <a:gd name="connsiteY2" fmla="*/ 592223 h 1265323"/>
              <a:gd name="connsiteX3" fmla="*/ 2182671 w 2862121"/>
              <a:gd name="connsiteY3" fmla="*/ 268373 h 1265323"/>
              <a:gd name="connsiteX4" fmla="*/ 1493061 w 2862121"/>
              <a:gd name="connsiteY4" fmla="*/ 10563 h 1265323"/>
              <a:gd name="connsiteX5" fmla="*/ 784401 w 2862121"/>
              <a:gd name="connsiteY5" fmla="*/ 71523 h 1265323"/>
              <a:gd name="connsiteX6" fmla="*/ 319581 w 2862121"/>
              <a:gd name="connsiteY6" fmla="*/ 272183 h 1265323"/>
              <a:gd name="connsiteX7" fmla="*/ 75741 w 2862121"/>
              <a:gd name="connsiteY7" fmla="*/ 458873 h 1265323"/>
              <a:gd name="connsiteX8" fmla="*/ 176 w 2862121"/>
              <a:gd name="connsiteY8" fmla="*/ 764943 h 1265323"/>
              <a:gd name="connsiteX9" fmla="*/ 55421 w 2862121"/>
              <a:gd name="connsiteY9" fmla="*/ 998623 h 1265323"/>
              <a:gd name="connsiteX10" fmla="*/ 72566 w 2862121"/>
              <a:gd name="connsiteY10" fmla="*/ 1105303 h 1265323"/>
              <a:gd name="connsiteX11" fmla="*/ 89076 w 2862121"/>
              <a:gd name="connsiteY11" fmla="*/ 1265323 h 1265323"/>
              <a:gd name="connsiteX0" fmla="*/ 2862121 w 2862121"/>
              <a:gd name="connsiteY0" fmla="*/ 1213818 h 1264618"/>
              <a:gd name="connsiteX1" fmla="*/ 2836721 w 2862121"/>
              <a:gd name="connsiteY1" fmla="*/ 985218 h 1264618"/>
              <a:gd name="connsiteX2" fmla="*/ 2620821 w 2862121"/>
              <a:gd name="connsiteY2" fmla="*/ 591518 h 1264618"/>
              <a:gd name="connsiteX3" fmla="*/ 2182671 w 2862121"/>
              <a:gd name="connsiteY3" fmla="*/ 267668 h 1264618"/>
              <a:gd name="connsiteX4" fmla="*/ 1493061 w 2862121"/>
              <a:gd name="connsiteY4" fmla="*/ 9858 h 1264618"/>
              <a:gd name="connsiteX5" fmla="*/ 784401 w 2862121"/>
              <a:gd name="connsiteY5" fmla="*/ 70818 h 1264618"/>
              <a:gd name="connsiteX6" fmla="*/ 316406 w 2862121"/>
              <a:gd name="connsiteY6" fmla="*/ 233378 h 1264618"/>
              <a:gd name="connsiteX7" fmla="*/ 75741 w 2862121"/>
              <a:gd name="connsiteY7" fmla="*/ 458168 h 1264618"/>
              <a:gd name="connsiteX8" fmla="*/ 176 w 2862121"/>
              <a:gd name="connsiteY8" fmla="*/ 764238 h 1264618"/>
              <a:gd name="connsiteX9" fmla="*/ 55421 w 2862121"/>
              <a:gd name="connsiteY9" fmla="*/ 997918 h 1264618"/>
              <a:gd name="connsiteX10" fmla="*/ 72566 w 2862121"/>
              <a:gd name="connsiteY10" fmla="*/ 1104598 h 1264618"/>
              <a:gd name="connsiteX11" fmla="*/ 89076 w 2862121"/>
              <a:gd name="connsiteY11" fmla="*/ 1264618 h 1264618"/>
              <a:gd name="connsiteX0" fmla="*/ 2862121 w 2862121"/>
              <a:gd name="connsiteY0" fmla="*/ 1220600 h 1271400"/>
              <a:gd name="connsiteX1" fmla="*/ 2836721 w 2862121"/>
              <a:gd name="connsiteY1" fmla="*/ 992000 h 1271400"/>
              <a:gd name="connsiteX2" fmla="*/ 2620821 w 2862121"/>
              <a:gd name="connsiteY2" fmla="*/ 598300 h 1271400"/>
              <a:gd name="connsiteX3" fmla="*/ 2182671 w 2862121"/>
              <a:gd name="connsiteY3" fmla="*/ 274450 h 1271400"/>
              <a:gd name="connsiteX4" fmla="*/ 1493061 w 2862121"/>
              <a:gd name="connsiteY4" fmla="*/ 16640 h 1271400"/>
              <a:gd name="connsiteX5" fmla="*/ 879651 w 2862121"/>
              <a:gd name="connsiteY5" fmla="*/ 49025 h 1271400"/>
              <a:gd name="connsiteX6" fmla="*/ 316406 w 2862121"/>
              <a:gd name="connsiteY6" fmla="*/ 240160 h 1271400"/>
              <a:gd name="connsiteX7" fmla="*/ 75741 w 2862121"/>
              <a:gd name="connsiteY7" fmla="*/ 464950 h 1271400"/>
              <a:gd name="connsiteX8" fmla="*/ 176 w 2862121"/>
              <a:gd name="connsiteY8" fmla="*/ 771020 h 1271400"/>
              <a:gd name="connsiteX9" fmla="*/ 55421 w 2862121"/>
              <a:gd name="connsiteY9" fmla="*/ 1004700 h 1271400"/>
              <a:gd name="connsiteX10" fmla="*/ 72566 w 2862121"/>
              <a:gd name="connsiteY10" fmla="*/ 1111380 h 1271400"/>
              <a:gd name="connsiteX11" fmla="*/ 89076 w 2862121"/>
              <a:gd name="connsiteY11" fmla="*/ 1271400 h 1271400"/>
              <a:gd name="connsiteX0" fmla="*/ 2862121 w 2862121"/>
              <a:gd name="connsiteY0" fmla="*/ 1220600 h 1271400"/>
              <a:gd name="connsiteX1" fmla="*/ 2836721 w 2862121"/>
              <a:gd name="connsiteY1" fmla="*/ 992000 h 1271400"/>
              <a:gd name="connsiteX2" fmla="*/ 2620821 w 2862121"/>
              <a:gd name="connsiteY2" fmla="*/ 598300 h 1271400"/>
              <a:gd name="connsiteX3" fmla="*/ 2182671 w 2862121"/>
              <a:gd name="connsiteY3" fmla="*/ 274450 h 1271400"/>
              <a:gd name="connsiteX4" fmla="*/ 1493061 w 2862121"/>
              <a:gd name="connsiteY4" fmla="*/ 16640 h 1271400"/>
              <a:gd name="connsiteX5" fmla="*/ 879651 w 2862121"/>
              <a:gd name="connsiteY5" fmla="*/ 49025 h 1271400"/>
              <a:gd name="connsiteX6" fmla="*/ 316406 w 2862121"/>
              <a:gd name="connsiteY6" fmla="*/ 240160 h 1271400"/>
              <a:gd name="connsiteX7" fmla="*/ 75741 w 2862121"/>
              <a:gd name="connsiteY7" fmla="*/ 464950 h 1271400"/>
              <a:gd name="connsiteX8" fmla="*/ 176 w 2862121"/>
              <a:gd name="connsiteY8" fmla="*/ 771020 h 1271400"/>
              <a:gd name="connsiteX9" fmla="*/ 55421 w 2862121"/>
              <a:gd name="connsiteY9" fmla="*/ 1004700 h 1271400"/>
              <a:gd name="connsiteX10" fmla="*/ 72566 w 2862121"/>
              <a:gd name="connsiteY10" fmla="*/ 1111380 h 1271400"/>
              <a:gd name="connsiteX11" fmla="*/ 81615 w 2862121"/>
              <a:gd name="connsiteY11" fmla="*/ 1245748 h 1271400"/>
              <a:gd name="connsiteX12" fmla="*/ 89076 w 2862121"/>
              <a:gd name="connsiteY12" fmla="*/ 1271400 h 1271400"/>
              <a:gd name="connsiteX0" fmla="*/ 2862121 w 2862121"/>
              <a:gd name="connsiteY0" fmla="*/ 1220600 h 1271400"/>
              <a:gd name="connsiteX1" fmla="*/ 2836721 w 2862121"/>
              <a:gd name="connsiteY1" fmla="*/ 992000 h 1271400"/>
              <a:gd name="connsiteX2" fmla="*/ 2620821 w 2862121"/>
              <a:gd name="connsiteY2" fmla="*/ 598300 h 1271400"/>
              <a:gd name="connsiteX3" fmla="*/ 2182671 w 2862121"/>
              <a:gd name="connsiteY3" fmla="*/ 274450 h 1271400"/>
              <a:gd name="connsiteX4" fmla="*/ 1493061 w 2862121"/>
              <a:gd name="connsiteY4" fmla="*/ 16640 h 1271400"/>
              <a:gd name="connsiteX5" fmla="*/ 879651 w 2862121"/>
              <a:gd name="connsiteY5" fmla="*/ 49025 h 1271400"/>
              <a:gd name="connsiteX6" fmla="*/ 316406 w 2862121"/>
              <a:gd name="connsiteY6" fmla="*/ 240160 h 1271400"/>
              <a:gd name="connsiteX7" fmla="*/ 75741 w 2862121"/>
              <a:gd name="connsiteY7" fmla="*/ 464950 h 1271400"/>
              <a:gd name="connsiteX8" fmla="*/ 176 w 2862121"/>
              <a:gd name="connsiteY8" fmla="*/ 771020 h 1271400"/>
              <a:gd name="connsiteX9" fmla="*/ 55421 w 2862121"/>
              <a:gd name="connsiteY9" fmla="*/ 1004700 h 1271400"/>
              <a:gd name="connsiteX10" fmla="*/ 72566 w 2862121"/>
              <a:gd name="connsiteY10" fmla="*/ 1111380 h 1271400"/>
              <a:gd name="connsiteX11" fmla="*/ 81615 w 2862121"/>
              <a:gd name="connsiteY11" fmla="*/ 1245748 h 1271400"/>
              <a:gd name="connsiteX12" fmla="*/ 89076 w 2862121"/>
              <a:gd name="connsiteY12" fmla="*/ 1271400 h 1271400"/>
              <a:gd name="connsiteX0" fmla="*/ 2862121 w 2862121"/>
              <a:gd name="connsiteY0" fmla="*/ 1220600 h 1271400"/>
              <a:gd name="connsiteX1" fmla="*/ 2836721 w 2862121"/>
              <a:gd name="connsiteY1" fmla="*/ 992000 h 1271400"/>
              <a:gd name="connsiteX2" fmla="*/ 2620821 w 2862121"/>
              <a:gd name="connsiteY2" fmla="*/ 598300 h 1271400"/>
              <a:gd name="connsiteX3" fmla="*/ 2182671 w 2862121"/>
              <a:gd name="connsiteY3" fmla="*/ 274450 h 1271400"/>
              <a:gd name="connsiteX4" fmla="*/ 1493061 w 2862121"/>
              <a:gd name="connsiteY4" fmla="*/ 16640 h 1271400"/>
              <a:gd name="connsiteX5" fmla="*/ 879651 w 2862121"/>
              <a:gd name="connsiteY5" fmla="*/ 49025 h 1271400"/>
              <a:gd name="connsiteX6" fmla="*/ 316406 w 2862121"/>
              <a:gd name="connsiteY6" fmla="*/ 240160 h 1271400"/>
              <a:gd name="connsiteX7" fmla="*/ 75741 w 2862121"/>
              <a:gd name="connsiteY7" fmla="*/ 464950 h 1271400"/>
              <a:gd name="connsiteX8" fmla="*/ 176 w 2862121"/>
              <a:gd name="connsiteY8" fmla="*/ 771020 h 1271400"/>
              <a:gd name="connsiteX9" fmla="*/ 55421 w 2862121"/>
              <a:gd name="connsiteY9" fmla="*/ 1004700 h 1271400"/>
              <a:gd name="connsiteX10" fmla="*/ 72566 w 2862121"/>
              <a:gd name="connsiteY10" fmla="*/ 1124080 h 1271400"/>
              <a:gd name="connsiteX11" fmla="*/ 81615 w 2862121"/>
              <a:gd name="connsiteY11" fmla="*/ 1245748 h 1271400"/>
              <a:gd name="connsiteX12" fmla="*/ 89076 w 2862121"/>
              <a:gd name="connsiteY12" fmla="*/ 1271400 h 1271400"/>
              <a:gd name="connsiteX0" fmla="*/ 2862121 w 2862121"/>
              <a:gd name="connsiteY0" fmla="*/ 1220600 h 1245748"/>
              <a:gd name="connsiteX1" fmla="*/ 2836721 w 2862121"/>
              <a:gd name="connsiteY1" fmla="*/ 992000 h 1245748"/>
              <a:gd name="connsiteX2" fmla="*/ 2620821 w 2862121"/>
              <a:gd name="connsiteY2" fmla="*/ 598300 h 1245748"/>
              <a:gd name="connsiteX3" fmla="*/ 2182671 w 2862121"/>
              <a:gd name="connsiteY3" fmla="*/ 274450 h 1245748"/>
              <a:gd name="connsiteX4" fmla="*/ 1493061 w 2862121"/>
              <a:gd name="connsiteY4" fmla="*/ 16640 h 1245748"/>
              <a:gd name="connsiteX5" fmla="*/ 879651 w 2862121"/>
              <a:gd name="connsiteY5" fmla="*/ 49025 h 1245748"/>
              <a:gd name="connsiteX6" fmla="*/ 316406 w 2862121"/>
              <a:gd name="connsiteY6" fmla="*/ 240160 h 1245748"/>
              <a:gd name="connsiteX7" fmla="*/ 75741 w 2862121"/>
              <a:gd name="connsiteY7" fmla="*/ 464950 h 1245748"/>
              <a:gd name="connsiteX8" fmla="*/ 176 w 2862121"/>
              <a:gd name="connsiteY8" fmla="*/ 771020 h 1245748"/>
              <a:gd name="connsiteX9" fmla="*/ 55421 w 2862121"/>
              <a:gd name="connsiteY9" fmla="*/ 1004700 h 1245748"/>
              <a:gd name="connsiteX10" fmla="*/ 72566 w 2862121"/>
              <a:gd name="connsiteY10" fmla="*/ 1124080 h 1245748"/>
              <a:gd name="connsiteX11" fmla="*/ 81615 w 2862121"/>
              <a:gd name="connsiteY11" fmla="*/ 1245748 h 1245748"/>
              <a:gd name="connsiteX0" fmla="*/ 2862121 w 2862121"/>
              <a:gd name="connsiteY0" fmla="*/ 1220600 h 1261623"/>
              <a:gd name="connsiteX1" fmla="*/ 2836721 w 2862121"/>
              <a:gd name="connsiteY1" fmla="*/ 992000 h 1261623"/>
              <a:gd name="connsiteX2" fmla="*/ 2620821 w 2862121"/>
              <a:gd name="connsiteY2" fmla="*/ 598300 h 1261623"/>
              <a:gd name="connsiteX3" fmla="*/ 2182671 w 2862121"/>
              <a:gd name="connsiteY3" fmla="*/ 274450 h 1261623"/>
              <a:gd name="connsiteX4" fmla="*/ 1493061 w 2862121"/>
              <a:gd name="connsiteY4" fmla="*/ 16640 h 1261623"/>
              <a:gd name="connsiteX5" fmla="*/ 879651 w 2862121"/>
              <a:gd name="connsiteY5" fmla="*/ 49025 h 1261623"/>
              <a:gd name="connsiteX6" fmla="*/ 316406 w 2862121"/>
              <a:gd name="connsiteY6" fmla="*/ 240160 h 1261623"/>
              <a:gd name="connsiteX7" fmla="*/ 75741 w 2862121"/>
              <a:gd name="connsiteY7" fmla="*/ 464950 h 1261623"/>
              <a:gd name="connsiteX8" fmla="*/ 176 w 2862121"/>
              <a:gd name="connsiteY8" fmla="*/ 771020 h 1261623"/>
              <a:gd name="connsiteX9" fmla="*/ 55421 w 2862121"/>
              <a:gd name="connsiteY9" fmla="*/ 1004700 h 1261623"/>
              <a:gd name="connsiteX10" fmla="*/ 72566 w 2862121"/>
              <a:gd name="connsiteY10" fmla="*/ 1124080 h 1261623"/>
              <a:gd name="connsiteX11" fmla="*/ 78440 w 2862121"/>
              <a:gd name="connsiteY11" fmla="*/ 1261623 h 1261623"/>
              <a:gd name="connsiteX0" fmla="*/ 2865296 w 2865296"/>
              <a:gd name="connsiteY0" fmla="*/ 1246000 h 1261623"/>
              <a:gd name="connsiteX1" fmla="*/ 2836721 w 2865296"/>
              <a:gd name="connsiteY1" fmla="*/ 992000 h 1261623"/>
              <a:gd name="connsiteX2" fmla="*/ 2620821 w 2865296"/>
              <a:gd name="connsiteY2" fmla="*/ 598300 h 1261623"/>
              <a:gd name="connsiteX3" fmla="*/ 2182671 w 2865296"/>
              <a:gd name="connsiteY3" fmla="*/ 274450 h 1261623"/>
              <a:gd name="connsiteX4" fmla="*/ 1493061 w 2865296"/>
              <a:gd name="connsiteY4" fmla="*/ 16640 h 1261623"/>
              <a:gd name="connsiteX5" fmla="*/ 879651 w 2865296"/>
              <a:gd name="connsiteY5" fmla="*/ 49025 h 1261623"/>
              <a:gd name="connsiteX6" fmla="*/ 316406 w 2865296"/>
              <a:gd name="connsiteY6" fmla="*/ 240160 h 1261623"/>
              <a:gd name="connsiteX7" fmla="*/ 75741 w 2865296"/>
              <a:gd name="connsiteY7" fmla="*/ 464950 h 1261623"/>
              <a:gd name="connsiteX8" fmla="*/ 176 w 2865296"/>
              <a:gd name="connsiteY8" fmla="*/ 771020 h 1261623"/>
              <a:gd name="connsiteX9" fmla="*/ 55421 w 2865296"/>
              <a:gd name="connsiteY9" fmla="*/ 1004700 h 1261623"/>
              <a:gd name="connsiteX10" fmla="*/ 72566 w 2865296"/>
              <a:gd name="connsiteY10" fmla="*/ 1124080 h 1261623"/>
              <a:gd name="connsiteX11" fmla="*/ 78440 w 2865296"/>
              <a:gd name="connsiteY11" fmla="*/ 1261623 h 1261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65296" h="1261623">
                <a:moveTo>
                  <a:pt x="2865296" y="1246000"/>
                </a:moveTo>
                <a:cubicBezTo>
                  <a:pt x="2857887" y="1183558"/>
                  <a:pt x="2877467" y="1099950"/>
                  <a:pt x="2836721" y="992000"/>
                </a:cubicBezTo>
                <a:cubicBezTo>
                  <a:pt x="2795975" y="884050"/>
                  <a:pt x="2729829" y="717892"/>
                  <a:pt x="2620821" y="598300"/>
                </a:cubicBezTo>
                <a:cubicBezTo>
                  <a:pt x="2511813" y="478708"/>
                  <a:pt x="2370631" y="371393"/>
                  <a:pt x="2182671" y="274450"/>
                </a:cubicBezTo>
                <a:cubicBezTo>
                  <a:pt x="1994711" y="177507"/>
                  <a:pt x="1710231" y="54211"/>
                  <a:pt x="1493061" y="16640"/>
                </a:cubicBezTo>
                <a:cubicBezTo>
                  <a:pt x="1275891" y="-20931"/>
                  <a:pt x="1075760" y="11772"/>
                  <a:pt x="879651" y="49025"/>
                </a:cubicBezTo>
                <a:cubicBezTo>
                  <a:pt x="683542" y="86278"/>
                  <a:pt x="450391" y="170839"/>
                  <a:pt x="316406" y="240160"/>
                </a:cubicBezTo>
                <a:cubicBezTo>
                  <a:pt x="182421" y="309481"/>
                  <a:pt x="128446" y="376473"/>
                  <a:pt x="75741" y="464950"/>
                </a:cubicBezTo>
                <a:cubicBezTo>
                  <a:pt x="23036" y="553427"/>
                  <a:pt x="3563" y="681062"/>
                  <a:pt x="176" y="771020"/>
                </a:cubicBezTo>
                <a:cubicBezTo>
                  <a:pt x="-3211" y="860978"/>
                  <a:pt x="43356" y="945857"/>
                  <a:pt x="55421" y="1004700"/>
                </a:cubicBezTo>
                <a:cubicBezTo>
                  <a:pt x="67486" y="1063543"/>
                  <a:pt x="68730" y="1081260"/>
                  <a:pt x="72566" y="1124080"/>
                </a:cubicBezTo>
                <a:cubicBezTo>
                  <a:pt x="76402" y="1166900"/>
                  <a:pt x="75688" y="1234953"/>
                  <a:pt x="78440" y="126162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886492" y="3540388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492" y="3540388"/>
                <a:ext cx="576064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886492" y="6160986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492" y="6160986"/>
                <a:ext cx="576064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018897" y="4981904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8897" y="4981904"/>
                <a:ext cx="576064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374867" y="3373443"/>
            <a:ext cx="4422764" cy="33598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Sketch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343044" y="4740400"/>
                <a:ext cx="9194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044" y="4740400"/>
                <a:ext cx="919460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5023708" y="3373443"/>
            <a:ext cx="4060915" cy="33598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Sketch ?</a:t>
            </a:r>
          </a:p>
        </p:txBody>
      </p:sp>
    </p:spTree>
    <p:extLst>
      <p:ext uri="{BB962C8B-B14F-4D97-AF65-F5344CB8AC3E}">
        <p14:creationId xmlns:p14="http://schemas.microsoft.com/office/powerpoint/2010/main" val="83462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8" grpId="0" animBg="1"/>
      <p:bldP spid="25" grpId="0" animBg="1"/>
      <p:bldP spid="34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F3F1A9E-26B6-4A10-9EC3-602698302847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6804580F-8AB6-4562-B087-9B1407A97283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Final Example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3B4E12B-CB91-4CF6-AD03-87B0F52DFFF2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D139EB7-63BF-4D40-9145-F589A4DB77CF}"/>
                  </a:ext>
                </a:extLst>
              </p:cNvPr>
              <p:cNvSpPr txBox="1"/>
              <p:nvPr/>
            </p:nvSpPr>
            <p:spPr>
              <a:xfrm>
                <a:off x="323528" y="836712"/>
                <a:ext cx="8280920" cy="8309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(a) Show on an Argand diagram the locus of points given by the values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sz="1600" dirty="0"/>
                  <a:t> satisfying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−3−4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GB" sz="1600" dirty="0"/>
              </a:p>
              <a:p>
                <a:r>
                  <a:rPr lang="en-GB" sz="1600" dirty="0"/>
                  <a:t>(b) Show that this locus of points can be represented by the polar curve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=6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+8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D139EB7-63BF-4D40-9145-F589A4DB7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36712"/>
                <a:ext cx="8280920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122E5C6-E3B5-43CE-BA83-7E6C3A8CD7E0}"/>
              </a:ext>
            </a:extLst>
          </p:cNvPr>
          <p:cNvCxnSpPr/>
          <p:nvPr/>
        </p:nvCxnSpPr>
        <p:spPr>
          <a:xfrm flipV="1">
            <a:off x="1475656" y="1988840"/>
            <a:ext cx="0" cy="1872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3B333D7-EFE6-4134-85E1-1079DAAE18D3}"/>
              </a:ext>
            </a:extLst>
          </p:cNvPr>
          <p:cNvCxnSpPr>
            <a:cxnSpLocks/>
          </p:cNvCxnSpPr>
          <p:nvPr/>
        </p:nvCxnSpPr>
        <p:spPr>
          <a:xfrm>
            <a:off x="827584" y="3417111"/>
            <a:ext cx="2160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A65AFE47-015B-4F19-A550-05E44E6D5DCD}"/>
              </a:ext>
            </a:extLst>
          </p:cNvPr>
          <p:cNvSpPr/>
          <p:nvPr/>
        </p:nvSpPr>
        <p:spPr>
          <a:xfrm>
            <a:off x="1233344" y="2312308"/>
            <a:ext cx="1224118" cy="1224136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330CA7-3129-47DF-AFD7-9C27E4C86151}"/>
              </a:ext>
            </a:extLst>
          </p:cNvPr>
          <p:cNvSpPr txBox="1"/>
          <p:nvPr/>
        </p:nvSpPr>
        <p:spPr>
          <a:xfrm>
            <a:off x="1257920" y="2264683"/>
            <a:ext cx="288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9F6508-B3BD-4BA3-8716-1FB67C8CD459}"/>
              </a:ext>
            </a:extLst>
          </p:cNvPr>
          <p:cNvSpPr txBox="1"/>
          <p:nvPr/>
        </p:nvSpPr>
        <p:spPr>
          <a:xfrm>
            <a:off x="2123728" y="3356992"/>
            <a:ext cx="288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6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83B7E79-A792-4202-AAB2-BE696FBA6FCF}"/>
              </a:ext>
            </a:extLst>
          </p:cNvPr>
          <p:cNvSpPr/>
          <p:nvPr/>
        </p:nvSpPr>
        <p:spPr>
          <a:xfrm>
            <a:off x="1816828" y="2876751"/>
            <a:ext cx="73885" cy="7123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540AC30-B2F0-4E72-8D58-018E34544FCE}"/>
                  </a:ext>
                </a:extLst>
              </p:cNvPr>
              <p:cNvSpPr txBox="1"/>
              <p:nvPr/>
            </p:nvSpPr>
            <p:spPr>
              <a:xfrm>
                <a:off x="1749975" y="2625492"/>
                <a:ext cx="640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3+4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540AC30-B2F0-4E72-8D58-018E34544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975" y="2625492"/>
                <a:ext cx="640800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24D6A9C-7D5F-474B-9D71-66C3CE4E12DB}"/>
                  </a:ext>
                </a:extLst>
              </p:cNvPr>
              <p:cNvSpPr txBox="1"/>
              <p:nvPr/>
            </p:nvSpPr>
            <p:spPr>
              <a:xfrm>
                <a:off x="3293764" y="2131715"/>
                <a:ext cx="556754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In Cartesian form: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</m:d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func>
                                <m:func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func>
                                <m:func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=25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+9+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+16=25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=6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+8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24D6A9C-7D5F-474B-9D71-66C3CE4E1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764" y="2131715"/>
                <a:ext cx="5567543" cy="1569660"/>
              </a:xfrm>
              <a:prstGeom prst="rect">
                <a:avLst/>
              </a:prstGeom>
              <a:blipFill>
                <a:blip r:embed="rId4"/>
                <a:stretch>
                  <a:fillRect l="-547" t="-1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0ECE19D5-7177-4D44-B634-79668C63AD4E}"/>
              </a:ext>
            </a:extLst>
          </p:cNvPr>
          <p:cNvSpPr/>
          <p:nvPr/>
        </p:nvSpPr>
        <p:spPr>
          <a:xfrm>
            <a:off x="552108" y="1899327"/>
            <a:ext cx="2572091" cy="22059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8EECEF-C2FF-4D60-8B3D-793175180134}"/>
              </a:ext>
            </a:extLst>
          </p:cNvPr>
          <p:cNvSpPr/>
          <p:nvPr/>
        </p:nvSpPr>
        <p:spPr>
          <a:xfrm>
            <a:off x="3124199" y="1899327"/>
            <a:ext cx="5567541" cy="22059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b</a:t>
            </a:r>
          </a:p>
        </p:txBody>
      </p:sp>
    </p:spTree>
    <p:extLst>
      <p:ext uri="{BB962C8B-B14F-4D97-AF65-F5344CB8AC3E}">
        <p14:creationId xmlns:p14="http://schemas.microsoft.com/office/powerpoint/2010/main" val="62591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5B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Core Pure Year 2</a:t>
            </a:r>
          </a:p>
          <a:p>
            <a:r>
              <a:rPr lang="en-GB" sz="2400" dirty="0"/>
              <a:t>Page 108-109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6A299E7-6B8F-4FCF-A666-EF0C8EC60FF9}"/>
              </a:ext>
            </a:extLst>
          </p:cNvPr>
          <p:cNvSpPr txBox="1"/>
          <p:nvPr/>
        </p:nvSpPr>
        <p:spPr>
          <a:xfrm>
            <a:off x="1403648" y="2662363"/>
            <a:ext cx="4752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Q1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Q2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Q3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Q4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5368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Summary so Far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836712"/>
                <a:ext cx="2952328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36712"/>
                <a:ext cx="2952328" cy="4616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1979712" y="1686294"/>
            <a:ext cx="0" cy="2030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71600" y="2708920"/>
            <a:ext cx="20162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230604" y="1931690"/>
            <a:ext cx="1512168" cy="1512168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74243" y="2642245"/>
                <a:ext cx="216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243" y="2642245"/>
                <a:ext cx="216024" cy="369332"/>
              </a:xfrm>
              <a:prstGeom prst="rect">
                <a:avLst/>
              </a:prstGeom>
              <a:blipFill rotWithShape="0">
                <a:blip r:embed="rId3"/>
                <a:stretch>
                  <a:fillRect r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34660" y="1634316"/>
                <a:ext cx="216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660" y="1634316"/>
                <a:ext cx="216024" cy="369332"/>
              </a:xfrm>
              <a:prstGeom prst="rect">
                <a:avLst/>
              </a:prstGeom>
              <a:blipFill rotWithShape="0">
                <a:blip r:embed="rId4"/>
                <a:stretch>
                  <a:fillRect r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09402" y="2631355"/>
                <a:ext cx="216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402" y="2631355"/>
                <a:ext cx="216024" cy="369332"/>
              </a:xfrm>
              <a:prstGeom prst="rect">
                <a:avLst/>
              </a:prstGeom>
              <a:blipFill rotWithShape="0">
                <a:blip r:embed="rId5"/>
                <a:stretch>
                  <a:fillRect r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744852" y="3395637"/>
                <a:ext cx="216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852" y="3395637"/>
                <a:ext cx="216024" cy="369332"/>
              </a:xfrm>
              <a:prstGeom prst="rect">
                <a:avLst/>
              </a:prstGeom>
              <a:blipFill rotWithShape="0">
                <a:blip r:embed="rId6"/>
                <a:stretch>
                  <a:fillRect r="-2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75985" y="860968"/>
                <a:ext cx="2952328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985" y="860968"/>
                <a:ext cx="2952328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 flipV="1">
            <a:off x="5220072" y="1634316"/>
            <a:ext cx="0" cy="2030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211960" y="2656942"/>
            <a:ext cx="20162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220072" y="2204864"/>
            <a:ext cx="864096" cy="4373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000221" y="1951671"/>
                <a:ext cx="8040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221" y="1951671"/>
                <a:ext cx="804028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157363" y="2484976"/>
                <a:ext cx="8040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363" y="2484976"/>
                <a:ext cx="804028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68688" y="3949565"/>
                <a:ext cx="3566712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88" y="3949565"/>
                <a:ext cx="3566712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V="1">
            <a:off x="1201143" y="4611529"/>
            <a:ext cx="0" cy="2030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93031" y="5634155"/>
            <a:ext cx="2827957" cy="8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1211335" y="4843872"/>
            <a:ext cx="1512168" cy="1512168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667224" y="5577005"/>
                <a:ext cx="216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224" y="5577005"/>
                <a:ext cx="216024" cy="369332"/>
              </a:xfrm>
              <a:prstGeom prst="rect">
                <a:avLst/>
              </a:prstGeom>
              <a:blipFill rotWithShape="0">
                <a:blip r:embed="rId11"/>
                <a:stretch>
                  <a:fillRect r="-10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818070" y="5569519"/>
                <a:ext cx="216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070" y="5569519"/>
                <a:ext cx="216024" cy="369332"/>
              </a:xfrm>
              <a:prstGeom prst="rect">
                <a:avLst/>
              </a:prstGeom>
              <a:blipFill rotWithShape="0">
                <a:blip r:embed="rId12"/>
                <a:stretch>
                  <a:fillRect r="-2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627784" y="4611529"/>
                <a:ext cx="136815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A circle of radius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/>
                  <a:t> centre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,0)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4611529"/>
                <a:ext cx="1368152" cy="738664"/>
              </a:xfrm>
              <a:prstGeom prst="rect">
                <a:avLst/>
              </a:prstGeom>
              <a:blipFill rotWithShape="0">
                <a:blip r:embed="rId13"/>
                <a:stretch>
                  <a:fillRect l="-1333" t="-820" b="-7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7306392" y="941887"/>
            <a:ext cx="1659808" cy="18158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b="1" dirty="0" err="1"/>
              <a:t>Fro</a:t>
            </a:r>
            <a:r>
              <a:rPr lang="en-GB" sz="1600" b="1" dirty="0"/>
              <a:t> Helping Hand:</a:t>
            </a:r>
          </a:p>
          <a:p>
            <a:r>
              <a:rPr lang="en-GB" sz="1600" dirty="0"/>
              <a:t>You can prove these by converting equation to Cartesian.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009063" y="3979720"/>
                <a:ext cx="2952328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063" y="3979720"/>
                <a:ext cx="2952328" cy="4616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26183" y="4596481"/>
            <a:ext cx="2977805" cy="203782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317948" y="3194890"/>
            <a:ext cx="1659808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b="1" dirty="0" err="1"/>
              <a:t>Fro</a:t>
            </a:r>
            <a:r>
              <a:rPr lang="en-GB" sz="1600" b="1" dirty="0"/>
              <a:t> Exam Tip:</a:t>
            </a:r>
          </a:p>
          <a:p>
            <a:r>
              <a:rPr lang="en-GB" sz="1600" dirty="0"/>
              <a:t>I lifted each of these forms directly out of the Edexcel specification.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84195" y="1310238"/>
            <a:ext cx="2963669" cy="24067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876805" y="1346115"/>
            <a:ext cx="2963669" cy="24067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69556" y="4416697"/>
            <a:ext cx="3565844" cy="22889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003392" y="4428000"/>
            <a:ext cx="2963669" cy="22889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616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Summary so Far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836712"/>
                <a:ext cx="2952328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36712"/>
                <a:ext cx="2952328" cy="4616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99592" y="141277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(special name: cardioid)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541" y="2091099"/>
            <a:ext cx="2736304" cy="23646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35200" y="3273413"/>
                <a:ext cx="8843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200" y="3273413"/>
                <a:ext cx="88435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2600" y="2213135"/>
                <a:ext cx="8367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00" y="2213135"/>
                <a:ext cx="836749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8000" y="4011769"/>
                <a:ext cx="7994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" y="4011769"/>
                <a:ext cx="799473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74169" y="3110506"/>
                <a:ext cx="7608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169" y="3110506"/>
                <a:ext cx="760841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63309" y="1871479"/>
                <a:ext cx="760841" cy="458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309" y="1871479"/>
                <a:ext cx="760841" cy="458395"/>
              </a:xfrm>
              <a:prstGeom prst="rect">
                <a:avLst/>
              </a:prstGeom>
              <a:blipFill rotWithShape="0">
                <a:blip r:embed="rId8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7120" y="3108713"/>
                <a:ext cx="7608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20" y="3108713"/>
                <a:ext cx="760841" cy="30777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71428" y="804258"/>
                <a:ext cx="2952328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28" y="804258"/>
                <a:ext cx="2952328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1428" y="1531032"/>
            <a:ext cx="2517561" cy="28500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088989" y="2508549"/>
                <a:ext cx="1872208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Think about it: now 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/>
                  <a:t>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/>
                  <a:t> so we start at the origin. And 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600" dirty="0"/>
                  <a:t>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1600" dirty="0"/>
                  <a:t> will be at its maximum.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989" y="2508549"/>
                <a:ext cx="1872208" cy="1815882"/>
              </a:xfrm>
              <a:prstGeom prst="rect">
                <a:avLst/>
              </a:prstGeom>
              <a:blipFill rotWithShape="0">
                <a:blip r:embed="rId12"/>
                <a:stretch>
                  <a:fillRect l="-1954" t="-1010" b="-3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344123" y="4409700"/>
                <a:ext cx="4190027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3+2</m:t>
                          </m:r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123" y="4409700"/>
                <a:ext cx="4190027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44124" y="4911590"/>
            <a:ext cx="1795828" cy="19464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283968" y="5076496"/>
                <a:ext cx="10801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1600" dirty="0"/>
                  <a:t> therefore dimpled.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5076496"/>
                <a:ext cx="1080120" cy="830997"/>
              </a:xfrm>
              <a:prstGeom prst="rect">
                <a:avLst/>
              </a:prstGeom>
              <a:blipFill rotWithShape="0">
                <a:blip r:embed="rId15"/>
                <a:stretch>
                  <a:fillRect l="-3390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371156" y="1305196"/>
            <a:ext cx="3476944" cy="31017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48148" y="1260970"/>
            <a:ext cx="4341851" cy="30316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344125" y="4911590"/>
            <a:ext cx="4190026" cy="19273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187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75749" y="1606562"/>
                <a:ext cx="6192688" cy="8436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        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749" y="1606562"/>
                <a:ext cx="6192688" cy="84362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Converting to/from polar coordinates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75649" y="802058"/>
            <a:ext cx="5664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should already know how to do this from Chapter 1.</a:t>
            </a:r>
          </a:p>
          <a:p>
            <a:r>
              <a:rPr lang="en-GB" dirty="0"/>
              <a:t>But a reminder: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635896" y="2132858"/>
            <a:ext cx="935532" cy="120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98619" y="1926739"/>
            <a:ext cx="2645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For 1</a:t>
            </a:r>
            <a:r>
              <a:rPr lang="en-GB" sz="1400" baseline="30000" dirty="0"/>
              <a:t>st</a:t>
            </a:r>
            <a:r>
              <a:rPr lang="en-GB" sz="1400" dirty="0"/>
              <a:t> and 4</a:t>
            </a:r>
            <a:r>
              <a:rPr lang="en-GB" sz="1400" baseline="30000" dirty="0"/>
              <a:t>th</a:t>
            </a:r>
            <a:r>
              <a:rPr lang="en-GB" sz="1400" dirty="0"/>
              <a:t> quadrants – use a diagram for others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550619" y="3212976"/>
              <a:ext cx="6096000" cy="2842071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Cartesian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Polar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(0,2)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2,</m:t>
                                    </m:r>
                                    <m:f>
                                      <m:f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−3,0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(3,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(1,1)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f>
                                      <m:f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−5,12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(13,1.97)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(3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, −3)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6,−</m:t>
                                    </m:r>
                                    <m:f>
                                      <m:f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1716087"/>
                  </p:ext>
                </p:extLst>
              </p:nvPr>
            </p:nvGraphicFramePr>
            <p:xfrm>
              <a:off x="1550619" y="3212976"/>
              <a:ext cx="6096000" cy="2786888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048000"/>
                    <a:gridCol w="3048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Cartesian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Polar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5575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" t="-71739" r="-100599" b="-333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400" t="-71739" r="-800" b="-333696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" t="-259016" r="-100599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400" t="-259016" r="-800" b="-403279"/>
                          </a:stretch>
                        </a:blipFill>
                      </a:tcPr>
                    </a:tc>
                  </a:tr>
                  <a:tr h="5575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" t="-240659" r="-100599" b="-1703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400" t="-240659" r="-800" b="-17033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" t="-508197" r="-100599" b="-1540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400" t="-508197" r="-800" b="-154098"/>
                          </a:stretch>
                        </a:blipFill>
                      </a:tcPr>
                    </a:tc>
                  </a:tr>
                  <a:tr h="5593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" t="-403261" r="-100599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400" t="-403261" r="-800" b="-217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5" name="TextBox 14"/>
          <p:cNvSpPr txBox="1"/>
          <p:nvPr/>
        </p:nvSpPr>
        <p:spPr>
          <a:xfrm>
            <a:off x="539552" y="270892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Quickfire</a:t>
            </a:r>
            <a:r>
              <a:rPr lang="en-GB" b="1" dirty="0"/>
              <a:t> Questions: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732240" y="4941168"/>
                <a:ext cx="1584176" cy="507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2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4941168"/>
                <a:ext cx="1584176" cy="50731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H="1">
            <a:off x="6673932" y="5177643"/>
            <a:ext cx="308759" cy="950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609894" y="3575676"/>
            <a:ext cx="3014064" cy="5331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84555" y="4108861"/>
            <a:ext cx="3014064" cy="4037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17989" y="4512624"/>
            <a:ext cx="3014064" cy="5725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617989" y="5075606"/>
            <a:ext cx="3014064" cy="3989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595830" y="5474525"/>
            <a:ext cx="3014064" cy="4868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2872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6" grpId="0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22" y="1423266"/>
            <a:ext cx="2464756" cy="250489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Summary so Far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836712"/>
                <a:ext cx="4214564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36712"/>
                <a:ext cx="4214564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339232" y="1916832"/>
                <a:ext cx="136815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However because FP2 requires that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sz="1400" dirty="0"/>
                  <a:t>, we won’t see top and bottom petals.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232" y="1916832"/>
                <a:ext cx="1368151" cy="1384995"/>
              </a:xfrm>
              <a:prstGeom prst="rect">
                <a:avLst/>
              </a:prstGeom>
              <a:blipFill rotWithShape="0">
                <a:blip r:embed="rId4"/>
                <a:stretch>
                  <a:fillRect l="-1339" t="-439" r="-3571" b="-35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H="1" flipV="1">
            <a:off x="2411760" y="1916832"/>
            <a:ext cx="927472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387600" y="3162301"/>
            <a:ext cx="965201" cy="431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860031" y="836712"/>
                <a:ext cx="4093963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1" y="836712"/>
                <a:ext cx="4093963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76060" y="2536016"/>
                <a:ext cx="216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060" y="2536016"/>
                <a:ext cx="216024" cy="369332"/>
              </a:xfrm>
              <a:prstGeom prst="rect">
                <a:avLst/>
              </a:prstGeom>
              <a:blipFill rotWithShape="0">
                <a:blip r:embed="rId6"/>
                <a:stretch>
                  <a:fillRect r="-2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631505" y="1262396"/>
                <a:ext cx="216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5" y="1262396"/>
                <a:ext cx="216024" cy="369332"/>
              </a:xfrm>
              <a:prstGeom prst="rect">
                <a:avLst/>
              </a:prstGeom>
              <a:blipFill rotWithShape="0">
                <a:blip r:embed="rId7"/>
                <a:stretch>
                  <a:fillRect r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66848" y="1696394"/>
            <a:ext cx="3387619" cy="12978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436096" y="3101748"/>
                <a:ext cx="257188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However because the LHS is squared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GB" sz="1200" dirty="0"/>
                  <a:t> positive, it forces the RHS to be positive, so regardless of whether we restrict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1200" dirty="0"/>
                  <a:t>, those other two petals won’t be there.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3101748"/>
                <a:ext cx="2571883" cy="1015663"/>
              </a:xfrm>
              <a:prstGeom prst="rect">
                <a:avLst/>
              </a:prstGeom>
              <a:blipFill rotWithShape="0">
                <a:blip r:embed="rId9"/>
                <a:stretch>
                  <a:fillRect l="-237" t="-602" b="-4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80668" y="4132615"/>
                <a:ext cx="4229432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68" y="4132615"/>
                <a:ext cx="4229432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V="1">
            <a:off x="1600543" y="4755153"/>
            <a:ext cx="0" cy="2030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80667" y="5770522"/>
            <a:ext cx="24440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344142" y="4816585"/>
            <a:ext cx="1075860" cy="17354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942503" y="4859235"/>
                <a:ext cx="27449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Converting to Cartesian: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cosec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cot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503" y="4859235"/>
                <a:ext cx="2744937" cy="646331"/>
              </a:xfrm>
              <a:prstGeom prst="rect">
                <a:avLst/>
              </a:prstGeom>
              <a:blipFill>
                <a:blip r:embed="rId11"/>
                <a:stretch>
                  <a:fillRect l="-2000" t="-4717" b="-37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166848" y="4224911"/>
                <a:ext cx="3913652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848" y="4224911"/>
                <a:ext cx="3913652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/>
          <p:nvPr/>
        </p:nvCxnSpPr>
        <p:spPr>
          <a:xfrm flipV="1">
            <a:off x="6097027" y="4791634"/>
            <a:ext cx="0" cy="2030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877151" y="5803900"/>
            <a:ext cx="2234849" cy="3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745099" y="4867341"/>
            <a:ext cx="0" cy="18793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708235" y="5690914"/>
                <a:ext cx="216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8235" y="5690914"/>
                <a:ext cx="216024" cy="369332"/>
              </a:xfrm>
              <a:prstGeom prst="rect">
                <a:avLst/>
              </a:prstGeom>
              <a:blipFill rotWithShape="0">
                <a:blip r:embed="rId13"/>
                <a:stretch>
                  <a:fillRect r="-2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198564" y="4956201"/>
                <a:ext cx="16452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564" y="4956201"/>
                <a:ext cx="1645220" cy="1200329"/>
              </a:xfrm>
              <a:prstGeom prst="rect">
                <a:avLst/>
              </a:prstGeom>
              <a:blipFill rotWithShape="0">
                <a:blip r:embed="rId14"/>
                <a:stretch>
                  <a:fillRect r="-192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/>
          <p:cNvSpPr/>
          <p:nvPr/>
        </p:nvSpPr>
        <p:spPr>
          <a:xfrm>
            <a:off x="396571" y="1301491"/>
            <a:ext cx="4234805" cy="25817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852356" y="1301491"/>
            <a:ext cx="4101639" cy="27598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81956" y="4603491"/>
            <a:ext cx="4228144" cy="21783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166848" y="4665004"/>
            <a:ext cx="3913652" cy="21167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7603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Integration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283968" y="5860746"/>
            <a:ext cx="3816424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b="1" dirty="0" err="1"/>
              <a:t>Fro</a:t>
            </a:r>
            <a:r>
              <a:rPr lang="en-GB" sz="1200" b="1" dirty="0"/>
              <a:t> Exam Note</a:t>
            </a:r>
            <a:r>
              <a:rPr lang="en-GB" sz="1200" dirty="0"/>
              <a:t>: Historically in FP2, these last two sections: integration and tangents/normal, are what exam questions were almost always based on. This emphasis may or may not have shifted for the new A Level.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503" y="770220"/>
            <a:ext cx="3547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When integrating normal Cartesian 2D areas, we know we’re summing a bunch of infinitely thin rectangles: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1864644"/>
            <a:ext cx="2005860" cy="30777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dirty="0"/>
              <a:t>Area of each rectangle: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6" y="2809110"/>
            <a:ext cx="2005860" cy="30777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dirty="0"/>
              <a:t>Adding them all for area: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822688" y="4290798"/>
            <a:ext cx="0" cy="1656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22688" y="5946982"/>
            <a:ext cx="18722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820992" y="4581128"/>
            <a:ext cx="1793174" cy="786301"/>
          </a:xfrm>
          <a:custGeom>
            <a:avLst/>
            <a:gdLst>
              <a:gd name="connsiteX0" fmla="*/ 0 w 1793174"/>
              <a:gd name="connsiteY0" fmla="*/ 551528 h 786301"/>
              <a:gd name="connsiteX1" fmla="*/ 201881 w 1793174"/>
              <a:gd name="connsiteY1" fmla="*/ 432775 h 786301"/>
              <a:gd name="connsiteX2" fmla="*/ 332510 w 1793174"/>
              <a:gd name="connsiteY2" fmla="*/ 242770 h 786301"/>
              <a:gd name="connsiteX3" fmla="*/ 463138 w 1793174"/>
              <a:gd name="connsiteY3" fmla="*/ 64640 h 786301"/>
              <a:gd name="connsiteX4" fmla="*/ 641268 w 1793174"/>
              <a:gd name="connsiteY4" fmla="*/ 5264 h 786301"/>
              <a:gd name="connsiteX5" fmla="*/ 807523 w 1793174"/>
              <a:gd name="connsiteY5" fmla="*/ 183393 h 786301"/>
              <a:gd name="connsiteX6" fmla="*/ 914400 w 1793174"/>
              <a:gd name="connsiteY6" fmla="*/ 361523 h 786301"/>
              <a:gd name="connsiteX7" fmla="*/ 1151907 w 1793174"/>
              <a:gd name="connsiteY7" fmla="*/ 563404 h 786301"/>
              <a:gd name="connsiteX8" fmla="*/ 1330037 w 1793174"/>
              <a:gd name="connsiteY8" fmla="*/ 682157 h 786301"/>
              <a:gd name="connsiteX9" fmla="*/ 1698172 w 1793174"/>
              <a:gd name="connsiteY9" fmla="*/ 777160 h 786301"/>
              <a:gd name="connsiteX10" fmla="*/ 1793174 w 1793174"/>
              <a:gd name="connsiteY10" fmla="*/ 777160 h 786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3174" h="786301">
                <a:moveTo>
                  <a:pt x="0" y="551528"/>
                </a:moveTo>
                <a:cubicBezTo>
                  <a:pt x="73231" y="517881"/>
                  <a:pt x="146463" y="484234"/>
                  <a:pt x="201881" y="432775"/>
                </a:cubicBezTo>
                <a:cubicBezTo>
                  <a:pt x="257299" y="381316"/>
                  <a:pt x="288967" y="304126"/>
                  <a:pt x="332510" y="242770"/>
                </a:cubicBezTo>
                <a:cubicBezTo>
                  <a:pt x="376053" y="181414"/>
                  <a:pt x="411678" y="104224"/>
                  <a:pt x="463138" y="64640"/>
                </a:cubicBezTo>
                <a:cubicBezTo>
                  <a:pt x="514598" y="25056"/>
                  <a:pt x="583871" y="-14528"/>
                  <a:pt x="641268" y="5264"/>
                </a:cubicBezTo>
                <a:cubicBezTo>
                  <a:pt x="698665" y="25056"/>
                  <a:pt x="762001" y="124017"/>
                  <a:pt x="807523" y="183393"/>
                </a:cubicBezTo>
                <a:cubicBezTo>
                  <a:pt x="853045" y="242769"/>
                  <a:pt x="857003" y="298188"/>
                  <a:pt x="914400" y="361523"/>
                </a:cubicBezTo>
                <a:cubicBezTo>
                  <a:pt x="971797" y="424858"/>
                  <a:pt x="1082634" y="509965"/>
                  <a:pt x="1151907" y="563404"/>
                </a:cubicBezTo>
                <a:cubicBezTo>
                  <a:pt x="1221180" y="616843"/>
                  <a:pt x="1238993" y="646531"/>
                  <a:pt x="1330037" y="682157"/>
                </a:cubicBezTo>
                <a:cubicBezTo>
                  <a:pt x="1421081" y="717783"/>
                  <a:pt x="1620983" y="761326"/>
                  <a:pt x="1698172" y="777160"/>
                </a:cubicBezTo>
                <a:cubicBezTo>
                  <a:pt x="1775361" y="792994"/>
                  <a:pt x="1784267" y="785077"/>
                  <a:pt x="1793174" y="7771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758792" y="4974278"/>
            <a:ext cx="186133" cy="972704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679812" y="6004569"/>
                <a:ext cx="29935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812" y="6004569"/>
                <a:ext cx="299354" cy="276999"/>
              </a:xfrm>
              <a:prstGeom prst="rect">
                <a:avLst/>
              </a:prstGeom>
              <a:blipFill rotWithShape="0">
                <a:blip r:embed="rId2"/>
                <a:stretch>
                  <a:fillRect r="-40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272175" y="5267360"/>
                <a:ext cx="29935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175" y="5267360"/>
                <a:ext cx="299354" cy="276999"/>
              </a:xfrm>
              <a:prstGeom prst="rect">
                <a:avLst/>
              </a:prstGeom>
              <a:blipFill rotWithShape="0">
                <a:blip r:embed="rId3"/>
                <a:stretch>
                  <a:fillRect r="-55102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>
            <a:off x="1673129" y="4974278"/>
            <a:ext cx="0" cy="9534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764421" y="6007637"/>
            <a:ext cx="203200" cy="63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14716" y="2191044"/>
                <a:ext cx="16031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716" y="2191044"/>
                <a:ext cx="1603193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56249" y="3120965"/>
                <a:ext cx="1603193" cy="720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249" y="3120965"/>
                <a:ext cx="1603193" cy="72064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>
            <a:stCxn id="14" idx="2"/>
          </p:cNvCxnSpPr>
          <p:nvPr/>
        </p:nvCxnSpPr>
        <p:spPr>
          <a:xfrm flipH="1">
            <a:off x="1142121" y="4823898"/>
            <a:ext cx="11381" cy="1104999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445141" y="5334537"/>
            <a:ext cx="2771" cy="60960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95681" y="5914979"/>
                <a:ext cx="29935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681" y="5914979"/>
                <a:ext cx="299354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299572" y="5953079"/>
                <a:ext cx="29935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572" y="5953079"/>
                <a:ext cx="299354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4274895" y="770220"/>
            <a:ext cx="4473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Similarly in Core Pure Years 1 and 2, we could get a volume of revolution by summing the volumes of infinitely thin cylinders: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4644008" y="3501008"/>
            <a:ext cx="0" cy="1866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644008" y="4509120"/>
            <a:ext cx="345638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4655127" y="3550612"/>
            <a:ext cx="2588821" cy="582001"/>
          </a:xfrm>
          <a:custGeom>
            <a:avLst/>
            <a:gdLst>
              <a:gd name="connsiteX0" fmla="*/ 0 w 2588821"/>
              <a:gd name="connsiteY0" fmla="*/ 582001 h 582001"/>
              <a:gd name="connsiteX1" fmla="*/ 356260 w 2588821"/>
              <a:gd name="connsiteY1" fmla="*/ 190115 h 582001"/>
              <a:gd name="connsiteX2" fmla="*/ 700644 w 2588821"/>
              <a:gd name="connsiteY2" fmla="*/ 110 h 582001"/>
              <a:gd name="connsiteX3" fmla="*/ 1068779 w 2588821"/>
              <a:gd name="connsiteY3" fmla="*/ 166365 h 582001"/>
              <a:gd name="connsiteX4" fmla="*/ 1199408 w 2588821"/>
              <a:gd name="connsiteY4" fmla="*/ 403871 h 582001"/>
              <a:gd name="connsiteX5" fmla="*/ 1543792 w 2588821"/>
              <a:gd name="connsiteY5" fmla="*/ 570126 h 582001"/>
              <a:gd name="connsiteX6" fmla="*/ 2161309 w 2588821"/>
              <a:gd name="connsiteY6" fmla="*/ 475123 h 582001"/>
              <a:gd name="connsiteX7" fmla="*/ 2588821 w 2588821"/>
              <a:gd name="connsiteY7" fmla="*/ 285118 h 58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8821" h="582001">
                <a:moveTo>
                  <a:pt x="0" y="582001"/>
                </a:moveTo>
                <a:cubicBezTo>
                  <a:pt x="119743" y="434549"/>
                  <a:pt x="239486" y="287097"/>
                  <a:pt x="356260" y="190115"/>
                </a:cubicBezTo>
                <a:cubicBezTo>
                  <a:pt x="473034" y="93133"/>
                  <a:pt x="581891" y="4068"/>
                  <a:pt x="700644" y="110"/>
                </a:cubicBezTo>
                <a:cubicBezTo>
                  <a:pt x="819397" y="-3848"/>
                  <a:pt x="985652" y="99072"/>
                  <a:pt x="1068779" y="166365"/>
                </a:cubicBezTo>
                <a:cubicBezTo>
                  <a:pt x="1151906" y="233658"/>
                  <a:pt x="1120239" y="336578"/>
                  <a:pt x="1199408" y="403871"/>
                </a:cubicBezTo>
                <a:cubicBezTo>
                  <a:pt x="1278577" y="471164"/>
                  <a:pt x="1383475" y="558251"/>
                  <a:pt x="1543792" y="570126"/>
                </a:cubicBezTo>
                <a:cubicBezTo>
                  <a:pt x="1704109" y="582001"/>
                  <a:pt x="1987138" y="522624"/>
                  <a:pt x="2161309" y="475123"/>
                </a:cubicBezTo>
                <a:cubicBezTo>
                  <a:pt x="2335480" y="427622"/>
                  <a:pt x="2462150" y="356370"/>
                  <a:pt x="2588821" y="28511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Freeform 40"/>
          <p:cNvSpPr/>
          <p:nvPr/>
        </p:nvSpPr>
        <p:spPr>
          <a:xfrm flipV="1">
            <a:off x="4655127" y="4893933"/>
            <a:ext cx="2588821" cy="582001"/>
          </a:xfrm>
          <a:custGeom>
            <a:avLst/>
            <a:gdLst>
              <a:gd name="connsiteX0" fmla="*/ 0 w 2588821"/>
              <a:gd name="connsiteY0" fmla="*/ 582001 h 582001"/>
              <a:gd name="connsiteX1" fmla="*/ 356260 w 2588821"/>
              <a:gd name="connsiteY1" fmla="*/ 190115 h 582001"/>
              <a:gd name="connsiteX2" fmla="*/ 700644 w 2588821"/>
              <a:gd name="connsiteY2" fmla="*/ 110 h 582001"/>
              <a:gd name="connsiteX3" fmla="*/ 1068779 w 2588821"/>
              <a:gd name="connsiteY3" fmla="*/ 166365 h 582001"/>
              <a:gd name="connsiteX4" fmla="*/ 1199408 w 2588821"/>
              <a:gd name="connsiteY4" fmla="*/ 403871 h 582001"/>
              <a:gd name="connsiteX5" fmla="*/ 1543792 w 2588821"/>
              <a:gd name="connsiteY5" fmla="*/ 570126 h 582001"/>
              <a:gd name="connsiteX6" fmla="*/ 2161309 w 2588821"/>
              <a:gd name="connsiteY6" fmla="*/ 475123 h 582001"/>
              <a:gd name="connsiteX7" fmla="*/ 2588821 w 2588821"/>
              <a:gd name="connsiteY7" fmla="*/ 285118 h 58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8821" h="582001">
                <a:moveTo>
                  <a:pt x="0" y="582001"/>
                </a:moveTo>
                <a:cubicBezTo>
                  <a:pt x="119743" y="434549"/>
                  <a:pt x="239486" y="287097"/>
                  <a:pt x="356260" y="190115"/>
                </a:cubicBezTo>
                <a:cubicBezTo>
                  <a:pt x="473034" y="93133"/>
                  <a:pt x="581891" y="4068"/>
                  <a:pt x="700644" y="110"/>
                </a:cubicBezTo>
                <a:cubicBezTo>
                  <a:pt x="819397" y="-3848"/>
                  <a:pt x="985652" y="99072"/>
                  <a:pt x="1068779" y="166365"/>
                </a:cubicBezTo>
                <a:cubicBezTo>
                  <a:pt x="1151906" y="233658"/>
                  <a:pt x="1120239" y="336578"/>
                  <a:pt x="1199408" y="403871"/>
                </a:cubicBezTo>
                <a:cubicBezTo>
                  <a:pt x="1278577" y="471164"/>
                  <a:pt x="1383475" y="558251"/>
                  <a:pt x="1543792" y="570126"/>
                </a:cubicBezTo>
                <a:cubicBezTo>
                  <a:pt x="1704109" y="582001"/>
                  <a:pt x="1987138" y="522624"/>
                  <a:pt x="2161309" y="475123"/>
                </a:cubicBezTo>
                <a:cubicBezTo>
                  <a:pt x="2335480" y="427622"/>
                  <a:pt x="2462150" y="356370"/>
                  <a:pt x="2588821" y="28511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Can 41"/>
          <p:cNvSpPr/>
          <p:nvPr/>
        </p:nvSpPr>
        <p:spPr>
          <a:xfrm rot="16200000">
            <a:off x="5896251" y="4322939"/>
            <a:ext cx="813629" cy="385473"/>
          </a:xfrm>
          <a:prstGeom prst="can">
            <a:avLst>
              <a:gd name="adj" fmla="val 388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5151120" y="3644549"/>
            <a:ext cx="8326" cy="1735171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6948264" y="3977640"/>
            <a:ext cx="31656" cy="1073299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096471" y="4442628"/>
                <a:ext cx="29935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471" y="4442628"/>
                <a:ext cx="299354" cy="2769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937788" y="4434218"/>
                <a:ext cx="29935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7788" y="4434218"/>
                <a:ext cx="299354" cy="27699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126607" y="4994514"/>
                <a:ext cx="29935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607" y="4994514"/>
                <a:ext cx="299354" cy="276999"/>
              </a:xfrm>
              <a:prstGeom prst="rect">
                <a:avLst/>
              </a:prstGeom>
              <a:blipFill rotWithShape="0">
                <a:blip r:embed="rId10"/>
                <a:stretch>
                  <a:fillRect r="-61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/>
          <p:nvPr/>
        </p:nvCxnSpPr>
        <p:spPr>
          <a:xfrm>
            <a:off x="6213816" y="4985807"/>
            <a:ext cx="203200" cy="63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6179820" y="4137660"/>
            <a:ext cx="0" cy="3581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772921" y="4146268"/>
                <a:ext cx="29935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921" y="4146268"/>
                <a:ext cx="299354" cy="276999"/>
              </a:xfrm>
              <a:prstGeom prst="rect">
                <a:avLst/>
              </a:prstGeom>
              <a:blipFill rotWithShape="0">
                <a:blip r:embed="rId11"/>
                <a:stretch>
                  <a:fillRect r="-57143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5934858" y="1747466"/>
            <a:ext cx="2005860" cy="30777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dirty="0"/>
              <a:t>Volume of each cylinder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578598" y="2668182"/>
            <a:ext cx="2746004" cy="30777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dirty="0"/>
              <a:t>Adding them all for total volume: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093998" y="2073866"/>
                <a:ext cx="16031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998" y="2073866"/>
                <a:ext cx="1603193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179820" y="3019239"/>
                <a:ext cx="1603193" cy="720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m:rPr>
                              <m:nor/>
                            </m:rPr>
                            <a:rPr lang="en-GB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820" y="3019239"/>
                <a:ext cx="1603193" cy="72064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>
            <a:off x="1410473" y="2189036"/>
            <a:ext cx="1190223" cy="4116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234377" y="3162607"/>
            <a:ext cx="1211940" cy="684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481495" y="2070057"/>
            <a:ext cx="1201840" cy="4237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247906" y="3067173"/>
            <a:ext cx="1423554" cy="6498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0156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Integration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836712"/>
                <a:ext cx="472653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Can we apply to same principle to find the area bound between a polar curve and two half lines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dirty="0"/>
                  <a:t>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36712"/>
                <a:ext cx="4726537" cy="923330"/>
              </a:xfrm>
              <a:prstGeom prst="rect">
                <a:avLst/>
              </a:prstGeom>
              <a:blipFill rotWithShape="0">
                <a:blip r:embed="rId2"/>
                <a:stretch>
                  <a:fillRect l="-1032" t="-3289" r="-129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1334977" y="2256190"/>
            <a:ext cx="0" cy="2088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334977" y="4344422"/>
            <a:ext cx="24222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1331640" y="2780928"/>
            <a:ext cx="1959428" cy="1559658"/>
          </a:xfrm>
          <a:custGeom>
            <a:avLst/>
            <a:gdLst>
              <a:gd name="connsiteX0" fmla="*/ 1959428 w 1959428"/>
              <a:gd name="connsiteY0" fmla="*/ 1559658 h 1559658"/>
              <a:gd name="connsiteX1" fmla="*/ 1911927 w 1959428"/>
              <a:gd name="connsiteY1" fmla="*/ 1191523 h 1559658"/>
              <a:gd name="connsiteX2" fmla="*/ 1674421 w 1959428"/>
              <a:gd name="connsiteY2" fmla="*/ 633383 h 1559658"/>
              <a:gd name="connsiteX3" fmla="*/ 1187532 w 1959428"/>
              <a:gd name="connsiteY3" fmla="*/ 134619 h 1559658"/>
              <a:gd name="connsiteX4" fmla="*/ 641267 w 1959428"/>
              <a:gd name="connsiteY4" fmla="*/ 3991 h 1559658"/>
              <a:gd name="connsiteX5" fmla="*/ 201880 w 1959428"/>
              <a:gd name="connsiteY5" fmla="*/ 51492 h 1559658"/>
              <a:gd name="connsiteX6" fmla="*/ 0 w 1959428"/>
              <a:gd name="connsiteY6" fmla="*/ 229622 h 155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9428" h="1559658">
                <a:moveTo>
                  <a:pt x="1959428" y="1559658"/>
                </a:moveTo>
                <a:cubicBezTo>
                  <a:pt x="1959428" y="1452780"/>
                  <a:pt x="1959428" y="1345902"/>
                  <a:pt x="1911927" y="1191523"/>
                </a:cubicBezTo>
                <a:cubicBezTo>
                  <a:pt x="1864426" y="1037144"/>
                  <a:pt x="1795153" y="809534"/>
                  <a:pt x="1674421" y="633383"/>
                </a:cubicBezTo>
                <a:cubicBezTo>
                  <a:pt x="1553688" y="457232"/>
                  <a:pt x="1359724" y="239518"/>
                  <a:pt x="1187532" y="134619"/>
                </a:cubicBezTo>
                <a:cubicBezTo>
                  <a:pt x="1015340" y="29720"/>
                  <a:pt x="805542" y="17845"/>
                  <a:pt x="641267" y="3991"/>
                </a:cubicBezTo>
                <a:cubicBezTo>
                  <a:pt x="476992" y="-9863"/>
                  <a:pt x="308758" y="13887"/>
                  <a:pt x="201880" y="51492"/>
                </a:cubicBezTo>
                <a:cubicBezTo>
                  <a:pt x="95002" y="89097"/>
                  <a:pt x="47501" y="159359"/>
                  <a:pt x="0" y="22962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1331639" y="2843308"/>
            <a:ext cx="1403350" cy="1504950"/>
          </a:xfrm>
          <a:custGeom>
            <a:avLst/>
            <a:gdLst>
              <a:gd name="connsiteX0" fmla="*/ 0 w 1403350"/>
              <a:gd name="connsiteY0" fmla="*/ 1504950 h 1504950"/>
              <a:gd name="connsiteX1" fmla="*/ 1041400 w 1403350"/>
              <a:gd name="connsiteY1" fmla="*/ 0 h 1504950"/>
              <a:gd name="connsiteX2" fmla="*/ 1193800 w 1403350"/>
              <a:gd name="connsiteY2" fmla="*/ 82550 h 1504950"/>
              <a:gd name="connsiteX3" fmla="*/ 1327150 w 1403350"/>
              <a:gd name="connsiteY3" fmla="*/ 184150 h 1504950"/>
              <a:gd name="connsiteX4" fmla="*/ 1403350 w 1403350"/>
              <a:gd name="connsiteY4" fmla="*/ 247650 h 1504950"/>
              <a:gd name="connsiteX5" fmla="*/ 0 w 1403350"/>
              <a:gd name="connsiteY5" fmla="*/ 1504950 h 150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3350" h="1504950">
                <a:moveTo>
                  <a:pt x="0" y="1504950"/>
                </a:moveTo>
                <a:lnTo>
                  <a:pt x="1041400" y="0"/>
                </a:lnTo>
                <a:lnTo>
                  <a:pt x="1193800" y="82550"/>
                </a:lnTo>
                <a:lnTo>
                  <a:pt x="1327150" y="184150"/>
                </a:lnTo>
                <a:lnTo>
                  <a:pt x="1403350" y="24765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728925" y="3531126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925" y="3531126"/>
                <a:ext cx="360040" cy="3077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31334" y="3472125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334" y="3472125"/>
                <a:ext cx="360040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 flipH="1">
            <a:off x="1336093" y="2842910"/>
            <a:ext cx="213360" cy="149352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343713" y="3924950"/>
            <a:ext cx="1874520" cy="41148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190976" y="3772014"/>
                <a:ext cx="7418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976" y="3772014"/>
                <a:ext cx="741868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305181" y="2515818"/>
                <a:ext cx="7418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181" y="2515818"/>
                <a:ext cx="741868" cy="307777"/>
              </a:xfrm>
              <a:prstGeom prst="rect">
                <a:avLst/>
              </a:prstGeom>
              <a:blipFill rotWithShape="0"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Freeform 29"/>
          <p:cNvSpPr/>
          <p:nvPr/>
        </p:nvSpPr>
        <p:spPr>
          <a:xfrm>
            <a:off x="1740906" y="3743975"/>
            <a:ext cx="138112" cy="109538"/>
          </a:xfrm>
          <a:custGeom>
            <a:avLst/>
            <a:gdLst>
              <a:gd name="connsiteX0" fmla="*/ 0 w 138112"/>
              <a:gd name="connsiteY0" fmla="*/ 0 h 109538"/>
              <a:gd name="connsiteX1" fmla="*/ 85725 w 138112"/>
              <a:gd name="connsiteY1" fmla="*/ 57150 h 109538"/>
              <a:gd name="connsiteX2" fmla="*/ 138112 w 138112"/>
              <a:gd name="connsiteY2" fmla="*/ 109538 h 109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112" h="109538">
                <a:moveTo>
                  <a:pt x="0" y="0"/>
                </a:moveTo>
                <a:cubicBezTo>
                  <a:pt x="31353" y="19447"/>
                  <a:pt x="62706" y="38894"/>
                  <a:pt x="85725" y="57150"/>
                </a:cubicBezTo>
                <a:cubicBezTo>
                  <a:pt x="108744" y="75406"/>
                  <a:pt x="123428" y="92472"/>
                  <a:pt x="138112" y="1095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4917942" y="1689850"/>
            <a:ext cx="2822409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/>
              <a:t>Area of each sector: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94372" y="3402717"/>
            <a:ext cx="3938068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/>
              <a:t>Adding them all for total area: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118615" y="2271074"/>
                <a:ext cx="1603193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615" y="2271074"/>
                <a:ext cx="1603193" cy="66851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253052" y="3924950"/>
                <a:ext cx="1603193" cy="940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052" y="3924950"/>
                <a:ext cx="1603193" cy="94083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5659294" y="2204259"/>
            <a:ext cx="1288970" cy="7805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288858" y="3972623"/>
            <a:ext cx="1659406" cy="10152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8217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836712"/>
                <a:ext cx="6912768" cy="8309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Find the area enclosed by the cardioid with equation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4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d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36712"/>
                <a:ext cx="6912768" cy="83099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060848"/>
            <a:ext cx="3499706" cy="302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2916" y="5458727"/>
                <a:ext cx="3456956" cy="94083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  <m:e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16" y="5458727"/>
                <a:ext cx="3456956" cy="94083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71428" y="1797101"/>
                <a:ext cx="4321052" cy="3270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0" dirty="0">
                    <a:latin typeface="+mj-lt"/>
                  </a:rPr>
                  <a:t>We could always just integrate between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b="0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GB" b="0" dirty="0">
                    <a:latin typeface="+mj-lt"/>
                  </a:rPr>
                  <a:t> and then double the area (since it’s repeated):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=2×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unc>
                                    <m:func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(1+2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b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28" y="1797101"/>
                <a:ext cx="4321052" cy="3270447"/>
              </a:xfrm>
              <a:prstGeom prst="rect">
                <a:avLst/>
              </a:prstGeom>
              <a:blipFill rotWithShape="0">
                <a:blip r:embed="rId5"/>
                <a:stretch>
                  <a:fillRect l="-1269" t="-11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39952" y="5662277"/>
                <a:ext cx="4536504" cy="93243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b="1" dirty="0" err="1"/>
                  <a:t>Fro</a:t>
                </a:r>
                <a:r>
                  <a:rPr lang="en-GB" sz="1600" b="1" dirty="0"/>
                  <a:t> Tip: </a:t>
                </a:r>
                <a:r>
                  <a:rPr lang="en-GB" sz="1600" dirty="0"/>
                  <a:t>Because they come up all the time, you should memorise: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5662277"/>
                <a:ext cx="4536504" cy="932435"/>
              </a:xfrm>
              <a:prstGeom prst="rect">
                <a:avLst/>
              </a:prstGeom>
              <a:blipFill>
                <a:blip r:embed="rId6"/>
                <a:stretch>
                  <a:fillRect l="-401" t="-637" b="-12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5452794" y="2654257"/>
            <a:ext cx="2916505" cy="6096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11564" y="3251259"/>
            <a:ext cx="3157736" cy="6096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11564" y="3860903"/>
            <a:ext cx="3322836" cy="5713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11564" y="4440351"/>
            <a:ext cx="3322836" cy="5713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77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Another Example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836712"/>
                <a:ext cx="7632848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Find the area of one loop of the polar rose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36712"/>
                <a:ext cx="7632848" cy="461665"/>
              </a:xfrm>
              <a:prstGeom prst="rect">
                <a:avLst/>
              </a:prstGeom>
              <a:blipFill rotWithShape="0">
                <a:blip r:embed="rId2"/>
                <a:stretch>
                  <a:fillRect b="-100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51720" y="1772816"/>
                <a:ext cx="4968552" cy="2041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nary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nary>
                        <m:nary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  <m:e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8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nary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1772816"/>
                <a:ext cx="4968552" cy="204196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11960" y="6093296"/>
                <a:ext cx="4536504" cy="43999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6093296"/>
                <a:ext cx="4536504" cy="439992"/>
              </a:xfrm>
              <a:prstGeom prst="rect">
                <a:avLst/>
              </a:prstGeom>
              <a:blipFill rotWithShape="0">
                <a:blip r:embed="rId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843808" y="1772816"/>
            <a:ext cx="3384376" cy="22322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7253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 So Far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71173"/>
            <a:ext cx="3672408" cy="21602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99384" y="1415471"/>
                <a:ext cx="4436616" cy="186903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Figure 1 shows a sketch of the curve with polar equation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&gt;0,  0≤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The area enclosed by the curve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107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Find the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.</a:t>
                </a:r>
              </a:p>
              <a:p>
                <a:pPr algn="r"/>
                <a:r>
                  <a:rPr lang="en-GB" dirty="0"/>
                  <a:t>				</a:t>
                </a:r>
                <a:r>
                  <a:rPr lang="en-GB" b="1" dirty="0"/>
                  <a:t>(8)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384" y="1415471"/>
                <a:ext cx="4436616" cy="186903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99384" y="1046139"/>
            <a:ext cx="318092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FP2(Old) June 2009 Q4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2" y="3320462"/>
            <a:ext cx="4360636" cy="34685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9843" y="3714751"/>
            <a:ext cx="4607096" cy="313179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1422" y="3342493"/>
            <a:ext cx="9065516" cy="3504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3487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1626054" y="4395664"/>
            <a:ext cx="1038225" cy="1690687"/>
          </a:xfrm>
          <a:custGeom>
            <a:avLst/>
            <a:gdLst>
              <a:gd name="connsiteX0" fmla="*/ 357188 w 1038225"/>
              <a:gd name="connsiteY0" fmla="*/ 1690687 h 1690687"/>
              <a:gd name="connsiteX1" fmla="*/ 247650 w 1038225"/>
              <a:gd name="connsiteY1" fmla="*/ 1581150 h 1690687"/>
              <a:gd name="connsiteX2" fmla="*/ 147638 w 1038225"/>
              <a:gd name="connsiteY2" fmla="*/ 1428750 h 1690687"/>
              <a:gd name="connsiteX3" fmla="*/ 71438 w 1038225"/>
              <a:gd name="connsiteY3" fmla="*/ 1276350 h 1690687"/>
              <a:gd name="connsiteX4" fmla="*/ 38100 w 1038225"/>
              <a:gd name="connsiteY4" fmla="*/ 1166812 h 1690687"/>
              <a:gd name="connsiteX5" fmla="*/ 4763 w 1038225"/>
              <a:gd name="connsiteY5" fmla="*/ 1009650 h 1690687"/>
              <a:gd name="connsiteX6" fmla="*/ 0 w 1038225"/>
              <a:gd name="connsiteY6" fmla="*/ 881062 h 1690687"/>
              <a:gd name="connsiteX7" fmla="*/ 4763 w 1038225"/>
              <a:gd name="connsiteY7" fmla="*/ 714375 h 1690687"/>
              <a:gd name="connsiteX8" fmla="*/ 42863 w 1038225"/>
              <a:gd name="connsiteY8" fmla="*/ 557212 h 1690687"/>
              <a:gd name="connsiteX9" fmla="*/ 100013 w 1038225"/>
              <a:gd name="connsiteY9" fmla="*/ 390525 h 1690687"/>
              <a:gd name="connsiteX10" fmla="*/ 190500 w 1038225"/>
              <a:gd name="connsiteY10" fmla="*/ 233362 h 1690687"/>
              <a:gd name="connsiteX11" fmla="*/ 280988 w 1038225"/>
              <a:gd name="connsiteY11" fmla="*/ 123825 h 1690687"/>
              <a:gd name="connsiteX12" fmla="*/ 414338 w 1038225"/>
              <a:gd name="connsiteY12" fmla="*/ 0 h 1690687"/>
              <a:gd name="connsiteX13" fmla="*/ 523875 w 1038225"/>
              <a:gd name="connsiteY13" fmla="*/ 38100 h 1690687"/>
              <a:gd name="connsiteX14" fmla="*/ 666750 w 1038225"/>
              <a:gd name="connsiteY14" fmla="*/ 123825 h 1690687"/>
              <a:gd name="connsiteX15" fmla="*/ 804863 w 1038225"/>
              <a:gd name="connsiteY15" fmla="*/ 242887 h 1690687"/>
              <a:gd name="connsiteX16" fmla="*/ 890588 w 1038225"/>
              <a:gd name="connsiteY16" fmla="*/ 357187 h 1690687"/>
              <a:gd name="connsiteX17" fmla="*/ 942975 w 1038225"/>
              <a:gd name="connsiteY17" fmla="*/ 438150 h 1690687"/>
              <a:gd name="connsiteX18" fmla="*/ 985838 w 1038225"/>
              <a:gd name="connsiteY18" fmla="*/ 547687 h 1690687"/>
              <a:gd name="connsiteX19" fmla="*/ 1019175 w 1038225"/>
              <a:gd name="connsiteY19" fmla="*/ 647700 h 1690687"/>
              <a:gd name="connsiteX20" fmla="*/ 1038225 w 1038225"/>
              <a:gd name="connsiteY20" fmla="*/ 785812 h 1690687"/>
              <a:gd name="connsiteX21" fmla="*/ 1038225 w 1038225"/>
              <a:gd name="connsiteY21" fmla="*/ 876300 h 1690687"/>
              <a:gd name="connsiteX22" fmla="*/ 1023938 w 1038225"/>
              <a:gd name="connsiteY22" fmla="*/ 995362 h 1690687"/>
              <a:gd name="connsiteX23" fmla="*/ 985838 w 1038225"/>
              <a:gd name="connsiteY23" fmla="*/ 1138237 h 1690687"/>
              <a:gd name="connsiteX24" fmla="*/ 928688 w 1038225"/>
              <a:gd name="connsiteY24" fmla="*/ 1262062 h 1690687"/>
              <a:gd name="connsiteX25" fmla="*/ 857250 w 1038225"/>
              <a:gd name="connsiteY25" fmla="*/ 1366837 h 1690687"/>
              <a:gd name="connsiteX26" fmla="*/ 776288 w 1038225"/>
              <a:gd name="connsiteY26" fmla="*/ 1462087 h 1690687"/>
              <a:gd name="connsiteX27" fmla="*/ 681038 w 1038225"/>
              <a:gd name="connsiteY27" fmla="*/ 1543050 h 1690687"/>
              <a:gd name="connsiteX28" fmla="*/ 609600 w 1038225"/>
              <a:gd name="connsiteY28" fmla="*/ 1595437 h 1690687"/>
              <a:gd name="connsiteX29" fmla="*/ 509588 w 1038225"/>
              <a:gd name="connsiteY29" fmla="*/ 1647825 h 1690687"/>
              <a:gd name="connsiteX30" fmla="*/ 357188 w 1038225"/>
              <a:gd name="connsiteY30" fmla="*/ 1690687 h 169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38225" h="1690687">
                <a:moveTo>
                  <a:pt x="357188" y="1690687"/>
                </a:moveTo>
                <a:lnTo>
                  <a:pt x="247650" y="1581150"/>
                </a:lnTo>
                <a:lnTo>
                  <a:pt x="147638" y="1428750"/>
                </a:lnTo>
                <a:lnTo>
                  <a:pt x="71438" y="1276350"/>
                </a:lnTo>
                <a:lnTo>
                  <a:pt x="38100" y="1166812"/>
                </a:lnTo>
                <a:lnTo>
                  <a:pt x="4763" y="1009650"/>
                </a:lnTo>
                <a:lnTo>
                  <a:pt x="0" y="881062"/>
                </a:lnTo>
                <a:lnTo>
                  <a:pt x="4763" y="714375"/>
                </a:lnTo>
                <a:lnTo>
                  <a:pt x="42863" y="557212"/>
                </a:lnTo>
                <a:lnTo>
                  <a:pt x="100013" y="390525"/>
                </a:lnTo>
                <a:lnTo>
                  <a:pt x="190500" y="233362"/>
                </a:lnTo>
                <a:lnTo>
                  <a:pt x="280988" y="123825"/>
                </a:lnTo>
                <a:lnTo>
                  <a:pt x="414338" y="0"/>
                </a:lnTo>
                <a:lnTo>
                  <a:pt x="523875" y="38100"/>
                </a:lnTo>
                <a:lnTo>
                  <a:pt x="666750" y="123825"/>
                </a:lnTo>
                <a:lnTo>
                  <a:pt x="804863" y="242887"/>
                </a:lnTo>
                <a:lnTo>
                  <a:pt x="890588" y="357187"/>
                </a:lnTo>
                <a:lnTo>
                  <a:pt x="942975" y="438150"/>
                </a:lnTo>
                <a:lnTo>
                  <a:pt x="985838" y="547687"/>
                </a:lnTo>
                <a:lnTo>
                  <a:pt x="1019175" y="647700"/>
                </a:lnTo>
                <a:lnTo>
                  <a:pt x="1038225" y="785812"/>
                </a:lnTo>
                <a:lnTo>
                  <a:pt x="1038225" y="876300"/>
                </a:lnTo>
                <a:lnTo>
                  <a:pt x="1023938" y="995362"/>
                </a:lnTo>
                <a:lnTo>
                  <a:pt x="985838" y="1138237"/>
                </a:lnTo>
                <a:lnTo>
                  <a:pt x="928688" y="1262062"/>
                </a:lnTo>
                <a:lnTo>
                  <a:pt x="857250" y="1366837"/>
                </a:lnTo>
                <a:lnTo>
                  <a:pt x="776288" y="1462087"/>
                </a:lnTo>
                <a:lnTo>
                  <a:pt x="681038" y="1543050"/>
                </a:lnTo>
                <a:lnTo>
                  <a:pt x="609600" y="1595437"/>
                </a:lnTo>
                <a:lnTo>
                  <a:pt x="509588" y="1647825"/>
                </a:lnTo>
                <a:lnTo>
                  <a:pt x="357188" y="169068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Intersecting Areas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5532" y="728346"/>
                <a:ext cx="73319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When polar curves intersect we have to consider which curve we’re finding the area under for each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32" y="728346"/>
                <a:ext cx="7331992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748" t="-4673" b="-130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9052" y="1491710"/>
                <a:ext cx="8496944" cy="163121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lphaLcParenBoth"/>
                </a:pPr>
                <a:r>
                  <a:rPr lang="en-GB" sz="2000" dirty="0"/>
                  <a:t>On the same diagram sketch the curves with equations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=2+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=5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GB" sz="2000" dirty="0"/>
              </a:p>
              <a:p>
                <a:pPr marL="457200" indent="-457200">
                  <a:buAutoNum type="alphaLcParenBoth"/>
                </a:pPr>
                <a:r>
                  <a:rPr lang="en-GB" sz="2000" dirty="0"/>
                  <a:t>Find the polar coordinates of the points of intersection of these two curves.</a:t>
                </a:r>
              </a:p>
              <a:p>
                <a:pPr marL="457200" indent="-457200">
                  <a:buAutoNum type="alphaLcParenBoth"/>
                </a:pPr>
                <a:r>
                  <a:rPr lang="en-GB" sz="2000" dirty="0"/>
                  <a:t>Find the exact value of the area of the finite region bound between the two curves.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52" y="1491710"/>
                <a:ext cx="8496944" cy="1631216"/>
              </a:xfrm>
              <a:prstGeom prst="rect">
                <a:avLst/>
              </a:prstGeom>
              <a:blipFill rotWithShape="0">
                <a:blip r:embed="rId3"/>
                <a:stretch>
                  <a:fillRect b="-67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 flipV="1">
            <a:off x="1619481" y="4052565"/>
            <a:ext cx="8508" cy="2592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19877" y="5276701"/>
            <a:ext cx="33843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19245" y="4989530"/>
                <a:ext cx="7418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245" y="4989530"/>
                <a:ext cx="741868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1619481" y="4146290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922333" y="4352801"/>
            <a:ext cx="1735596" cy="17582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692" y="5850497"/>
                <a:ext cx="136149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No dimple because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≥2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1400" dirty="0"/>
                  <a:t> </a:t>
                </a:r>
              </a:p>
              <a:p>
                <a:r>
                  <a:rPr lang="en-GB" sz="1400" dirty="0"/>
                  <a:t>(</a:t>
                </a:r>
                <a14:m>
                  <m:oMath xmlns:m="http://schemas.openxmlformats.org/officeDocument/2006/math"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2≥2(1)</m:t>
                    </m:r>
                  </m:oMath>
                </a14:m>
                <a:r>
                  <a:rPr lang="en-GB" sz="1400" dirty="0"/>
                  <a:t>)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2" y="5850497"/>
                <a:ext cx="1361492" cy="738664"/>
              </a:xfrm>
              <a:prstGeom prst="rect">
                <a:avLst/>
              </a:prstGeom>
              <a:blipFill rotWithShape="0">
                <a:blip r:embed="rId5"/>
                <a:stretch>
                  <a:fillRect l="-1345" t="-1653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500749" y="3594499"/>
                <a:ext cx="4809506" cy="3287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2+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=5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2.5,−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2.5,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=2×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  <m:e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2+</m:t>
                                      </m:r>
                                      <m:func>
                                        <m:funcPr>
                                          <m:ctrlPr>
                                            <a:rPr lang="en-GB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600" b="0" i="0" smtClean="0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en-GB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nary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b>
                            <m:sup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  <m:e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  <m:func>
                                        <m:funcPr>
                                          <m:ctrlPr>
                                            <a:rPr lang="en-GB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600" b="0" i="0" smtClean="0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en-GB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=…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𝟒𝟑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749" y="3594499"/>
                <a:ext cx="4809506" cy="32876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>
            <a:stCxn id="12" idx="2"/>
          </p:cNvCxnSpPr>
          <p:nvPr/>
        </p:nvCxnSpPr>
        <p:spPr>
          <a:xfrm flipV="1">
            <a:off x="1619481" y="4395664"/>
            <a:ext cx="428054" cy="866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647610" y="4572049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39523" y="4693161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51520" y="3159256"/>
                <a:ext cx="380722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We have to find areas A and B separately because the curve we’re under suddenly changes at a particular value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/>
                  <a:t> (we’ll find in (b)).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159256"/>
                <a:ext cx="3807221" cy="738664"/>
              </a:xfrm>
              <a:prstGeom prst="rect">
                <a:avLst/>
              </a:prstGeom>
              <a:blipFill rotWithShape="0">
                <a:blip r:embed="rId7"/>
                <a:stretch>
                  <a:fillRect l="-480" t="-826" r="-480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6443452" y="6170458"/>
            <a:ext cx="2473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(Use your </a:t>
            </a:r>
            <a:r>
              <a:rPr lang="en-GB" dirty="0" err="1"/>
              <a:t>ClassWiz</a:t>
            </a:r>
            <a:r>
              <a:rPr lang="en-GB" dirty="0"/>
              <a:t> to check!)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9859" y="3206338"/>
            <a:ext cx="4256510" cy="35388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(a) 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524499" y="3206338"/>
            <a:ext cx="4595750" cy="19950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(b) 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524499" y="5284804"/>
            <a:ext cx="4595750" cy="15319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(c) ?</a:t>
            </a:r>
          </a:p>
        </p:txBody>
      </p:sp>
    </p:spTree>
    <p:extLst>
      <p:ext uri="{BB962C8B-B14F-4D97-AF65-F5344CB8AC3E}">
        <p14:creationId xmlns:p14="http://schemas.microsoft.com/office/powerpoint/2010/main" val="326596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2814320" cy="1971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21824" y="1053709"/>
                <a:ext cx="5970656" cy="205267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500" dirty="0"/>
                  <a:t>Figure 1 shows the curves given by the polar equations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=2,                    0≤</m:t>
                      </m:r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GB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=1.5+</m:t>
                      </m:r>
                      <m:func>
                        <m:funcPr>
                          <m:ctrlPr>
                            <a:rPr lang="en-GB" sz="15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5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       0≤</m:t>
                      </m:r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GB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500" dirty="0"/>
              </a:p>
              <a:p>
                <a:pPr marL="342900" indent="-342900">
                  <a:buAutoNum type="alphaLcParenBoth"/>
                </a:pPr>
                <a:r>
                  <a:rPr lang="en-GB" sz="1500" dirty="0"/>
                  <a:t>Find the coordinates of the points where the curves intersect.	</a:t>
                </a:r>
                <a:r>
                  <a:rPr lang="en-GB" sz="1500" b="1" dirty="0"/>
                  <a:t>(3)</a:t>
                </a:r>
              </a:p>
              <a:p>
                <a:pPr marL="342900" indent="-342900">
                  <a:buAutoNum type="alphaLcParenBoth"/>
                </a:pPr>
                <a:r>
                  <a:rPr lang="en-GB" sz="1500" dirty="0"/>
                  <a:t>The region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1500" dirty="0"/>
                  <a:t> for which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GB" sz="1500" dirty="0"/>
                  <a:t> and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&lt;1.5+</m:t>
                    </m:r>
                    <m:func>
                      <m:funcPr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5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500" dirty="0"/>
                  <a:t> is shown. Find, by integration, area of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1500" dirty="0"/>
                  <a:t> giving your answer in the form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𝑏</m:t>
                    </m:r>
                    <m:rad>
                      <m:radPr>
                        <m:degHide m:val="on"/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GB" sz="1500" dirty="0"/>
                  <a:t> where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500" dirty="0"/>
                  <a:t> and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500" dirty="0"/>
                  <a:t> are simplified fractions.			</a:t>
                </a:r>
                <a:r>
                  <a:rPr lang="en-GB" sz="1500" b="1" dirty="0"/>
                  <a:t>(7)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824" y="1053709"/>
                <a:ext cx="5970656" cy="20526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903996" y="669701"/>
            <a:ext cx="244827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FP2 June 2010 Q5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3217773"/>
            <a:ext cx="6956296" cy="36470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41765" y="3182587"/>
            <a:ext cx="6821579" cy="9856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(a) 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41764" y="4168240"/>
            <a:ext cx="6821579" cy="26897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(b) ?</a:t>
            </a:r>
          </a:p>
        </p:txBody>
      </p:sp>
    </p:spTree>
    <p:extLst>
      <p:ext uri="{BB962C8B-B14F-4D97-AF65-F5344CB8AC3E}">
        <p14:creationId xmlns:p14="http://schemas.microsoft.com/office/powerpoint/2010/main" val="35440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5C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Core Pure Year 2</a:t>
            </a:r>
          </a:p>
          <a:p>
            <a:r>
              <a:rPr lang="en-GB" sz="2400" dirty="0"/>
              <a:t>Page 111-112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9D18467-5314-41BC-82DE-94EB6FD25B85}"/>
              </a:ext>
            </a:extLst>
          </p:cNvPr>
          <p:cNvSpPr txBox="1"/>
          <p:nvPr/>
        </p:nvSpPr>
        <p:spPr>
          <a:xfrm>
            <a:off x="1403648" y="2662363"/>
            <a:ext cx="4752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Q1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Q2-3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Q4-5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Q6-9 &amp; Challenge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10994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Tangents and </a:t>
              </a:r>
              <a:r>
                <a:rPr lang="en-GB" sz="3200" dirty="0" err="1"/>
                <a:t>Normals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908720"/>
                <a:ext cx="7992888" cy="1673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Remember how you found the gradient given equations in parametric form?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𝒅𝒚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𝒅𝒕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𝒅𝒙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𝒅𝒕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func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func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𝐜𝐨𝐭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08720"/>
                <a:ext cx="7992888" cy="1673087"/>
              </a:xfrm>
              <a:prstGeom prst="rect">
                <a:avLst/>
              </a:prstGeom>
              <a:blipFill>
                <a:blip r:embed="rId2"/>
                <a:stretch>
                  <a:fillRect l="-610" t="-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376512" y="1501818"/>
            <a:ext cx="2644277" cy="10157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4704" y="2568234"/>
                <a:ext cx="66247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We know that in the polar world: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04" y="2568234"/>
                <a:ext cx="6624736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736" t="-4717" b="-37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3680157"/>
            <a:ext cx="3499706" cy="3024336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375184" y="3800088"/>
            <a:ext cx="2664296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220072" y="3501008"/>
                <a:ext cx="2448272" cy="76835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When parallel to the initial line,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501008"/>
                <a:ext cx="2448272" cy="768352"/>
              </a:xfrm>
              <a:prstGeom prst="rect">
                <a:avLst/>
              </a:prstGeom>
              <a:blipFill rotWithShape="0">
                <a:blip r:embed="rId5"/>
                <a:stretch>
                  <a:fillRect l="-1478" t="-3077" r="-985"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 flipH="1">
            <a:off x="2572512" y="4059936"/>
            <a:ext cx="24384" cy="2267712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83568" y="5936141"/>
                <a:ext cx="2692944" cy="76835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When perpendicular  to the initial line,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936141"/>
                <a:ext cx="2692944" cy="768352"/>
              </a:xfrm>
              <a:prstGeom prst="rect">
                <a:avLst/>
              </a:prstGeom>
              <a:blipFill rotWithShape="0">
                <a:blip r:embed="rId6"/>
                <a:stretch>
                  <a:fillRect l="-1345" t="-3846" r="-3139"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6340517" y="3810253"/>
            <a:ext cx="913723" cy="4447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15650" y="6225782"/>
            <a:ext cx="913723" cy="4447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9618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/>
                    <a:t>Polar equation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GB" sz="3200" dirty="0"/>
                    <a:t> Cartesian equation</a:t>
                  </a:r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67544" y="90872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Sometimes it is possible to switch from a Cartesian equation to a polar one.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96136" y="1556792"/>
                <a:ext cx="2520280" cy="120032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 err="1"/>
                  <a:t>Fro</a:t>
                </a:r>
                <a:r>
                  <a:rPr lang="en-GB" b="1" dirty="0"/>
                  <a:t> Tip</a:t>
                </a:r>
                <a:r>
                  <a:rPr lang="en-GB" dirty="0"/>
                  <a:t>: Use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1556792"/>
                <a:ext cx="2520280" cy="1200329"/>
              </a:xfrm>
              <a:prstGeom prst="rect">
                <a:avLst/>
              </a:prstGeom>
              <a:blipFill>
                <a:blip r:embed="rId3"/>
                <a:stretch>
                  <a:fillRect l="-1679" t="-1493" b="-4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39552" y="1556792"/>
            <a:ext cx="4392488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Find Cartesian equations for the following: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1560" y="2060848"/>
                <a:ext cx="4320480" cy="4414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=2+2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=1+2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𝑥𝑦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060848"/>
                <a:ext cx="4320480" cy="44149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992" y="4813123"/>
            <a:ext cx="1790038" cy="17677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0743" y="3170812"/>
            <a:ext cx="3088783" cy="13090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75335" y="4443791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Note that the polar form is much more elegant!</a:t>
            </a:r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 flipV="1">
            <a:off x="4619501" y="4572000"/>
            <a:ext cx="2455834" cy="241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52271" y="2339066"/>
            <a:ext cx="2123416" cy="6044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5260" y="3348651"/>
            <a:ext cx="3602356" cy="14252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3535" y="5183003"/>
            <a:ext cx="3352401" cy="14252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51520" y="2156606"/>
            <a:ext cx="128490" cy="14720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51520" y="3154990"/>
            <a:ext cx="128490" cy="14720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262888" y="5011599"/>
            <a:ext cx="128490" cy="14720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8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764704"/>
                <a:ext cx="7632848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the coordinates of the points 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d>
                  </m:oMath>
                </a14:m>
                <a:r>
                  <a:rPr lang="en-GB" dirty="0"/>
                  <a:t> where the tangents are parallel to the initial line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64704"/>
                <a:ext cx="7632848" cy="646331"/>
              </a:xfrm>
              <a:prstGeom prst="rect">
                <a:avLst/>
              </a:prstGeom>
              <a:blipFill rotWithShape="0">
                <a:blip r:embed="rId2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5576" y="1772816"/>
                <a:ext cx="5084000" cy="4127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e>
                      </m:d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func>
                        </m:e>
                      </m:d>
                    </m:oMath>
                  </m:oMathPara>
                </a14:m>
                <a:br>
                  <a:rPr lang="en-GB" b="0" i="1" dirty="0">
                    <a:latin typeface="Cambria Math" panose="02040503050406030204" pitchFamily="18" charset="0"/>
                  </a:rPr>
                </a:br>
                <a:endParaRPr lang="en-GB" b="0" i="1" dirty="0">
                  <a:latin typeface="Cambria Math" panose="02040503050406030204" pitchFamily="18" charset="0"/>
                </a:endParaRPr>
              </a:p>
              <a:p>
                <a:endParaRPr lang="en-GB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⇒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b="0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Coordinates: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  −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772816"/>
                <a:ext cx="5084000" cy="4127412"/>
              </a:xfrm>
              <a:prstGeom prst="rect">
                <a:avLst/>
              </a:prstGeom>
              <a:blipFill rotWithShape="0">
                <a:blip r:embed="rId3"/>
                <a:stretch>
                  <a:fillRect l="-1079" b="-4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27960" y="1649764"/>
                <a:ext cx="2880320" cy="104894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Since we’re about to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GB" sz="1400" dirty="0"/>
                  <a:t>, start with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𝑟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GB" sz="1400" dirty="0"/>
              </a:p>
              <a:p>
                <a:r>
                  <a:rPr lang="en-GB" sz="1400" dirty="0"/>
                  <a:t>and ensure expression is only in terms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960" y="1649764"/>
                <a:ext cx="2880320" cy="1048942"/>
              </a:xfrm>
              <a:prstGeom prst="rect">
                <a:avLst/>
              </a:prstGeom>
              <a:blipFill rotWithShape="0">
                <a:blip r:embed="rId4"/>
                <a:stretch>
                  <a:fillRect l="-210" b="-39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27960" y="2780928"/>
                <a:ext cx="2880320" cy="40261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Use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960" y="2780928"/>
                <a:ext cx="2880320" cy="402611"/>
              </a:xfrm>
              <a:prstGeom prst="rect">
                <a:avLst/>
              </a:prstGeom>
              <a:blipFill rotWithShape="0">
                <a:blip r:embed="rId5"/>
                <a:stretch>
                  <a:fillRect l="-210" b="-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68414" y="1538076"/>
            <a:ext cx="5283706" cy="44832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1554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 So Far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539552" y="817539"/>
            <a:ext cx="316835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FP2(Old) June 2012 Q2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9552" y="1186871"/>
                <a:ext cx="7920880" cy="139397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curve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has polar equation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=1+2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 0≤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At the point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 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, the tangent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is parallel to the initial line.</a:t>
                </a:r>
              </a:p>
              <a:p>
                <a:r>
                  <a:rPr lang="en-GB" dirty="0"/>
                  <a:t>Given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dirty="0"/>
                  <a:t> is the pole, find the exact length of the line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𝑂𝑃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186871"/>
                <a:ext cx="7920880" cy="1393971"/>
              </a:xfrm>
              <a:prstGeom prst="rect">
                <a:avLst/>
              </a:prstGeom>
              <a:blipFill rotWithShape="0">
                <a:blip r:embed="rId2"/>
                <a:stretch>
                  <a:fillRect b="-787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950174"/>
            <a:ext cx="5705404" cy="285270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59499" y="2780928"/>
            <a:ext cx="6425750" cy="33123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7524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764704"/>
                <a:ext cx="7632848" cy="111697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dirty="0"/>
                  <a:t>Find the equations and the points of contact of the tangents to the curve </a:t>
                </a:r>
                <a:br>
                  <a:rPr lang="en-GB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 0≤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that are (a) parallel to the initial line and (b) perpendicular to the initial line.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64704"/>
                <a:ext cx="7632848" cy="1116972"/>
              </a:xfrm>
              <a:prstGeom prst="rect">
                <a:avLst/>
              </a:prstGeom>
              <a:blipFill rotWithShape="0">
                <a:blip r:embed="rId2"/>
                <a:stretch>
                  <a:fillRect b="-47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9675" y="2002227"/>
                <a:ext cx="4352325" cy="4154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2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  →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2 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  → 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=0.955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We need to find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1600" dirty="0"/>
                  <a:t>.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rad>
                      <m:radPr>
                        <m:degHide m:val="on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GB" sz="1600" dirty="0"/>
                  <a:t>, then using a right-angled triangle,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m:rPr>
                          <m:lit/>
                        </m:rP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𝜃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Thus points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0,0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ad>
                              <m:radPr>
                                <m:degHide m:val="on"/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, 0.955</m:t>
                        </m:r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75" y="2002227"/>
                <a:ext cx="4352325" cy="4154727"/>
              </a:xfrm>
              <a:prstGeom prst="rect">
                <a:avLst/>
              </a:prstGeom>
              <a:blipFill rotWithShape="0">
                <a:blip r:embed="rId3"/>
                <a:stretch>
                  <a:fillRect l="-7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32040" y="2132856"/>
                <a:ext cx="3888432" cy="4535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equation of the tangent through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r>
                  <a:rPr lang="en-GB" dirty="0"/>
                  <a:t> is the initial line: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/>
              </a:p>
              <a:p>
                <a:endParaRPr lang="en-GB" dirty="0"/>
              </a:p>
              <a:p>
                <a:r>
                  <a:rPr lang="en-GB" dirty="0"/>
                  <a:t>Thus equation of the tangent through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ad>
                              <m:radPr>
                                <m:degHide m:val="o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GB" i="1">
                            <a:latin typeface="Cambria Math" panose="02040503050406030204" pitchFamily="18" charset="0"/>
                          </a:rPr>
                          <m:t>, 0.955</m:t>
                        </m:r>
                      </m:e>
                    </m:d>
                  </m:oMath>
                </a14:m>
                <a:r>
                  <a:rPr lang="en-GB" dirty="0"/>
                  <a:t> in Cartesian form: (using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dirty="0"/>
                  <a:t> for this particular angle):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Thus: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𝑐𝑜𝑠𝑒𝑐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2132856"/>
                <a:ext cx="3888432" cy="4535216"/>
              </a:xfrm>
              <a:prstGeom prst="rect">
                <a:avLst/>
              </a:prstGeom>
              <a:blipFill rotWithShape="0">
                <a:blip r:embed="rId4"/>
                <a:stretch>
                  <a:fillRect l="-1254" t="-806" r="-10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19675" y="2002227"/>
            <a:ext cx="4208309" cy="46761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(a) point?</a:t>
            </a:r>
          </a:p>
        </p:txBody>
      </p:sp>
      <p:sp>
        <p:nvSpPr>
          <p:cNvPr id="9" name="Rectangle 8"/>
          <p:cNvSpPr/>
          <p:nvPr/>
        </p:nvSpPr>
        <p:spPr>
          <a:xfrm>
            <a:off x="4772101" y="1991919"/>
            <a:ext cx="4208309" cy="46761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(a) tangent?</a:t>
            </a:r>
          </a:p>
        </p:txBody>
      </p:sp>
    </p:spTree>
    <p:extLst>
      <p:ext uri="{BB962C8B-B14F-4D97-AF65-F5344CB8AC3E}">
        <p14:creationId xmlns:p14="http://schemas.microsoft.com/office/powerpoint/2010/main" val="90679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764704"/>
                <a:ext cx="7632848" cy="111697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dirty="0"/>
                  <a:t>Find the equations and the points of contact of the tangents to the curve </a:t>
                </a:r>
                <a:br>
                  <a:rPr lang="en-GB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 0≤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that are (a) parallel to the initial line and (b) perpendicular to the initial line.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64704"/>
                <a:ext cx="7632848" cy="1116972"/>
              </a:xfrm>
              <a:prstGeom prst="rect">
                <a:avLst/>
              </a:prstGeom>
              <a:blipFill rotWithShape="0">
                <a:blip r:embed="rId2"/>
                <a:stretch>
                  <a:fillRect b="-47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3568" y="2011846"/>
                <a:ext cx="4352325" cy="4728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…</a:t>
                </a:r>
              </a:p>
              <a:p>
                <a:endParaRPr lang="en-GB" sz="1600" dirty="0"/>
              </a:p>
              <a:p>
                <a:r>
                  <a:rPr lang="en-GB" sz="1600" dirty="0"/>
                  <a:t>Tangents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f>
                          <m:f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ad>
                              <m:radPr>
                                <m:degHide m:val="on"/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, 0.615</m:t>
                        </m:r>
                      </m:e>
                    </m:d>
                  </m:oMath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One tangent is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-axis: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The other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𝑟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endParaRPr lang="en-GB" sz="1600" dirty="0"/>
              </a:p>
              <a:p>
                <a:pPr/>
                <a:r>
                  <a:rPr lang="en-GB" sz="1600" dirty="0"/>
                  <a:t>So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𝑟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br>
                  <a:rPr lang="en-GB" sz="16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011846"/>
                <a:ext cx="4352325" cy="4728474"/>
              </a:xfrm>
              <a:prstGeom prst="rect">
                <a:avLst/>
              </a:prstGeom>
              <a:blipFill>
                <a:blip r:embed="rId3"/>
                <a:stretch>
                  <a:fillRect l="-7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561995" y="2011846"/>
            <a:ext cx="4730085" cy="22458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1995" y="4322454"/>
            <a:ext cx="4730085" cy="23039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580112" y="2204864"/>
                <a:ext cx="3312368" cy="452431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 err="1"/>
                  <a:t>Fro</a:t>
                </a:r>
                <a:r>
                  <a:rPr lang="en-GB" b="1" dirty="0"/>
                  <a:t> Tip</a:t>
                </a:r>
                <a:r>
                  <a:rPr lang="en-GB" dirty="0"/>
                  <a:t>: There’s two skills we used here which are less obvious:</a:t>
                </a:r>
              </a:p>
              <a:p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If you know one of tan, sin or cos, you can find the others by constructing an appropriate triangle.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Once you’ve found your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GB" dirty="0"/>
                  <a:t>, if you’re finding the line parallel to the initial line, use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dirty="0"/>
                  <a:t> using your specific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 to find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.</a:t>
                </a:r>
                <a:br>
                  <a:rPr lang="en-GB" dirty="0"/>
                </a:br>
                <a:r>
                  <a:rPr lang="en-GB" dirty="0"/>
                  <a:t>Then use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dirty="0"/>
                  <a:t> </a:t>
                </a:r>
                <a:r>
                  <a:rPr lang="en-GB" u="sng" dirty="0"/>
                  <a:t>AGAIN</a:t>
                </a:r>
                <a:r>
                  <a:rPr lang="en-GB" dirty="0"/>
                  <a:t>, using your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 is again general, to turn your Cartesian equation into a polar one.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204864"/>
                <a:ext cx="3312368" cy="4524315"/>
              </a:xfrm>
              <a:prstGeom prst="rect">
                <a:avLst/>
              </a:prstGeom>
              <a:blipFill>
                <a:blip r:embed="rId4"/>
                <a:stretch>
                  <a:fillRect l="-1095" t="-536" r="-2555" b="-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304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Proof of dimple vs egg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764704"/>
                <a:ext cx="7848872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Prove that for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𝑞</m:t>
                    </m:r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2400" dirty="0"/>
                  <a:t> we have a ‘dimple’ if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64704"/>
                <a:ext cx="7848872" cy="461665"/>
              </a:xfrm>
              <a:prstGeom prst="rect">
                <a:avLst/>
              </a:prstGeom>
              <a:blipFill rotWithShape="0">
                <a:blip r:embed="rId2"/>
                <a:stretch>
                  <a:fillRect b="-100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458114"/>
            <a:ext cx="2016224" cy="20535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1458114"/>
            <a:ext cx="1624258" cy="17861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3004" y="3476036"/>
                <a:ext cx="8136904" cy="3355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What’s the difference in terms of tangents?</a:t>
                </a:r>
              </a:p>
              <a:p>
                <a:r>
                  <a:rPr lang="en-GB" b="1" dirty="0"/>
                  <a:t>The first has 2 tangents perpendicular to the initial line. The second has 3!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𝑞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 ⇒  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𝑞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The first corresponds to the left and right-most tangents (where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/>
                  <a:t>).</a:t>
                </a:r>
              </a:p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dirty="0"/>
                  <a:t>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&lt;−1</m:t>
                        </m:r>
                      </m:e>
                    </m:func>
                  </m:oMath>
                </a14:m>
                <a:r>
                  <a:rPr lang="en-GB" dirty="0"/>
                  <a:t> which has no solutions, so there will be no other tangent.</a:t>
                </a:r>
              </a:p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dirty="0"/>
                  <a:t>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=−1</m:t>
                        </m:r>
                      </m:e>
                    </m:func>
                  </m:oMath>
                </a14:m>
                <a:r>
                  <a:rPr lang="en-GB" dirty="0"/>
                  <a:t> which gives us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/>
                  <a:t>, i.e. there is no extra solution.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04" y="3476036"/>
                <a:ext cx="8136904" cy="3355342"/>
              </a:xfrm>
              <a:prstGeom prst="rect">
                <a:avLst/>
              </a:prstGeom>
              <a:blipFill rotWithShape="0">
                <a:blip r:embed="rId5"/>
                <a:stretch>
                  <a:fillRect l="-599" t="-907" b="-18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663595" y="3811618"/>
            <a:ext cx="8190119" cy="4265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3595" y="4256639"/>
            <a:ext cx="8190119" cy="25941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9832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5D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Core Pure Year 2</a:t>
            </a:r>
          </a:p>
          <a:p>
            <a:r>
              <a:rPr lang="en-GB" sz="2400" dirty="0"/>
              <a:t>Page 115-116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E501852-EEF5-4161-98D5-7A05FA510627}"/>
              </a:ext>
            </a:extLst>
          </p:cNvPr>
          <p:cNvSpPr txBox="1"/>
          <p:nvPr/>
        </p:nvSpPr>
        <p:spPr>
          <a:xfrm>
            <a:off x="467544" y="21328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</a:t>
            </a:r>
            <a:r>
              <a:rPr lang="en-GB" b="1" dirty="0"/>
              <a:t>Note</a:t>
            </a:r>
            <a:r>
              <a:rPr lang="en-GB" dirty="0"/>
              <a:t>: I have included an Edexcel FP2 (Old Spec) compilation of Polar Coordinate questions with the download for these slides)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3C9585-A458-4840-9961-69EB825BA9D1}"/>
              </a:ext>
            </a:extLst>
          </p:cNvPr>
          <p:cNvSpPr txBox="1"/>
          <p:nvPr/>
        </p:nvSpPr>
        <p:spPr>
          <a:xfrm>
            <a:off x="1403648" y="2996952"/>
            <a:ext cx="4752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Q1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Q2-3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Q4-6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Q7-8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9996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Why polar form sometimes kicks Cartesian’s butt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836712"/>
            <a:ext cx="5408086" cy="37009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9000" y="4941168"/>
                <a:ext cx="7704856" cy="1545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This rather lovely spiral pattern has the very simple polar equation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In Cartesian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𝐚𝐫𝐜𝐜𝐨𝐬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GB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GB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GB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b="1" i="1"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  <m:sup>
                                          <m:r>
                                            <a:rPr lang="en-GB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b="1" dirty="0"/>
              </a:p>
              <a:p>
                <a:r>
                  <a:rPr lang="en-GB" dirty="0"/>
                  <a:t>which is horrid.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00" y="4941168"/>
                <a:ext cx="7704856" cy="1545680"/>
              </a:xfrm>
              <a:prstGeom prst="rect">
                <a:avLst/>
              </a:prstGeom>
              <a:blipFill rotWithShape="0">
                <a:blip r:embed="rId3"/>
                <a:stretch>
                  <a:fillRect l="-712" t="-2372" b="-55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72200" y="802925"/>
                <a:ext cx="2520280" cy="9233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802925"/>
                <a:ext cx="2520280" cy="923330"/>
              </a:xfrm>
              <a:prstGeom prst="rect">
                <a:avLst/>
              </a:prstGeom>
              <a:blipFill rotWithShape="0">
                <a:blip r:embed="rId4"/>
                <a:stretch>
                  <a:fillRect b="-6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960914" y="5445224"/>
            <a:ext cx="3285313" cy="8090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47792" y="435300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Think why</a:t>
            </a:r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>
          <a:xfrm flipH="1">
            <a:off x="7730836" y="4722333"/>
            <a:ext cx="693020" cy="289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23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/>
                    <a:t>Cartesian equation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GB" sz="3200" dirty="0"/>
                    <a:t> Polar equation</a:t>
                  </a:r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51520" y="1638895"/>
            <a:ext cx="4392488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Find polar equations for the following: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2204864"/>
                <a:ext cx="4824536" cy="4285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cosec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204864"/>
                <a:ext cx="4824536" cy="428591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72200" y="802925"/>
                <a:ext cx="2520280" cy="9233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802925"/>
                <a:ext cx="2520280" cy="923330"/>
              </a:xfrm>
              <a:prstGeom prst="rect">
                <a:avLst/>
              </a:prstGeom>
              <a:blipFill rotWithShape="0">
                <a:blip r:embed="rId4"/>
                <a:stretch>
                  <a:fillRect b="-6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139952" y="558924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know how to simplify expressions like this from Pure Year 2.</a:t>
            </a:r>
          </a:p>
        </p:txBody>
      </p:sp>
      <p:cxnSp>
        <p:nvCxnSpPr>
          <p:cNvPr id="10" name="Straight Arrow Connector 9"/>
          <p:cNvCxnSpPr>
            <a:cxnSpLocks/>
            <a:stCxn id="8" idx="1"/>
          </p:cNvCxnSpPr>
          <p:nvPr/>
        </p:nvCxnSpPr>
        <p:spPr>
          <a:xfrm flipH="1" flipV="1">
            <a:off x="3203848" y="5805266"/>
            <a:ext cx="936104" cy="107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30903" y="2549327"/>
            <a:ext cx="2254045" cy="5569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1560" y="3645024"/>
            <a:ext cx="2700900" cy="11831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0903" y="5366946"/>
            <a:ext cx="2700900" cy="11831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520" y="802925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Converting to polar is easier, but the harder part is often finding how to simplify the expression. Know your double angle formulae!</a:t>
            </a:r>
          </a:p>
        </p:txBody>
      </p:sp>
    </p:spTree>
    <p:extLst>
      <p:ext uri="{BB962C8B-B14F-4D97-AF65-F5344CB8AC3E}">
        <p14:creationId xmlns:p14="http://schemas.microsoft.com/office/powerpoint/2010/main" val="37432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5A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Core Pure Year 2</a:t>
            </a:r>
          </a:p>
          <a:p>
            <a:r>
              <a:rPr lang="en-GB" sz="2400" dirty="0"/>
              <a:t>Page 104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6113729-A9C0-47F9-A773-335B7D6F7BDA}"/>
              </a:ext>
            </a:extLst>
          </p:cNvPr>
          <p:cNvSpPr txBox="1"/>
          <p:nvPr/>
        </p:nvSpPr>
        <p:spPr>
          <a:xfrm>
            <a:off x="1403648" y="2662363"/>
            <a:ext cx="4752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Q1-2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Q3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Q4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Challenge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2737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Sketching Curves of Polar Equations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88659" y="790723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would you sketch each of the following?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7544" y="1484784"/>
                <a:ext cx="2520280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484784"/>
                <a:ext cx="2520280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11288" y="1484784"/>
                <a:ext cx="2520280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288" y="1484784"/>
                <a:ext cx="252028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28184" y="1484784"/>
                <a:ext cx="2520280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1484784"/>
                <a:ext cx="252028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2852936"/>
            <a:ext cx="2150568" cy="20310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14736" y="5085184"/>
                <a:ext cx="20473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(This is just like when we were sketching say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600" dirty="0"/>
                  <a:t>)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36" y="5085184"/>
                <a:ext cx="2047392" cy="830997"/>
              </a:xfrm>
              <a:prstGeom prst="rect">
                <a:avLst/>
              </a:prstGeom>
              <a:blipFill rotWithShape="0">
                <a:blip r:embed="rId6"/>
                <a:stretch>
                  <a:fillRect l="-1488" t="-2190" r="-2679" b="-80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14736" y="2178845"/>
                <a:ext cx="1841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e.g.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36" y="2178845"/>
                <a:ext cx="1841040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649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563888" y="2178845"/>
                <a:ext cx="1841040" cy="484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e.g.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178845"/>
                <a:ext cx="1841040" cy="484043"/>
              </a:xfrm>
              <a:prstGeom prst="rect">
                <a:avLst/>
              </a:prstGeom>
              <a:blipFill rotWithShape="0">
                <a:blip r:embed="rId8"/>
                <a:stretch>
                  <a:fillRect l="-2980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>
            <a:off x="3563888" y="3959021"/>
            <a:ext cx="23762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716394" y="2884303"/>
            <a:ext cx="11875" cy="2149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3776353" y="3063834"/>
            <a:ext cx="940041" cy="8951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798200" y="5147840"/>
                <a:ext cx="1907640" cy="827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Known as a half-line.</a:t>
                </a:r>
              </a:p>
              <a:p>
                <a:r>
                  <a:rPr lang="en-GB" sz="1400" dirty="0"/>
                  <a:t>Just like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d>
                          <m:d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400" dirty="0"/>
                  <a:t> with complex numbers.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200" y="5147840"/>
                <a:ext cx="1907640" cy="827855"/>
              </a:xfrm>
              <a:prstGeom prst="rect">
                <a:avLst/>
              </a:prstGeom>
              <a:blipFill rotWithShape="0">
                <a:blip r:embed="rId9"/>
                <a:stretch>
                  <a:fillRect l="-958" t="-735" b="-7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712955" y="2172630"/>
                <a:ext cx="1841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e.g.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955" y="2172630"/>
                <a:ext cx="1841040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649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43723" y="2739772"/>
            <a:ext cx="2692773" cy="184276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67544" y="2066040"/>
            <a:ext cx="2520280" cy="39096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320850" y="2066039"/>
            <a:ext cx="2520280" cy="39096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29069" y="2066039"/>
            <a:ext cx="2520280" cy="39096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891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Sketching using tables of values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2" descr="http://curvebank.calstatela.edu/polar/Polar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85" y="2229395"/>
            <a:ext cx="4392488" cy="326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588224" y="3495391"/>
                <a:ext cx="1401922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GB" b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b="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3495391"/>
                <a:ext cx="140192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9552" y="6021288"/>
                <a:ext cx="83529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(Note: In this animation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1400" dirty="0"/>
                  <a:t> is allowed to be negative, but </a:t>
                </a:r>
                <a:r>
                  <a:rPr lang="en-GB" sz="1400" b="1" dirty="0"/>
                  <a:t>in Core Pure Yr2 negative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1400" b="1" dirty="0"/>
                  <a:t> values are ignored</a:t>
                </a:r>
                <a:r>
                  <a:rPr lang="en-GB" sz="1400" dirty="0"/>
                  <a:t>. More on this later)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021288"/>
                <a:ext cx="8352928" cy="523220"/>
              </a:xfrm>
              <a:prstGeom prst="rect">
                <a:avLst/>
              </a:prstGeom>
              <a:blipFill>
                <a:blip r:embed="rId4"/>
                <a:stretch>
                  <a:fillRect l="-219" t="-2326" r="-73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3528" y="836712"/>
                <a:ext cx="820891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Remember in Pure Year 2 when we did parametric equations: we could draw curves by trying different values of the parameter. And for Cartesian equations, you’re used to (from KS3) drawing up a table of values for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and seeing what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 is so we could sketch it.</a:t>
                </a:r>
              </a:p>
              <a:p>
                <a:r>
                  <a:rPr lang="en-GB" sz="1600" dirty="0"/>
                  <a:t>Here we can gradually increase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/>
                  <a:t> and see what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1600" dirty="0"/>
                  <a:t> is.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36712"/>
                <a:ext cx="8208912" cy="1077218"/>
              </a:xfrm>
              <a:prstGeom prst="rect">
                <a:avLst/>
              </a:prstGeom>
              <a:blipFill>
                <a:blip r:embed="rId5"/>
                <a:stretch>
                  <a:fillRect l="-371" t="-1695" r="-742" b="-62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292624" y="1913930"/>
                <a:ext cx="23048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here means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624" y="1913930"/>
                <a:ext cx="2304828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116" t="-9836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>
            <a:off x="4788024" y="2098596"/>
            <a:ext cx="504600" cy="130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647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Sketching using tables of values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5576" y="1461198"/>
                <a:ext cx="2520280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461198"/>
                <a:ext cx="2520280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755576" y="2068115"/>
              <a:ext cx="2627374" cy="975868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3781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48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50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7509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0209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02094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0371889"/>
                  </p:ext>
                </p:extLst>
              </p:nvPr>
            </p:nvGraphicFramePr>
            <p:xfrm>
              <a:off x="755576" y="2068115"/>
              <a:ext cx="2627374" cy="975868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378142"/>
                    <a:gridCol w="494856"/>
                    <a:gridCol w="375094"/>
                    <a:gridCol w="375094"/>
                    <a:gridCol w="502094"/>
                    <a:gridCol w="502094"/>
                  </a:tblGrid>
                  <a:tr h="6050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613" t="-1000" r="-601613" b="-6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6829" t="-1000" r="-354878" b="-6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37705" t="-1000" r="-377049" b="-6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32258" t="-1000" r="-270968" b="-6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26829" t="-1000" r="-104878" b="-6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21687" t="-1000" r="-3614" b="-63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613" t="-165574" r="-601613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6829" t="-165574" r="-354878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37705" t="-165574" r="-377049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32258" t="-165574" r="-270968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26829" t="-165574" r="-104878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21687" t="-165574" r="-3614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228" y="3249285"/>
            <a:ext cx="2736304" cy="23646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60681" y="4431599"/>
                <a:ext cx="4605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681" y="4431599"/>
                <a:ext cx="460556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60480" y="3371321"/>
                <a:ext cx="4605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480" y="3371321"/>
                <a:ext cx="46055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48604" y="5169955"/>
                <a:ext cx="4605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604" y="5169955"/>
                <a:ext cx="46055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s://upload.wikimedia.org/wikipedia/commons/thumb/d/d0/Cardiod_animation.gif/300px-Cardiod_animation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13659"/>
            <a:ext cx="28575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64088" y="1520729"/>
            <a:ext cx="2736304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This is a </a:t>
            </a:r>
            <a:r>
              <a:rPr lang="en-GB" b="1" dirty="0"/>
              <a:t>cardioid</a:t>
            </a:r>
            <a:r>
              <a:rPr lang="en-GB" dirty="0"/>
              <a:t>, and this animation shows how it could emerge in practice!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23711" y="2626283"/>
            <a:ext cx="2228155" cy="4277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275856" y="4268692"/>
                <a:ext cx="7608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4268692"/>
                <a:ext cx="760841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64996" y="3029665"/>
                <a:ext cx="760841" cy="458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996" y="3029665"/>
                <a:ext cx="760841" cy="458395"/>
              </a:xfrm>
              <a:prstGeom prst="rect">
                <a:avLst/>
              </a:prstGeom>
              <a:blipFill rotWithShape="0">
                <a:blip r:embed="rId10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08807" y="4266899"/>
                <a:ext cx="7608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07" y="4266899"/>
                <a:ext cx="760841" cy="3077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59886" y="986982"/>
                <a:ext cx="172819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b="1" dirty="0"/>
                  <a:t>Note: </a:t>
                </a:r>
                <a:r>
                  <a:rPr lang="en-GB" sz="1200" dirty="0"/>
                  <a:t>technically polar angles are between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200" dirty="0"/>
                  <a:t> and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200" dirty="0"/>
                  <a:t>, but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200" dirty="0"/>
                  <a:t> to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200" dirty="0"/>
                  <a:t> keeps things simple, and it of course doesn’t matter when generating values.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886" y="986982"/>
                <a:ext cx="1728192" cy="1200329"/>
              </a:xfrm>
              <a:prstGeom prst="rect">
                <a:avLst/>
              </a:prstGeom>
              <a:blipFill rotWithShape="0">
                <a:blip r:embed="rId12"/>
                <a:stretch>
                  <a:fillRect l="-353" t="-508" r="-1413" b="-3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H="1">
            <a:off x="3502085" y="2224720"/>
            <a:ext cx="586428" cy="241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61305" y="3101549"/>
            <a:ext cx="3505053" cy="24798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Sketch ?</a:t>
            </a:r>
          </a:p>
        </p:txBody>
      </p:sp>
    </p:spTree>
    <p:extLst>
      <p:ext uri="{BB962C8B-B14F-4D97-AF65-F5344CB8AC3E}">
        <p14:creationId xmlns:p14="http://schemas.microsoft.com/office/powerpoint/2010/main" val="233503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38026</TotalTime>
  <Words>3389</Words>
  <Application>Microsoft Office PowerPoint</Application>
  <PresentationFormat>On-screen Show (4:3)</PresentationFormat>
  <Paragraphs>492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Cambria Math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Richard Lawton</cp:lastModifiedBy>
  <cp:revision>1359</cp:revision>
  <dcterms:created xsi:type="dcterms:W3CDTF">2013-02-28T07:36:55Z</dcterms:created>
  <dcterms:modified xsi:type="dcterms:W3CDTF">2021-06-22T03:38:05Z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c1703a4-cc6f-4025-8438-815d9f7bd05c_Enabled">
    <vt:lpwstr>True</vt:lpwstr>
  </property>
  <property fmtid="{D5CDD505-2E9C-101B-9397-08002B2CF9AE}" pid="3" name="MSIP_Label_2c1703a4-cc6f-4025-8438-815d9f7bd05c_SiteId">
    <vt:lpwstr>d2b3a7dc-d57e-417f-90ad-149b872e9aa1</vt:lpwstr>
  </property>
  <property fmtid="{D5CDD505-2E9C-101B-9397-08002B2CF9AE}" pid="4" name="MSIP_Label_2c1703a4-cc6f-4025-8438-815d9f7bd05c_Owner">
    <vt:lpwstr>r.lawton_jcd@gemsedu.com</vt:lpwstr>
  </property>
  <property fmtid="{D5CDD505-2E9C-101B-9397-08002B2CF9AE}" pid="5" name="MSIP_Label_2c1703a4-cc6f-4025-8438-815d9f7bd05c_SetDate">
    <vt:lpwstr>2021-06-20T09:50:54.0376627Z</vt:lpwstr>
  </property>
  <property fmtid="{D5CDD505-2E9C-101B-9397-08002B2CF9AE}" pid="6" name="MSIP_Label_2c1703a4-cc6f-4025-8438-815d9f7bd05c_Name">
    <vt:lpwstr>Internal</vt:lpwstr>
  </property>
  <property fmtid="{D5CDD505-2E9C-101B-9397-08002B2CF9AE}" pid="7" name="MSIP_Label_2c1703a4-cc6f-4025-8438-815d9f7bd05c_Application">
    <vt:lpwstr>Microsoft Azure Information Protection</vt:lpwstr>
  </property>
  <property fmtid="{D5CDD505-2E9C-101B-9397-08002B2CF9AE}" pid="8" name="MSIP_Label_2c1703a4-cc6f-4025-8438-815d9f7bd05c_ActionId">
    <vt:lpwstr>2a26297c-c3b3-45d5-b681-aa9d9e005e8b</vt:lpwstr>
  </property>
  <property fmtid="{D5CDD505-2E9C-101B-9397-08002B2CF9AE}" pid="9" name="MSIP_Label_2c1703a4-cc6f-4025-8438-815d9f7bd05c_Extended_MSFT_Method">
    <vt:lpwstr>Automatic</vt:lpwstr>
  </property>
  <property fmtid="{D5CDD505-2E9C-101B-9397-08002B2CF9AE}" pid="10" name="Sensitivity">
    <vt:lpwstr>Internal</vt:lpwstr>
  </property>
</Properties>
</file>