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61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2.png"/><Relationship Id="rId7" Type="http://schemas.openxmlformats.org/officeDocument/2006/relationships/image" Target="../media/image54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31.png"/><Relationship Id="rId10" Type="http://schemas.openxmlformats.org/officeDocument/2006/relationships/image" Target="../media/image57.png"/><Relationship Id="rId4" Type="http://schemas.openxmlformats.org/officeDocument/2006/relationships/image" Target="../media/image44.png"/><Relationship Id="rId9" Type="http://schemas.openxmlformats.org/officeDocument/2006/relationships/image" Target="../media/image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3</a:t>
                </a:r>
                <a:r>
                  <a:rPr lang="en-US" sz="1400" baseline="30000" dirty="0">
                    <a:latin typeface="Comic Sans MS" pitchFamily="66" charset="0"/>
                  </a:rPr>
                  <a:t>2n</a:t>
                </a:r>
                <a:r>
                  <a:rPr lang="en-US" sz="1400" dirty="0">
                    <a:latin typeface="Comic Sans MS" pitchFamily="66" charset="0"/>
                  </a:rPr>
                  <a:t> + 11 is divisible by 4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You follow the same steps as before!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  <a:blipFill>
                <a:blip r:embed="rId2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638801" y="1447801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38800" y="1752601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61546" y="2133601"/>
                <a:ext cx="1501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546" y="2133601"/>
                <a:ext cx="1501052" cy="307777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666051" y="2593777"/>
                <a:ext cx="1591910" cy="316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2(1)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051" y="2593777"/>
                <a:ext cx="1591910" cy="316690"/>
              </a:xfrm>
              <a:prstGeom prst="rect">
                <a:avLst/>
              </a:prstGeom>
              <a:blipFill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059729" y="3049652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9729" y="3049652"/>
                <a:ext cx="60805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>
            <a:off x="7039401" y="2286962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353300" y="238104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>
            <a:off x="7039401" y="2752123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7397655" y="2846203"/>
            <a:ext cx="952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66051" y="3505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20 is divisible by 4, so the statement is true for n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965690" y="4113128"/>
            <a:ext cx="152400" cy="381000"/>
            <a:chOff x="5257800" y="5715000"/>
            <a:chExt cx="152400" cy="3810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タイトル 1">
            <a:extLst>
              <a:ext uri="{FF2B5EF4-FFF2-40B4-BE49-F238E27FC236}">
                <a16:creationId xmlns:a16="http://schemas.microsoft.com/office/drawing/2014/main" id="{9A7324A3-902D-40FE-A957-4DD4EFDA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838ABC8-363A-4FE7-8796-8FFBBB8C7C6C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29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 animBg="1"/>
      <p:bldP spid="13" grpId="0"/>
      <p:bldP spid="14" grpId="0" animBg="1"/>
      <p:bldP spid="15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</a:t>
            </a:r>
            <a:r>
              <a:rPr lang="en-US" sz="2400"/>
              <a:t>	</a:t>
            </a:r>
            <a:r>
              <a:rPr lang="en-US" sz="240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Q5-6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042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3</a:t>
                </a:r>
                <a:r>
                  <a:rPr lang="en-US" sz="1400" baseline="30000" dirty="0">
                    <a:latin typeface="Comic Sans MS" pitchFamily="66" charset="0"/>
                  </a:rPr>
                  <a:t>2n</a:t>
                </a:r>
                <a:r>
                  <a:rPr lang="en-US" sz="1400" dirty="0">
                    <a:latin typeface="Comic Sans MS" pitchFamily="66" charset="0"/>
                  </a:rPr>
                  <a:t> + 11 is divisible by 4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You follow the same steps as before!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  <a:blipFill>
                <a:blip r:embed="rId2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638800" y="1447801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38800" y="1752601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61546" y="2133600"/>
                <a:ext cx="1495218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546" y="2133600"/>
                <a:ext cx="1495218" cy="311560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094649" y="2124935"/>
                <a:ext cx="2378087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𝑖𝑠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𝑑𝑖𝑣𝑖𝑠𝑖𝑏𝑙𝑒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𝑏𝑦</m:t>
                      </m:r>
                      <m:r>
                        <a:rPr lang="en-US" sz="1400" i="1">
                          <a:latin typeface="Cambria Math"/>
                        </a:rPr>
                        <m:t> 4 </m:t>
                      </m:r>
                      <m:r>
                        <a:rPr lang="en-US" sz="1400" i="1">
                          <a:latin typeface="Cambria Math"/>
                        </a:rPr>
                        <m:t>𝑓𝑜𝑟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4649" y="2124935"/>
                <a:ext cx="2378087" cy="313868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661547" y="2593811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61546" y="2898611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15001" y="3276600"/>
                <a:ext cx="2087943" cy="316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2(</m:t>
                          </m:r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3276600"/>
                <a:ext cx="2087943" cy="316690"/>
              </a:xfrm>
              <a:prstGeom prst="rect">
                <a:avLst/>
              </a:prstGeom>
              <a:blipFill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4293424" y="4397952"/>
            <a:ext cx="152400" cy="381000"/>
            <a:chOff x="5257800" y="5715000"/>
            <a:chExt cx="152400" cy="3810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638800" y="3733800"/>
                <a:ext cx="2133600" cy="316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i="1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733800"/>
                <a:ext cx="2133600" cy="316690"/>
              </a:xfrm>
              <a:prstGeom prst="rect">
                <a:avLst/>
              </a:prstGeom>
              <a:blipFill>
                <a:blip r:embed="rId6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15000" y="4191000"/>
                <a:ext cx="2199192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i="1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191000"/>
                <a:ext cx="2199192" cy="311560"/>
              </a:xfrm>
              <a:prstGeom prst="rect">
                <a:avLst/>
              </a:prstGeom>
              <a:blipFill>
                <a:blip r:embed="rId7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15000" y="4648200"/>
                <a:ext cx="2055884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9(3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)+11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648200"/>
                <a:ext cx="2055884" cy="311560"/>
              </a:xfrm>
              <a:prstGeom prst="rect">
                <a:avLst/>
              </a:prstGeom>
              <a:blipFill>
                <a:blip r:embed="rId8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7924800" y="3429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8077200" y="342900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05800" y="388620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2k+2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x 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(adding powers when multiplying)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7924800" y="3886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7924800" y="43434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8229600" y="434340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 we have 9 lots of 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38800" y="5410201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At this point we will combine the expressions for f(k) and f(k + 1) in order to prove that the statement is always divisible by 4</a:t>
            </a:r>
            <a:endParaRPr lang="en-GB" sz="16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8" name="Group 16">
            <a:extLst>
              <a:ext uri="{FF2B5EF4-FFF2-40B4-BE49-F238E27FC236}">
                <a16:creationId xmlns:a16="http://schemas.microsoft.com/office/drawing/2014/main" id="{B97A4930-3477-41C7-983D-BE2FCBA6C3A6}"/>
              </a:ext>
            </a:extLst>
          </p:cNvPr>
          <p:cNvGrpSpPr/>
          <p:nvPr/>
        </p:nvGrpSpPr>
        <p:grpSpPr>
          <a:xfrm>
            <a:off x="3965690" y="4113128"/>
            <a:ext cx="152400" cy="381000"/>
            <a:chOff x="5257800" y="5715000"/>
            <a:chExt cx="152400" cy="381000"/>
          </a:xfrm>
        </p:grpSpPr>
        <p:cxnSp>
          <p:nvCxnSpPr>
            <p:cNvPr id="39" name="Straight Connector 17">
              <a:extLst>
                <a:ext uri="{FF2B5EF4-FFF2-40B4-BE49-F238E27FC236}">
                  <a16:creationId xmlns:a16="http://schemas.microsoft.com/office/drawing/2014/main" id="{C22C45A2-6A69-45AB-AFB1-6253A5CF2113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18">
              <a:extLst>
                <a:ext uri="{FF2B5EF4-FFF2-40B4-BE49-F238E27FC236}">
                  <a16:creationId xmlns:a16="http://schemas.microsoft.com/office/drawing/2014/main" id="{474B1023-05F4-4B22-8FEB-3877B6532145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66D16A8C-681B-45B4-B37D-811235315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3A08421-476B-4EDF-B8B6-D42DCA88C4A6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17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0" grpId="0"/>
      <p:bldP spid="21" grpId="0"/>
      <p:bldP spid="22" grpId="0"/>
      <p:bldP spid="23" grpId="0"/>
      <p:bldP spid="28" grpId="0"/>
      <p:bldP spid="29" grpId="0"/>
      <p:bldP spid="30" grpId="0"/>
      <p:bldP spid="31" grpId="0" animBg="1"/>
      <p:bldP spid="32" grpId="0"/>
      <p:bldP spid="33" grpId="0"/>
      <p:bldP spid="34" grpId="0" animBg="1"/>
      <p:bldP spid="35" grpId="0" animBg="1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3</a:t>
                </a:r>
                <a:r>
                  <a:rPr lang="en-US" sz="1400" baseline="30000" dirty="0">
                    <a:latin typeface="Comic Sans MS" pitchFamily="66" charset="0"/>
                  </a:rPr>
                  <a:t>2n</a:t>
                </a:r>
                <a:r>
                  <a:rPr lang="en-US" sz="1400" dirty="0">
                    <a:latin typeface="Comic Sans MS" pitchFamily="66" charset="0"/>
                  </a:rPr>
                  <a:t> + 11 is divisible by 4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You follow the same steps as before!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  <a:blipFill>
                <a:blip r:embed="rId2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38800" y="2209800"/>
                <a:ext cx="1495218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209800"/>
                <a:ext cx="1495218" cy="311560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638801" y="1524001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38800" y="1828801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67600" y="2209800"/>
                <a:ext cx="2055884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9(3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)+11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2209800"/>
                <a:ext cx="2055884" cy="31156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638801" y="3124201"/>
                <a:ext cx="1652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</a:rPr>
                        <m:t>𝑓</m:t>
                      </m:r>
                      <m:r>
                        <a:rPr lang="en-US" sz="1400" i="1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3124201"/>
                <a:ext cx="1652567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162800" y="3124200"/>
                <a:ext cx="2308902" cy="335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9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400" i="1">
                              <a:latin typeface="Cambria Math"/>
                            </a:rPr>
                            <m:t>+11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+11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124200"/>
                <a:ext cx="2308902" cy="3354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638801" y="3657601"/>
                <a:ext cx="1652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</a:rPr>
                        <m:t>𝑓</m:t>
                      </m:r>
                      <m:r>
                        <a:rPr lang="en-US" sz="1400" i="1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3657601"/>
                <a:ext cx="1652567" cy="307777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162800" y="3657600"/>
                <a:ext cx="736164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8(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657600"/>
                <a:ext cx="736164" cy="311560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638801" y="4191001"/>
                <a:ext cx="1652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</a:rPr>
                        <m:t>𝑓</m:t>
                      </m:r>
                      <m:r>
                        <a:rPr lang="en-US" sz="1400" i="1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4191001"/>
                <a:ext cx="1652567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162800" y="4191000"/>
                <a:ext cx="1001300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4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2(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191000"/>
                <a:ext cx="1001300" cy="311560"/>
              </a:xfrm>
              <a:prstGeom prst="rect">
                <a:avLst/>
              </a:prstGeom>
              <a:blipFill>
                <a:blip r:embed="rId9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172200" y="4724401"/>
                <a:ext cx="1157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724401"/>
                <a:ext cx="1157586" cy="307777"/>
              </a:xfrm>
              <a:prstGeom prst="rect">
                <a:avLst/>
              </a:prstGeom>
              <a:blipFill>
                <a:blip r:embed="rId10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162800" y="4724400"/>
                <a:ext cx="1694246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 + 4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2(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724400"/>
                <a:ext cx="1694246" cy="311560"/>
              </a:xfrm>
              <a:prstGeom prst="rect">
                <a:avLst/>
              </a:prstGeom>
              <a:blipFill>
                <a:blip r:embed="rId11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9220200" y="33528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5486400" y="25908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f(k) from f(k + 1), using the expressions above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448800" y="3276601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 on the right side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8077200" y="3886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8686800" y="44196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8458200" y="388620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4 as a factor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839200" y="44958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f(k)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876800" y="5105400"/>
            <a:ext cx="5486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shows that f(k + 1) is just f(k) with an expression added on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We assumed f(k) was divisible by 4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expression to be added is divisible by 4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So the answer must be divisible by 4, if f(k) is!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first case (n = 1) was divisible by 4, the statement must be true!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4176943" y="4734017"/>
            <a:ext cx="152400" cy="381000"/>
            <a:chOff x="5257800" y="5715000"/>
            <a:chExt cx="152400" cy="381000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4329343" y="5038817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4114800" y="5486401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grpSp>
        <p:nvGrpSpPr>
          <p:cNvPr id="61" name="Group 24">
            <a:extLst>
              <a:ext uri="{FF2B5EF4-FFF2-40B4-BE49-F238E27FC236}">
                <a16:creationId xmlns:a16="http://schemas.microsoft.com/office/drawing/2014/main" id="{20F58CB4-452F-49B6-A77C-17F2DB7F912C}"/>
              </a:ext>
            </a:extLst>
          </p:cNvPr>
          <p:cNvGrpSpPr/>
          <p:nvPr/>
        </p:nvGrpSpPr>
        <p:grpSpPr>
          <a:xfrm>
            <a:off x="4293424" y="4397952"/>
            <a:ext cx="152400" cy="381000"/>
            <a:chOff x="5257800" y="5715000"/>
            <a:chExt cx="152400" cy="381000"/>
          </a:xfrm>
        </p:grpSpPr>
        <p:cxnSp>
          <p:nvCxnSpPr>
            <p:cNvPr id="62" name="Straight Connector 25">
              <a:extLst>
                <a:ext uri="{FF2B5EF4-FFF2-40B4-BE49-F238E27FC236}">
                  <a16:creationId xmlns:a16="http://schemas.microsoft.com/office/drawing/2014/main" id="{1CAD6CDD-2C94-4738-AEB6-0AA50BADF191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6">
              <a:extLst>
                <a:ext uri="{FF2B5EF4-FFF2-40B4-BE49-F238E27FC236}">
                  <a16:creationId xmlns:a16="http://schemas.microsoft.com/office/drawing/2014/main" id="{3E376E55-74F9-4645-B691-CE4A42E5CC73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16">
            <a:extLst>
              <a:ext uri="{FF2B5EF4-FFF2-40B4-BE49-F238E27FC236}">
                <a16:creationId xmlns:a16="http://schemas.microsoft.com/office/drawing/2014/main" id="{5119D077-45C0-4650-9791-FD40A933A565}"/>
              </a:ext>
            </a:extLst>
          </p:cNvPr>
          <p:cNvGrpSpPr/>
          <p:nvPr/>
        </p:nvGrpSpPr>
        <p:grpSpPr>
          <a:xfrm>
            <a:off x="3965690" y="4113128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17">
              <a:extLst>
                <a:ext uri="{FF2B5EF4-FFF2-40B4-BE49-F238E27FC236}">
                  <a16:creationId xmlns:a16="http://schemas.microsoft.com/office/drawing/2014/main" id="{4A055F46-DCDE-4C68-9591-39C001E326D1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18">
              <a:extLst>
                <a:ext uri="{FF2B5EF4-FFF2-40B4-BE49-F238E27FC236}">
                  <a16:creationId xmlns:a16="http://schemas.microsoft.com/office/drawing/2014/main" id="{A0676D3C-CC68-44BE-97C3-9C53653312FD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タイトル 1">
            <a:extLst>
              <a:ext uri="{FF2B5EF4-FFF2-40B4-BE49-F238E27FC236}">
                <a16:creationId xmlns:a16="http://schemas.microsoft.com/office/drawing/2014/main" id="{A7819BDC-AD66-41BF-9393-6596B91FA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3312EFF-5F59-4EE8-8322-D4B46A83EBA4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0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7" grpId="0"/>
      <p:bldP spid="48" grpId="0"/>
      <p:bldP spid="49" grpId="0" animBg="1"/>
      <p:bldP spid="50" grpId="0" animBg="1"/>
      <p:bldP spid="51" grpId="0"/>
      <p:bldP spid="52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‘n</a:t>
                </a:r>
                <a:r>
                  <a:rPr lang="en-US" sz="1400" baseline="30000" dirty="0">
                    <a:latin typeface="Comic Sans MS" pitchFamily="66" charset="0"/>
                  </a:rPr>
                  <a:t>3</a:t>
                </a:r>
                <a:r>
                  <a:rPr lang="en-US" sz="1400" dirty="0">
                    <a:latin typeface="Comic Sans MS" pitchFamily="66" charset="0"/>
                  </a:rPr>
                  <a:t> – 7n + 9’ is divisible by 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  <a:blipFill>
                <a:blip r:embed="rId2"/>
                <a:stretch>
                  <a:fillRect l="-362" t="-280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5638801" y="1447801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638800" y="1752601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3935767" y="3459332"/>
            <a:ext cx="152400" cy="381000"/>
            <a:chOff x="5257800" y="5715000"/>
            <a:chExt cx="152400" cy="3810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661546" y="2133601"/>
                <a:ext cx="17402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−7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546" y="2133601"/>
                <a:ext cx="1740220" cy="307777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7306101" y="2268121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7620000" y="23622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638800" y="2590801"/>
                <a:ext cx="19365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(1)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−7(1)+9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590801"/>
                <a:ext cx="1936556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975132" y="3048001"/>
                <a:ext cx="6610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132" y="3048001"/>
                <a:ext cx="66106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69"/>
          <p:cNvSpPr/>
          <p:nvPr/>
        </p:nvSpPr>
        <p:spPr>
          <a:xfrm>
            <a:off x="7332377" y="2751597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7504387" y="2861443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666051" y="3505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 is divisible by 3, so the statement is true for n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7030C5BD-744E-446F-B0EB-C23D06CCC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9DA0D5B-66E6-454B-A905-978D29238D3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47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5" grpId="0"/>
      <p:bldP spid="66" grpId="0" animBg="1"/>
      <p:bldP spid="67" grpId="0"/>
      <p:bldP spid="68" grpId="0"/>
      <p:bldP spid="69" grpId="0"/>
      <p:bldP spid="70" grpId="0" animBg="1"/>
      <p:bldP spid="71" grpId="0"/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‘n</a:t>
                </a:r>
                <a:r>
                  <a:rPr lang="en-US" sz="1400" baseline="30000" dirty="0">
                    <a:latin typeface="Comic Sans MS" pitchFamily="66" charset="0"/>
                  </a:rPr>
                  <a:t>3</a:t>
                </a:r>
                <a:r>
                  <a:rPr lang="en-US" sz="1400" dirty="0">
                    <a:latin typeface="Comic Sans MS" pitchFamily="66" charset="0"/>
                  </a:rPr>
                  <a:t> – 7n + 9’ is divisible by 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  <a:blipFill>
                <a:blip r:embed="rId2"/>
                <a:stretch>
                  <a:fillRect l="-362" t="-280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638800" y="1447801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38800" y="1752601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661546" y="2133601"/>
                <a:ext cx="15190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−7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546" y="2133601"/>
                <a:ext cx="1519006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162801" y="2133601"/>
                <a:ext cx="2063385" cy="282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𝑖𝑠</m:t>
                      </m:r>
                      <m:r>
                        <a:rPr lang="en-US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/>
                        </a:rPr>
                        <m:t>𝑑𝑖𝑣𝑖𝑠𝑖𝑏𝑙𝑒</m:t>
                      </m:r>
                      <m:r>
                        <a:rPr lang="en-US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/>
                        </a:rPr>
                        <m:t>𝑏𝑦</m:t>
                      </m:r>
                      <m:r>
                        <a:rPr lang="en-US" sz="1200" i="1">
                          <a:latin typeface="Cambria Math"/>
                        </a:rPr>
                        <m:t> 3 </m:t>
                      </m:r>
                      <m:r>
                        <a:rPr lang="en-US" sz="1200" i="1">
                          <a:latin typeface="Cambria Math"/>
                        </a:rPr>
                        <m:t>𝑓𝑜𝑟</m:t>
                      </m:r>
                      <m:r>
                        <a:rPr lang="en-US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200"/>
                            <m:t>ℤ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1" y="2133601"/>
                <a:ext cx="2063385" cy="282257"/>
              </a:xfrm>
              <a:prstGeom prst="rect">
                <a:avLst/>
              </a:prstGeom>
              <a:blipFill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661547" y="2593811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1546" y="2898611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283323" y="3754693"/>
            <a:ext cx="152400" cy="381000"/>
            <a:chOff x="5257800" y="5715000"/>
            <a:chExt cx="152400" cy="3810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638801" y="3200401"/>
                <a:ext cx="25103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−7(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+1)+9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3200401"/>
                <a:ext cx="2510303" cy="276999"/>
              </a:xfrm>
              <a:prstGeom prst="rect">
                <a:avLst/>
              </a:prstGeom>
              <a:blipFill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638800" y="3657601"/>
                <a:ext cx="31166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+3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+1−7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−7+9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657601"/>
                <a:ext cx="3116686" cy="276999"/>
              </a:xfrm>
              <a:prstGeom prst="rect">
                <a:avLst/>
              </a:prstGeom>
              <a:blipFill>
                <a:blip r:embed="rId6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38800" y="4114801"/>
                <a:ext cx="22867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−4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114801"/>
                <a:ext cx="2286780" cy="276999"/>
              </a:xfrm>
              <a:prstGeom prst="rect">
                <a:avLst/>
              </a:prstGeom>
              <a:blipFill>
                <a:blip r:embed="rId7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8534400" y="33528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8839200" y="335280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 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8534400" y="3810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8915400" y="38862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 terms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0" name="Group 61">
            <a:extLst>
              <a:ext uri="{FF2B5EF4-FFF2-40B4-BE49-F238E27FC236}">
                <a16:creationId xmlns:a16="http://schemas.microsoft.com/office/drawing/2014/main" id="{D0DBE575-7A2B-442E-87F3-6D307DE8FA69}"/>
              </a:ext>
            </a:extLst>
          </p:cNvPr>
          <p:cNvGrpSpPr/>
          <p:nvPr/>
        </p:nvGrpSpPr>
        <p:grpSpPr>
          <a:xfrm>
            <a:off x="3935767" y="3459332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62">
              <a:extLst>
                <a:ext uri="{FF2B5EF4-FFF2-40B4-BE49-F238E27FC236}">
                  <a16:creationId xmlns:a16="http://schemas.microsoft.com/office/drawing/2014/main" id="{066E7522-5783-4DE1-8445-E6678C78EBC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63">
              <a:extLst>
                <a:ext uri="{FF2B5EF4-FFF2-40B4-BE49-F238E27FC236}">
                  <a16:creationId xmlns:a16="http://schemas.microsoft.com/office/drawing/2014/main" id="{6638C844-5E0A-4C97-A1A7-B36C8784B429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タイトル 1">
            <a:extLst>
              <a:ext uri="{FF2B5EF4-FFF2-40B4-BE49-F238E27FC236}">
                <a16:creationId xmlns:a16="http://schemas.microsoft.com/office/drawing/2014/main" id="{D62B572A-72E5-4D3C-BA5F-79B0515B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5B0437D-9C53-4C84-9ACF-88CAF6012CA6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93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18" grpId="0"/>
      <p:bldP spid="28" grpId="0"/>
      <p:bldP spid="29" grpId="0"/>
      <p:bldP spid="31" grpId="0" animBg="1"/>
      <p:bldP spid="32" grpId="0"/>
      <p:bldP spid="33" grpId="0" animBg="1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‘n</a:t>
                </a:r>
                <a:r>
                  <a:rPr lang="en-US" sz="1400" baseline="30000" dirty="0">
                    <a:latin typeface="Comic Sans MS" pitchFamily="66" charset="0"/>
                  </a:rPr>
                  <a:t>3</a:t>
                </a:r>
                <a:r>
                  <a:rPr lang="en-US" sz="1400" dirty="0">
                    <a:latin typeface="Comic Sans MS" pitchFamily="66" charset="0"/>
                  </a:rPr>
                  <a:t> – 7n + 9’ is divisible by 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  <a:blipFill>
                <a:blip r:embed="rId2"/>
                <a:stretch>
                  <a:fillRect l="-362" t="-280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638801" y="1524001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38800" y="1828801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001001" y="2133601"/>
                <a:ext cx="22210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−4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1" y="2133601"/>
                <a:ext cx="2221057" cy="276999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38800" y="2133601"/>
                <a:ext cx="15190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−7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133601"/>
                <a:ext cx="1519006" cy="276999"/>
              </a:xfrm>
              <a:prstGeom prst="rect">
                <a:avLst/>
              </a:prstGeom>
              <a:blipFill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5486400" y="2438401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f(k) from f(k + 1), using the expressions above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638801" y="2895601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−</m:t>
                      </m:r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2895601"/>
                <a:ext cx="1443857" cy="276999"/>
              </a:xfrm>
              <a:prstGeom prst="rect">
                <a:avLst/>
              </a:prstGeom>
              <a:blipFill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934200" y="2895601"/>
                <a:ext cx="16077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−4</m:t>
                          </m:r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+3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895601"/>
                <a:ext cx="1607748" cy="276999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382001" y="2895601"/>
                <a:ext cx="12953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−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−7</m:t>
                          </m:r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+9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1" y="2895601"/>
                <a:ext cx="1295399" cy="276999"/>
              </a:xfrm>
              <a:prstGeom prst="rect">
                <a:avLst/>
              </a:prstGeom>
              <a:blipFill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638801" y="3352801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−</m:t>
                      </m:r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3352801"/>
                <a:ext cx="1443857" cy="276999"/>
              </a:xfrm>
              <a:prstGeom prst="rect">
                <a:avLst/>
              </a:prstGeom>
              <a:blipFill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934200" y="3352801"/>
                <a:ext cx="1444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−4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352801"/>
                <a:ext cx="1444754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153401" y="3352801"/>
                <a:ext cx="12953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− 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+7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−9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1" y="3352801"/>
                <a:ext cx="1295399" cy="276999"/>
              </a:xfrm>
              <a:prstGeom prst="rect">
                <a:avLst/>
              </a:prstGeom>
              <a:blipFill>
                <a:blip r:embed="rId9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638801" y="3810001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−</m:t>
                      </m:r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3810001"/>
                <a:ext cx="1443857" cy="276999"/>
              </a:xfrm>
              <a:prstGeom prst="rect">
                <a:avLst/>
              </a:prstGeom>
              <a:blipFill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934200" y="3810001"/>
                <a:ext cx="1096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+3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−6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810001"/>
                <a:ext cx="109639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638801" y="4267201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−</m:t>
                      </m:r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4267201"/>
                <a:ext cx="1443857" cy="276999"/>
              </a:xfrm>
              <a:prstGeom prst="rect">
                <a:avLst/>
              </a:prstGeom>
              <a:blipFill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934201" y="4267201"/>
                <a:ext cx="11396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3(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−2)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1" y="4267201"/>
                <a:ext cx="1139671" cy="276999"/>
              </a:xfrm>
              <a:prstGeom prst="rect">
                <a:avLst/>
              </a:prstGeom>
              <a:blipFill>
                <a:blip r:embed="rId11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106633" y="4724401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6633" y="4724401"/>
                <a:ext cx="990600" cy="276999"/>
              </a:xfrm>
              <a:prstGeom prst="rect">
                <a:avLst/>
              </a:prstGeom>
              <a:blipFill>
                <a:blip r:embed="rId1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944833" y="4724401"/>
                <a:ext cx="16300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+3(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−2)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833" y="4724401"/>
                <a:ext cx="1630062" cy="276999"/>
              </a:xfrm>
              <a:prstGeom prst="rect">
                <a:avLst/>
              </a:prstGeom>
              <a:blipFill>
                <a:blip r:embed="rId1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9448800" y="3048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9677400" y="3048001"/>
            <a:ext cx="11212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the bracket</a:t>
            </a:r>
            <a:endParaRPr lang="en-GB" sz="11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9144000" y="3505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7924800" y="39624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8382000" y="44196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9525000" y="3505201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229601" y="3962401"/>
            <a:ext cx="1346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3 as a factor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686800" y="44958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f(k)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876800" y="5029200"/>
            <a:ext cx="5486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shows that f(k + 1) is just f(k) with an expression added on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We assumed f(k) was divisible by 3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expression to be added is divisible by 3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So the answer must be divisible by 3, if f(k) is!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first case (n = 1) was divisible by 3, the statement must be true!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4203576" y="4120719"/>
            <a:ext cx="152400" cy="381000"/>
            <a:chOff x="5257800" y="5715000"/>
            <a:chExt cx="152400" cy="381000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4355976" y="4425519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4114800" y="5410201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grpSp>
        <p:nvGrpSpPr>
          <p:cNvPr id="68" name="Group 24">
            <a:extLst>
              <a:ext uri="{FF2B5EF4-FFF2-40B4-BE49-F238E27FC236}">
                <a16:creationId xmlns:a16="http://schemas.microsoft.com/office/drawing/2014/main" id="{AEF8973F-1C8A-4D1C-BB7B-261414C857F4}"/>
              </a:ext>
            </a:extLst>
          </p:cNvPr>
          <p:cNvGrpSpPr/>
          <p:nvPr/>
        </p:nvGrpSpPr>
        <p:grpSpPr>
          <a:xfrm>
            <a:off x="4283323" y="3754693"/>
            <a:ext cx="152400" cy="381000"/>
            <a:chOff x="5257800" y="5715000"/>
            <a:chExt cx="152400" cy="381000"/>
          </a:xfrm>
        </p:grpSpPr>
        <p:cxnSp>
          <p:nvCxnSpPr>
            <p:cNvPr id="69" name="Straight Connector 25">
              <a:extLst>
                <a:ext uri="{FF2B5EF4-FFF2-40B4-BE49-F238E27FC236}">
                  <a16:creationId xmlns:a16="http://schemas.microsoft.com/office/drawing/2014/main" id="{531D072F-943E-46D6-AB80-71BBAD419EEA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">
              <a:extLst>
                <a:ext uri="{FF2B5EF4-FFF2-40B4-BE49-F238E27FC236}">
                  <a16:creationId xmlns:a16="http://schemas.microsoft.com/office/drawing/2014/main" id="{0C671892-68F7-4943-ABE7-B537CBCF3AF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61">
            <a:extLst>
              <a:ext uri="{FF2B5EF4-FFF2-40B4-BE49-F238E27FC236}">
                <a16:creationId xmlns:a16="http://schemas.microsoft.com/office/drawing/2014/main" id="{BF2A72E0-FB09-4937-98FE-39A74438693A}"/>
              </a:ext>
            </a:extLst>
          </p:cNvPr>
          <p:cNvGrpSpPr/>
          <p:nvPr/>
        </p:nvGrpSpPr>
        <p:grpSpPr>
          <a:xfrm>
            <a:off x="3935767" y="3459332"/>
            <a:ext cx="152400" cy="381000"/>
            <a:chOff x="5257800" y="5715000"/>
            <a:chExt cx="152400" cy="381000"/>
          </a:xfrm>
        </p:grpSpPr>
        <p:cxnSp>
          <p:nvCxnSpPr>
            <p:cNvPr id="72" name="Straight Connector 62">
              <a:extLst>
                <a:ext uri="{FF2B5EF4-FFF2-40B4-BE49-F238E27FC236}">
                  <a16:creationId xmlns:a16="http://schemas.microsoft.com/office/drawing/2014/main" id="{3F72136F-822C-478E-8F9F-A9264EE57737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63">
              <a:extLst>
                <a:ext uri="{FF2B5EF4-FFF2-40B4-BE49-F238E27FC236}">
                  <a16:creationId xmlns:a16="http://schemas.microsoft.com/office/drawing/2014/main" id="{B990FC30-F179-467C-B5C9-BD84C8B34D11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タイトル 1">
            <a:extLst>
              <a:ext uri="{FF2B5EF4-FFF2-40B4-BE49-F238E27FC236}">
                <a16:creationId xmlns:a16="http://schemas.microsoft.com/office/drawing/2014/main" id="{A5C2BD2D-B9C4-44B1-BED8-678942018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B81AE262-3A35-4FF9-98E5-FAB7E4912514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96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 animBg="1"/>
      <p:bldP spid="50" grpId="0"/>
      <p:bldP spid="51" grpId="0" animBg="1"/>
      <p:bldP spid="52" grpId="0" animBg="1"/>
      <p:bldP spid="53" grpId="0" animBg="1"/>
      <p:bldP spid="54" grpId="0"/>
      <p:bldP spid="55" grpId="0"/>
      <p:bldP spid="56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’11</a:t>
                </a:r>
                <a:r>
                  <a:rPr lang="en-US" sz="1400" baseline="30000" dirty="0">
                    <a:latin typeface="Comic Sans MS" pitchFamily="66" charset="0"/>
                  </a:rPr>
                  <a:t>n+1</a:t>
                </a:r>
                <a:r>
                  <a:rPr lang="en-US" sz="1400" dirty="0">
                    <a:latin typeface="Comic Sans MS" pitchFamily="66" charset="0"/>
                  </a:rPr>
                  <a:t> + 12</a:t>
                </a:r>
                <a:r>
                  <a:rPr lang="en-US" sz="1400" baseline="30000" dirty="0">
                    <a:latin typeface="Comic Sans MS" pitchFamily="66" charset="0"/>
                  </a:rPr>
                  <a:t>2n-1</a:t>
                </a:r>
                <a:r>
                  <a:rPr lang="en-US" sz="1400" dirty="0">
                    <a:latin typeface="Comic Sans MS" pitchFamily="66" charset="0"/>
                  </a:rPr>
                  <a:t>’ is divisible by 133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This example will require more manipulation as we work through it, but is essentially the same as the previous two…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  <a:blipFill>
                <a:blip r:embed="rId2"/>
                <a:stretch>
                  <a:fillRect l="-362" t="-280" r="-1449" b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5638801" y="1447801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752601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3980156" y="4682231"/>
            <a:ext cx="152400" cy="381000"/>
            <a:chOff x="5257800" y="5715000"/>
            <a:chExt cx="152400" cy="3810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661546" y="2133601"/>
                <a:ext cx="20349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546" y="2133601"/>
                <a:ext cx="2034916" cy="307777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71"/>
          <p:cNvSpPr/>
          <p:nvPr/>
        </p:nvSpPr>
        <p:spPr>
          <a:xfrm>
            <a:off x="7534701" y="2268121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7848600" y="23622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638801" y="2590801"/>
                <a:ext cx="15858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2590801"/>
                <a:ext cx="1585883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019800" y="304800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=133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048001"/>
                <a:ext cx="7620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75"/>
          <p:cNvSpPr/>
          <p:nvPr/>
        </p:nvSpPr>
        <p:spPr>
          <a:xfrm>
            <a:off x="7560977" y="2751597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7732987" y="2861443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666051" y="3505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133 is divisible by 133, so the statement is true for n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0B864BCA-95C9-4B06-B2DD-B2DAC95D9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8EE6D9-4799-4301-8DAB-A5678A753AA9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3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7" grpId="0"/>
      <p:bldP spid="71" grpId="0"/>
      <p:bldP spid="72" grpId="0" animBg="1"/>
      <p:bldP spid="73" grpId="0"/>
      <p:bldP spid="74" grpId="0"/>
      <p:bldP spid="75" grpId="0"/>
      <p:bldP spid="76" grpId="0" animBg="1"/>
      <p:bldP spid="77" grpId="0"/>
      <p:bldP spid="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’11</a:t>
                </a:r>
                <a:r>
                  <a:rPr lang="en-US" sz="1400" baseline="30000" dirty="0">
                    <a:latin typeface="Comic Sans MS" pitchFamily="66" charset="0"/>
                  </a:rPr>
                  <a:t>n+1</a:t>
                </a:r>
                <a:r>
                  <a:rPr lang="en-US" sz="1400" dirty="0">
                    <a:latin typeface="Comic Sans MS" pitchFamily="66" charset="0"/>
                  </a:rPr>
                  <a:t> + 12</a:t>
                </a:r>
                <a:r>
                  <a:rPr lang="en-US" sz="1400" baseline="30000" dirty="0">
                    <a:latin typeface="Comic Sans MS" pitchFamily="66" charset="0"/>
                  </a:rPr>
                  <a:t>2n-1</a:t>
                </a:r>
                <a:r>
                  <a:rPr lang="en-US" sz="1400" dirty="0">
                    <a:latin typeface="Comic Sans MS" pitchFamily="66" charset="0"/>
                  </a:rPr>
                  <a:t>’ is divisible by 133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This example will require more manipulation as we work through it, but is essentially the same as the previous two…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  <a:blipFill>
                <a:blip r:embed="rId2"/>
                <a:stretch>
                  <a:fillRect l="-362" t="-280" r="-1449" b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5638800" y="1447801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752601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638800" y="2057401"/>
                <a:ext cx="1765804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057401"/>
                <a:ext cx="1765804" cy="280333"/>
              </a:xfrm>
              <a:prstGeom prst="rect">
                <a:avLst/>
              </a:prstGeom>
              <a:blipFill>
                <a:blip r:embed="rId3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4258323" y="5008486"/>
            <a:ext cx="152400" cy="381000"/>
            <a:chOff x="5257800" y="5715000"/>
            <a:chExt cx="152400" cy="3810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315200" y="2057401"/>
                <a:ext cx="2233304" cy="282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𝑖𝑠</m:t>
                      </m:r>
                      <m:r>
                        <a:rPr lang="en-US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/>
                        </a:rPr>
                        <m:t>𝑑𝑖𝑣𝑖𝑠𝑖𝑏𝑙𝑒</m:t>
                      </m:r>
                      <m:r>
                        <a:rPr lang="en-US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/>
                        </a:rPr>
                        <m:t>𝑏𝑦</m:t>
                      </m:r>
                      <m:r>
                        <a:rPr lang="en-US" sz="1200" i="1">
                          <a:latin typeface="Cambria Math"/>
                        </a:rPr>
                        <m:t> 133 </m:t>
                      </m:r>
                      <m:r>
                        <a:rPr lang="en-US" sz="1200" i="1">
                          <a:latin typeface="Cambria Math"/>
                        </a:rPr>
                        <m:t>𝑓𝑜𝑟</m:t>
                      </m:r>
                      <m:r>
                        <a:rPr lang="en-US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200"/>
                            <m:t>ℤ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057401"/>
                <a:ext cx="2233304" cy="282257"/>
              </a:xfrm>
              <a:prstGeom prst="rect">
                <a:avLst/>
              </a:prstGeom>
              <a:blipFill>
                <a:blip r:embed="rId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638801" y="2514601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38800" y="2819401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638800" y="3124201"/>
                <a:ext cx="2515432" cy="284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+1)+1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2(</m:t>
                          </m:r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+1)−1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124201"/>
                <a:ext cx="2515432" cy="284693"/>
              </a:xfrm>
              <a:prstGeom prst="rect">
                <a:avLst/>
              </a:prstGeom>
              <a:blipFill>
                <a:blip r:embed="rId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638801" y="3657601"/>
                <a:ext cx="203453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3657601"/>
                <a:ext cx="2034531" cy="280333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638800" y="4191001"/>
                <a:ext cx="1671162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=11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191001"/>
                <a:ext cx="1671162" cy="280333"/>
              </a:xfrm>
              <a:prstGeom prst="rect">
                <a:avLst/>
              </a:prstGeom>
              <a:blipFill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239001" y="4191001"/>
                <a:ext cx="1181797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1" y="4191001"/>
                <a:ext cx="1181797" cy="280333"/>
              </a:xfrm>
              <a:prstGeom prst="rect">
                <a:avLst/>
              </a:prstGeom>
              <a:blipFill>
                <a:blip r:embed="rId8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38800" y="4724401"/>
                <a:ext cx="168879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=11(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724401"/>
                <a:ext cx="1688796" cy="280333"/>
              </a:xfrm>
              <a:prstGeom prst="rect">
                <a:avLst/>
              </a:prstGeom>
              <a:blipFill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162801" y="4724401"/>
                <a:ext cx="1212255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+ 144(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1" y="4724401"/>
                <a:ext cx="1212255" cy="280333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7924800" y="32766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8229600" y="33528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powers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8229600" y="3810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8686800" y="38862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11 x 11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10600" y="4114801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2k+1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12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x 12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2k-1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0" y="4191000"/>
            <a:ext cx="457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924800" y="4191000"/>
            <a:ext cx="457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822489" y="2057400"/>
            <a:ext cx="457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248400" y="2057400"/>
            <a:ext cx="457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8229600" y="43434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8610600" y="44196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915400" y="36576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u="sng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0134600" y="3581401"/>
            <a:ext cx="381000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*</a:t>
            </a:r>
            <a:endParaRPr lang="en-GB" sz="4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38800" y="5410201"/>
            <a:ext cx="381000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*</a:t>
            </a:r>
            <a:endParaRPr lang="en-GB" sz="4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600" y="5334001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They have been re-written in this way so that, on the next step, the 11s and 12s have the same powers as in the f(k) expression and therefore can be grouped up!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46" name="Group 67">
            <a:extLst>
              <a:ext uri="{FF2B5EF4-FFF2-40B4-BE49-F238E27FC236}">
                <a16:creationId xmlns:a16="http://schemas.microsoft.com/office/drawing/2014/main" id="{835A0A9F-1B50-46C8-9B87-2F5DCDE4A3DA}"/>
              </a:ext>
            </a:extLst>
          </p:cNvPr>
          <p:cNvGrpSpPr/>
          <p:nvPr/>
        </p:nvGrpSpPr>
        <p:grpSpPr>
          <a:xfrm>
            <a:off x="3980156" y="4682231"/>
            <a:ext cx="152400" cy="381000"/>
            <a:chOff x="5257800" y="5715000"/>
            <a:chExt cx="152400" cy="381000"/>
          </a:xfrm>
        </p:grpSpPr>
        <p:cxnSp>
          <p:nvCxnSpPr>
            <p:cNvPr id="47" name="Straight Connector 68">
              <a:extLst>
                <a:ext uri="{FF2B5EF4-FFF2-40B4-BE49-F238E27FC236}">
                  <a16:creationId xmlns:a16="http://schemas.microsoft.com/office/drawing/2014/main" id="{C7E251A3-FE1C-42F1-AE04-239439FAC65C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69">
              <a:extLst>
                <a:ext uri="{FF2B5EF4-FFF2-40B4-BE49-F238E27FC236}">
                  <a16:creationId xmlns:a16="http://schemas.microsoft.com/office/drawing/2014/main" id="{C42823B6-CD41-424D-A987-6865897245F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タイトル 1">
            <a:extLst>
              <a:ext uri="{FF2B5EF4-FFF2-40B4-BE49-F238E27FC236}">
                <a16:creationId xmlns:a16="http://schemas.microsoft.com/office/drawing/2014/main" id="{43860039-D6B6-43C5-A929-D6AF64096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20670BE-AE43-40C0-A04F-AAD27E3DC5A3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89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7" grpId="0"/>
      <p:bldP spid="7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/>
      <p:bldP spid="35" grpId="0"/>
      <p:bldP spid="6" grpId="0" animBg="1"/>
      <p:bldP spid="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1" grpId="0"/>
      <p:bldP spid="42" grpId="0"/>
      <p:bldP spid="43" grpId="0"/>
      <p:bldP spid="4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’11</a:t>
                </a:r>
                <a:r>
                  <a:rPr lang="en-US" sz="1400" baseline="30000" dirty="0">
                    <a:latin typeface="Comic Sans MS" pitchFamily="66" charset="0"/>
                  </a:rPr>
                  <a:t>n+1</a:t>
                </a:r>
                <a:r>
                  <a:rPr lang="en-US" sz="1400" dirty="0">
                    <a:latin typeface="Comic Sans MS" pitchFamily="66" charset="0"/>
                  </a:rPr>
                  <a:t> + 12</a:t>
                </a:r>
                <a:r>
                  <a:rPr lang="en-US" sz="1400" baseline="30000" dirty="0">
                    <a:latin typeface="Comic Sans MS" pitchFamily="66" charset="0"/>
                  </a:rPr>
                  <a:t>2n-1</a:t>
                </a:r>
                <a:r>
                  <a:rPr lang="en-US" sz="1400" dirty="0">
                    <a:latin typeface="Comic Sans MS" pitchFamily="66" charset="0"/>
                  </a:rPr>
                  <a:t>’ is divisible by 133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This example will require more manipulation as we work through it, but is essentially the same as the previous two…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0" y="1600201"/>
                <a:ext cx="3505200" cy="4525963"/>
              </a:xfrm>
              <a:blipFill>
                <a:blip r:embed="rId2"/>
                <a:stretch>
                  <a:fillRect l="-362" t="-280" r="-1449" b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334001" y="1447801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0" y="1752601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391401" y="2057401"/>
                <a:ext cx="274947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=11(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200" i="1">
                          <a:latin typeface="Cambria Math"/>
                        </a:rPr>
                        <m:t>+ 144(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1" y="2057401"/>
                <a:ext cx="2749471" cy="280333"/>
              </a:xfrm>
              <a:prstGeom prst="rect">
                <a:avLst/>
              </a:prstGeom>
              <a:blipFill>
                <a:blip r:embed="rId3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334000" y="2057401"/>
                <a:ext cx="1765804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057401"/>
                <a:ext cx="1765804" cy="280333"/>
              </a:xfrm>
              <a:prstGeom prst="rect">
                <a:avLst/>
              </a:prstGeom>
              <a:blipFill>
                <a:blip r:embed="rId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5181600" y="2362201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f(k) from f(k + 1), using the expressions above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334001" y="2743201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−</m:t>
                      </m:r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2743201"/>
                <a:ext cx="1443857" cy="276999"/>
              </a:xfrm>
              <a:prstGeom prst="rect">
                <a:avLst/>
              </a:prstGeom>
              <a:blipFill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629400" y="2743201"/>
                <a:ext cx="211615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11(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a:rPr lang="en-US" sz="1200" i="1">
                              <a:latin typeface="Cambria Math"/>
                            </a:rPr>
                            <m:t>+ 144(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743201"/>
                <a:ext cx="2116156" cy="280333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534400" y="2743201"/>
                <a:ext cx="1515030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− 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2743201"/>
                <a:ext cx="1515030" cy="280333"/>
              </a:xfrm>
              <a:prstGeom prst="rect">
                <a:avLst/>
              </a:prstGeom>
              <a:blipFill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334001" y="3200401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−</m:t>
                      </m:r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3200401"/>
                <a:ext cx="1443857" cy="276999"/>
              </a:xfrm>
              <a:prstGeom prst="rect">
                <a:avLst/>
              </a:prstGeom>
              <a:blipFill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629401" y="3200401"/>
                <a:ext cx="197316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10(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200" i="1">
                          <a:latin typeface="Cambria Math"/>
                        </a:rPr>
                        <m:t>+ 143(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1" y="3200401"/>
                <a:ext cx="1973169" cy="280333"/>
              </a:xfrm>
              <a:prstGeom prst="rect">
                <a:avLst/>
              </a:prstGeom>
              <a:blipFill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334001" y="3657601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−</m:t>
                      </m:r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3657601"/>
                <a:ext cx="1443857" cy="276999"/>
              </a:xfrm>
              <a:prstGeom prst="rect">
                <a:avLst/>
              </a:prstGeom>
              <a:blipFill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629400" y="3636335"/>
                <a:ext cx="2945230" cy="300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10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  <m:r>
                        <a:rPr lang="en-US" sz="1200" i="1">
                          <a:latin typeface="Cambria Math"/>
                        </a:rPr>
                        <m:t>+ 10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  <m:r>
                        <a:rPr lang="en-US" sz="1200" i="1">
                          <a:latin typeface="Cambria Math"/>
                          <a:ea typeface="Cambria Math"/>
                        </a:rPr>
                        <m:t>+133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636335"/>
                <a:ext cx="2945230" cy="300788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334000" y="4114801"/>
                <a:ext cx="2990178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−</m:t>
                      </m:r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=10</m:t>
                      </m:r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+133(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114801"/>
                <a:ext cx="2990178" cy="280333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791200" y="4572001"/>
                <a:ext cx="2590800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=11</m:t>
                      </m:r>
                      <m:r>
                        <a:rPr lang="en-US" sz="12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+133(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572001"/>
                <a:ext cx="2590800" cy="280333"/>
              </a:xfrm>
              <a:prstGeom prst="rect">
                <a:avLst/>
              </a:prstGeom>
              <a:blipFill>
                <a:blip r:embed="rId11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9829800" y="2895600"/>
            <a:ext cx="381000" cy="3810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9982200" y="2895601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1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9296400" y="33528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9601200" y="3352801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Split the 143 into 2 parts</a:t>
            </a:r>
            <a:endParaRPr lang="en-GB" sz="11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9296400" y="3810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9594112" y="3733800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The first 2 terms are just 10 lots of f(k)</a:t>
            </a:r>
            <a:endParaRPr lang="en-GB" sz="105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8077200" y="4267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8382000" y="4343400"/>
            <a:ext cx="76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Add f(k)</a:t>
            </a:r>
            <a:endParaRPr lang="en-GB" sz="105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4279777" y="5322163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5128438" y="5029200"/>
            <a:ext cx="5234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   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If f(k) is divisible by 133, so is 11f(k)</a:t>
            </a: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133(12</a:t>
            </a:r>
            <a:r>
              <a:rPr lang="en-US" sz="12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2k-1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 is divisible by 133</a:t>
            </a: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 f(k+1) will also be divisible by 133</a:t>
            </a:r>
          </a:p>
          <a:p>
            <a:pPr marL="285750" indent="-2857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f(1) was divisible by 133, the statement is therefore true!</a:t>
            </a:r>
          </a:p>
          <a:p>
            <a:pPr marL="285750" indent="-2857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Make sure you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practise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enough so you can spot how and when to manipulate in this way!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4329343" y="5630662"/>
            <a:ext cx="152400" cy="381000"/>
            <a:chOff x="5257800" y="5715000"/>
            <a:chExt cx="152400" cy="381000"/>
          </a:xfrm>
        </p:grpSpPr>
        <p:cxnSp>
          <p:nvCxnSpPr>
            <p:cNvPr id="73" name="Straight Connector 72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5943600" y="2057400"/>
            <a:ext cx="1066800" cy="2596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6705600" y="3657600"/>
            <a:ext cx="17526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5" name="Group 18">
            <a:extLst>
              <a:ext uri="{FF2B5EF4-FFF2-40B4-BE49-F238E27FC236}">
                <a16:creationId xmlns:a16="http://schemas.microsoft.com/office/drawing/2014/main" id="{9B6D6B5C-43EE-4753-9B0B-924559D7A6CD}"/>
              </a:ext>
            </a:extLst>
          </p:cNvPr>
          <p:cNvGrpSpPr/>
          <p:nvPr/>
        </p:nvGrpSpPr>
        <p:grpSpPr>
          <a:xfrm>
            <a:off x="4258323" y="5008486"/>
            <a:ext cx="152400" cy="381000"/>
            <a:chOff x="5257800" y="5715000"/>
            <a:chExt cx="152400" cy="381000"/>
          </a:xfrm>
        </p:grpSpPr>
        <p:cxnSp>
          <p:nvCxnSpPr>
            <p:cNvPr id="67" name="Straight Connector 19">
              <a:extLst>
                <a:ext uri="{FF2B5EF4-FFF2-40B4-BE49-F238E27FC236}">
                  <a16:creationId xmlns:a16="http://schemas.microsoft.com/office/drawing/2014/main" id="{9176DBD1-6F13-4141-982F-680C40FDA69E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0">
              <a:extLst>
                <a:ext uri="{FF2B5EF4-FFF2-40B4-BE49-F238E27FC236}">
                  <a16:creationId xmlns:a16="http://schemas.microsoft.com/office/drawing/2014/main" id="{CB5F0911-B487-4E8F-8DF8-630331729A99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67">
            <a:extLst>
              <a:ext uri="{FF2B5EF4-FFF2-40B4-BE49-F238E27FC236}">
                <a16:creationId xmlns:a16="http://schemas.microsoft.com/office/drawing/2014/main" id="{D2EA5E4B-C84C-4398-B9D2-E1DE5123CE59}"/>
              </a:ext>
            </a:extLst>
          </p:cNvPr>
          <p:cNvGrpSpPr/>
          <p:nvPr/>
        </p:nvGrpSpPr>
        <p:grpSpPr>
          <a:xfrm>
            <a:off x="3980156" y="4682231"/>
            <a:ext cx="152400" cy="381000"/>
            <a:chOff x="5257800" y="5715000"/>
            <a:chExt cx="152400" cy="381000"/>
          </a:xfrm>
        </p:grpSpPr>
        <p:cxnSp>
          <p:nvCxnSpPr>
            <p:cNvPr id="77" name="Straight Connector 68">
              <a:extLst>
                <a:ext uri="{FF2B5EF4-FFF2-40B4-BE49-F238E27FC236}">
                  <a16:creationId xmlns:a16="http://schemas.microsoft.com/office/drawing/2014/main" id="{F0931E59-F86F-4C53-9D27-B71E77F2153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69">
              <a:extLst>
                <a:ext uri="{FF2B5EF4-FFF2-40B4-BE49-F238E27FC236}">
                  <a16:creationId xmlns:a16="http://schemas.microsoft.com/office/drawing/2014/main" id="{C9EDE9A8-AAA7-4595-90C5-B767A2FF9AD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タイトル 1">
            <a:extLst>
              <a:ext uri="{FF2B5EF4-FFF2-40B4-BE49-F238E27FC236}">
                <a16:creationId xmlns:a16="http://schemas.microsoft.com/office/drawing/2014/main" id="{88E3E566-9B82-485B-A81D-8B89BCC8F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17BB0E5-C216-4344-B144-B1926E02D55C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18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6" grpId="0"/>
      <p:bldP spid="47" grpId="0"/>
      <p:bldP spid="48" grpId="0"/>
      <p:bldP spid="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10" grpId="0" animBg="1"/>
      <p:bldP spid="10" grpId="1" animBg="1"/>
      <p:bldP spid="75" grpId="0" animBg="1"/>
      <p:bldP spid="7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1120</Words>
  <Application>Microsoft Office PowerPoint</Application>
  <PresentationFormat>Widescreen</PresentationFormat>
  <Paragraphs>256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Proof by Induction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2019-08-26T05:14:47Z</dcterms:modified>
</cp:coreProperties>
</file>