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625" r:id="rId2"/>
    <p:sldId id="619" r:id="rId3"/>
    <p:sldId id="620" r:id="rId4"/>
    <p:sldId id="626" r:id="rId5"/>
    <p:sldId id="627" r:id="rId6"/>
    <p:sldId id="621" r:id="rId7"/>
    <p:sldId id="622" r:id="rId8"/>
    <p:sldId id="623" r:id="rId9"/>
    <p:sldId id="616" r:id="rId10"/>
    <p:sldId id="62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5" autoAdjust="0"/>
    <p:restoredTop sz="88534" autoAdjust="0"/>
  </p:normalViewPr>
  <p:slideViewPr>
    <p:cSldViewPr>
      <p:cViewPr varScale="1">
        <p:scale>
          <a:sx n="69" d="100"/>
          <a:sy n="69" d="100"/>
        </p:scale>
        <p:origin x="1184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amsolutions.net/tutorials/algebraic-long-division/?level=AS&amp;board=Edexcel&amp;module=Pure%20Maths%20AS&amp;topic=1064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0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2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08720"/>
            <a:ext cx="914285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 smtClean="0"/>
              <a:t>Algebraic Methods</a:t>
            </a:r>
          </a:p>
          <a:p>
            <a:pPr algn="ctr"/>
            <a:r>
              <a:rPr lang="en-GB" sz="8000" dirty="0" smtClean="0"/>
              <a:t>- </a:t>
            </a:r>
            <a:r>
              <a:rPr lang="en-GB" sz="6600" dirty="0" smtClean="0"/>
              <a:t>Algebraic Long Division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8000" dirty="0" smtClean="0"/>
              <a:t>Chapter </a:t>
            </a:r>
            <a:r>
              <a:rPr lang="en-GB" sz="8000" dirty="0"/>
              <a:t>7</a:t>
            </a:r>
            <a:endParaRPr lang="en-GB" sz="5400" dirty="0" smtClean="0"/>
          </a:p>
          <a:p>
            <a:pPr algn="ctr"/>
            <a:r>
              <a:rPr lang="en-GB" sz="8000" dirty="0" smtClean="0"/>
              <a:t>(Part 2 of 4)</a:t>
            </a:r>
          </a:p>
        </p:txBody>
      </p:sp>
    </p:spTree>
    <p:extLst>
      <p:ext uri="{BB962C8B-B14F-4D97-AF65-F5344CB8AC3E}">
        <p14:creationId xmlns:p14="http://schemas.microsoft.com/office/powerpoint/2010/main" val="271987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Fully Factorise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95753" y="1052736"/>
                <a:ext cx="6860051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 smtClean="0"/>
                  <a:t>Fully </a:t>
                </a:r>
                <a:r>
                  <a:rPr lang="en-GB" sz="3200" dirty="0"/>
                  <a:t>factorise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−18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endParaRPr lang="en-GB" sz="3200" b="0" dirty="0" smtClean="0"/>
              </a:p>
              <a:p>
                <a:pPr algn="ctr"/>
                <a:r>
                  <a:rPr lang="en-GB" sz="3200" dirty="0" smtClean="0"/>
                  <a:t>given </a:t>
                </a:r>
                <a:r>
                  <a:rPr lang="en-GB" sz="3200" dirty="0"/>
                  <a:t>that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−3)</m:t>
                    </m:r>
                  </m:oMath>
                </a14:m>
                <a:r>
                  <a:rPr lang="en-GB" sz="3200" dirty="0"/>
                  <a:t> is a factor.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753" y="1052736"/>
                <a:ext cx="6860051" cy="1077218"/>
              </a:xfrm>
              <a:prstGeom prst="rect">
                <a:avLst/>
              </a:prstGeom>
              <a:blipFill rotWithShape="0">
                <a:blip r:embed="rId2"/>
                <a:stretch>
                  <a:fillRect b="-990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71600" y="5373216"/>
                <a:ext cx="67687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−3)(2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373216"/>
                <a:ext cx="6768752" cy="6463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102312" y="2547986"/>
                <a:ext cx="6769324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36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−18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−9)</m:t>
                    </m:r>
                  </m:oMath>
                </a14:m>
                <a:r>
                  <a:rPr lang="en-GB" sz="3600" dirty="0" smtClean="0">
                    <a:solidFill>
                      <a:prstClr val="black"/>
                    </a:solidFill>
                  </a:rPr>
                  <a:t>  ÷</a:t>
                </a:r>
                <a14:m>
                  <m:oMath xmlns:m="http://schemas.openxmlformats.org/officeDocument/2006/math">
                    <m:r>
                      <a:rPr lang="en-GB" sz="36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−3)</m:t>
                    </m:r>
                  </m:oMath>
                </a14:m>
                <a:endParaRPr lang="en-GB" sz="3600" dirty="0" smtClean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2312" y="2547986"/>
                <a:ext cx="6769324" cy="646331"/>
              </a:xfrm>
              <a:prstGeom prst="rect">
                <a:avLst/>
              </a:prstGeom>
              <a:blipFill rotWithShape="0">
                <a:blip r:embed="rId4"/>
                <a:stretch>
                  <a:fillRect t="-14151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281866" y="3859720"/>
                <a:ext cx="472796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+7</m:t>
                          </m:r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1866" y="3859720"/>
                <a:ext cx="4727961" cy="64633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2868999" y="3381516"/>
            <a:ext cx="32359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dirty="0">
                <a:solidFill>
                  <a:prstClr val="black"/>
                </a:solidFill>
              </a:rPr>
              <a:t>Use long division to get: </a:t>
            </a:r>
            <a:endParaRPr lang="en-GB" sz="2400" dirty="0"/>
          </a:p>
        </p:txBody>
      </p:sp>
      <p:sp>
        <p:nvSpPr>
          <p:cNvPr id="10" name="Rectangle 9"/>
          <p:cNvSpPr/>
          <p:nvPr/>
        </p:nvSpPr>
        <p:spPr>
          <a:xfrm>
            <a:off x="2757433" y="4896409"/>
            <a:ext cx="3197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dirty="0" smtClean="0">
                <a:solidFill>
                  <a:prstClr val="black"/>
                </a:solidFill>
              </a:rPr>
              <a:t>Factorise the quadratic: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3526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5" grpId="0"/>
      <p:bldP spid="6" grpId="0"/>
      <p:bldP spid="7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Algebraic Long Division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43608" y="2060848"/>
                <a:ext cx="684076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b="0" i="1" smtClean="0">
                          <a:latin typeface="Cambria Math"/>
                        </a:rPr>
                        <m:t>11÷4=2 </m:t>
                      </m:r>
                      <m:r>
                        <a:rPr lang="en-GB" sz="6000" b="0" i="1" smtClean="0">
                          <a:latin typeface="Cambria Math"/>
                        </a:rPr>
                        <m:t>𝑟𝑒𝑚</m:t>
                      </m:r>
                      <m:r>
                        <a:rPr lang="en-GB" sz="6000" b="0" i="1" smtClean="0">
                          <a:latin typeface="Cambria Math"/>
                        </a:rPr>
                        <m:t> 3</m:t>
                      </m:r>
                    </m:oMath>
                  </m:oMathPara>
                </a14:m>
                <a:endParaRPr lang="en-GB" sz="6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060848"/>
                <a:ext cx="6840760" cy="101566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23528" y="3933056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dividend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591780" y="4269234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divisor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716016" y="3976846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quotient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72200" y="4854009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remainder</a:t>
            </a:r>
          </a:p>
        </p:txBody>
      </p:sp>
      <p:cxnSp>
        <p:nvCxnSpPr>
          <p:cNvPr id="11" name="Straight Arrow Connector 10"/>
          <p:cNvCxnSpPr>
            <a:stCxn id="6" idx="0"/>
          </p:cNvCxnSpPr>
          <p:nvPr/>
        </p:nvCxnSpPr>
        <p:spPr>
          <a:xfrm flipV="1">
            <a:off x="1259632" y="2996952"/>
            <a:ext cx="720080" cy="9361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0"/>
          </p:cNvCxnSpPr>
          <p:nvPr/>
        </p:nvCxnSpPr>
        <p:spPr>
          <a:xfrm flipV="1">
            <a:off x="3527884" y="2996952"/>
            <a:ext cx="0" cy="1272282"/>
          </a:xfrm>
          <a:prstGeom prst="straightConnector1">
            <a:avLst/>
          </a:prstGeom>
          <a:ln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5076056" y="2996952"/>
            <a:ext cx="576064" cy="979894"/>
          </a:xfrm>
          <a:prstGeom prst="straightConnector1">
            <a:avLst/>
          </a:prstGeom>
          <a:ln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7128284" y="2996952"/>
            <a:ext cx="288032" cy="1892852"/>
          </a:xfrm>
          <a:prstGeom prst="straightConnector1">
            <a:avLst/>
          </a:prstGeom>
          <a:ln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901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023892" y="2132911"/>
            <a:ext cx="1800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V="1">
            <a:off x="2824092" y="1484839"/>
            <a:ext cx="0" cy="6480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824092" y="1484839"/>
            <a:ext cx="410445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60076" y="1393376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4 2 3 . 0  0  0  0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14864" y="1403657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11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00156" y="675553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79518" y="1988895"/>
            <a:ext cx="12127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3 3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076120" y="2781038"/>
            <a:ext cx="75608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960076" y="2781038"/>
            <a:ext cx="159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   9 3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32204" y="665241"/>
            <a:ext cx="11080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8 .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79518" y="3501063"/>
            <a:ext cx="159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   8 8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434446" y="4332060"/>
            <a:ext cx="75608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32204" y="4332060"/>
            <a:ext cx="1728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5   0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434446" y="1988895"/>
            <a:ext cx="5170002" cy="1807805"/>
            <a:chOff x="3434446" y="1988895"/>
            <a:chExt cx="5170002" cy="1807805"/>
          </a:xfrm>
        </p:grpSpPr>
        <p:sp>
          <p:nvSpPr>
            <p:cNvPr id="22" name="TextBox 21"/>
            <p:cNvSpPr txBox="1"/>
            <p:nvPr/>
          </p:nvSpPr>
          <p:spPr>
            <a:xfrm>
              <a:off x="5560396" y="2596371"/>
              <a:ext cx="3044052" cy="1200329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b="1" dirty="0"/>
                <a:t>1. </a:t>
              </a:r>
              <a:r>
                <a:rPr lang="en-GB" dirty="0"/>
                <a:t>We found how many whole number of times (i.e. the quotient) the divisor went into the dividend.</a:t>
              </a:r>
            </a:p>
          </p:txBody>
        </p:sp>
        <p:cxnSp>
          <p:nvCxnSpPr>
            <p:cNvPr id="24" name="Straight Arrow Connector 23"/>
            <p:cNvCxnSpPr>
              <a:stCxn id="22" idx="1"/>
            </p:cNvCxnSpPr>
            <p:nvPr/>
          </p:nvCxnSpPr>
          <p:spPr>
            <a:xfrm flipH="1" flipV="1">
              <a:off x="3434446" y="1988895"/>
              <a:ext cx="2125950" cy="120764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3995936" y="2708920"/>
            <a:ext cx="4731147" cy="2341587"/>
            <a:chOff x="3873301" y="901115"/>
            <a:chExt cx="4731147" cy="2341587"/>
          </a:xfrm>
        </p:grpSpPr>
        <p:sp>
          <p:nvSpPr>
            <p:cNvPr id="28" name="TextBox 27"/>
            <p:cNvSpPr txBox="1"/>
            <p:nvPr/>
          </p:nvSpPr>
          <p:spPr>
            <a:xfrm>
              <a:off x="5560396" y="2596371"/>
              <a:ext cx="3044052" cy="646331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b="1" dirty="0"/>
                <a:t>2. </a:t>
              </a:r>
              <a:r>
                <a:rPr lang="en-GB" dirty="0"/>
                <a:t>We multiplied the quotient by the dividend.</a:t>
              </a:r>
            </a:p>
          </p:txBody>
        </p:sp>
        <p:cxnSp>
          <p:nvCxnSpPr>
            <p:cNvPr id="29" name="Straight Arrow Connector 28"/>
            <p:cNvCxnSpPr>
              <a:stCxn id="28" idx="1"/>
            </p:cNvCxnSpPr>
            <p:nvPr/>
          </p:nvCxnSpPr>
          <p:spPr>
            <a:xfrm flipH="1" flipV="1">
              <a:off x="3873301" y="901115"/>
              <a:ext cx="1687095" cy="2018422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348096" y="3231808"/>
            <a:ext cx="3044052" cy="2621534"/>
            <a:chOff x="5560396" y="621168"/>
            <a:chExt cx="3044052" cy="2621534"/>
          </a:xfrm>
        </p:grpSpPr>
        <p:sp>
          <p:nvSpPr>
            <p:cNvPr id="32" name="TextBox 31"/>
            <p:cNvSpPr txBox="1"/>
            <p:nvPr/>
          </p:nvSpPr>
          <p:spPr>
            <a:xfrm>
              <a:off x="5560396" y="2596371"/>
              <a:ext cx="3044052" cy="646331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b="1" dirty="0"/>
                <a:t>3. </a:t>
              </a:r>
              <a:r>
                <a:rPr lang="en-GB" dirty="0"/>
                <a:t>…in order to find the remainder.</a:t>
              </a:r>
            </a:p>
          </p:txBody>
        </p:sp>
        <p:cxnSp>
          <p:nvCxnSpPr>
            <p:cNvPr id="33" name="Straight Arrow Connector 32"/>
            <p:cNvCxnSpPr>
              <a:stCxn id="32" idx="0"/>
            </p:cNvCxnSpPr>
            <p:nvPr/>
          </p:nvCxnSpPr>
          <p:spPr>
            <a:xfrm flipV="1">
              <a:off x="7082422" y="621168"/>
              <a:ext cx="1522026" cy="1975203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3614729" y="3501063"/>
            <a:ext cx="3044052" cy="3169115"/>
            <a:chOff x="5560396" y="73587"/>
            <a:chExt cx="3044052" cy="3169115"/>
          </a:xfrm>
        </p:grpSpPr>
        <p:sp>
          <p:nvSpPr>
            <p:cNvPr id="38" name="TextBox 37"/>
            <p:cNvSpPr txBox="1"/>
            <p:nvPr/>
          </p:nvSpPr>
          <p:spPr>
            <a:xfrm>
              <a:off x="5560396" y="2596371"/>
              <a:ext cx="3044052" cy="646331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b="1" dirty="0"/>
                <a:t>4. </a:t>
              </a:r>
              <a:r>
                <a:rPr lang="en-GB" dirty="0"/>
                <a:t>Find we ‘brought down’ the next number.</a:t>
              </a:r>
            </a:p>
          </p:txBody>
        </p:sp>
        <p:cxnSp>
          <p:nvCxnSpPr>
            <p:cNvPr id="39" name="Straight Arrow Connector 38"/>
            <p:cNvCxnSpPr>
              <a:stCxn id="38" idx="0"/>
            </p:cNvCxnSpPr>
            <p:nvPr/>
          </p:nvCxnSpPr>
          <p:spPr>
            <a:xfrm flipH="1" flipV="1">
              <a:off x="6137911" y="73587"/>
              <a:ext cx="944511" cy="2522784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Algebraic Long Division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2096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6" grpId="0"/>
      <p:bldP spid="18" grpId="0"/>
      <p:bldP spid="19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Algebraic Long Division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107504" y="2996952"/>
            <a:ext cx="8784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hlinkClick r:id="rId2"/>
              </a:rPr>
              <a:t>https://www.examsolutions.net/tutorials/algebraic-long-division/?</a:t>
            </a:r>
            <a:r>
              <a:rPr lang="en-GB" sz="2000" dirty="0" smtClean="0">
                <a:hlinkClick r:id="rId2"/>
              </a:rPr>
              <a:t>level=AS&amp;board=Edexcel&amp;module=Pure%20Maths%20AS&amp;topic=1064</a:t>
            </a:r>
            <a:endParaRPr lang="en-GB" sz="20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971600" y="1556792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How to do algebraic long division :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29139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141-142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707336" y="3140968"/>
            <a:ext cx="632104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</a:t>
            </a:r>
            <a:r>
              <a:rPr lang="en-US" sz="2400" dirty="0" smtClean="0"/>
              <a:t>lesson</a:t>
            </a:r>
            <a:r>
              <a:rPr lang="en-US" sz="2400" dirty="0"/>
              <a:t> </a:t>
            </a:r>
            <a:r>
              <a:rPr lang="en-US" sz="2400" dirty="0" smtClean="0"/>
              <a:t>Q1-3 a-d only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B050"/>
                </a:solidFill>
              </a:rPr>
              <a:t>Green</a:t>
            </a:r>
            <a:r>
              <a:rPr lang="en-US" sz="2400" dirty="0" smtClean="0"/>
              <a:t>		</a:t>
            </a:r>
            <a:r>
              <a:rPr lang="en-US" sz="2400" dirty="0" smtClean="0"/>
              <a:t>Q7-10</a:t>
            </a:r>
            <a:endParaRPr lang="en-US" sz="2400" dirty="0" smtClean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</a:t>
            </a:r>
            <a:r>
              <a:rPr lang="en-US" sz="2400" dirty="0" smtClean="0"/>
              <a:t> </a:t>
            </a:r>
            <a:r>
              <a:rPr lang="en-US" sz="2400" dirty="0"/>
              <a:t>		</a:t>
            </a:r>
            <a:r>
              <a:rPr lang="en-US" sz="2400" dirty="0" smtClean="0"/>
              <a:t>Q11-14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</a:t>
            </a:r>
            <a:r>
              <a:rPr lang="en-US" sz="2400" dirty="0" smtClean="0"/>
              <a:t>Q15-19</a:t>
            </a:r>
            <a:endParaRPr lang="en-US" sz="24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44238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993556" y="1883733"/>
            <a:ext cx="1800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V="1">
            <a:off x="2793756" y="1235661"/>
            <a:ext cx="0" cy="6480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2793756" y="1235661"/>
            <a:ext cx="52763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57288" y="1154479"/>
                <a:ext cx="163535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4800" dirty="0"/>
                  <a:t> + 5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288" y="1154479"/>
                <a:ext cx="1635352" cy="830997"/>
              </a:xfrm>
              <a:prstGeom prst="rect">
                <a:avLst/>
              </a:prstGeom>
              <a:blipFill>
                <a:blip r:embed="rId2"/>
                <a:stretch>
                  <a:fillRect t="-16058" r="-3358" b="-379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59968" y="1154478"/>
                <a:ext cx="556433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800" dirty="0"/>
                  <a:t>6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4800" baseline="30000" dirty="0"/>
                  <a:t>3</a:t>
                </a:r>
                <a:r>
                  <a:rPr lang="en-GB" sz="4800" dirty="0"/>
                  <a:t> + 28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4800" baseline="30000" dirty="0"/>
                  <a:t>2</a:t>
                </a:r>
                <a:r>
                  <a:rPr lang="en-GB" sz="4800" dirty="0"/>
                  <a:t> – 7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4800" dirty="0"/>
                  <a:t> + 15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9968" y="1154478"/>
                <a:ext cx="5564332" cy="830997"/>
              </a:xfrm>
              <a:prstGeom prst="rect">
                <a:avLst/>
              </a:prstGeom>
              <a:blipFill>
                <a:blip r:embed="rId3"/>
                <a:stretch>
                  <a:fillRect l="-5044" t="-16058" b="-379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59968" y="404664"/>
                <a:ext cx="114964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800" dirty="0"/>
                  <a:t>6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4800" baseline="30000" dirty="0"/>
                  <a:t>2</a:t>
                </a:r>
                <a:endParaRPr lang="en-GB" sz="4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9968" y="404664"/>
                <a:ext cx="1149648" cy="830997"/>
              </a:xfrm>
              <a:prstGeom prst="rect">
                <a:avLst/>
              </a:prstGeom>
              <a:blipFill>
                <a:blip r:embed="rId4"/>
                <a:stretch>
                  <a:fillRect l="-24468" t="-16058" r="-4255" b="-379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967979" y="1985475"/>
                <a:ext cx="284803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800" dirty="0"/>
                  <a:t>6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4800" baseline="30000" dirty="0"/>
                  <a:t>3</a:t>
                </a:r>
                <a:r>
                  <a:rPr lang="en-GB" sz="4800" dirty="0"/>
                  <a:t> + 30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4800" baseline="30000" dirty="0"/>
                  <a:t>2</a:t>
                </a:r>
                <a:endParaRPr lang="en-GB" sz="4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7979" y="1985475"/>
                <a:ext cx="2848030" cy="830997"/>
              </a:xfrm>
              <a:prstGeom prst="rect">
                <a:avLst/>
              </a:prstGeom>
              <a:blipFill>
                <a:blip r:embed="rId5"/>
                <a:stretch>
                  <a:fillRect l="-9850" t="-16176" r="-3426" b="-389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2959968" y="2816472"/>
            <a:ext cx="266181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965600" y="2816472"/>
                <a:ext cx="309634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800" dirty="0"/>
                  <a:t>–   2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4800" baseline="30000" dirty="0"/>
                  <a:t>2</a:t>
                </a:r>
                <a:r>
                  <a:rPr lang="en-GB" sz="4800" dirty="0"/>
                  <a:t> – 7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4800" dirty="0"/>
                  <a:t> 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5600" y="2816472"/>
                <a:ext cx="3096344" cy="830997"/>
              </a:xfrm>
              <a:prstGeom prst="rect">
                <a:avLst/>
              </a:prstGeom>
              <a:blipFill>
                <a:blip r:embed="rId6"/>
                <a:stretch>
                  <a:fillRect l="-9073" t="-16176" b="-389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965600" y="404664"/>
                <a:ext cx="165618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800" dirty="0"/>
                  <a:t>-    2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4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5600" y="404664"/>
                <a:ext cx="1656184" cy="830997"/>
              </a:xfrm>
              <a:prstGeom prst="rect">
                <a:avLst/>
              </a:prstGeom>
              <a:blipFill>
                <a:blip r:embed="rId7"/>
                <a:stretch>
                  <a:fillRect l="-16974" t="-16058" b="-379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48956" y="3647469"/>
                <a:ext cx="332901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800" dirty="0"/>
                  <a:t>–   2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4800" baseline="30000" dirty="0"/>
                  <a:t>2 </a:t>
                </a:r>
                <a:r>
                  <a:rPr lang="en-GB" sz="4800" dirty="0"/>
                  <a:t>– 10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4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956" y="3647469"/>
                <a:ext cx="3329012" cy="830997"/>
              </a:xfrm>
              <a:prstGeom prst="rect">
                <a:avLst/>
              </a:prstGeom>
              <a:blipFill>
                <a:blip r:embed="rId8"/>
                <a:stretch>
                  <a:fillRect l="-8425" t="-16058" b="-379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3965600" y="4470716"/>
            <a:ext cx="288032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197848" y="1985476"/>
            <a:ext cx="0" cy="830996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053831" y="4478466"/>
                <a:ext cx="222893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800" dirty="0"/>
                  <a:t>3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4800" dirty="0"/>
                  <a:t>  + 15 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3831" y="4478466"/>
                <a:ext cx="2228931" cy="830997"/>
              </a:xfrm>
              <a:prstGeom prst="rect">
                <a:avLst/>
              </a:prstGeom>
              <a:blipFill>
                <a:blip r:embed="rId9"/>
                <a:stretch>
                  <a:fillRect l="-12295" t="-16176" r="-16120" b="-389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5717974" y="410806"/>
            <a:ext cx="1343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+ 3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7493992" y="1985476"/>
            <a:ext cx="0" cy="2492990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053831" y="5196046"/>
                <a:ext cx="223956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800" dirty="0"/>
                  <a:t>3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4800" dirty="0"/>
                  <a:t>  + 15 </a:t>
                </a: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3831" y="5196046"/>
                <a:ext cx="2239563" cy="830997"/>
              </a:xfrm>
              <a:prstGeom prst="rect">
                <a:avLst/>
              </a:prstGeom>
              <a:blipFill>
                <a:blip r:embed="rId10"/>
                <a:stretch>
                  <a:fillRect l="-12262" t="-16058" r="-15804" b="-379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6079604" y="5984437"/>
            <a:ext cx="208797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519744" y="6027002"/>
            <a:ext cx="597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651984" y="-2902"/>
                <a:ext cx="38296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How many times does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go into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dirty="0"/>
                  <a:t>?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1984" y="-2902"/>
                <a:ext cx="3829698" cy="369332"/>
              </a:xfrm>
              <a:prstGeom prst="rect">
                <a:avLst/>
              </a:prstGeom>
              <a:blipFill>
                <a:blip r:embed="rId12"/>
                <a:stretch>
                  <a:fillRect l="-1433"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 flipH="1">
            <a:off x="4020457" y="362857"/>
            <a:ext cx="232229" cy="203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18695" y="2193140"/>
                <a:ext cx="260999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Multiply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 by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+5)</m:t>
                    </m:r>
                  </m:oMath>
                </a14:m>
                <a:r>
                  <a:rPr lang="en-GB" dirty="0"/>
                  <a:t>. The first term should match with above.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695" y="2193140"/>
                <a:ext cx="2609991" cy="923330"/>
              </a:xfrm>
              <a:prstGeom prst="rect">
                <a:avLst/>
              </a:prstGeom>
              <a:blipFill>
                <a:blip r:embed="rId13"/>
                <a:stretch>
                  <a:fillRect l="-1865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>
            <a:off x="2510971" y="2278743"/>
            <a:ext cx="464458" cy="290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992234" y="2097346"/>
            <a:ext cx="12969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Subtract and carry down next term.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6677025" y="2465524"/>
            <a:ext cx="1352088" cy="4205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328344" y="-32771"/>
                <a:ext cx="28274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Now repeat! How many times does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go into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?</a:t>
                </a: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8344" y="-32771"/>
                <a:ext cx="2827450" cy="646331"/>
              </a:xfrm>
              <a:prstGeom prst="rect">
                <a:avLst/>
              </a:prstGeom>
              <a:blipFill>
                <a:blip r:embed="rId15"/>
                <a:stretch>
                  <a:fillRect l="-1724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/>
          <p:nvPr/>
        </p:nvCxnSpPr>
        <p:spPr>
          <a:xfrm flipH="1">
            <a:off x="5572125" y="237105"/>
            <a:ext cx="773372" cy="3629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218354" y="6015841"/>
            <a:ext cx="1296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is the remainder.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6464300" y="6311901"/>
            <a:ext cx="952500" cy="203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310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  <p:bldP spid="14" grpId="0"/>
      <p:bldP spid="19" grpId="0"/>
      <p:bldP spid="21" grpId="0"/>
      <p:bldP spid="24" grpId="0"/>
      <p:bldP spid="27" grpId="0"/>
      <p:bldP spid="11" grpId="0"/>
      <p:bldP spid="26" grpId="0"/>
      <p:bldP spid="30" grpId="0"/>
      <p:bldP spid="34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771604" y="2963835"/>
            <a:ext cx="1800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V="1">
            <a:off x="2571804" y="2315763"/>
            <a:ext cx="0" cy="6480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2571804" y="2315763"/>
            <a:ext cx="52763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68401" y="2191220"/>
                <a:ext cx="163535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4800" dirty="0"/>
                  <a:t> - 1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8401" y="2191220"/>
                <a:ext cx="1635352" cy="830997"/>
              </a:xfrm>
              <a:prstGeom prst="rect">
                <a:avLst/>
              </a:prstGeom>
              <a:blipFill>
                <a:blip r:embed="rId2"/>
                <a:stretch>
                  <a:fillRect t="-16058" b="-379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38016" y="2234580"/>
                <a:ext cx="556433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800" dirty="0"/>
                  <a:t>3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4800" baseline="30000" dirty="0"/>
                  <a:t>3</a:t>
                </a:r>
                <a:r>
                  <a:rPr lang="en-GB" sz="4800" dirty="0"/>
                  <a:t>  +   0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4800" baseline="30000" dirty="0"/>
                  <a:t>2</a:t>
                </a:r>
                <a:r>
                  <a:rPr lang="en-GB" sz="4800" dirty="0"/>
                  <a:t> – 2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4800" dirty="0"/>
                  <a:t>  + 4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8016" y="2234580"/>
                <a:ext cx="5564332" cy="830997"/>
              </a:xfrm>
              <a:prstGeom prst="rect">
                <a:avLst/>
              </a:prstGeom>
              <a:blipFill>
                <a:blip r:embed="rId3"/>
                <a:stretch>
                  <a:fillRect l="-4929" t="-16176" b="-389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738016" y="1484766"/>
                <a:ext cx="114964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800" dirty="0"/>
                  <a:t>3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4800" baseline="30000" dirty="0"/>
                  <a:t>2</a:t>
                </a:r>
                <a:endParaRPr lang="en-GB" sz="4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8016" y="1484766"/>
                <a:ext cx="1149648" cy="830997"/>
              </a:xfrm>
              <a:prstGeom prst="rect">
                <a:avLst/>
              </a:prstGeom>
              <a:blipFill>
                <a:blip r:embed="rId4"/>
                <a:stretch>
                  <a:fillRect l="-23810" t="-16176" r="-4233" b="-389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733328" y="2786177"/>
                <a:ext cx="29502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800" dirty="0"/>
                  <a:t>3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4800" baseline="30000" dirty="0"/>
                  <a:t>3</a:t>
                </a:r>
                <a:r>
                  <a:rPr lang="en-GB" sz="4800" dirty="0"/>
                  <a:t> –    3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4800" baseline="30000" dirty="0"/>
                  <a:t>2</a:t>
                </a:r>
                <a:endParaRPr lang="en-GB" sz="4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3328" y="2786177"/>
                <a:ext cx="2950220" cy="830997"/>
              </a:xfrm>
              <a:prstGeom prst="rect">
                <a:avLst/>
              </a:prstGeom>
              <a:blipFill>
                <a:blip r:embed="rId5"/>
                <a:stretch>
                  <a:fillRect l="-9298" t="-16176" r="-3512" b="-389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2738016" y="3553674"/>
            <a:ext cx="266181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603948" y="3604474"/>
                <a:ext cx="375959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800" dirty="0"/>
                  <a:t>      </a:t>
                </a:r>
                <a14:m>
                  <m:oMath xmlns:m="http://schemas.openxmlformats.org/officeDocument/2006/math"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sz="4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4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4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3948" y="3604474"/>
                <a:ext cx="3759596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743648" y="1484766"/>
                <a:ext cx="1851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800" dirty="0"/>
                  <a:t> +   3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4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648" y="1484766"/>
                <a:ext cx="1851000" cy="830997"/>
              </a:xfrm>
              <a:prstGeom prst="rect">
                <a:avLst/>
              </a:prstGeom>
              <a:blipFill>
                <a:blip r:embed="rId7"/>
                <a:stretch>
                  <a:fillRect l="-7237" t="-16176" b="-389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33032" y="4125591"/>
                <a:ext cx="271127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032" y="4125591"/>
                <a:ext cx="2711276" cy="8309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4502548" y="4872638"/>
            <a:ext cx="242607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090196" y="2963978"/>
            <a:ext cx="0" cy="830996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42859" y="1490908"/>
                <a:ext cx="134397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2859" y="1490908"/>
                <a:ext cx="1343970" cy="83099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 flipH="1">
            <a:off x="7482840" y="3014635"/>
            <a:ext cx="19314" cy="1793585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2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Algebraic Long Division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2229" y="753255"/>
                <a:ext cx="8142691" cy="46166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Find the remainder when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2400" dirty="0"/>
                  <a:t> is divided by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229" y="753255"/>
                <a:ext cx="8142691" cy="461665"/>
              </a:xfrm>
              <a:prstGeom prst="rect">
                <a:avLst/>
              </a:prstGeom>
              <a:blipFill rotWithShape="0">
                <a:blip r:embed="rId10"/>
                <a:stretch>
                  <a:fillRect b="-1111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694370" y="4790167"/>
                <a:ext cx="271127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4370" y="4790167"/>
                <a:ext cx="2711276" cy="83099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701151" y="5310112"/>
                <a:ext cx="271127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1151" y="5310112"/>
                <a:ext cx="2711276" cy="83099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/>
          <p:nvPr/>
        </p:nvCxnSpPr>
        <p:spPr>
          <a:xfrm flipV="1">
            <a:off x="6357250" y="6054997"/>
            <a:ext cx="1368341" cy="22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111413" y="6027980"/>
                <a:ext cx="89611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1413" y="6027980"/>
                <a:ext cx="896118" cy="83099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3124038" y="6246112"/>
            <a:ext cx="2888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 remainder is 5.</a:t>
            </a:r>
          </a:p>
        </p:txBody>
      </p:sp>
    </p:spTree>
    <p:extLst>
      <p:ext uri="{BB962C8B-B14F-4D97-AF65-F5344CB8AC3E}">
        <p14:creationId xmlns:p14="http://schemas.microsoft.com/office/powerpoint/2010/main" val="1345097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2" grpId="0"/>
      <p:bldP spid="13" grpId="0"/>
      <p:bldP spid="14" grpId="0"/>
      <p:bldP spid="21" grpId="0"/>
      <p:bldP spid="25" grpId="0"/>
      <p:bldP spid="26" grpId="0"/>
      <p:bldP spid="28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11762" y="3998533"/>
                <a:ext cx="353678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800" dirty="0"/>
                  <a:t>    </a:t>
                </a:r>
                <a14:m>
                  <m:oMath xmlns:m="http://schemas.openxmlformats.org/officeDocument/2006/math"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sz="4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4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−12</m:t>
                    </m:r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4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1762" y="3998533"/>
                <a:ext cx="3536787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" name="Straight Connector 1"/>
          <p:cNvCxnSpPr/>
          <p:nvPr/>
        </p:nvCxnSpPr>
        <p:spPr>
          <a:xfrm>
            <a:off x="873813" y="2914247"/>
            <a:ext cx="1800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V="1">
            <a:off x="2674013" y="2266175"/>
            <a:ext cx="0" cy="6480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2674013" y="2266175"/>
            <a:ext cx="52763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35945" y="2146893"/>
                <a:ext cx="163535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945" y="2146893"/>
                <a:ext cx="1635352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40224" y="2223092"/>
                <a:ext cx="630377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−5</m:t>
                      </m:r>
                      <m:sSup>
                        <m:sSup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−16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+10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0224" y="2223092"/>
                <a:ext cx="6303776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40225" y="1435178"/>
                <a:ext cx="114964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0225" y="1435178"/>
                <a:ext cx="1149648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786562" y="2740878"/>
                <a:ext cx="298558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−8</m:t>
                      </m:r>
                      <m:sSup>
                        <m:sSup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562" y="2740878"/>
                <a:ext cx="2985587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2878325" y="3516786"/>
            <a:ext cx="266181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924300" y="3450111"/>
                <a:ext cx="371005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800" dirty="0"/>
                  <a:t>    </a:t>
                </a:r>
                <a14:m>
                  <m:oMath xmlns:m="http://schemas.openxmlformats.org/officeDocument/2006/math"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sz="4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4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−16</m:t>
                    </m:r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4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4300" y="3450111"/>
                <a:ext cx="3710051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89400" y="1420664"/>
                <a:ext cx="165618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9400" y="1420664"/>
                <a:ext cx="1656184" cy="8309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4414182" y="4799555"/>
            <a:ext cx="288032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097141" y="2927090"/>
            <a:ext cx="5195" cy="578110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936887" y="4724755"/>
                <a:ext cx="277848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+10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6887" y="4724755"/>
                <a:ext cx="2778487" cy="83099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77323" y="1441320"/>
                <a:ext cx="134397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323" y="1441320"/>
                <a:ext cx="1343970" cy="83099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 flipH="1">
            <a:off x="7915275" y="2977890"/>
            <a:ext cx="11424" cy="1546485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902349" y="5251023"/>
                <a:ext cx="286951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+16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2349" y="5251023"/>
                <a:ext cx="2869512" cy="83099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6401998" y="6020216"/>
            <a:ext cx="208797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562147" y="5925149"/>
                <a:ext cx="100455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2147" y="5925149"/>
                <a:ext cx="1004556" cy="83099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28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Algebraic Long Division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32229" y="753255"/>
                <a:ext cx="8794813" cy="46166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Find the remainder when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−5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−16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+10</m:t>
                    </m:r>
                  </m:oMath>
                </a14:m>
                <a:r>
                  <a:rPr lang="en-GB" sz="2400" dirty="0"/>
                  <a:t> is divided by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229" y="753255"/>
                <a:ext cx="8794813" cy="461665"/>
              </a:xfrm>
              <a:prstGeom prst="rect">
                <a:avLst/>
              </a:prstGeom>
              <a:blipFill>
                <a:blip r:embed="rId13"/>
                <a:stretch>
                  <a:fillRect b="-1111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3124038" y="6246112"/>
            <a:ext cx="2888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 remainder is -6.</a:t>
            </a:r>
          </a:p>
        </p:txBody>
      </p:sp>
    </p:spTree>
    <p:extLst>
      <p:ext uri="{BB962C8B-B14F-4D97-AF65-F5344CB8AC3E}">
        <p14:creationId xmlns:p14="http://schemas.microsoft.com/office/powerpoint/2010/main" val="316314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/>
      <p:bldP spid="6" grpId="0"/>
      <p:bldP spid="8" grpId="0"/>
      <p:bldP spid="9" grpId="0"/>
      <p:bldP spid="12" grpId="0"/>
      <p:bldP spid="13" grpId="0"/>
      <p:bldP spid="19" grpId="0"/>
      <p:bldP spid="21" grpId="0"/>
      <p:bldP spid="24" grpId="0"/>
      <p:bldP spid="27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Algebraic Long Division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32229" y="753255"/>
                <a:ext cx="8794814" cy="58477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Divide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8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3200" dirty="0"/>
                  <a:t> by </a:t>
                </a:r>
                <a14:m>
                  <m:oMath xmlns:m="http://schemas.openxmlformats.org/officeDocument/2006/math">
                    <m:r>
                      <a:rPr lang="en-GB" sz="3200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32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229" y="753255"/>
                <a:ext cx="8794814" cy="584775"/>
              </a:xfrm>
              <a:prstGeom prst="rect">
                <a:avLst/>
              </a:prstGeom>
              <a:blipFill rotWithShape="0">
                <a:blip r:embed="rId2"/>
                <a:stretch>
                  <a:fillRect b="-184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11762" y="3998533"/>
                <a:ext cx="353678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800" dirty="0"/>
                  <a:t>    </a:t>
                </a:r>
                <a14:m>
                  <m:oMath xmlns:m="http://schemas.openxmlformats.org/officeDocument/2006/math"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GB" sz="4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4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4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1762" y="3998533"/>
                <a:ext cx="3536787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873813" y="2914247"/>
            <a:ext cx="1800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674013" y="2266175"/>
            <a:ext cx="0" cy="64807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74013" y="2266175"/>
            <a:ext cx="52763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58800" y="2146893"/>
                <a:ext cx="201249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800" y="2146893"/>
                <a:ext cx="2012497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40224" y="2223092"/>
                <a:ext cx="630377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8</m:t>
                      </m:r>
                      <m:sSup>
                        <m:sSup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+0</m:t>
                      </m:r>
                      <m:sSup>
                        <m:sSup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+0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0224" y="2223092"/>
                <a:ext cx="6303776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840224" y="1435178"/>
                <a:ext cx="410803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  +1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0224" y="1435178"/>
                <a:ext cx="4108039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786562" y="2740878"/>
                <a:ext cx="298558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8</m:t>
                      </m:r>
                      <m:sSup>
                        <m:sSup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562" y="2740878"/>
                <a:ext cx="2985587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2878325" y="3516786"/>
            <a:ext cx="266181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924300" y="3450111"/>
                <a:ext cx="371005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800" dirty="0"/>
                  <a:t>    </a:t>
                </a:r>
                <a14:m>
                  <m:oMath xmlns:m="http://schemas.openxmlformats.org/officeDocument/2006/math"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GB" sz="4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4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+0</m:t>
                    </m:r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48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4300" y="3450111"/>
                <a:ext cx="3710051" cy="83099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>
            <a:off x="4414182" y="4799555"/>
            <a:ext cx="288032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097141" y="2927090"/>
            <a:ext cx="5195" cy="578110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936887" y="4724755"/>
                <a:ext cx="277848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6887" y="4724755"/>
                <a:ext cx="2778487" cy="83099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 flipH="1">
            <a:off x="7915275" y="2977890"/>
            <a:ext cx="11424" cy="1546485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902349" y="5251023"/>
                <a:ext cx="286951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2349" y="5251023"/>
                <a:ext cx="2869512" cy="83099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/>
          <p:cNvCxnSpPr/>
          <p:nvPr/>
        </p:nvCxnSpPr>
        <p:spPr>
          <a:xfrm>
            <a:off x="6401998" y="6020216"/>
            <a:ext cx="208797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562147" y="5925149"/>
                <a:ext cx="100455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2147" y="5925149"/>
                <a:ext cx="1004556" cy="83099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640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  <p:bldP spid="13" grpId="0"/>
      <p:bldP spid="15" grpId="0"/>
      <p:bldP spid="19" grpId="0"/>
      <p:bldP spid="22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26067</TotalTime>
  <Words>378</Words>
  <Application>Microsoft Office PowerPoint</Application>
  <PresentationFormat>On-screen Show (4:3)</PresentationFormat>
  <Paragraphs>99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998</cp:revision>
  <dcterms:created xsi:type="dcterms:W3CDTF">2013-02-28T07:36:55Z</dcterms:created>
  <dcterms:modified xsi:type="dcterms:W3CDTF">2019-09-02T02:46:29Z</dcterms:modified>
</cp:coreProperties>
</file>