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700" r:id="rId2"/>
    <p:sldId id="699" r:id="rId3"/>
    <p:sldId id="696" r:id="rId4"/>
    <p:sldId id="698" r:id="rId5"/>
    <p:sldId id="695" r:id="rId6"/>
    <p:sldId id="677" r:id="rId7"/>
    <p:sldId id="692" r:id="rId8"/>
    <p:sldId id="678" r:id="rId9"/>
    <p:sldId id="693" r:id="rId10"/>
    <p:sldId id="679" r:id="rId11"/>
    <p:sldId id="680" r:id="rId12"/>
    <p:sldId id="6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021" autoAdjust="0"/>
    <p:restoredTop sz="88534" autoAdjust="0"/>
  </p:normalViewPr>
  <p:slideViewPr>
    <p:cSldViewPr>
      <p:cViewPr varScale="1">
        <p:scale>
          <a:sx n="70" d="100"/>
          <a:sy n="70" d="100"/>
        </p:scale>
        <p:origin x="40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5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4.png"/><Relationship Id="rId4" Type="http://schemas.openxmlformats.org/officeDocument/2006/relationships/image" Target="../media/image10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1.png"/><Relationship Id="rId4" Type="http://schemas.openxmlformats.org/officeDocument/2006/relationships/image" Target="../media/image1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807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Trig Functions</a:t>
            </a:r>
          </a:p>
          <a:p>
            <a:pPr algn="ctr"/>
            <a:r>
              <a:rPr lang="en-GB" sz="7200" dirty="0"/>
              <a:t>- Prove and Equations</a:t>
            </a:r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6</a:t>
            </a:r>
          </a:p>
          <a:p>
            <a:pPr algn="ctr"/>
            <a:r>
              <a:rPr lang="en-GB" sz="8000" dirty="0"/>
              <a:t>(Part 2 </a:t>
            </a:r>
            <a:r>
              <a:rPr lang="en-GB" sz="8000"/>
              <a:t>of 5)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952597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234128-CA58-4EAC-8DDF-5C72617A8F74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03E31D72-313A-47C8-857A-81E9470CE7AE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Solving Equations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𝑐𝑜𝑡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03E31D72-313A-47C8-857A-81E9470CE7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872A221-9AEF-46D3-A5CC-2E9447E5A1F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D13093-D5EA-4D9C-90A9-9AB9FEBEDC42}"/>
                  </a:ext>
                </a:extLst>
              </p:cNvPr>
              <p:cNvSpPr txBox="1"/>
              <p:nvPr/>
            </p:nvSpPr>
            <p:spPr>
              <a:xfrm>
                <a:off x="179403" y="764704"/>
                <a:ext cx="8784976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 Solve the following equations 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D13093-D5EA-4D9C-90A9-9AB9FEBEDC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03" y="764704"/>
                <a:ext cx="8784976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1907704" y="2276872"/>
                <a:ext cx="6336704" cy="3982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=0.6     0≤2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≤720°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3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3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=59.0°, 239.0°, 419.0°, 599.0°</m:t>
                      </m:r>
                    </m:oMath>
                  </m:oMathPara>
                </a14:m>
                <a:endParaRPr lang="en-GB" sz="32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br>
                  <a:rPr lang="en-GB" sz="32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=29.5°, 120°, 210°, 300° (3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276872"/>
                <a:ext cx="6336704" cy="39821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29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4380235-1FB0-4D76-93FD-69B8DC6D7DEC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514AE7C4-6490-48A2-9289-12008BF122CF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Solving Equations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𝑐𝑜𝑡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514AE7C4-6490-48A2-9289-12008BF122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A3B352F-84C7-462D-A7EB-5125B7BB0A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58DE3F6-85EC-47B5-ADE4-A95967DF016E}"/>
                  </a:ext>
                </a:extLst>
              </p:cNvPr>
              <p:cNvSpPr txBox="1"/>
              <p:nvPr/>
            </p:nvSpPr>
            <p:spPr>
              <a:xfrm>
                <a:off x="1832399" y="836712"/>
                <a:ext cx="5478983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Solve 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800" dirty="0"/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𝒄𝒐𝒔𝒆𝒄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58DE3F6-85EC-47B5-ADE4-A95967DF0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399" y="836712"/>
                <a:ext cx="5478983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D5B81-EC8E-4355-88AA-6394AB1C6C1E}"/>
                  </a:ext>
                </a:extLst>
              </p:cNvPr>
              <p:cNvSpPr txBox="1"/>
              <p:nvPr/>
            </p:nvSpPr>
            <p:spPr>
              <a:xfrm>
                <a:off x="899592" y="2276872"/>
                <a:ext cx="7594204" cy="3968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0≤3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&lt;1080°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=30°, 150°, 390°, 510°,750°, 870°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=10°, 50°,130°, 170°,250°,290°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AD5B81-EC8E-4355-88AA-6394AB1C6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276872"/>
                <a:ext cx="7594204" cy="39689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058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6C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152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5220265-2427-F647-8C34-811E2F417FCE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Q9-11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672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-</a:t>
              </a:r>
              <a:r>
                <a:rPr lang="en-GB" sz="3200" dirty="0">
                  <a:solidFill>
                    <a:prstClr val="white"/>
                  </a:solidFill>
                </a:rPr>
                <a:t> Reciprocal</a:t>
              </a:r>
              <a:r>
                <a:rPr lang="en-GB" sz="3200" dirty="0"/>
                <a:t>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18" y="694437"/>
            <a:ext cx="9143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Notation to be aware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79712" y="1358766"/>
                <a:ext cx="5472608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6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6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60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6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6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6000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6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6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6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600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6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6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6000" b="0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6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0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6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func>
                            <m:funcPr>
                              <m:ctrlPr>
                                <a:rPr lang="en-GB" sz="6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600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6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6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6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1358766"/>
                <a:ext cx="5472608" cy="28623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95227" y="4653136"/>
                <a:ext cx="388843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0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sty m:val="p"/>
                            </m:rPr>
                            <a:rPr lang="en-GB" sz="6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</m:fName>
                        <m:e>
                          <m: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6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6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6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𝑥𝑥</m:t>
                          </m:r>
                          <m: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6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5227" y="4653136"/>
                <a:ext cx="3888432" cy="19389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66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-</a:t>
              </a:r>
              <a:r>
                <a:rPr lang="en-GB" sz="3200" dirty="0">
                  <a:solidFill>
                    <a:prstClr val="white"/>
                  </a:solidFill>
                </a:rPr>
                <a:t> Reciprocal</a:t>
              </a:r>
              <a:r>
                <a:rPr lang="en-GB" sz="3200" dirty="0"/>
                <a:t>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27784" y="908720"/>
                <a:ext cx="3816424" cy="1480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8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908720"/>
                <a:ext cx="3816424" cy="14800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99793" y="2917654"/>
                <a:ext cx="4392488" cy="1480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80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3" y="2917654"/>
                <a:ext cx="4392488" cy="14800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27785" y="4926589"/>
                <a:ext cx="3888432" cy="1480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m:rPr>
                              <m:sty m:val="p"/>
                            </m:rPr>
                            <a:rPr lang="en-GB" sz="480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𝑡</m:t>
                          </m:r>
                        </m:fName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5" y="4926589"/>
                <a:ext cx="3888432" cy="14800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84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-</a:t>
              </a:r>
              <a:r>
                <a:rPr lang="en-GB" sz="3200" dirty="0">
                  <a:solidFill>
                    <a:prstClr val="white"/>
                  </a:solidFill>
                </a:rPr>
                <a:t> Reciprocal</a:t>
              </a:r>
              <a:r>
                <a:rPr lang="en-GB" sz="3200" dirty="0"/>
                <a:t>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988018"/>
                <a:ext cx="3949285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8018"/>
                <a:ext cx="3949285" cy="12488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5537" y="2996952"/>
                <a:ext cx="4032448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m:rPr>
                                  <m:sty m:val="p"/>
                                </m:rPr>
                                <a:rPr lang="en-GB" sz="4000" b="0" i="0" smtClean="0">
                                  <a:latin typeface="Cambria Math" panose="02040503050406030204" pitchFamily="18" charset="0"/>
                                </a:rPr>
                                <m:t>ec</m:t>
                              </m:r>
                            </m:e>
                            <m:sup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7" y="2996952"/>
                <a:ext cx="4032448" cy="1248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529" y="5005887"/>
                <a:ext cx="3829608" cy="1248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000">
                                  <a:latin typeface="Cambria Math" panose="02040503050406030204" pitchFamily="18" charset="0"/>
                                </a:rPr>
                                <m:t>co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9" y="5005887"/>
                <a:ext cx="3829608" cy="12488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4499992" y="836712"/>
            <a:ext cx="0" cy="583523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88025" y="1052736"/>
                <a:ext cx="3949285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𝑒𝑐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5" y="1052736"/>
                <a:ext cx="3949285" cy="12488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60034" y="3061670"/>
                <a:ext cx="4104454" cy="1286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400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4" y="3061670"/>
                <a:ext cx="4104454" cy="12862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88026" y="5070605"/>
                <a:ext cx="3829608" cy="1286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400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𝑎𝑛</m:t>
                              </m:r>
                            </m:fName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𝑜𝑡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6" y="5070605"/>
                <a:ext cx="3829608" cy="12863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684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Functions -</a:t>
              </a:r>
              <a:r>
                <a:rPr lang="en-GB" sz="3200" dirty="0">
                  <a:solidFill>
                    <a:prstClr val="white"/>
                  </a:solidFill>
                </a:rPr>
                <a:t> Reciprocal</a:t>
              </a:r>
              <a:r>
                <a:rPr lang="en-GB" sz="3200" dirty="0"/>
                <a:t>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07704" y="2068863"/>
                <a:ext cx="3384376" cy="4607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3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GB" sz="3600" dirty="0"/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3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GB" sz="3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en-GB" sz="3600" dirty="0"/>
              </a:p>
              <a:p>
                <a:endParaRPr lang="en-GB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3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co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3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GB" sz="3600" b="1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068863"/>
                <a:ext cx="3384376" cy="46076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03648" y="764704"/>
                <a:ext cx="4896544" cy="114659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40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Show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1" i="1">
                              <a:latin typeface="Cambria Math" panose="02040503050406030204" pitchFamily="18" charset="0"/>
                            </a:rPr>
                            <m:t>≡</m:t>
                          </m:r>
                          <m:f>
                            <m:f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4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764704"/>
                <a:ext cx="4896544" cy="11465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4221088"/>
            <a:ext cx="2056019" cy="2533510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336432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2E5F0D8-683B-44B1-936D-23B317FD6FB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41794A03-25C8-4D0C-ADDF-A0C33F54F63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Using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41794A03-25C8-4D0C-ADDF-A0C33F54F6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D206C61-DB03-4880-8C75-12F8D23A6D5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468C62-F8F8-4B31-BB49-0034300CBC01}"/>
                  </a:ext>
                </a:extLst>
              </p:cNvPr>
              <p:cNvSpPr txBox="1"/>
              <p:nvPr/>
            </p:nvSpPr>
            <p:spPr>
              <a:xfrm>
                <a:off x="1907704" y="764704"/>
                <a:ext cx="5688632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0" dirty="0"/>
                  <a:t> Show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0" smtClean="0">
                            <a:latin typeface="Cambria Math" panose="02040503050406030204" pitchFamily="18" charset="0"/>
                          </a:rPr>
                          <m:t>𝐜𝐨𝐭</m:t>
                        </m:r>
                      </m:fName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func>
                      <m:func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0" smtClean="0">
                            <a:latin typeface="Cambria Math" panose="02040503050406030204" pitchFamily="18" charset="0"/>
                          </a:rPr>
                          <m:t>𝐬𝐞𝐜</m:t>
                        </m:r>
                      </m:fName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3600" b="1" i="1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8468C62-F8F8-4B31-BB49-0034300CB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764704"/>
                <a:ext cx="5688632" cy="646331"/>
              </a:xfrm>
              <a:prstGeom prst="rect">
                <a:avLst/>
              </a:prstGeom>
              <a:blipFill>
                <a:blip r:embed="rId4"/>
                <a:stretch>
                  <a:fillRect t="-2308" b="-1923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B0028D2-7E67-4AF7-8413-C029D07BF7E9}"/>
                  </a:ext>
                </a:extLst>
              </p:cNvPr>
              <p:cNvSpPr txBox="1"/>
              <p:nvPr/>
            </p:nvSpPr>
            <p:spPr>
              <a:xfrm>
                <a:off x="1331640" y="1628800"/>
                <a:ext cx="5040560" cy="4953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600" i="1" dirty="0">
                  <a:latin typeface="Cambria Math" panose="02040503050406030204" pitchFamily="18" charset="0"/>
                </a:endParaRPr>
              </a:p>
              <a:p>
                <a:endParaRPr lang="en-GB" sz="3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endParaRPr lang="en-GB" sz="3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B0028D2-7E67-4AF7-8413-C029D07BF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628800"/>
                <a:ext cx="5040560" cy="49532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6256" y="4221088"/>
            <a:ext cx="2056019" cy="2533510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14804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9118DF-5C67-421F-B666-A3C8A52079F9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7D3A7690-835F-4FAA-8B67-0B4F7CB83EBF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Using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𝑐𝑜𝑡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7D3A7690-835F-4FAA-8B67-0B4F7CB83E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1EBA4BD-C9AA-4517-B424-BA41D143CA0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D1E8704-16AE-4A20-AC6E-B6696AC043B7}"/>
                  </a:ext>
                </a:extLst>
              </p:cNvPr>
              <p:cNvSpPr txBox="1"/>
              <p:nvPr/>
            </p:nvSpPr>
            <p:spPr>
              <a:xfrm>
                <a:off x="179512" y="692696"/>
                <a:ext cx="84969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Prove</a:t>
                </a:r>
                <a:r>
                  <a:rPr lang="en-GB" sz="40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1" i="0" smtClean="0">
                            <a:latin typeface="Cambria Math"/>
                          </a:rPr>
                          <m:t>𝐬𝐞𝐜</m:t>
                        </m:r>
                      </m:fName>
                      <m:e>
                        <m:r>
                          <a:rPr lang="en-GB" sz="4000" b="1" i="1" smtClean="0">
                            <a:latin typeface="Cambria Math"/>
                          </a:rPr>
                          <m:t>𝒙</m:t>
                        </m:r>
                      </m:e>
                    </m:func>
                    <m:r>
                      <a:rPr lang="en-GB" sz="4000" b="1" i="1" smtClean="0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en-GB" sz="4000" b="1" i="1" smtClean="0">
                            <a:latin typeface="Cambria Math"/>
                          </a:rPr>
                          <m:t>𝒙</m:t>
                        </m:r>
                      </m:e>
                    </m:func>
                    <m:r>
                      <a:rPr lang="en-GB" sz="4000" b="1" i="1" smtClean="0">
                        <a:latin typeface="Cambria Math"/>
                      </a:rPr>
                      <m:t>≡</m:t>
                    </m:r>
                    <m:func>
                      <m:func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en-GB" sz="4000" b="1" i="1" smtClean="0">
                            <a:latin typeface="Cambria Math"/>
                          </a:rPr>
                          <m:t>𝒙</m:t>
                        </m:r>
                      </m:e>
                    </m:func>
                    <m:func>
                      <m:func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4000" b="1" i="0" smtClean="0">
                            <a:latin typeface="Cambria Math"/>
                          </a:rPr>
                          <m:t>𝐭𝐚𝐧</m:t>
                        </m:r>
                      </m:fName>
                      <m:e>
                        <m:r>
                          <a:rPr lang="en-GB" sz="4000" b="1" i="1" smtClean="0">
                            <a:latin typeface="Cambria Math"/>
                          </a:rPr>
                          <m:t>𝒙</m:t>
                        </m:r>
                      </m:e>
                    </m:func>
                  </m:oMath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D1E8704-16AE-4A20-AC6E-B6696AC04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92696"/>
                <a:ext cx="8496944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3459" y="1758871"/>
                <a:ext cx="3888432" cy="44642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endParaRPr lang="en-GB" sz="36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3600" b="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b="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3600" b="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59" y="1758871"/>
                <a:ext cx="3888432" cy="4464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4248" y="4193289"/>
            <a:ext cx="2056019" cy="2533510"/>
          </a:xfrm>
          <a:prstGeom prst="rect">
            <a:avLst/>
          </a:prstGeom>
          <a:ln>
            <a:solidFill>
              <a:srgbClr val="0000FF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220072" y="1628474"/>
                <a:ext cx="2736304" cy="2311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36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br>
                  <a:rPr lang="en-GB" sz="3600" i="1" dirty="0">
                    <a:solidFill>
                      <a:prstClr val="black"/>
                    </a:solidFill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628474"/>
                <a:ext cx="2736304" cy="23119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716016" y="1628474"/>
            <a:ext cx="0" cy="496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69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9118DF-5C67-421F-B666-A3C8A52079F9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7D3A7690-835F-4FAA-8B67-0B4F7CB83EBF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Using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𝑐𝑜𝑡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7D3A7690-835F-4FAA-8B67-0B4F7CB83E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1EBA4BD-C9AA-4517-B424-BA41D143CA0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0CCD42-20F2-41B9-962E-9B3AE24D2165}"/>
                  </a:ext>
                </a:extLst>
              </p:cNvPr>
              <p:cNvSpPr txBox="1"/>
              <p:nvPr/>
            </p:nvSpPr>
            <p:spPr>
              <a:xfrm>
                <a:off x="-20912" y="1553471"/>
                <a:ext cx="5240984" cy="4737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2800" b="0" i="1">
                                      <a:latin typeface="Cambria Math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GB" sz="2800" b="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8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GB" sz="2800" i="1" dirty="0">
                  <a:latin typeface="Cambria Math"/>
                </a:endParaRPr>
              </a:p>
              <a:p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i="1" dirty="0">
                  <a:latin typeface="Cambria Math"/>
                </a:endParaRPr>
              </a:p>
              <a:p>
                <a:endParaRPr lang="en-GB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8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8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8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i="1" dirty="0">
                  <a:latin typeface="Cambria Math"/>
                </a:endParaRPr>
              </a:p>
              <a:p>
                <a:endParaRPr lang="en-GB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GB" sz="28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0CCD42-20F2-41B9-962E-9B3AE24D2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912" y="1553471"/>
                <a:ext cx="5240984" cy="47378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0" y="747443"/>
                <a:ext cx="914378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b="1" dirty="0">
                    <a:solidFill>
                      <a:prstClr val="black"/>
                    </a:solidFill>
                  </a:rPr>
                  <a:t>Prove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func>
                      </m:e>
                    </m:d>
                    <m:d>
                      <m:dPr>
                        <m:ctrlP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𝒄𝒐𝒔𝒆𝒄</m:t>
                            </m:r>
                          </m:fName>
                          <m:e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func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𝐜𝐨𝐭</m:t>
                            </m:r>
                          </m:fName>
                          <m:e>
                            <m:r>
                              <a:rPr lang="en-GB" sz="3600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func>
                      </m:e>
                    </m:d>
                    <m:r>
                      <a:rPr lang="en-GB" sz="3600" b="1" i="1">
                        <a:solidFill>
                          <a:prstClr val="black"/>
                        </a:solidFill>
                        <a:latin typeface="Cambria Math"/>
                      </a:rPr>
                      <m:t>≡</m:t>
                    </m:r>
                    <m:func>
                      <m:funcPr>
                        <m:ctrlP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</m:func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47443"/>
                <a:ext cx="9143782" cy="646331"/>
              </a:xfrm>
              <a:prstGeom prst="rect">
                <a:avLst/>
              </a:prstGeom>
              <a:blipFill>
                <a:blip r:embed="rId4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312" y="4869160"/>
            <a:ext cx="1530089" cy="1885438"/>
          </a:xfrm>
          <a:prstGeom prst="rect">
            <a:avLst/>
          </a:prstGeom>
          <a:ln>
            <a:solidFill>
              <a:srgbClr val="0000FF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958408" y="1542090"/>
                <a:ext cx="2502024" cy="31140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8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408" y="1542090"/>
                <a:ext cx="2502024" cy="31140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5508104" y="1542090"/>
            <a:ext cx="0" cy="4983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3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234128-CA58-4EAC-8DDF-5C72617A8F74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03E31D72-313A-47C8-857A-81E9470CE7AE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Solving Equations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𝑐𝑜𝑡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03E31D72-313A-47C8-857A-81E9470CE7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872A221-9AEF-46D3-A5CC-2E9447E5A1F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asked to solve equations involving </a:t>
            </a:r>
            <a:r>
              <a:rPr lang="en-GB" sz="2400" b="1" dirty="0"/>
              <a:t>sec, cosec, cot </a:t>
            </a:r>
          </a:p>
          <a:p>
            <a:pPr algn="ctr"/>
            <a:r>
              <a:rPr lang="en-GB" sz="2400" dirty="0"/>
              <a:t>you need to look to write the equation in terms of </a:t>
            </a:r>
            <a:r>
              <a:rPr lang="en-GB" sz="2400" b="1" dirty="0"/>
              <a:t>sin, cos or tan.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83065" y="1966701"/>
                <a:ext cx="4571636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6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=−2.5</m:t>
                      </m:r>
                    </m:oMath>
                  </m:oMathPara>
                </a14:m>
                <a:endParaRPr lang="en-GB" sz="6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3065" y="1966701"/>
                <a:ext cx="4571636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627784" y="3429000"/>
                <a:ext cx="4265335" cy="1294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66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66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66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6600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6600" b="0" i="0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sz="6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e>
                      </m:box>
                      <m:r>
                        <a:rPr lang="en-GB" sz="6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6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6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6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6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−2.5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6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429000"/>
                <a:ext cx="4265335" cy="12942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675650" y="5351077"/>
                <a:ext cx="4165949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5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=−0.4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5650" y="5351077"/>
                <a:ext cx="4165949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83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41126</TotalTime>
  <Words>305</Words>
  <Application>Microsoft Macintosh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1023</cp:revision>
  <dcterms:created xsi:type="dcterms:W3CDTF">2013-02-28T07:36:55Z</dcterms:created>
  <dcterms:modified xsi:type="dcterms:W3CDTF">2019-07-06T16:15:04Z</dcterms:modified>
</cp:coreProperties>
</file>