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99" r:id="rId2"/>
    <p:sldId id="695" r:id="rId3"/>
    <p:sldId id="697" r:id="rId4"/>
    <p:sldId id="698" r:id="rId5"/>
    <p:sldId id="700" r:id="rId6"/>
    <p:sldId id="70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7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28" y="16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4704"/>
            <a:ext cx="9142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Trigonometric Identities </a:t>
            </a:r>
          </a:p>
          <a:p>
            <a:pPr algn="ctr"/>
            <a:r>
              <a:rPr lang="en-GB" sz="6000" b="1" dirty="0"/>
              <a:t>and Equations</a:t>
            </a:r>
          </a:p>
          <a:p>
            <a:pPr algn="ctr"/>
            <a:r>
              <a:rPr lang="en-GB" sz="8000" dirty="0"/>
              <a:t>- </a:t>
            </a:r>
            <a:r>
              <a:rPr lang="en-GB" sz="6000" dirty="0"/>
              <a:t>Trigonometric Identities</a:t>
            </a:r>
          </a:p>
          <a:p>
            <a:pPr algn="ctr"/>
            <a:endParaRPr lang="en-GB" sz="1400" dirty="0"/>
          </a:p>
          <a:p>
            <a:pPr algn="ctr"/>
            <a:r>
              <a:rPr lang="en-GB" sz="8000" dirty="0"/>
              <a:t>Chapter 10</a:t>
            </a:r>
            <a:endParaRPr lang="en-GB" sz="5400" dirty="0"/>
          </a:p>
          <a:p>
            <a:pPr algn="ctr"/>
            <a:r>
              <a:rPr lang="en-GB" sz="8000" dirty="0"/>
              <a:t>(Part 3 of 4)</a:t>
            </a:r>
          </a:p>
        </p:txBody>
      </p:sp>
    </p:spTree>
    <p:extLst>
      <p:ext uri="{BB962C8B-B14F-4D97-AF65-F5344CB8AC3E}">
        <p14:creationId xmlns:p14="http://schemas.microsoft.com/office/powerpoint/2010/main" val="60346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Harder Trigonometric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6952" y="807452"/>
                <a:ext cx="8568952" cy="8013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3200" dirty="0"/>
                  <a:t>  in the interval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52" y="807452"/>
                <a:ext cx="8568952" cy="801310"/>
              </a:xfrm>
              <a:prstGeom prst="rect">
                <a:avLst/>
              </a:prstGeom>
              <a:blipFill rotWithShape="0">
                <a:blip r:embed="rId2"/>
                <a:stretch>
                  <a:fillRect b="-256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20981" y="1949520"/>
            <a:ext cx="3753624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STEP 1</a:t>
            </a:r>
            <a:r>
              <a:rPr lang="en-GB" sz="2000" dirty="0"/>
              <a:t>: Adjust the range to match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40576" y="6093296"/>
                <a:ext cx="4932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𝟐𝟎𝟎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𝟐𝟖𝟎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𝟑𝟐𝟎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576" y="6093296"/>
                <a:ext cx="4932040" cy="461665"/>
              </a:xfrm>
              <a:prstGeom prst="rect">
                <a:avLst/>
              </a:prstGeom>
              <a:blipFill rotWithShape="0">
                <a:blip r:embed="rId3"/>
                <a:stretch>
                  <a:fillRect r="-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0981" y="2690388"/>
            <a:ext cx="3558931" cy="10156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STEP 2</a:t>
            </a:r>
            <a:r>
              <a:rPr lang="en-GB" sz="2000" dirty="0"/>
              <a:t>: Solve  for 3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  <a:p>
            <a:r>
              <a:rPr lang="en-GB" sz="2000" dirty="0"/>
              <a:t>BEFORE dividing by 3 </a:t>
            </a:r>
          </a:p>
          <a:p>
            <a:r>
              <a:rPr lang="en-GB" sz="2000" dirty="0"/>
              <a:t>find all solutions in the interval.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8042" y="6093296"/>
            <a:ext cx="3357854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STEP 3</a:t>
            </a:r>
            <a:r>
              <a:rPr lang="en-GB" sz="2000" dirty="0"/>
              <a:t>: Dividing by 3 to find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508104" y="1876126"/>
                <a:ext cx="27330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0≤3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1080°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1876126"/>
                <a:ext cx="273305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715187" y="2667977"/>
                <a:ext cx="4203138" cy="1060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800" i="1">
                          <a:latin typeface="Cambria Math" panose="02040503050406030204" pitchFamily="18" charset="0"/>
                        </a:rPr>
                        <m:t>=120°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187" y="2667977"/>
                <a:ext cx="4203138" cy="10604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084168" y="3728460"/>
                <a:ext cx="1769436" cy="1939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=120°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=240°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=480°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=600°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=840°</m:t>
                      </m:r>
                    </m:oMath>
                  </m:oMathPara>
                </a14:m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=960°</m:t>
                      </m:r>
                    </m:oMath>
                  </m:oMathPara>
                </a14:m>
                <a:br>
                  <a:rPr lang="en-GB" sz="2000" i="1" dirty="0">
                    <a:latin typeface="Cambria Math" panose="02040503050406030204" pitchFamily="18" charset="0"/>
                  </a:rPr>
                </a:br>
                <a:endParaRPr lang="en-GB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728460"/>
                <a:ext cx="1769436" cy="19390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893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Harder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520" y="951052"/>
                <a:ext cx="8533520" cy="73372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Solve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𝟑𝟎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°)=</m:t>
                        </m:r>
                        <m:f>
                          <m:fPr>
                            <m:ctrlPr>
                              <a:rPr lang="en-GB" sz="28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8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rad>
                          </m:den>
                        </m:f>
                      </m:e>
                    </m:func>
                  </m:oMath>
                </a14:m>
                <a:r>
                  <a:rPr lang="en-GB" sz="2800" dirty="0"/>
                  <a:t>  in the interval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51052"/>
                <a:ext cx="8533520" cy="7337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31640" y="5793788"/>
                <a:ext cx="68773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𝟓𝟐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𝟏𝟖𝟕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°,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𝟐𝟑𝟐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793788"/>
                <a:ext cx="6877336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436096" y="1868801"/>
                <a:ext cx="355783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+30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0°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868801"/>
                <a:ext cx="355783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411760" y="2721081"/>
                <a:ext cx="5688632" cy="26762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+30°=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32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32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+30°=135°</m:t>
                      </m:r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+30°=405°</m:t>
                      </m:r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+30°=495°</m:t>
                      </m:r>
                    </m:oMath>
                  </m:oMathPara>
                </a14:m>
                <a:br>
                  <a:rPr lang="en-GB" sz="3200" i="1" dirty="0">
                    <a:latin typeface="Cambria Math" panose="02040503050406030204" pitchFamily="18" charset="0"/>
                  </a:rPr>
                </a:br>
                <a:endParaRPr lang="en-GB" sz="32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721081"/>
                <a:ext cx="5688632" cy="26762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623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Harder Trigonometric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15" y="947786"/>
            <a:ext cx="8042735" cy="158417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5" name="Group 4"/>
          <p:cNvGrpSpPr/>
          <p:nvPr/>
        </p:nvGrpSpPr>
        <p:grpSpPr>
          <a:xfrm>
            <a:off x="971600" y="2924944"/>
            <a:ext cx="6929966" cy="3618218"/>
            <a:chOff x="1187624" y="2996952"/>
            <a:chExt cx="6929966" cy="361821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/>
            <a:srcRect t="3624" b="35681"/>
            <a:stretch/>
          </p:blipFill>
          <p:spPr>
            <a:xfrm>
              <a:off x="1187624" y="2996952"/>
              <a:ext cx="6929966" cy="3618218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1249218" y="4855539"/>
              <a:ext cx="1092716" cy="302136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218928" y="5766821"/>
              <a:ext cx="1013825" cy="182458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02025" y="6309320"/>
              <a:ext cx="1013825" cy="216024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0133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675112D-3FB3-954B-9F85-4BB33053977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49F5E5C-852F-FC4F-AEFC-31E80B18300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10C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45B5C7D-BB3E-C943-A046-C850A3ADF72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2B4F3DA-94AC-2D45-8FFA-A05C458AEE90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 211-212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8FBDD7-B1A5-3D49-A939-9869CD307FFF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4347CB-99E1-6C4B-8571-8DC42C6C8284}"/>
                  </a:ext>
                </a:extLst>
              </p:cNvPr>
              <p:cNvSpPr txBox="1"/>
              <p:nvPr/>
            </p:nvSpPr>
            <p:spPr>
              <a:xfrm>
                <a:off x="551680" y="2282120"/>
                <a:ext cx="3600972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2008 1C] </a:t>
                </a:r>
                <a:r>
                  <a:rPr lang="en-GB" dirty="0"/>
                  <a:t>The simultaneous equations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are solvable: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for all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in range 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 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except for one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in range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/>
              </a:p>
              <a:p>
                <a:pPr marL="342900" indent="-342900">
                  <a:buFontTx/>
                  <a:buAutoNum type="alphaUcParenR"/>
                </a:pPr>
                <a:r>
                  <a:rPr lang="en-GB" dirty="0"/>
                  <a:t>except for two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in range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/>
              </a:p>
              <a:p>
                <a:pPr marL="342900" indent="-342900">
                  <a:buFontTx/>
                  <a:buAutoNum type="alphaUcParenR"/>
                </a:pPr>
                <a:r>
                  <a:rPr lang="en-GB" dirty="0"/>
                  <a:t>except for three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in range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4347CB-99E1-6C4B-8571-8DC42C6C82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80" y="2282120"/>
                <a:ext cx="3600972" cy="3693319"/>
              </a:xfrm>
              <a:prstGeom prst="rect">
                <a:avLst/>
              </a:prstGeom>
              <a:blipFill>
                <a:blip r:embed="rId2"/>
                <a:stretch>
                  <a:fillRect l="-1053" t="-1031" b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F9EEFBB-2B6E-B64A-B39F-66FA9BE626F4}"/>
                  </a:ext>
                </a:extLst>
              </p:cNvPr>
              <p:cNvSpPr/>
              <p:nvPr/>
            </p:nvSpPr>
            <p:spPr>
              <a:xfrm>
                <a:off x="4403824" y="2020254"/>
                <a:ext cx="4572000" cy="44202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GB" b="1" dirty="0"/>
                  <a:t>For convenience let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</m:oMath>
                </a14:m>
                <a:r>
                  <a:rPr lang="en-GB" b="1" dirty="0"/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</m:oMath>
                </a14:m>
                <a:r>
                  <a:rPr lang="en-GB" b="1" dirty="0"/>
                  <a:t>. As we’d usually do for simultaneous equations, we could make coefficients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b="1" dirty="0"/>
                  <a:t> terms the same: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𝒔𝒄𝒙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𝒔</m:t>
                      </m:r>
                    </m:oMath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𝒔𝒄𝒙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Then subtracting: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𝒔</m:t>
                      </m:r>
                    </m:oMath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Similarly making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b="1" dirty="0"/>
                  <a:t> terms the same, we yield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endParaRPr lang="en-GB" b="1" dirty="0"/>
              </a:p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b="1" dirty="0"/>
                  <a:t> are defined for every value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b="1" dirty="0"/>
                  <a:t>, so the answer is (A). Why might it have not been (A)? Suppose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𝟐</m:t>
                        </m:r>
                        <m:func>
                          <m:funcPr>
                            <m:ctrlPr>
                              <a:rPr lang="en-GB" b="1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𝒄𝒐𝒔</m:t>
                            </m:r>
                          </m:fName>
                          <m:e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  <m:r>
                          <a:rPr lang="en-GB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𝐬𝐢𝐧</m:t>
                        </m:r>
                        <m:r>
                          <a:rPr lang="en-GB" b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𝜽</m:t>
                        </m:r>
                      </m:den>
                    </m:f>
                  </m:oMath>
                </a14:m>
                <a:r>
                  <a:rPr lang="en-GB" b="1" dirty="0"/>
                  <a:t>. This would not be defined whenever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b="1" dirty="0"/>
                  <a:t>.</a:t>
                </a: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F9EEFBB-2B6E-B64A-B39F-66FA9BE626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824" y="2020254"/>
                <a:ext cx="4572000" cy="4420249"/>
              </a:xfrm>
              <a:prstGeom prst="rect">
                <a:avLst/>
              </a:prstGeom>
              <a:blipFill>
                <a:blip r:embed="rId3"/>
                <a:stretch>
                  <a:fillRect l="-1108" t="-573" r="-277" b="-1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556FF72-1889-894C-8435-ED392346C88F}"/>
              </a:ext>
            </a:extLst>
          </p:cNvPr>
          <p:cNvSpPr txBox="1"/>
          <p:nvPr/>
        </p:nvSpPr>
        <p:spPr>
          <a:xfrm>
            <a:off x="433760" y="1820998"/>
            <a:ext cx="140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08BCBD-8025-C345-9EB8-B47B4CBFAE89}"/>
              </a:ext>
            </a:extLst>
          </p:cNvPr>
          <p:cNvSpPr/>
          <p:nvPr/>
        </p:nvSpPr>
        <p:spPr>
          <a:xfrm>
            <a:off x="4419475" y="1913535"/>
            <a:ext cx="4432425" cy="46999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FE3B95-46AD-ED48-ABA4-9A00A225D4DB}"/>
              </a:ext>
            </a:extLst>
          </p:cNvPr>
          <p:cNvSpPr txBox="1"/>
          <p:nvPr/>
        </p:nvSpPr>
        <p:spPr>
          <a:xfrm>
            <a:off x="4355976" y="138371"/>
            <a:ext cx="52972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Q1-3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Q4-5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Q6-12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313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7E03367-E8CF-0F48-8AC1-D1625F16138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5E207DB-3FA0-D142-97A9-3E65158CF05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DFC06E5-7F99-6E42-8C98-B9E3C769201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CFD0530-ADBB-EA40-B054-72F0837BB17F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218-219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037E5B-CD5D-0741-B674-72972F42A8C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0A94C7F-2772-C24B-9F74-670B42B7FC4B}"/>
              </a:ext>
            </a:extLst>
          </p:cNvPr>
          <p:cNvSpPr txBox="1"/>
          <p:nvPr/>
        </p:nvSpPr>
        <p:spPr>
          <a:xfrm>
            <a:off x="1187624" y="2923316"/>
            <a:ext cx="52972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Q3-5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Q6-7 &amp;Challenge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974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30719</TotalTime>
  <Words>287</Words>
  <Application>Microsoft Macintosh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1176</cp:revision>
  <dcterms:created xsi:type="dcterms:W3CDTF">2013-02-28T07:36:55Z</dcterms:created>
  <dcterms:modified xsi:type="dcterms:W3CDTF">2019-09-14T13:05:21Z</dcterms:modified>
</cp:coreProperties>
</file>