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85" r:id="rId4"/>
    <p:sldId id="313" r:id="rId5"/>
    <p:sldId id="326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626" r:id="rId19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FF66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037" autoAdjust="0"/>
  </p:normalViewPr>
  <p:slideViewPr>
    <p:cSldViewPr snapToGrid="0">
      <p:cViewPr varScale="1">
        <p:scale>
          <a:sx n="59" d="100"/>
          <a:sy n="59" d="100"/>
        </p:scale>
        <p:origin x="15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4007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8255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2698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838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77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0695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9286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760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7128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77233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420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277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5.png"/><Relationship Id="rId13" Type="http://schemas.openxmlformats.org/officeDocument/2006/relationships/image" Target="../media/image246.png"/><Relationship Id="rId18" Type="http://schemas.openxmlformats.org/officeDocument/2006/relationships/image" Target="../media/image251.png"/><Relationship Id="rId3" Type="http://schemas.openxmlformats.org/officeDocument/2006/relationships/image" Target="../media/image239.png"/><Relationship Id="rId21" Type="http://schemas.openxmlformats.org/officeDocument/2006/relationships/image" Target="../media/image217.png"/><Relationship Id="rId7" Type="http://schemas.openxmlformats.org/officeDocument/2006/relationships/image" Target="../media/image243.png"/><Relationship Id="rId12" Type="http://schemas.openxmlformats.org/officeDocument/2006/relationships/image" Target="../media/image245.png"/><Relationship Id="rId17" Type="http://schemas.openxmlformats.org/officeDocument/2006/relationships/image" Target="../media/image250.png"/><Relationship Id="rId2" Type="http://schemas.openxmlformats.org/officeDocument/2006/relationships/image" Target="../media/image238.png"/><Relationship Id="rId16" Type="http://schemas.openxmlformats.org/officeDocument/2006/relationships/image" Target="../media/image249.png"/><Relationship Id="rId20" Type="http://schemas.openxmlformats.org/officeDocument/2006/relationships/image" Target="../media/image2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2.png"/><Relationship Id="rId11" Type="http://schemas.openxmlformats.org/officeDocument/2006/relationships/image" Target="../media/image244.png"/><Relationship Id="rId5" Type="http://schemas.openxmlformats.org/officeDocument/2006/relationships/image" Target="../media/image241.png"/><Relationship Id="rId15" Type="http://schemas.openxmlformats.org/officeDocument/2006/relationships/image" Target="../media/image248.png"/><Relationship Id="rId10" Type="http://schemas.openxmlformats.org/officeDocument/2006/relationships/image" Target="../media/image237.png"/><Relationship Id="rId19" Type="http://schemas.openxmlformats.org/officeDocument/2006/relationships/image" Target="../media/image252.png"/><Relationship Id="rId4" Type="http://schemas.openxmlformats.org/officeDocument/2006/relationships/image" Target="../media/image240.png"/><Relationship Id="rId9" Type="http://schemas.openxmlformats.org/officeDocument/2006/relationships/image" Target="../media/image236.png"/><Relationship Id="rId14" Type="http://schemas.openxmlformats.org/officeDocument/2006/relationships/image" Target="../media/image24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7.png"/><Relationship Id="rId13" Type="http://schemas.openxmlformats.org/officeDocument/2006/relationships/image" Target="../media/image262.png"/><Relationship Id="rId3" Type="http://schemas.openxmlformats.org/officeDocument/2006/relationships/image" Target="../media/image254.png"/><Relationship Id="rId7" Type="http://schemas.openxmlformats.org/officeDocument/2006/relationships/image" Target="../media/image256.png"/><Relationship Id="rId12" Type="http://schemas.openxmlformats.org/officeDocument/2006/relationships/image" Target="../media/image261.png"/><Relationship Id="rId2" Type="http://schemas.openxmlformats.org/officeDocument/2006/relationships/image" Target="../media/image2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5.png"/><Relationship Id="rId11" Type="http://schemas.openxmlformats.org/officeDocument/2006/relationships/image" Target="../media/image260.png"/><Relationship Id="rId5" Type="http://schemas.openxmlformats.org/officeDocument/2006/relationships/image" Target="../media/image193.png"/><Relationship Id="rId10" Type="http://schemas.openxmlformats.org/officeDocument/2006/relationships/image" Target="../media/image259.png"/><Relationship Id="rId4" Type="http://schemas.openxmlformats.org/officeDocument/2006/relationships/image" Target="../media/image192.png"/><Relationship Id="rId9" Type="http://schemas.openxmlformats.org/officeDocument/2006/relationships/image" Target="../media/image258.png"/><Relationship Id="rId14" Type="http://schemas.openxmlformats.org/officeDocument/2006/relationships/image" Target="../media/image26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0.png"/><Relationship Id="rId13" Type="http://schemas.openxmlformats.org/officeDocument/2006/relationships/image" Target="../media/image272.png"/><Relationship Id="rId18" Type="http://schemas.openxmlformats.org/officeDocument/2006/relationships/image" Target="../media/image277.png"/><Relationship Id="rId3" Type="http://schemas.openxmlformats.org/officeDocument/2006/relationships/image" Target="../media/image265.png"/><Relationship Id="rId7" Type="http://schemas.openxmlformats.org/officeDocument/2006/relationships/image" Target="../media/image269.png"/><Relationship Id="rId12" Type="http://schemas.openxmlformats.org/officeDocument/2006/relationships/image" Target="../media/image271.png"/><Relationship Id="rId17" Type="http://schemas.openxmlformats.org/officeDocument/2006/relationships/image" Target="../media/image276.png"/><Relationship Id="rId2" Type="http://schemas.openxmlformats.org/officeDocument/2006/relationships/image" Target="../media/image264.png"/><Relationship Id="rId16" Type="http://schemas.openxmlformats.org/officeDocument/2006/relationships/image" Target="../media/image2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8.png"/><Relationship Id="rId11" Type="http://schemas.openxmlformats.org/officeDocument/2006/relationships/image" Target="../media/image194.png"/><Relationship Id="rId5" Type="http://schemas.openxmlformats.org/officeDocument/2006/relationships/image" Target="../media/image267.png"/><Relationship Id="rId15" Type="http://schemas.openxmlformats.org/officeDocument/2006/relationships/image" Target="../media/image274.png"/><Relationship Id="rId10" Type="http://schemas.openxmlformats.org/officeDocument/2006/relationships/image" Target="../media/image193.png"/><Relationship Id="rId4" Type="http://schemas.openxmlformats.org/officeDocument/2006/relationships/image" Target="../media/image266.png"/><Relationship Id="rId9" Type="http://schemas.openxmlformats.org/officeDocument/2006/relationships/image" Target="../media/image192.png"/><Relationship Id="rId14" Type="http://schemas.openxmlformats.org/officeDocument/2006/relationships/image" Target="../media/image27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9.png"/><Relationship Id="rId2" Type="http://schemas.openxmlformats.org/officeDocument/2006/relationships/image" Target="../media/image2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4.png"/><Relationship Id="rId5" Type="http://schemas.openxmlformats.org/officeDocument/2006/relationships/image" Target="../media/image193.png"/><Relationship Id="rId4" Type="http://schemas.openxmlformats.org/officeDocument/2006/relationships/image" Target="../media/image19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6.png"/><Relationship Id="rId13" Type="http://schemas.openxmlformats.org/officeDocument/2006/relationships/image" Target="../media/image194.png"/><Relationship Id="rId3" Type="http://schemas.openxmlformats.org/officeDocument/2006/relationships/image" Target="../media/image281.png"/><Relationship Id="rId7" Type="http://schemas.openxmlformats.org/officeDocument/2006/relationships/image" Target="../media/image285.png"/><Relationship Id="rId12" Type="http://schemas.openxmlformats.org/officeDocument/2006/relationships/image" Target="../media/image193.png"/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4.png"/><Relationship Id="rId11" Type="http://schemas.openxmlformats.org/officeDocument/2006/relationships/image" Target="../media/image192.png"/><Relationship Id="rId5" Type="http://schemas.openxmlformats.org/officeDocument/2006/relationships/image" Target="../media/image283.png"/><Relationship Id="rId10" Type="http://schemas.openxmlformats.org/officeDocument/2006/relationships/image" Target="../media/image288.png"/><Relationship Id="rId4" Type="http://schemas.openxmlformats.org/officeDocument/2006/relationships/image" Target="../media/image282.png"/><Relationship Id="rId9" Type="http://schemas.openxmlformats.org/officeDocument/2006/relationships/image" Target="../media/image28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3.png"/><Relationship Id="rId13" Type="http://schemas.openxmlformats.org/officeDocument/2006/relationships/image" Target="../media/image193.png"/><Relationship Id="rId3" Type="http://schemas.openxmlformats.org/officeDocument/2006/relationships/image" Target="../media/image281.png"/><Relationship Id="rId7" Type="http://schemas.openxmlformats.org/officeDocument/2006/relationships/image" Target="../media/image292.png"/><Relationship Id="rId12" Type="http://schemas.openxmlformats.org/officeDocument/2006/relationships/image" Target="../media/image192.png"/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1.png"/><Relationship Id="rId11" Type="http://schemas.openxmlformats.org/officeDocument/2006/relationships/image" Target="../media/image296.png"/><Relationship Id="rId5" Type="http://schemas.openxmlformats.org/officeDocument/2006/relationships/image" Target="../media/image290.png"/><Relationship Id="rId10" Type="http://schemas.openxmlformats.org/officeDocument/2006/relationships/image" Target="../media/image295.png"/><Relationship Id="rId4" Type="http://schemas.openxmlformats.org/officeDocument/2006/relationships/image" Target="../media/image289.png"/><Relationship Id="rId9" Type="http://schemas.openxmlformats.org/officeDocument/2006/relationships/image" Target="../media/image294.png"/><Relationship Id="rId14" Type="http://schemas.openxmlformats.org/officeDocument/2006/relationships/image" Target="../media/image19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8.png"/><Relationship Id="rId2" Type="http://schemas.openxmlformats.org/officeDocument/2006/relationships/image" Target="../media/image29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1.png"/><Relationship Id="rId5" Type="http://schemas.openxmlformats.org/officeDocument/2006/relationships/image" Target="../media/image300.png"/><Relationship Id="rId4" Type="http://schemas.openxmlformats.org/officeDocument/2006/relationships/image" Target="../media/image29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0.png"/><Relationship Id="rId13" Type="http://schemas.openxmlformats.org/officeDocument/2006/relationships/image" Target="../media/image175.png"/><Relationship Id="rId3" Type="http://schemas.openxmlformats.org/officeDocument/2006/relationships/image" Target="../media/image165.png"/><Relationship Id="rId7" Type="http://schemas.openxmlformats.org/officeDocument/2006/relationships/image" Target="../media/image169.png"/><Relationship Id="rId12" Type="http://schemas.openxmlformats.org/officeDocument/2006/relationships/image" Target="../media/image174.png"/><Relationship Id="rId2" Type="http://schemas.openxmlformats.org/officeDocument/2006/relationships/image" Target="../media/image16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8.png"/><Relationship Id="rId11" Type="http://schemas.openxmlformats.org/officeDocument/2006/relationships/image" Target="../media/image173.png"/><Relationship Id="rId5" Type="http://schemas.openxmlformats.org/officeDocument/2006/relationships/image" Target="../media/image167.png"/><Relationship Id="rId10" Type="http://schemas.openxmlformats.org/officeDocument/2006/relationships/image" Target="../media/image172.png"/><Relationship Id="rId4" Type="http://schemas.openxmlformats.org/officeDocument/2006/relationships/image" Target="../media/image166.png"/><Relationship Id="rId9" Type="http://schemas.openxmlformats.org/officeDocument/2006/relationships/image" Target="../media/image171.png"/><Relationship Id="rId14" Type="http://schemas.openxmlformats.org/officeDocument/2006/relationships/image" Target="../media/image17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8.png"/><Relationship Id="rId2" Type="http://schemas.openxmlformats.org/officeDocument/2006/relationships/image" Target="../media/image17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6.png"/><Relationship Id="rId3" Type="http://schemas.openxmlformats.org/officeDocument/2006/relationships/image" Target="../media/image181.png"/><Relationship Id="rId7" Type="http://schemas.openxmlformats.org/officeDocument/2006/relationships/image" Target="../media/image185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4.png"/><Relationship Id="rId11" Type="http://schemas.openxmlformats.org/officeDocument/2006/relationships/image" Target="../media/image189.png"/><Relationship Id="rId5" Type="http://schemas.openxmlformats.org/officeDocument/2006/relationships/image" Target="../media/image183.png"/><Relationship Id="rId10" Type="http://schemas.openxmlformats.org/officeDocument/2006/relationships/image" Target="../media/image188.png"/><Relationship Id="rId4" Type="http://schemas.openxmlformats.org/officeDocument/2006/relationships/image" Target="../media/image182.png"/><Relationship Id="rId9" Type="http://schemas.openxmlformats.org/officeDocument/2006/relationships/image" Target="../media/image18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6.png"/><Relationship Id="rId13" Type="http://schemas.openxmlformats.org/officeDocument/2006/relationships/image" Target="../media/image201.png"/><Relationship Id="rId3" Type="http://schemas.openxmlformats.org/officeDocument/2006/relationships/image" Target="../media/image191.png"/><Relationship Id="rId7" Type="http://schemas.openxmlformats.org/officeDocument/2006/relationships/image" Target="../media/image195.png"/><Relationship Id="rId12" Type="http://schemas.openxmlformats.org/officeDocument/2006/relationships/image" Target="../media/image200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4.png"/><Relationship Id="rId11" Type="http://schemas.openxmlformats.org/officeDocument/2006/relationships/image" Target="../media/image199.png"/><Relationship Id="rId5" Type="http://schemas.openxmlformats.org/officeDocument/2006/relationships/image" Target="../media/image193.png"/><Relationship Id="rId10" Type="http://schemas.openxmlformats.org/officeDocument/2006/relationships/image" Target="../media/image198.png"/><Relationship Id="rId4" Type="http://schemas.openxmlformats.org/officeDocument/2006/relationships/image" Target="../media/image192.png"/><Relationship Id="rId9" Type="http://schemas.openxmlformats.org/officeDocument/2006/relationships/image" Target="../media/image197.png"/><Relationship Id="rId14" Type="http://schemas.openxmlformats.org/officeDocument/2006/relationships/image" Target="../media/image20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7.png"/><Relationship Id="rId13" Type="http://schemas.openxmlformats.org/officeDocument/2006/relationships/image" Target="../media/image212.png"/><Relationship Id="rId18" Type="http://schemas.openxmlformats.org/officeDocument/2006/relationships/image" Target="../media/image194.png"/><Relationship Id="rId3" Type="http://schemas.openxmlformats.org/officeDocument/2006/relationships/image" Target="../media/image191.png"/><Relationship Id="rId7" Type="http://schemas.openxmlformats.org/officeDocument/2006/relationships/image" Target="../media/image206.png"/><Relationship Id="rId12" Type="http://schemas.openxmlformats.org/officeDocument/2006/relationships/image" Target="../media/image211.png"/><Relationship Id="rId17" Type="http://schemas.openxmlformats.org/officeDocument/2006/relationships/image" Target="../media/image193.png"/><Relationship Id="rId2" Type="http://schemas.openxmlformats.org/officeDocument/2006/relationships/image" Target="../media/image203.png"/><Relationship Id="rId16" Type="http://schemas.openxmlformats.org/officeDocument/2006/relationships/image" Target="../media/image1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5.png"/><Relationship Id="rId11" Type="http://schemas.openxmlformats.org/officeDocument/2006/relationships/image" Target="../media/image210.png"/><Relationship Id="rId5" Type="http://schemas.openxmlformats.org/officeDocument/2006/relationships/image" Target="../media/image204.png"/><Relationship Id="rId15" Type="http://schemas.openxmlformats.org/officeDocument/2006/relationships/image" Target="../media/image214.png"/><Relationship Id="rId10" Type="http://schemas.openxmlformats.org/officeDocument/2006/relationships/image" Target="../media/image209.png"/><Relationship Id="rId4" Type="http://schemas.openxmlformats.org/officeDocument/2006/relationships/image" Target="../media/image201.png"/><Relationship Id="rId9" Type="http://schemas.openxmlformats.org/officeDocument/2006/relationships/image" Target="../media/image208.png"/><Relationship Id="rId14" Type="http://schemas.openxmlformats.org/officeDocument/2006/relationships/image" Target="../media/image2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1.png"/><Relationship Id="rId13" Type="http://schemas.openxmlformats.org/officeDocument/2006/relationships/image" Target="../media/image226.png"/><Relationship Id="rId18" Type="http://schemas.openxmlformats.org/officeDocument/2006/relationships/image" Target="../media/image231.png"/><Relationship Id="rId3" Type="http://schemas.openxmlformats.org/officeDocument/2006/relationships/image" Target="../media/image216.png"/><Relationship Id="rId21" Type="http://schemas.openxmlformats.org/officeDocument/2006/relationships/image" Target="../media/image234.png"/><Relationship Id="rId7" Type="http://schemas.openxmlformats.org/officeDocument/2006/relationships/image" Target="../media/image220.png"/><Relationship Id="rId12" Type="http://schemas.openxmlformats.org/officeDocument/2006/relationships/image" Target="../media/image225.png"/><Relationship Id="rId17" Type="http://schemas.openxmlformats.org/officeDocument/2006/relationships/image" Target="../media/image230.png"/><Relationship Id="rId2" Type="http://schemas.openxmlformats.org/officeDocument/2006/relationships/image" Target="../media/image215.png"/><Relationship Id="rId16" Type="http://schemas.openxmlformats.org/officeDocument/2006/relationships/image" Target="../media/image229.png"/><Relationship Id="rId20" Type="http://schemas.openxmlformats.org/officeDocument/2006/relationships/image" Target="../media/image2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9.png"/><Relationship Id="rId11" Type="http://schemas.openxmlformats.org/officeDocument/2006/relationships/image" Target="../media/image224.png"/><Relationship Id="rId24" Type="http://schemas.openxmlformats.org/officeDocument/2006/relationships/image" Target="../media/image237.png"/><Relationship Id="rId5" Type="http://schemas.openxmlformats.org/officeDocument/2006/relationships/image" Target="../media/image218.png"/><Relationship Id="rId15" Type="http://schemas.openxmlformats.org/officeDocument/2006/relationships/image" Target="../media/image228.png"/><Relationship Id="rId23" Type="http://schemas.openxmlformats.org/officeDocument/2006/relationships/image" Target="../media/image236.png"/><Relationship Id="rId10" Type="http://schemas.openxmlformats.org/officeDocument/2006/relationships/image" Target="../media/image223.png"/><Relationship Id="rId19" Type="http://schemas.openxmlformats.org/officeDocument/2006/relationships/image" Target="../media/image232.png"/><Relationship Id="rId4" Type="http://schemas.openxmlformats.org/officeDocument/2006/relationships/image" Target="../media/image217.png"/><Relationship Id="rId9" Type="http://schemas.openxmlformats.org/officeDocument/2006/relationships/image" Target="../media/image222.png"/><Relationship Id="rId14" Type="http://schemas.openxmlformats.org/officeDocument/2006/relationships/image" Target="../media/image227.png"/><Relationship Id="rId22" Type="http://schemas.openxmlformats.org/officeDocument/2006/relationships/image" Target="../media/image2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642099" y="786648"/>
            <a:ext cx="8090356" cy="302390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Methods in </a:t>
            </a:r>
          </a:p>
          <a:p>
            <a:pPr algn="ctr"/>
            <a:r>
              <a:rPr lang="en-US" altLang="ja-JP" sz="96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Differential Equations</a:t>
            </a:r>
            <a:endParaRPr lang="ja-JP" altLang="en-US" sz="96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83392" y="4231359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39952" y="1376772"/>
                <a:ext cx="16388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𝐵𝑥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376772"/>
                <a:ext cx="1638847" cy="307777"/>
              </a:xfrm>
              <a:prstGeom prst="rect">
                <a:avLst/>
              </a:prstGeom>
              <a:blipFill>
                <a:blip r:embed="rId2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228184" y="1232756"/>
                <a:ext cx="617541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1232756"/>
                <a:ext cx="617541" cy="501356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660232" y="1340768"/>
                <a:ext cx="7023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1340768"/>
                <a:ext cx="70237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164288" y="1340768"/>
                <a:ext cx="9818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+ 3</m:t>
                      </m:r>
                      <m:r>
                        <a:rPr lang="en-US" sz="1400" b="0" i="1" smtClean="0">
                          <a:latin typeface="Cambria Math"/>
                        </a:rPr>
                        <m:t>𝐵𝑥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1340768"/>
                <a:ext cx="981807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920372" y="1340768"/>
                <a:ext cx="78560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0372" y="1340768"/>
                <a:ext cx="78560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896036" y="1736812"/>
                <a:ext cx="684076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036" y="1736812"/>
                <a:ext cx="684076" cy="52456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472100" y="1880828"/>
                <a:ext cx="6840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9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100" y="1880828"/>
                <a:ext cx="684076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976156" y="1880828"/>
                <a:ext cx="900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r>
                        <a:rPr lang="en-US" sz="1400" i="1" smtClean="0">
                          <a:latin typeface="Cambria Math"/>
                        </a:rPr>
                        <m:t>9</m:t>
                      </m:r>
                      <m:r>
                        <a:rPr lang="en-US" sz="1400" b="0" i="1" smtClean="0">
                          <a:latin typeface="Cambria Math"/>
                        </a:rPr>
                        <m:t>𝐵𝑥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6156" y="1880828"/>
                <a:ext cx="90010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732240" y="1880828"/>
                <a:ext cx="900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+ 6</m:t>
                      </m:r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1880828"/>
                <a:ext cx="90010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Connector 52"/>
          <p:cNvCxnSpPr/>
          <p:nvPr/>
        </p:nvCxnSpPr>
        <p:spPr>
          <a:xfrm>
            <a:off x="4067944" y="2348880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588224" y="2672916"/>
                <a:ext cx="1656184" cy="462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−6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+9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2672916"/>
                <a:ext cx="1656184" cy="462884"/>
              </a:xfrm>
              <a:prstGeom prst="rect">
                <a:avLst/>
              </a:prstGeom>
              <a:blipFill>
                <a:blip r:embed="rId11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591780" y="3429000"/>
                <a:ext cx="20401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9</m:t>
                          </m:r>
                          <m:r>
                            <a:rPr lang="en-US" sz="1200" i="1">
                              <a:latin typeface="Cambria Math"/>
                            </a:rPr>
                            <m:t>𝐴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+9</m:t>
                          </m:r>
                          <m:r>
                            <a:rPr lang="en-US" sz="1200" i="1">
                              <a:latin typeface="Cambria Math"/>
                            </a:rPr>
                            <m:t>𝐵𝑥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+6</m:t>
                          </m:r>
                          <m:r>
                            <a:rPr lang="en-US" sz="1200" i="1">
                              <a:latin typeface="Cambria Math"/>
                            </a:rPr>
                            <m:t>𝐵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780" y="3429000"/>
                <a:ext cx="2040110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391980" y="3429000"/>
                <a:ext cx="227414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− 6</m:t>
                      </m:r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200" i="1">
                              <a:latin typeface="Cambria Math"/>
                            </a:rPr>
                            <m:t>𝐴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200" i="1">
                              <a:latin typeface="Cambria Math"/>
                            </a:rPr>
                            <m:t>𝐵𝑥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𝐵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80" y="3429000"/>
                <a:ext cx="2274149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444208" y="3429000"/>
                <a:ext cx="179023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+ 9</m:t>
                      </m:r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𝐴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𝐵𝑥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3429000"/>
                <a:ext cx="1790234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2735796" y="4077072"/>
                <a:ext cx="191238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9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+9</m:t>
                      </m:r>
                      <m:r>
                        <a:rPr lang="en-US" sz="1200" i="1">
                          <a:latin typeface="Cambria Math"/>
                        </a:rPr>
                        <m:t>𝐵𝑥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+6</m:t>
                      </m:r>
                      <m:r>
                        <a:rPr lang="en-US" sz="12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5796" y="4077072"/>
                <a:ext cx="1912383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463988" y="4077072"/>
                <a:ext cx="223138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− 18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−18</m:t>
                      </m:r>
                      <m:r>
                        <a:rPr lang="en-US" sz="1200" i="1">
                          <a:latin typeface="Cambria Math"/>
                        </a:rPr>
                        <m:t>𝐵𝑥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−6</m:t>
                      </m:r>
                      <m:r>
                        <a:rPr lang="en-US" sz="12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988" y="4077072"/>
                <a:ext cx="2231380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480212" y="4077072"/>
                <a:ext cx="1764196" cy="288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+ 9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+9</m:t>
                      </m:r>
                      <m:r>
                        <a:rPr lang="en-US" sz="1200" i="1">
                          <a:latin typeface="Cambria Math"/>
                        </a:rPr>
                        <m:t>𝐵𝑥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212" y="4077072"/>
                <a:ext cx="1764196" cy="2880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7632340" y="4689140"/>
                <a:ext cx="6120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0=0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2340" y="4689140"/>
                <a:ext cx="612068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4211960" y="1340768"/>
            <a:ext cx="1476164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6264188" y="1232756"/>
            <a:ext cx="2340260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4968044" y="1772816"/>
            <a:ext cx="2556284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6696236" y="2672916"/>
            <a:ext cx="324036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272300" y="2672916"/>
            <a:ext cx="216024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7704348" y="2816932"/>
            <a:ext cx="144016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2735796" y="3429000"/>
            <a:ext cx="1728192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4824028" y="3429000"/>
            <a:ext cx="1656184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6840252" y="3429000"/>
            <a:ext cx="972108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2807804" y="4077072"/>
            <a:ext cx="468052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4535996" y="4077072"/>
            <a:ext cx="684076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6588224" y="4077072"/>
            <a:ext cx="576064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3959932" y="4077072"/>
            <a:ext cx="576064" cy="252028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6012160" y="4077072"/>
            <a:ext cx="576064" cy="252028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3275856" y="4077072"/>
            <a:ext cx="684076" cy="252028"/>
          </a:xfrm>
          <a:prstGeom prst="rect">
            <a:avLst/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5220072" y="4077072"/>
            <a:ext cx="792088" cy="252028"/>
          </a:xfrm>
          <a:prstGeom prst="rect">
            <a:avLst/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7164288" y="4077072"/>
            <a:ext cx="684076" cy="252028"/>
          </a:xfrm>
          <a:prstGeom prst="rect">
            <a:avLst/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Arc 77"/>
          <p:cNvSpPr/>
          <p:nvPr/>
        </p:nvSpPr>
        <p:spPr>
          <a:xfrm>
            <a:off x="7992380" y="2960948"/>
            <a:ext cx="252028" cy="57606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/>
          <p:cNvSpPr txBox="1"/>
          <p:nvPr/>
        </p:nvSpPr>
        <p:spPr>
          <a:xfrm>
            <a:off x="8172400" y="3032956"/>
            <a:ext cx="10806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differentials</a:t>
            </a:r>
            <a:endParaRPr lang="en-GB" sz="11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0" name="Arc 79"/>
          <p:cNvSpPr/>
          <p:nvPr/>
        </p:nvSpPr>
        <p:spPr>
          <a:xfrm>
            <a:off x="8028384" y="3609020"/>
            <a:ext cx="252028" cy="57606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8172400" y="3681028"/>
            <a:ext cx="10806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brackets</a:t>
            </a:r>
            <a:endParaRPr lang="en-GB" sz="11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2" name="Arc 81"/>
          <p:cNvSpPr/>
          <p:nvPr/>
        </p:nvSpPr>
        <p:spPr>
          <a:xfrm>
            <a:off x="8028384" y="4221088"/>
            <a:ext cx="252028" cy="57606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/>
          <p:cNvSpPr txBox="1"/>
          <p:nvPr/>
        </p:nvSpPr>
        <p:spPr>
          <a:xfrm>
            <a:off x="8241254" y="4293096"/>
            <a:ext cx="900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All terms cancel out</a:t>
            </a:r>
            <a:endParaRPr lang="en-GB" sz="11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499992" y="5553236"/>
            <a:ext cx="2772308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y = (A +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Bx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)e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3x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satisfies the stated equation!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Rectangle 2">
            <a:extLst>
              <a:ext uri="{FF2B5EF4-FFF2-40B4-BE49-F238E27FC236}">
                <a16:creationId xmlns:a16="http://schemas.microsoft.com/office/drawing/2014/main" id="{5EF0B9BA-E2BB-47A9-AEE7-A517794B2E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52" name="テキスト ボックス 3">
            <a:extLst>
              <a:ext uri="{FF2B5EF4-FFF2-40B4-BE49-F238E27FC236}">
                <a16:creationId xmlns:a16="http://schemas.microsoft.com/office/drawing/2014/main" id="{F53261E7-D21D-4142-B813-98E8C24B0BBA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Content Placeholder 2">
                <a:extLst>
                  <a:ext uri="{FF2B5EF4-FFF2-40B4-BE49-F238E27FC236}">
                    <a16:creationId xmlns:a16="http://schemas.microsoft.com/office/drawing/2014/main" id="{16D7F8A7-3C83-456C-8452-6C246BD932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5660" y="1600200"/>
                <a:ext cx="2706834" cy="491714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𝟎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 and b</a:t>
                </a:r>
                <a:r>
                  <a:rPr lang="en-GB" sz="1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= 4ac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Show that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Satisfies the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5" name="Content Placeholder 2">
                <a:extLst>
                  <a:ext uri="{FF2B5EF4-FFF2-40B4-BE49-F238E27FC236}">
                    <a16:creationId xmlns:a16="http://schemas.microsoft.com/office/drawing/2014/main" id="{16D7F8A7-3C83-456C-8452-6C246BD932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660" y="1600200"/>
                <a:ext cx="2706834" cy="4917141"/>
              </a:xfrm>
              <a:blipFill>
                <a:blip r:embed="rId19"/>
                <a:stretch>
                  <a:fillRect t="-744" r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4">
                <a:extLst>
                  <a:ext uri="{FF2B5EF4-FFF2-40B4-BE49-F238E27FC236}">
                    <a16:creationId xmlns:a16="http://schemas.microsoft.com/office/drawing/2014/main" id="{F3A19D9C-91AE-4720-8502-991E9297C282}"/>
                  </a:ext>
                </a:extLst>
              </p:cNvPr>
              <p:cNvSpPr txBox="1"/>
              <p:nvPr/>
            </p:nvSpPr>
            <p:spPr>
              <a:xfrm>
                <a:off x="766428" y="3724109"/>
                <a:ext cx="17155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=(</m:t>
                      </m:r>
                      <m:r>
                        <a:rPr lang="en-GB" sz="1600" b="0" i="1" smtClean="0">
                          <a:latin typeface="Cambria Math"/>
                        </a:rPr>
                        <m:t>𝐴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𝐵𝑥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6" name="TextBox 4">
                <a:extLst>
                  <a:ext uri="{FF2B5EF4-FFF2-40B4-BE49-F238E27FC236}">
                    <a16:creationId xmlns:a16="http://schemas.microsoft.com/office/drawing/2014/main" id="{F3A19D9C-91AE-4720-8502-991E9297C2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428" y="3724109"/>
                <a:ext cx="1715598" cy="338554"/>
              </a:xfrm>
              <a:prstGeom prst="rect">
                <a:avLst/>
              </a:prstGeom>
              <a:blipFill>
                <a:blip r:embed="rId20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6">
                <a:extLst>
                  <a:ext uri="{FF2B5EF4-FFF2-40B4-BE49-F238E27FC236}">
                    <a16:creationId xmlns:a16="http://schemas.microsoft.com/office/drawing/2014/main" id="{17CCC055-176A-4A24-BB3B-F93B74485F8C}"/>
                  </a:ext>
                </a:extLst>
              </p:cNvPr>
              <p:cNvSpPr txBox="1"/>
              <p:nvPr/>
            </p:nvSpPr>
            <p:spPr>
              <a:xfrm>
                <a:off x="586408" y="4641413"/>
                <a:ext cx="2060500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−6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+9</m:t>
                      </m:r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7" name="TextBox 6">
                <a:extLst>
                  <a:ext uri="{FF2B5EF4-FFF2-40B4-BE49-F238E27FC236}">
                    <a16:creationId xmlns:a16="http://schemas.microsoft.com/office/drawing/2014/main" id="{17CCC055-176A-4A24-BB3B-F93B74485F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408" y="4641413"/>
                <a:ext cx="2060500" cy="586443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1241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19" grpId="0" animBg="1"/>
      <p:bldP spid="19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9" grpId="0"/>
      <p:bldP spid="80" grpId="0" animBg="1"/>
      <p:bldP spid="81" grpId="0"/>
      <p:bldP spid="82" grpId="0" animBg="1"/>
      <p:bldP spid="83" grpId="0"/>
      <p:bldP spid="8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6004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𝟎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 and b</a:t>
                </a:r>
                <a:r>
                  <a:rPr lang="en-GB" sz="1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= 4ac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When the auxiliary equation has two equal roots ‘m’, the general solution is of the form: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A and B are arbitrary constants.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latin typeface="Comic Sans MS" panose="030F0702030302020204" pitchFamily="66" charset="0"/>
                  </a:rPr>
                  <a:t>Find the general solution of the equation: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600400" cy="4525963"/>
              </a:xfrm>
              <a:blipFill>
                <a:blip r:embed="rId2"/>
                <a:stretch>
                  <a:fillRect t="-809" r="-13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59632" y="3609020"/>
                <a:ext cx="17688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𝐵𝑥</m:t>
                          </m:r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𝑚𝑥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609020"/>
                <a:ext cx="1768881" cy="338554"/>
              </a:xfrm>
              <a:prstGeom prst="rect">
                <a:avLst/>
              </a:prstGeom>
              <a:blipFill>
                <a:blip r:embed="rId3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𝑐𝑦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Arrow Connector 51"/>
          <p:cNvCxnSpPr/>
          <p:nvPr/>
        </p:nvCxnSpPr>
        <p:spPr>
          <a:xfrm>
            <a:off x="1656184" y="216024"/>
            <a:ext cx="15481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𝑎𝑚</m:t>
                          </m:r>
                        </m:e>
                        <m:sup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𝑏𝑚</m:t>
                      </m:r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6" name="Straight Arrow Connector 85"/>
          <p:cNvCxnSpPr/>
          <p:nvPr/>
        </p:nvCxnSpPr>
        <p:spPr>
          <a:xfrm>
            <a:off x="4716524" y="216024"/>
            <a:ext cx="172819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6588732" y="72008"/>
                <a:ext cx="1009827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100" i="1">
                              <a:latin typeface="Cambria Math"/>
                            </a:rPr>
                            <m:t>𝐴</m:t>
                          </m:r>
                          <m:r>
                            <a:rPr lang="en-US" sz="1100" i="1">
                              <a:latin typeface="Cambria Math"/>
                            </a:rPr>
                            <m:t>+</m:t>
                          </m:r>
                          <m:r>
                            <a:rPr lang="en-US" sz="1100" i="1">
                              <a:latin typeface="Cambria Math"/>
                            </a:rPr>
                            <m:t>𝐵𝑥</m:t>
                          </m:r>
                        </m:e>
                      </m:d>
                      <m:sSup>
                        <m:sSup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100" i="1">
                              <a:latin typeface="Cambria Math"/>
                            </a:rPr>
                            <m:t>𝑚𝑥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732" y="72008"/>
                <a:ext cx="1009827" cy="2616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Box 87"/>
          <p:cNvSpPr txBox="1"/>
          <p:nvPr/>
        </p:nvSpPr>
        <p:spPr>
          <a:xfrm>
            <a:off x="4824536" y="232937"/>
            <a:ext cx="1582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mic Sans MS" panose="030F0702030302020204" pitchFamily="66" charset="0"/>
              </a:rPr>
              <a:t>If repeated roots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067944" y="1520788"/>
                <a:ext cx="1924566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+8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+16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520788"/>
                <a:ext cx="1924566" cy="52456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4319972" y="2204864"/>
                <a:ext cx="16758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+8</m:t>
                      </m:r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+16=0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9972" y="2204864"/>
                <a:ext cx="167584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4752020" y="2708920"/>
                <a:ext cx="12579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𝑚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020" y="2708920"/>
                <a:ext cx="1257908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4968044" y="3176972"/>
                <a:ext cx="8469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=−4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044" y="3176972"/>
                <a:ext cx="846963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2" name="Straight Connector 91"/>
          <p:cNvCxnSpPr/>
          <p:nvPr/>
        </p:nvCxnSpPr>
        <p:spPr>
          <a:xfrm>
            <a:off x="3995936" y="3681028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4175956" y="4257092"/>
                <a:ext cx="14041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𝐴</m:t>
                          </m:r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</a:rPr>
                            <m:t>𝐵𝑥</m:t>
                          </m:r>
                        </m:e>
                      </m:d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𝑚𝑥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4257092"/>
                <a:ext cx="1404156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211960" y="4833156"/>
                <a:ext cx="14041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𝐴</m:t>
                          </m:r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</a:rPr>
                            <m:t>𝐵𝑥</m:t>
                          </m:r>
                        </m:e>
                      </m:d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833156"/>
                <a:ext cx="1404156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3959932" y="3753036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substitute the root into the form above: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6" name="Arc 95"/>
          <p:cNvSpPr/>
          <p:nvPr/>
        </p:nvSpPr>
        <p:spPr>
          <a:xfrm>
            <a:off x="5472100" y="4401108"/>
            <a:ext cx="432048" cy="57606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TextBox 96"/>
          <p:cNvSpPr txBox="1"/>
          <p:nvPr/>
        </p:nvSpPr>
        <p:spPr>
          <a:xfrm>
            <a:off x="5868144" y="4509120"/>
            <a:ext cx="7560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 = -4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5220072" y="5697252"/>
                <a:ext cx="1692188" cy="30777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𝐴</m:t>
                          </m:r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</a:rPr>
                            <m:t>𝐵𝑥</m:t>
                          </m:r>
                        </m:e>
                      </m:d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−4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5697252"/>
                <a:ext cx="1692188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1151330" y="5417023"/>
                <a:ext cx="1924566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+8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+16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330" y="5417023"/>
                <a:ext cx="1924566" cy="52456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Arc 99"/>
          <p:cNvSpPr/>
          <p:nvPr/>
        </p:nvSpPr>
        <p:spPr>
          <a:xfrm>
            <a:off x="5760132" y="1808820"/>
            <a:ext cx="432048" cy="57606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Arc 100"/>
          <p:cNvSpPr/>
          <p:nvPr/>
        </p:nvSpPr>
        <p:spPr>
          <a:xfrm>
            <a:off x="5760132" y="2384884"/>
            <a:ext cx="43204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Arc 101"/>
          <p:cNvSpPr/>
          <p:nvPr/>
        </p:nvSpPr>
        <p:spPr>
          <a:xfrm>
            <a:off x="5760132" y="2852936"/>
            <a:ext cx="43204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TextBox 102"/>
          <p:cNvSpPr txBox="1"/>
          <p:nvPr/>
        </p:nvSpPr>
        <p:spPr>
          <a:xfrm>
            <a:off x="6156176" y="180882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Form the auxiliary equation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156176" y="2456892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156176" y="2924944"/>
            <a:ext cx="7560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Solve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Rectangle 2">
            <a:extLst>
              <a:ext uri="{FF2B5EF4-FFF2-40B4-BE49-F238E27FC236}">
                <a16:creationId xmlns:a16="http://schemas.microsoft.com/office/drawing/2014/main" id="{59AAAA8F-CD7D-48E7-B504-10FE0CE9FC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34" name="テキスト ボックス 3">
            <a:extLst>
              <a:ext uri="{FF2B5EF4-FFF2-40B4-BE49-F238E27FC236}">
                <a16:creationId xmlns:a16="http://schemas.microsoft.com/office/drawing/2014/main" id="{55B7B017-38B4-426F-82D3-AB627D03789A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704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89" grpId="0"/>
      <p:bldP spid="90" grpId="0"/>
      <p:bldP spid="91" grpId="0"/>
      <p:bldP spid="93" grpId="0"/>
      <p:bldP spid="94" grpId="0"/>
      <p:bldP spid="95" grpId="0"/>
      <p:bldP spid="96" grpId="0" animBg="1"/>
      <p:bldP spid="97" grpId="0"/>
      <p:bldP spid="98" grpId="0" animBg="1"/>
      <p:bldP spid="99" grpId="0"/>
      <p:bldP spid="100" grpId="0" animBg="1"/>
      <p:bldP spid="101" grpId="0" animBg="1"/>
      <p:bldP spid="102" grpId="0" animBg="1"/>
      <p:bldP spid="103" grpId="0"/>
      <p:bldP spid="104" grpId="0"/>
      <p:bldP spid="10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600200"/>
                <a:ext cx="3528392" cy="4525963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𝟎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 and b</a:t>
                </a:r>
                <a:r>
                  <a:rPr lang="en-GB" sz="1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&lt; 4ac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general solution of the differential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Start by solving this as before…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600200"/>
                <a:ext cx="3528392" cy="4525963"/>
              </a:xfrm>
              <a:blipFill>
                <a:blip r:embed="rId2"/>
                <a:stretch>
                  <a:fillRect l="-345" t="-809" r="-25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699955" y="6519446"/>
            <a:ext cx="439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5C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67644" y="3487998"/>
                <a:ext cx="1374479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+16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644" y="3487998"/>
                <a:ext cx="1374479" cy="5245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51827" y="1282147"/>
                <a:ext cx="1374479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+16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1827" y="1282147"/>
                <a:ext cx="1374479" cy="5245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31848" y="1858967"/>
                <a:ext cx="11881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+16=0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1848" y="1858967"/>
                <a:ext cx="118813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91887" y="2303647"/>
                <a:ext cx="1152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=−16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1887" y="2303647"/>
                <a:ext cx="115212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871907" y="2712700"/>
                <a:ext cx="1152128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−16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1907" y="2712700"/>
                <a:ext cx="1152128" cy="3331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763895" y="3134006"/>
                <a:ext cx="10801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=±4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895" y="3134006"/>
                <a:ext cx="108012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/>
          <p:cNvSpPr/>
          <p:nvPr/>
        </p:nvSpPr>
        <p:spPr>
          <a:xfrm>
            <a:off x="5398958" y="1570179"/>
            <a:ext cx="396201" cy="43675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5699621" y="1630690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Form the auxiliary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Arc 13"/>
          <p:cNvSpPr/>
          <p:nvPr/>
        </p:nvSpPr>
        <p:spPr>
          <a:xfrm>
            <a:off x="5591609" y="2014859"/>
            <a:ext cx="417305" cy="431457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c 14"/>
          <p:cNvSpPr/>
          <p:nvPr/>
        </p:nvSpPr>
        <p:spPr>
          <a:xfrm>
            <a:off x="5808390" y="2448040"/>
            <a:ext cx="461782" cy="437663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c 15"/>
          <p:cNvSpPr/>
          <p:nvPr/>
        </p:nvSpPr>
        <p:spPr>
          <a:xfrm>
            <a:off x="5844015" y="2893098"/>
            <a:ext cx="438031" cy="420117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916401" y="2039365"/>
            <a:ext cx="1260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16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03299" y="2496676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 both sides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27806" y="2953608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√-16   =   √16√-1   =   ±4i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𝑐𝑦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>
            <a:off x="1656184" y="216024"/>
            <a:ext cx="15481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𝑎𝑚</m:t>
                          </m:r>
                        </m:e>
                        <m:sup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𝑏𝑚</m:t>
                      </m:r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>
            <a:off x="4716524" y="216024"/>
            <a:ext cx="172819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588732" y="72008"/>
                <a:ext cx="1168525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732" y="72008"/>
                <a:ext cx="1168525" cy="2616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5067599" y="241902"/>
            <a:ext cx="957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Comic Sans MS" panose="030F0702030302020204" pitchFamily="66" charset="0"/>
              </a:rPr>
              <a:t>If 2 roots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3864173" y="3517798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828169" y="3589806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substitute the roots into the form above: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056068" y="4033729"/>
                <a:ext cx="1435649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068" y="4033729"/>
                <a:ext cx="1435649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28076" y="4465777"/>
                <a:ext cx="1391086" cy="31470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𝑖𝑥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076" y="4465777"/>
                <a:ext cx="1391086" cy="31470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119964" y="4897825"/>
                <a:ext cx="1665264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4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9964" y="4897825"/>
                <a:ext cx="1665264" cy="307777"/>
              </a:xfrm>
              <a:prstGeom prst="rect">
                <a:avLst/>
              </a:prstGeom>
              <a:blipFill>
                <a:blip r:embed="rId14"/>
                <a:stretch>
                  <a:fillRect b="-58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560124" y="4897825"/>
                <a:ext cx="2405467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−4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−4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0124" y="4897825"/>
                <a:ext cx="2405467" cy="307777"/>
              </a:xfrm>
              <a:prstGeom prst="rect">
                <a:avLst/>
              </a:prstGeom>
              <a:blipFill>
                <a:blip r:embed="rId15"/>
                <a:stretch>
                  <a:fillRect b="-58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131839" y="5305745"/>
                <a:ext cx="1665264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4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39" y="5305745"/>
                <a:ext cx="1665264" cy="307777"/>
              </a:xfrm>
              <a:prstGeom prst="rect">
                <a:avLst/>
              </a:prstGeom>
              <a:blipFill>
                <a:blip r:embed="rId14"/>
                <a:stretch>
                  <a:fillRect b="-58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571999" y="5305745"/>
                <a:ext cx="1864998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4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5305745"/>
                <a:ext cx="1864998" cy="307777"/>
              </a:xfrm>
              <a:prstGeom prst="rect">
                <a:avLst/>
              </a:prstGeom>
              <a:blipFill>
                <a:blip r:embed="rId16"/>
                <a:stretch>
                  <a:fillRect b="-58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481784" y="5719403"/>
                <a:ext cx="2612767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𝐵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𝑖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4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1784" y="5719403"/>
                <a:ext cx="2612767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975058" y="6133060"/>
                <a:ext cx="1578574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𝑃𝑐𝑜𝑠</m:t>
                      </m:r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𝑄𝑠𝑖𝑛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4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058" y="6133060"/>
                <a:ext cx="1578574" cy="307777"/>
              </a:xfrm>
              <a:prstGeom prst="rect">
                <a:avLst/>
              </a:prstGeom>
              <a:blipFill>
                <a:blip r:embed="rId18"/>
                <a:stretch>
                  <a:fillRect b="-58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5278226" y="4192647"/>
            <a:ext cx="396201" cy="43675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567014" y="4180115"/>
            <a:ext cx="1118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m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and m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Arc 37"/>
          <p:cNvSpPr/>
          <p:nvPr/>
        </p:nvSpPr>
        <p:spPr>
          <a:xfrm>
            <a:off x="6677536" y="4606304"/>
            <a:ext cx="396201" cy="43675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6675557" y="5043711"/>
            <a:ext cx="396201" cy="43675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>
            <a:off x="6174814" y="5469243"/>
            <a:ext cx="396201" cy="43675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c 40"/>
          <p:cNvSpPr/>
          <p:nvPr/>
        </p:nvSpPr>
        <p:spPr>
          <a:xfrm>
            <a:off x="5804702" y="5894776"/>
            <a:ext cx="396201" cy="43675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7073201" y="4593772"/>
            <a:ext cx="1750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From chapter 3,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1200" baseline="30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nix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(cos(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nx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) +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isin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nx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))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055921" y="5031180"/>
            <a:ext cx="2088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second can be rewritten as a subtraction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412675" y="5468587"/>
            <a:ext cx="1710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up terms in cos and sin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151419" y="5905995"/>
            <a:ext cx="29925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(A + B) and </a:t>
            </a:r>
            <a:r>
              <a:rPr lang="en-US" sz="105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(A – B) are just constants and can be represented with different letters (you could actually use just A and B as well if you went straight to the solution)</a:t>
            </a:r>
            <a:endParaRPr lang="en-GB" sz="105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358244" y="4488873"/>
            <a:ext cx="308759" cy="28500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3394364" y="4916383"/>
            <a:ext cx="1248888" cy="2711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5007428" y="4916384"/>
            <a:ext cx="1785257" cy="2573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997532" y="4500748"/>
            <a:ext cx="417616" cy="27115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3212276" y="5341916"/>
            <a:ext cx="706582" cy="25136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4849091" y="5339937"/>
            <a:ext cx="706582" cy="25136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4067944" y="5337212"/>
            <a:ext cx="554182" cy="25210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5580112" y="5337212"/>
            <a:ext cx="706582" cy="25136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3203848" y="5337212"/>
            <a:ext cx="20386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4824028" y="5337212"/>
            <a:ext cx="20386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3586038" y="5747657"/>
            <a:ext cx="1093974" cy="24146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4817423" y="5735782"/>
            <a:ext cx="1161958" cy="25136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3599892" y="5769260"/>
            <a:ext cx="576064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4031940" y="6165304"/>
            <a:ext cx="180020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4860032" y="6165304"/>
            <a:ext cx="180020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4824028" y="5769260"/>
            <a:ext cx="684076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2">
            <a:extLst>
              <a:ext uri="{FF2B5EF4-FFF2-40B4-BE49-F238E27FC236}">
                <a16:creationId xmlns:a16="http://schemas.microsoft.com/office/drawing/2014/main" id="{21DBA7B2-5C96-400B-A5BE-A3A71D6BCA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65" name="テキスト ボックス 3">
            <a:extLst>
              <a:ext uri="{FF2B5EF4-FFF2-40B4-BE49-F238E27FC236}">
                <a16:creationId xmlns:a16="http://schemas.microsoft.com/office/drawing/2014/main" id="{2082F291-8C41-4CA5-B5FE-9CAA03074702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6" name="Rectangle 51">
            <a:extLst>
              <a:ext uri="{FF2B5EF4-FFF2-40B4-BE49-F238E27FC236}">
                <a16:creationId xmlns:a16="http://schemas.microsoft.com/office/drawing/2014/main" id="{5DDFC4F9-549B-4A72-8304-686D80A356DD}"/>
              </a:ext>
            </a:extLst>
          </p:cNvPr>
          <p:cNvSpPr/>
          <p:nvPr/>
        </p:nvSpPr>
        <p:spPr>
          <a:xfrm>
            <a:off x="2802468" y="2272989"/>
            <a:ext cx="855132" cy="308847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16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/>
      <p:bldP spid="14" grpId="0" animBg="1"/>
      <p:bldP spid="15" grpId="0" animBg="1"/>
      <p:bldP spid="16" grpId="0" animBg="1"/>
      <p:bldP spid="17" grpId="0"/>
      <p:bldP spid="18" grpId="0"/>
      <p:bldP spid="19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 animBg="1"/>
      <p:bldP spid="37" grpId="0"/>
      <p:bldP spid="38" grpId="0" animBg="1"/>
      <p:bldP spid="39" grpId="0" animBg="1"/>
      <p:bldP spid="40" grpId="0" animBg="1"/>
      <p:bldP spid="41" grpId="0" animBg="1"/>
      <p:bldP spid="42" grpId="0"/>
      <p:bldP spid="44" grpId="0"/>
      <p:bldP spid="45" grpId="0"/>
      <p:bldP spid="46" grpId="0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6" grpId="0" animBg="1"/>
      <p:bldP spid="6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600200"/>
                <a:ext cx="3528392" cy="4525963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𝟎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 and b</a:t>
                </a:r>
                <a:r>
                  <a:rPr lang="en-GB" sz="1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&lt; 4ac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 when the auxiliary equation has two imaginary roots, the answer is of the form: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(A and B have been used instead of P and Q just for convenience!)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However, the form is slightly different if the roots are complex, with a normal and an imaginary part…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600200"/>
                <a:ext cx="3528392" cy="4525963"/>
              </a:xfrm>
              <a:blipFill>
                <a:blip r:embed="rId2"/>
                <a:stretch>
                  <a:fillRect l="-345" t="-809" r="-25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151620" y="3681028"/>
                <a:ext cx="1889684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𝐴𝑐𝑜𝑠𝑚𝑥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𝐵𝑠𝑖𝑛𝑚𝑥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620" y="3681028"/>
                <a:ext cx="1889684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9">
                <a:extLst>
                  <a:ext uri="{FF2B5EF4-FFF2-40B4-BE49-F238E27FC236}">
                    <a16:creationId xmlns:a16="http://schemas.microsoft.com/office/drawing/2014/main" id="{9547295C-B7C0-4E07-8295-653F1B3AD05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𝑐𝑦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3" name="TextBox 19">
                <a:extLst>
                  <a:ext uri="{FF2B5EF4-FFF2-40B4-BE49-F238E27FC236}">
                    <a16:creationId xmlns:a16="http://schemas.microsoft.com/office/drawing/2014/main" id="{9547295C-B7C0-4E07-8295-653F1B3AD0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20">
            <a:extLst>
              <a:ext uri="{FF2B5EF4-FFF2-40B4-BE49-F238E27FC236}">
                <a16:creationId xmlns:a16="http://schemas.microsoft.com/office/drawing/2014/main" id="{FE570DA1-3DAC-4A5A-B678-6E3B32775A18}"/>
              </a:ext>
            </a:extLst>
          </p:cNvPr>
          <p:cNvCxnSpPr/>
          <p:nvPr/>
        </p:nvCxnSpPr>
        <p:spPr>
          <a:xfrm>
            <a:off x="1656184" y="216024"/>
            <a:ext cx="15481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21">
                <a:extLst>
                  <a:ext uri="{FF2B5EF4-FFF2-40B4-BE49-F238E27FC236}">
                    <a16:creationId xmlns:a16="http://schemas.microsoft.com/office/drawing/2014/main" id="{C3E6F08E-53BC-4BC6-9A25-520D6614E50E}"/>
                  </a:ext>
                </a:extLst>
              </p:cNvPr>
              <p:cNvSpPr txBox="1"/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𝑎𝑚</m:t>
                          </m:r>
                        </m:e>
                        <m:sup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𝑏𝑚</m:t>
                      </m:r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5" name="TextBox 21">
                <a:extLst>
                  <a:ext uri="{FF2B5EF4-FFF2-40B4-BE49-F238E27FC236}">
                    <a16:creationId xmlns:a16="http://schemas.microsoft.com/office/drawing/2014/main" id="{C3E6F08E-53BC-4BC6-9A25-520D6614E5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22">
            <a:extLst>
              <a:ext uri="{FF2B5EF4-FFF2-40B4-BE49-F238E27FC236}">
                <a16:creationId xmlns:a16="http://schemas.microsoft.com/office/drawing/2014/main" id="{346A62A2-5757-4275-9759-414963AA765A}"/>
              </a:ext>
            </a:extLst>
          </p:cNvPr>
          <p:cNvCxnSpPr/>
          <p:nvPr/>
        </p:nvCxnSpPr>
        <p:spPr>
          <a:xfrm>
            <a:off x="4716524" y="216024"/>
            <a:ext cx="172819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23">
                <a:extLst>
                  <a:ext uri="{FF2B5EF4-FFF2-40B4-BE49-F238E27FC236}">
                    <a16:creationId xmlns:a16="http://schemas.microsoft.com/office/drawing/2014/main" id="{F1769C90-AEB6-428D-9BFC-6E6E6DC7D8DC}"/>
                  </a:ext>
                </a:extLst>
              </p:cNvPr>
              <p:cNvSpPr txBox="1"/>
              <p:nvPr/>
            </p:nvSpPr>
            <p:spPr>
              <a:xfrm>
                <a:off x="6588732" y="72008"/>
                <a:ext cx="1168525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7" name="TextBox 23">
                <a:extLst>
                  <a:ext uri="{FF2B5EF4-FFF2-40B4-BE49-F238E27FC236}">
                    <a16:creationId xmlns:a16="http://schemas.microsoft.com/office/drawing/2014/main" id="{F1769C90-AEB6-428D-9BFC-6E6E6DC7D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732" y="72008"/>
                <a:ext cx="1168525" cy="2616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24">
            <a:extLst>
              <a:ext uri="{FF2B5EF4-FFF2-40B4-BE49-F238E27FC236}">
                <a16:creationId xmlns:a16="http://schemas.microsoft.com/office/drawing/2014/main" id="{09318B2B-F8CF-4008-858E-A38A55837FFD}"/>
              </a:ext>
            </a:extLst>
          </p:cNvPr>
          <p:cNvSpPr txBox="1"/>
          <p:nvPr/>
        </p:nvSpPr>
        <p:spPr>
          <a:xfrm>
            <a:off x="5067599" y="241902"/>
            <a:ext cx="957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Comic Sans MS" panose="030F0702030302020204" pitchFamily="66" charset="0"/>
              </a:rPr>
              <a:t>If 2 roots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6" name="Rectangle 2">
            <a:extLst>
              <a:ext uri="{FF2B5EF4-FFF2-40B4-BE49-F238E27FC236}">
                <a16:creationId xmlns:a16="http://schemas.microsoft.com/office/drawing/2014/main" id="{E9097565-EE16-4EA0-A9F6-29FE974EAA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ECF9FDBE-F3F9-4BB2-9813-699E0A130C5D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92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600200"/>
                <a:ext cx="3528392" cy="4525963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𝟎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 and b</a:t>
                </a:r>
                <a:r>
                  <a:rPr lang="en-GB" sz="1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&lt; 4ac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of the differential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Let’s solve this as before (as if the answers were real)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600200"/>
                <a:ext cx="3528392" cy="4525963"/>
              </a:xfrm>
              <a:blipFill>
                <a:blip r:embed="rId2"/>
                <a:stretch>
                  <a:fillRect l="-345" t="-809" r="-25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71600" y="3429000"/>
                <a:ext cx="2174313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−6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+34</m:t>
                      </m:r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429000"/>
                <a:ext cx="2174313" cy="586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59932" y="1376772"/>
                <a:ext cx="1924566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−6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+34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1376772"/>
                <a:ext cx="1924566" cy="5245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211960" y="2060848"/>
                <a:ext cx="16758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−6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r>
                        <a:rPr lang="en-GB" sz="1400" b="0" i="1" smtClean="0">
                          <a:latin typeface="Cambria Math"/>
                        </a:rPr>
                        <m:t>+34=0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060848"/>
                <a:ext cx="1675843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887924" y="2600908"/>
                <a:ext cx="20162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𝑚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−9+34=0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2600908"/>
                <a:ext cx="201622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211960" y="3140968"/>
                <a:ext cx="165618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𝑚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+25=0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140968"/>
                <a:ext cx="165618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4008" y="3645024"/>
                <a:ext cx="14401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𝑚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=−25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3645024"/>
                <a:ext cx="144016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60032" y="4185084"/>
                <a:ext cx="122413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r>
                        <a:rPr lang="en-GB" sz="1400" b="0" i="1" smtClean="0">
                          <a:latin typeface="Cambria Math"/>
                        </a:rPr>
                        <m:t>−3=±5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4185084"/>
                <a:ext cx="122413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112060" y="4725144"/>
                <a:ext cx="122413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r>
                        <a:rPr lang="en-GB" sz="1400" b="0" i="1" smtClean="0">
                          <a:latin typeface="Cambria Math"/>
                        </a:rPr>
                        <m:t>=3±5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060" y="4725144"/>
                <a:ext cx="122413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5652121" y="1700808"/>
            <a:ext cx="43204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940152" y="1772816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Form the auxiliary equation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32795" y="2132856"/>
            <a:ext cx="3095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(or use the quadratic formula)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Completing the square is often effective in these questions!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Arc 34"/>
          <p:cNvSpPr/>
          <p:nvPr/>
        </p:nvSpPr>
        <p:spPr>
          <a:xfrm>
            <a:off x="5652120" y="2240868"/>
            <a:ext cx="43204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5652120" y="2780928"/>
            <a:ext cx="43204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5868144" y="3320988"/>
            <a:ext cx="43204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5868144" y="3861048"/>
            <a:ext cx="43204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6012160" y="4365104"/>
            <a:ext cx="43204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048164" y="2888940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28184" y="3429000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25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264188" y="3969060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372200" y="4473116"/>
            <a:ext cx="86409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3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3968" y="2024844"/>
            <a:ext cx="756084" cy="32403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3995936" y="2564904"/>
            <a:ext cx="1044116" cy="32403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19">
                <a:extLst>
                  <a:ext uri="{FF2B5EF4-FFF2-40B4-BE49-F238E27FC236}">
                    <a16:creationId xmlns:a16="http://schemas.microsoft.com/office/drawing/2014/main" id="{4A10C080-0D2C-4EE8-9A12-56E6FA9B5AF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𝑐𝑦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40" name="TextBox 19">
                <a:extLst>
                  <a:ext uri="{FF2B5EF4-FFF2-40B4-BE49-F238E27FC236}">
                    <a16:creationId xmlns:a16="http://schemas.microsoft.com/office/drawing/2014/main" id="{4A10C080-0D2C-4EE8-9A12-56E6FA9B5A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20">
            <a:extLst>
              <a:ext uri="{FF2B5EF4-FFF2-40B4-BE49-F238E27FC236}">
                <a16:creationId xmlns:a16="http://schemas.microsoft.com/office/drawing/2014/main" id="{DBA47458-3AA7-461C-8D63-C02AA2FB0958}"/>
              </a:ext>
            </a:extLst>
          </p:cNvPr>
          <p:cNvCxnSpPr/>
          <p:nvPr/>
        </p:nvCxnSpPr>
        <p:spPr>
          <a:xfrm>
            <a:off x="1656184" y="216024"/>
            <a:ext cx="15481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1">
                <a:extLst>
                  <a:ext uri="{FF2B5EF4-FFF2-40B4-BE49-F238E27FC236}">
                    <a16:creationId xmlns:a16="http://schemas.microsoft.com/office/drawing/2014/main" id="{F0BE7F0E-C438-43B0-8808-08D9C34DAFD5}"/>
                  </a:ext>
                </a:extLst>
              </p:cNvPr>
              <p:cNvSpPr txBox="1"/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𝑎𝑚</m:t>
                          </m:r>
                        </m:e>
                        <m:sup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𝑏𝑚</m:t>
                      </m:r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47" name="TextBox 21">
                <a:extLst>
                  <a:ext uri="{FF2B5EF4-FFF2-40B4-BE49-F238E27FC236}">
                    <a16:creationId xmlns:a16="http://schemas.microsoft.com/office/drawing/2014/main" id="{F0BE7F0E-C438-43B0-8808-08D9C34DAF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22">
            <a:extLst>
              <a:ext uri="{FF2B5EF4-FFF2-40B4-BE49-F238E27FC236}">
                <a16:creationId xmlns:a16="http://schemas.microsoft.com/office/drawing/2014/main" id="{D4CC3FD3-FE76-410C-B2D2-DE709C24666D}"/>
              </a:ext>
            </a:extLst>
          </p:cNvPr>
          <p:cNvCxnSpPr/>
          <p:nvPr/>
        </p:nvCxnSpPr>
        <p:spPr>
          <a:xfrm>
            <a:off x="4716524" y="216024"/>
            <a:ext cx="172819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23">
                <a:extLst>
                  <a:ext uri="{FF2B5EF4-FFF2-40B4-BE49-F238E27FC236}">
                    <a16:creationId xmlns:a16="http://schemas.microsoft.com/office/drawing/2014/main" id="{88973AD5-EC7C-4FE6-B1E6-0732BC2CD1DB}"/>
                  </a:ext>
                </a:extLst>
              </p:cNvPr>
              <p:cNvSpPr txBox="1"/>
              <p:nvPr/>
            </p:nvSpPr>
            <p:spPr>
              <a:xfrm>
                <a:off x="6588732" y="72008"/>
                <a:ext cx="1168525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49" name="TextBox 23">
                <a:extLst>
                  <a:ext uri="{FF2B5EF4-FFF2-40B4-BE49-F238E27FC236}">
                    <a16:creationId xmlns:a16="http://schemas.microsoft.com/office/drawing/2014/main" id="{88973AD5-EC7C-4FE6-B1E6-0732BC2CD1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732" y="72008"/>
                <a:ext cx="1168525" cy="2616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24">
            <a:extLst>
              <a:ext uri="{FF2B5EF4-FFF2-40B4-BE49-F238E27FC236}">
                <a16:creationId xmlns:a16="http://schemas.microsoft.com/office/drawing/2014/main" id="{E504835D-6158-43CF-8586-88DD02CBF597}"/>
              </a:ext>
            </a:extLst>
          </p:cNvPr>
          <p:cNvSpPr txBox="1"/>
          <p:nvPr/>
        </p:nvSpPr>
        <p:spPr>
          <a:xfrm>
            <a:off x="5067599" y="241902"/>
            <a:ext cx="957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Comic Sans MS" panose="030F0702030302020204" pitchFamily="66" charset="0"/>
              </a:rPr>
              <a:t>If 2 roots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51" name="Rectangle 2">
            <a:extLst>
              <a:ext uri="{FF2B5EF4-FFF2-40B4-BE49-F238E27FC236}">
                <a16:creationId xmlns:a16="http://schemas.microsoft.com/office/drawing/2014/main" id="{1F10615B-2618-4923-AC80-E4ECC0644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52" name="テキスト ボックス 3">
            <a:extLst>
              <a:ext uri="{FF2B5EF4-FFF2-40B4-BE49-F238E27FC236}">
                <a16:creationId xmlns:a16="http://schemas.microsoft.com/office/drawing/2014/main" id="{7F4AFDC2-673E-4D8B-A2EA-63326E320A44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79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5" grpId="0"/>
      <p:bldP spid="16" grpId="0"/>
      <p:bldP spid="17" grpId="0"/>
      <p:bldP spid="18" grpId="0"/>
      <p:bldP spid="19" grpId="0"/>
      <p:bldP spid="26" grpId="0"/>
      <p:bldP spid="27" grpId="0" animBg="1"/>
      <p:bldP spid="28" grpId="0"/>
      <p:bldP spid="35" grpId="0" animBg="1"/>
      <p:bldP spid="36" grpId="0" animBg="1"/>
      <p:bldP spid="37" grpId="0" animBg="1"/>
      <p:bldP spid="38" grpId="0" animBg="1"/>
      <p:bldP spid="39" grpId="0" animBg="1"/>
      <p:bldP spid="41" grpId="0"/>
      <p:bldP spid="42" grpId="0"/>
      <p:bldP spid="43" grpId="0"/>
      <p:bldP spid="44" grpId="0"/>
      <p:bldP spid="7" grpId="0" animBg="1"/>
      <p:bldP spid="7" grpId="1" animBg="1"/>
      <p:bldP spid="45" grpId="0" animBg="1"/>
      <p:bldP spid="4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600200"/>
                <a:ext cx="3528392" cy="4525963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𝟎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 and b</a:t>
                </a:r>
                <a:r>
                  <a:rPr lang="en-GB" sz="1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&lt; 4ac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of the differential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Let’s solve this as before (as if the answers were real)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600200"/>
                <a:ext cx="3528392" cy="4525963"/>
              </a:xfrm>
              <a:blipFill>
                <a:blip r:embed="rId2"/>
                <a:stretch>
                  <a:fillRect l="-345" t="-809" r="-25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71600" y="3429000"/>
                <a:ext cx="2174313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−6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+34</m:t>
                      </m:r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429000"/>
                <a:ext cx="2174313" cy="586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67644" y="4689140"/>
                <a:ext cx="12190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0" i="1" smtClean="0">
                          <a:latin typeface="Cambria Math"/>
                        </a:rPr>
                        <m:t>=3±5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644" y="4689140"/>
                <a:ext cx="1219052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3995936" y="1520788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substitute the roots into the form above: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355976" y="1916832"/>
                <a:ext cx="1692188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1916832"/>
                <a:ext cx="1692188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139952" y="2420888"/>
                <a:ext cx="2160240" cy="3488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(3+5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)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(3−5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)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420888"/>
                <a:ext cx="2160240" cy="3488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175956" y="2960948"/>
                <a:ext cx="2196244" cy="34657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𝑖𝑥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2960948"/>
                <a:ext cx="2196244" cy="3465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103948" y="3465004"/>
                <a:ext cx="2052228" cy="37029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𝐴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5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𝑖𝑥</m:t>
                              </m:r>
                            </m:sup>
                          </m:sSup>
                          <m:r>
                            <a:rPr lang="en-US" sz="1600" i="1">
                              <a:latin typeface="Cambria Math"/>
                            </a:rPr>
                            <m:t>+</m:t>
                          </m:r>
                          <m:r>
                            <a:rPr lang="en-US" sz="1600" i="1">
                              <a:latin typeface="Cambria Math"/>
                            </a:rPr>
                            <m:t>𝐵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−5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𝑖𝑥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3465004"/>
                <a:ext cx="2052228" cy="37029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23928" y="4005064"/>
                <a:ext cx="2268252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𝑄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005064"/>
                <a:ext cx="2268252" cy="338554"/>
              </a:xfrm>
              <a:prstGeom prst="rect">
                <a:avLst/>
              </a:prstGeom>
              <a:blipFill>
                <a:blip r:embed="rId9"/>
                <a:stretch>
                  <a:fillRect b="-535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6084168" y="2096852"/>
            <a:ext cx="288032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6336196" y="2096852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two solutions m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and m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Arc 53"/>
          <p:cNvSpPr/>
          <p:nvPr/>
        </p:nvSpPr>
        <p:spPr>
          <a:xfrm>
            <a:off x="6192180" y="2636912"/>
            <a:ext cx="288032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6120172" y="3140968"/>
            <a:ext cx="288032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5976156" y="3681028"/>
            <a:ext cx="288032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6372200" y="2636912"/>
            <a:ext cx="2052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Think of the powers of e as a multiplication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300192" y="3176972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as e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3x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is common to both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262583" y="3650151"/>
            <a:ext cx="27887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part in the bracket can be rewritten as you have just seen</a:t>
            </a:r>
          </a:p>
          <a:p>
            <a:pPr algn="ctr"/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(like in the previous example, we can use new constants to replace the terms we would get through expansion)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71700" y="4725144"/>
            <a:ext cx="180020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4139952" y="4005064"/>
            <a:ext cx="144016" cy="21602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2231740" y="4725144"/>
            <a:ext cx="252028" cy="288032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4860032" y="4041068"/>
            <a:ext cx="252028" cy="252028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5724128" y="4041068"/>
            <a:ext cx="252028" cy="252028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4" name="Straight Connector 63"/>
          <p:cNvCxnSpPr/>
          <p:nvPr/>
        </p:nvCxnSpPr>
        <p:spPr>
          <a:xfrm>
            <a:off x="3851920" y="4509120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824028" y="4581128"/>
            <a:ext cx="26388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if the root is of the form: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508104" y="4869160"/>
                <a:ext cx="12190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𝑝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𝑞𝑖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869160"/>
                <a:ext cx="1219052" cy="338554"/>
              </a:xfrm>
              <a:prstGeom prst="rect">
                <a:avLst/>
              </a:prstGeom>
              <a:blipFill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4680012" y="5265204"/>
            <a:ext cx="28889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solution will be of the form: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968044" y="5733256"/>
                <a:ext cx="224709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044" y="5733256"/>
                <a:ext cx="2247090" cy="338554"/>
              </a:xfrm>
              <a:prstGeom prst="rect">
                <a:avLst/>
              </a:prstGeom>
              <a:blipFill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855731" y="5579367"/>
            <a:ext cx="2570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(This is the rule to remember (don’t confuse it with the letters in the example above!)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3462998" y="5467031"/>
            <a:ext cx="948948" cy="40070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19">
                <a:extLst>
                  <a:ext uri="{FF2B5EF4-FFF2-40B4-BE49-F238E27FC236}">
                    <a16:creationId xmlns:a16="http://schemas.microsoft.com/office/drawing/2014/main" id="{320CA8FB-544B-427E-93FD-E8C24AF5BC25}"/>
                  </a:ext>
                </a:extLst>
              </p:cNvPr>
              <p:cNvSpPr txBox="1"/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𝑐𝑦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42" name="TextBox 19">
                <a:extLst>
                  <a:ext uri="{FF2B5EF4-FFF2-40B4-BE49-F238E27FC236}">
                    <a16:creationId xmlns:a16="http://schemas.microsoft.com/office/drawing/2014/main" id="{320CA8FB-544B-427E-93FD-E8C24AF5BC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Arrow Connector 20">
            <a:extLst>
              <a:ext uri="{FF2B5EF4-FFF2-40B4-BE49-F238E27FC236}">
                <a16:creationId xmlns:a16="http://schemas.microsoft.com/office/drawing/2014/main" id="{0CCC3C00-E7DA-4776-BE3B-E8FE580980E8}"/>
              </a:ext>
            </a:extLst>
          </p:cNvPr>
          <p:cNvCxnSpPr/>
          <p:nvPr/>
        </p:nvCxnSpPr>
        <p:spPr>
          <a:xfrm>
            <a:off x="1656184" y="216024"/>
            <a:ext cx="15481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21">
                <a:extLst>
                  <a:ext uri="{FF2B5EF4-FFF2-40B4-BE49-F238E27FC236}">
                    <a16:creationId xmlns:a16="http://schemas.microsoft.com/office/drawing/2014/main" id="{150E1476-8F03-44EA-A896-9352E042A2B7}"/>
                  </a:ext>
                </a:extLst>
              </p:cNvPr>
              <p:cNvSpPr txBox="1"/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𝑎𝑚</m:t>
                          </m:r>
                        </m:e>
                        <m:sup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𝑏𝑚</m:t>
                      </m:r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44" name="TextBox 21">
                <a:extLst>
                  <a:ext uri="{FF2B5EF4-FFF2-40B4-BE49-F238E27FC236}">
                    <a16:creationId xmlns:a16="http://schemas.microsoft.com/office/drawing/2014/main" id="{150E1476-8F03-44EA-A896-9352E042A2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22">
            <a:extLst>
              <a:ext uri="{FF2B5EF4-FFF2-40B4-BE49-F238E27FC236}">
                <a16:creationId xmlns:a16="http://schemas.microsoft.com/office/drawing/2014/main" id="{44245B99-33B9-4374-98DA-C527A6454512}"/>
              </a:ext>
            </a:extLst>
          </p:cNvPr>
          <p:cNvCxnSpPr/>
          <p:nvPr/>
        </p:nvCxnSpPr>
        <p:spPr>
          <a:xfrm>
            <a:off x="4716524" y="216024"/>
            <a:ext cx="172819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23">
                <a:extLst>
                  <a:ext uri="{FF2B5EF4-FFF2-40B4-BE49-F238E27FC236}">
                    <a16:creationId xmlns:a16="http://schemas.microsoft.com/office/drawing/2014/main" id="{44EA4F91-8BEB-4462-8A3E-9E8E760513EA}"/>
                  </a:ext>
                </a:extLst>
              </p:cNvPr>
              <p:cNvSpPr txBox="1"/>
              <p:nvPr/>
            </p:nvSpPr>
            <p:spPr>
              <a:xfrm>
                <a:off x="6588732" y="72008"/>
                <a:ext cx="1168525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8" name="TextBox 23">
                <a:extLst>
                  <a:ext uri="{FF2B5EF4-FFF2-40B4-BE49-F238E27FC236}">
                    <a16:creationId xmlns:a16="http://schemas.microsoft.com/office/drawing/2014/main" id="{44EA4F91-8BEB-4462-8A3E-9E8E76051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732" y="72008"/>
                <a:ext cx="1168525" cy="2616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24">
            <a:extLst>
              <a:ext uri="{FF2B5EF4-FFF2-40B4-BE49-F238E27FC236}">
                <a16:creationId xmlns:a16="http://schemas.microsoft.com/office/drawing/2014/main" id="{A0BE3C30-F289-4D4A-ACFD-F2C4213C32EB}"/>
              </a:ext>
            </a:extLst>
          </p:cNvPr>
          <p:cNvSpPr txBox="1"/>
          <p:nvPr/>
        </p:nvSpPr>
        <p:spPr>
          <a:xfrm>
            <a:off x="5067599" y="241902"/>
            <a:ext cx="957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Comic Sans MS" panose="030F0702030302020204" pitchFamily="66" charset="0"/>
              </a:rPr>
              <a:t>If 2 roots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70" name="Rectangle 2">
            <a:extLst>
              <a:ext uri="{FF2B5EF4-FFF2-40B4-BE49-F238E27FC236}">
                <a16:creationId xmlns:a16="http://schemas.microsoft.com/office/drawing/2014/main" id="{EE8D21A2-1F34-41E8-8BDC-FF1CECBB69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71" name="テキスト ボックス 3">
            <a:extLst>
              <a:ext uri="{FF2B5EF4-FFF2-40B4-BE49-F238E27FC236}">
                <a16:creationId xmlns:a16="http://schemas.microsoft.com/office/drawing/2014/main" id="{355845EE-D1F6-40C9-A46C-9C881AF126BA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07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3" grpId="0"/>
      <p:bldP spid="54" grpId="0" animBg="1"/>
      <p:bldP spid="55" grpId="0" animBg="1"/>
      <p:bldP spid="56" grpId="0" animBg="1"/>
      <p:bldP spid="57" grpId="0"/>
      <p:bldP spid="58" grpId="0"/>
      <p:bldP spid="59" grpId="0"/>
      <p:bldP spid="9" grpId="0" animBg="1"/>
      <p:bldP spid="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10" grpId="0"/>
      <p:bldP spid="65" grpId="0"/>
      <p:bldP spid="66" grpId="0"/>
      <p:bldP spid="67" grpId="0"/>
      <p:bldP spid="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1600200"/>
            <a:ext cx="8568952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A summary of what you have seen up to this point: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527884" y="1952836"/>
                <a:ext cx="2195537" cy="58644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𝑏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𝑐𝑦</m:t>
                      </m:r>
                      <m:r>
                        <a:rPr lang="en-US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7884" y="1952836"/>
                <a:ext cx="2195537" cy="586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/>
          <p:cNvCxnSpPr/>
          <p:nvPr/>
        </p:nvCxnSpPr>
        <p:spPr>
          <a:xfrm>
            <a:off x="4644008" y="2600908"/>
            <a:ext cx="0" cy="5040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707904" y="3176972"/>
                <a:ext cx="1873718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𝑎𝑚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𝑏𝑚</m:t>
                      </m:r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𝑐</m:t>
                      </m:r>
                      <m:r>
                        <a:rPr lang="en-US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3176972"/>
                <a:ext cx="1873718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/>
          <p:nvPr/>
        </p:nvCxnSpPr>
        <p:spPr>
          <a:xfrm flipH="1">
            <a:off x="2267744" y="3609020"/>
            <a:ext cx="2376264" cy="8640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644008" y="3609020"/>
            <a:ext cx="2376264" cy="8640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4644008" y="3609020"/>
            <a:ext cx="0" cy="8640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43708" y="3681028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Real roots, m</a:t>
            </a:r>
            <a:r>
              <a:rPr lang="en-GB" sz="1200" b="1" baseline="-25000" dirty="0">
                <a:latin typeface="Comic Sans MS" panose="030F0702030302020204" pitchFamily="66" charset="0"/>
              </a:rPr>
              <a:t>1</a:t>
            </a:r>
            <a:r>
              <a:rPr lang="en-GB" sz="1200" b="1" dirty="0">
                <a:latin typeface="Comic Sans MS" panose="030F0702030302020204" pitchFamily="66" charset="0"/>
              </a:rPr>
              <a:t> and m</a:t>
            </a:r>
            <a:r>
              <a:rPr lang="en-GB" sz="1200" b="1" baseline="-250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671900" y="3969060"/>
            <a:ext cx="1092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Repeated root, m</a:t>
            </a:r>
            <a:endParaRPr lang="en-GB" sz="1200" b="1" baseline="-25000" dirty="0">
              <a:latin typeface="Comic Sans MS" panose="030F0702030302020204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544108" y="3717032"/>
            <a:ext cx="19399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Imaginary roots, p ± qi</a:t>
            </a:r>
            <a:endParaRPr lang="en-GB" sz="1200" b="1" baseline="-25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187624" y="4653136"/>
                <a:ext cx="1790811" cy="36933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653136"/>
                <a:ext cx="179081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3887924" y="4653136"/>
                <a:ext cx="1533177" cy="36933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(</m:t>
                      </m:r>
                      <m:r>
                        <a:rPr lang="en-US" i="1">
                          <a:latin typeface="Cambria Math"/>
                        </a:rPr>
                        <m:t>𝐴</m:t>
                      </m:r>
                      <m:r>
                        <a:rPr lang="en-US" i="1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𝐵𝑥</m:t>
                      </m:r>
                      <m:r>
                        <a:rPr lang="en-GB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4653136"/>
                <a:ext cx="1533177" cy="369332"/>
              </a:xfrm>
              <a:prstGeom prst="rect">
                <a:avLst/>
              </a:prstGeom>
              <a:blipFill>
                <a:blip r:embed="rId5"/>
                <a:stretch>
                  <a:fillRect b="-923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5832140" y="4653136"/>
                <a:ext cx="2510174" cy="36933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2140" y="4653136"/>
                <a:ext cx="2510174" cy="369332"/>
              </a:xfrm>
              <a:prstGeom prst="rect">
                <a:avLst/>
              </a:prstGeom>
              <a:blipFill>
                <a:blip r:embed="rId6"/>
                <a:stretch>
                  <a:fillRect b="-923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760132" y="5265204"/>
            <a:ext cx="27002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If the root is imaginary only, p = 0 hence </a:t>
            </a:r>
            <a:r>
              <a:rPr lang="en-GB" sz="1400" dirty="0" err="1">
                <a:latin typeface="Comic Sans MS" panose="030F0702030302020204" pitchFamily="66" charset="0"/>
              </a:rPr>
              <a:t>e</a:t>
            </a:r>
            <a:r>
              <a:rPr lang="en-GB" sz="1400" baseline="30000" dirty="0" err="1">
                <a:latin typeface="Comic Sans MS" panose="030F0702030302020204" pitchFamily="66" charset="0"/>
              </a:rPr>
              <a:t>px</a:t>
            </a:r>
            <a:r>
              <a:rPr lang="en-GB" sz="1400" dirty="0">
                <a:latin typeface="Comic Sans MS" panose="030F0702030302020204" pitchFamily="66" charset="0"/>
              </a:rPr>
              <a:t> = 1 and will not be included in the answer!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B22B5940-2C3B-418F-914B-BE5D880753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21" name="テキスト ボックス 3">
            <a:extLst>
              <a:ext uri="{FF2B5EF4-FFF2-40B4-BE49-F238E27FC236}">
                <a16:creationId xmlns:a16="http://schemas.microsoft.com/office/drawing/2014/main" id="{02F2D55B-A15A-4B2D-9332-D039F2E1364B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23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0" grpId="0" animBg="1"/>
      <p:bldP spid="15" grpId="0"/>
      <p:bldP spid="69" grpId="0"/>
      <p:bldP spid="70" grpId="0"/>
      <p:bldP spid="71" grpId="0" animBg="1"/>
      <p:bldP spid="72" grpId="0" animBg="1"/>
      <p:bldP spid="73" grpId="0" animBg="1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7B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Pages 156-157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CA3E6FF-0FCB-4C50-A055-EF3144C5A0B1}"/>
              </a:ext>
            </a:extLst>
          </p:cNvPr>
          <p:cNvSpPr txBox="1"/>
          <p:nvPr/>
        </p:nvSpPr>
        <p:spPr>
          <a:xfrm>
            <a:off x="1403648" y="2662363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before the lesson Q1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Q2-4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Q5-7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Challenge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9989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28D9FB-2C9E-4742-95EE-46B11A8A5B22}"/>
              </a:ext>
            </a:extLst>
          </p:cNvPr>
          <p:cNvSpPr/>
          <p:nvPr/>
        </p:nvSpPr>
        <p:spPr>
          <a:xfrm>
            <a:off x="857235" y="1316007"/>
            <a:ext cx="7410427" cy="431656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7B</a:t>
            </a:r>
            <a:endParaRPr lang="ja-JP" altLang="en-US" sz="138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355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00400" cy="927847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 smtClean="0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𝒄𝒚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𝟎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 and b</a:t>
                </a:r>
                <a:r>
                  <a:rPr lang="en-GB" sz="1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&gt; 4ac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00400" cy="927847"/>
              </a:xfrm>
              <a:blipFill>
                <a:blip r:embed="rId2"/>
                <a:stretch>
                  <a:fillRect t="-5921" r="-1354"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2">
            <a:extLst>
              <a:ext uri="{FF2B5EF4-FFF2-40B4-BE49-F238E27FC236}">
                <a16:creationId xmlns:a16="http://schemas.microsoft.com/office/drawing/2014/main" id="{1CC0F910-1600-4138-A2F6-286DE697DD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39" name="テキスト ボックス 3">
            <a:extLst>
              <a:ext uri="{FF2B5EF4-FFF2-40B4-BE49-F238E27FC236}">
                <a16:creationId xmlns:a16="http://schemas.microsoft.com/office/drawing/2014/main" id="{C9B0330F-4A46-4DAD-A1DF-9B47AFB7C427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769209E9-E0EC-4F15-9FA5-BCBDB35A108B}"/>
              </a:ext>
            </a:extLst>
          </p:cNvPr>
          <p:cNvCxnSpPr>
            <a:cxnSpLocks/>
          </p:cNvCxnSpPr>
          <p:nvPr/>
        </p:nvCxnSpPr>
        <p:spPr>
          <a:xfrm flipH="1" flipV="1">
            <a:off x="2106705" y="2259106"/>
            <a:ext cx="1649507" cy="959223"/>
          </a:xfrm>
          <a:prstGeom prst="straightConnector1">
            <a:avLst/>
          </a:prstGeom>
          <a:ln w="508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785BE38-6552-411D-A6B4-1E6C1760FCF7}"/>
              </a:ext>
            </a:extLst>
          </p:cNvPr>
          <p:cNvSpPr txBox="1"/>
          <p:nvPr/>
        </p:nvSpPr>
        <p:spPr>
          <a:xfrm>
            <a:off x="3110754" y="3254188"/>
            <a:ext cx="4419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Second order differential equations will contain a second derivative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When set equal to 0, like this, they are know as ‘non-homogenous’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072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00400" cy="49530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 smtClean="0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𝒄𝒚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𝟎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 and b</a:t>
                </a:r>
                <a:r>
                  <a:rPr lang="en-GB" sz="1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&gt; 4ac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Solve the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a and b are constants.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This is a first order differential equation, so you can solve it by separating the variables…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Solving second order differential equations like this will give a similar form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00400" cy="4953000"/>
              </a:xfrm>
              <a:blipFill>
                <a:blip r:embed="rId2"/>
                <a:stretch>
                  <a:fillRect t="-1108" r="-13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95636" y="3096143"/>
                <a:ext cx="1478033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𝑏𝑦</m:t>
                      </m:r>
                      <m:r>
                        <a:rPr lang="en-US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636" y="3096143"/>
                <a:ext cx="1478033" cy="5598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959932" y="1340768"/>
                <a:ext cx="1155508" cy="442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</a:rPr>
                        <m:t>𝑏𝑦</m:t>
                      </m:r>
                      <m:r>
                        <a:rPr lang="en-US" sz="12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1340768"/>
                <a:ext cx="1155508" cy="442942"/>
              </a:xfrm>
              <a:prstGeom prst="rect">
                <a:avLst/>
              </a:prstGeom>
              <a:blipFill>
                <a:blip r:embed="rId4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067944" y="1916832"/>
                <a:ext cx="1044115" cy="4429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916832"/>
                <a:ext cx="1044115" cy="442942"/>
              </a:xfrm>
              <a:prstGeom prst="rect">
                <a:avLst/>
              </a:prstGeom>
              <a:blipFill>
                <a:blip r:embed="rId5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031940" y="2492896"/>
                <a:ext cx="1072153" cy="4744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2492896"/>
                <a:ext cx="1072153" cy="47448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83968" y="3068960"/>
                <a:ext cx="980493" cy="474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3068960"/>
                <a:ext cx="980493" cy="474489"/>
              </a:xfrm>
              <a:prstGeom prst="rect">
                <a:avLst/>
              </a:prstGeom>
              <a:blipFill>
                <a:blip r:embed="rId7"/>
                <a:stretch>
                  <a:fillRect b="-12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11960" y="3645024"/>
                <a:ext cx="1296144" cy="474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𝑑𝑦</m:t>
                      </m:r>
                      <m:r>
                        <a:rPr lang="en-US" sz="12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645024"/>
                <a:ext cx="1296144" cy="47448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067944" y="4149080"/>
                <a:ext cx="1656184" cy="576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𝑦</m:t>
                              </m:r>
                            </m:den>
                          </m:f>
                          <m:r>
                            <a:rPr lang="en-US" sz="1200" i="1">
                              <a:latin typeface="Cambria Math"/>
                            </a:rPr>
                            <m:t>𝑑𝑦</m:t>
                          </m:r>
                        </m:e>
                      </m:nary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sz="1200" i="1">
                              <a:latin typeface="Cambria Math"/>
                            </a:rPr>
                            <m:t>𝑑𝑥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149080"/>
                <a:ext cx="1656184" cy="576761"/>
              </a:xfrm>
              <a:prstGeom prst="rect">
                <a:avLst/>
              </a:prstGeom>
              <a:blipFill>
                <a:blip r:embed="rId9"/>
                <a:stretch>
                  <a:fillRect l="-27206" t="-125532" r="-15809" b="-177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55976" y="4725144"/>
                <a:ext cx="1404156" cy="4429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𝑙𝑛𝑦</m:t>
                      </m:r>
                      <m:r>
                        <a:rPr lang="en-US" sz="12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</a:rPr>
                        <m:t>𝑙𝑛𝐴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725144"/>
                <a:ext cx="1404156" cy="44294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27984" y="5229200"/>
                <a:ext cx="1296144" cy="41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</a:rPr>
                            <m:t>𝑙𝑛𝐴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5229200"/>
                <a:ext cx="1296144" cy="410369"/>
              </a:xfrm>
              <a:prstGeom prst="rect">
                <a:avLst/>
              </a:prstGeom>
              <a:blipFill>
                <a:blip r:embed="rId11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391980" y="5661248"/>
                <a:ext cx="1404156" cy="41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𝑙𝑛𝐴</m:t>
                          </m:r>
                        </m:sup>
                      </m:sSup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80" y="5661248"/>
                <a:ext cx="1404156" cy="410369"/>
              </a:xfrm>
              <a:prstGeom prst="rect">
                <a:avLst/>
              </a:prstGeom>
              <a:blipFill>
                <a:blip r:embed="rId12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427984" y="6093296"/>
                <a:ext cx="1116124" cy="41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6093296"/>
                <a:ext cx="1116124" cy="410369"/>
              </a:xfrm>
              <a:prstGeom prst="rect">
                <a:avLst/>
              </a:prstGeom>
              <a:blipFill>
                <a:blip r:embed="rId13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4896036" y="1592796"/>
            <a:ext cx="432048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4932040" y="2168860"/>
            <a:ext cx="432048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4968044" y="2780928"/>
            <a:ext cx="432048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5184068" y="3356992"/>
            <a:ext cx="432048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5328084" y="3897052"/>
            <a:ext cx="432048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5508104" y="4437112"/>
            <a:ext cx="432048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>
            <a:off x="5508104" y="4977172"/>
            <a:ext cx="43204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5508104" y="5445224"/>
            <a:ext cx="43204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5436096" y="5913276"/>
            <a:ext cx="43204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328084" y="1700808"/>
            <a:ext cx="1343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all by 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28084" y="2312876"/>
            <a:ext cx="13452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all by 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00092" y="2888940"/>
            <a:ext cx="12250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80112" y="3320988"/>
            <a:ext cx="2376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dx (now the variables are separated)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688124" y="4005064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each side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04148" y="4437112"/>
            <a:ext cx="2699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the Integrals, using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lnA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to represent the constant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904148" y="5049180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Exponentials of each side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868144" y="5409220"/>
            <a:ext cx="2699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think of the powers of e as a multiplication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832140" y="6021288"/>
            <a:ext cx="2556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1400" baseline="30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lnA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= A as they cancel out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67644" y="4977172"/>
                <a:ext cx="1440160" cy="501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m:rPr>
                              <m:nor/>
                            </m:rPr>
                            <a:rPr lang="en-GB" dirty="0"/>
                            <m:t> 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644" y="4977172"/>
                <a:ext cx="1440160" cy="5010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2">
            <a:extLst>
              <a:ext uri="{FF2B5EF4-FFF2-40B4-BE49-F238E27FC236}">
                <a16:creationId xmlns:a16="http://schemas.microsoft.com/office/drawing/2014/main" id="{1CC0F910-1600-4138-A2F6-286DE697DD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39" name="テキスト ボックス 3">
            <a:extLst>
              <a:ext uri="{FF2B5EF4-FFF2-40B4-BE49-F238E27FC236}">
                <a16:creationId xmlns:a16="http://schemas.microsoft.com/office/drawing/2014/main" id="{C9B0330F-4A46-4DAD-A1DF-9B47AFB7C427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71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00400" cy="2953871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 smtClean="0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𝒄𝒚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𝟎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 and b</a:t>
                </a:r>
                <a:r>
                  <a:rPr lang="en-GB" sz="1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&gt; 4ac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Now we will work forwards, starting with an equation of the form to the right and seeing what it becomes as we differentiate it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We will then compare it to the general form above…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00400" cy="2953871"/>
              </a:xfrm>
              <a:blipFill>
                <a:blip r:embed="rId2"/>
                <a:stretch>
                  <a:fillRect t="-1860" r="-13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03948" y="1484784"/>
                <a:ext cx="1478033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𝑏𝑦</m:t>
                      </m:r>
                      <m:r>
                        <a:rPr lang="en-US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1484784"/>
                <a:ext cx="1478033" cy="5598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948264" y="1448780"/>
                <a:ext cx="1440160" cy="501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m:rPr>
                              <m:nor/>
                            </m:rPr>
                            <a:rPr lang="en-GB" dirty="0"/>
                            <m:t> 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1448780"/>
                <a:ext cx="1440160" cy="5010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887924" y="2168860"/>
            <a:ext cx="493254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the solution to the first order differential equation looks like this, it implies that the second order differential will take a similar form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(because we would essentially solve it in a similar way)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5616116" y="1772816"/>
            <a:ext cx="1332148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2">
            <a:extLst>
              <a:ext uri="{FF2B5EF4-FFF2-40B4-BE49-F238E27FC236}">
                <a16:creationId xmlns:a16="http://schemas.microsoft.com/office/drawing/2014/main" id="{305E3091-D2F6-46DB-8422-751000CD8B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697356B2-78A8-4204-B9B7-BAF71BA6880D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06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00400" cy="4639235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 smtClean="0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𝒄𝒚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𝟎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 and b</a:t>
                </a:r>
                <a:r>
                  <a:rPr lang="en-GB" sz="1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&gt; 4ac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This equation is called the </a:t>
                </a:r>
                <a:r>
                  <a:rPr lang="en-US" sz="14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auxiliary equation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m is a root of this equation, then y = </a:t>
                </a:r>
                <a:r>
                  <a:rPr lang="en-US" sz="14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Ae</a:t>
                </a:r>
                <a:r>
                  <a:rPr lang="en-US" sz="1400" baseline="300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mx</a:t>
                </a: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 solution of the differential equation above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Note that as there can be more than one root, the solution can have more than one part (</a:t>
                </a:r>
                <a:r>
                  <a:rPr lang="en-US" sz="14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eg</a:t>
                </a: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– Ae</a:t>
                </a:r>
                <a:r>
                  <a:rPr lang="en-US" sz="1400" baseline="300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m</a:t>
                </a:r>
                <a:r>
                  <a:rPr lang="en-US" sz="1050" baseline="300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1</a:t>
                </a:r>
                <a:r>
                  <a:rPr lang="en-US" sz="1400" baseline="300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x</a:t>
                </a: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+ Be</a:t>
                </a:r>
                <a:r>
                  <a:rPr lang="en-US" sz="1400" baseline="300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m</a:t>
                </a:r>
                <a:r>
                  <a:rPr lang="en-US" sz="1050" baseline="300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2</a:t>
                </a:r>
                <a:r>
                  <a:rPr lang="en-US" sz="1400" baseline="300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x</a:t>
                </a: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)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We will show this once we have done a practice question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00400" cy="4639235"/>
              </a:xfrm>
              <a:blipFill>
                <a:blip r:embed="rId2"/>
                <a:stretch>
                  <a:fillRect t="-1183" r="-15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90532" y="1556792"/>
                <a:ext cx="9879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0532" y="1556792"/>
                <a:ext cx="987963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82520" y="1988840"/>
                <a:ext cx="1244187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𝐴𝑚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520" y="1988840"/>
                <a:ext cx="1244187" cy="501356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74508" y="2600908"/>
                <a:ext cx="1475340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508" y="2600908"/>
                <a:ext cx="1475340" cy="5245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947566" y="3933056"/>
                <a:ext cx="1943609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𝑏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𝑐𝑦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7566" y="3933056"/>
                <a:ext cx="1943609" cy="5245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67446" y="4653136"/>
                <a:ext cx="11599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𝑚𝑥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7446" y="4653136"/>
                <a:ext cx="115993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875558" y="4653136"/>
                <a:ext cx="10722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𝑏</m:t>
                      </m:r>
                      <m:r>
                        <a:rPr lang="en-GB" sz="1400" i="1">
                          <a:latin typeface="Cambria Math"/>
                        </a:rPr>
                        <m:t>𝐴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𝑚𝑥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5558" y="4653136"/>
                <a:ext cx="1072217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811662" y="4653136"/>
                <a:ext cx="10666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</m:t>
                      </m:r>
                      <m:r>
                        <a:rPr lang="en-GB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𝑚𝑥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1662" y="4653136"/>
                <a:ext cx="1066639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659534" y="5157192"/>
                <a:ext cx="22386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𝑚𝑥</m:t>
                          </m:r>
                        </m:sup>
                      </m:sSup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𝑏𝑚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𝑐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534" y="5157192"/>
                <a:ext cx="223869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235598" y="5661248"/>
                <a:ext cx="16666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𝑏𝑚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𝑐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5598" y="5661248"/>
                <a:ext cx="1666675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5626636" y="1700808"/>
            <a:ext cx="432048" cy="57606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058684" y="1556792"/>
            <a:ext cx="27150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(for e you differentiate the power and multiply by that)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5770652" y="2312876"/>
            <a:ext cx="432048" cy="57606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130692" y="2456892"/>
            <a:ext cx="1980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again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46516" y="3392996"/>
            <a:ext cx="4608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replace these in the equation to the left: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11622" y="1945341"/>
            <a:ext cx="1694329" cy="35858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>
            <a:off x="6598744" y="4221088"/>
            <a:ext cx="432048" cy="57606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6598744" y="4797152"/>
            <a:ext cx="432048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6634748" y="5337212"/>
            <a:ext cx="43204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6999286" y="4221088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each part based on the above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99794" y="4797152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as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Ae</a:t>
            </a:r>
            <a:r>
              <a:rPr lang="en-US" sz="1400" baseline="30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mx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is a factor of all terms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102800" y="5337212"/>
            <a:ext cx="19268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1400" baseline="30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mx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must be greater than 0, so the bracket must be 0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158584" y="3969060"/>
            <a:ext cx="396044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806656" y="3969060"/>
            <a:ext cx="288032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6310712" y="4113076"/>
            <a:ext cx="180020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4762540" y="1520788"/>
            <a:ext cx="828092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4618524" y="1988840"/>
            <a:ext cx="1116124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4582520" y="2636912"/>
            <a:ext cx="1260140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4078464" y="4653136"/>
            <a:ext cx="684076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5086576" y="4653136"/>
            <a:ext cx="576064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986676" y="4653136"/>
            <a:ext cx="504056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2">
            <a:extLst>
              <a:ext uri="{FF2B5EF4-FFF2-40B4-BE49-F238E27FC236}">
                <a16:creationId xmlns:a16="http://schemas.microsoft.com/office/drawing/2014/main" id="{CB650950-2FB1-4D5F-B339-ECB50E2FDA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41" name="テキスト ボックス 3">
            <a:extLst>
              <a:ext uri="{FF2B5EF4-FFF2-40B4-BE49-F238E27FC236}">
                <a16:creationId xmlns:a16="http://schemas.microsoft.com/office/drawing/2014/main" id="{7AFDAF6D-0E5F-4480-82E8-1DA767F9DC20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51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/>
      <p:bldP spid="21" grpId="0" animBg="1"/>
      <p:bldP spid="22" grpId="0"/>
      <p:bldP spid="23" grpId="0"/>
      <p:bldP spid="9" grpId="0" animBg="1"/>
      <p:bldP spid="9" grpId="1" animBg="1"/>
      <p:bldP spid="9" grpId="2" animBg="1"/>
      <p:bldP spid="25" grpId="0" animBg="1"/>
      <p:bldP spid="26" grpId="0" animBg="1"/>
      <p:bldP spid="27" grpId="0" animBg="1"/>
      <p:bldP spid="28" grpId="0"/>
      <p:bldP spid="29" grpId="0"/>
      <p:bldP spid="30" grpId="0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00400" cy="1725706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 smtClean="0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𝒄𝒚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𝟎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 and b</a:t>
                </a:r>
                <a:r>
                  <a:rPr lang="en-GB" sz="1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&gt; 4ac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of the equation: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00400" cy="1725706"/>
              </a:xfrm>
              <a:blipFill>
                <a:blip r:embed="rId2"/>
                <a:stretch>
                  <a:fillRect t="-3180" r="-13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23628" y="3392996"/>
                <a:ext cx="1924566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−7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+12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628" y="3392996"/>
                <a:ext cx="1924566" cy="5245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𝑐𝑦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1656184" y="216024"/>
            <a:ext cx="15481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𝑎𝑚</m:t>
                          </m:r>
                        </m:e>
                        <m:sup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𝑏𝑚</m:t>
                      </m:r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/>
          <p:nvPr/>
        </p:nvCxnSpPr>
        <p:spPr>
          <a:xfrm>
            <a:off x="4716524" y="216024"/>
            <a:ext cx="172819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588732" y="72008"/>
                <a:ext cx="1168525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732" y="72008"/>
                <a:ext cx="1168525" cy="2616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4860540" y="241902"/>
            <a:ext cx="1311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Comic Sans MS" panose="030F0702030302020204" pitchFamily="66" charset="0"/>
              </a:rPr>
              <a:t>If 2 real roots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283968" y="1484784"/>
                <a:ext cx="1924566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−7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+12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484784"/>
                <a:ext cx="1924566" cy="52456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535996" y="2168860"/>
                <a:ext cx="165618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−7</m:t>
                      </m:r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+12=0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996" y="2168860"/>
                <a:ext cx="165618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391980" y="2780928"/>
                <a:ext cx="18362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−3)(</m:t>
                      </m:r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−4)=0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80" y="2780928"/>
                <a:ext cx="1836204" cy="307777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752020" y="3320988"/>
                <a:ext cx="1152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=3  </m:t>
                      </m:r>
                      <m:r>
                        <a:rPr lang="en-US" sz="1400" b="0" i="1" smtClean="0">
                          <a:latin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</a:rPr>
                        <m:t>  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020" y="3320988"/>
                <a:ext cx="1152128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51"/>
          <p:cNvCxnSpPr/>
          <p:nvPr/>
        </p:nvCxnSpPr>
        <p:spPr>
          <a:xfrm>
            <a:off x="4031940" y="3861048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139952" y="4437112"/>
                <a:ext cx="14761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4437112"/>
                <a:ext cx="1476164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75956" y="5013176"/>
                <a:ext cx="14041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5013176"/>
                <a:ext cx="1404156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rc 54"/>
          <p:cNvSpPr/>
          <p:nvPr/>
        </p:nvSpPr>
        <p:spPr>
          <a:xfrm>
            <a:off x="5940152" y="1772816"/>
            <a:ext cx="432048" cy="57606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6300192" y="1808820"/>
            <a:ext cx="1836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Form the auxiliary equation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Arc 56"/>
          <p:cNvSpPr/>
          <p:nvPr/>
        </p:nvSpPr>
        <p:spPr>
          <a:xfrm>
            <a:off x="5940152" y="2348880"/>
            <a:ext cx="432048" cy="57606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5940152" y="2924944"/>
            <a:ext cx="432048" cy="57606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6300192" y="2456892"/>
            <a:ext cx="1332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it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336196" y="306896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Solve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95936" y="3933056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substitute the roots into the form above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Arc 26"/>
          <p:cNvSpPr/>
          <p:nvPr/>
        </p:nvSpPr>
        <p:spPr>
          <a:xfrm>
            <a:off x="5364088" y="4581128"/>
            <a:ext cx="432048" cy="57606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724128" y="4689140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= 3 and m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= 4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223628" y="4149080"/>
                <a:ext cx="16921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628" y="4149080"/>
                <a:ext cx="1692188" cy="307777"/>
              </a:xfrm>
              <a:prstGeom prst="rect">
                <a:avLst/>
              </a:prstGeom>
              <a:blipFill>
                <a:blip r:embed="rId13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683568" y="4833156"/>
            <a:ext cx="2700300" cy="116955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At this point we do not have enough information to work out the values of A and B (they are equivalent to the +C you get when integrating!)</a:t>
            </a:r>
            <a:endParaRPr lang="en-GB" sz="1400" baseline="-250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20072" y="5697252"/>
                <a:ext cx="1692188" cy="30777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5697252"/>
                <a:ext cx="1692188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2">
            <a:extLst>
              <a:ext uri="{FF2B5EF4-FFF2-40B4-BE49-F238E27FC236}">
                <a16:creationId xmlns:a16="http://schemas.microsoft.com/office/drawing/2014/main" id="{16C2A129-7A69-41D4-B6EC-D9C93E712F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34" name="テキスト ボックス 3">
            <a:extLst>
              <a:ext uri="{FF2B5EF4-FFF2-40B4-BE49-F238E27FC236}">
                <a16:creationId xmlns:a16="http://schemas.microsoft.com/office/drawing/2014/main" id="{9F0CF5C6-D47F-4EC7-9E60-3DB17DC5C2B2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03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0" grpId="0"/>
      <p:bldP spid="53" grpId="0"/>
      <p:bldP spid="54" grpId="0"/>
      <p:bldP spid="55" grpId="0" animBg="1"/>
      <p:bldP spid="56" grpId="0"/>
      <p:bldP spid="57" grpId="0" animBg="1"/>
      <p:bldP spid="58" grpId="0" animBg="1"/>
      <p:bldP spid="59" grpId="0"/>
      <p:bldP spid="60" grpId="0"/>
      <p:bldP spid="26" grpId="0"/>
      <p:bldP spid="27" grpId="0" animBg="1"/>
      <p:bldP spid="28" grpId="0"/>
      <p:bldP spid="29" grpId="0"/>
      <p:bldP spid="30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00400" cy="1707776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 smtClean="0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𝒄𝒚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𝟎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 and b</a:t>
                </a:r>
                <a:r>
                  <a:rPr lang="en-GB" sz="1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&gt; 4ac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of the equation: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00400" cy="1707776"/>
              </a:xfrm>
              <a:blipFill>
                <a:blip r:embed="rId2"/>
                <a:stretch>
                  <a:fillRect t="-3214" r="-13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23628" y="3392996"/>
                <a:ext cx="1924566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−7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+12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628" y="3392996"/>
                <a:ext cx="1924566" cy="5245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223628" y="4149080"/>
                <a:ext cx="16921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628" y="4149080"/>
                <a:ext cx="1692188" cy="307777"/>
              </a:xfrm>
              <a:prstGeom prst="rect">
                <a:avLst/>
              </a:prstGeom>
              <a:blipFill>
                <a:blip r:embed="rId4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211960" y="1592796"/>
                <a:ext cx="16921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592796"/>
                <a:ext cx="1692188" cy="307777"/>
              </a:xfrm>
              <a:prstGeom prst="rect">
                <a:avLst/>
              </a:prstGeom>
              <a:blipFill>
                <a:blip r:embed="rId5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211960" y="1988840"/>
                <a:ext cx="1800200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988840"/>
                <a:ext cx="1800200" cy="501356"/>
              </a:xfrm>
              <a:prstGeom prst="rect">
                <a:avLst/>
              </a:prstGeom>
              <a:blipFill>
                <a:blip r:embed="rId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67944" y="2528900"/>
                <a:ext cx="2124236" cy="537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=9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16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528900"/>
                <a:ext cx="2124236" cy="53764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/>
          <p:nvPr/>
        </p:nvCxnSpPr>
        <p:spPr>
          <a:xfrm>
            <a:off x="4067944" y="3140968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5536" y="4905164"/>
            <a:ext cx="33654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to show this works, we will start with y and differentiate it</a:t>
            </a:r>
          </a:p>
          <a:p>
            <a:pPr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can now substitute these into the equation above to show it will give us 0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264188" y="3212976"/>
                <a:ext cx="1678023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−7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+12</m:t>
                      </m:r>
                      <m:r>
                        <a:rPr lang="en-US" sz="1200" b="0" i="1" smtClean="0"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188" y="3212976"/>
                <a:ext cx="1678023" cy="462884"/>
              </a:xfrm>
              <a:prstGeom prst="rect">
                <a:avLst/>
              </a:prstGeom>
              <a:blipFill>
                <a:blip r:embed="rId8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491880" y="3861048"/>
                <a:ext cx="1435073" cy="2834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9</m:t>
                          </m:r>
                          <m:r>
                            <a:rPr lang="en-US" sz="1200" i="1">
                              <a:latin typeface="Cambria Math"/>
                            </a:rPr>
                            <m:t>𝐴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+16</m:t>
                          </m:r>
                          <m:r>
                            <a:rPr lang="en-US" sz="1200" i="1">
                              <a:latin typeface="Cambria Math"/>
                            </a:rPr>
                            <m:t>𝐵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3861048"/>
                <a:ext cx="1435073" cy="2834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752020" y="3861048"/>
                <a:ext cx="159191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− 7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  <m:r>
                            <a:rPr lang="en-US" sz="1200" i="1">
                              <a:latin typeface="Cambria Math"/>
                            </a:rPr>
                            <m:t>𝐴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+4</m:t>
                          </m:r>
                          <m:r>
                            <a:rPr lang="en-US" sz="1200" i="1">
                              <a:latin typeface="Cambria Math"/>
                            </a:rPr>
                            <m:t>𝐵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020" y="3861048"/>
                <a:ext cx="1591911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156176" y="3861048"/>
                <a:ext cx="179286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+ 12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𝐴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𝐵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3861048"/>
                <a:ext cx="1792863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671900" y="4365104"/>
                <a:ext cx="13151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9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+16</m:t>
                      </m:r>
                      <m:r>
                        <a:rPr lang="en-US" sz="12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4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900" y="4365104"/>
                <a:ext cx="1315104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788024" y="4365104"/>
                <a:ext cx="15491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− 21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−28</m:t>
                      </m:r>
                      <m:r>
                        <a:rPr lang="en-US" sz="12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4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4365104"/>
                <a:ext cx="1549142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120172" y="4365104"/>
                <a:ext cx="18350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+ 12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</a:rPr>
                        <m:t>12</m:t>
                      </m:r>
                      <m:r>
                        <a:rPr lang="en-US" sz="12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4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0172" y="4365104"/>
                <a:ext cx="1835054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380312" y="4905164"/>
                <a:ext cx="59080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0=0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312" y="4905164"/>
                <a:ext cx="590803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>
            <a:off x="5796136" y="1736812"/>
            <a:ext cx="43204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6156176" y="1808820"/>
            <a:ext cx="1476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Arc 62"/>
          <p:cNvSpPr/>
          <p:nvPr/>
        </p:nvSpPr>
        <p:spPr>
          <a:xfrm>
            <a:off x="5868144" y="2312876"/>
            <a:ext cx="43204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6264188" y="2384884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again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39952" y="2528900"/>
            <a:ext cx="1908212" cy="54006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4247964" y="1988840"/>
            <a:ext cx="1692188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4355976" y="1592796"/>
            <a:ext cx="1404156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6336196" y="3212976"/>
            <a:ext cx="324036" cy="43204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6912260" y="3212976"/>
            <a:ext cx="252028" cy="43204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7416316" y="3320988"/>
            <a:ext cx="144016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3635896" y="3861048"/>
            <a:ext cx="1152128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5112060" y="3861048"/>
            <a:ext cx="1080120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6624228" y="3861048"/>
            <a:ext cx="900100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3743908" y="4365104"/>
            <a:ext cx="468052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4896036" y="4365104"/>
            <a:ext cx="648072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6192180" y="4365104"/>
            <a:ext cx="684076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4211960" y="4365104"/>
            <a:ext cx="684076" cy="252028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5544108" y="4365104"/>
            <a:ext cx="684076" cy="252028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6876256" y="4365104"/>
            <a:ext cx="684076" cy="252028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Arc 78"/>
          <p:cNvSpPr/>
          <p:nvPr/>
        </p:nvSpPr>
        <p:spPr>
          <a:xfrm>
            <a:off x="7668344" y="3465004"/>
            <a:ext cx="43204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Arc 79"/>
          <p:cNvSpPr/>
          <p:nvPr/>
        </p:nvSpPr>
        <p:spPr>
          <a:xfrm>
            <a:off x="7668344" y="4005064"/>
            <a:ext cx="43204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Arc 80"/>
          <p:cNvSpPr/>
          <p:nvPr/>
        </p:nvSpPr>
        <p:spPr>
          <a:xfrm>
            <a:off x="7668344" y="4545124"/>
            <a:ext cx="43204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7991872" y="3465004"/>
            <a:ext cx="1260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differentials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956376" y="4005064"/>
            <a:ext cx="1260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brackets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992380" y="4581128"/>
            <a:ext cx="1260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All the terms cancel out!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644008" y="5481228"/>
            <a:ext cx="3348372" cy="738664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you can see that the form of our answers solves the differential equation we started with!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259632" y="3392996"/>
            <a:ext cx="1836204" cy="57606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39">
                <a:extLst>
                  <a:ext uri="{FF2B5EF4-FFF2-40B4-BE49-F238E27FC236}">
                    <a16:creationId xmlns:a16="http://schemas.microsoft.com/office/drawing/2014/main" id="{FB90E821-5ECC-4FF1-9450-4D8EE2B552D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𝑐𝑦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6" name="TextBox 39">
                <a:extLst>
                  <a:ext uri="{FF2B5EF4-FFF2-40B4-BE49-F238E27FC236}">
                    <a16:creationId xmlns:a16="http://schemas.microsoft.com/office/drawing/2014/main" id="{FB90E821-5ECC-4FF1-9450-4D8EE2B552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Arrow Connector 9">
            <a:extLst>
              <a:ext uri="{FF2B5EF4-FFF2-40B4-BE49-F238E27FC236}">
                <a16:creationId xmlns:a16="http://schemas.microsoft.com/office/drawing/2014/main" id="{6492D642-2101-4CB6-AB82-AE5944B2B921}"/>
              </a:ext>
            </a:extLst>
          </p:cNvPr>
          <p:cNvCxnSpPr/>
          <p:nvPr/>
        </p:nvCxnSpPr>
        <p:spPr>
          <a:xfrm>
            <a:off x="1656184" y="216024"/>
            <a:ext cx="15481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40">
                <a:extLst>
                  <a:ext uri="{FF2B5EF4-FFF2-40B4-BE49-F238E27FC236}">
                    <a16:creationId xmlns:a16="http://schemas.microsoft.com/office/drawing/2014/main" id="{C21702A6-4BC9-47BF-9CDD-5740DFDB5EFE}"/>
                  </a:ext>
                </a:extLst>
              </p:cNvPr>
              <p:cNvSpPr txBox="1"/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𝑎𝑚</m:t>
                          </m:r>
                        </m:e>
                        <m:sup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𝑏𝑚</m:t>
                      </m:r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8" name="TextBox 40">
                <a:extLst>
                  <a:ext uri="{FF2B5EF4-FFF2-40B4-BE49-F238E27FC236}">
                    <a16:creationId xmlns:a16="http://schemas.microsoft.com/office/drawing/2014/main" id="{C21702A6-4BC9-47BF-9CDD-5740DFDB5E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Arrow Connector 41">
            <a:extLst>
              <a:ext uri="{FF2B5EF4-FFF2-40B4-BE49-F238E27FC236}">
                <a16:creationId xmlns:a16="http://schemas.microsoft.com/office/drawing/2014/main" id="{9D08E225-0F07-4732-BAE2-CB00DBE65B2A}"/>
              </a:ext>
            </a:extLst>
          </p:cNvPr>
          <p:cNvCxnSpPr/>
          <p:nvPr/>
        </p:nvCxnSpPr>
        <p:spPr>
          <a:xfrm>
            <a:off x="4716524" y="216024"/>
            <a:ext cx="172819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42">
                <a:extLst>
                  <a:ext uri="{FF2B5EF4-FFF2-40B4-BE49-F238E27FC236}">
                    <a16:creationId xmlns:a16="http://schemas.microsoft.com/office/drawing/2014/main" id="{0E17D3D7-D2C7-4114-9715-520431CB2FD7}"/>
                  </a:ext>
                </a:extLst>
              </p:cNvPr>
              <p:cNvSpPr txBox="1"/>
              <p:nvPr/>
            </p:nvSpPr>
            <p:spPr>
              <a:xfrm>
                <a:off x="6588732" y="72008"/>
                <a:ext cx="1168525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0" name="TextBox 42">
                <a:extLst>
                  <a:ext uri="{FF2B5EF4-FFF2-40B4-BE49-F238E27FC236}">
                    <a16:creationId xmlns:a16="http://schemas.microsoft.com/office/drawing/2014/main" id="{0E17D3D7-D2C7-4114-9715-520431CB2F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732" y="72008"/>
                <a:ext cx="1168525" cy="26161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TextBox 45">
            <a:extLst>
              <a:ext uri="{FF2B5EF4-FFF2-40B4-BE49-F238E27FC236}">
                <a16:creationId xmlns:a16="http://schemas.microsoft.com/office/drawing/2014/main" id="{CB2712C7-FF15-4316-81F9-52FE5BD78629}"/>
              </a:ext>
            </a:extLst>
          </p:cNvPr>
          <p:cNvSpPr txBox="1"/>
          <p:nvPr/>
        </p:nvSpPr>
        <p:spPr>
          <a:xfrm>
            <a:off x="4860540" y="241902"/>
            <a:ext cx="1311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Comic Sans MS" panose="030F0702030302020204" pitchFamily="66" charset="0"/>
              </a:rPr>
              <a:t>If 2 real roots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88" name="Rectangle 2">
            <a:extLst>
              <a:ext uri="{FF2B5EF4-FFF2-40B4-BE49-F238E27FC236}">
                <a16:creationId xmlns:a16="http://schemas.microsoft.com/office/drawing/2014/main" id="{EE00CA5E-D551-4E74-8A50-BEA3065B2E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89" name="テキスト ボックス 3">
            <a:extLst>
              <a:ext uri="{FF2B5EF4-FFF2-40B4-BE49-F238E27FC236}">
                <a16:creationId xmlns:a16="http://schemas.microsoft.com/office/drawing/2014/main" id="{7C2F8D74-55EF-4490-AB7B-7FD4A9BBE44C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58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5" grpId="0"/>
      <p:bldP spid="36" grpId="0"/>
      <p:bldP spid="37" grpId="0"/>
      <p:bldP spid="38" grpId="0"/>
      <p:bldP spid="39" grpId="0"/>
      <p:bldP spid="44" grpId="0"/>
      <p:bldP spid="45" grpId="0"/>
      <p:bldP spid="51" grpId="0"/>
      <p:bldP spid="61" grpId="0" animBg="1"/>
      <p:bldP spid="62" grpId="0"/>
      <p:bldP spid="63" grpId="0" animBg="1"/>
      <p:bldP spid="64" grpId="0"/>
      <p:bldP spid="8" grpId="0" animBg="1"/>
      <p:bldP spid="8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80" grpId="0" animBg="1"/>
      <p:bldP spid="81" grpId="0" animBg="1"/>
      <p:bldP spid="82" grpId="0"/>
      <p:bldP spid="83" grpId="0"/>
      <p:bldP spid="84" grpId="0"/>
      <p:bldP spid="85" grpId="0" animBg="1"/>
      <p:bldP spid="86" grpId="0" animBg="1"/>
      <p:bldP spid="8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660" y="1600200"/>
                <a:ext cx="2706834" cy="491714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𝟎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 and b</a:t>
                </a:r>
                <a:r>
                  <a:rPr lang="en-GB" sz="1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= 4ac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Show that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Satisfies the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Now we have these differentials, we can substitute them into the equation above…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660" y="1600200"/>
                <a:ext cx="2706834" cy="4917141"/>
              </a:xfrm>
              <a:blipFill>
                <a:blip r:embed="rId2"/>
                <a:stretch>
                  <a:fillRect t="-744" r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66428" y="3724109"/>
                <a:ext cx="17155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=(</m:t>
                      </m:r>
                      <m:r>
                        <a:rPr lang="en-GB" sz="1600" b="0" i="1" smtClean="0">
                          <a:latin typeface="Cambria Math"/>
                        </a:rPr>
                        <m:t>𝐴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𝐵𝑥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428" y="3724109"/>
                <a:ext cx="1715598" cy="338554"/>
              </a:xfrm>
              <a:prstGeom prst="rect">
                <a:avLst/>
              </a:prstGeom>
              <a:blipFill>
                <a:blip r:embed="rId3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86408" y="4641413"/>
                <a:ext cx="2060500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−6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+9</m:t>
                      </m:r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408" y="4641413"/>
                <a:ext cx="2060500" cy="586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51920" y="1448780"/>
                <a:ext cx="15236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=(</m:t>
                      </m:r>
                      <m:r>
                        <a:rPr lang="en-GB" sz="1400" b="0" i="1" smtClean="0">
                          <a:latin typeface="Cambria Math"/>
                        </a:rPr>
                        <m:t>𝐴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1448780"/>
                <a:ext cx="1523622" cy="307777"/>
              </a:xfrm>
              <a:prstGeom prst="rect">
                <a:avLst/>
              </a:prstGeom>
              <a:blipFill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51920" y="1916832"/>
                <a:ext cx="16388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𝐵𝑥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1916832"/>
                <a:ext cx="1638847" cy="307777"/>
              </a:xfrm>
              <a:prstGeom prst="rect">
                <a:avLst/>
              </a:prstGeom>
              <a:blipFill>
                <a:blip r:embed="rId6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779912" y="2276872"/>
                <a:ext cx="617541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276872"/>
                <a:ext cx="617541" cy="501356"/>
              </a:xfrm>
              <a:prstGeom prst="rect">
                <a:avLst/>
              </a:prstGeom>
              <a:blipFill>
                <a:blip r:embed="rId7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11960" y="2384884"/>
                <a:ext cx="7023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384884"/>
                <a:ext cx="70237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81081" y="4869160"/>
                <a:ext cx="7003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𝑢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𝐵𝑥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081" y="4869160"/>
                <a:ext cx="700384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237165" y="4869160"/>
                <a:ext cx="73481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𝑣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7165" y="4869160"/>
                <a:ext cx="734817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409073" y="5265204"/>
                <a:ext cx="707822" cy="442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𝑑𝑢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073" y="5265204"/>
                <a:ext cx="707822" cy="442942"/>
              </a:xfrm>
              <a:prstGeom prst="rect">
                <a:avLst/>
              </a:prstGeom>
              <a:blipFill>
                <a:blip r:embed="rId11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155205" y="5265204"/>
                <a:ext cx="909544" cy="442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𝑑𝑣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5205" y="5265204"/>
                <a:ext cx="909544" cy="442942"/>
              </a:xfrm>
              <a:prstGeom prst="rect">
                <a:avLst/>
              </a:prstGeom>
              <a:blipFill>
                <a:blip r:embed="rId12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716016" y="2384884"/>
                <a:ext cx="9818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+ 3</m:t>
                      </m:r>
                      <m:r>
                        <a:rPr lang="en-US" sz="1400" b="0" i="1" smtClean="0">
                          <a:latin typeface="Cambria Math"/>
                        </a:rPr>
                        <m:t>𝐵𝑥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384884"/>
                <a:ext cx="981807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72100" y="2384884"/>
                <a:ext cx="78560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100" y="2384884"/>
                <a:ext cx="785600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5316163" y="4581128"/>
            <a:ext cx="18565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Product rule for Bxe</a:t>
            </a:r>
            <a:r>
              <a:rPr lang="en-US" sz="1200" b="1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3x</a:t>
            </a:r>
            <a:endParaRPr lang="en-GB" sz="1200" b="1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057145" y="5085184"/>
            <a:ext cx="216024" cy="18002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6093149" y="5121188"/>
            <a:ext cx="216024" cy="18002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707905" y="2960948"/>
                <a:ext cx="684076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5" y="2960948"/>
                <a:ext cx="684076" cy="52456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47964" y="3104964"/>
                <a:ext cx="6840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9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7964" y="3104964"/>
                <a:ext cx="684076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752020" y="3104964"/>
                <a:ext cx="900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r>
                        <a:rPr lang="en-US" sz="1400" i="1" smtClean="0">
                          <a:latin typeface="Cambria Math"/>
                        </a:rPr>
                        <m:t>9</m:t>
                      </m:r>
                      <m:r>
                        <a:rPr lang="en-US" sz="1400" b="0" i="1" smtClean="0">
                          <a:latin typeface="Cambria Math"/>
                        </a:rPr>
                        <m:t>𝐵𝑥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020" y="3104964"/>
                <a:ext cx="900100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5256076" y="4581128"/>
            <a:ext cx="1951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Product rule for 3Bxe</a:t>
            </a:r>
            <a:r>
              <a:rPr lang="en-US" sz="1200" b="1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3x</a:t>
            </a:r>
            <a:endParaRPr lang="en-GB" sz="1200" b="1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470767" y="4941168"/>
                <a:ext cx="7853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𝑢</m:t>
                      </m:r>
                      <m:r>
                        <a:rPr lang="en-US" sz="1200" b="0" i="1" smtClean="0">
                          <a:latin typeface="Cambria Math"/>
                        </a:rPr>
                        <m:t>=3</m:t>
                      </m:r>
                      <m:r>
                        <a:rPr lang="en-US" sz="1200" b="0" i="1" smtClean="0">
                          <a:latin typeface="Cambria Math"/>
                        </a:rPr>
                        <m:t>𝐵𝑥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0767" y="4941168"/>
                <a:ext cx="785343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226851" y="4941168"/>
                <a:ext cx="73481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𝑣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6851" y="4941168"/>
                <a:ext cx="734817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398759" y="5337212"/>
                <a:ext cx="792781" cy="442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𝑑𝑢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=3</m:t>
                      </m:r>
                      <m:r>
                        <a:rPr lang="en-US" sz="12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8759" y="5337212"/>
                <a:ext cx="792781" cy="442942"/>
              </a:xfrm>
              <a:prstGeom prst="rect">
                <a:avLst/>
              </a:prstGeom>
              <a:blipFill>
                <a:blip r:embed="rId19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144891" y="5337212"/>
                <a:ext cx="909544" cy="442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𝑑𝑣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4891" y="5337212"/>
                <a:ext cx="909544" cy="442942"/>
              </a:xfrm>
              <a:prstGeom prst="rect">
                <a:avLst/>
              </a:prstGeom>
              <a:blipFill>
                <a:blip r:embed="rId12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>
            <a:off x="6108887" y="5157192"/>
            <a:ext cx="216024" cy="18002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6108887" y="5193196"/>
            <a:ext cx="216024" cy="18002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508104" y="3104964"/>
                <a:ext cx="900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r>
                        <a:rPr lang="en-US" sz="1400" i="1" smtClean="0">
                          <a:latin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3104964"/>
                <a:ext cx="900100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192180" y="3104964"/>
                <a:ext cx="900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r>
                        <a:rPr lang="en-US" sz="1400" i="1" smtClean="0">
                          <a:latin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2180" y="3104964"/>
                <a:ext cx="900100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/>
          <p:cNvSpPr/>
          <p:nvPr/>
        </p:nvSpPr>
        <p:spPr>
          <a:xfrm>
            <a:off x="4860032" y="1880828"/>
            <a:ext cx="540060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4968044" y="2348880"/>
            <a:ext cx="612068" cy="32403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707904" y="3537012"/>
                <a:ext cx="684076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3537012"/>
                <a:ext cx="684076" cy="52456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283968" y="3681028"/>
                <a:ext cx="6840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9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3681028"/>
                <a:ext cx="684076" cy="30777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788024" y="3681028"/>
                <a:ext cx="900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r>
                        <a:rPr lang="en-US" sz="1400" i="1" smtClean="0">
                          <a:latin typeface="Cambria Math"/>
                        </a:rPr>
                        <m:t>9</m:t>
                      </m:r>
                      <m:r>
                        <a:rPr lang="en-US" sz="1400" b="0" i="1" smtClean="0">
                          <a:latin typeface="Cambria Math"/>
                        </a:rPr>
                        <m:t>𝐵𝑥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3681028"/>
                <a:ext cx="900100" cy="30777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544108" y="3681028"/>
                <a:ext cx="900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+ 6</m:t>
                      </m:r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4108" y="3681028"/>
                <a:ext cx="900100" cy="30777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5256076" y="1592796"/>
            <a:ext cx="43204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5580112" y="1592796"/>
            <a:ext cx="1260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bracket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364088" y="4545124"/>
            <a:ext cx="1799692" cy="126014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5292080" y="4545124"/>
            <a:ext cx="1894069" cy="126014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5940152" y="2096852"/>
            <a:ext cx="43204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6372200" y="2096852"/>
            <a:ext cx="2340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– the second term needs the product rule…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Arc 45"/>
          <p:cNvSpPr/>
          <p:nvPr/>
        </p:nvSpPr>
        <p:spPr>
          <a:xfrm>
            <a:off x="6804248" y="2600908"/>
            <a:ext cx="432048" cy="64807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7164288" y="260090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again, using the product rule where needed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Arc 47"/>
          <p:cNvSpPr/>
          <p:nvPr/>
        </p:nvSpPr>
        <p:spPr>
          <a:xfrm>
            <a:off x="6804248" y="3284984"/>
            <a:ext cx="432048" cy="57606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7164288" y="3465004"/>
            <a:ext cx="900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887924" y="1844824"/>
            <a:ext cx="1548172" cy="43204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3851920" y="2312876"/>
            <a:ext cx="2304256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3707904" y="3537012"/>
            <a:ext cx="2628292" cy="54006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2">
            <a:extLst>
              <a:ext uri="{FF2B5EF4-FFF2-40B4-BE49-F238E27FC236}">
                <a16:creationId xmlns:a16="http://schemas.microsoft.com/office/drawing/2014/main" id="{9B05C1B5-9CD4-404D-ABE1-E7BA2BFCB3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54" name="テキスト ボックス 3">
            <a:extLst>
              <a:ext uri="{FF2B5EF4-FFF2-40B4-BE49-F238E27FC236}">
                <a16:creationId xmlns:a16="http://schemas.microsoft.com/office/drawing/2014/main" id="{DFD93157-343B-429E-9915-8B627C300BBA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5" name="Rectangle 51">
            <a:extLst>
              <a:ext uri="{FF2B5EF4-FFF2-40B4-BE49-F238E27FC236}">
                <a16:creationId xmlns:a16="http://schemas.microsoft.com/office/drawing/2014/main" id="{A799DC3A-74BD-4AAF-9A3D-4FABFB6EB511}"/>
              </a:ext>
            </a:extLst>
          </p:cNvPr>
          <p:cNvSpPr/>
          <p:nvPr/>
        </p:nvSpPr>
        <p:spPr>
          <a:xfrm>
            <a:off x="1350186" y="2649507"/>
            <a:ext cx="855132" cy="308847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463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7" grpId="0"/>
      <p:bldP spid="18" grpId="0"/>
      <p:bldP spid="18" grpId="1"/>
      <p:bldP spid="22" grpId="0"/>
      <p:bldP spid="23" grpId="0"/>
      <p:bldP spid="24" grpId="0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2" grpId="0"/>
      <p:bldP spid="33" grpId="0"/>
      <p:bldP spid="34" grpId="0" animBg="1"/>
      <p:bldP spid="34" grpId="1" animBg="1"/>
      <p:bldP spid="35" grpId="0" animBg="1"/>
      <p:bldP spid="35" grpId="1" animBg="1"/>
      <p:bldP spid="36" grpId="0"/>
      <p:bldP spid="37" grpId="0"/>
      <p:bldP spid="38" grpId="0"/>
      <p:bldP spid="39" grpId="0"/>
      <p:bldP spid="40" grpId="0" animBg="1"/>
      <p:bldP spid="41" grpId="0"/>
      <p:bldP spid="42" grpId="0" animBg="1"/>
      <p:bldP spid="42" grpId="1" animBg="1"/>
      <p:bldP spid="43" grpId="0" animBg="1"/>
      <p:bldP spid="43" grpId="1" animBg="1"/>
      <p:bldP spid="44" grpId="0" animBg="1"/>
      <p:bldP spid="45" grpId="0"/>
      <p:bldP spid="46" grpId="0" animBg="1"/>
      <p:bldP spid="47" grpId="0"/>
      <p:bldP spid="48" grpId="0" animBg="1"/>
      <p:bldP spid="49" grpId="0"/>
      <p:bldP spid="50" grpId="0" animBg="1"/>
      <p:bldP spid="51" grpId="0" animBg="1"/>
      <p:bldP spid="52" grpId="0" animBg="1"/>
      <p:bldP spid="55" grpId="0" animBg="1"/>
      <p:bldP spid="55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918</TotalTime>
  <Words>2461</Words>
  <Application>Microsoft Office PowerPoint</Application>
  <PresentationFormat>On-screen Show (4:3)</PresentationFormat>
  <Paragraphs>381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French Script MT</vt:lpstr>
      <vt:lpstr>Segoe UI Black</vt:lpstr>
      <vt:lpstr>Wingdings</vt:lpstr>
      <vt:lpstr>Office テーマ</vt:lpstr>
      <vt:lpstr>Office Theme</vt:lpstr>
      <vt:lpstr>PowerPoint Presentation</vt:lpstr>
      <vt:lpstr>PowerPoint Presentation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191</cp:revision>
  <cp:lastPrinted>2017-11-21T05:26:55Z</cp:lastPrinted>
  <dcterms:created xsi:type="dcterms:W3CDTF">2017-08-14T15:35:38Z</dcterms:created>
  <dcterms:modified xsi:type="dcterms:W3CDTF">2021-06-22T04:24:00Z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2021-06-22T04:23:57.7911109Z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8f6328de-9565-4dab-965d-3e29da930f0d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