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542" r:id="rId2"/>
    <p:sldId id="536" r:id="rId3"/>
    <p:sldId id="515" r:id="rId4"/>
    <p:sldId id="540" r:id="rId5"/>
    <p:sldId id="538" r:id="rId6"/>
    <p:sldId id="539" r:id="rId7"/>
    <p:sldId id="537" r:id="rId8"/>
    <p:sldId id="541" r:id="rId9"/>
    <p:sldId id="520" r:id="rId10"/>
    <p:sldId id="521" r:id="rId11"/>
    <p:sldId id="522" r:id="rId12"/>
    <p:sldId id="543" r:id="rId13"/>
    <p:sldId id="544" r:id="rId14"/>
    <p:sldId id="54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9" autoAdjust="0"/>
    <p:restoredTop sz="88534" autoAdjust="0"/>
  </p:normalViewPr>
  <p:slideViewPr>
    <p:cSldViewPr>
      <p:cViewPr varScale="1">
        <p:scale>
          <a:sx n="69" d="100"/>
          <a:sy n="69" d="100"/>
        </p:scale>
        <p:origin x="1220" y="5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30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7" Type="http://schemas.openxmlformats.org/officeDocument/2006/relationships/image" Target="../media/image56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10.png"/><Relationship Id="rId10" Type="http://schemas.openxmlformats.org/officeDocument/2006/relationships/image" Target="../media/image13.png"/><Relationship Id="rId9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7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5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7" Type="http://schemas.openxmlformats.org/officeDocument/2006/relationships/image" Target="../media/image54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7" Type="http://schemas.openxmlformats.org/officeDocument/2006/relationships/image" Target="../media/image4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8.png"/><Relationship Id="rId9" Type="http://schemas.openxmlformats.org/officeDocument/2006/relationships/image" Target="../media/image5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2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Applied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933683"/>
            <a:ext cx="914285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 smtClean="0"/>
              <a:t>Forces and Motions</a:t>
            </a:r>
          </a:p>
          <a:p>
            <a:pPr algn="ctr"/>
            <a:r>
              <a:rPr lang="en-GB" sz="9600" dirty="0" smtClean="0"/>
              <a:t>F = ma</a:t>
            </a:r>
          </a:p>
          <a:p>
            <a:pPr algn="ctr"/>
            <a:endParaRPr lang="en-GB" sz="3600" dirty="0" smtClean="0"/>
          </a:p>
          <a:p>
            <a:pPr algn="ctr"/>
            <a:r>
              <a:rPr lang="en-GB" sz="7200" smtClean="0"/>
              <a:t>Chapter 10</a:t>
            </a:r>
            <a:endParaRPr lang="en-GB" sz="7200" dirty="0"/>
          </a:p>
          <a:p>
            <a:pPr algn="ctr"/>
            <a:r>
              <a:rPr lang="en-GB" sz="7200" dirty="0" smtClean="0"/>
              <a:t>(Part 1 of 4)</a:t>
            </a:r>
          </a:p>
        </p:txBody>
      </p:sp>
    </p:spTree>
    <p:extLst>
      <p:ext uri="{BB962C8B-B14F-4D97-AF65-F5344CB8AC3E}">
        <p14:creationId xmlns:p14="http://schemas.microsoft.com/office/powerpoint/2010/main" val="210145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08B1D0AC-2BB7-4FD4-91F9-AD9B843FB63D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A1306160-84B6-484F-B067-D9221429CA30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 smtClean="0">
                      <a:latin typeface="+mj-lt"/>
                    </a:rPr>
                    <a:t>Forces - Combining </a:t>
                  </a:r>
                  <a14:m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𝑚𝑎</m:t>
                      </m:r>
                    </m:oMath>
                  </a14:m>
                  <a:r>
                    <a:rPr lang="en-GB" sz="3200" dirty="0"/>
                    <a:t> with </a:t>
                  </a:r>
                  <a14:m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𝑠𝑢𝑣𝑎𝑡</m:t>
                      </m:r>
                    </m:oMath>
                  </a14:m>
                  <a:r>
                    <a:rPr lang="en-GB" sz="3200" dirty="0"/>
                    <a:t> equations</a:t>
                  </a:r>
                </a:p>
              </p:txBody>
            </p:sp>
          </mc:Choice>
          <mc:Fallback xmlns="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A1306160-84B6-484F-B067-D9221429CA3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7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BFA8F1A-BC90-453E-A661-FD38F8BDBB84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EFAE98E2-7A2D-46A2-AA92-08D3F2DB28A2}"/>
              </a:ext>
            </a:extLst>
          </p:cNvPr>
          <p:cNvSpPr txBox="1"/>
          <p:nvPr/>
        </p:nvSpPr>
        <p:spPr>
          <a:xfrm>
            <a:off x="342747" y="784372"/>
            <a:ext cx="8457362" cy="1938992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A </a:t>
            </a:r>
            <a:r>
              <a:rPr lang="en-GB" sz="2000" dirty="0"/>
              <a:t>body of mass 5kg is pulled along a rough horizontal table by a horizontal force of magnitude 20N against a constant friction force of magnitude 4N. </a:t>
            </a:r>
            <a:endParaRPr lang="en-GB" sz="2000" dirty="0" smtClean="0"/>
          </a:p>
          <a:p>
            <a:r>
              <a:rPr lang="en-GB" sz="2000" dirty="0" smtClean="0"/>
              <a:t>Given </a:t>
            </a:r>
            <a:r>
              <a:rPr lang="en-GB" sz="2000" dirty="0"/>
              <a:t>that the body is initially at rest, find:</a:t>
            </a:r>
          </a:p>
          <a:p>
            <a:pPr marL="342900" indent="-342900">
              <a:buAutoNum type="alphaLcParenBoth"/>
            </a:pPr>
            <a:r>
              <a:rPr lang="en-GB" sz="2000" dirty="0"/>
              <a:t>the acceleration of the body</a:t>
            </a:r>
          </a:p>
          <a:p>
            <a:pPr marL="342900" indent="-342900">
              <a:buAutoNum type="alphaLcParenBoth"/>
            </a:pPr>
            <a:r>
              <a:rPr lang="en-GB" sz="2000" dirty="0"/>
              <a:t>the distance travelled by the body in the first 4 seconds</a:t>
            </a:r>
          </a:p>
          <a:p>
            <a:pPr marL="342900" indent="-342900">
              <a:buAutoNum type="alphaLcParenBoth"/>
            </a:pPr>
            <a:r>
              <a:rPr lang="en-GB" sz="2000" dirty="0"/>
              <a:t>the magnitude of the normal reaction between the body and the table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B05C79C-1837-422E-9AD6-3456DE744B2B}"/>
                  </a:ext>
                </a:extLst>
              </p:cNvPr>
              <p:cNvSpPr txBox="1"/>
              <p:nvPr/>
            </p:nvSpPr>
            <p:spPr>
              <a:xfrm>
                <a:off x="808345" y="5200462"/>
                <a:ext cx="2952665" cy="15660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b="0" i="1" dirty="0" smtClean="0">
                    <a:latin typeface="Cambria Math" panose="02040503050406030204" pitchFamily="18" charset="0"/>
                  </a:rPr>
                  <a:t>F = ma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20−4=5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r>
                  <a:rPr lang="en-GB" sz="2800" b="0" dirty="0"/>
                  <a:t/>
                </a:r>
                <a:br>
                  <a:rPr lang="en-GB" sz="2800" b="0" dirty="0"/>
                </a:b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=3.2</m:t>
                    </m:r>
                  </m:oMath>
                </a14:m>
                <a:r>
                  <a:rPr lang="en-GB" sz="2800" dirty="0"/>
                  <a:t> ms</a:t>
                </a:r>
                <a:r>
                  <a:rPr lang="en-GB" sz="2800" baseline="30000" dirty="0"/>
                  <a:t>-2</a:t>
                </a: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B05C79C-1837-422E-9AD6-3456DE744B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345" y="5200462"/>
                <a:ext cx="2952665" cy="1566070"/>
              </a:xfrm>
              <a:prstGeom prst="rect">
                <a:avLst/>
              </a:prstGeom>
              <a:blipFill>
                <a:blip r:embed="rId8"/>
                <a:stretch>
                  <a:fillRect t="-3891" b="-46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029C5EB-61C7-4813-957A-9CD4E534DB58}"/>
                  </a:ext>
                </a:extLst>
              </p:cNvPr>
              <p:cNvSpPr txBox="1"/>
              <p:nvPr/>
            </p:nvSpPr>
            <p:spPr>
              <a:xfrm>
                <a:off x="4445552" y="2919732"/>
                <a:ext cx="4392488" cy="21364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𝑢𝑡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0×4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×3.2×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r>
                  <a:rPr lang="en-GB" sz="2800" b="0" dirty="0"/>
                  <a:t/>
                </a:r>
                <a:br>
                  <a:rPr lang="en-GB" sz="2800" b="0" dirty="0"/>
                </a:b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=25.6</m:t>
                    </m:r>
                  </m:oMath>
                </a14:m>
                <a:r>
                  <a:rPr lang="en-GB" sz="2800" dirty="0"/>
                  <a:t> m</a:t>
                </a: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029C5EB-61C7-4813-957A-9CD4E534DB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5552" y="2919732"/>
                <a:ext cx="4392488" cy="2136482"/>
              </a:xfrm>
              <a:prstGeom prst="rect">
                <a:avLst/>
              </a:prstGeom>
              <a:blipFill>
                <a:blip r:embed="rId9"/>
                <a:stretch>
                  <a:fillRect b="-7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337FACC-EEBD-4C37-8D57-B853027EADB5}"/>
                  </a:ext>
                </a:extLst>
              </p:cNvPr>
              <p:cNvSpPr txBox="1"/>
              <p:nvPr/>
            </p:nvSpPr>
            <p:spPr>
              <a:xfrm>
                <a:off x="5148064" y="5450865"/>
                <a:ext cx="18002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𝑅𝑒𝑠𝑜𝑙𝑣𝑒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↑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:    </m:t>
                      </m:r>
                    </m:oMath>
                  </m:oMathPara>
                </a14:m>
                <a:endParaRPr lang="en-GB" sz="24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r>
                  <a:rPr lang="en-GB" sz="2400" b="0" dirty="0"/>
                  <a:t/>
                </a:r>
                <a:br>
                  <a:rPr lang="en-GB" sz="2400" b="0" dirty="0"/>
                </a:b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=49</m:t>
                    </m:r>
                  </m:oMath>
                </a14:m>
                <a:r>
                  <a:rPr lang="en-GB" sz="2400" dirty="0"/>
                  <a:t> </a:t>
                </a: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337FACC-EEBD-4C37-8D57-B853027EAD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5450865"/>
                <a:ext cx="1800200" cy="1200329"/>
              </a:xfrm>
              <a:prstGeom prst="rect">
                <a:avLst/>
              </a:prstGeom>
              <a:blipFill>
                <a:blip r:embed="rId10"/>
                <a:stretch>
                  <a:fillRect l="-1014" r="-57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Rectangle 29">
            <a:extLst>
              <a:ext uri="{FF2B5EF4-FFF2-40B4-BE49-F238E27FC236}">
                <a16:creationId xmlns:a16="http://schemas.microsoft.com/office/drawing/2014/main" id="{FFF4A193-666A-4554-93CC-531FD964B037}"/>
              </a:ext>
            </a:extLst>
          </p:cNvPr>
          <p:cNvSpPr/>
          <p:nvPr/>
        </p:nvSpPr>
        <p:spPr>
          <a:xfrm>
            <a:off x="700333" y="5434879"/>
            <a:ext cx="216024" cy="18861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EAB1145-B655-47BC-A397-A3173CCD12C0}"/>
              </a:ext>
            </a:extLst>
          </p:cNvPr>
          <p:cNvSpPr/>
          <p:nvPr/>
        </p:nvSpPr>
        <p:spPr>
          <a:xfrm>
            <a:off x="4543744" y="3284984"/>
            <a:ext cx="216024" cy="18861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FA1A0CE-0944-4A92-ACD3-D916F6698EDB}"/>
              </a:ext>
            </a:extLst>
          </p:cNvPr>
          <p:cNvSpPr/>
          <p:nvPr/>
        </p:nvSpPr>
        <p:spPr>
          <a:xfrm>
            <a:off x="4548535" y="5529184"/>
            <a:ext cx="216024" cy="18861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11"/>
          <a:srcRect t="5605"/>
          <a:stretch/>
        </p:blipFill>
        <p:spPr>
          <a:xfrm>
            <a:off x="700333" y="2785010"/>
            <a:ext cx="2866812" cy="24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631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4648D16-D866-4757-A474-A00CCA4F8C6E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809379D0-5272-4A18-9269-FB061A92E8DB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 smtClean="0"/>
                    <a:t>Forces - Combining </a:t>
                  </a:r>
                  <a14:m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𝑚𝑎</m:t>
                      </m:r>
                    </m:oMath>
                  </a14:m>
                  <a:r>
                    <a:rPr lang="en-GB" sz="3200" dirty="0"/>
                    <a:t> with </a:t>
                  </a:r>
                  <a14:m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𝑠𝑢𝑣𝑎𝑡</m:t>
                      </m:r>
                    </m:oMath>
                  </a14:m>
                  <a:r>
                    <a:rPr lang="en-GB" sz="3200" dirty="0"/>
                    <a:t> equations</a:t>
                  </a:r>
                </a:p>
              </p:txBody>
            </p:sp>
          </mc:Choice>
          <mc:Fallback xmlns="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809379D0-5272-4A18-9269-FB061A92E8D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5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059FD0E0-EEFE-43F2-985B-3813E7DE748C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51E92CE0-436D-4EDB-91CB-2AA11A0D68B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528" y="764704"/>
            <a:ext cx="8295674" cy="2761003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4668FC7-174B-4C49-9DAF-567587060C4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7544" y="4149080"/>
            <a:ext cx="8030579" cy="18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507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</a:t>
              </a:r>
              <a:r>
                <a:rPr lang="en-GB" sz="3200" dirty="0" smtClean="0">
                  <a:latin typeface="+mj-lt"/>
                </a:rPr>
                <a:t>10A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Stats/Mechanics Year 1</a:t>
            </a:r>
          </a:p>
          <a:p>
            <a:r>
              <a:rPr lang="en-GB" sz="2400" dirty="0"/>
              <a:t>Pages </a:t>
            </a:r>
            <a:r>
              <a:rPr lang="en-GB" sz="2400" dirty="0" smtClean="0"/>
              <a:t>158-159</a:t>
            </a:r>
            <a:endParaRPr lang="en-GB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1979712" y="2420888"/>
            <a:ext cx="4415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Complete before the lesson	</a:t>
            </a:r>
            <a:endParaRPr lang="en-US" sz="2400" dirty="0" smtClean="0"/>
          </a:p>
          <a:p>
            <a:r>
              <a:rPr lang="en-US" sz="2400" dirty="0" smtClean="0"/>
              <a:t>Q1-5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</a:t>
            </a:r>
            <a:r>
              <a:rPr lang="en-US" sz="2400" dirty="0" smtClean="0"/>
              <a:t>Q6-9</a:t>
            </a:r>
            <a:endParaRPr lang="en-US" sz="2400" dirty="0"/>
          </a:p>
          <a:p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 		Q10-14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326882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10B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Stats/Mechanics Year 1</a:t>
            </a:r>
          </a:p>
          <a:p>
            <a:r>
              <a:rPr lang="en-GB" sz="2400" dirty="0"/>
              <a:t>Pages 161-162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4E39BBCA-3CD8-4C20-8380-940230E4074B}"/>
              </a:ext>
            </a:extLst>
          </p:cNvPr>
          <p:cNvSpPr txBox="1"/>
          <p:nvPr/>
        </p:nvSpPr>
        <p:spPr>
          <a:xfrm>
            <a:off x="467544" y="2132856"/>
            <a:ext cx="1308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Extension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744EBA3-4D54-462B-BFBD-FE21E5C2F7A4}"/>
                  </a:ext>
                </a:extLst>
              </p:cNvPr>
              <p:cNvSpPr txBox="1"/>
              <p:nvPr/>
            </p:nvSpPr>
            <p:spPr>
              <a:xfrm>
                <a:off x="486390" y="2488057"/>
                <a:ext cx="4393954" cy="12587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A force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dirty="0"/>
                  <a:t> acts in the direction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dirty="0"/>
                  <a:t> and a force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dirty="0"/>
                  <a:t> acts at an angle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dirty="0"/>
                  <a:t> to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dirty="0"/>
                  <a:t>, as shown.</a:t>
                </a:r>
              </a:p>
              <a:p>
                <a:r>
                  <a:rPr lang="en-GB" dirty="0"/>
                  <a:t>Show that the resultant force has magnitude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Sup>
                          <m:sSub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GB" i="1">
                            <a:latin typeface="Cambria Math" panose="02040503050406030204" pitchFamily="18" charset="0"/>
                          </a:rPr>
                          <m:t>+</m:t>
                        </m:r>
                        <m:sSubSup>
                          <m:sSub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GB" i="1">
                            <a:latin typeface="Cambria Math" panose="02040503050406030204" pitchFamily="18" charset="0"/>
                          </a:rPr>
                          <m:t>+2</m:t>
                        </m:r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func>
                          <m:func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e>
                    </m:rad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744EBA3-4D54-462B-BFBD-FE21E5C2F7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390" y="2488057"/>
                <a:ext cx="4393954" cy="1258743"/>
              </a:xfrm>
              <a:prstGeom prst="rect">
                <a:avLst/>
              </a:prstGeom>
              <a:blipFill>
                <a:blip r:embed="rId2"/>
                <a:stretch>
                  <a:fillRect l="-1248" t="-2415" r="-6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E7D7FD1-C30F-4378-86F6-B437C7A5D29D}"/>
              </a:ext>
            </a:extLst>
          </p:cNvPr>
          <p:cNvCxnSpPr/>
          <p:nvPr/>
        </p:nvCxnSpPr>
        <p:spPr>
          <a:xfrm>
            <a:off x="5635694" y="3483116"/>
            <a:ext cx="11521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1F60398-BCAB-4932-9190-150973FC73F8}"/>
              </a:ext>
            </a:extLst>
          </p:cNvPr>
          <p:cNvCxnSpPr>
            <a:cxnSpLocks/>
          </p:cNvCxnSpPr>
          <p:nvPr/>
        </p:nvCxnSpPr>
        <p:spPr>
          <a:xfrm flipV="1">
            <a:off x="5634296" y="2709235"/>
            <a:ext cx="701749" cy="7761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A650A09-E280-4DD8-9890-2B849E3540A1}"/>
                  </a:ext>
                </a:extLst>
              </p:cNvPr>
              <p:cNvSpPr txBox="1"/>
              <p:nvPr/>
            </p:nvSpPr>
            <p:spPr>
              <a:xfrm>
                <a:off x="5972403" y="3435534"/>
                <a:ext cx="49012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A650A09-E280-4DD8-9890-2B849E3540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2403" y="3435534"/>
                <a:ext cx="490126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649F9E9-05F0-4AA0-9381-6B665EC51872}"/>
                  </a:ext>
                </a:extLst>
              </p:cNvPr>
              <p:cNvSpPr txBox="1"/>
              <p:nvPr/>
            </p:nvSpPr>
            <p:spPr>
              <a:xfrm>
                <a:off x="5623595" y="2762822"/>
                <a:ext cx="49012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649F9E9-05F0-4AA0-9381-6B665EC518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3595" y="2762822"/>
                <a:ext cx="490126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A3E779A-12C9-4B41-B1DA-5A2CB72FF28E}"/>
                  </a:ext>
                </a:extLst>
              </p:cNvPr>
              <p:cNvSpPr txBox="1"/>
              <p:nvPr/>
            </p:nvSpPr>
            <p:spPr>
              <a:xfrm>
                <a:off x="5843241" y="3137600"/>
                <a:ext cx="30038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A3E779A-12C9-4B41-B1DA-5A2CB72FF2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3241" y="3137600"/>
                <a:ext cx="300384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Freeform: Shape 17">
            <a:extLst>
              <a:ext uri="{FF2B5EF4-FFF2-40B4-BE49-F238E27FC236}">
                <a16:creationId xmlns:a16="http://schemas.microsoft.com/office/drawing/2014/main" id="{1DED9356-B182-486F-8BC6-584F9C082899}"/>
              </a:ext>
            </a:extLst>
          </p:cNvPr>
          <p:cNvSpPr/>
          <p:nvPr/>
        </p:nvSpPr>
        <p:spPr>
          <a:xfrm>
            <a:off x="5829300" y="3273425"/>
            <a:ext cx="85725" cy="209550"/>
          </a:xfrm>
          <a:custGeom>
            <a:avLst/>
            <a:gdLst>
              <a:gd name="connsiteX0" fmla="*/ 0 w 98425"/>
              <a:gd name="connsiteY0" fmla="*/ 0 h 209550"/>
              <a:gd name="connsiteX1" fmla="*/ 79375 w 98425"/>
              <a:gd name="connsiteY1" fmla="*/ 107950 h 209550"/>
              <a:gd name="connsiteX2" fmla="*/ 98425 w 98425"/>
              <a:gd name="connsiteY2" fmla="*/ 209550 h 209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8425" h="209550">
                <a:moveTo>
                  <a:pt x="0" y="0"/>
                </a:moveTo>
                <a:cubicBezTo>
                  <a:pt x="31485" y="36512"/>
                  <a:pt x="62971" y="73025"/>
                  <a:pt x="79375" y="107950"/>
                </a:cubicBezTo>
                <a:cubicBezTo>
                  <a:pt x="95779" y="142875"/>
                  <a:pt x="97102" y="176212"/>
                  <a:pt x="98425" y="20955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6695D71-3AA3-43FC-8A0B-5B73E69380D6}"/>
                  </a:ext>
                </a:extLst>
              </p:cNvPr>
              <p:cNvSpPr txBox="1"/>
              <p:nvPr/>
            </p:nvSpPr>
            <p:spPr>
              <a:xfrm>
                <a:off x="651669" y="3929169"/>
                <a:ext cx="4101083" cy="24639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/>
                  <a:t>Force vector: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400" b="1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GB" sz="1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400" b="1" i="1" smtClean="0">
                                      <a:latin typeface="Cambria Math" panose="02040503050406030204" pitchFamily="18" charset="0"/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en-GB" sz="14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GB" sz="1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400" b="1" i="1" smtClean="0">
                                      <a:latin typeface="Cambria Math" panose="02040503050406030204" pitchFamily="18" charset="0"/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en-GB" sz="14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n-GB" sz="1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GB" sz="1400" b="1" i="0" smtClean="0">
                                      <a:latin typeface="Cambria Math" panose="02040503050406030204" pitchFamily="18" charset="0"/>
                                    </a:rPr>
                                    <m:t>𝐜𝐨𝐬</m:t>
                                  </m:r>
                                </m:fName>
                                <m:e>
                                  <m:r>
                                    <a:rPr lang="en-GB" sz="1400" b="1" i="1" smtClean="0">
                                      <a:latin typeface="Cambria Math" panose="02040503050406030204" pitchFamily="18" charset="0"/>
                                    </a:rPr>
                                    <m:t>𝜽</m:t>
                                  </m:r>
                                </m:e>
                              </m:func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GB" sz="1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400" b="1" i="1" smtClean="0">
                                      <a:latin typeface="Cambria Math" panose="02040503050406030204" pitchFamily="18" charset="0"/>
                                    </a:rPr>
                                    <m:t>𝑭</m:t>
                                  </m:r>
                                </m:e>
                                <m:sub>
                                  <m:r>
                                    <a:rPr lang="en-GB" sz="14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n-GB" sz="1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GB" sz="1400" b="1" i="0" smtClean="0">
                                      <a:latin typeface="Cambria Math" panose="02040503050406030204" pitchFamily="18" charset="0"/>
                                    </a:rPr>
                                    <m:t>𝐬𝐢𝐧</m:t>
                                  </m:r>
                                </m:fName>
                                <m:e>
                                  <m:r>
                                    <a:rPr lang="en-GB" sz="1400" b="1" i="1" smtClean="0">
                                      <a:latin typeface="Cambria Math" panose="02040503050406030204" pitchFamily="18" charset="0"/>
                                    </a:rPr>
                                    <m:t>𝜽</m:t>
                                  </m:r>
                                </m:e>
                              </m:func>
                            </m:e>
                          </m:mr>
                        </m:m>
                      </m:e>
                    </m:d>
                  </m:oMath>
                </a14:m>
                <a:endParaRPr lang="en-GB" sz="1400" b="1" dirty="0"/>
              </a:p>
              <a:p>
                <a:r>
                  <a:rPr lang="en-GB" sz="1400" b="1" dirty="0"/>
                  <a:t>Magnitude: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GB" sz="14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400" b="1" i="1" smtClean="0">
                                          <a:latin typeface="Cambria Math" panose="02040503050406030204" pitchFamily="18" charset="0"/>
                                        </a:rPr>
                                        <m:t>𝑭</m:t>
                                      </m:r>
                                    </m:e>
                                    <m:sub>
                                      <m:r>
                                        <a:rPr lang="en-GB" sz="1400" b="1" i="1" smtClean="0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sub>
                                  </m:sSub>
                                  <m:r>
                                    <a:rPr lang="en-GB" sz="1400" b="1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GB" sz="14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sz="1400" b="1" i="1" smtClean="0">
                                          <a:latin typeface="Cambria Math" panose="02040503050406030204" pitchFamily="18" charset="0"/>
                                        </a:rPr>
                                        <m:t>𝑭</m:t>
                                      </m:r>
                                    </m:e>
                                    <m:sub>
                                      <m:r>
                                        <a:rPr lang="en-GB" sz="1400" b="1" i="1" smtClean="0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b>
                                  </m:sSub>
                                  <m:r>
                                    <a:rPr lang="en-GB" sz="1400" b="1" i="1" smtClean="0">
                                      <a:latin typeface="Cambria Math" panose="02040503050406030204" pitchFamily="18" charset="0"/>
                                    </a:rPr>
                                    <m:t>𝒄𝒐𝒔</m:t>
                                  </m:r>
                                  <m:r>
                                    <a:rPr lang="en-GB" sz="1400" b="1" i="1" smtClean="0">
                                      <a:latin typeface="Cambria Math" panose="02040503050406030204" pitchFamily="18" charset="0"/>
                                    </a:rPr>
                                    <m:t>𝜽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  <m:sup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bSup>
                          <m:func>
                            <m:funcPr>
                              <m:ctrlP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1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1" i="0" smtClean="0">
                                      <a:latin typeface="Cambria Math" panose="02040503050406030204" pitchFamily="18" charset="0"/>
                                    </a:rPr>
                                    <m:t>𝐬𝐢𝐧</m:t>
                                  </m:r>
                                </m:e>
                                <m:sup>
                                  <m:r>
                                    <a:rPr lang="en-GB" sz="14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</m:func>
                        </m:e>
                      </m:rad>
                    </m:oMath>
                    <m:oMath xmlns:m="http://schemas.openxmlformats.org/officeDocument/2006/math"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Sup>
                            <m:sSubSupPr>
                              <m:ctrlP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  <m:sup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bSup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sSub>
                            <m:sSubPr>
                              <m:ctrlP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func>
                            <m:funcPr>
                              <m:ctrlP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sz="1400" b="1" i="0" smtClean="0">
                                  <a:latin typeface="Cambria Math" panose="02040503050406030204" pitchFamily="18" charset="0"/>
                                </a:rPr>
                                <m:t>𝐜𝐨𝐬</m:t>
                              </m:r>
                            </m:fName>
                            <m:e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</m:func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  <m:sup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bSup>
                          <m:func>
                            <m:funcPr>
                              <m:ctrlP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1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1" i="0" smtClean="0">
                                      <a:latin typeface="Cambria Math" panose="02040503050406030204" pitchFamily="18" charset="0"/>
                                    </a:rPr>
                                    <m:t>𝐜𝐨𝐬</m:t>
                                  </m:r>
                                </m:e>
                                <m:sup>
                                  <m:r>
                                    <a:rPr lang="en-GB" sz="14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</m:func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  <m:sup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bSup>
                          <m:func>
                            <m:funcPr>
                              <m:ctrlP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1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1" i="0" smtClean="0">
                                      <a:latin typeface="Cambria Math" panose="02040503050406030204" pitchFamily="18" charset="0"/>
                                    </a:rPr>
                                    <m:t>𝐬𝐢𝐧</m:t>
                                  </m:r>
                                </m:e>
                                <m:sup>
                                  <m:r>
                                    <a:rPr lang="en-GB" sz="14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</m:func>
                        </m:e>
                      </m:rad>
                    </m:oMath>
                    <m:oMath xmlns:m="http://schemas.openxmlformats.org/officeDocument/2006/math"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Sup>
                            <m:sSubSupPr>
                              <m:ctrlPr>
                                <a:rPr lang="en-GB" sz="1400" b="1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  <m:sup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bSup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𝟐</m:t>
                          </m:r>
                          <m:sSub>
                            <m:sSubPr>
                              <m:ctrlPr>
                                <a:rPr lang="en-GB" sz="14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GB" sz="14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func>
                            <m:funcPr>
                              <m:ctrlPr>
                                <a:rPr lang="en-GB" sz="1400" b="1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𝒄𝒐𝒔</m:t>
                              </m:r>
                            </m:fName>
                            <m:e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</m:func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GB" sz="1400" b="1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  <m:sup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bSup>
                          <m:d>
                            <m:dPr>
                              <m:ctrlP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1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GB" sz="14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400" b="1" i="0" smtClean="0">
                                          <a:latin typeface="Cambria Math" panose="02040503050406030204" pitchFamily="18" charset="0"/>
                                        </a:rPr>
                                        <m:t>𝐜𝐨𝐬</m:t>
                                      </m:r>
                                    </m:e>
                                    <m:sup>
                                      <m:r>
                                        <a:rPr lang="en-GB" sz="1400" b="1" i="1" smtClean="0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GB" sz="1400" b="1" i="1" smtClean="0">
                                      <a:latin typeface="Cambria Math" panose="02040503050406030204" pitchFamily="18" charset="0"/>
                                    </a:rPr>
                                    <m:t>𝜽</m:t>
                                  </m:r>
                                </m:e>
                              </m:func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unc>
                                <m:funcPr>
                                  <m:ctrlPr>
                                    <a:rPr lang="en-GB" sz="1400" b="1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GB" sz="14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400" b="1" i="1">
                                          <a:latin typeface="Cambria Math" panose="02040503050406030204" pitchFamily="18" charset="0"/>
                                        </a:rPr>
                                        <m:t>𝒔𝒊𝒏</m:t>
                                      </m:r>
                                    </m:e>
                                    <m:sup>
                                      <m:r>
                                        <a:rPr lang="en-GB" sz="1400" b="1" i="1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GB" sz="1400" b="1" i="1">
                                      <a:latin typeface="Cambria Math" panose="02040503050406030204" pitchFamily="18" charset="0"/>
                                    </a:rPr>
                                    <m:t>𝜽</m:t>
                                  </m:r>
                                </m:e>
                              </m:func>
                            </m:e>
                          </m:d>
                        </m:e>
                      </m:rad>
                    </m:oMath>
                    <m:oMath xmlns:m="http://schemas.openxmlformats.org/officeDocument/2006/math"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Sup>
                            <m:sSubSupPr>
                              <m:ctrlPr>
                                <a:rPr lang="en-GB" sz="1400" b="1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  <m:sup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bSup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GB" sz="1400" b="1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  <m:sup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bSup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400" b="1" i="1">
                              <a:latin typeface="Cambria Math" panose="02040503050406030204" pitchFamily="18" charset="0"/>
                            </a:rPr>
                            <m:t>𝟐</m:t>
                          </m:r>
                          <m:sSub>
                            <m:sSubPr>
                              <m:ctrlPr>
                                <a:rPr lang="en-GB" sz="14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GB" sz="14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func>
                            <m:funcPr>
                              <m:ctrlPr>
                                <a:rPr lang="en-GB" sz="1400" b="1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𝒄𝒐𝒔</m:t>
                              </m:r>
                            </m:fName>
                            <m:e>
                              <m:r>
                                <a:rPr lang="en-GB" sz="1400" b="1" i="1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</m:func>
                        </m:e>
                      </m:rad>
                    </m:oMath>
                  </m:oMathPara>
                </a14:m>
                <a:endParaRPr lang="en-GB" sz="1400" b="1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6695D71-3AA3-43FC-8A0B-5B73E69380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69" y="3929169"/>
                <a:ext cx="4101083" cy="2463944"/>
              </a:xfrm>
              <a:prstGeom prst="rect">
                <a:avLst/>
              </a:prstGeom>
              <a:blipFill>
                <a:blip r:embed="rId6"/>
                <a:stretch>
                  <a:fillRect l="-4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>
            <a:extLst>
              <a:ext uri="{FF2B5EF4-FFF2-40B4-BE49-F238E27FC236}">
                <a16:creationId xmlns:a16="http://schemas.microsoft.com/office/drawing/2014/main" id="{40996F16-DD7D-4EB0-A61F-76C8FDABB390}"/>
              </a:ext>
            </a:extLst>
          </p:cNvPr>
          <p:cNvSpPr/>
          <p:nvPr/>
        </p:nvSpPr>
        <p:spPr>
          <a:xfrm>
            <a:off x="587217" y="3965045"/>
            <a:ext cx="4346289" cy="242806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7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5623595" y="4024770"/>
            <a:ext cx="4415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Complete before the lesson	</a:t>
            </a:r>
            <a:endParaRPr lang="en-US" sz="2400" dirty="0" smtClean="0"/>
          </a:p>
          <a:p>
            <a:r>
              <a:rPr lang="en-US" sz="2400" dirty="0" smtClean="0"/>
              <a:t>Q1-2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</a:t>
            </a:r>
            <a:r>
              <a:rPr lang="en-US" sz="2400" dirty="0" smtClean="0"/>
              <a:t>Q3-5</a:t>
            </a:r>
            <a:endParaRPr lang="en-US" sz="2400" dirty="0"/>
          </a:p>
          <a:p>
            <a:r>
              <a:rPr lang="en-US" sz="2400" dirty="0" smtClean="0">
                <a:solidFill>
                  <a:schemeClr val="accent6"/>
                </a:solidFill>
              </a:rPr>
              <a:t>Amber		Q6-7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 		Q8-9 &amp; Challenge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81031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10C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Stats/Mechanics Year 1</a:t>
            </a:r>
          </a:p>
          <a:p>
            <a:r>
              <a:rPr lang="en-GB" sz="2400" dirty="0"/>
              <a:t>Pages 164-166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899592" y="2274838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Complete before the lesson		</a:t>
            </a:r>
            <a:r>
              <a:rPr lang="en-US" sz="2400" dirty="0" smtClean="0"/>
              <a:t>Q1-3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Q4-7</a:t>
            </a:r>
            <a:endParaRPr lang="en-US" sz="2400" dirty="0"/>
          </a:p>
          <a:p>
            <a:r>
              <a:rPr lang="en-US" sz="2400" dirty="0" smtClean="0">
                <a:solidFill>
                  <a:schemeClr val="accent6"/>
                </a:solidFill>
              </a:rPr>
              <a:t>Amber					</a:t>
            </a:r>
            <a:r>
              <a:rPr lang="en-US" sz="2400" dirty="0" smtClean="0"/>
              <a:t>Q8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 </a:t>
            </a:r>
            <a:r>
              <a:rPr lang="en-US" sz="2400" dirty="0"/>
              <a:t>					</a:t>
            </a:r>
            <a:r>
              <a:rPr lang="en-US" sz="2400" dirty="0" smtClean="0"/>
              <a:t>Q9-11 &amp; Challenge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46810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2FB8003-1D4F-40CE-93C9-8E90EE965EFA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8AE116DB-3CD0-4C61-80B9-DE967D743255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Forces – Horizontal 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640B3DC-ECB5-44A0-9634-D5D84E41C66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4FF2267-10DD-4288-B9AA-D07AED334A25}"/>
              </a:ext>
            </a:extLst>
          </p:cNvPr>
          <p:cNvCxnSpPr>
            <a:cxnSpLocks/>
          </p:cNvCxnSpPr>
          <p:nvPr/>
        </p:nvCxnSpPr>
        <p:spPr>
          <a:xfrm flipH="1" flipV="1">
            <a:off x="4692821" y="3639002"/>
            <a:ext cx="3910" cy="791728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2F47DFFE-EE0F-49F3-B974-EA52AE9289BB}"/>
              </a:ext>
            </a:extLst>
          </p:cNvPr>
          <p:cNvCxnSpPr>
            <a:cxnSpLocks/>
          </p:cNvCxnSpPr>
          <p:nvPr/>
        </p:nvCxnSpPr>
        <p:spPr>
          <a:xfrm flipV="1">
            <a:off x="5277590" y="4808067"/>
            <a:ext cx="804060" cy="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18F014D2-21BD-4312-B8C8-B624DA81A9E4}"/>
              </a:ext>
            </a:extLst>
          </p:cNvPr>
          <p:cNvCxnSpPr>
            <a:cxnSpLocks/>
          </p:cNvCxnSpPr>
          <p:nvPr/>
        </p:nvCxnSpPr>
        <p:spPr>
          <a:xfrm flipH="1" flipV="1">
            <a:off x="3377087" y="4828224"/>
            <a:ext cx="785785" cy="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952CA4B3-372E-495A-9C04-8CBCAC4B8599}"/>
              </a:ext>
            </a:extLst>
          </p:cNvPr>
          <p:cNvCxnSpPr>
            <a:cxnSpLocks/>
          </p:cNvCxnSpPr>
          <p:nvPr/>
        </p:nvCxnSpPr>
        <p:spPr>
          <a:xfrm>
            <a:off x="4692821" y="5110410"/>
            <a:ext cx="0" cy="786096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-1" y="764704"/>
            <a:ext cx="91129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The particle is moving from left to right on the table.</a:t>
            </a:r>
          </a:p>
          <a:p>
            <a:pPr algn="ctr"/>
            <a:endParaRPr lang="en-GB" dirty="0" smtClean="0"/>
          </a:p>
          <a:p>
            <a:pPr algn="ctr"/>
            <a:r>
              <a:rPr lang="en-GB" sz="3200" dirty="0" smtClean="0"/>
              <a:t>What forces could be acting on the particle?</a:t>
            </a:r>
            <a:endParaRPr lang="en-GB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3900649" y="2398948"/>
            <a:ext cx="17514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acceleration</a:t>
            </a:r>
            <a:endParaRPr lang="en-GB" sz="2400" dirty="0"/>
          </a:p>
        </p:txBody>
      </p:sp>
      <p:sp>
        <p:nvSpPr>
          <p:cNvPr id="20" name="Rectangle 19"/>
          <p:cNvSpPr/>
          <p:nvPr/>
        </p:nvSpPr>
        <p:spPr>
          <a:xfrm>
            <a:off x="6111474" y="4560853"/>
            <a:ext cx="20948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Driving Force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08800" y="4546457"/>
            <a:ext cx="25995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 smtClean="0">
                <a:solidFill>
                  <a:srgbClr val="0000FF"/>
                </a:solidFill>
              </a:rPr>
              <a:t>Resistance </a:t>
            </a:r>
            <a:r>
              <a:rPr lang="en-GB" sz="2800" dirty="0">
                <a:solidFill>
                  <a:srgbClr val="0000FF"/>
                </a:solidFill>
              </a:rPr>
              <a:t>Force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A363B83-32B2-450B-8244-C9BD4758A333}"/>
              </a:ext>
            </a:extLst>
          </p:cNvPr>
          <p:cNvSpPr/>
          <p:nvPr/>
        </p:nvSpPr>
        <p:spPr>
          <a:xfrm>
            <a:off x="4139814" y="4430730"/>
            <a:ext cx="1113835" cy="682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en-GB" sz="4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EBC14B4-7EA4-48E3-931C-780EF99BE518}"/>
              </a:ext>
            </a:extLst>
          </p:cNvPr>
          <p:cNvCxnSpPr/>
          <p:nvPr/>
        </p:nvCxnSpPr>
        <p:spPr>
          <a:xfrm>
            <a:off x="2993591" y="5113263"/>
            <a:ext cx="3341504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635896" y="3180185"/>
            <a:ext cx="23370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rgbClr val="7030A0"/>
                </a:solidFill>
              </a:rPr>
              <a:t>Reaction </a:t>
            </a:r>
            <a:r>
              <a:rPr lang="en-GB" sz="2800" dirty="0" smtClean="0">
                <a:solidFill>
                  <a:srgbClr val="7030A0"/>
                </a:solidFill>
              </a:rPr>
              <a:t>Force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828256" y="5930116"/>
            <a:ext cx="19523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 smtClean="0">
                <a:solidFill>
                  <a:srgbClr val="FFC000"/>
                </a:solidFill>
              </a:rPr>
              <a:t>Weight (</a:t>
            </a:r>
            <a:r>
              <a:rPr lang="en-GB" sz="2800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sz="2800" dirty="0" smtClean="0">
                <a:solidFill>
                  <a:srgbClr val="FFC000"/>
                </a:solidFill>
              </a:rPr>
              <a:t>g)</a:t>
            </a:r>
            <a:endParaRPr lang="en-GB" sz="2000" dirty="0">
              <a:solidFill>
                <a:srgbClr val="FFC000"/>
              </a:solidFill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8896" y="2738270"/>
            <a:ext cx="751047" cy="331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464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2FB8003-1D4F-40CE-93C9-8E90EE965EFA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8AE116DB-3CD0-4C61-80B9-DE967D743255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Forces – Horizontal 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640B3DC-ECB5-44A0-9634-D5D84E41C66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88" name="TextBox 87">
            <a:extLst>
              <a:ext uri="{FF2B5EF4-FFF2-40B4-BE49-F238E27FC236}">
                <a16:creationId xmlns:a16="http://schemas.microsoft.com/office/drawing/2014/main" id="{A981E39B-1FD0-4E7C-A730-CD5430DB6A5E}"/>
              </a:ext>
            </a:extLst>
          </p:cNvPr>
          <p:cNvSpPr txBox="1"/>
          <p:nvPr/>
        </p:nvSpPr>
        <p:spPr>
          <a:xfrm>
            <a:off x="2705" y="801385"/>
            <a:ext cx="9144000" cy="10772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chemeClr val="tx1"/>
                </a:solidFill>
              </a:rPr>
              <a:t>The </a:t>
            </a:r>
            <a:r>
              <a:rPr lang="en-GB" sz="3200" dirty="0">
                <a:solidFill>
                  <a:schemeClr val="tx1"/>
                </a:solidFill>
              </a:rPr>
              <a:t>‘</a:t>
            </a:r>
            <a:r>
              <a:rPr lang="en-GB" sz="3200" b="1" dirty="0">
                <a:solidFill>
                  <a:schemeClr val="tx1"/>
                </a:solidFill>
              </a:rPr>
              <a:t>resultant force</a:t>
            </a:r>
            <a:r>
              <a:rPr lang="en-GB" sz="3200" dirty="0">
                <a:solidFill>
                  <a:schemeClr val="tx1"/>
                </a:solidFill>
              </a:rPr>
              <a:t>’ is the overall force </a:t>
            </a:r>
            <a:endParaRPr lang="en-GB" sz="3200" dirty="0" smtClean="0">
              <a:solidFill>
                <a:schemeClr val="tx1"/>
              </a:solidFill>
            </a:endParaRPr>
          </a:p>
          <a:p>
            <a:pPr algn="ctr"/>
            <a:r>
              <a:rPr lang="en-GB" sz="3200" dirty="0" smtClean="0">
                <a:solidFill>
                  <a:schemeClr val="tx1"/>
                </a:solidFill>
              </a:rPr>
              <a:t>acting </a:t>
            </a:r>
            <a:r>
              <a:rPr lang="en-GB" sz="3200" dirty="0">
                <a:solidFill>
                  <a:schemeClr val="tx1"/>
                </a:solidFill>
              </a:rPr>
              <a:t>on the object. </a:t>
            </a:r>
            <a:endParaRPr lang="en-GB" sz="3200" dirty="0" smtClean="0">
              <a:solidFill>
                <a:schemeClr val="tx1"/>
              </a:solidFill>
            </a:endParaRP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97E5C654-E8BE-404E-B5FB-D8D6CB13CC20}"/>
              </a:ext>
            </a:extLst>
          </p:cNvPr>
          <p:cNvCxnSpPr>
            <a:cxnSpLocks/>
          </p:cNvCxnSpPr>
          <p:nvPr/>
        </p:nvCxnSpPr>
        <p:spPr>
          <a:xfrm flipV="1">
            <a:off x="5216926" y="2954371"/>
            <a:ext cx="1080120" cy="808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229997D2-7E26-451C-B881-73452F4CA80B}"/>
              </a:ext>
            </a:extLst>
          </p:cNvPr>
          <p:cNvCxnSpPr>
            <a:cxnSpLocks/>
          </p:cNvCxnSpPr>
          <p:nvPr/>
        </p:nvCxnSpPr>
        <p:spPr>
          <a:xfrm flipH="1">
            <a:off x="2624638" y="2954371"/>
            <a:ext cx="1137722" cy="8089"/>
          </a:xfrm>
          <a:prstGeom prst="straightConnector1">
            <a:avLst/>
          </a:prstGeom>
          <a:ln w="38100">
            <a:solidFill>
              <a:srgbClr val="0000FF"/>
            </a:solidFill>
            <a:headEnd type="none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022DD4F6-131C-4580-9669-CD3614F55BCC}"/>
                  </a:ext>
                </a:extLst>
              </p:cNvPr>
              <p:cNvSpPr txBox="1"/>
              <p:nvPr/>
            </p:nvSpPr>
            <p:spPr>
              <a:xfrm>
                <a:off x="6369054" y="2631204"/>
                <a:ext cx="120017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0 </m:t>
                      </m:r>
                      <m:r>
                        <a:rPr lang="en-GB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022DD4F6-131C-4580-9669-CD3614F55B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9054" y="2631204"/>
                <a:ext cx="1200179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3B78EACC-58C0-4C91-B0E2-C72BEB7340CE}"/>
                  </a:ext>
                </a:extLst>
              </p:cNvPr>
              <p:cNvSpPr txBox="1"/>
              <p:nvPr/>
            </p:nvSpPr>
            <p:spPr>
              <a:xfrm>
                <a:off x="1410053" y="2631205"/>
                <a:ext cx="120017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30 </m:t>
                      </m:r>
                      <m:r>
                        <a:rPr lang="en-GB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3B78EACC-58C0-4C91-B0E2-C72BEB7340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0053" y="2631205"/>
                <a:ext cx="1200179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3776766" y="2502912"/>
            <a:ext cx="1440160" cy="9427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7E5C654-E8BE-404E-B5FB-D8D6CB13CC20}"/>
              </a:ext>
            </a:extLst>
          </p:cNvPr>
          <p:cNvCxnSpPr>
            <a:cxnSpLocks/>
          </p:cNvCxnSpPr>
          <p:nvPr/>
        </p:nvCxnSpPr>
        <p:spPr>
          <a:xfrm flipV="1">
            <a:off x="5216926" y="5536643"/>
            <a:ext cx="1080120" cy="8089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022DD4F6-131C-4580-9669-CD3614F55BCC}"/>
                  </a:ext>
                </a:extLst>
              </p:cNvPr>
              <p:cNvSpPr txBox="1"/>
              <p:nvPr/>
            </p:nvSpPr>
            <p:spPr>
              <a:xfrm>
                <a:off x="6369054" y="5213476"/>
                <a:ext cx="120017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36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022DD4F6-131C-4580-9669-CD3614F55B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9054" y="5213476"/>
                <a:ext cx="1200179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25"/>
          <p:cNvSpPr/>
          <p:nvPr/>
        </p:nvSpPr>
        <p:spPr>
          <a:xfrm>
            <a:off x="3776766" y="5085184"/>
            <a:ext cx="1440160" cy="9427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7384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2FB8003-1D4F-40CE-93C9-8E90EE965EFA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8AE116DB-3CD0-4C61-80B9-DE967D743255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Forces – Horizontal 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640B3DC-ECB5-44A0-9634-D5D84E41C66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97E5C654-E8BE-404E-B5FB-D8D6CB13CC20}"/>
              </a:ext>
            </a:extLst>
          </p:cNvPr>
          <p:cNvCxnSpPr>
            <a:cxnSpLocks/>
          </p:cNvCxnSpPr>
          <p:nvPr/>
        </p:nvCxnSpPr>
        <p:spPr>
          <a:xfrm flipV="1">
            <a:off x="5216926" y="2954371"/>
            <a:ext cx="1080120" cy="808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229997D2-7E26-451C-B881-73452F4CA80B}"/>
              </a:ext>
            </a:extLst>
          </p:cNvPr>
          <p:cNvCxnSpPr>
            <a:cxnSpLocks/>
          </p:cNvCxnSpPr>
          <p:nvPr/>
        </p:nvCxnSpPr>
        <p:spPr>
          <a:xfrm flipH="1">
            <a:off x="2699792" y="3140968"/>
            <a:ext cx="1076974" cy="0"/>
          </a:xfrm>
          <a:prstGeom prst="straightConnector1">
            <a:avLst/>
          </a:prstGeom>
          <a:ln w="38100">
            <a:solidFill>
              <a:srgbClr val="0000FF"/>
            </a:solidFill>
            <a:headEnd type="none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022DD4F6-131C-4580-9669-CD3614F55BCC}"/>
                  </a:ext>
                </a:extLst>
              </p:cNvPr>
              <p:cNvSpPr txBox="1"/>
              <p:nvPr/>
            </p:nvSpPr>
            <p:spPr>
              <a:xfrm>
                <a:off x="6369055" y="2631204"/>
                <a:ext cx="86724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0 </m:t>
                      </m:r>
                    </m:oMath>
                  </m:oMathPara>
                </a14:m>
                <a:endParaRPr lang="en-GB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022DD4F6-131C-4580-9669-CD3614F55B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9055" y="2631204"/>
                <a:ext cx="867242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3B78EACC-58C0-4C91-B0E2-C72BEB7340CE}"/>
                  </a:ext>
                </a:extLst>
              </p:cNvPr>
              <p:cNvSpPr txBox="1"/>
              <p:nvPr/>
            </p:nvSpPr>
            <p:spPr>
              <a:xfrm>
                <a:off x="1967287" y="2870643"/>
                <a:ext cx="79208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30</m:t>
                      </m:r>
                    </m:oMath>
                  </m:oMathPara>
                </a14:m>
                <a:endParaRPr lang="en-GB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3B78EACC-58C0-4C91-B0E2-C72BEB7340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7287" y="2870643"/>
                <a:ext cx="792088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3776766" y="2502912"/>
            <a:ext cx="1440160" cy="9427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7E5C654-E8BE-404E-B5FB-D8D6CB13CC20}"/>
              </a:ext>
            </a:extLst>
          </p:cNvPr>
          <p:cNvCxnSpPr>
            <a:cxnSpLocks/>
          </p:cNvCxnSpPr>
          <p:nvPr/>
        </p:nvCxnSpPr>
        <p:spPr>
          <a:xfrm flipV="1">
            <a:off x="5216926" y="5536643"/>
            <a:ext cx="1080120" cy="8089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022DD4F6-131C-4580-9669-CD3614F55BCC}"/>
                  </a:ext>
                </a:extLst>
              </p:cNvPr>
              <p:cNvSpPr txBox="1"/>
              <p:nvPr/>
            </p:nvSpPr>
            <p:spPr>
              <a:xfrm>
                <a:off x="6228184" y="5213477"/>
                <a:ext cx="180334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20−</m:t>
                      </m:r>
                      <m:r>
                        <a:rPr lang="en-GB" sz="36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en-GB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022DD4F6-131C-4580-9669-CD3614F55B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5213477"/>
                <a:ext cx="1803346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25"/>
          <p:cNvSpPr/>
          <p:nvPr/>
        </p:nvSpPr>
        <p:spPr>
          <a:xfrm>
            <a:off x="3776766" y="5085184"/>
            <a:ext cx="1440160" cy="9427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0" y="1038623"/>
            <a:ext cx="9108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What is the </a:t>
            </a:r>
            <a:r>
              <a:rPr lang="en-GB" sz="3200" b="1" dirty="0" smtClean="0"/>
              <a:t>resultant force </a:t>
            </a:r>
            <a:r>
              <a:rPr lang="en-GB" sz="3200" dirty="0" smtClean="0"/>
              <a:t>acting on the object?</a:t>
            </a:r>
            <a:endParaRPr lang="en-GB" sz="3200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7E5C654-E8BE-404E-B5FB-D8D6CB13CC20}"/>
              </a:ext>
            </a:extLst>
          </p:cNvPr>
          <p:cNvCxnSpPr>
            <a:cxnSpLocks/>
          </p:cNvCxnSpPr>
          <p:nvPr/>
        </p:nvCxnSpPr>
        <p:spPr>
          <a:xfrm flipH="1" flipV="1">
            <a:off x="2705422" y="2651251"/>
            <a:ext cx="1056938" cy="15410"/>
          </a:xfrm>
          <a:prstGeom prst="straightConnector1">
            <a:avLst/>
          </a:prstGeom>
          <a:ln w="38100">
            <a:solidFill>
              <a:srgbClr val="FF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157843" y="2089165"/>
            <a:ext cx="46679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980042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2FB8003-1D4F-40CE-93C9-8E90EE965EFA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8AE116DB-3CD0-4C61-80B9-DE967D743255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Forces – </a:t>
              </a:r>
              <a:r>
                <a:rPr lang="en-GB" sz="3200" dirty="0" smtClean="0"/>
                <a:t>Vertical  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640B3DC-ECB5-44A0-9634-D5D84E41C66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97E5C654-E8BE-404E-B5FB-D8D6CB13CC20}"/>
              </a:ext>
            </a:extLst>
          </p:cNvPr>
          <p:cNvCxnSpPr>
            <a:cxnSpLocks/>
          </p:cNvCxnSpPr>
          <p:nvPr/>
        </p:nvCxnSpPr>
        <p:spPr>
          <a:xfrm flipV="1">
            <a:off x="3385441" y="2716933"/>
            <a:ext cx="0" cy="62697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229997D2-7E26-451C-B881-73452F4CA80B}"/>
              </a:ext>
            </a:extLst>
          </p:cNvPr>
          <p:cNvCxnSpPr>
            <a:cxnSpLocks/>
          </p:cNvCxnSpPr>
          <p:nvPr/>
        </p:nvCxnSpPr>
        <p:spPr>
          <a:xfrm>
            <a:off x="3401222" y="4286659"/>
            <a:ext cx="0" cy="533600"/>
          </a:xfrm>
          <a:prstGeom prst="straightConnector1">
            <a:avLst/>
          </a:prstGeom>
          <a:ln w="38100">
            <a:solidFill>
              <a:srgbClr val="0000FF"/>
            </a:solidFill>
            <a:headEnd type="none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022DD4F6-131C-4580-9669-CD3614F55BCC}"/>
                  </a:ext>
                </a:extLst>
              </p:cNvPr>
              <p:cNvSpPr txBox="1"/>
              <p:nvPr/>
            </p:nvSpPr>
            <p:spPr>
              <a:xfrm>
                <a:off x="2915816" y="2046735"/>
                <a:ext cx="9392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022DD4F6-131C-4580-9669-CD3614F55B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2046735"/>
                <a:ext cx="939250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3B78EACC-58C0-4C91-B0E2-C72BEB7340CE}"/>
                  </a:ext>
                </a:extLst>
              </p:cNvPr>
              <p:cNvSpPr txBox="1"/>
              <p:nvPr/>
            </p:nvSpPr>
            <p:spPr>
              <a:xfrm>
                <a:off x="2801132" y="4726885"/>
                <a:ext cx="120017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GB" sz="36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3B78EACC-58C0-4C91-B0E2-C72BEB7340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1132" y="4726885"/>
                <a:ext cx="1200179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>
            <a:extLst>
              <a:ext uri="{FF2B5EF4-FFF2-40B4-BE49-F238E27FC236}">
                <a16:creationId xmlns:a16="http://schemas.microsoft.com/office/drawing/2014/main" id="{7A363B83-32B2-450B-8244-C9BD4758A333}"/>
              </a:ext>
            </a:extLst>
          </p:cNvPr>
          <p:cNvSpPr/>
          <p:nvPr/>
        </p:nvSpPr>
        <p:spPr>
          <a:xfrm>
            <a:off x="2821320" y="3355249"/>
            <a:ext cx="1113835" cy="9200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en-GB" sz="4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6200000">
            <a:off x="1171565" y="3526831"/>
            <a:ext cx="751047" cy="331858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797758" y="3030418"/>
            <a:ext cx="17514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acceleration</a:t>
            </a:r>
            <a:endParaRPr lang="en-GB" sz="2400" dirty="0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7E5C654-E8BE-404E-B5FB-D8D6CB13CC20}"/>
              </a:ext>
            </a:extLst>
          </p:cNvPr>
          <p:cNvCxnSpPr>
            <a:cxnSpLocks/>
          </p:cNvCxnSpPr>
          <p:nvPr/>
        </p:nvCxnSpPr>
        <p:spPr>
          <a:xfrm flipV="1">
            <a:off x="6709752" y="2681543"/>
            <a:ext cx="0" cy="62697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22DD4F6-131C-4580-9669-CD3614F55BCC}"/>
                  </a:ext>
                </a:extLst>
              </p:cNvPr>
              <p:cNvSpPr txBox="1"/>
              <p:nvPr/>
            </p:nvSpPr>
            <p:spPr>
              <a:xfrm>
                <a:off x="5629632" y="2065319"/>
                <a:ext cx="219781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36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0 −</m:t>
                      </m:r>
                      <m:r>
                        <a:rPr lang="en-GB" sz="36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𝑚𝑔</m:t>
                      </m:r>
                    </m:oMath>
                  </m:oMathPara>
                </a14:m>
                <a:endParaRPr lang="en-GB" sz="36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22DD4F6-131C-4580-9669-CD3614F55B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9632" y="2065319"/>
                <a:ext cx="2197817" cy="64633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>
            <a:extLst>
              <a:ext uri="{FF2B5EF4-FFF2-40B4-BE49-F238E27FC236}">
                <a16:creationId xmlns:a16="http://schemas.microsoft.com/office/drawing/2014/main" id="{7A363B83-32B2-450B-8244-C9BD4758A333}"/>
              </a:ext>
            </a:extLst>
          </p:cNvPr>
          <p:cNvSpPr/>
          <p:nvPr/>
        </p:nvSpPr>
        <p:spPr>
          <a:xfrm>
            <a:off x="6152834" y="3289276"/>
            <a:ext cx="1113835" cy="9200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en-GB" sz="4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1038623"/>
            <a:ext cx="9108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What is the </a:t>
            </a:r>
            <a:r>
              <a:rPr lang="en-GB" sz="3200" b="1" dirty="0" smtClean="0"/>
              <a:t>resultant force </a:t>
            </a:r>
            <a:r>
              <a:rPr lang="en-GB" sz="3200" dirty="0" smtClean="0"/>
              <a:t>acting on the object?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302475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2FB8003-1D4F-40CE-93C9-8E90EE965EFA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8AE116DB-3CD0-4C61-80B9-DE967D743255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Forces – </a:t>
              </a:r>
              <a:r>
                <a:rPr lang="en-GB" sz="3200" dirty="0" smtClean="0"/>
                <a:t>Vertical 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640B3DC-ECB5-44A0-9634-D5D84E41C66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97E5C654-E8BE-404E-B5FB-D8D6CB13CC20}"/>
              </a:ext>
            </a:extLst>
          </p:cNvPr>
          <p:cNvCxnSpPr>
            <a:cxnSpLocks/>
          </p:cNvCxnSpPr>
          <p:nvPr/>
        </p:nvCxnSpPr>
        <p:spPr>
          <a:xfrm flipV="1">
            <a:off x="3385441" y="2716933"/>
            <a:ext cx="0" cy="62697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229997D2-7E26-451C-B881-73452F4CA80B}"/>
              </a:ext>
            </a:extLst>
          </p:cNvPr>
          <p:cNvCxnSpPr>
            <a:cxnSpLocks/>
          </p:cNvCxnSpPr>
          <p:nvPr/>
        </p:nvCxnSpPr>
        <p:spPr>
          <a:xfrm>
            <a:off x="3401222" y="4286659"/>
            <a:ext cx="0" cy="533600"/>
          </a:xfrm>
          <a:prstGeom prst="straightConnector1">
            <a:avLst/>
          </a:prstGeom>
          <a:ln w="38100">
            <a:solidFill>
              <a:srgbClr val="0000FF"/>
            </a:solidFill>
            <a:headEnd type="none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022DD4F6-131C-4580-9669-CD3614F55BCC}"/>
                  </a:ext>
                </a:extLst>
              </p:cNvPr>
              <p:cNvSpPr txBox="1"/>
              <p:nvPr/>
            </p:nvSpPr>
            <p:spPr>
              <a:xfrm>
                <a:off x="2915816" y="2046735"/>
                <a:ext cx="9392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022DD4F6-131C-4580-9669-CD3614F55B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2046735"/>
                <a:ext cx="939250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3B78EACC-58C0-4C91-B0E2-C72BEB7340CE}"/>
                  </a:ext>
                </a:extLst>
              </p:cNvPr>
              <p:cNvSpPr txBox="1"/>
              <p:nvPr/>
            </p:nvSpPr>
            <p:spPr>
              <a:xfrm>
                <a:off x="2801132" y="4726885"/>
                <a:ext cx="120017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GB" sz="36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3B78EACC-58C0-4C91-B0E2-C72BEB7340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1132" y="4726885"/>
                <a:ext cx="1200179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>
            <a:extLst>
              <a:ext uri="{FF2B5EF4-FFF2-40B4-BE49-F238E27FC236}">
                <a16:creationId xmlns:a16="http://schemas.microsoft.com/office/drawing/2014/main" id="{7A363B83-32B2-450B-8244-C9BD4758A333}"/>
              </a:ext>
            </a:extLst>
          </p:cNvPr>
          <p:cNvSpPr/>
          <p:nvPr/>
        </p:nvSpPr>
        <p:spPr>
          <a:xfrm>
            <a:off x="2821320" y="3355249"/>
            <a:ext cx="1113835" cy="9200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en-GB" sz="4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1303366" y="3730072"/>
            <a:ext cx="751047" cy="331858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797758" y="3030418"/>
            <a:ext cx="17514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acceleration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22DD4F6-131C-4580-9669-CD3614F55BCC}"/>
                  </a:ext>
                </a:extLst>
              </p:cNvPr>
              <p:cNvSpPr txBox="1"/>
              <p:nvPr/>
            </p:nvSpPr>
            <p:spPr>
              <a:xfrm>
                <a:off x="5886764" y="4722282"/>
                <a:ext cx="172819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600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𝑚𝑔</m:t>
                    </m:r>
                  </m:oMath>
                </a14:m>
                <a:r>
                  <a:rPr lang="en-GB" sz="3600" dirty="0" smtClean="0">
                    <a:solidFill>
                      <a:srgbClr val="00B050"/>
                    </a:solidFill>
                  </a:rPr>
                  <a:t> - 50</a:t>
                </a:r>
                <a:endParaRPr lang="en-GB" sz="36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22DD4F6-131C-4580-9669-CD3614F55B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6764" y="4722282"/>
                <a:ext cx="1728192" cy="646331"/>
              </a:xfrm>
              <a:prstGeom prst="rect">
                <a:avLst/>
              </a:prstGeom>
              <a:blipFill>
                <a:blip r:embed="rId5"/>
                <a:stretch>
                  <a:fillRect t="-15094" r="-7067" b="-349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>
            <a:extLst>
              <a:ext uri="{FF2B5EF4-FFF2-40B4-BE49-F238E27FC236}">
                <a16:creationId xmlns:a16="http://schemas.microsoft.com/office/drawing/2014/main" id="{7A363B83-32B2-450B-8244-C9BD4758A333}"/>
              </a:ext>
            </a:extLst>
          </p:cNvPr>
          <p:cNvSpPr/>
          <p:nvPr/>
        </p:nvSpPr>
        <p:spPr>
          <a:xfrm>
            <a:off x="6152834" y="3289276"/>
            <a:ext cx="1113835" cy="9200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en-GB" sz="4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1038623"/>
            <a:ext cx="9108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What is the </a:t>
            </a:r>
            <a:r>
              <a:rPr lang="en-GB" sz="3200" b="1" dirty="0" smtClean="0"/>
              <a:t>resultant force </a:t>
            </a:r>
            <a:r>
              <a:rPr lang="en-GB" sz="3200" dirty="0" smtClean="0"/>
              <a:t>acting on the object?</a:t>
            </a:r>
            <a:endParaRPr lang="en-GB" sz="3200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29997D2-7E26-451C-B881-73452F4CA80B}"/>
              </a:ext>
            </a:extLst>
          </p:cNvPr>
          <p:cNvCxnSpPr>
            <a:cxnSpLocks/>
          </p:cNvCxnSpPr>
          <p:nvPr/>
        </p:nvCxnSpPr>
        <p:spPr>
          <a:xfrm>
            <a:off x="6750860" y="4209304"/>
            <a:ext cx="0" cy="533600"/>
          </a:xfrm>
          <a:prstGeom prst="straightConnector1">
            <a:avLst/>
          </a:prstGeom>
          <a:ln w="38100">
            <a:solidFill>
              <a:srgbClr val="00B050"/>
            </a:solidFill>
            <a:headEnd type="none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6244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BEA7EA1-7E4C-44F9-9932-17B9052548DA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EAE9E912-95FC-4B0C-A795-3623527ACD60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Forces – Newton’s 2</a:t>
              </a:r>
              <a:r>
                <a:rPr lang="en-GB" sz="3200" baseline="30000" dirty="0" smtClean="0">
                  <a:latin typeface="+mj-lt"/>
                </a:rPr>
                <a:t>nd</a:t>
              </a:r>
              <a:r>
                <a:rPr lang="en-GB" sz="3200" dirty="0" smtClean="0">
                  <a:latin typeface="+mj-lt"/>
                </a:rPr>
                <a:t> Law of Motion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0319B134-7AE6-4990-B1EA-7E71BEB753FF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402E9F6-D530-40FA-8137-C37718F5EB68}"/>
                  </a:ext>
                </a:extLst>
              </p:cNvPr>
              <p:cNvSpPr txBox="1"/>
              <p:nvPr/>
            </p:nvSpPr>
            <p:spPr>
              <a:xfrm>
                <a:off x="1786860" y="886829"/>
                <a:ext cx="5569136" cy="1846275"/>
              </a:xfrm>
              <a:prstGeom prst="rect">
                <a:avLst/>
              </a:prstGeom>
              <a:noFill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GB" sz="2800" dirty="0">
                    <a:solidFill>
                      <a:schemeClr val="tx1"/>
                    </a:solidFill>
                  </a:rPr>
                  <a:t>Newton’s 2</a:t>
                </a:r>
                <a:r>
                  <a:rPr lang="en-GB" sz="2800" baseline="30000" dirty="0">
                    <a:solidFill>
                      <a:schemeClr val="tx1"/>
                    </a:solidFill>
                  </a:rPr>
                  <a:t>nd</a:t>
                </a:r>
                <a:r>
                  <a:rPr lang="en-GB" sz="2800" dirty="0">
                    <a:solidFill>
                      <a:schemeClr val="tx1"/>
                    </a:solidFill>
                  </a:rPr>
                  <a:t> Law of Motion: </a:t>
                </a:r>
                <a:endParaRPr lang="en-GB" sz="2800" dirty="0" smtClean="0">
                  <a:solidFill>
                    <a:schemeClr val="tx1"/>
                  </a:solidFill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8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𝑭</m:t>
                    </m:r>
                    <m:r>
                      <a:rPr lang="en-GB" sz="8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8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𝒎𝒂</m:t>
                    </m:r>
                  </m:oMath>
                </a14:m>
                <a:r>
                  <a:rPr lang="en-GB" sz="4000" b="1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402E9F6-D530-40FA-8137-C37718F5EB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6860" y="886829"/>
                <a:ext cx="5569136" cy="1846275"/>
              </a:xfrm>
              <a:prstGeom prst="rect">
                <a:avLst/>
              </a:prstGeom>
              <a:blipFill>
                <a:blip r:embed="rId2"/>
                <a:stretch>
                  <a:fillRect t="-22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2411760" y="3054948"/>
            <a:ext cx="54726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4800" dirty="0" smtClean="0"/>
              <a:t> = resultant </a:t>
            </a:r>
            <a:r>
              <a:rPr lang="en-GB" sz="4800" dirty="0"/>
              <a:t>f</a:t>
            </a:r>
            <a:r>
              <a:rPr lang="en-GB" sz="4800" dirty="0" smtClean="0"/>
              <a:t>orce</a:t>
            </a:r>
          </a:p>
          <a:p>
            <a:r>
              <a:rPr lang="en-GB" sz="4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sz="4800" dirty="0" smtClean="0"/>
              <a:t> = </a:t>
            </a:r>
            <a:r>
              <a:rPr lang="en-GB" sz="4800" dirty="0"/>
              <a:t>m</a:t>
            </a:r>
            <a:r>
              <a:rPr lang="en-GB" sz="4800" dirty="0" smtClean="0"/>
              <a:t>ass</a:t>
            </a:r>
          </a:p>
          <a:p>
            <a:r>
              <a:rPr lang="en-GB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4800" dirty="0" smtClean="0"/>
              <a:t> = acceleration</a:t>
            </a:r>
            <a:endParaRPr lang="en-GB" sz="4800" dirty="0"/>
          </a:p>
        </p:txBody>
      </p:sp>
      <p:sp>
        <p:nvSpPr>
          <p:cNvPr id="41" name="TextBox 40"/>
          <p:cNvSpPr txBox="1"/>
          <p:nvPr/>
        </p:nvSpPr>
        <p:spPr>
          <a:xfrm>
            <a:off x="455284" y="5733256"/>
            <a:ext cx="8280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4000" dirty="0" smtClean="0"/>
              <a:t> = </a:t>
            </a:r>
            <a:r>
              <a:rPr lang="en-GB" sz="4000" dirty="0" smtClean="0">
                <a:solidFill>
                  <a:srgbClr val="FF0000"/>
                </a:solidFill>
              </a:rPr>
              <a:t>Driving Forces </a:t>
            </a:r>
            <a:r>
              <a:rPr lang="en-GB" sz="4000" dirty="0" smtClean="0"/>
              <a:t>–</a:t>
            </a:r>
            <a:r>
              <a:rPr lang="en-GB" sz="4000" dirty="0" smtClean="0">
                <a:solidFill>
                  <a:srgbClr val="0070C0"/>
                </a:solidFill>
              </a:rPr>
              <a:t> </a:t>
            </a:r>
            <a:r>
              <a:rPr lang="en-GB" sz="4000" dirty="0" smtClean="0">
                <a:solidFill>
                  <a:srgbClr val="0000FF"/>
                </a:solidFill>
              </a:rPr>
              <a:t>Resistance Forces</a:t>
            </a:r>
            <a:endParaRPr lang="en-GB" sz="4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444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BEA7EA1-7E4C-44F9-9932-17B9052548DA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EAE9E912-95FC-4B0C-A795-3623527ACD60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Forces – Newton’s 2</a:t>
              </a:r>
              <a:r>
                <a:rPr lang="en-GB" sz="3200" baseline="30000" dirty="0"/>
                <a:t>nd</a:t>
              </a:r>
              <a:r>
                <a:rPr lang="en-GB" sz="3200" dirty="0"/>
                <a:t> Law of Motion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0319B134-7AE6-4990-B1EA-7E71BEB753FF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EC81773E-8277-43E9-B2FE-BCABE9045751}"/>
              </a:ext>
            </a:extLst>
          </p:cNvPr>
          <p:cNvSpPr txBox="1"/>
          <p:nvPr/>
        </p:nvSpPr>
        <p:spPr>
          <a:xfrm>
            <a:off x="1010311" y="758254"/>
            <a:ext cx="6984776" cy="1384995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A car of 2000kg has a driving force of 800N </a:t>
            </a:r>
            <a:endParaRPr lang="en-GB" sz="2800" dirty="0" smtClean="0"/>
          </a:p>
          <a:p>
            <a:pPr algn="ctr"/>
            <a:r>
              <a:rPr lang="en-GB" sz="2800" dirty="0" smtClean="0"/>
              <a:t>and </a:t>
            </a:r>
            <a:r>
              <a:rPr lang="en-GB" sz="2800" dirty="0"/>
              <a:t>forces of 200N resisting its motion. </a:t>
            </a:r>
            <a:endParaRPr lang="en-GB" sz="2800" dirty="0" smtClean="0"/>
          </a:p>
          <a:p>
            <a:pPr algn="ctr"/>
            <a:r>
              <a:rPr lang="en-GB" sz="2800" dirty="0" smtClean="0"/>
              <a:t>Determine </a:t>
            </a:r>
            <a:r>
              <a:rPr lang="en-GB" sz="2800" dirty="0"/>
              <a:t>its acceleration.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31CF338C-4792-4C9B-9634-6DA6C1719A7C}"/>
                  </a:ext>
                </a:extLst>
              </p:cNvPr>
              <p:cNvSpPr txBox="1"/>
              <p:nvPr/>
            </p:nvSpPr>
            <p:spPr>
              <a:xfrm>
                <a:off x="2123156" y="3789040"/>
                <a:ext cx="4896544" cy="29854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b="0" dirty="0" smtClean="0">
                    <a:solidFill>
                      <a:srgbClr val="00B050"/>
                    </a:solidFill>
                  </a:rPr>
                  <a:t>F </a:t>
                </a:r>
                <a:r>
                  <a:rPr lang="en-GB" sz="3600" b="0" dirty="0" smtClean="0"/>
                  <a:t>= ma</a:t>
                </a:r>
              </a:p>
              <a:p>
                <a:pPr algn="ctr"/>
                <a:endParaRPr lang="en-GB" sz="2400" b="0" i="1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800−200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=2000×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3600" b="0" dirty="0" smtClean="0"/>
              </a:p>
              <a:p>
                <a:pPr algn="ctr"/>
                <a:r>
                  <a:rPr lang="en-GB" sz="3600" b="0" dirty="0"/>
                  <a:t/>
                </a:r>
                <a:br>
                  <a:rPr lang="en-GB" sz="3600" b="0" dirty="0"/>
                </a:b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600</m:t>
                        </m:r>
                      </m:num>
                      <m:den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2000</m:t>
                        </m:r>
                      </m:den>
                    </m:f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GB" sz="3600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3600" b="1" dirty="0"/>
                  <a:t>ms</a:t>
                </a:r>
                <a:r>
                  <a:rPr lang="en-GB" sz="3600" b="1" baseline="30000" dirty="0"/>
                  <a:t>-2</a:t>
                </a: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31CF338C-4792-4C9B-9634-6DA6C1719A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156" y="3789040"/>
                <a:ext cx="4896544" cy="2985433"/>
              </a:xfrm>
              <a:prstGeom prst="rect">
                <a:avLst/>
              </a:prstGeom>
              <a:blipFill>
                <a:blip r:embed="rId2"/>
                <a:stretch>
                  <a:fillRect t="-3272" b="-12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/>
          <a:srcRect t="8353"/>
          <a:stretch/>
        </p:blipFill>
        <p:spPr>
          <a:xfrm>
            <a:off x="2411760" y="2143249"/>
            <a:ext cx="4037863" cy="1439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974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BEA7EA1-7E4C-44F9-9932-17B9052548DA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EAE9E912-95FC-4B0C-A795-3623527ACD60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Forces – Newton’s 2</a:t>
              </a:r>
              <a:r>
                <a:rPr lang="en-GB" sz="3200" baseline="30000" dirty="0"/>
                <a:t>nd</a:t>
              </a:r>
              <a:r>
                <a:rPr lang="en-GB" sz="3200" dirty="0"/>
                <a:t> Law of Motion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0319B134-7AE6-4990-B1EA-7E71BEB753FF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0AB104E6-EADF-4CB1-8E16-9312E67342AF}"/>
              </a:ext>
            </a:extLst>
          </p:cNvPr>
          <p:cNvSpPr txBox="1"/>
          <p:nvPr/>
        </p:nvSpPr>
        <p:spPr>
          <a:xfrm>
            <a:off x="106931" y="836712"/>
            <a:ext cx="8928993" cy="830997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A falling </a:t>
            </a:r>
            <a:r>
              <a:rPr lang="en-GB" sz="2400" dirty="0" smtClean="0"/>
              <a:t>rock </a:t>
            </a:r>
            <a:r>
              <a:rPr lang="en-GB" sz="2400" dirty="0"/>
              <a:t>of mass 70kg experiences air resistance of 300 N. Determine the </a:t>
            </a:r>
            <a:r>
              <a:rPr lang="en-GB" sz="2400" dirty="0" err="1" smtClean="0"/>
              <a:t>rocks’s</a:t>
            </a:r>
            <a:r>
              <a:rPr lang="en-GB" sz="2400" dirty="0" smtClean="0"/>
              <a:t> </a:t>
            </a:r>
            <a:r>
              <a:rPr lang="en-GB" sz="2400" dirty="0"/>
              <a:t>acceleration as it plummets towards the ground.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0AC13886-76A5-467C-8053-C17F3129F7C6}"/>
                  </a:ext>
                </a:extLst>
              </p:cNvPr>
              <p:cNvSpPr txBox="1"/>
              <p:nvPr/>
            </p:nvSpPr>
            <p:spPr>
              <a:xfrm>
                <a:off x="3707904" y="2279071"/>
                <a:ext cx="4752528" cy="34437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dirty="0">
                    <a:solidFill>
                      <a:srgbClr val="00B050"/>
                    </a:solidFill>
                  </a:rPr>
                  <a:t>F </a:t>
                </a:r>
                <a:r>
                  <a:rPr lang="en-GB" sz="4000" dirty="0"/>
                  <a:t>= ma</a:t>
                </a:r>
              </a:p>
              <a:p>
                <a:pPr algn="ctr"/>
                <a:endParaRPr lang="en-GB" sz="4000" i="1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70</m:t>
                      </m:r>
                      <m:r>
                        <a:rPr lang="en-GB" sz="400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400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−300=70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4000" dirty="0" smtClean="0"/>
              </a:p>
              <a:p>
                <a:pPr algn="ctr"/>
                <a:endParaRPr lang="en-GB" sz="4000" dirty="0"/>
              </a:p>
              <a:p>
                <a:pPr algn="ctr"/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386</m:t>
                        </m:r>
                      </m:num>
                      <m:den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70</m:t>
                        </m:r>
                      </m:den>
                    </m:f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𝟓𝟏</m:t>
                    </m:r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4000" b="1" i="0" dirty="0"/>
                  <a:t>(3sf)</a:t>
                </a:r>
                <a:endParaRPr lang="en-GB" sz="4000" b="1" dirty="0"/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0AC13886-76A5-467C-8053-C17F3129F7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2279071"/>
                <a:ext cx="4752528" cy="3443700"/>
              </a:xfrm>
              <a:prstGeom prst="rect">
                <a:avLst/>
              </a:prstGeom>
              <a:blipFill>
                <a:blip r:embed="rId2"/>
                <a:stretch>
                  <a:fillRect t="-3186" r="-2436" b="-30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3"/>
          <a:srcRect r="28566"/>
          <a:stretch/>
        </p:blipFill>
        <p:spPr>
          <a:xfrm>
            <a:off x="467544" y="2132856"/>
            <a:ext cx="2880320" cy="360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2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26328</TotalTime>
  <Words>398</Words>
  <Application>Microsoft Office PowerPoint</Application>
  <PresentationFormat>On-screen Show (4:3)</PresentationFormat>
  <Paragraphs>119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868</cp:revision>
  <dcterms:created xsi:type="dcterms:W3CDTF">2013-02-28T07:36:55Z</dcterms:created>
  <dcterms:modified xsi:type="dcterms:W3CDTF">2019-09-17T04:17:07Z</dcterms:modified>
</cp:coreProperties>
</file>