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58" r:id="rId2"/>
    <p:sldId id="559" r:id="rId3"/>
    <p:sldId id="560" r:id="rId4"/>
    <p:sldId id="561" r:id="rId5"/>
    <p:sldId id="562" r:id="rId6"/>
    <p:sldId id="261" r:id="rId7"/>
    <p:sldId id="292" r:id="rId8"/>
    <p:sldId id="546" r:id="rId9"/>
    <p:sldId id="51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263" autoAdjust="0"/>
    <p:restoredTop sz="88534" autoAdjust="0"/>
  </p:normalViewPr>
  <p:slideViewPr>
    <p:cSldViewPr>
      <p:cViewPr varScale="1">
        <p:scale>
          <a:sx n="81" d="100"/>
          <a:sy n="81" d="100"/>
        </p:scale>
        <p:origin x="69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836712"/>
            <a:ext cx="914285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Projectiles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Introduction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6 </a:t>
            </a:r>
          </a:p>
          <a:p>
            <a:pPr algn="ctr"/>
            <a:r>
              <a:rPr lang="en-GB" sz="8000" dirty="0"/>
              <a:t>(Part 1 of 3)</a:t>
            </a:r>
          </a:p>
        </p:txBody>
      </p:sp>
    </p:spTree>
    <p:extLst>
      <p:ext uri="{BB962C8B-B14F-4D97-AF65-F5344CB8AC3E}">
        <p14:creationId xmlns:p14="http://schemas.microsoft.com/office/powerpoint/2010/main" val="8875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Projectiles 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D0D00A4-2C6F-4F87-B6E1-A988E16FD21B}"/>
              </a:ext>
            </a:extLst>
          </p:cNvPr>
          <p:cNvSpPr txBox="1"/>
          <p:nvPr/>
        </p:nvSpPr>
        <p:spPr>
          <a:xfrm>
            <a:off x="1" y="807977"/>
            <a:ext cx="9142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What do the two paths show?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132856"/>
            <a:ext cx="7769568" cy="388843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067944" y="184482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Path if not effected by gravity </a:t>
            </a:r>
          </a:p>
        </p:txBody>
      </p:sp>
      <p:sp>
        <p:nvSpPr>
          <p:cNvPr id="41" name="TextBox 40"/>
          <p:cNvSpPr txBox="1"/>
          <p:nvPr/>
        </p:nvSpPr>
        <p:spPr>
          <a:xfrm rot="2195352">
            <a:off x="5238951" y="3765172"/>
            <a:ext cx="3397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Path if effected by gravity </a:t>
            </a:r>
          </a:p>
        </p:txBody>
      </p:sp>
    </p:spTree>
    <p:extLst>
      <p:ext uri="{BB962C8B-B14F-4D97-AF65-F5344CB8AC3E}">
        <p14:creationId xmlns:p14="http://schemas.microsoft.com/office/powerpoint/2010/main" val="30864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Projectiles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D0D00A4-2C6F-4F87-B6E1-A988E16FD21B}"/>
              </a:ext>
            </a:extLst>
          </p:cNvPr>
          <p:cNvSpPr txBox="1"/>
          <p:nvPr/>
        </p:nvSpPr>
        <p:spPr>
          <a:xfrm>
            <a:off x="214944" y="802329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When calculating with projectiles you should split your calculations into vertical and horizontal motion.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0982" y="2121391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Vertical  Motion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820" y="2960071"/>
            <a:ext cx="4428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Acceleration is -9.8 ms</a:t>
            </a:r>
            <a:r>
              <a:rPr lang="en-GB" sz="2800" baseline="30000" dirty="0"/>
              <a:t>-2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16" y="3619176"/>
            <a:ext cx="4428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Use SUVAT equations </a:t>
            </a:r>
          </a:p>
          <a:p>
            <a:pPr algn="ctr"/>
            <a:r>
              <a:rPr lang="en-GB" sz="2800" dirty="0"/>
              <a:t>for your vertical calculations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04048" y="2115635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Horizontal  Motion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27505" y="2963671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Constant Velocity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35371" y="4668906"/>
                <a:ext cx="4607485" cy="1262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Use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𝑠𝑝𝑒𝑒𝑑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𝑑𝑖𝑠𝑡𝑎𝑛𝑐𝑒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𝑡𝑖𝑚𝑒</m:t>
                        </m:r>
                      </m:den>
                    </m:f>
                  </m:oMath>
                </a14:m>
                <a:endParaRPr lang="en-GB" sz="2800" baseline="30000" dirty="0"/>
              </a:p>
              <a:p>
                <a:pPr algn="ctr"/>
                <a:endParaRPr lang="en-GB" sz="1100" baseline="30000" dirty="0"/>
              </a:p>
              <a:p>
                <a:pPr algn="ctr"/>
                <a:r>
                  <a:rPr lang="en-GB" sz="2800" dirty="0"/>
                  <a:t>for you horizontal calculations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371" y="4668906"/>
                <a:ext cx="4607485" cy="1262846"/>
              </a:xfrm>
              <a:prstGeom prst="rect">
                <a:avLst/>
              </a:prstGeom>
              <a:blipFill>
                <a:blip r:embed="rId2"/>
                <a:stretch>
                  <a:fillRect l="-1587" r="-1587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535371" y="2060848"/>
            <a:ext cx="0" cy="44097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125824" y="3817701"/>
            <a:ext cx="3275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Acceleration is 0 ms</a:t>
            </a:r>
            <a:r>
              <a:rPr lang="en-GB" sz="2800" baseline="30000" dirty="0">
                <a:solidFill>
                  <a:prstClr val="black"/>
                </a:solidFill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270755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  <p:bldP spid="29" grpId="0"/>
      <p:bldP spid="3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Projectiles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D0D00A4-2C6F-4F87-B6E1-A988E16FD21B}"/>
              </a:ext>
            </a:extLst>
          </p:cNvPr>
          <p:cNvSpPr txBox="1"/>
          <p:nvPr/>
        </p:nvSpPr>
        <p:spPr>
          <a:xfrm>
            <a:off x="0" y="83671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only value that can be transferred between </a:t>
            </a:r>
          </a:p>
          <a:p>
            <a:pPr algn="ctr"/>
            <a:r>
              <a:rPr lang="en-GB" sz="2800" dirty="0"/>
              <a:t>the vertical calculations and the horizontal calculations </a:t>
            </a:r>
          </a:p>
          <a:p>
            <a:pPr algn="ctr"/>
            <a:r>
              <a:rPr lang="en-GB" sz="2800" dirty="0"/>
              <a:t>is time.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718569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Vertical  Motion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2327" y="3429000"/>
            <a:ext cx="38570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S</a:t>
            </a:r>
            <a:r>
              <a:rPr lang="en-GB" sz="2400" dirty="0"/>
              <a:t> = vertical displacement</a:t>
            </a:r>
          </a:p>
          <a:p>
            <a:r>
              <a:rPr lang="en-GB" sz="2400" dirty="0">
                <a:solidFill>
                  <a:srgbClr val="FF0000"/>
                </a:solidFill>
              </a:rPr>
              <a:t>U</a:t>
            </a:r>
            <a:r>
              <a:rPr lang="en-GB" sz="2400" baseline="-25000" dirty="0">
                <a:solidFill>
                  <a:srgbClr val="FF0000"/>
                </a:solidFill>
              </a:rPr>
              <a:t>v</a:t>
            </a:r>
            <a:r>
              <a:rPr lang="en-GB" sz="2400" dirty="0"/>
              <a:t> = vertical component of </a:t>
            </a:r>
            <a:r>
              <a:rPr lang="en-GB" sz="2400" dirty="0">
                <a:solidFill>
                  <a:srgbClr val="00B050"/>
                </a:solidFill>
              </a:rPr>
              <a:t>U</a:t>
            </a:r>
          </a:p>
          <a:p>
            <a:r>
              <a:rPr lang="en-GB" sz="2400" dirty="0">
                <a:solidFill>
                  <a:srgbClr val="FF0000"/>
                </a:solidFill>
              </a:rPr>
              <a:t>V</a:t>
            </a:r>
            <a:r>
              <a:rPr lang="en-GB" sz="2400" baseline="-25000" dirty="0">
                <a:solidFill>
                  <a:srgbClr val="FF0000"/>
                </a:solidFill>
              </a:rPr>
              <a:t>v</a:t>
            </a:r>
            <a:r>
              <a:rPr lang="en-GB" sz="2400" dirty="0"/>
              <a:t> = vertical component of </a:t>
            </a:r>
            <a:r>
              <a:rPr lang="en-GB" sz="2400" dirty="0">
                <a:solidFill>
                  <a:srgbClr val="00B050"/>
                </a:solidFill>
              </a:rPr>
              <a:t>V</a:t>
            </a:r>
          </a:p>
          <a:p>
            <a:r>
              <a:rPr lang="en-GB" sz="2400" dirty="0">
                <a:solidFill>
                  <a:srgbClr val="FF0000"/>
                </a:solidFill>
              </a:rPr>
              <a:t>A</a:t>
            </a:r>
            <a:r>
              <a:rPr lang="en-GB" sz="2400" dirty="0"/>
              <a:t> = -9.8</a:t>
            </a:r>
          </a:p>
          <a:p>
            <a:r>
              <a:rPr lang="en-GB" sz="2400" dirty="0">
                <a:solidFill>
                  <a:srgbClr val="FF0000"/>
                </a:solidFill>
              </a:rPr>
              <a:t>T</a:t>
            </a:r>
            <a:r>
              <a:rPr lang="en-GB" sz="2400" dirty="0"/>
              <a:t> = </a:t>
            </a:r>
            <a:r>
              <a:rPr lang="en-GB" sz="2400" dirty="0">
                <a:solidFill>
                  <a:srgbClr val="00B050"/>
                </a:solidFill>
              </a:rPr>
              <a:t>time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60032" y="2718569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Horizontal  Motion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88024" y="5138732"/>
                <a:ext cx="3528392" cy="1150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sz="3200" baseline="30000" dirty="0"/>
              </a:p>
              <a:p>
                <a:pPr algn="ctr"/>
                <a:endParaRPr lang="en-GB" sz="1200" baseline="30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138732"/>
                <a:ext cx="3528392" cy="1150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209350" y="2564904"/>
            <a:ext cx="0" cy="3912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27984" y="3440254"/>
            <a:ext cx="4517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Distance</a:t>
            </a:r>
            <a:r>
              <a:rPr lang="en-GB" sz="2400" dirty="0"/>
              <a:t> = horizontal displacement</a:t>
            </a:r>
          </a:p>
          <a:p>
            <a:r>
              <a:rPr lang="en-GB" sz="2400" dirty="0">
                <a:solidFill>
                  <a:srgbClr val="0000FF"/>
                </a:solidFill>
              </a:rPr>
              <a:t>Speed</a:t>
            </a:r>
            <a:r>
              <a:rPr lang="en-GB" sz="2400" dirty="0"/>
              <a:t> = Horizontal component</a:t>
            </a:r>
          </a:p>
          <a:p>
            <a:r>
              <a:rPr lang="en-GB" sz="2400" dirty="0">
                <a:solidFill>
                  <a:srgbClr val="0000FF"/>
                </a:solidFill>
              </a:rPr>
              <a:t>Time</a:t>
            </a:r>
            <a:r>
              <a:rPr lang="en-GB" sz="2400" dirty="0"/>
              <a:t> = </a:t>
            </a:r>
            <a:r>
              <a:rPr lang="en-GB" sz="2400" dirty="0">
                <a:solidFill>
                  <a:srgbClr val="00B050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440583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Projectiles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140131AA-71A2-4798-8665-B3710577AB20}"/>
              </a:ext>
            </a:extLst>
          </p:cNvPr>
          <p:cNvSpPr txBox="1"/>
          <p:nvPr/>
        </p:nvSpPr>
        <p:spPr>
          <a:xfrm>
            <a:off x="300730" y="824919"/>
            <a:ext cx="8541396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A particle is project horizontally at 25 ms</a:t>
            </a:r>
            <a:r>
              <a:rPr lang="en-GB" sz="2400" baseline="30000" dirty="0"/>
              <a:t>-1</a:t>
            </a:r>
            <a:r>
              <a:rPr lang="en-GB" sz="2400" dirty="0"/>
              <a:t> from a point 78.4 metres above a horizontal surface. Find:</a:t>
            </a:r>
          </a:p>
          <a:p>
            <a:pPr marL="342900" indent="-342900">
              <a:buAutoNum type="alphaLcParenBoth"/>
            </a:pPr>
            <a:r>
              <a:rPr lang="en-GB" sz="2400" dirty="0"/>
              <a:t> the time taken by the particle to reach the surface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79A221-54E2-4E94-8054-F443EC07FE55}"/>
                  </a:ext>
                </a:extLst>
              </p:cNvPr>
              <p:cNvSpPr txBox="1"/>
              <p:nvPr/>
            </p:nvSpPr>
            <p:spPr>
              <a:xfrm>
                <a:off x="4757922" y="4804239"/>
                <a:ext cx="2592288" cy="1891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𝑉𝑒𝑟𝑡𝑖𝑐𝑎𝑙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−78.4=−4.9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79A221-54E2-4E94-8054-F443EC07F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922" y="4804239"/>
                <a:ext cx="2592288" cy="1891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64088" y="2234773"/>
                <a:ext cx="1512168" cy="2359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Vertical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S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78.4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U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0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?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A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9.8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T</a:t>
                </a:r>
                <a:r>
                  <a:rPr lang="en-GB" sz="2400" dirty="0"/>
                  <a:t> = ?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234773"/>
                <a:ext cx="1512168" cy="2359941"/>
              </a:xfrm>
              <a:prstGeom prst="rect">
                <a:avLst/>
              </a:prstGeom>
              <a:blipFill>
                <a:blip r:embed="rId3"/>
                <a:stretch>
                  <a:fillRect l="-6452" t="-2067" r="-1210" b="-2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074028" y="2256356"/>
            <a:ext cx="17680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Horizontal</a:t>
            </a:r>
          </a:p>
          <a:p>
            <a:r>
              <a:rPr lang="en-GB" sz="2400" dirty="0">
                <a:solidFill>
                  <a:srgbClr val="0000FF"/>
                </a:solidFill>
              </a:rPr>
              <a:t>Dis</a:t>
            </a:r>
            <a:r>
              <a:rPr lang="en-GB" sz="2400" dirty="0"/>
              <a:t> =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Speed</a:t>
            </a:r>
            <a:r>
              <a:rPr lang="en-GB" sz="2400" dirty="0"/>
              <a:t> = 25</a:t>
            </a:r>
          </a:p>
          <a:p>
            <a:r>
              <a:rPr lang="en-GB" sz="2400" dirty="0">
                <a:solidFill>
                  <a:srgbClr val="0000FF"/>
                </a:solidFill>
              </a:rPr>
              <a:t>Time</a:t>
            </a:r>
            <a:r>
              <a:rPr lang="en-GB" sz="2400" dirty="0"/>
              <a:t> = 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4451" b="6559"/>
          <a:stretch/>
        </p:blipFill>
        <p:spPr>
          <a:xfrm>
            <a:off x="179512" y="2025248"/>
            <a:ext cx="4896544" cy="296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7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Projectiles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140131AA-71A2-4798-8665-B3710577AB20}"/>
              </a:ext>
            </a:extLst>
          </p:cNvPr>
          <p:cNvSpPr txBox="1"/>
          <p:nvPr/>
        </p:nvSpPr>
        <p:spPr>
          <a:xfrm>
            <a:off x="395536" y="789471"/>
            <a:ext cx="8543775" cy="1015663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A particle is project horizontally at 25 ms</a:t>
            </a:r>
            <a:r>
              <a:rPr lang="en-GB" sz="2000" baseline="30000" dirty="0"/>
              <a:t>-1</a:t>
            </a:r>
            <a:r>
              <a:rPr lang="en-GB" sz="2000" dirty="0"/>
              <a:t> from a point 78.4 metres above a horizontal surface. Find:</a:t>
            </a:r>
          </a:p>
          <a:p>
            <a:r>
              <a:rPr lang="en-GB" sz="2000" dirty="0"/>
              <a:t>(b) the horizontal distance travelled in that time.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79A221-54E2-4E94-8054-F443EC07FE55}"/>
                  </a:ext>
                </a:extLst>
              </p:cNvPr>
              <p:cNvSpPr txBox="1"/>
              <p:nvPr/>
            </p:nvSpPr>
            <p:spPr>
              <a:xfrm>
                <a:off x="5364088" y="5055461"/>
                <a:ext cx="34636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𝐻𝑜𝑟𝑖𝑧𝑜𝑛𝑡𝑎𝑙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=25×4=100 </m:t>
                      </m:r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79A221-54E2-4E94-8054-F443EC07F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055461"/>
                <a:ext cx="3463677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471305" y="2204864"/>
            <a:ext cx="12961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Vertical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</a:p>
          <a:p>
            <a:r>
              <a:rPr lang="en-GB" sz="2400" dirty="0">
                <a:solidFill>
                  <a:srgbClr val="FF0000"/>
                </a:solidFill>
              </a:rPr>
              <a:t>S</a:t>
            </a:r>
            <a:r>
              <a:rPr lang="en-GB" sz="2400" dirty="0"/>
              <a:t> = -78.4</a:t>
            </a:r>
          </a:p>
          <a:p>
            <a:r>
              <a:rPr lang="en-GB" sz="2400" dirty="0">
                <a:solidFill>
                  <a:srgbClr val="FF0000"/>
                </a:solidFill>
              </a:rPr>
              <a:t>U</a:t>
            </a:r>
            <a:r>
              <a:rPr lang="en-GB" sz="2400" baseline="-25000" dirty="0">
                <a:solidFill>
                  <a:srgbClr val="FF0000"/>
                </a:solidFill>
              </a:rPr>
              <a:t>v</a:t>
            </a:r>
            <a:r>
              <a:rPr lang="en-GB" sz="2400" dirty="0"/>
              <a:t> = 0</a:t>
            </a:r>
            <a:endParaRPr lang="en-GB" sz="2400" dirty="0">
              <a:solidFill>
                <a:srgbClr val="00B05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V</a:t>
            </a:r>
            <a:r>
              <a:rPr lang="en-GB" sz="2400" baseline="-25000" dirty="0">
                <a:solidFill>
                  <a:srgbClr val="FF0000"/>
                </a:solidFill>
              </a:rPr>
              <a:t>v</a:t>
            </a:r>
            <a:r>
              <a:rPr lang="en-GB" sz="2400" dirty="0"/>
              <a:t> = ?</a:t>
            </a:r>
            <a:endParaRPr lang="en-GB" sz="2400" dirty="0">
              <a:solidFill>
                <a:srgbClr val="00B05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A</a:t>
            </a:r>
            <a:r>
              <a:rPr lang="en-GB" sz="2400" dirty="0"/>
              <a:t> = -9.8</a:t>
            </a:r>
          </a:p>
          <a:p>
            <a:r>
              <a:rPr lang="en-GB" sz="2400" dirty="0">
                <a:solidFill>
                  <a:srgbClr val="FF0000"/>
                </a:solidFill>
              </a:rPr>
              <a:t>T</a:t>
            </a:r>
            <a:r>
              <a:rPr lang="en-GB" sz="2400" dirty="0"/>
              <a:t> = 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20272" y="2206856"/>
            <a:ext cx="17680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Horizontal</a:t>
            </a:r>
          </a:p>
          <a:p>
            <a:r>
              <a:rPr lang="en-GB" sz="2400" dirty="0">
                <a:solidFill>
                  <a:srgbClr val="0000FF"/>
                </a:solidFill>
              </a:rPr>
              <a:t>Dis</a:t>
            </a:r>
            <a:r>
              <a:rPr lang="en-GB" sz="2400" dirty="0"/>
              <a:t> =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Speed</a:t>
            </a:r>
            <a:r>
              <a:rPr lang="en-GB" sz="2400" dirty="0"/>
              <a:t> = 25 </a:t>
            </a:r>
            <a:r>
              <a:rPr lang="en-GB" sz="2400" dirty="0">
                <a:solidFill>
                  <a:srgbClr val="0000FF"/>
                </a:solidFill>
              </a:rPr>
              <a:t>Time</a:t>
            </a:r>
            <a:r>
              <a:rPr lang="en-GB" sz="2400" dirty="0"/>
              <a:t> = 4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4451" b="6559"/>
          <a:stretch/>
        </p:blipFill>
        <p:spPr>
          <a:xfrm>
            <a:off x="107504" y="1876561"/>
            <a:ext cx="4896544" cy="29649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483" y="5072928"/>
            <a:ext cx="1309890" cy="113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17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Projectiles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F29B3F6-C528-4C5F-A48C-389A3278724E}"/>
                  </a:ext>
                </a:extLst>
              </p:cNvPr>
              <p:cNvSpPr txBox="1"/>
              <p:nvPr/>
            </p:nvSpPr>
            <p:spPr>
              <a:xfrm>
                <a:off x="443209" y="796239"/>
                <a:ext cx="8280920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from a point 122.5m above a horizontal plane. The particle hits the plane at a point which is at a horizontal distance of 90m away from the starting point. </a:t>
                </a:r>
              </a:p>
              <a:p>
                <a:r>
                  <a:rPr lang="en-GB" sz="2000" dirty="0"/>
                  <a:t>Find the initial speed of the particle.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F29B3F6-C528-4C5F-A48C-389A32787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09" y="796239"/>
                <a:ext cx="8280920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066384A-2E61-4EE3-A47A-AD492C6A0C2D}"/>
                  </a:ext>
                </a:extLst>
              </p:cNvPr>
              <p:cNvSpPr txBox="1"/>
              <p:nvPr/>
            </p:nvSpPr>
            <p:spPr>
              <a:xfrm>
                <a:off x="4188013" y="4780747"/>
                <a:ext cx="2469352" cy="1891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𝑉𝑒𝑟𝑡𝑖𝑐𝑎𝑙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−122.5=−4.9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𝐬𝐞𝐜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066384A-2E61-4EE3-A47A-AD492C6A0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013" y="4780747"/>
                <a:ext cx="2469352" cy="1891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946" y="2348880"/>
            <a:ext cx="4487858" cy="26642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732240" y="4780747"/>
                <a:ext cx="230425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𝐻𝑜𝑟𝑖𝑧𝑜𝑛𝑡𝑎𝑙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90=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×5</m:t>
                      </m:r>
                    </m:oMath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780747"/>
                <a:ext cx="2304256" cy="1200329"/>
              </a:xfrm>
              <a:prstGeom prst="rect">
                <a:avLst/>
              </a:prstGeom>
              <a:blipFill>
                <a:blip r:embed="rId5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16016" y="2215533"/>
                <a:ext cx="168037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Vertical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S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122.5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U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0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?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A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9.8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T</a:t>
                </a:r>
                <a:r>
                  <a:rPr lang="en-GB" sz="2400" dirty="0"/>
                  <a:t> = ?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215533"/>
                <a:ext cx="1680371" cy="2308324"/>
              </a:xfrm>
              <a:prstGeom prst="rect">
                <a:avLst/>
              </a:prstGeom>
              <a:blipFill>
                <a:blip r:embed="rId6"/>
                <a:stretch>
                  <a:fillRect l="-5818" t="-2111" r="-364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633491" y="2215533"/>
            <a:ext cx="17680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Horizontal</a:t>
            </a:r>
          </a:p>
          <a:p>
            <a:r>
              <a:rPr lang="en-GB" sz="2400" dirty="0">
                <a:solidFill>
                  <a:srgbClr val="0000FF"/>
                </a:solidFill>
              </a:rPr>
              <a:t>Dis</a:t>
            </a:r>
            <a:r>
              <a:rPr lang="en-GB" sz="2400" dirty="0"/>
              <a:t> =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Speed</a:t>
            </a:r>
            <a:r>
              <a:rPr lang="en-GB" sz="2400" dirty="0"/>
              <a:t> = U</a:t>
            </a:r>
          </a:p>
          <a:p>
            <a:r>
              <a:rPr lang="en-GB" sz="2400" dirty="0">
                <a:solidFill>
                  <a:srgbClr val="0000FF"/>
                </a:solidFill>
              </a:rPr>
              <a:t>Time</a:t>
            </a:r>
            <a:r>
              <a:rPr lang="en-GB" sz="2400" dirty="0"/>
              <a:t> = ?</a:t>
            </a:r>
          </a:p>
        </p:txBody>
      </p:sp>
    </p:spTree>
    <p:extLst>
      <p:ext uri="{BB962C8B-B14F-4D97-AF65-F5344CB8AC3E}">
        <p14:creationId xmlns:p14="http://schemas.microsoft.com/office/powerpoint/2010/main" val="10997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73C571F-8F0F-49BA-A80D-759589642D1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C487E4C-1B44-4911-BDCE-7A366B718AE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Projectiles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0708559-544C-4128-9B52-51C482E5054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98A8EC8-43FA-4977-B748-C6E76EF27296}"/>
                  </a:ext>
                </a:extLst>
              </p:cNvPr>
              <p:cNvSpPr txBox="1"/>
              <p:nvPr/>
            </p:nvSpPr>
            <p:spPr>
              <a:xfrm>
                <a:off x="467544" y="774520"/>
                <a:ext cx="842493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projected horizontally with a speed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from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2000" dirty="0"/>
                  <a:t> m above a horizontal plane. The particle hits the plane at a point which is at a horizontal distance of 100m away from the starting point. </a:t>
                </a:r>
              </a:p>
              <a:p>
                <a:r>
                  <a:rPr lang="en-GB" sz="2000" dirty="0"/>
                  <a:t>Determine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98A8EC8-43FA-4977-B748-C6E76EF27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774520"/>
                <a:ext cx="8424936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48CF1C-3F2D-46B2-B9A1-CE95AECA1341}"/>
                  </a:ext>
                </a:extLst>
              </p:cNvPr>
              <p:cNvSpPr txBox="1"/>
              <p:nvPr/>
            </p:nvSpPr>
            <p:spPr>
              <a:xfrm>
                <a:off x="6012160" y="4601833"/>
                <a:ext cx="2808312" cy="2213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𝑉𝑒𝑟𝑡𝑖𝑐𝑎𝑙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×4.9×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=61.25 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48CF1C-3F2D-46B2-B9A1-CE95AECA1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601833"/>
                <a:ext cx="2808312" cy="22139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10909" b="7549"/>
          <a:stretch/>
        </p:blipFill>
        <p:spPr>
          <a:xfrm>
            <a:off x="177384" y="2263620"/>
            <a:ext cx="3528392" cy="23141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706702" y="4577747"/>
                <a:ext cx="2449838" cy="1155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𝐻𝑜𝑟𝑖𝑧𝑜𝑛𝑡𝑎𝑙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 </m:t>
                      </m:r>
                      <m:r>
                        <m:rPr>
                          <m:sty m:val="p"/>
                        </m:rP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702" y="4577747"/>
                <a:ext cx="2449838" cy="11555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45587" y="2219105"/>
                <a:ext cx="168037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Vertical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S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2400" dirty="0"/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U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0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?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A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9.8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T</a:t>
                </a:r>
                <a:r>
                  <a:rPr lang="en-GB" sz="2400" dirty="0"/>
                  <a:t> = ?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587" y="2219105"/>
                <a:ext cx="1680371" cy="2308324"/>
              </a:xfrm>
              <a:prstGeom prst="rect">
                <a:avLst/>
              </a:prstGeom>
              <a:blipFill>
                <a:blip r:embed="rId6"/>
                <a:stretch>
                  <a:fillRect l="-5435" t="-2111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114508" y="2251925"/>
            <a:ext cx="1768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Horizontal</a:t>
            </a:r>
          </a:p>
          <a:p>
            <a:r>
              <a:rPr lang="en-GB" sz="2400" dirty="0">
                <a:solidFill>
                  <a:srgbClr val="0000FF"/>
                </a:solidFill>
              </a:rPr>
              <a:t>Dis</a:t>
            </a:r>
            <a:r>
              <a:rPr lang="en-GB" sz="2400" dirty="0"/>
              <a:t> = </a:t>
            </a:r>
            <a:r>
              <a:rPr lang="en-GB" sz="2400" dirty="0">
                <a:cs typeface="Times New Roman" panose="02020603050405020304" pitchFamily="18" charset="0"/>
              </a:rPr>
              <a:t>100</a:t>
            </a:r>
          </a:p>
          <a:p>
            <a:r>
              <a:rPr lang="en-GB" sz="2400" dirty="0">
                <a:solidFill>
                  <a:srgbClr val="0000FF"/>
                </a:solidFill>
              </a:rPr>
              <a:t>Speed</a:t>
            </a:r>
            <a:r>
              <a:rPr lang="en-GB" sz="2400" dirty="0"/>
              <a:t> = 20</a:t>
            </a:r>
          </a:p>
          <a:p>
            <a:r>
              <a:rPr lang="en-GB" sz="2400" dirty="0">
                <a:solidFill>
                  <a:srgbClr val="0000FF"/>
                </a:solidFill>
              </a:rPr>
              <a:t>Time</a:t>
            </a:r>
            <a:r>
              <a:rPr lang="en-GB" sz="2400" dirty="0"/>
              <a:t> = ?</a:t>
            </a:r>
          </a:p>
        </p:txBody>
      </p:sp>
    </p:spTree>
    <p:extLst>
      <p:ext uri="{BB962C8B-B14F-4D97-AF65-F5344CB8AC3E}">
        <p14:creationId xmlns:p14="http://schemas.microsoft.com/office/powerpoint/2010/main" val="173861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110-111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BC5AA35-C31C-3A4D-9615-89337101C39C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Q6-7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8026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24294</TotalTime>
  <Words>484</Words>
  <Application>Microsoft Macintosh PowerPoint</Application>
  <PresentationFormat>On-screen Show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915</cp:revision>
  <dcterms:created xsi:type="dcterms:W3CDTF">2013-02-28T07:36:55Z</dcterms:created>
  <dcterms:modified xsi:type="dcterms:W3CDTF">2019-07-30T18:33:18Z</dcterms:modified>
</cp:coreProperties>
</file>