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581" r:id="rId2"/>
    <p:sldId id="582" r:id="rId3"/>
    <p:sldId id="58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716" autoAdjust="0"/>
    <p:restoredTop sz="88534" autoAdjust="0"/>
  </p:normalViewPr>
  <p:slideViewPr>
    <p:cSldViewPr>
      <p:cViewPr varScale="1">
        <p:scale>
          <a:sx n="70" d="100"/>
          <a:sy n="70" d="100"/>
        </p:scale>
        <p:origin x="824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png"/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86.png"/><Relationship Id="rId4" Type="http://schemas.openxmlformats.org/officeDocument/2006/relationships/image" Target="../media/image8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1.png"/><Relationship Id="rId4" Type="http://schemas.openxmlformats.org/officeDocument/2006/relationships/image" Target="../media/image9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8CCF69E-9E20-48A7-B590-78F1B9F52D6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53B00F3D-B6A8-4642-964C-12365DD8F12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Modelling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8275522-665A-4F69-91A6-ECC4CEBF8DC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214EC93-8F96-4DFC-960A-1D50A40F3BCE}"/>
                  </a:ext>
                </a:extLst>
              </p:cNvPr>
              <p:cNvSpPr txBox="1"/>
              <p:nvPr/>
            </p:nvSpPr>
            <p:spPr>
              <a:xfrm>
                <a:off x="323528" y="836712"/>
                <a:ext cx="813690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As we saw at the start of this chapter, parametric equations are frequently used in mechanics, particularly where the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GB" dirty="0"/>
                  <a:t> position (the Cartesian variables) depends on time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/>
                  <a:t> (the parameter).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214EC93-8F96-4DFC-960A-1D50A40F3B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836712"/>
                <a:ext cx="8136904" cy="923330"/>
              </a:xfrm>
              <a:prstGeom prst="rect">
                <a:avLst/>
              </a:prstGeom>
              <a:blipFill>
                <a:blip r:embed="rId2"/>
                <a:stretch>
                  <a:fillRect l="-599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1ACA554-E346-4C23-BF4C-53DC60824CC1}"/>
                  </a:ext>
                </a:extLst>
              </p:cNvPr>
              <p:cNvSpPr txBox="1"/>
              <p:nvPr/>
            </p:nvSpPr>
            <p:spPr>
              <a:xfrm>
                <a:off x="481298" y="1916832"/>
                <a:ext cx="7821364" cy="267765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[Textbook] A plane’s position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/>
                  <a:t> seconds after take-off can be modelled with the following parametric equations: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func>
                            <m:func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func>
                            <m:func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400" dirty="0"/>
              </a:p>
              <a:p>
                <a:r>
                  <a:rPr lang="en-GB" sz="1400" dirty="0"/>
                  <a:t>where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GB" sz="1400" dirty="0"/>
                  <a:t> is the speed of the plane,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/>
                  <a:t> is the angle of elevation of its path,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/>
                  <a:t> is the horizontal distance travelled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/>
                  <a:t> is the vertical distance travelled, relative to a fixed origin.</a:t>
                </a:r>
              </a:p>
              <a:p>
                <a:r>
                  <a:rPr lang="en-GB" sz="1400" dirty="0"/>
                  <a:t>When the plane has travelled 600m horizontally, it has climbed 120m.</a:t>
                </a:r>
              </a:p>
              <a:p>
                <a:r>
                  <a:rPr lang="en-GB" sz="1400" dirty="0"/>
                  <a:t>a. find the angle of elevation,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/>
                  <a:t>.</a:t>
                </a:r>
              </a:p>
              <a:p>
                <a:r>
                  <a:rPr lang="en-GB" sz="1400" dirty="0"/>
                  <a:t>Given that the plane’s speed is 50 m s</a:t>
                </a:r>
                <a:r>
                  <a:rPr lang="en-GB" sz="1400" baseline="30000" dirty="0"/>
                  <a:t>-1</a:t>
                </a:r>
                <a:r>
                  <a:rPr lang="en-GB" sz="1400" dirty="0"/>
                  <a:t>,</a:t>
                </a:r>
              </a:p>
              <a:p>
                <a:r>
                  <a:rPr lang="en-GB" sz="1400" dirty="0"/>
                  <a:t>b. find the parametric equations for the plane’s motion.</a:t>
                </a:r>
              </a:p>
              <a:p>
                <a:r>
                  <a:rPr lang="en-GB" sz="1400" dirty="0"/>
                  <a:t>c. find the vertical height of the plane after 10 seconds.</a:t>
                </a:r>
              </a:p>
              <a:p>
                <a:r>
                  <a:rPr lang="en-GB" sz="1400" dirty="0"/>
                  <a:t>d. show that the plane’s motion is a straight line.</a:t>
                </a:r>
              </a:p>
              <a:p>
                <a:r>
                  <a:rPr lang="en-GB" sz="1400" dirty="0"/>
                  <a:t>e. explain why the domain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/>
                  <a:t>,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sz="1400" dirty="0"/>
                  <a:t>,  is not realistic.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1ACA554-E346-4C23-BF4C-53DC60824C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298" y="1916832"/>
                <a:ext cx="7821364" cy="26776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ight Triangle 6">
            <a:extLst>
              <a:ext uri="{FF2B5EF4-FFF2-40B4-BE49-F238E27FC236}">
                <a16:creationId xmlns:a16="http://schemas.microsoft.com/office/drawing/2014/main" id="{A1E62140-8AF2-40CE-96E4-80F41AE28648}"/>
              </a:ext>
            </a:extLst>
          </p:cNvPr>
          <p:cNvSpPr/>
          <p:nvPr/>
        </p:nvSpPr>
        <p:spPr>
          <a:xfrm flipH="1">
            <a:off x="5796136" y="3258995"/>
            <a:ext cx="1728192" cy="936104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AC42EA-DE9B-4754-B44F-F69758832D7F}"/>
              </a:ext>
            </a:extLst>
          </p:cNvPr>
          <p:cNvSpPr/>
          <p:nvPr/>
        </p:nvSpPr>
        <p:spPr>
          <a:xfrm>
            <a:off x="7331074" y="4005064"/>
            <a:ext cx="193253" cy="1859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5F8D77EF-F3C4-4C9C-9C4E-075AA6EDF460}"/>
              </a:ext>
            </a:extLst>
          </p:cNvPr>
          <p:cNvSpPr/>
          <p:nvPr/>
        </p:nvSpPr>
        <p:spPr>
          <a:xfrm>
            <a:off x="6257925" y="3933825"/>
            <a:ext cx="85725" cy="257175"/>
          </a:xfrm>
          <a:custGeom>
            <a:avLst/>
            <a:gdLst>
              <a:gd name="connsiteX0" fmla="*/ 0 w 85725"/>
              <a:gd name="connsiteY0" fmla="*/ 0 h 257175"/>
              <a:gd name="connsiteX1" fmla="*/ 66675 w 85725"/>
              <a:gd name="connsiteY1" fmla="*/ 142875 h 257175"/>
              <a:gd name="connsiteX2" fmla="*/ 85725 w 85725"/>
              <a:gd name="connsiteY2" fmla="*/ 257175 h 257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725" h="257175">
                <a:moveTo>
                  <a:pt x="0" y="0"/>
                </a:moveTo>
                <a:cubicBezTo>
                  <a:pt x="26194" y="50006"/>
                  <a:pt x="52388" y="100013"/>
                  <a:pt x="66675" y="142875"/>
                </a:cubicBezTo>
                <a:cubicBezTo>
                  <a:pt x="80962" y="185737"/>
                  <a:pt x="83343" y="221456"/>
                  <a:pt x="85725" y="257175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4B96EB2-03CA-4786-96E3-BD35BFB5E24C}"/>
                  </a:ext>
                </a:extLst>
              </p:cNvPr>
              <p:cNvSpPr txBox="1"/>
              <p:nvPr/>
            </p:nvSpPr>
            <p:spPr>
              <a:xfrm>
                <a:off x="6280125" y="3850506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4B96EB2-03CA-4786-96E3-BD35BFB5E2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125" y="3850506"/>
                <a:ext cx="288032" cy="369332"/>
              </a:xfrm>
              <a:prstGeom prst="rect">
                <a:avLst/>
              </a:prstGeom>
              <a:blipFill>
                <a:blip r:embed="rId4"/>
                <a:stretch>
                  <a:fillRect r="-63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6761AD3-AD22-4CCD-ACEA-FBC64AA99451}"/>
                  </a:ext>
                </a:extLst>
              </p:cNvPr>
              <p:cNvSpPr txBox="1"/>
              <p:nvPr/>
            </p:nvSpPr>
            <p:spPr>
              <a:xfrm>
                <a:off x="725983" y="4640560"/>
                <a:ext cx="4727129" cy="21890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5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15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5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5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5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sz="15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15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5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500" b="0" i="1" smtClean="0">
                                      <a:latin typeface="Cambria Math" panose="02040503050406030204" pitchFamily="18" charset="0"/>
                                    </a:rPr>
                                    <m:t>120</m:t>
                                  </m:r>
                                </m:num>
                                <m:den>
                                  <m:r>
                                    <a:rPr lang="en-GB" sz="1500" b="0" i="1" smtClean="0">
                                      <a:latin typeface="Cambria Math" panose="02040503050406030204" pitchFamily="18" charset="0"/>
                                    </a:rPr>
                                    <m:t>600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1500" b="0" i="1" smtClean="0">
                          <a:latin typeface="Cambria Math" panose="02040503050406030204" pitchFamily="18" charset="0"/>
                        </a:rPr>
                        <m:t>=11.3°  </m:t>
                      </m:r>
                      <m:d>
                        <m:dPr>
                          <m:ctrlPr>
                            <a:rPr lang="en-GB" sz="15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5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1500" b="0" i="1" smtClean="0">
                              <a:latin typeface="Cambria Math" panose="02040503050406030204" pitchFamily="18" charset="0"/>
                            </a:rPr>
                            <m:t>𝑑𝑝</m:t>
                          </m:r>
                        </m:e>
                      </m:d>
                    </m:oMath>
                  </m:oMathPara>
                </a14:m>
                <a:endParaRPr lang="en-GB" sz="15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5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5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5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5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func>
                            <m:funcPr>
                              <m:ctrlPr>
                                <a:rPr lang="en-GB" sz="15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5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5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  <m:r>
                        <a:rPr lang="en-GB" sz="15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  <m:oMath xmlns:m="http://schemas.openxmlformats.org/officeDocument/2006/math">
                      <m:r>
                        <a:rPr lang="en-GB" sz="1500" b="0" i="1" smtClean="0">
                          <a:latin typeface="Cambria Math" panose="02040503050406030204" pitchFamily="18" charset="0"/>
                        </a:rPr>
                        <m:t>   =(50×</m:t>
                      </m:r>
                      <m:func>
                        <m:funcPr>
                          <m:ctrlPr>
                            <a:rPr lang="en-GB" sz="15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5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500" b="0" i="1" smtClean="0">
                              <a:latin typeface="Cambria Math" panose="02040503050406030204" pitchFamily="18" charset="0"/>
                            </a:rPr>
                            <m:t>11.3…)</m:t>
                          </m:r>
                          <m:r>
                            <a:rPr lang="en-GB" sz="15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1500" b="0" i="1" smtClean="0">
                              <a:latin typeface="Cambria Math" panose="02040503050406030204" pitchFamily="18" charset="0"/>
                            </a:rPr>
                            <m:t>=49.0</m:t>
                          </m:r>
                          <m:r>
                            <a:rPr lang="en-GB" sz="15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15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15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GB" sz="1500" b="0" i="1" smtClean="0">
                              <a:latin typeface="Cambria Math" panose="02040503050406030204" pitchFamily="18" charset="0"/>
                            </a:rPr>
                            <m:t> (3</m:t>
                          </m:r>
                          <m:r>
                            <a:rPr lang="en-GB" sz="1500" b="0" i="1" smtClean="0">
                              <a:latin typeface="Cambria Math" panose="02040503050406030204" pitchFamily="18" charset="0"/>
                            </a:rPr>
                            <m:t>𝑠𝑓</m:t>
                          </m:r>
                          <m:r>
                            <a:rPr lang="en-GB" sz="15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sz="15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5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5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5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func>
                            <m:funcPr>
                              <m:ctrlPr>
                                <a:rPr lang="en-GB" sz="15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5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5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  <m:r>
                        <a:rPr lang="en-GB" sz="15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500" b="0" i="1" smtClean="0">
                          <a:latin typeface="Cambria Math" panose="02040503050406030204" pitchFamily="18" charset="0"/>
                        </a:rPr>
                        <m:t>=(50×</m:t>
                      </m:r>
                      <m:func>
                        <m:funcPr>
                          <m:ctrlPr>
                            <a:rPr lang="en-GB" sz="15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5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500" b="0" i="1" smtClean="0">
                              <a:latin typeface="Cambria Math" panose="02040503050406030204" pitchFamily="18" charset="0"/>
                            </a:rPr>
                            <m:t>11.3…)=9.80</m:t>
                          </m:r>
                          <m:r>
                            <a:rPr lang="en-GB" sz="15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15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15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GB" sz="1500" b="0" i="1" smtClean="0">
                              <a:latin typeface="Cambria Math" panose="02040503050406030204" pitchFamily="18" charset="0"/>
                            </a:rPr>
                            <m:t> (3</m:t>
                          </m:r>
                          <m:r>
                            <a:rPr lang="en-GB" sz="1500" b="0" i="1" smtClean="0">
                              <a:latin typeface="Cambria Math" panose="02040503050406030204" pitchFamily="18" charset="0"/>
                            </a:rPr>
                            <m:t>𝑠𝑓</m:t>
                          </m:r>
                          <m:r>
                            <a:rPr lang="en-GB" sz="15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1500" dirty="0"/>
              </a:p>
              <a:p>
                <a:r>
                  <a:rPr lang="en-GB" sz="1500" dirty="0"/>
                  <a:t>At </a:t>
                </a:r>
                <a14:m>
                  <m:oMath xmlns:m="http://schemas.openxmlformats.org/officeDocument/2006/math"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GB" sz="1500" dirty="0"/>
                  <a:t>, </a:t>
                </a:r>
                <a14:m>
                  <m:oMath xmlns:m="http://schemas.openxmlformats.org/officeDocument/2006/math"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=9.80</m:t>
                    </m:r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=98 </m:t>
                    </m:r>
                    <m:r>
                      <m:rPr>
                        <m:sty m:val="p"/>
                      </m:rPr>
                      <a:rPr lang="en-GB" sz="1500" b="0" i="0" smtClean="0">
                        <a:latin typeface="Cambria Math" panose="02040503050406030204" pitchFamily="18" charset="0"/>
                      </a:rPr>
                      <m:t>m</m:t>
                    </m:r>
                  </m:oMath>
                </a14:m>
                <a:endParaRPr lang="en-GB" sz="1500" dirty="0"/>
              </a:p>
              <a:p>
                <a14:m>
                  <m:oMath xmlns:m="http://schemas.openxmlformats.org/officeDocument/2006/math"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=49</m:t>
                    </m:r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     →    </m:t>
                    </m:r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5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1500" b="0" i="1" smtClean="0">
                            <a:latin typeface="Cambria Math" panose="02040503050406030204" pitchFamily="18" charset="0"/>
                          </a:rPr>
                          <m:t>49</m:t>
                        </m:r>
                      </m:den>
                    </m:f>
                  </m:oMath>
                </a14:m>
                <a:r>
                  <a:rPr lang="en-GB" sz="1500" dirty="0"/>
                  <a:t>    and </a:t>
                </a:r>
                <a14:m>
                  <m:oMath xmlns:m="http://schemas.openxmlformats.org/officeDocument/2006/math"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=9.8×</m:t>
                    </m:r>
                    <m:f>
                      <m:fPr>
                        <m:ctrlPr>
                          <a:rPr lang="en-GB" sz="15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1500" b="0" i="1" smtClean="0">
                            <a:latin typeface="Cambria Math" panose="02040503050406030204" pitchFamily="18" charset="0"/>
                          </a:rPr>
                          <m:t>49</m:t>
                        </m:r>
                      </m:den>
                    </m:f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5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5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5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500" dirty="0"/>
              </a:p>
              <a:p>
                <a14:m>
                  <m:oMath xmlns:m="http://schemas.openxmlformats.org/officeDocument/2006/math"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∴</m:t>
                    </m:r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5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5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5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500" dirty="0"/>
                  <a:t> which is a linear equation.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6761AD3-AD22-4CCD-ACEA-FBC64AA994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983" y="4640560"/>
                <a:ext cx="4727129" cy="2189061"/>
              </a:xfrm>
              <a:prstGeom prst="rect">
                <a:avLst/>
              </a:prstGeom>
              <a:blipFill>
                <a:blip r:embed="rId5"/>
                <a:stretch>
                  <a:fillRect l="-515" b="-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E89ACF86-30F1-441D-95FC-8EA3F26D6871}"/>
              </a:ext>
            </a:extLst>
          </p:cNvPr>
          <p:cNvSpPr txBox="1"/>
          <p:nvPr/>
        </p:nvSpPr>
        <p:spPr>
          <a:xfrm>
            <a:off x="5859636" y="4826868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Plane would continue to climb forever!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3C7C154-241B-4F6B-8F25-4EA51BFA594F}"/>
              </a:ext>
            </a:extLst>
          </p:cNvPr>
          <p:cNvSpPr/>
          <p:nvPr/>
        </p:nvSpPr>
        <p:spPr>
          <a:xfrm>
            <a:off x="418778" y="4817343"/>
            <a:ext cx="216024" cy="25831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C5A7575-199E-484E-A151-8606BD594322}"/>
              </a:ext>
            </a:extLst>
          </p:cNvPr>
          <p:cNvSpPr/>
          <p:nvPr/>
        </p:nvSpPr>
        <p:spPr>
          <a:xfrm>
            <a:off x="414709" y="5169356"/>
            <a:ext cx="216024" cy="25831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B5317B8-CEAD-4B78-84D6-BB4387BCA49E}"/>
              </a:ext>
            </a:extLst>
          </p:cNvPr>
          <p:cNvSpPr/>
          <p:nvPr/>
        </p:nvSpPr>
        <p:spPr>
          <a:xfrm>
            <a:off x="414709" y="5877272"/>
            <a:ext cx="216024" cy="25831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F5F7BC4-F406-4AF3-9087-C1A56DC6FB3B}"/>
              </a:ext>
            </a:extLst>
          </p:cNvPr>
          <p:cNvSpPr/>
          <p:nvPr/>
        </p:nvSpPr>
        <p:spPr>
          <a:xfrm>
            <a:off x="414709" y="6135588"/>
            <a:ext cx="216024" cy="25831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F581AA6-B7A2-4B7A-9C3C-8F911DD16DA0}"/>
              </a:ext>
            </a:extLst>
          </p:cNvPr>
          <p:cNvSpPr/>
          <p:nvPr/>
        </p:nvSpPr>
        <p:spPr>
          <a:xfrm>
            <a:off x="5625180" y="4842345"/>
            <a:ext cx="216024" cy="25831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A46CE23-16D6-44BE-9741-F4BFB7B96479}"/>
              </a:ext>
            </a:extLst>
          </p:cNvPr>
          <p:cNvSpPr/>
          <p:nvPr/>
        </p:nvSpPr>
        <p:spPr>
          <a:xfrm>
            <a:off x="650375" y="4688532"/>
            <a:ext cx="4569697" cy="4808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3CE7D9-BA65-4545-8416-15A5D28C5C3A}"/>
              </a:ext>
            </a:extLst>
          </p:cNvPr>
          <p:cNvSpPr/>
          <p:nvPr/>
        </p:nvSpPr>
        <p:spPr>
          <a:xfrm>
            <a:off x="650375" y="5169355"/>
            <a:ext cx="4569697" cy="6885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8FFFF4E-B942-45BA-BC2E-FEE1C0BB408D}"/>
              </a:ext>
            </a:extLst>
          </p:cNvPr>
          <p:cNvSpPr/>
          <p:nvPr/>
        </p:nvSpPr>
        <p:spPr>
          <a:xfrm>
            <a:off x="650375" y="5854242"/>
            <a:ext cx="4569697" cy="27033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C5E58A7-F35B-4984-808E-F5AF72E59598}"/>
              </a:ext>
            </a:extLst>
          </p:cNvPr>
          <p:cNvSpPr/>
          <p:nvPr/>
        </p:nvSpPr>
        <p:spPr>
          <a:xfrm>
            <a:off x="650375" y="6119726"/>
            <a:ext cx="4569697" cy="6049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9745D7A-7D71-46B4-9865-65F51A07D6B7}"/>
              </a:ext>
            </a:extLst>
          </p:cNvPr>
          <p:cNvSpPr/>
          <p:nvPr/>
        </p:nvSpPr>
        <p:spPr>
          <a:xfrm>
            <a:off x="5859637" y="4842345"/>
            <a:ext cx="2782788" cy="58532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pic>
        <p:nvPicPr>
          <p:cNvPr id="1026" name="Picture 2" descr="paper, plane icon">
            <a:extLst>
              <a:ext uri="{FF2B5EF4-FFF2-40B4-BE49-F238E27FC236}">
                <a16:creationId xmlns:a16="http://schemas.microsoft.com/office/drawing/2014/main" id="{9A238F80-A4B9-494D-9EC9-701DB7855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2946400"/>
            <a:ext cx="8636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9803404F-E21D-42B9-ACFF-06F07BE07B7F}"/>
              </a:ext>
            </a:extLst>
          </p:cNvPr>
          <p:cNvSpPr txBox="1"/>
          <p:nvPr/>
        </p:nvSpPr>
        <p:spPr>
          <a:xfrm rot="18797263">
            <a:off x="7330417" y="3217798"/>
            <a:ext cx="4432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solidFill>
                  <a:schemeClr val="bg1"/>
                </a:solidFill>
              </a:rPr>
              <a:t>DFM</a:t>
            </a:r>
          </a:p>
        </p:txBody>
      </p:sp>
    </p:spTree>
    <p:extLst>
      <p:ext uri="{BB962C8B-B14F-4D97-AF65-F5344CB8AC3E}">
        <p14:creationId xmlns:p14="http://schemas.microsoft.com/office/powerpoint/2010/main" val="132197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E554E7C-1E1B-408B-97E2-CC1CC48EC929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C8FE998-A533-42B3-9C63-2BF0F356B961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Further Example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FD4C2F4-86DC-450A-ADB5-CF0AA1FC5594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9F8F95E-9448-4FDF-A9A6-8FAD982783B9}"/>
                  </a:ext>
                </a:extLst>
              </p:cNvPr>
              <p:cNvSpPr txBox="1"/>
              <p:nvPr/>
            </p:nvSpPr>
            <p:spPr>
              <a:xfrm>
                <a:off x="285428" y="722412"/>
                <a:ext cx="4824536" cy="30451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[Textbook] The motion of a figure skater relative to a fixed origin,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/>
                  <a:t>,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/>
                  <a:t> minutes is modelled using the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=8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=12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/>
              </a:p>
              <a:p>
                <a:r>
                  <a:rPr lang="en-GB" sz="1400" dirty="0"/>
                  <a:t>where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/>
                  <a:t> are measured in metres.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/>
                  <a:t>Find the coordinates of the figure skater at the beginning of his motion.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/>
                  <a:t>Find the coordinates of the point where the figure skater intersects his own path.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/>
                  <a:t>Find the coordinates of the points where the path of the figure skater crosses the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/>
                  <a:t>-axis.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/>
                  <a:t>Determine how long it takes the figure skater to complete one complete figure-of-eight motion.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9F8F95E-9448-4FDF-A9A6-8FAD982783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428" y="722412"/>
                <a:ext cx="4824536" cy="30451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EAA22A5C-E5F8-4D1C-B085-5AEA029D69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692697"/>
            <a:ext cx="2169450" cy="304110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76D7BA8-0753-4BAF-8275-4C6BAE28F5CD}"/>
                  </a:ext>
                </a:extLst>
              </p:cNvPr>
              <p:cNvSpPr txBox="1"/>
              <p:nvPr/>
            </p:nvSpPr>
            <p:spPr>
              <a:xfrm>
                <a:off x="463352" y="3907780"/>
                <a:ext cx="3888432" cy="24612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sz="1400" dirty="0"/>
                  <a:t>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=0, </m:t>
                    </m:r>
                  </m:oMath>
                </a14:m>
                <a:br>
                  <a:rPr lang="en-GB" sz="14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=8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=8,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=12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=−6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400" dirty="0"/>
              </a:p>
              <a:p>
                <a:r>
                  <a:rPr lang="en-GB" sz="1400" dirty="0"/>
                  <a:t>From the graph, the intersection is 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12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…</m:t>
                      </m:r>
                    </m:oMath>
                  </m:oMathPara>
                </a14:m>
                <a:endParaRPr lang="en-GB" sz="1400" b="0" dirty="0"/>
              </a:p>
              <a:p>
                <a:r>
                  <a:rPr lang="en-GB" sz="1400" dirty="0"/>
                  <a:t>(Any of these values will do)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=8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20×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30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=−4  →  (−4,0)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76D7BA8-0753-4BAF-8275-4C6BAE28F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352" y="3907780"/>
                <a:ext cx="3888432" cy="2461251"/>
              </a:xfrm>
              <a:prstGeom prst="rect">
                <a:avLst/>
              </a:prstGeom>
              <a:blipFill>
                <a:blip r:embed="rId4"/>
                <a:stretch>
                  <a:fillRect l="-470" t="-2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07A77E2-9C1B-4764-9F8D-66EBD669BAD6}"/>
                  </a:ext>
                </a:extLst>
              </p:cNvPr>
              <p:cNvSpPr txBox="1"/>
              <p:nvPr/>
            </p:nvSpPr>
            <p:spPr>
              <a:xfrm>
                <a:off x="4499992" y="3848596"/>
                <a:ext cx="4536504" cy="29961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When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200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0=8</m:t>
                      </m:r>
                      <m:func>
                        <m:func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2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, …</m:t>
                      </m:r>
                    </m:oMath>
                  </m:oMathPara>
                </a14:m>
                <a:endParaRPr lang="en-GB" sz="1200" dirty="0"/>
              </a:p>
              <a:p>
                <a:r>
                  <a:rPr lang="en-GB" sz="1200" dirty="0"/>
                  <a:t>Substitute these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200" dirty="0"/>
                  <a:t>-values into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200" dirty="0"/>
                  <a:t>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 →  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=3.11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𝑑𝑝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  →  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=11.59   …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0,−3.11</m:t>
                          </m:r>
                        </m:e>
                      </m:d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0,11.59</m:t>
                          </m:r>
                        </m:e>
                      </m:d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0,3.11</m:t>
                          </m:r>
                        </m:e>
                      </m:d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,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0,−11.59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  <a:p>
                <a:endParaRPr lang="en-GB" sz="1200" dirty="0"/>
              </a:p>
              <a:p>
                <a:r>
                  <a:rPr lang="en-GB" sz="1200" dirty="0"/>
                  <a:t>The period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2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</m:oMath>
                </a14:m>
                <a:r>
                  <a:rPr lang="en-GB" sz="1200" dirty="0"/>
                  <a:t> is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200" dirty="0"/>
                  <a:t>, so the period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2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</m:oMath>
                </a14:m>
                <a:r>
                  <a:rPr lang="en-GB" sz="1200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sz="1200" dirty="0"/>
                  <a:t> (as graph stretched by factor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sz="1200" dirty="0"/>
                  <a:t>). Similarly period of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200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1200" dirty="0"/>
                  <a:t>. Both parametric equations must complete full periods (in this case so that skater returns to original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200" dirty="0"/>
                  <a:t> position), so period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1200" dirty="0"/>
                  <a:t> min = 38 seconds.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07A77E2-9C1B-4764-9F8D-66EBD669BA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3848596"/>
                <a:ext cx="4536504" cy="29961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3985B8F4-FB31-4B39-A8E5-901A55B91946}"/>
              </a:ext>
            </a:extLst>
          </p:cNvPr>
          <p:cNvSpPr/>
          <p:nvPr/>
        </p:nvSpPr>
        <p:spPr>
          <a:xfrm>
            <a:off x="227392" y="3924208"/>
            <a:ext cx="216024" cy="25831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A354358-07AC-44C5-8809-96865C4C418E}"/>
              </a:ext>
            </a:extLst>
          </p:cNvPr>
          <p:cNvSpPr/>
          <p:nvPr/>
        </p:nvSpPr>
        <p:spPr>
          <a:xfrm>
            <a:off x="227392" y="4509120"/>
            <a:ext cx="216024" cy="25831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A95C7FB-4C14-4678-A5FE-0FB3C4268864}"/>
              </a:ext>
            </a:extLst>
          </p:cNvPr>
          <p:cNvSpPr/>
          <p:nvPr/>
        </p:nvSpPr>
        <p:spPr>
          <a:xfrm>
            <a:off x="4312033" y="3837214"/>
            <a:ext cx="216024" cy="25831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59FDE74-D471-4EE4-AB41-206A64C5259C}"/>
              </a:ext>
            </a:extLst>
          </p:cNvPr>
          <p:cNvSpPr/>
          <p:nvPr/>
        </p:nvSpPr>
        <p:spPr>
          <a:xfrm>
            <a:off x="4298301" y="5805264"/>
            <a:ext cx="216024" cy="25831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552F94-9DBF-4119-9F3B-798296C8011E}"/>
              </a:ext>
            </a:extLst>
          </p:cNvPr>
          <p:cNvSpPr/>
          <p:nvPr/>
        </p:nvSpPr>
        <p:spPr>
          <a:xfrm>
            <a:off x="443417" y="3924207"/>
            <a:ext cx="3745812" cy="58399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87430F4-CBDE-4AD9-A61F-1171B1114EFE}"/>
              </a:ext>
            </a:extLst>
          </p:cNvPr>
          <p:cNvSpPr/>
          <p:nvPr/>
        </p:nvSpPr>
        <p:spPr>
          <a:xfrm>
            <a:off x="443417" y="4508204"/>
            <a:ext cx="3745812" cy="19776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94C6894-0C48-412A-81E9-A42A7F5F9530}"/>
              </a:ext>
            </a:extLst>
          </p:cNvPr>
          <p:cNvSpPr/>
          <p:nvPr/>
        </p:nvSpPr>
        <p:spPr>
          <a:xfrm>
            <a:off x="4528057" y="3837214"/>
            <a:ext cx="4371394" cy="18405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7224C65-C9D6-425A-A307-22047DE2B12F}"/>
              </a:ext>
            </a:extLst>
          </p:cNvPr>
          <p:cNvSpPr/>
          <p:nvPr/>
        </p:nvSpPr>
        <p:spPr>
          <a:xfrm>
            <a:off x="4514325" y="5805264"/>
            <a:ext cx="4413191" cy="9570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59025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8E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218-220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2B399E6-FFF9-0A43-8277-C0E69C161AF4}"/>
              </a:ext>
            </a:extLst>
          </p:cNvPr>
          <p:cNvSpPr txBox="1"/>
          <p:nvPr/>
        </p:nvSpPr>
        <p:spPr>
          <a:xfrm>
            <a:off x="188144" y="2268131"/>
            <a:ext cx="56079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Q1-4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Q5-10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78355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50815</TotalTime>
  <Words>381</Words>
  <Application>Microsoft Macintosh PowerPoint</Application>
  <PresentationFormat>On-screen Show (4:3)</PresentationFormat>
  <Paragraphs>64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1090</cp:revision>
  <dcterms:created xsi:type="dcterms:W3CDTF">2013-02-28T07:36:55Z</dcterms:created>
  <dcterms:modified xsi:type="dcterms:W3CDTF">2019-07-06T17:24:01Z</dcterms:modified>
</cp:coreProperties>
</file>