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2" r:id="rId3"/>
    <p:sldId id="269" r:id="rId4"/>
    <p:sldId id="270" r:id="rId5"/>
    <p:sldId id="271" r:id="rId6"/>
    <p:sldId id="272" r:id="rId7"/>
    <p:sldId id="273" r:id="rId8"/>
    <p:sldId id="62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8.png"/><Relationship Id="rId3" Type="http://schemas.openxmlformats.org/officeDocument/2006/relationships/image" Target="../media/image13.png"/><Relationship Id="rId7" Type="http://schemas.openxmlformats.org/officeDocument/2006/relationships/image" Target="../media/image24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" Type="http://schemas.openxmlformats.org/officeDocument/2006/relationships/image" Target="../media/image10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6.png"/><Relationship Id="rId5" Type="http://schemas.openxmlformats.org/officeDocument/2006/relationships/image" Target="../media/image15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4.png"/><Relationship Id="rId9" Type="http://schemas.openxmlformats.org/officeDocument/2006/relationships/image" Target="../media/image23.png"/><Relationship Id="rId14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37.png"/><Relationship Id="rId3" Type="http://schemas.openxmlformats.org/officeDocument/2006/relationships/image" Target="../media/image10.png"/><Relationship Id="rId7" Type="http://schemas.openxmlformats.org/officeDocument/2006/relationships/image" Target="../media/image16.png"/><Relationship Id="rId12" Type="http://schemas.openxmlformats.org/officeDocument/2006/relationships/image" Target="../media/image36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35.png"/><Relationship Id="rId5" Type="http://schemas.openxmlformats.org/officeDocument/2006/relationships/image" Target="../media/image14.png"/><Relationship Id="rId10" Type="http://schemas.openxmlformats.org/officeDocument/2006/relationships/image" Target="../media/image34.png"/><Relationship Id="rId4" Type="http://schemas.openxmlformats.org/officeDocument/2006/relationships/image" Target="../media/image13.png"/><Relationship Id="rId9" Type="http://schemas.openxmlformats.org/officeDocument/2006/relationships/image" Target="../media/image23.png"/><Relationship Id="rId14" Type="http://schemas.openxmlformats.org/officeDocument/2006/relationships/image" Target="../media/image3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44.png"/><Relationship Id="rId3" Type="http://schemas.openxmlformats.org/officeDocument/2006/relationships/image" Target="../media/image40.png"/><Relationship Id="rId7" Type="http://schemas.openxmlformats.org/officeDocument/2006/relationships/image" Target="../media/image55.png"/><Relationship Id="rId12" Type="http://schemas.openxmlformats.org/officeDocument/2006/relationships/image" Target="../media/image43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42.png"/><Relationship Id="rId5" Type="http://schemas.openxmlformats.org/officeDocument/2006/relationships/image" Target="../media/image53.png"/><Relationship Id="rId15" Type="http://schemas.openxmlformats.org/officeDocument/2006/relationships/image" Target="../media/image50.png"/><Relationship Id="rId10" Type="http://schemas.openxmlformats.org/officeDocument/2006/relationships/image" Target="../media/image41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4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11384" y="1393371"/>
                <a:ext cx="3979817" cy="4763590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Evaluate: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−8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nary>
                    <m:r>
                      <a:rPr lang="en-US" sz="1800" i="1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rad>
                              </m:den>
                            </m:f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</m:e>
                    </m:nary>
                    <m:r>
                      <a:rPr lang="en-US" sz="1800" i="1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+8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nary>
                    <m:r>
                      <a:rPr lang="en-US" sz="1800" i="1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Find the area of the region R bounded by the curve                      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+3)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and the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axis.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11384" y="1393371"/>
                <a:ext cx="3979817" cy="4763590"/>
              </a:xfrm>
              <a:blipFill>
                <a:blip r:embed="rId2"/>
                <a:stretch>
                  <a:fillRect l="-3185" t="-2660" r="-2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83087" y="1358537"/>
                <a:ext cx="3979817" cy="47635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Find the area of the finite region bounded by the curve      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and the line      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087" y="1358537"/>
                <a:ext cx="3979817" cy="4763590"/>
              </a:xfrm>
              <a:prstGeom prst="rect">
                <a:avLst/>
              </a:prstGeom>
              <a:blipFill>
                <a:blip r:embed="rId3"/>
                <a:stretch>
                  <a:fillRect l="-1274" t="-10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40779" y="1776548"/>
                <a:ext cx="54694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64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779" y="1776548"/>
                <a:ext cx="546945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01292" y="2207622"/>
                <a:ext cx="689612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472</m:t>
                          </m:r>
                        </m:num>
                        <m:den>
                          <m:r>
                            <a:rPr lang="en-US" sz="20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292" y="2207622"/>
                <a:ext cx="689612" cy="668516"/>
              </a:xfrm>
              <a:prstGeom prst="rect">
                <a:avLst/>
              </a:prstGeom>
              <a:blipFill>
                <a:blip r:embed="rId5"/>
                <a:stretch>
                  <a:fillRect b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92287" y="2956559"/>
                <a:ext cx="404277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0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287" y="2956559"/>
                <a:ext cx="404277" cy="668516"/>
              </a:xfrm>
              <a:prstGeom prst="rect">
                <a:avLst/>
              </a:prstGeom>
              <a:blipFill>
                <a:blip r:embed="rId6"/>
                <a:stretch>
                  <a:fillRect b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83281" y="5299166"/>
                <a:ext cx="546945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</m:num>
                        <m:den>
                          <m:r>
                            <a:rPr lang="en-US" sz="20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281" y="5299166"/>
                <a:ext cx="546945" cy="668516"/>
              </a:xfrm>
              <a:prstGeom prst="rect">
                <a:avLst/>
              </a:prstGeom>
              <a:blipFill>
                <a:blip r:embed="rId7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646126" y="2429691"/>
                <a:ext cx="689612" cy="6768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125</m:t>
                          </m:r>
                        </m:num>
                        <m:den>
                          <m:r>
                            <a:rPr lang="en-US" sz="20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126" y="2429691"/>
                <a:ext cx="689612" cy="676852"/>
              </a:xfrm>
              <a:prstGeom prst="rect">
                <a:avLst/>
              </a:prstGeom>
              <a:blipFill>
                <a:blip r:embed="rId8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559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750" y="1217296"/>
            <a:ext cx="3810816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x-axis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Arc 4"/>
          <p:cNvSpPr/>
          <p:nvPr/>
        </p:nvSpPr>
        <p:spPr>
          <a:xfrm rot="16200000">
            <a:off x="3552009" y="3695700"/>
            <a:ext cx="1905000" cy="304800"/>
          </a:xfrm>
          <a:prstGeom prst="arc">
            <a:avLst>
              <a:gd name="adj1" fmla="val 19505022"/>
              <a:gd name="adj2" fmla="val 1358518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247709" y="3810000"/>
            <a:ext cx="914400" cy="0"/>
          </a:xfrm>
          <a:prstGeom prst="straightConnector1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218509" y="2286000"/>
            <a:ext cx="0" cy="2895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989909" y="3810000"/>
            <a:ext cx="2971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 flipH="1">
            <a:off x="2218509" y="2514600"/>
            <a:ext cx="8305800" cy="2590800"/>
          </a:xfrm>
          <a:prstGeom prst="arc">
            <a:avLst>
              <a:gd name="adj1" fmla="val 19553132"/>
              <a:gd name="adj2" fmla="val 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52110" y="2362201"/>
                <a:ext cx="697563" cy="279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𝑦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110" y="2362201"/>
                <a:ext cx="697563" cy="279051"/>
              </a:xfrm>
              <a:prstGeom prst="rect">
                <a:avLst/>
              </a:prstGeom>
              <a:blipFill>
                <a:blip r:embed="rId2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961709" y="36576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66109" y="1981200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818709" y="2819400"/>
            <a:ext cx="0" cy="9906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904309" y="3124200"/>
            <a:ext cx="0" cy="6858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2980510" y="2895600"/>
            <a:ext cx="790575" cy="857250"/>
            <a:chOff x="1447800" y="2895600"/>
            <a:chExt cx="790575" cy="857250"/>
          </a:xfrm>
        </p:grpSpPr>
        <p:cxnSp>
          <p:nvCxnSpPr>
            <p:cNvPr id="16" name="Straight Connector 15"/>
            <p:cNvCxnSpPr/>
            <p:nvPr/>
          </p:nvCxnSpPr>
          <p:spPr>
            <a:xfrm flipV="1">
              <a:off x="1447800" y="3048000"/>
              <a:ext cx="2286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447800" y="2895600"/>
              <a:ext cx="685800" cy="4572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1447800" y="2990850"/>
              <a:ext cx="781050" cy="52387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1457325" y="3143250"/>
              <a:ext cx="781050" cy="52387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1638300" y="3324227"/>
              <a:ext cx="581025" cy="38099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1809750" y="3476625"/>
              <a:ext cx="419100" cy="2667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2009775" y="3619500"/>
              <a:ext cx="219075" cy="13335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2761434" y="38100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659096" y="3819526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18510" y="5334001"/>
            <a:ext cx="2657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You already know how to find the area under a curve by Integration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85109" y="5867401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Imagine we rotated the area shaded around the x-axis</a:t>
            </a:r>
          </a:p>
          <a:p>
            <a:pPr algn="ctr"/>
            <a:r>
              <a:rPr lang="en-GB" sz="1200" dirty="0">
                <a:latin typeface="Comic Sans MS" pitchFamily="66" charset="0"/>
                <a:sym typeface="Wingdings" pitchFamily="2" charset="2"/>
              </a:rPr>
              <a:t> What would be the shape of the solid formed?</a:t>
            </a:r>
            <a:endParaRPr lang="en-GB" sz="1200" dirty="0">
              <a:latin typeface="Comic Sans MS" pitchFamily="66" charset="0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510" y="2743200"/>
            <a:ext cx="1247775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8" name="Straight Arrow Connector 27"/>
          <p:cNvCxnSpPr/>
          <p:nvPr/>
        </p:nvCxnSpPr>
        <p:spPr>
          <a:xfrm>
            <a:off x="9000309" y="3810000"/>
            <a:ext cx="914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7247709" y="2286000"/>
            <a:ext cx="0" cy="2895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095309" y="1981200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914709" y="3657600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5876109" y="3810000"/>
            <a:ext cx="7620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418910" y="3200401"/>
            <a:ext cx="160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This would be the solid formed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876110" y="5562600"/>
            <a:ext cx="4479275" cy="7386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In this section you will learn how to find the volume of any solid created in this way. It also involves Integration!</a:t>
            </a:r>
          </a:p>
        </p:txBody>
      </p:sp>
    </p:spTree>
    <p:extLst>
      <p:ext uri="{BB962C8B-B14F-4D97-AF65-F5344CB8AC3E}">
        <p14:creationId xmlns:p14="http://schemas.microsoft.com/office/powerpoint/2010/main" val="22730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6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/>
      <p:bldP spid="11" grpId="0"/>
      <p:bldP spid="12" grpId="0"/>
      <p:bldP spid="23" grpId="0"/>
      <p:bldP spid="24" grpId="0"/>
      <p:bldP spid="25" grpId="0"/>
      <p:bldP spid="30" grpId="0"/>
      <p:bldP spid="31" grpId="0"/>
      <p:bldP spid="33" grpId="0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Oval 94"/>
          <p:cNvSpPr/>
          <p:nvPr/>
        </p:nvSpPr>
        <p:spPr>
          <a:xfrm>
            <a:off x="9585135" y="1221531"/>
            <a:ext cx="186220" cy="3625678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 flipV="1">
            <a:off x="8939211" y="3041650"/>
            <a:ext cx="744538" cy="1811338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7238"/>
              <a:gd name="connsiteY0" fmla="*/ 322255 h 1838325"/>
              <a:gd name="connsiteX1" fmla="*/ 255588 w 757238"/>
              <a:gd name="connsiteY1" fmla="*/ 187325 h 1838325"/>
              <a:gd name="connsiteX2" fmla="*/ 468313 w 757238"/>
              <a:gd name="connsiteY2" fmla="*/ 101600 h 1838325"/>
              <a:gd name="connsiteX3" fmla="*/ 757238 w 757238"/>
              <a:gd name="connsiteY3" fmla="*/ 0 h 1838325"/>
              <a:gd name="connsiteX4" fmla="*/ 715963 w 757238"/>
              <a:gd name="connsiteY4" fmla="*/ 158750 h 1838325"/>
              <a:gd name="connsiteX5" fmla="*/ 690563 w 757238"/>
              <a:gd name="connsiteY5" fmla="*/ 406400 h 1838325"/>
              <a:gd name="connsiteX6" fmla="*/ 671513 w 757238"/>
              <a:gd name="connsiteY6" fmla="*/ 739775 h 1838325"/>
              <a:gd name="connsiteX7" fmla="*/ 668338 w 757238"/>
              <a:gd name="connsiteY7" fmla="*/ 987425 h 1838325"/>
              <a:gd name="connsiteX8" fmla="*/ 661988 w 757238"/>
              <a:gd name="connsiteY8" fmla="*/ 1323975 h 1838325"/>
              <a:gd name="connsiteX9" fmla="*/ 658813 w 757238"/>
              <a:gd name="connsiteY9" fmla="*/ 1590675 h 1838325"/>
              <a:gd name="connsiteX10" fmla="*/ 658813 w 757238"/>
              <a:gd name="connsiteY10" fmla="*/ 1838325 h 1838325"/>
              <a:gd name="connsiteX11" fmla="*/ 100013 w 757238"/>
              <a:gd name="connsiteY11" fmla="*/ 1835150 h 1838325"/>
              <a:gd name="connsiteX12" fmla="*/ 93663 w 757238"/>
              <a:gd name="connsiteY12" fmla="*/ 1597025 h 1838325"/>
              <a:gd name="connsiteX13" fmla="*/ 90488 w 757238"/>
              <a:gd name="connsiteY13" fmla="*/ 1346200 h 1838325"/>
              <a:gd name="connsiteX14" fmla="*/ 77788 w 757238"/>
              <a:gd name="connsiteY14" fmla="*/ 1025525 h 1838325"/>
              <a:gd name="connsiteX15" fmla="*/ 68263 w 757238"/>
              <a:gd name="connsiteY15" fmla="*/ 752475 h 1838325"/>
              <a:gd name="connsiteX16" fmla="*/ 52388 w 757238"/>
              <a:gd name="connsiteY16" fmla="*/ 565150 h 1838325"/>
              <a:gd name="connsiteX17" fmla="*/ 0 w 757238"/>
              <a:gd name="connsiteY17" fmla="*/ 322255 h 1838325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9366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87313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3338 w 728663"/>
              <a:gd name="connsiteY16" fmla="*/ 541297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25394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26988 w 728663"/>
              <a:gd name="connsiteY16" fmla="*/ 449063 h 1814472"/>
              <a:gd name="connsiteX17" fmla="*/ 0 w 72866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4286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65088 w 744538"/>
              <a:gd name="connsiteY15" fmla="*/ 71590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44538" h="1814472">
                <a:moveTo>
                  <a:pt x="0" y="279319"/>
                </a:moveTo>
                <a:lnTo>
                  <a:pt x="252413" y="163472"/>
                </a:lnTo>
                <a:lnTo>
                  <a:pt x="465138" y="77747"/>
                </a:lnTo>
                <a:lnTo>
                  <a:pt x="744538" y="0"/>
                </a:lnTo>
                <a:lnTo>
                  <a:pt x="712788" y="134897"/>
                </a:lnTo>
                <a:lnTo>
                  <a:pt x="687388" y="382547"/>
                </a:lnTo>
                <a:lnTo>
                  <a:pt x="668338" y="715922"/>
                </a:lnTo>
                <a:cubicBezTo>
                  <a:pt x="667280" y="798472"/>
                  <a:pt x="666221" y="881022"/>
                  <a:pt x="665163" y="963572"/>
                </a:cubicBezTo>
                <a:lnTo>
                  <a:pt x="658813" y="1300122"/>
                </a:lnTo>
                <a:cubicBezTo>
                  <a:pt x="657755" y="1389022"/>
                  <a:pt x="656696" y="1477922"/>
                  <a:pt x="655638" y="1566822"/>
                </a:cubicBezTo>
                <a:lnTo>
                  <a:pt x="655638" y="1814472"/>
                </a:lnTo>
                <a:lnTo>
                  <a:pt x="96838" y="1811298"/>
                </a:lnTo>
                <a:cubicBezTo>
                  <a:pt x="94721" y="1731923"/>
                  <a:pt x="98955" y="1652547"/>
                  <a:pt x="96838" y="1573172"/>
                </a:cubicBezTo>
                <a:cubicBezTo>
                  <a:pt x="95780" y="1489564"/>
                  <a:pt x="94721" y="1405955"/>
                  <a:pt x="93663" y="1322347"/>
                </a:cubicBezTo>
                <a:lnTo>
                  <a:pt x="84138" y="1001672"/>
                </a:lnTo>
                <a:lnTo>
                  <a:pt x="65088" y="715901"/>
                </a:lnTo>
                <a:lnTo>
                  <a:pt x="36513" y="449063"/>
                </a:lnTo>
                <a:cubicBezTo>
                  <a:pt x="25400" y="392482"/>
                  <a:pt x="30163" y="335900"/>
                  <a:pt x="0" y="27931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 95"/>
          <p:cNvSpPr/>
          <p:nvPr/>
        </p:nvSpPr>
        <p:spPr>
          <a:xfrm>
            <a:off x="8953501" y="1203326"/>
            <a:ext cx="730250" cy="1838325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9375 w 752475"/>
              <a:gd name="connsiteY15" fmla="*/ 752475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95250 w 752475"/>
              <a:gd name="connsiteY14" fmla="*/ 101917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8425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73025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82550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0250" h="1838325">
                <a:moveTo>
                  <a:pt x="0" y="327025"/>
                </a:moveTo>
                <a:lnTo>
                  <a:pt x="228600" y="187325"/>
                </a:lnTo>
                <a:lnTo>
                  <a:pt x="441325" y="101600"/>
                </a:lnTo>
                <a:lnTo>
                  <a:pt x="730250" y="0"/>
                </a:lnTo>
                <a:lnTo>
                  <a:pt x="688975" y="158750"/>
                </a:lnTo>
                <a:lnTo>
                  <a:pt x="663575" y="406400"/>
                </a:lnTo>
                <a:lnTo>
                  <a:pt x="644525" y="739775"/>
                </a:lnTo>
                <a:cubicBezTo>
                  <a:pt x="643467" y="822325"/>
                  <a:pt x="642408" y="904875"/>
                  <a:pt x="641350" y="987425"/>
                </a:cubicBezTo>
                <a:lnTo>
                  <a:pt x="635000" y="1323975"/>
                </a:lnTo>
                <a:cubicBezTo>
                  <a:pt x="633942" y="1412875"/>
                  <a:pt x="632883" y="1501775"/>
                  <a:pt x="631825" y="1590675"/>
                </a:cubicBezTo>
                <a:lnTo>
                  <a:pt x="631825" y="1838325"/>
                </a:lnTo>
                <a:lnTo>
                  <a:pt x="82550" y="1835150"/>
                </a:lnTo>
                <a:cubicBezTo>
                  <a:pt x="81492" y="1755775"/>
                  <a:pt x="80433" y="1676400"/>
                  <a:pt x="79375" y="1597025"/>
                </a:cubicBezTo>
                <a:cubicBezTo>
                  <a:pt x="78317" y="1513417"/>
                  <a:pt x="77258" y="1420283"/>
                  <a:pt x="76200" y="1336675"/>
                </a:cubicBezTo>
                <a:cubicBezTo>
                  <a:pt x="75142" y="1229783"/>
                  <a:pt x="67733" y="1119717"/>
                  <a:pt x="66675" y="1012825"/>
                </a:cubicBezTo>
                <a:cubicBezTo>
                  <a:pt x="65617" y="921808"/>
                  <a:pt x="55033" y="859367"/>
                  <a:pt x="53975" y="768350"/>
                </a:cubicBezTo>
                <a:lnTo>
                  <a:pt x="31750" y="552450"/>
                </a:lnTo>
                <a:lnTo>
                  <a:pt x="0" y="327025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Freeform 91"/>
          <p:cNvSpPr/>
          <p:nvPr/>
        </p:nvSpPr>
        <p:spPr>
          <a:xfrm flipV="1">
            <a:off x="5945046" y="3047278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Freeform 90"/>
          <p:cNvSpPr/>
          <p:nvPr/>
        </p:nvSpPr>
        <p:spPr>
          <a:xfrm>
            <a:off x="5939990" y="1529779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750" y="1217295"/>
            <a:ext cx="3810816" cy="54143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x-axis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Imagine we already have the volume of a solid created this way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 small increase in the value of x will lead to a small increase in the volume of the solid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can label some coordinates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increase in the volume will be between two values, both of which can be calculated as volumes of cylinders…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313456" y="2098223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456" y="2098223"/>
                <a:ext cx="916982" cy="307777"/>
              </a:xfrm>
              <a:prstGeom prst="rect">
                <a:avLst/>
              </a:prstGeom>
              <a:blipFill>
                <a:blip r:embed="rId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547152" y="5206190"/>
                <a:ext cx="19418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152" y="5206190"/>
                <a:ext cx="1941878" cy="307777"/>
              </a:xfrm>
              <a:prstGeom prst="rect">
                <a:avLst/>
              </a:prstGeom>
              <a:blipFill>
                <a:blip r:embed="rId3"/>
                <a:stretch>
                  <a:fillRect l="-2597" r="-1948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825857" y="5209731"/>
                <a:ext cx="252607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5857" y="5209731"/>
                <a:ext cx="2526076" cy="307777"/>
              </a:xfrm>
              <a:prstGeom prst="rect">
                <a:avLst/>
              </a:prstGeom>
              <a:blipFill>
                <a:blip r:embed="rId4"/>
                <a:stretch>
                  <a:fillRect l="-1500" r="-1500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Can 69"/>
          <p:cNvSpPr/>
          <p:nvPr/>
        </p:nvSpPr>
        <p:spPr>
          <a:xfrm rot="5400000">
            <a:off x="7799186" y="2548136"/>
            <a:ext cx="3026222" cy="1001484"/>
          </a:xfrm>
          <a:prstGeom prst="can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1" name="Straight Arrow Connector 70"/>
          <p:cNvCxnSpPr/>
          <p:nvPr/>
        </p:nvCxnSpPr>
        <p:spPr>
          <a:xfrm flipV="1">
            <a:off x="8923565" y="1567546"/>
            <a:ext cx="1" cy="148045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9683933" y="1209676"/>
            <a:ext cx="5171" cy="1838324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Can 86"/>
          <p:cNvSpPr/>
          <p:nvPr/>
        </p:nvSpPr>
        <p:spPr>
          <a:xfrm rot="5400000">
            <a:off x="7489579" y="2534503"/>
            <a:ext cx="3640177" cy="984742"/>
          </a:xfrm>
          <a:prstGeom prst="can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/>
          <p:cNvSpPr/>
          <p:nvPr/>
        </p:nvSpPr>
        <p:spPr>
          <a:xfrm>
            <a:off x="8829053" y="1550280"/>
            <a:ext cx="195308" cy="3018408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7977051" y="1175658"/>
            <a:ext cx="0" cy="337892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7186899" y="2546523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6899" y="2546523"/>
                <a:ext cx="226152" cy="307777"/>
              </a:xfrm>
              <a:prstGeom prst="rect">
                <a:avLst/>
              </a:prstGeom>
              <a:blipFill>
                <a:blip r:embed="rId5"/>
                <a:stretch>
                  <a:fillRect l="-21053" r="-15789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9137619" y="2268937"/>
                <a:ext cx="3640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619" y="2268937"/>
                <a:ext cx="364010" cy="307777"/>
              </a:xfrm>
              <a:prstGeom prst="rect">
                <a:avLst/>
              </a:prstGeom>
              <a:blipFill>
                <a:blip r:embed="rId6"/>
                <a:stretch>
                  <a:fillRect l="-13333" r="-13333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Oval 97"/>
          <p:cNvSpPr/>
          <p:nvPr/>
        </p:nvSpPr>
        <p:spPr>
          <a:xfrm>
            <a:off x="8822187" y="1518160"/>
            <a:ext cx="219032" cy="3053840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Arc 98"/>
          <p:cNvSpPr/>
          <p:nvPr/>
        </p:nvSpPr>
        <p:spPr>
          <a:xfrm rot="16200000">
            <a:off x="7394147" y="2958244"/>
            <a:ext cx="3025140" cy="167640"/>
          </a:xfrm>
          <a:prstGeom prst="arc">
            <a:avLst>
              <a:gd name="adj1" fmla="val 10796681"/>
              <a:gd name="adj2" fmla="val 519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/>
          <p:cNvSpPr/>
          <p:nvPr/>
        </p:nvSpPr>
        <p:spPr>
          <a:xfrm flipV="1">
            <a:off x="5932495" y="3634861"/>
            <a:ext cx="4188822" cy="1345512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/>
          <p:cNvSpPr/>
          <p:nvPr/>
        </p:nvSpPr>
        <p:spPr>
          <a:xfrm>
            <a:off x="5866661" y="2460593"/>
            <a:ext cx="149440" cy="1161496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8112036" y="883924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/>
              <p:nvPr/>
            </p:nvSpPr>
            <p:spPr>
              <a:xfrm>
                <a:off x="8269113" y="1199461"/>
                <a:ext cx="6966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9113" y="1199461"/>
                <a:ext cx="696686" cy="307777"/>
              </a:xfrm>
              <a:prstGeom prst="rect">
                <a:avLst/>
              </a:prstGeom>
              <a:blipFill>
                <a:blip r:embed="rId7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/>
              <p:nvPr/>
            </p:nvSpPr>
            <p:spPr>
              <a:xfrm>
                <a:off x="9031760" y="744203"/>
                <a:ext cx="15348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1760" y="744203"/>
                <a:ext cx="1534887" cy="307777"/>
              </a:xfrm>
              <a:prstGeom prst="rect">
                <a:avLst/>
              </a:prstGeom>
              <a:blipFill>
                <a:blip r:embed="rId8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8">
            <a:extLst>
              <a:ext uri="{FF2B5EF4-FFF2-40B4-BE49-F238E27FC236}">
                <a16:creationId xmlns:a16="http://schemas.microsoft.com/office/drawing/2014/main" id="{43CF7EBE-12C3-4908-B2B3-D571C9F4C427}"/>
              </a:ext>
            </a:extLst>
          </p:cNvPr>
          <p:cNvCxnSpPr/>
          <p:nvPr/>
        </p:nvCxnSpPr>
        <p:spPr>
          <a:xfrm>
            <a:off x="8906505" y="3098617"/>
            <a:ext cx="797442" cy="0"/>
          </a:xfrm>
          <a:prstGeom prst="straightConnector1">
            <a:avLst/>
          </a:prstGeom>
          <a:ln w="254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52">
                <a:extLst>
                  <a:ext uri="{FF2B5EF4-FFF2-40B4-BE49-F238E27FC236}">
                    <a16:creationId xmlns:a16="http://schemas.microsoft.com/office/drawing/2014/main" id="{AA1AE8BA-AEEC-47B2-9A58-7981513A1D30}"/>
                  </a:ext>
                </a:extLst>
              </p:cNvPr>
              <p:cNvSpPr txBox="1"/>
              <p:nvPr/>
            </p:nvSpPr>
            <p:spPr>
              <a:xfrm>
                <a:off x="9107843" y="3112383"/>
                <a:ext cx="4331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𝜹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6" name="TextBox 52">
                <a:extLst>
                  <a:ext uri="{FF2B5EF4-FFF2-40B4-BE49-F238E27FC236}">
                    <a16:creationId xmlns:a16="http://schemas.microsoft.com/office/drawing/2014/main" id="{AA1AE8BA-AEEC-47B2-9A58-7981513A1D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7843" y="3112383"/>
                <a:ext cx="43313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53">
                <a:extLst>
                  <a:ext uri="{FF2B5EF4-FFF2-40B4-BE49-F238E27FC236}">
                    <a16:creationId xmlns:a16="http://schemas.microsoft.com/office/drawing/2014/main" id="{2464FC35-133A-4E2A-9DC2-9EE552A9FE48}"/>
                  </a:ext>
                </a:extLst>
              </p:cNvPr>
              <p:cNvSpPr txBox="1"/>
              <p:nvPr/>
            </p:nvSpPr>
            <p:spPr>
              <a:xfrm>
                <a:off x="8228680" y="2060208"/>
                <a:ext cx="5774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53">
                <a:extLst>
                  <a:ext uri="{FF2B5EF4-FFF2-40B4-BE49-F238E27FC236}">
                    <a16:creationId xmlns:a16="http://schemas.microsoft.com/office/drawing/2014/main" id="{2464FC35-133A-4E2A-9DC2-9EE552A9F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680" y="2060208"/>
                <a:ext cx="577402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54">
            <a:extLst>
              <a:ext uri="{FF2B5EF4-FFF2-40B4-BE49-F238E27FC236}">
                <a16:creationId xmlns:a16="http://schemas.microsoft.com/office/drawing/2014/main" id="{AD54A04E-EA10-4C4B-9EB0-3B4E061D0F73}"/>
              </a:ext>
            </a:extLst>
          </p:cNvPr>
          <p:cNvCxnSpPr>
            <a:cxnSpLocks/>
          </p:cNvCxnSpPr>
          <p:nvPr/>
        </p:nvCxnSpPr>
        <p:spPr>
          <a:xfrm flipH="1" flipV="1">
            <a:off x="9861787" y="1162976"/>
            <a:ext cx="1" cy="1838405"/>
          </a:xfrm>
          <a:prstGeom prst="straightConnector1">
            <a:avLst/>
          </a:prstGeom>
          <a:ln w="254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60">
                <a:extLst>
                  <a:ext uri="{FF2B5EF4-FFF2-40B4-BE49-F238E27FC236}">
                    <a16:creationId xmlns:a16="http://schemas.microsoft.com/office/drawing/2014/main" id="{C3BB7D06-C82D-4900-9175-3B20C2740F0C}"/>
                  </a:ext>
                </a:extLst>
              </p:cNvPr>
              <p:cNvSpPr txBox="1"/>
              <p:nvPr/>
            </p:nvSpPr>
            <p:spPr>
              <a:xfrm>
                <a:off x="9751234" y="1818894"/>
                <a:ext cx="107635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𝜹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0" name="TextBox 60">
                <a:extLst>
                  <a:ext uri="{FF2B5EF4-FFF2-40B4-BE49-F238E27FC236}">
                    <a16:creationId xmlns:a16="http://schemas.microsoft.com/office/drawing/2014/main" id="{C3BB7D06-C82D-4900-9175-3B20C2740F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1234" y="1818894"/>
                <a:ext cx="1076358" cy="307777"/>
              </a:xfrm>
              <a:prstGeom prst="rect">
                <a:avLst/>
              </a:prstGeom>
              <a:blipFill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9A415038-1388-4972-B280-3658862284C0}"/>
                  </a:ext>
                </a:extLst>
              </p:cNvPr>
              <p:cNvSpPr txBox="1"/>
              <p:nvPr/>
            </p:nvSpPr>
            <p:spPr>
              <a:xfrm>
                <a:off x="5616607" y="1145219"/>
                <a:ext cx="158022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Volume of a cylinder =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9A415038-1388-4972-B280-3658862284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607" y="1145219"/>
                <a:ext cx="1580225" cy="523220"/>
              </a:xfrm>
              <a:prstGeom prst="rect">
                <a:avLst/>
              </a:prstGeom>
              <a:blipFill>
                <a:blip r:embed="rId12"/>
                <a:stretch>
                  <a:fillRect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65">
                <a:extLst>
                  <a:ext uri="{FF2B5EF4-FFF2-40B4-BE49-F238E27FC236}">
                    <a16:creationId xmlns:a16="http://schemas.microsoft.com/office/drawing/2014/main" id="{256CC0F7-7CF9-4B49-8CDB-35B896F6F82D}"/>
                  </a:ext>
                </a:extLst>
              </p:cNvPr>
              <p:cNvSpPr txBox="1"/>
              <p:nvPr/>
            </p:nvSpPr>
            <p:spPr>
              <a:xfrm>
                <a:off x="5877106" y="5962272"/>
                <a:ext cx="41079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1" name="TextBox 65">
                <a:extLst>
                  <a:ext uri="{FF2B5EF4-FFF2-40B4-BE49-F238E27FC236}">
                    <a16:creationId xmlns:a16="http://schemas.microsoft.com/office/drawing/2014/main" id="{256CC0F7-7CF9-4B49-8CDB-35B896F6F8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7106" y="5962272"/>
                <a:ext cx="4107984" cy="307777"/>
              </a:xfrm>
              <a:prstGeom prst="rect">
                <a:avLst/>
              </a:prstGeom>
              <a:blipFill>
                <a:blip r:embed="rId13"/>
                <a:stretch>
                  <a:fillRect l="-309" r="-926" b="-2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B41EA55-5A80-4DBA-8DD7-14F2E4B2F499}"/>
              </a:ext>
            </a:extLst>
          </p:cNvPr>
          <p:cNvSpPr/>
          <p:nvPr/>
        </p:nvSpPr>
        <p:spPr>
          <a:xfrm>
            <a:off x="5492319" y="5131295"/>
            <a:ext cx="2059619" cy="46163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CD7B20D8-E586-4B08-8D0F-A9EDB5CF5C3A}"/>
              </a:ext>
            </a:extLst>
          </p:cNvPr>
          <p:cNvSpPr/>
          <p:nvPr/>
        </p:nvSpPr>
        <p:spPr>
          <a:xfrm>
            <a:off x="7837503" y="5132775"/>
            <a:ext cx="2573044" cy="469037"/>
          </a:xfrm>
          <a:prstGeom prst="rect">
            <a:avLst/>
          </a:prstGeom>
          <a:noFill/>
          <a:ln w="317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75E8A7DF-F647-491C-9267-1FC61EAE67E3}"/>
              </a:ext>
            </a:extLst>
          </p:cNvPr>
          <p:cNvSpPr/>
          <p:nvPr/>
        </p:nvSpPr>
        <p:spPr>
          <a:xfrm>
            <a:off x="5866661" y="5887377"/>
            <a:ext cx="1596501" cy="46163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1F516028-97E9-4917-AFB3-67B3968233FE}"/>
              </a:ext>
            </a:extLst>
          </p:cNvPr>
          <p:cNvSpPr/>
          <p:nvPr/>
        </p:nvSpPr>
        <p:spPr>
          <a:xfrm>
            <a:off x="7856738" y="5879979"/>
            <a:ext cx="2172070" cy="461639"/>
          </a:xfrm>
          <a:prstGeom prst="rect">
            <a:avLst/>
          </a:prstGeom>
          <a:noFill/>
          <a:ln w="317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/>
              <p:nvPr/>
            </p:nvSpPr>
            <p:spPr>
              <a:xfrm>
                <a:off x="8768845" y="3017629"/>
                <a:ext cx="2617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8845" y="3017629"/>
                <a:ext cx="261743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/>
              <p:nvPr/>
            </p:nvSpPr>
            <p:spPr>
              <a:xfrm>
                <a:off x="9516667" y="3021173"/>
                <a:ext cx="7153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6667" y="3021173"/>
                <a:ext cx="715398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Freeform 46"/>
          <p:cNvSpPr/>
          <p:nvPr/>
        </p:nvSpPr>
        <p:spPr>
          <a:xfrm>
            <a:off x="5956662" y="1088573"/>
            <a:ext cx="4188822" cy="1375954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/>
          <p:cNvGrpSpPr/>
          <p:nvPr/>
        </p:nvGrpSpPr>
        <p:grpSpPr>
          <a:xfrm>
            <a:off x="9624877" y="1133476"/>
            <a:ext cx="119198" cy="123555"/>
            <a:chOff x="5500552" y="5419725"/>
            <a:chExt cx="119198" cy="123555"/>
          </a:xfrm>
        </p:grpSpPr>
        <p:cxnSp>
          <p:nvCxnSpPr>
            <p:cNvPr id="74" name="Straight Arrow Connector 73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8862877" y="1457326"/>
            <a:ext cx="119198" cy="123555"/>
            <a:chOff x="5500552" y="5419725"/>
            <a:chExt cx="119198" cy="123555"/>
          </a:xfrm>
        </p:grpSpPr>
        <p:cxnSp>
          <p:nvCxnSpPr>
            <p:cNvPr id="77" name="Straight Arrow Connector 76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Straight Arrow Connector 49">
            <a:extLst>
              <a:ext uri="{FF2B5EF4-FFF2-40B4-BE49-F238E27FC236}">
                <a16:creationId xmlns:a16="http://schemas.microsoft.com/office/drawing/2014/main" id="{788F415B-B4C9-4693-9C49-1FA713F5B09C}"/>
              </a:ext>
            </a:extLst>
          </p:cNvPr>
          <p:cNvCxnSpPr>
            <a:cxnSpLocks/>
          </p:cNvCxnSpPr>
          <p:nvPr/>
        </p:nvCxnSpPr>
        <p:spPr>
          <a:xfrm flipV="1">
            <a:off x="8752178" y="1526960"/>
            <a:ext cx="0" cy="1490419"/>
          </a:xfrm>
          <a:prstGeom prst="straightConnector1">
            <a:avLst/>
          </a:prstGeom>
          <a:ln w="254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11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5" grpId="1" animBg="1"/>
      <p:bldP spid="95" grpId="2" animBg="1"/>
      <p:bldP spid="97" grpId="0" animBg="1"/>
      <p:bldP spid="97" grpId="1" animBg="1"/>
      <p:bldP spid="97" grpId="2" animBg="1"/>
      <p:bldP spid="96" grpId="0" animBg="1"/>
      <p:bldP spid="96" grpId="1" animBg="1"/>
      <p:bldP spid="96" grpId="2" animBg="1"/>
      <p:bldP spid="92" grpId="0" animBg="1"/>
      <p:bldP spid="91" grpId="0" animBg="1"/>
      <p:bldP spid="41" grpId="0"/>
      <p:bldP spid="66" grpId="0"/>
      <p:bldP spid="67" grpId="0"/>
      <p:bldP spid="70" grpId="0" animBg="1"/>
      <p:bldP spid="70" grpId="1" animBg="1"/>
      <p:bldP spid="87" grpId="0" animBg="1"/>
      <p:bldP spid="87" grpId="1" animBg="1"/>
      <p:bldP spid="88" grpId="0" animBg="1"/>
      <p:bldP spid="88" grpId="1" animBg="1"/>
      <p:bldP spid="93" grpId="0"/>
      <p:bldP spid="94" grpId="0"/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  <p:bldP spid="100" grpId="0" animBg="1"/>
      <p:bldP spid="89" grpId="0" animBg="1"/>
      <p:bldP spid="33" grpId="0"/>
      <p:bldP spid="34" grpId="0"/>
      <p:bldP spid="46" grpId="0"/>
      <p:bldP spid="46" grpId="1"/>
      <p:bldP spid="46" grpId="2"/>
      <p:bldP spid="46" grpId="3"/>
      <p:bldP spid="48" grpId="0"/>
      <p:bldP spid="48" grpId="1"/>
      <p:bldP spid="50" grpId="0"/>
      <p:bldP spid="50" grpId="1"/>
      <p:bldP spid="8" grpId="0"/>
      <p:bldP spid="51" grpId="0"/>
      <p:bldP spid="9" grpId="0" animBg="1"/>
      <p:bldP spid="9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/>
      <p:bldP spid="57" grpId="0"/>
      <p:bldP spid="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Arrow Connector 70"/>
          <p:cNvCxnSpPr/>
          <p:nvPr/>
        </p:nvCxnSpPr>
        <p:spPr>
          <a:xfrm flipV="1">
            <a:off x="8923565" y="1567546"/>
            <a:ext cx="1" cy="148045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8822187" y="1518160"/>
            <a:ext cx="219032" cy="3053840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/>
          <p:cNvSpPr/>
          <p:nvPr/>
        </p:nvSpPr>
        <p:spPr>
          <a:xfrm>
            <a:off x="9585135" y="1221531"/>
            <a:ext cx="186220" cy="3625678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 flipV="1">
            <a:off x="8939211" y="3041650"/>
            <a:ext cx="744538" cy="1811338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7238"/>
              <a:gd name="connsiteY0" fmla="*/ 322255 h 1838325"/>
              <a:gd name="connsiteX1" fmla="*/ 255588 w 757238"/>
              <a:gd name="connsiteY1" fmla="*/ 187325 h 1838325"/>
              <a:gd name="connsiteX2" fmla="*/ 468313 w 757238"/>
              <a:gd name="connsiteY2" fmla="*/ 101600 h 1838325"/>
              <a:gd name="connsiteX3" fmla="*/ 757238 w 757238"/>
              <a:gd name="connsiteY3" fmla="*/ 0 h 1838325"/>
              <a:gd name="connsiteX4" fmla="*/ 715963 w 757238"/>
              <a:gd name="connsiteY4" fmla="*/ 158750 h 1838325"/>
              <a:gd name="connsiteX5" fmla="*/ 690563 w 757238"/>
              <a:gd name="connsiteY5" fmla="*/ 406400 h 1838325"/>
              <a:gd name="connsiteX6" fmla="*/ 671513 w 757238"/>
              <a:gd name="connsiteY6" fmla="*/ 739775 h 1838325"/>
              <a:gd name="connsiteX7" fmla="*/ 668338 w 757238"/>
              <a:gd name="connsiteY7" fmla="*/ 987425 h 1838325"/>
              <a:gd name="connsiteX8" fmla="*/ 661988 w 757238"/>
              <a:gd name="connsiteY8" fmla="*/ 1323975 h 1838325"/>
              <a:gd name="connsiteX9" fmla="*/ 658813 w 757238"/>
              <a:gd name="connsiteY9" fmla="*/ 1590675 h 1838325"/>
              <a:gd name="connsiteX10" fmla="*/ 658813 w 757238"/>
              <a:gd name="connsiteY10" fmla="*/ 1838325 h 1838325"/>
              <a:gd name="connsiteX11" fmla="*/ 100013 w 757238"/>
              <a:gd name="connsiteY11" fmla="*/ 1835150 h 1838325"/>
              <a:gd name="connsiteX12" fmla="*/ 93663 w 757238"/>
              <a:gd name="connsiteY12" fmla="*/ 1597025 h 1838325"/>
              <a:gd name="connsiteX13" fmla="*/ 90488 w 757238"/>
              <a:gd name="connsiteY13" fmla="*/ 1346200 h 1838325"/>
              <a:gd name="connsiteX14" fmla="*/ 77788 w 757238"/>
              <a:gd name="connsiteY14" fmla="*/ 1025525 h 1838325"/>
              <a:gd name="connsiteX15" fmla="*/ 68263 w 757238"/>
              <a:gd name="connsiteY15" fmla="*/ 752475 h 1838325"/>
              <a:gd name="connsiteX16" fmla="*/ 52388 w 757238"/>
              <a:gd name="connsiteY16" fmla="*/ 565150 h 1838325"/>
              <a:gd name="connsiteX17" fmla="*/ 0 w 757238"/>
              <a:gd name="connsiteY17" fmla="*/ 322255 h 1838325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9366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87313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3338 w 728663"/>
              <a:gd name="connsiteY16" fmla="*/ 541297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25394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26988 w 728663"/>
              <a:gd name="connsiteY16" fmla="*/ 449063 h 1814472"/>
              <a:gd name="connsiteX17" fmla="*/ 0 w 72866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4286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65088 w 744538"/>
              <a:gd name="connsiteY15" fmla="*/ 71590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44538" h="1814472">
                <a:moveTo>
                  <a:pt x="0" y="279319"/>
                </a:moveTo>
                <a:lnTo>
                  <a:pt x="252413" y="163472"/>
                </a:lnTo>
                <a:lnTo>
                  <a:pt x="465138" y="77747"/>
                </a:lnTo>
                <a:lnTo>
                  <a:pt x="744538" y="0"/>
                </a:lnTo>
                <a:lnTo>
                  <a:pt x="712788" y="134897"/>
                </a:lnTo>
                <a:lnTo>
                  <a:pt x="687388" y="382547"/>
                </a:lnTo>
                <a:lnTo>
                  <a:pt x="668338" y="715922"/>
                </a:lnTo>
                <a:cubicBezTo>
                  <a:pt x="667280" y="798472"/>
                  <a:pt x="666221" y="881022"/>
                  <a:pt x="665163" y="963572"/>
                </a:cubicBezTo>
                <a:lnTo>
                  <a:pt x="658813" y="1300122"/>
                </a:lnTo>
                <a:cubicBezTo>
                  <a:pt x="657755" y="1389022"/>
                  <a:pt x="656696" y="1477922"/>
                  <a:pt x="655638" y="1566822"/>
                </a:cubicBezTo>
                <a:lnTo>
                  <a:pt x="655638" y="1814472"/>
                </a:lnTo>
                <a:lnTo>
                  <a:pt x="96838" y="1811298"/>
                </a:lnTo>
                <a:cubicBezTo>
                  <a:pt x="94721" y="1731923"/>
                  <a:pt x="98955" y="1652547"/>
                  <a:pt x="96838" y="1573172"/>
                </a:cubicBezTo>
                <a:cubicBezTo>
                  <a:pt x="95780" y="1489564"/>
                  <a:pt x="94721" y="1405955"/>
                  <a:pt x="93663" y="1322347"/>
                </a:cubicBezTo>
                <a:lnTo>
                  <a:pt x="84138" y="1001672"/>
                </a:lnTo>
                <a:lnTo>
                  <a:pt x="65088" y="715901"/>
                </a:lnTo>
                <a:lnTo>
                  <a:pt x="36513" y="449063"/>
                </a:lnTo>
                <a:cubicBezTo>
                  <a:pt x="25400" y="392482"/>
                  <a:pt x="30163" y="335900"/>
                  <a:pt x="0" y="27931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 95"/>
          <p:cNvSpPr/>
          <p:nvPr/>
        </p:nvSpPr>
        <p:spPr>
          <a:xfrm>
            <a:off x="8953501" y="1203326"/>
            <a:ext cx="730250" cy="1838325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9375 w 752475"/>
              <a:gd name="connsiteY15" fmla="*/ 752475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95250 w 752475"/>
              <a:gd name="connsiteY14" fmla="*/ 101917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8425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73025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82550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0250" h="1838325">
                <a:moveTo>
                  <a:pt x="0" y="327025"/>
                </a:moveTo>
                <a:lnTo>
                  <a:pt x="228600" y="187325"/>
                </a:lnTo>
                <a:lnTo>
                  <a:pt x="441325" y="101600"/>
                </a:lnTo>
                <a:lnTo>
                  <a:pt x="730250" y="0"/>
                </a:lnTo>
                <a:lnTo>
                  <a:pt x="688975" y="158750"/>
                </a:lnTo>
                <a:lnTo>
                  <a:pt x="663575" y="406400"/>
                </a:lnTo>
                <a:lnTo>
                  <a:pt x="644525" y="739775"/>
                </a:lnTo>
                <a:cubicBezTo>
                  <a:pt x="643467" y="822325"/>
                  <a:pt x="642408" y="904875"/>
                  <a:pt x="641350" y="987425"/>
                </a:cubicBezTo>
                <a:lnTo>
                  <a:pt x="635000" y="1323975"/>
                </a:lnTo>
                <a:cubicBezTo>
                  <a:pt x="633942" y="1412875"/>
                  <a:pt x="632883" y="1501775"/>
                  <a:pt x="631825" y="1590675"/>
                </a:cubicBezTo>
                <a:lnTo>
                  <a:pt x="631825" y="1838325"/>
                </a:lnTo>
                <a:lnTo>
                  <a:pt x="82550" y="1835150"/>
                </a:lnTo>
                <a:cubicBezTo>
                  <a:pt x="81492" y="1755775"/>
                  <a:pt x="80433" y="1676400"/>
                  <a:pt x="79375" y="1597025"/>
                </a:cubicBezTo>
                <a:cubicBezTo>
                  <a:pt x="78317" y="1513417"/>
                  <a:pt x="77258" y="1420283"/>
                  <a:pt x="76200" y="1336675"/>
                </a:cubicBezTo>
                <a:cubicBezTo>
                  <a:pt x="75142" y="1229783"/>
                  <a:pt x="67733" y="1119717"/>
                  <a:pt x="66675" y="1012825"/>
                </a:cubicBezTo>
                <a:cubicBezTo>
                  <a:pt x="65617" y="921808"/>
                  <a:pt x="55033" y="859367"/>
                  <a:pt x="53975" y="768350"/>
                </a:cubicBezTo>
                <a:lnTo>
                  <a:pt x="31750" y="552450"/>
                </a:lnTo>
                <a:lnTo>
                  <a:pt x="0" y="327025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Freeform 91"/>
          <p:cNvSpPr/>
          <p:nvPr/>
        </p:nvSpPr>
        <p:spPr>
          <a:xfrm flipV="1">
            <a:off x="5945046" y="3047278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Freeform 90"/>
          <p:cNvSpPr/>
          <p:nvPr/>
        </p:nvSpPr>
        <p:spPr>
          <a:xfrm>
            <a:off x="5939990" y="1529779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750" y="1217295"/>
            <a:ext cx="3810816" cy="54143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the volume of a solid created by revolving a shape around the x-axis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So we now have the relationship as shown…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313456" y="2098223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456" y="2098223"/>
                <a:ext cx="916982" cy="307777"/>
              </a:xfrm>
              <a:prstGeom prst="rect">
                <a:avLst/>
              </a:prstGeom>
              <a:blipFill>
                <a:blip r:embed="rId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Arrow Connector 71"/>
          <p:cNvCxnSpPr/>
          <p:nvPr/>
        </p:nvCxnSpPr>
        <p:spPr>
          <a:xfrm flipV="1">
            <a:off x="9683933" y="1209676"/>
            <a:ext cx="5171" cy="1838324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7977051" y="1175658"/>
            <a:ext cx="0" cy="337892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7186899" y="2546523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6899" y="2546523"/>
                <a:ext cx="226152" cy="307777"/>
              </a:xfrm>
              <a:prstGeom prst="rect">
                <a:avLst/>
              </a:prstGeom>
              <a:blipFill>
                <a:blip r:embed="rId3"/>
                <a:stretch>
                  <a:fillRect l="-21053" r="-15789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9137619" y="2268937"/>
                <a:ext cx="3640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619" y="2268937"/>
                <a:ext cx="364010" cy="307777"/>
              </a:xfrm>
              <a:prstGeom prst="rect">
                <a:avLst/>
              </a:prstGeom>
              <a:blipFill>
                <a:blip r:embed="rId4"/>
                <a:stretch>
                  <a:fillRect l="-13333" r="-13333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Arc 98"/>
          <p:cNvSpPr/>
          <p:nvPr/>
        </p:nvSpPr>
        <p:spPr>
          <a:xfrm rot="16200000">
            <a:off x="7394147" y="2958244"/>
            <a:ext cx="3025140" cy="167640"/>
          </a:xfrm>
          <a:prstGeom prst="arc">
            <a:avLst>
              <a:gd name="adj1" fmla="val 10796681"/>
              <a:gd name="adj2" fmla="val 519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/>
          <p:cNvSpPr/>
          <p:nvPr/>
        </p:nvSpPr>
        <p:spPr>
          <a:xfrm flipV="1">
            <a:off x="5932495" y="3634861"/>
            <a:ext cx="4188822" cy="1345512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/>
          <p:cNvSpPr/>
          <p:nvPr/>
        </p:nvSpPr>
        <p:spPr>
          <a:xfrm>
            <a:off x="5866661" y="2460593"/>
            <a:ext cx="149440" cy="1161496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8112036" y="883924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/>
              <p:nvPr/>
            </p:nvSpPr>
            <p:spPr>
              <a:xfrm>
                <a:off x="8269113" y="1199461"/>
                <a:ext cx="6966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9113" y="1199461"/>
                <a:ext cx="696686" cy="307777"/>
              </a:xfrm>
              <a:prstGeom prst="rect">
                <a:avLst/>
              </a:prstGeom>
              <a:blipFill>
                <a:blip r:embed="rId5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/>
              <p:nvPr/>
            </p:nvSpPr>
            <p:spPr>
              <a:xfrm>
                <a:off x="9031760" y="744203"/>
                <a:ext cx="15348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1760" y="744203"/>
                <a:ext cx="1534887" cy="307777"/>
              </a:xfrm>
              <a:prstGeom prst="rect">
                <a:avLst/>
              </a:prstGeom>
              <a:blipFill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65">
                <a:extLst>
                  <a:ext uri="{FF2B5EF4-FFF2-40B4-BE49-F238E27FC236}">
                    <a16:creationId xmlns:a16="http://schemas.microsoft.com/office/drawing/2014/main" id="{256CC0F7-7CF9-4B49-8CDB-35B896F6F82D}"/>
                  </a:ext>
                </a:extLst>
              </p:cNvPr>
              <p:cNvSpPr txBox="1"/>
              <p:nvPr/>
            </p:nvSpPr>
            <p:spPr>
              <a:xfrm>
                <a:off x="1669091" y="3050396"/>
                <a:ext cx="32869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65">
                <a:extLst>
                  <a:ext uri="{FF2B5EF4-FFF2-40B4-BE49-F238E27FC236}">
                    <a16:creationId xmlns:a16="http://schemas.microsoft.com/office/drawing/2014/main" id="{256CC0F7-7CF9-4B49-8CDB-35B896F6F8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9091" y="3050396"/>
                <a:ext cx="3286925" cy="246221"/>
              </a:xfrm>
              <a:prstGeom prst="rect">
                <a:avLst/>
              </a:prstGeom>
              <a:blipFill>
                <a:blip r:embed="rId7"/>
                <a:stretch>
                  <a:fillRect t="-5000" r="-769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/>
              <p:nvPr/>
            </p:nvSpPr>
            <p:spPr>
              <a:xfrm>
                <a:off x="8768845" y="3017629"/>
                <a:ext cx="2617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8845" y="3017629"/>
                <a:ext cx="26174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/>
              <p:nvPr/>
            </p:nvSpPr>
            <p:spPr>
              <a:xfrm>
                <a:off x="9516667" y="3021173"/>
                <a:ext cx="7153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6667" y="3021173"/>
                <a:ext cx="71539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Freeform 46"/>
          <p:cNvSpPr/>
          <p:nvPr/>
        </p:nvSpPr>
        <p:spPr>
          <a:xfrm>
            <a:off x="5956662" y="1088573"/>
            <a:ext cx="4188822" cy="1375954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/>
          <p:cNvGrpSpPr/>
          <p:nvPr/>
        </p:nvGrpSpPr>
        <p:grpSpPr>
          <a:xfrm>
            <a:off x="9624877" y="1133476"/>
            <a:ext cx="119198" cy="123555"/>
            <a:chOff x="5500552" y="5419725"/>
            <a:chExt cx="119198" cy="123555"/>
          </a:xfrm>
        </p:grpSpPr>
        <p:cxnSp>
          <p:nvCxnSpPr>
            <p:cNvPr id="74" name="Straight Arrow Connector 73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8862877" y="1457326"/>
            <a:ext cx="119198" cy="123555"/>
            <a:chOff x="5500552" y="5419725"/>
            <a:chExt cx="119198" cy="123555"/>
          </a:xfrm>
        </p:grpSpPr>
        <p:cxnSp>
          <p:nvCxnSpPr>
            <p:cNvPr id="77" name="Straight Arrow Connector 76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65">
                <a:extLst>
                  <a:ext uri="{FF2B5EF4-FFF2-40B4-BE49-F238E27FC236}">
                    <a16:creationId xmlns:a16="http://schemas.microsoft.com/office/drawing/2014/main" id="{8DC3BA30-ABB4-446F-80E9-4349754B0E3A}"/>
                  </a:ext>
                </a:extLst>
              </p:cNvPr>
              <p:cNvSpPr txBox="1"/>
              <p:nvPr/>
            </p:nvSpPr>
            <p:spPr>
              <a:xfrm>
                <a:off x="1883635" y="3575658"/>
                <a:ext cx="2843279" cy="4658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6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GB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65">
                <a:extLst>
                  <a:ext uri="{FF2B5EF4-FFF2-40B4-BE49-F238E27FC236}">
                    <a16:creationId xmlns:a16="http://schemas.microsoft.com/office/drawing/2014/main" id="{8DC3BA30-ABB4-446F-80E9-4349754B0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635" y="3575658"/>
                <a:ext cx="2843279" cy="465897"/>
              </a:xfrm>
              <a:prstGeom prst="rect">
                <a:avLst/>
              </a:prstGeom>
              <a:blipFill>
                <a:blip r:embed="rId10"/>
                <a:stretch>
                  <a:fillRect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65">
                <a:extLst>
                  <a:ext uri="{FF2B5EF4-FFF2-40B4-BE49-F238E27FC236}">
                    <a16:creationId xmlns:a16="http://schemas.microsoft.com/office/drawing/2014/main" id="{1E42D7E0-6E9E-4CFE-BE45-2B562D1D4C9A}"/>
                  </a:ext>
                </a:extLst>
              </p:cNvPr>
              <p:cNvSpPr txBox="1"/>
              <p:nvPr/>
            </p:nvSpPr>
            <p:spPr>
              <a:xfrm>
                <a:off x="1885114" y="4322861"/>
                <a:ext cx="2372381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6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65">
                <a:extLst>
                  <a:ext uri="{FF2B5EF4-FFF2-40B4-BE49-F238E27FC236}">
                    <a16:creationId xmlns:a16="http://schemas.microsoft.com/office/drawing/2014/main" id="{1E42D7E0-6E9E-4CFE-BE45-2B562D1D4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114" y="4322861"/>
                <a:ext cx="2372381" cy="467500"/>
              </a:xfrm>
              <a:prstGeom prst="rect">
                <a:avLst/>
              </a:prstGeom>
              <a:blipFill>
                <a:blip r:embed="rId11"/>
                <a:stretch>
                  <a:fillRect r="-532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65">
                <a:extLst>
                  <a:ext uri="{FF2B5EF4-FFF2-40B4-BE49-F238E27FC236}">
                    <a16:creationId xmlns:a16="http://schemas.microsoft.com/office/drawing/2014/main" id="{0AF7FD94-FA6B-46ED-B253-8DC7A23C13B8}"/>
                  </a:ext>
                </a:extLst>
              </p:cNvPr>
              <p:cNvSpPr txBox="1"/>
              <p:nvPr/>
            </p:nvSpPr>
            <p:spPr>
              <a:xfrm>
                <a:off x="2925281" y="5096697"/>
                <a:ext cx="1336135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TextBox 65">
                <a:extLst>
                  <a:ext uri="{FF2B5EF4-FFF2-40B4-BE49-F238E27FC236}">
                    <a16:creationId xmlns:a16="http://schemas.microsoft.com/office/drawing/2014/main" id="{0AF7FD94-FA6B-46ED-B253-8DC7A23C13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5281" y="5096697"/>
                <a:ext cx="1336135" cy="467500"/>
              </a:xfrm>
              <a:prstGeom prst="rect">
                <a:avLst/>
              </a:prstGeom>
              <a:blipFill>
                <a:blip r:embed="rId12"/>
                <a:stretch>
                  <a:fillRect l="-1869" b="-1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65">
                <a:extLst>
                  <a:ext uri="{FF2B5EF4-FFF2-40B4-BE49-F238E27FC236}">
                    <a16:creationId xmlns:a16="http://schemas.microsoft.com/office/drawing/2014/main" id="{1C1543B4-E47A-4F31-A6B0-516636C57653}"/>
                  </a:ext>
                </a:extLst>
              </p:cNvPr>
              <p:cNvSpPr txBox="1"/>
              <p:nvPr/>
            </p:nvSpPr>
            <p:spPr>
              <a:xfrm>
                <a:off x="3033293" y="5764002"/>
                <a:ext cx="1695913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65">
                <a:extLst>
                  <a:ext uri="{FF2B5EF4-FFF2-40B4-BE49-F238E27FC236}">
                    <a16:creationId xmlns:a16="http://schemas.microsoft.com/office/drawing/2014/main" id="{1C1543B4-E47A-4F31-A6B0-516636C576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3293" y="5764002"/>
                <a:ext cx="1695913" cy="645882"/>
              </a:xfrm>
              <a:prstGeom prst="rect">
                <a:avLst/>
              </a:prstGeom>
              <a:blipFill>
                <a:blip r:embed="rId13"/>
                <a:stretch>
                  <a:fillRect l="-25373" t="-151923" r="-2239" b="-205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42">
            <a:extLst>
              <a:ext uri="{FF2B5EF4-FFF2-40B4-BE49-F238E27FC236}">
                <a16:creationId xmlns:a16="http://schemas.microsoft.com/office/drawing/2014/main" id="{9F54920F-D1DC-4AF2-86AB-34D539BC1451}"/>
              </a:ext>
            </a:extLst>
          </p:cNvPr>
          <p:cNvSpPr>
            <a:spLocks/>
          </p:cNvSpPr>
          <p:nvPr/>
        </p:nvSpPr>
        <p:spPr bwMode="auto">
          <a:xfrm>
            <a:off x="4926200" y="3236336"/>
            <a:ext cx="134243" cy="531181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45">
                <a:extLst>
                  <a:ext uri="{FF2B5EF4-FFF2-40B4-BE49-F238E27FC236}">
                    <a16:creationId xmlns:a16="http://schemas.microsoft.com/office/drawing/2014/main" id="{6D7BEDBD-D906-4CC2-A8F3-ECBFE3DDF9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16858" y="3272568"/>
                <a:ext cx="661893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u="sng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3" name="Text Box 45">
                <a:extLst>
                  <a:ext uri="{FF2B5EF4-FFF2-40B4-BE49-F238E27FC236}">
                    <a16:creationId xmlns:a16="http://schemas.microsoft.com/office/drawing/2014/main" id="{6D7BEDBD-D906-4CC2-A8F3-ECBFE3DDF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16858" y="3272568"/>
                <a:ext cx="661893" cy="461665"/>
              </a:xfrm>
              <a:prstGeom prst="rect">
                <a:avLst/>
              </a:prstGeom>
              <a:blipFill>
                <a:blip r:embed="rId14"/>
                <a:stretch>
                  <a:fillRect r="-3774" b="-81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42">
            <a:extLst>
              <a:ext uri="{FF2B5EF4-FFF2-40B4-BE49-F238E27FC236}">
                <a16:creationId xmlns:a16="http://schemas.microsoft.com/office/drawing/2014/main" id="{878A1632-845F-4B3D-A54F-FC35ED9C4F0A}"/>
              </a:ext>
            </a:extLst>
          </p:cNvPr>
          <p:cNvSpPr>
            <a:spLocks/>
          </p:cNvSpPr>
          <p:nvPr/>
        </p:nvSpPr>
        <p:spPr bwMode="auto">
          <a:xfrm>
            <a:off x="4701594" y="3947606"/>
            <a:ext cx="134243" cy="531181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Arc 42">
            <a:extLst>
              <a:ext uri="{FF2B5EF4-FFF2-40B4-BE49-F238E27FC236}">
                <a16:creationId xmlns:a16="http://schemas.microsoft.com/office/drawing/2014/main" id="{86630A21-AAA9-4C1F-9D8E-770EB99E6C33}"/>
              </a:ext>
            </a:extLst>
          </p:cNvPr>
          <p:cNvSpPr>
            <a:spLocks/>
          </p:cNvSpPr>
          <p:nvPr/>
        </p:nvSpPr>
        <p:spPr bwMode="auto">
          <a:xfrm>
            <a:off x="4352447" y="4656172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 Box 45">
                <a:extLst>
                  <a:ext uri="{FF2B5EF4-FFF2-40B4-BE49-F238E27FC236}">
                    <a16:creationId xmlns:a16="http://schemas.microsoft.com/office/drawing/2014/main" id="{89EAEA25-D63D-4910-B60F-997C5C9B7A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29939" y="3836469"/>
                <a:ext cx="2111786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Let</a:t>
                </a:r>
                <a14:m>
                  <m:oMath xmlns:m="http://schemas.openxmlformats.org/officeDocument/2006/math">
                    <m:r>
                      <a:rPr lang="en-US" sz="12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, and the notation changes to </a:t>
                </a:r>
                <a14:m>
                  <m:oMath xmlns:m="http://schemas.openxmlformats.org/officeDocument/2006/math"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(to indicate that tending to 0 has happened)</a:t>
                </a:r>
              </a:p>
            </p:txBody>
          </p:sp>
        </mc:Choice>
        <mc:Fallback xmlns="">
          <p:sp>
            <p:nvSpPr>
              <p:cNvPr id="68" name="Text Box 45">
                <a:extLst>
                  <a:ext uri="{FF2B5EF4-FFF2-40B4-BE49-F238E27FC236}">
                    <a16:creationId xmlns:a16="http://schemas.microsoft.com/office/drawing/2014/main" id="{89EAEA25-D63D-4910-B60F-997C5C9B7A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29939" y="3836469"/>
                <a:ext cx="2111786" cy="830997"/>
              </a:xfrm>
              <a:prstGeom prst="rect">
                <a:avLst/>
              </a:prstGeom>
              <a:blipFill>
                <a:blip r:embed="rId15"/>
                <a:stretch>
                  <a:fillRect b="-44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 Box 45">
            <a:extLst>
              <a:ext uri="{FF2B5EF4-FFF2-40B4-BE49-F238E27FC236}">
                <a16:creationId xmlns:a16="http://schemas.microsoft.com/office/drawing/2014/main" id="{FEFC32B8-24FB-4864-B6DC-E653678B5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6379" y="4711005"/>
            <a:ext cx="18714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There is only one logical conclusion here…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Arc 42">
            <a:extLst>
              <a:ext uri="{FF2B5EF4-FFF2-40B4-BE49-F238E27FC236}">
                <a16:creationId xmlns:a16="http://schemas.microsoft.com/office/drawing/2014/main" id="{F240935F-E7AF-44C8-AC5C-4E95DE4FCA86}"/>
              </a:ext>
            </a:extLst>
          </p:cNvPr>
          <p:cNvSpPr>
            <a:spLocks/>
          </p:cNvSpPr>
          <p:nvPr/>
        </p:nvSpPr>
        <p:spPr bwMode="auto">
          <a:xfrm>
            <a:off x="4789356" y="5375475"/>
            <a:ext cx="111540" cy="673940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45">
                <a:extLst>
                  <a:ext uri="{FF2B5EF4-FFF2-40B4-BE49-F238E27FC236}">
                    <a16:creationId xmlns:a16="http://schemas.microsoft.com/office/drawing/2014/main" id="{7E561CEA-83C2-4C58-9D39-566A380DDE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92929" y="5500146"/>
                <a:ext cx="1871455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Integrate both sides with respect to </a:t>
                </a:r>
                <a14:m>
                  <m:oMath xmlns:m="http://schemas.openxmlformats.org/officeDocument/2006/math">
                    <m:r>
                      <a:rPr lang="en-US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0" name="Text Box 45">
                <a:extLst>
                  <a:ext uri="{FF2B5EF4-FFF2-40B4-BE49-F238E27FC236}">
                    <a16:creationId xmlns:a16="http://schemas.microsoft.com/office/drawing/2014/main" id="{7E561CEA-83C2-4C58-9D39-566A380DDE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92929" y="5500146"/>
                <a:ext cx="1871455" cy="461665"/>
              </a:xfrm>
              <a:prstGeom prst="rect">
                <a:avLst/>
              </a:prstGeom>
              <a:blipFill>
                <a:blip r:embed="rId16"/>
                <a:stretch>
                  <a:fillRect b="-81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Straight Arrow Connector 6">
            <a:extLst>
              <a:ext uri="{FF2B5EF4-FFF2-40B4-BE49-F238E27FC236}">
                <a16:creationId xmlns:a16="http://schemas.microsoft.com/office/drawing/2014/main" id="{34245CDC-F077-4B9A-8D99-91C1BF8D74AA}"/>
              </a:ext>
            </a:extLst>
          </p:cNvPr>
          <p:cNvCxnSpPr/>
          <p:nvPr/>
        </p:nvCxnSpPr>
        <p:spPr>
          <a:xfrm flipH="1" flipV="1">
            <a:off x="3281440" y="6286237"/>
            <a:ext cx="195332" cy="231466"/>
          </a:xfrm>
          <a:prstGeom prst="straightConnector1">
            <a:avLst/>
          </a:prstGeom>
          <a:ln w="2222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58">
            <a:extLst>
              <a:ext uri="{FF2B5EF4-FFF2-40B4-BE49-F238E27FC236}">
                <a16:creationId xmlns:a16="http://schemas.microsoft.com/office/drawing/2014/main" id="{C359ABB1-A514-40B0-9015-84B5013B9810}"/>
              </a:ext>
            </a:extLst>
          </p:cNvPr>
          <p:cNvCxnSpPr/>
          <p:nvPr/>
        </p:nvCxnSpPr>
        <p:spPr>
          <a:xfrm flipH="1">
            <a:off x="3476772" y="6161039"/>
            <a:ext cx="2867802" cy="356664"/>
          </a:xfrm>
          <a:prstGeom prst="straightConnector1">
            <a:avLst/>
          </a:prstGeom>
          <a:ln w="22225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21">
                <a:extLst>
                  <a:ext uri="{FF2B5EF4-FFF2-40B4-BE49-F238E27FC236}">
                    <a16:creationId xmlns:a16="http://schemas.microsoft.com/office/drawing/2014/main" id="{1AC37997-FE21-411C-BC41-466B5CE8BF7F}"/>
                  </a:ext>
                </a:extLst>
              </p:cNvPr>
              <p:cNvSpPr txBox="1"/>
              <p:nvPr/>
            </p:nvSpPr>
            <p:spPr>
              <a:xfrm>
                <a:off x="6487484" y="5127702"/>
                <a:ext cx="3897085" cy="1574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If we differentiate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with respect to x, we would get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𝑑𝑉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. </a:t>
                </a:r>
              </a:p>
              <a:p>
                <a:pPr algn="ctr"/>
                <a:endParaRPr lang="en-US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Therefore, if we integrate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𝑑𝑉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with respect to x, we get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, since differentiating and integrating are opposite actions</a:t>
                </a:r>
              </a:p>
            </p:txBody>
          </p:sp>
        </mc:Choice>
        <mc:Fallback xmlns="">
          <p:sp>
            <p:nvSpPr>
              <p:cNvPr id="83" name="TextBox 21">
                <a:extLst>
                  <a:ext uri="{FF2B5EF4-FFF2-40B4-BE49-F238E27FC236}">
                    <a16:creationId xmlns:a16="http://schemas.microsoft.com/office/drawing/2014/main" id="{1AC37997-FE21-411C-BC41-466B5CE8B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7484" y="5127702"/>
                <a:ext cx="3897085" cy="1574662"/>
              </a:xfrm>
              <a:prstGeom prst="rect">
                <a:avLst/>
              </a:prstGeom>
              <a:blipFill>
                <a:blip r:embed="rId17"/>
                <a:stretch>
                  <a:fillRect t="-800" r="-974" b="-3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Straight Arrow Connector 59">
            <a:extLst>
              <a:ext uri="{FF2B5EF4-FFF2-40B4-BE49-F238E27FC236}">
                <a16:creationId xmlns:a16="http://schemas.microsoft.com/office/drawing/2014/main" id="{848BCF4C-487A-46C4-A6D2-346140B06D15}"/>
              </a:ext>
            </a:extLst>
          </p:cNvPr>
          <p:cNvCxnSpPr/>
          <p:nvPr/>
        </p:nvCxnSpPr>
        <p:spPr>
          <a:xfrm flipH="1">
            <a:off x="6344576" y="5501316"/>
            <a:ext cx="682839" cy="659958"/>
          </a:xfrm>
          <a:prstGeom prst="straightConnector1">
            <a:avLst/>
          </a:prstGeom>
          <a:ln w="22225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31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8" grpId="0"/>
      <p:bldP spid="59" grpId="0"/>
      <p:bldP spid="60" grpId="0"/>
      <p:bldP spid="62" grpId="0" animBg="1"/>
      <p:bldP spid="63" grpId="0"/>
      <p:bldP spid="64" grpId="0" animBg="1"/>
      <p:bldP spid="65" grpId="0" animBg="1"/>
      <p:bldP spid="68" grpId="0"/>
      <p:bldP spid="69" grpId="0"/>
      <p:bldP spid="79" grpId="0" animBg="1"/>
      <p:bldP spid="80" grpId="0"/>
      <p:bldP spid="8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Arrow Connector 70"/>
          <p:cNvCxnSpPr/>
          <p:nvPr/>
        </p:nvCxnSpPr>
        <p:spPr>
          <a:xfrm flipV="1">
            <a:off x="8923565" y="1567546"/>
            <a:ext cx="1" cy="148045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8822187" y="1518160"/>
            <a:ext cx="219032" cy="3053840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/>
          <p:cNvSpPr/>
          <p:nvPr/>
        </p:nvSpPr>
        <p:spPr>
          <a:xfrm>
            <a:off x="9585135" y="1221531"/>
            <a:ext cx="186220" cy="3625678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 flipV="1">
            <a:off x="8939211" y="3041650"/>
            <a:ext cx="744538" cy="1811338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7238"/>
              <a:gd name="connsiteY0" fmla="*/ 322255 h 1838325"/>
              <a:gd name="connsiteX1" fmla="*/ 255588 w 757238"/>
              <a:gd name="connsiteY1" fmla="*/ 187325 h 1838325"/>
              <a:gd name="connsiteX2" fmla="*/ 468313 w 757238"/>
              <a:gd name="connsiteY2" fmla="*/ 101600 h 1838325"/>
              <a:gd name="connsiteX3" fmla="*/ 757238 w 757238"/>
              <a:gd name="connsiteY3" fmla="*/ 0 h 1838325"/>
              <a:gd name="connsiteX4" fmla="*/ 715963 w 757238"/>
              <a:gd name="connsiteY4" fmla="*/ 158750 h 1838325"/>
              <a:gd name="connsiteX5" fmla="*/ 690563 w 757238"/>
              <a:gd name="connsiteY5" fmla="*/ 406400 h 1838325"/>
              <a:gd name="connsiteX6" fmla="*/ 671513 w 757238"/>
              <a:gd name="connsiteY6" fmla="*/ 739775 h 1838325"/>
              <a:gd name="connsiteX7" fmla="*/ 668338 w 757238"/>
              <a:gd name="connsiteY7" fmla="*/ 987425 h 1838325"/>
              <a:gd name="connsiteX8" fmla="*/ 661988 w 757238"/>
              <a:gd name="connsiteY8" fmla="*/ 1323975 h 1838325"/>
              <a:gd name="connsiteX9" fmla="*/ 658813 w 757238"/>
              <a:gd name="connsiteY9" fmla="*/ 1590675 h 1838325"/>
              <a:gd name="connsiteX10" fmla="*/ 658813 w 757238"/>
              <a:gd name="connsiteY10" fmla="*/ 1838325 h 1838325"/>
              <a:gd name="connsiteX11" fmla="*/ 100013 w 757238"/>
              <a:gd name="connsiteY11" fmla="*/ 1835150 h 1838325"/>
              <a:gd name="connsiteX12" fmla="*/ 93663 w 757238"/>
              <a:gd name="connsiteY12" fmla="*/ 1597025 h 1838325"/>
              <a:gd name="connsiteX13" fmla="*/ 90488 w 757238"/>
              <a:gd name="connsiteY13" fmla="*/ 1346200 h 1838325"/>
              <a:gd name="connsiteX14" fmla="*/ 77788 w 757238"/>
              <a:gd name="connsiteY14" fmla="*/ 1025525 h 1838325"/>
              <a:gd name="connsiteX15" fmla="*/ 68263 w 757238"/>
              <a:gd name="connsiteY15" fmla="*/ 752475 h 1838325"/>
              <a:gd name="connsiteX16" fmla="*/ 52388 w 757238"/>
              <a:gd name="connsiteY16" fmla="*/ 565150 h 1838325"/>
              <a:gd name="connsiteX17" fmla="*/ 0 w 757238"/>
              <a:gd name="connsiteY17" fmla="*/ 322255 h 1838325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9366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7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048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77788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47713"/>
              <a:gd name="connsiteY0" fmla="*/ 298402 h 1814472"/>
              <a:gd name="connsiteX1" fmla="*/ 255588 w 747713"/>
              <a:gd name="connsiteY1" fmla="*/ 163472 h 1814472"/>
              <a:gd name="connsiteX2" fmla="*/ 468313 w 747713"/>
              <a:gd name="connsiteY2" fmla="*/ 77747 h 1814472"/>
              <a:gd name="connsiteX3" fmla="*/ 747713 w 747713"/>
              <a:gd name="connsiteY3" fmla="*/ 0 h 1814472"/>
              <a:gd name="connsiteX4" fmla="*/ 715963 w 747713"/>
              <a:gd name="connsiteY4" fmla="*/ 134897 h 1814472"/>
              <a:gd name="connsiteX5" fmla="*/ 690563 w 747713"/>
              <a:gd name="connsiteY5" fmla="*/ 382547 h 1814472"/>
              <a:gd name="connsiteX6" fmla="*/ 671513 w 747713"/>
              <a:gd name="connsiteY6" fmla="*/ 715922 h 1814472"/>
              <a:gd name="connsiteX7" fmla="*/ 668338 w 747713"/>
              <a:gd name="connsiteY7" fmla="*/ 963572 h 1814472"/>
              <a:gd name="connsiteX8" fmla="*/ 661988 w 747713"/>
              <a:gd name="connsiteY8" fmla="*/ 1300122 h 1814472"/>
              <a:gd name="connsiteX9" fmla="*/ 658813 w 747713"/>
              <a:gd name="connsiteY9" fmla="*/ 1566822 h 1814472"/>
              <a:gd name="connsiteX10" fmla="*/ 658813 w 747713"/>
              <a:gd name="connsiteY10" fmla="*/ 1814472 h 1814472"/>
              <a:gd name="connsiteX11" fmla="*/ 100013 w 747713"/>
              <a:gd name="connsiteY11" fmla="*/ 1811298 h 1814472"/>
              <a:gd name="connsiteX12" fmla="*/ 100013 w 747713"/>
              <a:gd name="connsiteY12" fmla="*/ 1573172 h 1814472"/>
              <a:gd name="connsiteX13" fmla="*/ 96838 w 747713"/>
              <a:gd name="connsiteY13" fmla="*/ 1322347 h 1814472"/>
              <a:gd name="connsiteX14" fmla="*/ 87313 w 747713"/>
              <a:gd name="connsiteY14" fmla="*/ 1001672 h 1814472"/>
              <a:gd name="connsiteX15" fmla="*/ 68263 w 747713"/>
              <a:gd name="connsiteY15" fmla="*/ 728622 h 1814472"/>
              <a:gd name="connsiteX16" fmla="*/ 52388 w 747713"/>
              <a:gd name="connsiteY16" fmla="*/ 541297 h 1814472"/>
              <a:gd name="connsiteX17" fmla="*/ 0 w 747713"/>
              <a:gd name="connsiteY17" fmla="*/ 298402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3338 w 728663"/>
              <a:gd name="connsiteY16" fmla="*/ 541297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25394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9688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49213 w 728663"/>
              <a:gd name="connsiteY15" fmla="*/ 728622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36513 w 728663"/>
              <a:gd name="connsiteY16" fmla="*/ 538116 h 1814472"/>
              <a:gd name="connsiteX17" fmla="*/ 0 w 728663"/>
              <a:gd name="connsiteY17" fmla="*/ 279319 h 1814472"/>
              <a:gd name="connsiteX0" fmla="*/ 0 w 728663"/>
              <a:gd name="connsiteY0" fmla="*/ 279319 h 1814472"/>
              <a:gd name="connsiteX1" fmla="*/ 236538 w 728663"/>
              <a:gd name="connsiteY1" fmla="*/ 163472 h 1814472"/>
              <a:gd name="connsiteX2" fmla="*/ 449263 w 728663"/>
              <a:gd name="connsiteY2" fmla="*/ 77747 h 1814472"/>
              <a:gd name="connsiteX3" fmla="*/ 728663 w 728663"/>
              <a:gd name="connsiteY3" fmla="*/ 0 h 1814472"/>
              <a:gd name="connsiteX4" fmla="*/ 696913 w 728663"/>
              <a:gd name="connsiteY4" fmla="*/ 134897 h 1814472"/>
              <a:gd name="connsiteX5" fmla="*/ 671513 w 728663"/>
              <a:gd name="connsiteY5" fmla="*/ 382547 h 1814472"/>
              <a:gd name="connsiteX6" fmla="*/ 652463 w 728663"/>
              <a:gd name="connsiteY6" fmla="*/ 715922 h 1814472"/>
              <a:gd name="connsiteX7" fmla="*/ 649288 w 728663"/>
              <a:gd name="connsiteY7" fmla="*/ 963572 h 1814472"/>
              <a:gd name="connsiteX8" fmla="*/ 642938 w 728663"/>
              <a:gd name="connsiteY8" fmla="*/ 1300122 h 1814472"/>
              <a:gd name="connsiteX9" fmla="*/ 639763 w 728663"/>
              <a:gd name="connsiteY9" fmla="*/ 1566822 h 1814472"/>
              <a:gd name="connsiteX10" fmla="*/ 639763 w 728663"/>
              <a:gd name="connsiteY10" fmla="*/ 1814472 h 1814472"/>
              <a:gd name="connsiteX11" fmla="*/ 80963 w 728663"/>
              <a:gd name="connsiteY11" fmla="*/ 1811298 h 1814472"/>
              <a:gd name="connsiteX12" fmla="*/ 80963 w 728663"/>
              <a:gd name="connsiteY12" fmla="*/ 1573172 h 1814472"/>
              <a:gd name="connsiteX13" fmla="*/ 77788 w 728663"/>
              <a:gd name="connsiteY13" fmla="*/ 1322347 h 1814472"/>
              <a:gd name="connsiteX14" fmla="*/ 68263 w 728663"/>
              <a:gd name="connsiteY14" fmla="*/ 1001672 h 1814472"/>
              <a:gd name="connsiteX15" fmla="*/ 55563 w 728663"/>
              <a:gd name="connsiteY15" fmla="*/ 719081 h 1814472"/>
              <a:gd name="connsiteX16" fmla="*/ 26988 w 728663"/>
              <a:gd name="connsiteY16" fmla="*/ 449063 h 1814472"/>
              <a:gd name="connsiteX17" fmla="*/ 0 w 72866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35013"/>
              <a:gd name="connsiteY0" fmla="*/ 279319 h 1814472"/>
              <a:gd name="connsiteX1" fmla="*/ 242888 w 735013"/>
              <a:gd name="connsiteY1" fmla="*/ 163472 h 1814472"/>
              <a:gd name="connsiteX2" fmla="*/ 455613 w 735013"/>
              <a:gd name="connsiteY2" fmla="*/ 77747 h 1814472"/>
              <a:gd name="connsiteX3" fmla="*/ 735013 w 735013"/>
              <a:gd name="connsiteY3" fmla="*/ 0 h 1814472"/>
              <a:gd name="connsiteX4" fmla="*/ 703263 w 735013"/>
              <a:gd name="connsiteY4" fmla="*/ 134897 h 1814472"/>
              <a:gd name="connsiteX5" fmla="*/ 677863 w 735013"/>
              <a:gd name="connsiteY5" fmla="*/ 382547 h 1814472"/>
              <a:gd name="connsiteX6" fmla="*/ 658813 w 735013"/>
              <a:gd name="connsiteY6" fmla="*/ 715922 h 1814472"/>
              <a:gd name="connsiteX7" fmla="*/ 655638 w 735013"/>
              <a:gd name="connsiteY7" fmla="*/ 963572 h 1814472"/>
              <a:gd name="connsiteX8" fmla="*/ 649288 w 735013"/>
              <a:gd name="connsiteY8" fmla="*/ 1300122 h 1814472"/>
              <a:gd name="connsiteX9" fmla="*/ 646113 w 735013"/>
              <a:gd name="connsiteY9" fmla="*/ 1566822 h 1814472"/>
              <a:gd name="connsiteX10" fmla="*/ 646113 w 735013"/>
              <a:gd name="connsiteY10" fmla="*/ 1814472 h 1814472"/>
              <a:gd name="connsiteX11" fmla="*/ 87313 w 735013"/>
              <a:gd name="connsiteY11" fmla="*/ 1811298 h 1814472"/>
              <a:gd name="connsiteX12" fmla="*/ 87313 w 735013"/>
              <a:gd name="connsiteY12" fmla="*/ 1573172 h 1814472"/>
              <a:gd name="connsiteX13" fmla="*/ 84138 w 735013"/>
              <a:gd name="connsiteY13" fmla="*/ 1322347 h 1814472"/>
              <a:gd name="connsiteX14" fmla="*/ 74613 w 735013"/>
              <a:gd name="connsiteY14" fmla="*/ 1001672 h 1814472"/>
              <a:gd name="connsiteX15" fmla="*/ 61913 w 735013"/>
              <a:gd name="connsiteY15" fmla="*/ 719081 h 1814472"/>
              <a:gd name="connsiteX16" fmla="*/ 33338 w 735013"/>
              <a:gd name="connsiteY16" fmla="*/ 449063 h 1814472"/>
              <a:gd name="connsiteX17" fmla="*/ 0 w 735013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4286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71438 w 744538"/>
              <a:gd name="connsiteY15" fmla="*/ 71908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  <a:gd name="connsiteX0" fmla="*/ 0 w 744538"/>
              <a:gd name="connsiteY0" fmla="*/ 279319 h 1814472"/>
              <a:gd name="connsiteX1" fmla="*/ 252413 w 744538"/>
              <a:gd name="connsiteY1" fmla="*/ 163472 h 1814472"/>
              <a:gd name="connsiteX2" fmla="*/ 465138 w 744538"/>
              <a:gd name="connsiteY2" fmla="*/ 77747 h 1814472"/>
              <a:gd name="connsiteX3" fmla="*/ 744538 w 744538"/>
              <a:gd name="connsiteY3" fmla="*/ 0 h 1814472"/>
              <a:gd name="connsiteX4" fmla="*/ 712788 w 744538"/>
              <a:gd name="connsiteY4" fmla="*/ 134897 h 1814472"/>
              <a:gd name="connsiteX5" fmla="*/ 687388 w 744538"/>
              <a:gd name="connsiteY5" fmla="*/ 382547 h 1814472"/>
              <a:gd name="connsiteX6" fmla="*/ 668338 w 744538"/>
              <a:gd name="connsiteY6" fmla="*/ 715922 h 1814472"/>
              <a:gd name="connsiteX7" fmla="*/ 665163 w 744538"/>
              <a:gd name="connsiteY7" fmla="*/ 963572 h 1814472"/>
              <a:gd name="connsiteX8" fmla="*/ 658813 w 744538"/>
              <a:gd name="connsiteY8" fmla="*/ 1300122 h 1814472"/>
              <a:gd name="connsiteX9" fmla="*/ 655638 w 744538"/>
              <a:gd name="connsiteY9" fmla="*/ 1566822 h 1814472"/>
              <a:gd name="connsiteX10" fmla="*/ 655638 w 744538"/>
              <a:gd name="connsiteY10" fmla="*/ 1814472 h 1814472"/>
              <a:gd name="connsiteX11" fmla="*/ 96838 w 744538"/>
              <a:gd name="connsiteY11" fmla="*/ 1811298 h 1814472"/>
              <a:gd name="connsiteX12" fmla="*/ 96838 w 744538"/>
              <a:gd name="connsiteY12" fmla="*/ 1573172 h 1814472"/>
              <a:gd name="connsiteX13" fmla="*/ 93663 w 744538"/>
              <a:gd name="connsiteY13" fmla="*/ 1322347 h 1814472"/>
              <a:gd name="connsiteX14" fmla="*/ 84138 w 744538"/>
              <a:gd name="connsiteY14" fmla="*/ 1001672 h 1814472"/>
              <a:gd name="connsiteX15" fmla="*/ 65088 w 744538"/>
              <a:gd name="connsiteY15" fmla="*/ 715901 h 1814472"/>
              <a:gd name="connsiteX16" fmla="*/ 36513 w 744538"/>
              <a:gd name="connsiteY16" fmla="*/ 449063 h 1814472"/>
              <a:gd name="connsiteX17" fmla="*/ 0 w 744538"/>
              <a:gd name="connsiteY17" fmla="*/ 279319 h 1814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44538" h="1814472">
                <a:moveTo>
                  <a:pt x="0" y="279319"/>
                </a:moveTo>
                <a:lnTo>
                  <a:pt x="252413" y="163472"/>
                </a:lnTo>
                <a:lnTo>
                  <a:pt x="465138" y="77747"/>
                </a:lnTo>
                <a:lnTo>
                  <a:pt x="744538" y="0"/>
                </a:lnTo>
                <a:lnTo>
                  <a:pt x="712788" y="134897"/>
                </a:lnTo>
                <a:lnTo>
                  <a:pt x="687388" y="382547"/>
                </a:lnTo>
                <a:lnTo>
                  <a:pt x="668338" y="715922"/>
                </a:lnTo>
                <a:cubicBezTo>
                  <a:pt x="667280" y="798472"/>
                  <a:pt x="666221" y="881022"/>
                  <a:pt x="665163" y="963572"/>
                </a:cubicBezTo>
                <a:lnTo>
                  <a:pt x="658813" y="1300122"/>
                </a:lnTo>
                <a:cubicBezTo>
                  <a:pt x="657755" y="1389022"/>
                  <a:pt x="656696" y="1477922"/>
                  <a:pt x="655638" y="1566822"/>
                </a:cubicBezTo>
                <a:lnTo>
                  <a:pt x="655638" y="1814472"/>
                </a:lnTo>
                <a:lnTo>
                  <a:pt x="96838" y="1811298"/>
                </a:lnTo>
                <a:cubicBezTo>
                  <a:pt x="94721" y="1731923"/>
                  <a:pt x="98955" y="1652547"/>
                  <a:pt x="96838" y="1573172"/>
                </a:cubicBezTo>
                <a:cubicBezTo>
                  <a:pt x="95780" y="1489564"/>
                  <a:pt x="94721" y="1405955"/>
                  <a:pt x="93663" y="1322347"/>
                </a:cubicBezTo>
                <a:lnTo>
                  <a:pt x="84138" y="1001672"/>
                </a:lnTo>
                <a:lnTo>
                  <a:pt x="65088" y="715901"/>
                </a:lnTo>
                <a:lnTo>
                  <a:pt x="36513" y="449063"/>
                </a:lnTo>
                <a:cubicBezTo>
                  <a:pt x="25400" y="392482"/>
                  <a:pt x="30163" y="335900"/>
                  <a:pt x="0" y="27931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 95"/>
          <p:cNvSpPr/>
          <p:nvPr/>
        </p:nvSpPr>
        <p:spPr>
          <a:xfrm>
            <a:off x="8953501" y="1203326"/>
            <a:ext cx="730250" cy="1838325"/>
          </a:xfrm>
          <a:custGeom>
            <a:avLst/>
            <a:gdLst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73025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85725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63500 w 752475"/>
              <a:gd name="connsiteY15" fmla="*/ 752475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47625 w 752475"/>
              <a:gd name="connsiteY16" fmla="*/ 5651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3025 w 752475"/>
              <a:gd name="connsiteY15" fmla="*/ 7556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9375 w 752475"/>
              <a:gd name="connsiteY15" fmla="*/ 752475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46200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2550 w 752475"/>
              <a:gd name="connsiteY14" fmla="*/ 10255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95250 w 752475"/>
              <a:gd name="connsiteY14" fmla="*/ 101917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889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5250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52475"/>
              <a:gd name="connsiteY0" fmla="*/ 327025 h 1838325"/>
              <a:gd name="connsiteX1" fmla="*/ 250825 w 752475"/>
              <a:gd name="connsiteY1" fmla="*/ 187325 h 1838325"/>
              <a:gd name="connsiteX2" fmla="*/ 463550 w 752475"/>
              <a:gd name="connsiteY2" fmla="*/ 101600 h 1838325"/>
              <a:gd name="connsiteX3" fmla="*/ 752475 w 752475"/>
              <a:gd name="connsiteY3" fmla="*/ 0 h 1838325"/>
              <a:gd name="connsiteX4" fmla="*/ 711200 w 752475"/>
              <a:gd name="connsiteY4" fmla="*/ 158750 h 1838325"/>
              <a:gd name="connsiteX5" fmla="*/ 685800 w 752475"/>
              <a:gd name="connsiteY5" fmla="*/ 406400 h 1838325"/>
              <a:gd name="connsiteX6" fmla="*/ 666750 w 752475"/>
              <a:gd name="connsiteY6" fmla="*/ 739775 h 1838325"/>
              <a:gd name="connsiteX7" fmla="*/ 663575 w 752475"/>
              <a:gd name="connsiteY7" fmla="*/ 987425 h 1838325"/>
              <a:gd name="connsiteX8" fmla="*/ 657225 w 752475"/>
              <a:gd name="connsiteY8" fmla="*/ 1323975 h 1838325"/>
              <a:gd name="connsiteX9" fmla="*/ 654050 w 752475"/>
              <a:gd name="connsiteY9" fmla="*/ 1590675 h 1838325"/>
              <a:gd name="connsiteX10" fmla="*/ 654050 w 752475"/>
              <a:gd name="connsiteY10" fmla="*/ 1838325 h 1838325"/>
              <a:gd name="connsiteX11" fmla="*/ 95250 w 752475"/>
              <a:gd name="connsiteY11" fmla="*/ 1835150 h 1838325"/>
              <a:gd name="connsiteX12" fmla="*/ 101600 w 752475"/>
              <a:gd name="connsiteY12" fmla="*/ 1597025 h 1838325"/>
              <a:gd name="connsiteX13" fmla="*/ 98425 w 752475"/>
              <a:gd name="connsiteY13" fmla="*/ 1336675 h 1838325"/>
              <a:gd name="connsiteX14" fmla="*/ 88900 w 752475"/>
              <a:gd name="connsiteY14" fmla="*/ 1012825 h 1838325"/>
              <a:gd name="connsiteX15" fmla="*/ 76200 w 752475"/>
              <a:gd name="connsiteY15" fmla="*/ 768350 h 1838325"/>
              <a:gd name="connsiteX16" fmla="*/ 53975 w 752475"/>
              <a:gd name="connsiteY16" fmla="*/ 552450 h 1838325"/>
              <a:gd name="connsiteX17" fmla="*/ 0 w 752475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73025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  <a:gd name="connsiteX0" fmla="*/ 0 w 730250"/>
              <a:gd name="connsiteY0" fmla="*/ 327025 h 1838325"/>
              <a:gd name="connsiteX1" fmla="*/ 228600 w 730250"/>
              <a:gd name="connsiteY1" fmla="*/ 187325 h 1838325"/>
              <a:gd name="connsiteX2" fmla="*/ 441325 w 730250"/>
              <a:gd name="connsiteY2" fmla="*/ 101600 h 1838325"/>
              <a:gd name="connsiteX3" fmla="*/ 730250 w 730250"/>
              <a:gd name="connsiteY3" fmla="*/ 0 h 1838325"/>
              <a:gd name="connsiteX4" fmla="*/ 688975 w 730250"/>
              <a:gd name="connsiteY4" fmla="*/ 158750 h 1838325"/>
              <a:gd name="connsiteX5" fmla="*/ 663575 w 730250"/>
              <a:gd name="connsiteY5" fmla="*/ 406400 h 1838325"/>
              <a:gd name="connsiteX6" fmla="*/ 644525 w 730250"/>
              <a:gd name="connsiteY6" fmla="*/ 739775 h 1838325"/>
              <a:gd name="connsiteX7" fmla="*/ 641350 w 730250"/>
              <a:gd name="connsiteY7" fmla="*/ 987425 h 1838325"/>
              <a:gd name="connsiteX8" fmla="*/ 635000 w 730250"/>
              <a:gd name="connsiteY8" fmla="*/ 1323975 h 1838325"/>
              <a:gd name="connsiteX9" fmla="*/ 631825 w 730250"/>
              <a:gd name="connsiteY9" fmla="*/ 1590675 h 1838325"/>
              <a:gd name="connsiteX10" fmla="*/ 631825 w 730250"/>
              <a:gd name="connsiteY10" fmla="*/ 1838325 h 1838325"/>
              <a:gd name="connsiteX11" fmla="*/ 82550 w 730250"/>
              <a:gd name="connsiteY11" fmla="*/ 1835150 h 1838325"/>
              <a:gd name="connsiteX12" fmla="*/ 79375 w 730250"/>
              <a:gd name="connsiteY12" fmla="*/ 1597025 h 1838325"/>
              <a:gd name="connsiteX13" fmla="*/ 76200 w 730250"/>
              <a:gd name="connsiteY13" fmla="*/ 1336675 h 1838325"/>
              <a:gd name="connsiteX14" fmla="*/ 66675 w 730250"/>
              <a:gd name="connsiteY14" fmla="*/ 1012825 h 1838325"/>
              <a:gd name="connsiteX15" fmla="*/ 53975 w 730250"/>
              <a:gd name="connsiteY15" fmla="*/ 768350 h 1838325"/>
              <a:gd name="connsiteX16" fmla="*/ 31750 w 730250"/>
              <a:gd name="connsiteY16" fmla="*/ 552450 h 1838325"/>
              <a:gd name="connsiteX17" fmla="*/ 0 w 730250"/>
              <a:gd name="connsiteY17" fmla="*/ 327025 h 183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0250" h="1838325">
                <a:moveTo>
                  <a:pt x="0" y="327025"/>
                </a:moveTo>
                <a:lnTo>
                  <a:pt x="228600" y="187325"/>
                </a:lnTo>
                <a:lnTo>
                  <a:pt x="441325" y="101600"/>
                </a:lnTo>
                <a:lnTo>
                  <a:pt x="730250" y="0"/>
                </a:lnTo>
                <a:lnTo>
                  <a:pt x="688975" y="158750"/>
                </a:lnTo>
                <a:lnTo>
                  <a:pt x="663575" y="406400"/>
                </a:lnTo>
                <a:lnTo>
                  <a:pt x="644525" y="739775"/>
                </a:lnTo>
                <a:cubicBezTo>
                  <a:pt x="643467" y="822325"/>
                  <a:pt x="642408" y="904875"/>
                  <a:pt x="641350" y="987425"/>
                </a:cubicBezTo>
                <a:lnTo>
                  <a:pt x="635000" y="1323975"/>
                </a:lnTo>
                <a:cubicBezTo>
                  <a:pt x="633942" y="1412875"/>
                  <a:pt x="632883" y="1501775"/>
                  <a:pt x="631825" y="1590675"/>
                </a:cubicBezTo>
                <a:lnTo>
                  <a:pt x="631825" y="1838325"/>
                </a:lnTo>
                <a:lnTo>
                  <a:pt x="82550" y="1835150"/>
                </a:lnTo>
                <a:cubicBezTo>
                  <a:pt x="81492" y="1755775"/>
                  <a:pt x="80433" y="1676400"/>
                  <a:pt x="79375" y="1597025"/>
                </a:cubicBezTo>
                <a:cubicBezTo>
                  <a:pt x="78317" y="1513417"/>
                  <a:pt x="77258" y="1420283"/>
                  <a:pt x="76200" y="1336675"/>
                </a:cubicBezTo>
                <a:cubicBezTo>
                  <a:pt x="75142" y="1229783"/>
                  <a:pt x="67733" y="1119717"/>
                  <a:pt x="66675" y="1012825"/>
                </a:cubicBezTo>
                <a:cubicBezTo>
                  <a:pt x="65617" y="921808"/>
                  <a:pt x="55033" y="859367"/>
                  <a:pt x="53975" y="768350"/>
                </a:cubicBezTo>
                <a:lnTo>
                  <a:pt x="31750" y="552450"/>
                </a:lnTo>
                <a:lnTo>
                  <a:pt x="0" y="327025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Freeform 91"/>
          <p:cNvSpPr/>
          <p:nvPr/>
        </p:nvSpPr>
        <p:spPr>
          <a:xfrm flipV="1">
            <a:off x="5945046" y="3047278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Freeform 90"/>
          <p:cNvSpPr/>
          <p:nvPr/>
        </p:nvSpPr>
        <p:spPr>
          <a:xfrm>
            <a:off x="5939990" y="1529779"/>
            <a:ext cx="2977217" cy="1503777"/>
          </a:xfrm>
          <a:custGeom>
            <a:avLst/>
            <a:gdLst>
              <a:gd name="connsiteX0" fmla="*/ 0 w 2977217"/>
              <a:gd name="connsiteY0" fmla="*/ 927401 h 1503777"/>
              <a:gd name="connsiteX1" fmla="*/ 433365 w 2977217"/>
              <a:gd name="connsiteY1" fmla="*/ 914400 h 1503777"/>
              <a:gd name="connsiteX2" fmla="*/ 827727 w 2977217"/>
              <a:gd name="connsiteY2" fmla="*/ 884065 h 1503777"/>
              <a:gd name="connsiteX3" fmla="*/ 1170085 w 2977217"/>
              <a:gd name="connsiteY3" fmla="*/ 840728 h 1503777"/>
              <a:gd name="connsiteX4" fmla="*/ 1516777 w 2977217"/>
              <a:gd name="connsiteY4" fmla="*/ 784391 h 1503777"/>
              <a:gd name="connsiteX5" fmla="*/ 1828800 w 2977217"/>
              <a:gd name="connsiteY5" fmla="*/ 706385 h 1503777"/>
              <a:gd name="connsiteX6" fmla="*/ 2114820 w 2977217"/>
              <a:gd name="connsiteY6" fmla="*/ 589377 h 1503777"/>
              <a:gd name="connsiteX7" fmla="*/ 2405175 w 2977217"/>
              <a:gd name="connsiteY7" fmla="*/ 420364 h 1503777"/>
              <a:gd name="connsiteX8" fmla="*/ 2682529 w 2977217"/>
              <a:gd name="connsiteY8" fmla="*/ 216683 h 1503777"/>
              <a:gd name="connsiteX9" fmla="*/ 2977217 w 2977217"/>
              <a:gd name="connsiteY9" fmla="*/ 0 h 1503777"/>
              <a:gd name="connsiteX10" fmla="*/ 2942547 w 2977217"/>
              <a:gd name="connsiteY10" fmla="*/ 182013 h 1503777"/>
              <a:gd name="connsiteX11" fmla="*/ 2925213 w 2977217"/>
              <a:gd name="connsiteY11" fmla="*/ 485369 h 1503777"/>
              <a:gd name="connsiteX12" fmla="*/ 2903545 w 2977217"/>
              <a:gd name="connsiteY12" fmla="*/ 706385 h 1503777"/>
              <a:gd name="connsiteX13" fmla="*/ 2894877 w 2977217"/>
              <a:gd name="connsiteY13" fmla="*/ 931735 h 1503777"/>
              <a:gd name="connsiteX14" fmla="*/ 2894877 w 2977217"/>
              <a:gd name="connsiteY14" fmla="*/ 1174419 h 1503777"/>
              <a:gd name="connsiteX15" fmla="*/ 2890544 w 2977217"/>
              <a:gd name="connsiteY15" fmla="*/ 1477775 h 1503777"/>
              <a:gd name="connsiteX16" fmla="*/ 2890544 w 2977217"/>
              <a:gd name="connsiteY16" fmla="*/ 1503777 h 1503777"/>
              <a:gd name="connsiteX17" fmla="*/ 82339 w 2977217"/>
              <a:gd name="connsiteY17" fmla="*/ 1503777 h 1503777"/>
              <a:gd name="connsiteX18" fmla="*/ 65004 w 2977217"/>
              <a:gd name="connsiteY18" fmla="*/ 1196087 h 1503777"/>
              <a:gd name="connsiteX19" fmla="*/ 39002 w 2977217"/>
              <a:gd name="connsiteY19" fmla="*/ 1044410 h 1503777"/>
              <a:gd name="connsiteX20" fmla="*/ 0 w 2977217"/>
              <a:gd name="connsiteY20" fmla="*/ 927401 h 1503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977217" h="1503777">
                <a:moveTo>
                  <a:pt x="0" y="927401"/>
                </a:moveTo>
                <a:lnTo>
                  <a:pt x="433365" y="914400"/>
                </a:lnTo>
                <a:lnTo>
                  <a:pt x="827727" y="884065"/>
                </a:lnTo>
                <a:lnTo>
                  <a:pt x="1170085" y="840728"/>
                </a:lnTo>
                <a:lnTo>
                  <a:pt x="1516777" y="784391"/>
                </a:lnTo>
                <a:lnTo>
                  <a:pt x="1828800" y="706385"/>
                </a:lnTo>
                <a:lnTo>
                  <a:pt x="2114820" y="589377"/>
                </a:lnTo>
                <a:lnTo>
                  <a:pt x="2405175" y="420364"/>
                </a:lnTo>
                <a:lnTo>
                  <a:pt x="2682529" y="216683"/>
                </a:lnTo>
                <a:lnTo>
                  <a:pt x="2977217" y="0"/>
                </a:lnTo>
                <a:lnTo>
                  <a:pt x="2942547" y="182013"/>
                </a:lnTo>
                <a:lnTo>
                  <a:pt x="2925213" y="485369"/>
                </a:lnTo>
                <a:lnTo>
                  <a:pt x="2903545" y="706385"/>
                </a:lnTo>
                <a:lnTo>
                  <a:pt x="2894877" y="931735"/>
                </a:lnTo>
                <a:lnTo>
                  <a:pt x="2894877" y="1174419"/>
                </a:lnTo>
                <a:cubicBezTo>
                  <a:pt x="2893433" y="1275538"/>
                  <a:pt x="2891988" y="1376656"/>
                  <a:pt x="2890544" y="1477775"/>
                </a:cubicBezTo>
                <a:lnTo>
                  <a:pt x="2890544" y="1503777"/>
                </a:lnTo>
                <a:lnTo>
                  <a:pt x="82339" y="1503777"/>
                </a:lnTo>
                <a:lnTo>
                  <a:pt x="65004" y="1196087"/>
                </a:lnTo>
                <a:lnTo>
                  <a:pt x="39002" y="1044410"/>
                </a:lnTo>
                <a:lnTo>
                  <a:pt x="0" y="92740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40750" y="1217295"/>
                <a:ext cx="3810816" cy="541432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x-axis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So we now have the relationship as shown…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Note that, in a similar fashion to finding the area under a curve, we need to use two limits which we are finding the volume between. These will be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40750" y="1217295"/>
                <a:ext cx="3810816" cy="5414324"/>
              </a:xfrm>
              <a:blipFill>
                <a:blip r:embed="rId2"/>
                <a:stretch>
                  <a:fillRect t="-9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313456" y="2098223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456" y="2098223"/>
                <a:ext cx="916982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Arrow Connector 71"/>
          <p:cNvCxnSpPr/>
          <p:nvPr/>
        </p:nvCxnSpPr>
        <p:spPr>
          <a:xfrm flipV="1">
            <a:off x="9683933" y="1209676"/>
            <a:ext cx="5171" cy="1838324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7977051" y="1175658"/>
            <a:ext cx="0" cy="337892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7186899" y="2546523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6899" y="2546523"/>
                <a:ext cx="226152" cy="307777"/>
              </a:xfrm>
              <a:prstGeom prst="rect">
                <a:avLst/>
              </a:prstGeom>
              <a:blipFill>
                <a:blip r:embed="rId4"/>
                <a:stretch>
                  <a:fillRect l="-21053" r="-15789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9137619" y="2268937"/>
                <a:ext cx="3640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619" y="2268937"/>
                <a:ext cx="364010" cy="307777"/>
              </a:xfrm>
              <a:prstGeom prst="rect">
                <a:avLst/>
              </a:prstGeom>
              <a:blipFill>
                <a:blip r:embed="rId5"/>
                <a:stretch>
                  <a:fillRect l="-13333" r="-13333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Arc 98"/>
          <p:cNvSpPr/>
          <p:nvPr/>
        </p:nvSpPr>
        <p:spPr>
          <a:xfrm rot="16200000">
            <a:off x="7394147" y="2958244"/>
            <a:ext cx="3025140" cy="167640"/>
          </a:xfrm>
          <a:prstGeom prst="arc">
            <a:avLst>
              <a:gd name="adj1" fmla="val 10796681"/>
              <a:gd name="adj2" fmla="val 519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/>
          <p:cNvSpPr/>
          <p:nvPr/>
        </p:nvSpPr>
        <p:spPr>
          <a:xfrm flipV="1">
            <a:off x="5932495" y="3634861"/>
            <a:ext cx="4188822" cy="1345512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/>
          <p:cNvSpPr/>
          <p:nvPr/>
        </p:nvSpPr>
        <p:spPr>
          <a:xfrm>
            <a:off x="5866661" y="2460593"/>
            <a:ext cx="149440" cy="1161496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/>
          <p:cNvCxnSpPr/>
          <p:nvPr/>
        </p:nvCxnSpPr>
        <p:spPr>
          <a:xfrm rot="5400000" flipV="1">
            <a:off x="8112036" y="883924"/>
            <a:ext cx="0" cy="431074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/>
              <p:nvPr/>
            </p:nvSpPr>
            <p:spPr>
              <a:xfrm>
                <a:off x="8269113" y="1199461"/>
                <a:ext cx="6966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4">
                <a:extLst>
                  <a:ext uri="{FF2B5EF4-FFF2-40B4-BE49-F238E27FC236}">
                    <a16:creationId xmlns:a16="http://schemas.microsoft.com/office/drawing/2014/main" id="{1F60D119-3A50-43C4-B70B-93E6BCDA28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9113" y="1199461"/>
                <a:ext cx="696686" cy="307777"/>
              </a:xfrm>
              <a:prstGeom prst="rect">
                <a:avLst/>
              </a:prstGeom>
              <a:blipFill>
                <a:blip r:embed="rId6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/>
              <p:nvPr/>
            </p:nvSpPr>
            <p:spPr>
              <a:xfrm>
                <a:off x="9031760" y="744203"/>
                <a:ext cx="15348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5">
                <a:extLst>
                  <a:ext uri="{FF2B5EF4-FFF2-40B4-BE49-F238E27FC236}">
                    <a16:creationId xmlns:a16="http://schemas.microsoft.com/office/drawing/2014/main" id="{E25F134B-8EBA-49EC-BFB0-12057D679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1760" y="744203"/>
                <a:ext cx="1534887" cy="307777"/>
              </a:xfrm>
              <a:prstGeom prst="rect">
                <a:avLst/>
              </a:prstGeom>
              <a:blipFill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/>
              <p:nvPr/>
            </p:nvSpPr>
            <p:spPr>
              <a:xfrm>
                <a:off x="8768845" y="3017629"/>
                <a:ext cx="2617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34">
                <a:extLst>
                  <a:ext uri="{FF2B5EF4-FFF2-40B4-BE49-F238E27FC236}">
                    <a16:creationId xmlns:a16="http://schemas.microsoft.com/office/drawing/2014/main" id="{80FEFEEA-053E-4C9C-A3D2-03C0E996D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8845" y="3017629"/>
                <a:ext cx="26174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/>
              <p:nvPr/>
            </p:nvSpPr>
            <p:spPr>
              <a:xfrm>
                <a:off x="9516667" y="3021173"/>
                <a:ext cx="7153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34">
                <a:extLst>
                  <a:ext uri="{FF2B5EF4-FFF2-40B4-BE49-F238E27FC236}">
                    <a16:creationId xmlns:a16="http://schemas.microsoft.com/office/drawing/2014/main" id="{9870D3D7-CC9B-4B6D-A4C5-CFBA50C42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6667" y="3021173"/>
                <a:ext cx="71539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Freeform 46"/>
          <p:cNvSpPr/>
          <p:nvPr/>
        </p:nvSpPr>
        <p:spPr>
          <a:xfrm>
            <a:off x="5956662" y="1088573"/>
            <a:ext cx="4188822" cy="1375954"/>
          </a:xfrm>
          <a:custGeom>
            <a:avLst/>
            <a:gdLst>
              <a:gd name="connsiteX0" fmla="*/ 0 w 4188822"/>
              <a:gd name="connsiteY0" fmla="*/ 1375954 h 1375954"/>
              <a:gd name="connsiteX1" fmla="*/ 1854925 w 4188822"/>
              <a:gd name="connsiteY1" fmla="*/ 1132114 h 1375954"/>
              <a:gd name="connsiteX2" fmla="*/ 3169920 w 4188822"/>
              <a:gd name="connsiteY2" fmla="*/ 330926 h 1375954"/>
              <a:gd name="connsiteX3" fmla="*/ 4188822 w 4188822"/>
              <a:gd name="connsiteY3" fmla="*/ 0 h 137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8822" h="1375954">
                <a:moveTo>
                  <a:pt x="0" y="1375954"/>
                </a:moveTo>
                <a:cubicBezTo>
                  <a:pt x="663302" y="1341119"/>
                  <a:pt x="1326605" y="1306285"/>
                  <a:pt x="1854925" y="1132114"/>
                </a:cubicBezTo>
                <a:cubicBezTo>
                  <a:pt x="2383245" y="957943"/>
                  <a:pt x="2780937" y="519612"/>
                  <a:pt x="3169920" y="330926"/>
                </a:cubicBezTo>
                <a:cubicBezTo>
                  <a:pt x="3558903" y="142240"/>
                  <a:pt x="3873862" y="71120"/>
                  <a:pt x="418882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/>
          <p:cNvGrpSpPr/>
          <p:nvPr/>
        </p:nvGrpSpPr>
        <p:grpSpPr>
          <a:xfrm>
            <a:off x="9624877" y="1133476"/>
            <a:ext cx="119198" cy="123555"/>
            <a:chOff x="5500552" y="5419725"/>
            <a:chExt cx="119198" cy="123555"/>
          </a:xfrm>
        </p:grpSpPr>
        <p:cxnSp>
          <p:nvCxnSpPr>
            <p:cNvPr id="74" name="Straight Arrow Connector 73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8862877" y="1457326"/>
            <a:ext cx="119198" cy="123555"/>
            <a:chOff x="5500552" y="5419725"/>
            <a:chExt cx="119198" cy="123555"/>
          </a:xfrm>
        </p:grpSpPr>
        <p:cxnSp>
          <p:nvCxnSpPr>
            <p:cNvPr id="77" name="Straight Arrow Connector 76"/>
            <p:cNvCxnSpPr/>
            <p:nvPr/>
          </p:nvCxnSpPr>
          <p:spPr>
            <a:xfrm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flipH="1" flipV="1">
              <a:off x="5500552" y="5419725"/>
              <a:ext cx="119198" cy="12355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65">
                <a:extLst>
                  <a:ext uri="{FF2B5EF4-FFF2-40B4-BE49-F238E27FC236}">
                    <a16:creationId xmlns:a16="http://schemas.microsoft.com/office/drawing/2014/main" id="{1C1543B4-E47A-4F31-A6B0-516636C57653}"/>
                  </a:ext>
                </a:extLst>
              </p:cNvPr>
              <p:cNvSpPr txBox="1"/>
              <p:nvPr/>
            </p:nvSpPr>
            <p:spPr>
              <a:xfrm>
                <a:off x="1905829" y="2816615"/>
                <a:ext cx="1695913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65">
                <a:extLst>
                  <a:ext uri="{FF2B5EF4-FFF2-40B4-BE49-F238E27FC236}">
                    <a16:creationId xmlns:a16="http://schemas.microsoft.com/office/drawing/2014/main" id="{1C1543B4-E47A-4F31-A6B0-516636C576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829" y="2816615"/>
                <a:ext cx="1695913" cy="645882"/>
              </a:xfrm>
              <a:prstGeom prst="rect">
                <a:avLst/>
              </a:prstGeom>
              <a:blipFill>
                <a:blip r:embed="rId10"/>
                <a:stretch>
                  <a:fillRect l="-25185" t="-151923" r="-1481" b="-20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71817894-3C98-4A22-848D-7B0C4D7F8D5E}"/>
                  </a:ext>
                </a:extLst>
              </p:cNvPr>
              <p:cNvSpPr txBox="1"/>
              <p:nvPr/>
            </p:nvSpPr>
            <p:spPr>
              <a:xfrm>
                <a:off x="1889554" y="3448409"/>
                <a:ext cx="1695913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65">
                <a:extLst>
                  <a:ext uri="{FF2B5EF4-FFF2-40B4-BE49-F238E27FC236}">
                    <a16:creationId xmlns:a16="http://schemas.microsoft.com/office/drawing/2014/main" id="{71817894-3C98-4A22-848D-7B0C4D7F8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554" y="3448409"/>
                <a:ext cx="1695913" cy="645882"/>
              </a:xfrm>
              <a:prstGeom prst="rect">
                <a:avLst/>
              </a:prstGeom>
              <a:blipFill>
                <a:blip r:embed="rId11"/>
                <a:stretch>
                  <a:fillRect l="-16418" t="-154902" r="-2239" b="-21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2">
            <a:extLst>
              <a:ext uri="{FF2B5EF4-FFF2-40B4-BE49-F238E27FC236}">
                <a16:creationId xmlns:a16="http://schemas.microsoft.com/office/drawing/2014/main" id="{233FAF82-606B-44BC-A842-D83D631D8B9D}"/>
              </a:ext>
            </a:extLst>
          </p:cNvPr>
          <p:cNvSpPr>
            <a:spLocks/>
          </p:cNvSpPr>
          <p:nvPr/>
        </p:nvSpPr>
        <p:spPr bwMode="auto">
          <a:xfrm>
            <a:off x="3633355" y="3102579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45">
                <a:extLst>
                  <a:ext uri="{FF2B5EF4-FFF2-40B4-BE49-F238E27FC236}">
                    <a16:creationId xmlns:a16="http://schemas.microsoft.com/office/drawing/2014/main" id="{824E7B39-F5B5-48CB-8DC1-293ED78B90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6366" y="3166290"/>
                <a:ext cx="1458601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can be factorised out</a:t>
                </a:r>
              </a:p>
            </p:txBody>
          </p:sp>
        </mc:Choice>
        <mc:Fallback xmlns="">
          <p:sp>
            <p:nvSpPr>
              <p:cNvPr id="53" name="Text Box 45">
                <a:extLst>
                  <a:ext uri="{FF2B5EF4-FFF2-40B4-BE49-F238E27FC236}">
                    <a16:creationId xmlns:a16="http://schemas.microsoft.com/office/drawing/2014/main" id="{824E7B39-F5B5-48CB-8DC1-293ED78B9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96366" y="3166290"/>
                <a:ext cx="1458601" cy="461665"/>
              </a:xfrm>
              <a:prstGeom prst="rect">
                <a:avLst/>
              </a:prstGeom>
              <a:blipFill>
                <a:blip r:embed="rId12"/>
                <a:stretch>
                  <a:fillRect b="-52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65">
                <a:extLst>
                  <a:ext uri="{FF2B5EF4-FFF2-40B4-BE49-F238E27FC236}">
                    <a16:creationId xmlns:a16="http://schemas.microsoft.com/office/drawing/2014/main" id="{9DB066BC-B4B0-443A-86A0-58AD3845124B}"/>
                  </a:ext>
                </a:extLst>
              </p:cNvPr>
              <p:cNvSpPr txBox="1"/>
              <p:nvPr/>
            </p:nvSpPr>
            <p:spPr>
              <a:xfrm>
                <a:off x="1704602" y="5616040"/>
                <a:ext cx="1833772" cy="5738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65">
                <a:extLst>
                  <a:ext uri="{FF2B5EF4-FFF2-40B4-BE49-F238E27FC236}">
                    <a16:creationId xmlns:a16="http://schemas.microsoft.com/office/drawing/2014/main" id="{9DB066BC-B4B0-443A-86A0-58AD384512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602" y="5616040"/>
                <a:ext cx="1833772" cy="573875"/>
              </a:xfrm>
              <a:prstGeom prst="rect">
                <a:avLst/>
              </a:prstGeom>
              <a:blipFill>
                <a:blip r:embed="rId13"/>
                <a:stretch>
                  <a:fillRect l="-13014" t="-171739" b="-247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/>
              <p:nvPr/>
            </p:nvSpPr>
            <p:spPr>
              <a:xfrm>
                <a:off x="5168374" y="5635275"/>
                <a:ext cx="1368195" cy="5584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374" y="5635275"/>
                <a:ext cx="1368195" cy="558486"/>
              </a:xfrm>
              <a:prstGeom prst="rect">
                <a:avLst/>
              </a:prstGeom>
              <a:blipFill>
                <a:blip r:embed="rId14"/>
                <a:stretch>
                  <a:fillRect l="-20183" t="-181818" r="-5505" b="-25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CF5F08CA-7156-4870-A103-F472B8CAF580}"/>
              </a:ext>
            </a:extLst>
          </p:cNvPr>
          <p:cNvCxnSpPr/>
          <p:nvPr/>
        </p:nvCxnSpPr>
        <p:spPr>
          <a:xfrm>
            <a:off x="3663519" y="5921406"/>
            <a:ext cx="1331651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770D381-D97E-4F88-A853-90F1DBE70F14}"/>
              </a:ext>
            </a:extLst>
          </p:cNvPr>
          <p:cNvSpPr txBox="1"/>
          <p:nvPr/>
        </p:nvSpPr>
        <p:spPr>
          <a:xfrm>
            <a:off x="3628009" y="5992428"/>
            <a:ext cx="1509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Usually written using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8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 animBg="1"/>
      <p:bldP spid="53" grpId="0"/>
      <p:bldP spid="54" grpId="0"/>
      <p:bldP spid="5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B3E6AC25-1967-4666-ACA5-EBEBE38609E9}"/>
              </a:ext>
            </a:extLst>
          </p:cNvPr>
          <p:cNvSpPr/>
          <p:nvPr/>
        </p:nvSpPr>
        <p:spPr>
          <a:xfrm>
            <a:off x="8407401" y="1514476"/>
            <a:ext cx="1419225" cy="1476375"/>
          </a:xfrm>
          <a:custGeom>
            <a:avLst/>
            <a:gdLst>
              <a:gd name="connsiteX0" fmla="*/ 0 w 1419225"/>
              <a:gd name="connsiteY0" fmla="*/ 0 h 1476375"/>
              <a:gd name="connsiteX1" fmla="*/ 3175 w 1419225"/>
              <a:gd name="connsiteY1" fmla="*/ 1473200 h 1476375"/>
              <a:gd name="connsiteX2" fmla="*/ 1419225 w 1419225"/>
              <a:gd name="connsiteY2" fmla="*/ 1476375 h 1476375"/>
              <a:gd name="connsiteX3" fmla="*/ 1358900 w 1419225"/>
              <a:gd name="connsiteY3" fmla="*/ 1200150 h 1476375"/>
              <a:gd name="connsiteX4" fmla="*/ 1298575 w 1419225"/>
              <a:gd name="connsiteY4" fmla="*/ 1016000 h 1476375"/>
              <a:gd name="connsiteX5" fmla="*/ 1212850 w 1419225"/>
              <a:gd name="connsiteY5" fmla="*/ 831850 h 1476375"/>
              <a:gd name="connsiteX6" fmla="*/ 1098550 w 1419225"/>
              <a:gd name="connsiteY6" fmla="*/ 650875 h 1476375"/>
              <a:gd name="connsiteX7" fmla="*/ 981075 w 1419225"/>
              <a:gd name="connsiteY7" fmla="*/ 482600 h 1476375"/>
              <a:gd name="connsiteX8" fmla="*/ 857250 w 1419225"/>
              <a:gd name="connsiteY8" fmla="*/ 349250 h 1476375"/>
              <a:gd name="connsiteX9" fmla="*/ 679450 w 1419225"/>
              <a:gd name="connsiteY9" fmla="*/ 222250 h 1476375"/>
              <a:gd name="connsiteX10" fmla="*/ 488950 w 1419225"/>
              <a:gd name="connsiteY10" fmla="*/ 101600 h 1476375"/>
              <a:gd name="connsiteX11" fmla="*/ 244475 w 1419225"/>
              <a:gd name="connsiteY11" fmla="*/ 19050 h 1476375"/>
              <a:gd name="connsiteX12" fmla="*/ 0 w 1419225"/>
              <a:gd name="connsiteY12" fmla="*/ 0 h 147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19225" h="1476375">
                <a:moveTo>
                  <a:pt x="0" y="0"/>
                </a:moveTo>
                <a:cubicBezTo>
                  <a:pt x="1058" y="491067"/>
                  <a:pt x="2117" y="982133"/>
                  <a:pt x="3175" y="1473200"/>
                </a:cubicBezTo>
                <a:lnTo>
                  <a:pt x="1419225" y="1476375"/>
                </a:lnTo>
                <a:lnTo>
                  <a:pt x="1358900" y="1200150"/>
                </a:lnTo>
                <a:lnTo>
                  <a:pt x="1298575" y="1016000"/>
                </a:lnTo>
                <a:lnTo>
                  <a:pt x="1212850" y="831850"/>
                </a:lnTo>
                <a:lnTo>
                  <a:pt x="1098550" y="650875"/>
                </a:lnTo>
                <a:lnTo>
                  <a:pt x="981075" y="482600"/>
                </a:lnTo>
                <a:lnTo>
                  <a:pt x="857250" y="349250"/>
                </a:lnTo>
                <a:lnTo>
                  <a:pt x="679450" y="222250"/>
                </a:lnTo>
                <a:lnTo>
                  <a:pt x="488950" y="101600"/>
                </a:lnTo>
                <a:lnTo>
                  <a:pt x="244475" y="190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40750" y="1217295"/>
                <a:ext cx="3810816" cy="541432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x-axis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which is bounded by the x-axis, the y-axis and the curve with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=9−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need to find the intersection between the curve and the x-axis first…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40750" y="1217295"/>
                <a:ext cx="3810816" cy="5414324"/>
              </a:xfrm>
              <a:blipFill>
                <a:blip r:embed="rId2"/>
                <a:stretch>
                  <a:fillRect l="-664" t="-939" r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/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 l="-18919" t="-169565" r="-45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38">
            <a:extLst>
              <a:ext uri="{FF2B5EF4-FFF2-40B4-BE49-F238E27FC236}">
                <a16:creationId xmlns:a16="http://schemas.microsoft.com/office/drawing/2014/main" id="{6AAF8722-7521-427D-8585-90FA7983D439}"/>
              </a:ext>
            </a:extLst>
          </p:cNvPr>
          <p:cNvCxnSpPr>
            <a:cxnSpLocks/>
          </p:cNvCxnSpPr>
          <p:nvPr/>
        </p:nvCxnSpPr>
        <p:spPr>
          <a:xfrm flipV="1">
            <a:off x="8409837" y="1282375"/>
            <a:ext cx="0" cy="198479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39">
            <a:extLst>
              <a:ext uri="{FF2B5EF4-FFF2-40B4-BE49-F238E27FC236}">
                <a16:creationId xmlns:a16="http://schemas.microsoft.com/office/drawing/2014/main" id="{85A8A041-788A-4A17-A058-7ED6694420A2}"/>
              </a:ext>
            </a:extLst>
          </p:cNvPr>
          <p:cNvCxnSpPr>
            <a:cxnSpLocks/>
          </p:cNvCxnSpPr>
          <p:nvPr/>
        </p:nvCxnSpPr>
        <p:spPr>
          <a:xfrm>
            <a:off x="8046868" y="2995093"/>
            <a:ext cx="208625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弧 9">
            <a:extLst>
              <a:ext uri="{FF2B5EF4-FFF2-40B4-BE49-F238E27FC236}">
                <a16:creationId xmlns:a16="http://schemas.microsoft.com/office/drawing/2014/main" id="{7650DB05-CB4A-4928-AE20-9131CCE953AE}"/>
              </a:ext>
            </a:extLst>
          </p:cNvPr>
          <p:cNvSpPr/>
          <p:nvPr/>
        </p:nvSpPr>
        <p:spPr>
          <a:xfrm>
            <a:off x="6999303" y="1518268"/>
            <a:ext cx="2858610" cy="3746376"/>
          </a:xfrm>
          <a:prstGeom prst="arc">
            <a:avLst>
              <a:gd name="adj1" fmla="val 15189738"/>
              <a:gd name="adj2" fmla="val 21108255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0">
                <a:extLst>
                  <a:ext uri="{FF2B5EF4-FFF2-40B4-BE49-F238E27FC236}">
                    <a16:creationId xmlns:a16="http://schemas.microsoft.com/office/drawing/2014/main" id="{6685168D-81EC-4CA1-89D7-F0EBC6FE316B}"/>
                  </a:ext>
                </a:extLst>
              </p:cNvPr>
              <p:cNvSpPr txBox="1"/>
              <p:nvPr/>
            </p:nvSpPr>
            <p:spPr>
              <a:xfrm>
                <a:off x="8462810" y="1201763"/>
                <a:ext cx="10658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=9−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0">
                <a:extLst>
                  <a:ext uri="{FF2B5EF4-FFF2-40B4-BE49-F238E27FC236}">
                    <a16:creationId xmlns:a16="http://schemas.microsoft.com/office/drawing/2014/main" id="{6685168D-81EC-4CA1-89D7-F0EBC6FE3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2810" y="1201763"/>
                <a:ext cx="1065805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92">
                <a:extLst>
                  <a:ext uri="{FF2B5EF4-FFF2-40B4-BE49-F238E27FC236}">
                    <a16:creationId xmlns:a16="http://schemas.microsoft.com/office/drawing/2014/main" id="{225DC576-DC2E-4586-AC8F-F3D41B861C6E}"/>
                  </a:ext>
                </a:extLst>
              </p:cNvPr>
              <p:cNvSpPr txBox="1"/>
              <p:nvPr/>
            </p:nvSpPr>
            <p:spPr>
              <a:xfrm>
                <a:off x="8783123" y="2099428"/>
                <a:ext cx="2287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1" name="TextBox 92">
                <a:extLst>
                  <a:ext uri="{FF2B5EF4-FFF2-40B4-BE49-F238E27FC236}">
                    <a16:creationId xmlns:a16="http://schemas.microsoft.com/office/drawing/2014/main" id="{225DC576-DC2E-4586-AC8F-F3D41B861C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3123" y="2099428"/>
                <a:ext cx="228716" cy="307777"/>
              </a:xfrm>
              <a:prstGeom prst="rect">
                <a:avLst/>
              </a:prstGeom>
              <a:blipFill>
                <a:blip r:embed="rId5"/>
                <a:stretch>
                  <a:fillRect l="-21053" r="-15789"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40">
                <a:extLst>
                  <a:ext uri="{FF2B5EF4-FFF2-40B4-BE49-F238E27FC236}">
                    <a16:creationId xmlns:a16="http://schemas.microsoft.com/office/drawing/2014/main" id="{A7A72B28-1B56-4440-839A-E01E7CCC6713}"/>
                  </a:ext>
                </a:extLst>
              </p:cNvPr>
              <p:cNvSpPr txBox="1"/>
              <p:nvPr/>
            </p:nvSpPr>
            <p:spPr>
              <a:xfrm>
                <a:off x="8184513" y="1026834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40">
                <a:extLst>
                  <a:ext uri="{FF2B5EF4-FFF2-40B4-BE49-F238E27FC236}">
                    <a16:creationId xmlns:a16="http://schemas.microsoft.com/office/drawing/2014/main" id="{A7A72B28-1B56-4440-839A-E01E7CCC6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513" y="1026834"/>
                <a:ext cx="25513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0">
                <a:extLst>
                  <a:ext uri="{FF2B5EF4-FFF2-40B4-BE49-F238E27FC236}">
                    <a16:creationId xmlns:a16="http://schemas.microsoft.com/office/drawing/2014/main" id="{BBF20011-3A3F-42A2-AA6B-FEE07176B99E}"/>
                  </a:ext>
                </a:extLst>
              </p:cNvPr>
              <p:cNvSpPr txBox="1"/>
              <p:nvPr/>
            </p:nvSpPr>
            <p:spPr>
              <a:xfrm>
                <a:off x="10094151" y="2880813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40">
                <a:extLst>
                  <a:ext uri="{FF2B5EF4-FFF2-40B4-BE49-F238E27FC236}">
                    <a16:creationId xmlns:a16="http://schemas.microsoft.com/office/drawing/2014/main" id="{BBF20011-3A3F-42A2-AA6B-FEE07176B9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4151" y="2880813"/>
                <a:ext cx="25513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40">
                <a:extLst>
                  <a:ext uri="{FF2B5EF4-FFF2-40B4-BE49-F238E27FC236}">
                    <a16:creationId xmlns:a16="http://schemas.microsoft.com/office/drawing/2014/main" id="{ABD74439-9177-4A46-9532-B69FA0FE5A1B}"/>
                  </a:ext>
                </a:extLst>
              </p:cNvPr>
              <p:cNvSpPr txBox="1"/>
              <p:nvPr/>
            </p:nvSpPr>
            <p:spPr>
              <a:xfrm>
                <a:off x="8155358" y="2953700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40">
                <a:extLst>
                  <a:ext uri="{FF2B5EF4-FFF2-40B4-BE49-F238E27FC236}">
                    <a16:creationId xmlns:a16="http://schemas.microsoft.com/office/drawing/2014/main" id="{ABD74439-9177-4A46-9532-B69FA0FE5A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5358" y="2953700"/>
                <a:ext cx="255134" cy="307777"/>
              </a:xfrm>
              <a:prstGeom prst="rect">
                <a:avLst/>
              </a:prstGeom>
              <a:blipFill>
                <a:blip r:embed="rId8"/>
                <a:stretch>
                  <a:fillRect r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75A1785-1C3A-4E3A-AB44-6190C4690C4F}"/>
                  </a:ext>
                </a:extLst>
              </p:cNvPr>
              <p:cNvSpPr txBox="1"/>
              <p:nvPr/>
            </p:nvSpPr>
            <p:spPr>
              <a:xfrm>
                <a:off x="3114676" y="5062538"/>
                <a:ext cx="10075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=9−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75A1785-1C3A-4E3A-AB44-6190C4690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676" y="5062538"/>
                <a:ext cx="1007519" cy="246221"/>
              </a:xfrm>
              <a:prstGeom prst="rect">
                <a:avLst/>
              </a:prstGeom>
              <a:blipFill>
                <a:blip r:embed="rId9"/>
                <a:stretch>
                  <a:fillRect l="-3704" t="-5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584FC30E-EEA3-4573-A1B6-35CCB5A968CD}"/>
                  </a:ext>
                </a:extLst>
              </p:cNvPr>
              <p:cNvSpPr txBox="1"/>
              <p:nvPr/>
            </p:nvSpPr>
            <p:spPr>
              <a:xfrm>
                <a:off x="3114676" y="5386388"/>
                <a:ext cx="10075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0=9−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584FC30E-EEA3-4573-A1B6-35CCB5A968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676" y="5386388"/>
                <a:ext cx="1007519" cy="246221"/>
              </a:xfrm>
              <a:prstGeom prst="rect">
                <a:avLst/>
              </a:prstGeom>
              <a:blipFill>
                <a:blip r:embed="rId10"/>
                <a:stretch>
                  <a:fillRect l="-3704" t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F2CE6957-E6D6-4614-A41A-987B8CE974AA}"/>
                  </a:ext>
                </a:extLst>
              </p:cNvPr>
              <p:cNvSpPr txBox="1"/>
              <p:nvPr/>
            </p:nvSpPr>
            <p:spPr>
              <a:xfrm>
                <a:off x="3114676" y="5729288"/>
                <a:ext cx="171623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0=(3+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)(3−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F2CE6957-E6D6-4614-A41A-987B8CE974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676" y="5729288"/>
                <a:ext cx="1716239" cy="246221"/>
              </a:xfrm>
              <a:prstGeom prst="rect">
                <a:avLst/>
              </a:prstGeom>
              <a:blipFill>
                <a:blip r:embed="rId11"/>
                <a:stretch>
                  <a:fillRect l="-2206" r="-3676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DB40CFA7-80AE-4631-99E2-E3C262A02BA5}"/>
                  </a:ext>
                </a:extLst>
              </p:cNvPr>
              <p:cNvSpPr txBox="1"/>
              <p:nvPr/>
            </p:nvSpPr>
            <p:spPr>
              <a:xfrm>
                <a:off x="3143250" y="6119813"/>
                <a:ext cx="109324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DB40CFA7-80AE-4631-99E2-E3C262A02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250" y="6119813"/>
                <a:ext cx="1093248" cy="246221"/>
              </a:xfrm>
              <a:prstGeom prst="rect">
                <a:avLst/>
              </a:prstGeom>
              <a:blipFill>
                <a:blip r:embed="rId12"/>
                <a:stretch>
                  <a:fillRect l="-4598" t="-20000" r="-4598" b="-4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42">
            <a:extLst>
              <a:ext uri="{FF2B5EF4-FFF2-40B4-BE49-F238E27FC236}">
                <a16:creationId xmlns:a16="http://schemas.microsoft.com/office/drawing/2014/main" id="{F5403493-76E2-4EFE-AA92-7FCC1E4C5356}"/>
              </a:ext>
            </a:extLst>
          </p:cNvPr>
          <p:cNvSpPr>
            <a:spLocks/>
          </p:cNvSpPr>
          <p:nvPr/>
        </p:nvSpPr>
        <p:spPr bwMode="auto">
          <a:xfrm>
            <a:off x="4170231" y="5184975"/>
            <a:ext cx="125544" cy="349050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Text Box 45">
            <a:extLst>
              <a:ext uri="{FF2B5EF4-FFF2-40B4-BE49-F238E27FC236}">
                <a16:creationId xmlns:a16="http://schemas.microsoft.com/office/drawing/2014/main" id="{11F925A3-46CC-4CC6-B3F6-723F06889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904" y="5195346"/>
            <a:ext cx="90302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Set y = 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Arc 42">
            <a:extLst>
              <a:ext uri="{FF2B5EF4-FFF2-40B4-BE49-F238E27FC236}">
                <a16:creationId xmlns:a16="http://schemas.microsoft.com/office/drawing/2014/main" id="{260F2095-55A9-4064-BA1D-2B2EF2090275}"/>
              </a:ext>
            </a:extLst>
          </p:cNvPr>
          <p:cNvSpPr>
            <a:spLocks/>
          </p:cNvSpPr>
          <p:nvPr/>
        </p:nvSpPr>
        <p:spPr bwMode="auto">
          <a:xfrm>
            <a:off x="4817931" y="5537400"/>
            <a:ext cx="125544" cy="349050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67" name="Arc 42">
            <a:extLst>
              <a:ext uri="{FF2B5EF4-FFF2-40B4-BE49-F238E27FC236}">
                <a16:creationId xmlns:a16="http://schemas.microsoft.com/office/drawing/2014/main" id="{55F1C7E7-DC0A-4A60-A614-474F7580A35E}"/>
              </a:ext>
            </a:extLst>
          </p:cNvPr>
          <p:cNvSpPr>
            <a:spLocks/>
          </p:cNvSpPr>
          <p:nvPr/>
        </p:nvSpPr>
        <p:spPr bwMode="auto">
          <a:xfrm>
            <a:off x="4808406" y="5908875"/>
            <a:ext cx="125544" cy="349050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Text Box 45">
            <a:extLst>
              <a:ext uri="{FF2B5EF4-FFF2-40B4-BE49-F238E27FC236}">
                <a16:creationId xmlns:a16="http://schemas.microsoft.com/office/drawing/2014/main" id="{41697F3D-B64A-4E2D-AA04-06675ED77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8654" y="5557296"/>
            <a:ext cx="90302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 Box 45">
            <a:extLst>
              <a:ext uri="{FF2B5EF4-FFF2-40B4-BE49-F238E27FC236}">
                <a16:creationId xmlns:a16="http://schemas.microsoft.com/office/drawing/2014/main" id="{64890C7E-64F2-45E0-ADEF-767BDCB59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5329" y="5938296"/>
            <a:ext cx="57917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23B34EC6-E003-4201-999E-F8E2F13EE9BE}"/>
                  </a:ext>
                </a:extLst>
              </p:cNvPr>
              <p:cNvSpPr txBox="1"/>
              <p:nvPr/>
            </p:nvSpPr>
            <p:spPr>
              <a:xfrm>
                <a:off x="9829800" y="2995613"/>
                <a:ext cx="17472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23B34EC6-E003-4201-999E-F8E2F13EE9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9800" y="2995613"/>
                <a:ext cx="174728" cy="246221"/>
              </a:xfrm>
              <a:prstGeom prst="rect">
                <a:avLst/>
              </a:prstGeom>
              <a:blipFill>
                <a:blip r:embed="rId13"/>
                <a:stretch>
                  <a:fillRect l="-20000" r="-20000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461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1" grpId="0"/>
      <p:bldP spid="62" grpId="0"/>
      <p:bldP spid="63" grpId="0"/>
      <p:bldP spid="64" grpId="0" animBg="1"/>
      <p:bldP spid="65" grpId="0"/>
      <p:bldP spid="66" grpId="0" animBg="1"/>
      <p:bldP spid="67" grpId="0" animBg="1"/>
      <p:bldP spid="68" grpId="0"/>
      <p:bldP spid="69" grpId="0"/>
      <p:bldP spid="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40750" y="1217295"/>
                <a:ext cx="3810816" cy="541432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calculate the volume of a solid created by revolving a shape around the x-axis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which is bounded by the x-axis, the y-axis and the curve with equation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=9−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use the relationship shown above!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40750" y="1217295"/>
                <a:ext cx="3810816" cy="5414324"/>
              </a:xfrm>
              <a:blipFill>
                <a:blip r:embed="rId2"/>
                <a:stretch>
                  <a:fillRect l="-664" t="-939" r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/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A59553-2E29-4293-B909-EC5FA9FBA0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 l="-18919" t="-169565" r="-45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B4ACAC4E-4791-403C-8629-A9E90C4CF429}"/>
                  </a:ext>
                </a:extLst>
              </p:cNvPr>
              <p:cNvSpPr txBox="1"/>
              <p:nvPr/>
            </p:nvSpPr>
            <p:spPr>
              <a:xfrm>
                <a:off x="5486401" y="2833687"/>
                <a:ext cx="1368195" cy="5584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B4ACAC4E-4791-403C-8629-A9E90C4CF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2833687"/>
                <a:ext cx="1368195" cy="558486"/>
              </a:xfrm>
              <a:prstGeom prst="rect">
                <a:avLst/>
              </a:prstGeom>
              <a:blipFill>
                <a:blip r:embed="rId4"/>
                <a:stretch>
                  <a:fillRect l="-21296" t="-173333" r="-5556" b="-25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D392F92-DA06-4852-9D9B-5211DE63F353}"/>
                  </a:ext>
                </a:extLst>
              </p:cNvPr>
              <p:cNvSpPr txBox="1"/>
              <p:nvPr/>
            </p:nvSpPr>
            <p:spPr>
              <a:xfrm>
                <a:off x="5438776" y="3500438"/>
                <a:ext cx="2045367" cy="5536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9−</m:t>
                                  </m:r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D392F92-DA06-4852-9D9B-5211DE63F3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8776" y="3500438"/>
                <a:ext cx="2045367" cy="553613"/>
              </a:xfrm>
              <a:prstGeom prst="rect">
                <a:avLst/>
              </a:prstGeom>
              <a:blipFill>
                <a:blip r:embed="rId5"/>
                <a:stretch>
                  <a:fillRect l="-11728" t="-186047" b="-2674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18AD85D1-0B33-472E-B0A9-CB0D85F6A6BD}"/>
                  </a:ext>
                </a:extLst>
              </p:cNvPr>
              <p:cNvSpPr txBox="1"/>
              <p:nvPr/>
            </p:nvSpPr>
            <p:spPr>
              <a:xfrm>
                <a:off x="5467350" y="4129088"/>
                <a:ext cx="2595454" cy="5536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81−18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nary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18AD85D1-0B33-472E-B0A9-CB0D85F6A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7350" y="4129088"/>
                <a:ext cx="2595454" cy="553613"/>
              </a:xfrm>
              <a:prstGeom prst="rect">
                <a:avLst/>
              </a:prstGeom>
              <a:blipFill>
                <a:blip r:embed="rId6"/>
                <a:stretch>
                  <a:fillRect l="-10732" t="-175556" r="-976" b="-25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D4C35ABC-B229-4EC7-8A99-A9923BDA191F}"/>
                  </a:ext>
                </a:extLst>
              </p:cNvPr>
              <p:cNvSpPr txBox="1"/>
              <p:nvPr/>
            </p:nvSpPr>
            <p:spPr>
              <a:xfrm>
                <a:off x="5448300" y="4738687"/>
                <a:ext cx="2290884" cy="6631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81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D4C35ABC-B229-4EC7-8A99-A9923BDA1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300" y="4738687"/>
                <a:ext cx="2290884" cy="663130"/>
              </a:xfrm>
              <a:prstGeom prst="rect">
                <a:avLst/>
              </a:prstGeom>
              <a:blipFill>
                <a:blip r:embed="rId7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47D4547-55ED-482C-9E2E-A4DBB9EC1820}"/>
                  </a:ext>
                </a:extLst>
              </p:cNvPr>
              <p:cNvSpPr txBox="1"/>
              <p:nvPr/>
            </p:nvSpPr>
            <p:spPr>
              <a:xfrm>
                <a:off x="5457825" y="5434013"/>
                <a:ext cx="5117876" cy="5617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81(3)−6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(3)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81(0)−6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(0)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(0)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47D4547-55ED-482C-9E2E-A4DBB9EC18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7825" y="5434013"/>
                <a:ext cx="5117876" cy="561757"/>
              </a:xfrm>
              <a:prstGeom prst="rect">
                <a:avLst/>
              </a:prstGeom>
              <a:blipFill>
                <a:blip r:embed="rId8"/>
                <a:stretch>
                  <a:fillRect l="-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5E43BC5-DD93-4F07-9B45-063E4D2DC571}"/>
                  </a:ext>
                </a:extLst>
              </p:cNvPr>
              <p:cNvSpPr txBox="1"/>
              <p:nvPr/>
            </p:nvSpPr>
            <p:spPr>
              <a:xfrm>
                <a:off x="5486400" y="6119812"/>
                <a:ext cx="916854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648</m:t>
                          </m:r>
                          <m: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5E43BC5-DD93-4F07-9B45-063E4D2DC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6119812"/>
                <a:ext cx="916854" cy="461024"/>
              </a:xfrm>
              <a:prstGeom prst="rect">
                <a:avLst/>
              </a:prstGeom>
              <a:blipFill>
                <a:blip r:embed="rId9"/>
                <a:stretch>
                  <a:fillRect l="-5556" t="-2703" r="-1389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フリーフォーム: 図形 31">
            <a:extLst>
              <a:ext uri="{FF2B5EF4-FFF2-40B4-BE49-F238E27FC236}">
                <a16:creationId xmlns:a16="http://schemas.microsoft.com/office/drawing/2014/main" id="{67186977-07E1-4BBE-BE47-E9325BD836E4}"/>
              </a:ext>
            </a:extLst>
          </p:cNvPr>
          <p:cNvSpPr/>
          <p:nvPr/>
        </p:nvSpPr>
        <p:spPr>
          <a:xfrm>
            <a:off x="8407401" y="1514476"/>
            <a:ext cx="1419225" cy="1476375"/>
          </a:xfrm>
          <a:custGeom>
            <a:avLst/>
            <a:gdLst>
              <a:gd name="connsiteX0" fmla="*/ 0 w 1419225"/>
              <a:gd name="connsiteY0" fmla="*/ 0 h 1476375"/>
              <a:gd name="connsiteX1" fmla="*/ 3175 w 1419225"/>
              <a:gd name="connsiteY1" fmla="*/ 1473200 h 1476375"/>
              <a:gd name="connsiteX2" fmla="*/ 1419225 w 1419225"/>
              <a:gd name="connsiteY2" fmla="*/ 1476375 h 1476375"/>
              <a:gd name="connsiteX3" fmla="*/ 1358900 w 1419225"/>
              <a:gd name="connsiteY3" fmla="*/ 1200150 h 1476375"/>
              <a:gd name="connsiteX4" fmla="*/ 1298575 w 1419225"/>
              <a:gd name="connsiteY4" fmla="*/ 1016000 h 1476375"/>
              <a:gd name="connsiteX5" fmla="*/ 1212850 w 1419225"/>
              <a:gd name="connsiteY5" fmla="*/ 831850 h 1476375"/>
              <a:gd name="connsiteX6" fmla="*/ 1098550 w 1419225"/>
              <a:gd name="connsiteY6" fmla="*/ 650875 h 1476375"/>
              <a:gd name="connsiteX7" fmla="*/ 981075 w 1419225"/>
              <a:gd name="connsiteY7" fmla="*/ 482600 h 1476375"/>
              <a:gd name="connsiteX8" fmla="*/ 857250 w 1419225"/>
              <a:gd name="connsiteY8" fmla="*/ 349250 h 1476375"/>
              <a:gd name="connsiteX9" fmla="*/ 679450 w 1419225"/>
              <a:gd name="connsiteY9" fmla="*/ 222250 h 1476375"/>
              <a:gd name="connsiteX10" fmla="*/ 488950 w 1419225"/>
              <a:gd name="connsiteY10" fmla="*/ 101600 h 1476375"/>
              <a:gd name="connsiteX11" fmla="*/ 244475 w 1419225"/>
              <a:gd name="connsiteY11" fmla="*/ 19050 h 1476375"/>
              <a:gd name="connsiteX12" fmla="*/ 0 w 1419225"/>
              <a:gd name="connsiteY12" fmla="*/ 0 h 147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19225" h="1476375">
                <a:moveTo>
                  <a:pt x="0" y="0"/>
                </a:moveTo>
                <a:cubicBezTo>
                  <a:pt x="1058" y="491067"/>
                  <a:pt x="2117" y="982133"/>
                  <a:pt x="3175" y="1473200"/>
                </a:cubicBezTo>
                <a:lnTo>
                  <a:pt x="1419225" y="1476375"/>
                </a:lnTo>
                <a:lnTo>
                  <a:pt x="1358900" y="1200150"/>
                </a:lnTo>
                <a:lnTo>
                  <a:pt x="1298575" y="1016000"/>
                </a:lnTo>
                <a:lnTo>
                  <a:pt x="1212850" y="831850"/>
                </a:lnTo>
                <a:lnTo>
                  <a:pt x="1098550" y="650875"/>
                </a:lnTo>
                <a:lnTo>
                  <a:pt x="981075" y="482600"/>
                </a:lnTo>
                <a:lnTo>
                  <a:pt x="857250" y="349250"/>
                </a:lnTo>
                <a:lnTo>
                  <a:pt x="679450" y="222250"/>
                </a:lnTo>
                <a:lnTo>
                  <a:pt x="488950" y="101600"/>
                </a:lnTo>
                <a:lnTo>
                  <a:pt x="244475" y="190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Arrow Connector 38">
            <a:extLst>
              <a:ext uri="{FF2B5EF4-FFF2-40B4-BE49-F238E27FC236}">
                <a16:creationId xmlns:a16="http://schemas.microsoft.com/office/drawing/2014/main" id="{F86B2F15-CDE8-4862-B94B-C0A8484745D2}"/>
              </a:ext>
            </a:extLst>
          </p:cNvPr>
          <p:cNvCxnSpPr>
            <a:cxnSpLocks/>
          </p:cNvCxnSpPr>
          <p:nvPr/>
        </p:nvCxnSpPr>
        <p:spPr>
          <a:xfrm flipV="1">
            <a:off x="8409837" y="1282375"/>
            <a:ext cx="0" cy="198479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9">
            <a:extLst>
              <a:ext uri="{FF2B5EF4-FFF2-40B4-BE49-F238E27FC236}">
                <a16:creationId xmlns:a16="http://schemas.microsoft.com/office/drawing/2014/main" id="{6D6A78F0-E547-4F23-A87A-57740ABD0C3A}"/>
              </a:ext>
            </a:extLst>
          </p:cNvPr>
          <p:cNvCxnSpPr>
            <a:cxnSpLocks/>
          </p:cNvCxnSpPr>
          <p:nvPr/>
        </p:nvCxnSpPr>
        <p:spPr>
          <a:xfrm>
            <a:off x="8046868" y="2995093"/>
            <a:ext cx="208625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円弧 34">
            <a:extLst>
              <a:ext uri="{FF2B5EF4-FFF2-40B4-BE49-F238E27FC236}">
                <a16:creationId xmlns:a16="http://schemas.microsoft.com/office/drawing/2014/main" id="{14F151C8-A594-4864-8365-81465B691FC3}"/>
              </a:ext>
            </a:extLst>
          </p:cNvPr>
          <p:cNvSpPr/>
          <p:nvPr/>
        </p:nvSpPr>
        <p:spPr>
          <a:xfrm>
            <a:off x="6999303" y="1518268"/>
            <a:ext cx="2858610" cy="3746376"/>
          </a:xfrm>
          <a:prstGeom prst="arc">
            <a:avLst>
              <a:gd name="adj1" fmla="val 15189738"/>
              <a:gd name="adj2" fmla="val 21108255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40">
                <a:extLst>
                  <a:ext uri="{FF2B5EF4-FFF2-40B4-BE49-F238E27FC236}">
                    <a16:creationId xmlns:a16="http://schemas.microsoft.com/office/drawing/2014/main" id="{DB56A401-7871-46C7-9C3F-2673C8849912}"/>
                  </a:ext>
                </a:extLst>
              </p:cNvPr>
              <p:cNvSpPr txBox="1"/>
              <p:nvPr/>
            </p:nvSpPr>
            <p:spPr>
              <a:xfrm>
                <a:off x="8462810" y="1201763"/>
                <a:ext cx="10658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=9−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40">
                <a:extLst>
                  <a:ext uri="{FF2B5EF4-FFF2-40B4-BE49-F238E27FC236}">
                    <a16:creationId xmlns:a16="http://schemas.microsoft.com/office/drawing/2014/main" id="{DB56A401-7871-46C7-9C3F-2673C88499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2810" y="1201763"/>
                <a:ext cx="106580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92">
                <a:extLst>
                  <a:ext uri="{FF2B5EF4-FFF2-40B4-BE49-F238E27FC236}">
                    <a16:creationId xmlns:a16="http://schemas.microsoft.com/office/drawing/2014/main" id="{2C4782A3-8587-41A7-A59E-4E7F39AE0A4E}"/>
                  </a:ext>
                </a:extLst>
              </p:cNvPr>
              <p:cNvSpPr txBox="1"/>
              <p:nvPr/>
            </p:nvSpPr>
            <p:spPr>
              <a:xfrm>
                <a:off x="8783123" y="2099428"/>
                <a:ext cx="2287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7" name="TextBox 92">
                <a:extLst>
                  <a:ext uri="{FF2B5EF4-FFF2-40B4-BE49-F238E27FC236}">
                    <a16:creationId xmlns:a16="http://schemas.microsoft.com/office/drawing/2014/main" id="{2C4782A3-8587-41A7-A59E-4E7F39AE0A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3123" y="2099428"/>
                <a:ext cx="228716" cy="307777"/>
              </a:xfrm>
              <a:prstGeom prst="rect">
                <a:avLst/>
              </a:prstGeom>
              <a:blipFill>
                <a:blip r:embed="rId11"/>
                <a:stretch>
                  <a:fillRect l="-21053" r="-15789"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40">
                <a:extLst>
                  <a:ext uri="{FF2B5EF4-FFF2-40B4-BE49-F238E27FC236}">
                    <a16:creationId xmlns:a16="http://schemas.microsoft.com/office/drawing/2014/main" id="{327AC684-D018-4B95-87CA-CCE390213FF7}"/>
                  </a:ext>
                </a:extLst>
              </p:cNvPr>
              <p:cNvSpPr txBox="1"/>
              <p:nvPr/>
            </p:nvSpPr>
            <p:spPr>
              <a:xfrm>
                <a:off x="8184513" y="1026834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40">
                <a:extLst>
                  <a:ext uri="{FF2B5EF4-FFF2-40B4-BE49-F238E27FC236}">
                    <a16:creationId xmlns:a16="http://schemas.microsoft.com/office/drawing/2014/main" id="{327AC684-D018-4B95-87CA-CCE390213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513" y="1026834"/>
                <a:ext cx="255134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40">
                <a:extLst>
                  <a:ext uri="{FF2B5EF4-FFF2-40B4-BE49-F238E27FC236}">
                    <a16:creationId xmlns:a16="http://schemas.microsoft.com/office/drawing/2014/main" id="{E75A3ED8-B580-42E9-8981-BD78F224553A}"/>
                  </a:ext>
                </a:extLst>
              </p:cNvPr>
              <p:cNvSpPr txBox="1"/>
              <p:nvPr/>
            </p:nvSpPr>
            <p:spPr>
              <a:xfrm>
                <a:off x="10094151" y="2880813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40">
                <a:extLst>
                  <a:ext uri="{FF2B5EF4-FFF2-40B4-BE49-F238E27FC236}">
                    <a16:creationId xmlns:a16="http://schemas.microsoft.com/office/drawing/2014/main" id="{E75A3ED8-B580-42E9-8981-BD78F22455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4151" y="2880813"/>
                <a:ext cx="255134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40">
                <a:extLst>
                  <a:ext uri="{FF2B5EF4-FFF2-40B4-BE49-F238E27FC236}">
                    <a16:creationId xmlns:a16="http://schemas.microsoft.com/office/drawing/2014/main" id="{311C861A-50D7-4C0B-ADDF-A688D4F1D303}"/>
                  </a:ext>
                </a:extLst>
              </p:cNvPr>
              <p:cNvSpPr txBox="1"/>
              <p:nvPr/>
            </p:nvSpPr>
            <p:spPr>
              <a:xfrm>
                <a:off x="8155358" y="2953700"/>
                <a:ext cx="2551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40">
                <a:extLst>
                  <a:ext uri="{FF2B5EF4-FFF2-40B4-BE49-F238E27FC236}">
                    <a16:creationId xmlns:a16="http://schemas.microsoft.com/office/drawing/2014/main" id="{311C861A-50D7-4C0B-ADDF-A688D4F1D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5358" y="2953700"/>
                <a:ext cx="255134" cy="307777"/>
              </a:xfrm>
              <a:prstGeom prst="rect">
                <a:avLst/>
              </a:prstGeom>
              <a:blipFill>
                <a:blip r:embed="rId14"/>
                <a:stretch>
                  <a:fillRect r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A0DAE572-2F60-45DE-90B2-F2E1A43DBCFB}"/>
                  </a:ext>
                </a:extLst>
              </p:cNvPr>
              <p:cNvSpPr txBox="1"/>
              <p:nvPr/>
            </p:nvSpPr>
            <p:spPr>
              <a:xfrm>
                <a:off x="9829800" y="2995613"/>
                <a:ext cx="17472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A0DAE572-2F60-45DE-90B2-F2E1A43DBC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9800" y="2995613"/>
                <a:ext cx="174728" cy="246221"/>
              </a:xfrm>
              <a:prstGeom prst="rect">
                <a:avLst/>
              </a:prstGeom>
              <a:blipFill>
                <a:blip r:embed="rId15"/>
                <a:stretch>
                  <a:fillRect l="-20000" r="-20000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2">
            <a:extLst>
              <a:ext uri="{FF2B5EF4-FFF2-40B4-BE49-F238E27FC236}">
                <a16:creationId xmlns:a16="http://schemas.microsoft.com/office/drawing/2014/main" id="{4854F06D-2918-4C3D-AAA3-5EC332282A9A}"/>
              </a:ext>
            </a:extLst>
          </p:cNvPr>
          <p:cNvSpPr>
            <a:spLocks/>
          </p:cNvSpPr>
          <p:nvPr/>
        </p:nvSpPr>
        <p:spPr bwMode="auto">
          <a:xfrm>
            <a:off x="7462405" y="3131154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 Box 45">
            <a:extLst>
              <a:ext uri="{FF2B5EF4-FFF2-40B4-BE49-F238E27FC236}">
                <a16:creationId xmlns:a16="http://schemas.microsoft.com/office/drawing/2014/main" id="{B94CFAD3-4D65-4D87-A7B1-93BCB3832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7316" y="3290115"/>
            <a:ext cx="10851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Arc 42">
            <a:extLst>
              <a:ext uri="{FF2B5EF4-FFF2-40B4-BE49-F238E27FC236}">
                <a16:creationId xmlns:a16="http://schemas.microsoft.com/office/drawing/2014/main" id="{9AB35DDF-6F29-4D3F-BAFC-CC0D41BCB91C}"/>
              </a:ext>
            </a:extLst>
          </p:cNvPr>
          <p:cNvSpPr>
            <a:spLocks/>
          </p:cNvSpPr>
          <p:nvPr/>
        </p:nvSpPr>
        <p:spPr bwMode="auto">
          <a:xfrm>
            <a:off x="8110105" y="3778854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Arc 42">
            <a:extLst>
              <a:ext uri="{FF2B5EF4-FFF2-40B4-BE49-F238E27FC236}">
                <a16:creationId xmlns:a16="http://schemas.microsoft.com/office/drawing/2014/main" id="{4A7E4FD5-9995-4952-B33C-75A69377D6D0}"/>
              </a:ext>
            </a:extLst>
          </p:cNvPr>
          <p:cNvSpPr>
            <a:spLocks/>
          </p:cNvSpPr>
          <p:nvPr/>
        </p:nvSpPr>
        <p:spPr bwMode="auto">
          <a:xfrm>
            <a:off x="8062480" y="4455129"/>
            <a:ext cx="159438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Arc 42">
            <a:extLst>
              <a:ext uri="{FF2B5EF4-FFF2-40B4-BE49-F238E27FC236}">
                <a16:creationId xmlns:a16="http://schemas.microsoft.com/office/drawing/2014/main" id="{FF3BDF36-B7C1-4E4D-9CB3-299AE45F1A39}"/>
              </a:ext>
            </a:extLst>
          </p:cNvPr>
          <p:cNvSpPr>
            <a:spLocks/>
          </p:cNvSpPr>
          <p:nvPr/>
        </p:nvSpPr>
        <p:spPr bwMode="auto">
          <a:xfrm flipH="1">
            <a:off x="5200650" y="5064729"/>
            <a:ext cx="213880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Arc 42">
            <a:extLst>
              <a:ext uri="{FF2B5EF4-FFF2-40B4-BE49-F238E27FC236}">
                <a16:creationId xmlns:a16="http://schemas.microsoft.com/office/drawing/2014/main" id="{4372C078-0DAA-459E-9580-74C6D19860D1}"/>
              </a:ext>
            </a:extLst>
          </p:cNvPr>
          <p:cNvSpPr>
            <a:spLocks/>
          </p:cNvSpPr>
          <p:nvPr/>
        </p:nvSpPr>
        <p:spPr bwMode="auto">
          <a:xfrm flipH="1">
            <a:off x="5162550" y="5750529"/>
            <a:ext cx="213880" cy="65216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Text Box 45">
            <a:extLst>
              <a:ext uri="{FF2B5EF4-FFF2-40B4-BE49-F238E27FC236}">
                <a16:creationId xmlns:a16="http://schemas.microsoft.com/office/drawing/2014/main" id="{12EE165A-DCA0-40B9-8BB2-4C6BCEAF5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1215" y="3871140"/>
            <a:ext cx="22186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the bracket (do not forget this!)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 Box 45">
            <a:extLst>
              <a:ext uri="{FF2B5EF4-FFF2-40B4-BE49-F238E27FC236}">
                <a16:creationId xmlns:a16="http://schemas.microsoft.com/office/drawing/2014/main" id="{C89417C0-A760-4F26-8757-2481B463F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5491" y="4537890"/>
            <a:ext cx="17138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 Box 45">
            <a:extLst>
              <a:ext uri="{FF2B5EF4-FFF2-40B4-BE49-F238E27FC236}">
                <a16:creationId xmlns:a16="http://schemas.microsoft.com/office/drawing/2014/main" id="{D8F40376-D805-4EF9-BED5-69077B2BF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1166" y="5137965"/>
            <a:ext cx="1313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a subtraction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 Box 45">
            <a:extLst>
              <a:ext uri="{FF2B5EF4-FFF2-40B4-BE49-F238E27FC236}">
                <a16:creationId xmlns:a16="http://schemas.microsoft.com/office/drawing/2014/main" id="{04B48D58-1CE8-419C-B668-99BA4BCE5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5491" y="5957115"/>
            <a:ext cx="8565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53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0"/>
      <p:bldP spid="28" grpId="0"/>
      <p:bldP spid="29" grpId="0"/>
      <p:bldP spid="30" grpId="0"/>
      <p:bldP spid="31" grpId="0"/>
      <p:bldP spid="44" grpId="0" animBg="1"/>
      <p:bldP spid="45" grpId="0"/>
      <p:bldP spid="46" grpId="0" animBg="1"/>
      <p:bldP spid="47" grpId="0" animBg="1"/>
      <p:bldP spid="49" grpId="0" animBg="1"/>
      <p:bldP spid="50" grpId="0" animBg="1"/>
      <p:bldP spid="53" grpId="0"/>
      <p:bldP spid="54" grpId="0"/>
      <p:bldP spid="56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96502" y="753351"/>
            <a:ext cx="5142980" cy="461665"/>
            <a:chOff x="0" y="13335"/>
            <a:chExt cx="9144218" cy="82073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1" cy="82073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18225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400" dirty="0">
                  <a:latin typeface="+mj-lt"/>
                </a:rPr>
                <a:t>Exercise 5A</a:t>
              </a:r>
              <a:endParaRPr lang="en-GB" sz="24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518992" y="1161635"/>
            <a:ext cx="44554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296502" y="1731941"/>
            <a:ext cx="5143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640506" y="2262277"/>
            <a:ext cx="75634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Complete before the lesson		</a:t>
            </a:r>
            <a:r>
              <a:rPr lang="en-US" sz="1600" dirty="0" smtClean="0"/>
              <a:t>Q1-2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In Class:			</a:t>
            </a:r>
          </a:p>
          <a:p>
            <a:r>
              <a:rPr lang="en-US" sz="1600" dirty="0">
                <a:solidFill>
                  <a:srgbClr val="00B050"/>
                </a:solidFill>
              </a:rPr>
              <a:t>Green</a:t>
            </a:r>
            <a:r>
              <a:rPr lang="en-US" sz="1600" dirty="0"/>
              <a:t>					</a:t>
            </a:r>
            <a:r>
              <a:rPr lang="en-US" sz="1600" dirty="0" smtClean="0"/>
              <a:t>Q3-4</a:t>
            </a:r>
            <a:endParaRPr lang="en-US" sz="1600" dirty="0"/>
          </a:p>
          <a:p>
            <a:r>
              <a:rPr lang="en-US" sz="1600" dirty="0">
                <a:solidFill>
                  <a:schemeClr val="accent6"/>
                </a:solidFill>
              </a:rPr>
              <a:t>Amber</a:t>
            </a:r>
            <a:r>
              <a:rPr lang="en-US" sz="1600" dirty="0"/>
              <a:t> 					</a:t>
            </a:r>
            <a:r>
              <a:rPr lang="en-US" sz="1600" dirty="0" smtClean="0"/>
              <a:t>Q5-7</a:t>
            </a:r>
            <a:endParaRPr lang="en-US" sz="1600" dirty="0"/>
          </a:p>
          <a:p>
            <a:r>
              <a:rPr lang="en-US" sz="1600" dirty="0">
                <a:solidFill>
                  <a:srgbClr val="FF0000"/>
                </a:solidFill>
              </a:rPr>
              <a:t>Red</a:t>
            </a:r>
            <a:r>
              <a:rPr lang="en-US" sz="1600" dirty="0"/>
              <a:t>				</a:t>
            </a:r>
            <a:r>
              <a:rPr lang="en-US" sz="1600"/>
              <a:t>	</a:t>
            </a:r>
            <a:r>
              <a:rPr lang="en-US" sz="1600" smtClean="0"/>
              <a:t>Q8-9 </a:t>
            </a:r>
            <a:r>
              <a:rPr lang="en-US" sz="1600" dirty="0"/>
              <a:t>&amp; challenge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1417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700</Words>
  <Application>Microsoft Office PowerPoint</Application>
  <PresentationFormat>Widescreen</PresentationFormat>
  <Paragraphs>158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Prior Knowledge Check</vt:lpstr>
      <vt:lpstr>Volumes of Revolution</vt:lpstr>
      <vt:lpstr>Volumes of Revolution</vt:lpstr>
      <vt:lpstr>Volumes of Revolution</vt:lpstr>
      <vt:lpstr>Volumes of Revolution</vt:lpstr>
      <vt:lpstr>Volumes of Revolution</vt:lpstr>
      <vt:lpstr>Volumes of Revolution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 Knowledge Check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2019-08-26T03:29:28Z</dcterms:modified>
</cp:coreProperties>
</file>