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09" r:id="rId2"/>
    <p:sldId id="510" r:id="rId3"/>
    <p:sldId id="494" r:id="rId4"/>
    <p:sldId id="511" r:id="rId5"/>
    <p:sldId id="493" r:id="rId6"/>
    <p:sldId id="508" r:id="rId7"/>
    <p:sldId id="512" r:id="rId8"/>
    <p:sldId id="51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581" autoAdjust="0"/>
    <p:restoredTop sz="88534" autoAdjust="0"/>
  </p:normalViewPr>
  <p:slideViewPr>
    <p:cSldViewPr>
      <p:cViewPr varScale="1">
        <p:scale>
          <a:sx n="70" d="100"/>
          <a:sy n="70" d="100"/>
        </p:scale>
        <p:origin x="74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13" Type="http://schemas.openxmlformats.org/officeDocument/2006/relationships/image" Target="../media/image116.png"/><Relationship Id="rId3" Type="http://schemas.openxmlformats.org/officeDocument/2006/relationships/image" Target="../media/image107.png"/><Relationship Id="rId7" Type="http://schemas.openxmlformats.org/officeDocument/2006/relationships/image" Target="../media/image110.png"/><Relationship Id="rId12" Type="http://schemas.openxmlformats.org/officeDocument/2006/relationships/image" Target="../media/image115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9.png"/><Relationship Id="rId11" Type="http://schemas.openxmlformats.org/officeDocument/2006/relationships/image" Target="../media/image114.png"/><Relationship Id="rId5" Type="http://schemas.openxmlformats.org/officeDocument/2006/relationships/image" Target="../media/image108.png"/><Relationship Id="rId10" Type="http://schemas.openxmlformats.org/officeDocument/2006/relationships/image" Target="../media/image113.png"/><Relationship Id="rId4" Type="http://schemas.openxmlformats.org/officeDocument/2006/relationships/image" Target="../media/image11.png"/><Relationship Id="rId9" Type="http://schemas.openxmlformats.org/officeDocument/2006/relationships/image" Target="../media/image1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035888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Numerical Solutions</a:t>
            </a:r>
          </a:p>
          <a:p>
            <a:pPr algn="ctr"/>
            <a:r>
              <a:rPr lang="en-GB" sz="7200" dirty="0"/>
              <a:t>- </a:t>
            </a:r>
            <a:r>
              <a:rPr lang="en-GB" sz="6000" dirty="0"/>
              <a:t>Newton Raphson Process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10</a:t>
            </a:r>
          </a:p>
          <a:p>
            <a:pPr algn="ctr"/>
            <a:r>
              <a:rPr lang="en-GB" sz="7200" dirty="0"/>
              <a:t>(Part 3 of 4)</a:t>
            </a:r>
          </a:p>
        </p:txBody>
      </p:sp>
    </p:spTree>
    <p:extLst>
      <p:ext uri="{BB962C8B-B14F-4D97-AF65-F5344CB8AC3E}">
        <p14:creationId xmlns:p14="http://schemas.microsoft.com/office/powerpoint/2010/main" val="1983279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980728"/>
            <a:ext cx="841597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222222"/>
                </a:solidFill>
                <a:latin typeface="arial" panose="020B0604020202020204" pitchFamily="34" charset="0"/>
              </a:rPr>
              <a:t>Newton</a:t>
            </a: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–</a:t>
            </a:r>
            <a:r>
              <a:rPr lang="en-US" sz="2800" b="1" dirty="0">
                <a:solidFill>
                  <a:srgbClr val="222222"/>
                </a:solidFill>
                <a:latin typeface="arial" panose="020B0604020202020204" pitchFamily="34" charset="0"/>
              </a:rPr>
              <a:t>Raphson method</a:t>
            </a: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</a:p>
          <a:p>
            <a:pPr algn="ctr"/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named after Isaac </a:t>
            </a:r>
            <a:r>
              <a:rPr lang="en-US" sz="2800" b="1" dirty="0">
                <a:solidFill>
                  <a:srgbClr val="222222"/>
                </a:solidFill>
                <a:latin typeface="arial" panose="020B0604020202020204" pitchFamily="34" charset="0"/>
              </a:rPr>
              <a:t>Newton</a:t>
            </a: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 and Joseph </a:t>
            </a:r>
            <a:r>
              <a:rPr lang="en-US" sz="2800" b="1" dirty="0">
                <a:solidFill>
                  <a:srgbClr val="222222"/>
                </a:solidFill>
                <a:latin typeface="arial" panose="020B0604020202020204" pitchFamily="34" charset="0"/>
              </a:rPr>
              <a:t>Raphson</a:t>
            </a: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</a:p>
          <a:p>
            <a:pPr algn="ctr"/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is a </a:t>
            </a:r>
            <a:r>
              <a:rPr lang="en-US" sz="2800" b="1" dirty="0">
                <a:solidFill>
                  <a:srgbClr val="222222"/>
                </a:solidFill>
                <a:latin typeface="arial" panose="020B0604020202020204" pitchFamily="34" charset="0"/>
              </a:rPr>
              <a:t>method</a:t>
            </a: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 for finding successively better approximations to the roots of a function. </a:t>
            </a:r>
            <a:endParaRPr lang="en-GB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Newton-Raphson Process 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83738" y="3068960"/>
                <a:ext cx="8175380" cy="2436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7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72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sz="72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72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7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GB" sz="72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7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72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sz="72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GB" sz="7200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7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72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GB" sz="7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7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72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GB" sz="72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72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72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p>
                              <m:r>
                                <a:rPr lang="en-GB" sz="7200" b="1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7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7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72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GB" sz="72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66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38" y="3068960"/>
                <a:ext cx="8175380" cy="2436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907704" y="5949280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It is in the formulae booklet.</a:t>
            </a:r>
          </a:p>
        </p:txBody>
      </p:sp>
    </p:spTree>
    <p:extLst>
      <p:ext uri="{BB962C8B-B14F-4D97-AF65-F5344CB8AC3E}">
        <p14:creationId xmlns:p14="http://schemas.microsoft.com/office/powerpoint/2010/main" val="162092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The Newton-Raphson Process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50891" y="980728"/>
                <a:ext cx="396044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891" y="980728"/>
                <a:ext cx="3960440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47407" y="4797152"/>
                <a:ext cx="6336704" cy="171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4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48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48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GB" sz="4800" b="1" i="1" smtClean="0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4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48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48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GB" sz="4800" b="1" i="1" smtClean="0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4800" b="1" baseline="30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407" y="4797152"/>
                <a:ext cx="6336704" cy="17177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835696" y="2379024"/>
                <a:ext cx="6119304" cy="1850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sz="5400" b="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5400" b="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5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5400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540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5400" b="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GB" sz="5400" b="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5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5400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540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379024"/>
                <a:ext cx="6119304" cy="1850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047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The Newton-Raphson Process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6EA564F-8EDB-4DFE-B79A-FF7962B7EEC5}"/>
                  </a:ext>
                </a:extLst>
              </p:cNvPr>
              <p:cNvSpPr txBox="1"/>
              <p:nvPr/>
            </p:nvSpPr>
            <p:spPr>
              <a:xfrm>
                <a:off x="1115616" y="836712"/>
                <a:ext cx="734481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6EA564F-8EDB-4DFE-B79A-FF7962B7E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836712"/>
                <a:ext cx="7344816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A9F8BD4-A645-41E4-BB0E-814DE553C2F8}"/>
                  </a:ext>
                </a:extLst>
              </p:cNvPr>
              <p:cNvSpPr txBox="1"/>
              <p:nvPr/>
            </p:nvSpPr>
            <p:spPr>
              <a:xfrm>
                <a:off x="827584" y="4725144"/>
                <a:ext cx="7920880" cy="171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4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48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48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GB" sz="4800" b="1" i="1" smtClean="0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sSub>
                            <m:sSubPr>
                              <m:ctrlP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GB" sz="4800" b="1" baseline="30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A9F8BD4-A645-41E4-BB0E-814DE553C2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725144"/>
                <a:ext cx="7920880" cy="17177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11560" y="2276872"/>
                <a:ext cx="6119304" cy="1850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sz="5400" b="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5400" b="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5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5400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540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5400" b="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GB" sz="5400" b="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5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5400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540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276872"/>
                <a:ext cx="6119304" cy="1850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69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The Newton-Raphson Process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630379"/>
                <a:ext cx="914285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)=</m:t>
                    </m:r>
                    <m:func>
                      <m:funcPr>
                        <m:ctrlPr>
                          <a:rPr lang="en-GB" sz="48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8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4800" b="1" i="0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GB" sz="48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d>
                          <m:dPr>
                            <m:ctrlPr>
                              <a:rPr lang="en-GB" sz="4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4800" b="1" dirty="0"/>
                  <a:t> </a:t>
                </a:r>
              </a:p>
              <a:p>
                <a:pPr algn="ctr"/>
                <a:r>
                  <a:rPr lang="en-GB" sz="4800" b="1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4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GB" sz="4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GB" sz="4000" b="1" i="1" dirty="0"/>
                  <a:t>  find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GB" sz="4000" b="1" i="1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GB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endParaRPr lang="en-GB" sz="4000" b="1" i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30379"/>
                <a:ext cx="9142856" cy="1569660"/>
              </a:xfrm>
              <a:prstGeom prst="rect">
                <a:avLst/>
              </a:prstGeom>
              <a:blipFill>
                <a:blip r:embed="rId2"/>
                <a:stretch>
                  <a:fillRect b="-19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47664" y="4293096"/>
                <a:ext cx="6480720" cy="2338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=0.5−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0.5−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d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d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=0.7552224171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4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=0.7391412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4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=0.7390851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4293096"/>
                <a:ext cx="6480720" cy="23386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69819" y="2428577"/>
                <a:ext cx="6603218" cy="15207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4400" b="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4400" b="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sz="4400" b="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44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4400" b="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44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440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sz="44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4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4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4400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440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GB" sz="4400" b="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sz="4400" b="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GB" sz="4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4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4400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440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819" y="2428577"/>
                <a:ext cx="6603218" cy="15207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375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367CF54-51EE-4C25-94F2-745B5655CF5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4EA9FFC-ECA0-4780-A0CD-C183A69B0E5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The Newton-Raphson Process – Exam Question  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87BA3C9-1E72-4AE6-BB24-4E804A175D6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7C381CA6-509E-4923-B312-DA7639400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764704"/>
            <a:ext cx="8623858" cy="158417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681EF6-CCB5-43C8-A44D-8031454CE4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140968"/>
            <a:ext cx="8192910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17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4CB055-A386-4748-9E22-EB219266B44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911969C-C58D-4C26-B4BB-9F7CAEF1266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When does Newton-Raphson fail?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F03B24B-540C-4269-856E-EEE2630157B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B2F4B41-48D7-4014-AD1D-90543A7871B4}"/>
              </a:ext>
            </a:extLst>
          </p:cNvPr>
          <p:cNvCxnSpPr>
            <a:cxnSpLocks/>
          </p:cNvCxnSpPr>
          <p:nvPr/>
        </p:nvCxnSpPr>
        <p:spPr>
          <a:xfrm flipV="1">
            <a:off x="1466850" y="1134541"/>
            <a:ext cx="15986" cy="2361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5A81106-D78A-4029-9BF3-271225160B9B}"/>
              </a:ext>
            </a:extLst>
          </p:cNvPr>
          <p:cNvCxnSpPr>
            <a:cxnSpLocks/>
          </p:cNvCxnSpPr>
          <p:nvPr/>
        </p:nvCxnSpPr>
        <p:spPr>
          <a:xfrm>
            <a:off x="895350" y="3143250"/>
            <a:ext cx="2595059" cy="2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C424A4-DF63-47BB-A1ED-3C593A61DB1F}"/>
                  </a:ext>
                </a:extLst>
              </p:cNvPr>
              <p:cNvSpPr txBox="1"/>
              <p:nvPr/>
            </p:nvSpPr>
            <p:spPr>
              <a:xfrm>
                <a:off x="3447879" y="295358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C424A4-DF63-47BB-A1ED-3C593A61D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879" y="2953586"/>
                <a:ext cx="43204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75244B-B209-414F-A946-A988A179FFFE}"/>
                  </a:ext>
                </a:extLst>
              </p:cNvPr>
              <p:cNvSpPr txBox="1"/>
              <p:nvPr/>
            </p:nvSpPr>
            <p:spPr>
              <a:xfrm>
                <a:off x="1266812" y="765209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75244B-B209-414F-A946-A988A179FF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812" y="765209"/>
                <a:ext cx="432048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8226E1B-0C71-4DC5-8BEA-192D57687D35}"/>
              </a:ext>
            </a:extLst>
          </p:cNvPr>
          <p:cNvSpPr/>
          <p:nvPr/>
        </p:nvSpPr>
        <p:spPr>
          <a:xfrm>
            <a:off x="956488" y="1346126"/>
            <a:ext cx="2222204" cy="1414160"/>
          </a:xfrm>
          <a:custGeom>
            <a:avLst/>
            <a:gdLst>
              <a:gd name="connsiteX0" fmla="*/ 0 w 2222204"/>
              <a:gd name="connsiteY0" fmla="*/ 0 h 1414160"/>
              <a:gd name="connsiteX1" fmla="*/ 1275907 w 2222204"/>
              <a:gd name="connsiteY1" fmla="*/ 1414130 h 1414160"/>
              <a:gd name="connsiteX2" fmla="*/ 2222204 w 2222204"/>
              <a:gd name="connsiteY2" fmla="*/ 31898 h 141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2204" h="1414160">
                <a:moveTo>
                  <a:pt x="0" y="0"/>
                </a:moveTo>
                <a:cubicBezTo>
                  <a:pt x="452770" y="704407"/>
                  <a:pt x="905540" y="1408814"/>
                  <a:pt x="1275907" y="1414130"/>
                </a:cubicBezTo>
                <a:cubicBezTo>
                  <a:pt x="1646274" y="1419446"/>
                  <a:pt x="1934239" y="725672"/>
                  <a:pt x="2222204" y="31898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5C45B5FA-A31B-42C9-B3BA-8B1D460EE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4241" y="1061467"/>
            <a:ext cx="1638300" cy="523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066B825-01D8-4D5D-8458-A8AB9036B85F}"/>
                  </a:ext>
                </a:extLst>
              </p:cNvPr>
              <p:cNvSpPr txBox="1"/>
              <p:nvPr/>
            </p:nvSpPr>
            <p:spPr>
              <a:xfrm>
                <a:off x="2007265" y="3068918"/>
                <a:ext cx="435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066B825-01D8-4D5D-8458-A8AB9036B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265" y="3068918"/>
                <a:ext cx="43597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05288E-00EC-473C-ABC7-435A17A61FF0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2232025" y="2760256"/>
            <a:ext cx="370" cy="38616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372DF3F-E01A-44B6-8142-94792ED4063F}"/>
              </a:ext>
            </a:extLst>
          </p:cNvPr>
          <p:cNvCxnSpPr/>
          <p:nvPr/>
        </p:nvCxnSpPr>
        <p:spPr>
          <a:xfrm flipV="1">
            <a:off x="1266812" y="2759075"/>
            <a:ext cx="1971688" cy="1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99E46CA-0242-45FB-B654-3B500023B9DA}"/>
              </a:ext>
            </a:extLst>
          </p:cNvPr>
          <p:cNvSpPr txBox="1"/>
          <p:nvPr/>
        </p:nvSpPr>
        <p:spPr>
          <a:xfrm>
            <a:off x="2545978" y="2538611"/>
            <a:ext cx="743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tangent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F95BED9-A36B-4992-B3E0-135C6B138D08}"/>
                  </a:ext>
                </a:extLst>
              </p:cNvPr>
              <p:cNvSpPr txBox="1"/>
              <p:nvPr/>
            </p:nvSpPr>
            <p:spPr>
              <a:xfrm>
                <a:off x="4397548" y="1668348"/>
                <a:ext cx="437431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If the starting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GB" b="1" dirty="0"/>
                  <a:t> was the stationary point</a:t>
                </a:r>
                <a:r>
                  <a:rPr lang="en-GB" dirty="0"/>
                  <a:t>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, resulting in a division by 0 in the above formula.</a:t>
                </a:r>
              </a:p>
              <a:p>
                <a:endParaRPr lang="en-GB" dirty="0"/>
              </a:p>
              <a:p>
                <a:r>
                  <a:rPr lang="en-GB" dirty="0"/>
                  <a:t>Graphically, it is because the tangent will never reach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-axis.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F95BED9-A36B-4992-B3E0-135C6B138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548" y="1668348"/>
                <a:ext cx="4374312" cy="1754326"/>
              </a:xfrm>
              <a:prstGeom prst="rect">
                <a:avLst/>
              </a:prstGeom>
              <a:blipFill>
                <a:blip r:embed="rId6"/>
                <a:stretch>
                  <a:fillRect l="-1114" t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FF9E57F-5193-4E4D-809D-7434692D6157}"/>
              </a:ext>
            </a:extLst>
          </p:cNvPr>
          <p:cNvCxnSpPr>
            <a:cxnSpLocks/>
          </p:cNvCxnSpPr>
          <p:nvPr/>
        </p:nvCxnSpPr>
        <p:spPr>
          <a:xfrm>
            <a:off x="870496" y="4871286"/>
            <a:ext cx="2749004" cy="5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C94C173-460F-4598-85ED-8CE5BD2E2416}"/>
                  </a:ext>
                </a:extLst>
              </p:cNvPr>
              <p:cNvSpPr txBox="1"/>
              <p:nvPr/>
            </p:nvSpPr>
            <p:spPr>
              <a:xfrm>
                <a:off x="3722086" y="469551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C94C173-460F-4598-85ED-8CE5BD2E24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086" y="4695510"/>
                <a:ext cx="4320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4464F9A-F2CC-4D8C-95E7-8464F04C2F4B}"/>
              </a:ext>
            </a:extLst>
          </p:cNvPr>
          <p:cNvCxnSpPr>
            <a:cxnSpLocks/>
          </p:cNvCxnSpPr>
          <p:nvPr/>
        </p:nvCxnSpPr>
        <p:spPr>
          <a:xfrm flipV="1">
            <a:off x="2179320" y="4351119"/>
            <a:ext cx="14305" cy="1197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CBC2433-FCD4-4A99-943F-84B573DDF96F}"/>
                  </a:ext>
                </a:extLst>
              </p:cNvPr>
              <p:cNvSpPr txBox="1"/>
              <p:nvPr/>
            </p:nvSpPr>
            <p:spPr>
              <a:xfrm>
                <a:off x="1992025" y="3981787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CBC2433-FCD4-4A99-943F-84B573DDF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025" y="3981787"/>
                <a:ext cx="432048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DD36CBC-E804-4272-A924-EA67C4032E33}"/>
              </a:ext>
            </a:extLst>
          </p:cNvPr>
          <p:cNvSpPr/>
          <p:nvPr/>
        </p:nvSpPr>
        <p:spPr>
          <a:xfrm>
            <a:off x="835502" y="4161933"/>
            <a:ext cx="2525945" cy="1272373"/>
          </a:xfrm>
          <a:custGeom>
            <a:avLst/>
            <a:gdLst>
              <a:gd name="connsiteX0" fmla="*/ 0 w 2148840"/>
              <a:gd name="connsiteY0" fmla="*/ 2057400 h 2057400"/>
              <a:gd name="connsiteX1" fmla="*/ 1112520 w 2148840"/>
              <a:gd name="connsiteY1" fmla="*/ 1028700 h 2057400"/>
              <a:gd name="connsiteX2" fmla="*/ 2148840 w 2148840"/>
              <a:gd name="connsiteY2" fmla="*/ 0 h 2057400"/>
              <a:gd name="connsiteX0" fmla="*/ 0 w 2148840"/>
              <a:gd name="connsiteY0" fmla="*/ 2058342 h 2058342"/>
              <a:gd name="connsiteX1" fmla="*/ 1112520 w 2148840"/>
              <a:gd name="connsiteY1" fmla="*/ 1029642 h 2058342"/>
              <a:gd name="connsiteX2" fmla="*/ 2148840 w 2148840"/>
              <a:gd name="connsiteY2" fmla="*/ 942 h 2058342"/>
              <a:gd name="connsiteX0" fmla="*/ 0 w 2148840"/>
              <a:gd name="connsiteY0" fmla="*/ 2058342 h 2058342"/>
              <a:gd name="connsiteX1" fmla="*/ 1112520 w 2148840"/>
              <a:gd name="connsiteY1" fmla="*/ 1029642 h 2058342"/>
              <a:gd name="connsiteX2" fmla="*/ 2148840 w 2148840"/>
              <a:gd name="connsiteY2" fmla="*/ 942 h 2058342"/>
              <a:gd name="connsiteX0" fmla="*/ 0 w 2148840"/>
              <a:gd name="connsiteY0" fmla="*/ 2058415 h 2058415"/>
              <a:gd name="connsiteX1" fmla="*/ 1112520 w 2148840"/>
              <a:gd name="connsiteY1" fmla="*/ 1029715 h 2058415"/>
              <a:gd name="connsiteX2" fmla="*/ 2148840 w 2148840"/>
              <a:gd name="connsiteY2" fmla="*/ 1015 h 2058415"/>
              <a:gd name="connsiteX0" fmla="*/ 0 w 2148840"/>
              <a:gd name="connsiteY0" fmla="*/ 2058446 h 2058446"/>
              <a:gd name="connsiteX1" fmla="*/ 1112520 w 2148840"/>
              <a:gd name="connsiteY1" fmla="*/ 1029746 h 2058446"/>
              <a:gd name="connsiteX2" fmla="*/ 2148840 w 2148840"/>
              <a:gd name="connsiteY2" fmla="*/ 1046 h 2058446"/>
              <a:gd name="connsiteX0" fmla="*/ 0 w 2148840"/>
              <a:gd name="connsiteY0" fmla="*/ 2058386 h 2058386"/>
              <a:gd name="connsiteX1" fmla="*/ 1112520 w 2148840"/>
              <a:gd name="connsiteY1" fmla="*/ 1029686 h 2058386"/>
              <a:gd name="connsiteX2" fmla="*/ 2148840 w 2148840"/>
              <a:gd name="connsiteY2" fmla="*/ 986 h 2058386"/>
              <a:gd name="connsiteX0" fmla="*/ 0 w 2148840"/>
              <a:gd name="connsiteY0" fmla="*/ 2057400 h 2057400"/>
              <a:gd name="connsiteX1" fmla="*/ 1112520 w 2148840"/>
              <a:gd name="connsiteY1" fmla="*/ 1028700 h 2057400"/>
              <a:gd name="connsiteX2" fmla="*/ 2148840 w 2148840"/>
              <a:gd name="connsiteY2" fmla="*/ 0 h 2057400"/>
              <a:gd name="connsiteX0" fmla="*/ 0 w 2148840"/>
              <a:gd name="connsiteY0" fmla="*/ 2057499 h 2057499"/>
              <a:gd name="connsiteX1" fmla="*/ 1112520 w 2148840"/>
              <a:gd name="connsiteY1" fmla="*/ 1028799 h 2057499"/>
              <a:gd name="connsiteX2" fmla="*/ 2148840 w 2148840"/>
              <a:gd name="connsiteY2" fmla="*/ 99 h 2057499"/>
              <a:gd name="connsiteX0" fmla="*/ 0 w 2336958"/>
              <a:gd name="connsiteY0" fmla="*/ 2092960 h 2092961"/>
              <a:gd name="connsiteX1" fmla="*/ 1300638 w 2336958"/>
              <a:gd name="connsiteY1" fmla="*/ 1028797 h 2092961"/>
              <a:gd name="connsiteX2" fmla="*/ 2336958 w 2336958"/>
              <a:gd name="connsiteY2" fmla="*/ 97 h 2092961"/>
              <a:gd name="connsiteX0" fmla="*/ 0 w 2336958"/>
              <a:gd name="connsiteY0" fmla="*/ 2092960 h 2092959"/>
              <a:gd name="connsiteX1" fmla="*/ 1300638 w 2336958"/>
              <a:gd name="connsiteY1" fmla="*/ 1028797 h 2092959"/>
              <a:gd name="connsiteX2" fmla="*/ 2336958 w 2336958"/>
              <a:gd name="connsiteY2" fmla="*/ 97 h 2092959"/>
              <a:gd name="connsiteX0" fmla="*/ 0 w 2336958"/>
              <a:gd name="connsiteY0" fmla="*/ 2092972 h 2092972"/>
              <a:gd name="connsiteX1" fmla="*/ 1300638 w 2336958"/>
              <a:gd name="connsiteY1" fmla="*/ 1028809 h 2092972"/>
              <a:gd name="connsiteX2" fmla="*/ 2336958 w 2336958"/>
              <a:gd name="connsiteY2" fmla="*/ 109 h 2092972"/>
              <a:gd name="connsiteX0" fmla="*/ 0 w 3172046"/>
              <a:gd name="connsiteY0" fmla="*/ 2092972 h 2092972"/>
              <a:gd name="connsiteX1" fmla="*/ 2135726 w 3172046"/>
              <a:gd name="connsiteY1" fmla="*/ 1028809 h 2092972"/>
              <a:gd name="connsiteX2" fmla="*/ 3172046 w 3172046"/>
              <a:gd name="connsiteY2" fmla="*/ 109 h 2092972"/>
              <a:gd name="connsiteX0" fmla="*/ 0 w 3172046"/>
              <a:gd name="connsiteY0" fmla="*/ 2092972 h 2092972"/>
              <a:gd name="connsiteX1" fmla="*/ 2135726 w 3172046"/>
              <a:gd name="connsiteY1" fmla="*/ 1028809 h 2092972"/>
              <a:gd name="connsiteX2" fmla="*/ 3172046 w 3172046"/>
              <a:gd name="connsiteY2" fmla="*/ 109 h 2092972"/>
              <a:gd name="connsiteX0" fmla="*/ 0 w 3844756"/>
              <a:gd name="connsiteY0" fmla="*/ 2105578 h 2105578"/>
              <a:gd name="connsiteX1" fmla="*/ 2135726 w 3844756"/>
              <a:gd name="connsiteY1" fmla="*/ 1041415 h 2105578"/>
              <a:gd name="connsiteX2" fmla="*/ 3844756 w 3844756"/>
              <a:gd name="connsiteY2" fmla="*/ 106 h 2105578"/>
              <a:gd name="connsiteX0" fmla="*/ 0 w 3844756"/>
              <a:gd name="connsiteY0" fmla="*/ 2105472 h 2105472"/>
              <a:gd name="connsiteX1" fmla="*/ 2135726 w 3844756"/>
              <a:gd name="connsiteY1" fmla="*/ 1041309 h 2105472"/>
              <a:gd name="connsiteX2" fmla="*/ 3844756 w 3844756"/>
              <a:gd name="connsiteY2" fmla="*/ 0 h 210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44756" h="2105472">
                <a:moveTo>
                  <a:pt x="0" y="2105472"/>
                </a:moveTo>
                <a:cubicBezTo>
                  <a:pt x="1678446" y="2004053"/>
                  <a:pt x="1836721" y="1480750"/>
                  <a:pt x="2135726" y="1041309"/>
                </a:cubicBezTo>
                <a:cubicBezTo>
                  <a:pt x="2453781" y="613691"/>
                  <a:pt x="2323712" y="217502"/>
                  <a:pt x="3844756" y="0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1C57422-04CE-4840-BA55-5B1B7DB54130}"/>
                  </a:ext>
                </a:extLst>
              </p:cNvPr>
              <p:cNvSpPr txBox="1"/>
              <p:nvPr/>
            </p:nvSpPr>
            <p:spPr>
              <a:xfrm>
                <a:off x="3132972" y="3776047"/>
                <a:ext cx="1368632" cy="443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1C57422-04CE-4840-BA55-5B1B7DB541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972" y="3776047"/>
                <a:ext cx="1368632" cy="4431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C176142-1B48-4B94-B0E0-58F4DD6763F6}"/>
              </a:ext>
            </a:extLst>
          </p:cNvPr>
          <p:cNvCxnSpPr>
            <a:cxnSpLocks/>
          </p:cNvCxnSpPr>
          <p:nvPr/>
        </p:nvCxnSpPr>
        <p:spPr>
          <a:xfrm flipV="1">
            <a:off x="1365250" y="4146550"/>
            <a:ext cx="1720850" cy="717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8702CF2-3194-4F79-89FD-97DB66D0EC65}"/>
              </a:ext>
            </a:extLst>
          </p:cNvPr>
          <p:cNvCxnSpPr>
            <a:cxnSpLocks/>
          </p:cNvCxnSpPr>
          <p:nvPr/>
        </p:nvCxnSpPr>
        <p:spPr>
          <a:xfrm flipV="1">
            <a:off x="977900" y="4883150"/>
            <a:ext cx="2438400" cy="58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BEED8DA-7D42-4AFA-B919-C366AB5E06A9}"/>
              </a:ext>
            </a:extLst>
          </p:cNvPr>
          <p:cNvCxnSpPr>
            <a:cxnSpLocks/>
          </p:cNvCxnSpPr>
          <p:nvPr/>
        </p:nvCxnSpPr>
        <p:spPr>
          <a:xfrm flipV="1">
            <a:off x="727075" y="5457825"/>
            <a:ext cx="542925" cy="73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B5168F3-0E83-4E63-A6E7-2DF67CF4DD24}"/>
                  </a:ext>
                </a:extLst>
              </p:cNvPr>
              <p:cNvSpPr txBox="1"/>
              <p:nvPr/>
            </p:nvSpPr>
            <p:spPr>
              <a:xfrm>
                <a:off x="2562647" y="4790031"/>
                <a:ext cx="24722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05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B5168F3-0E83-4E63-A6E7-2DF67CF4DD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647" y="4790031"/>
                <a:ext cx="247228" cy="261610"/>
              </a:xfrm>
              <a:prstGeom prst="rect">
                <a:avLst/>
              </a:prstGeom>
              <a:blipFill>
                <a:blip r:embed="rId10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CDFFD7C-07F4-4763-BEFA-A4CDFA3144C9}"/>
                  </a:ext>
                </a:extLst>
              </p:cNvPr>
              <p:cNvSpPr txBox="1"/>
              <p:nvPr/>
            </p:nvSpPr>
            <p:spPr>
              <a:xfrm>
                <a:off x="1154590" y="4783596"/>
                <a:ext cx="24722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05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CDFFD7C-07F4-4763-BEFA-A4CDFA314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590" y="4783596"/>
                <a:ext cx="247228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C6348F4-3105-418D-9C85-E23C8DE78FEF}"/>
              </a:ext>
            </a:extLst>
          </p:cNvPr>
          <p:cNvCxnSpPr>
            <a:cxnSpLocks/>
          </p:cNvCxnSpPr>
          <p:nvPr/>
        </p:nvCxnSpPr>
        <p:spPr>
          <a:xfrm flipH="1">
            <a:off x="2714625" y="4314825"/>
            <a:ext cx="9525" cy="555625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35B709E-A8A1-454E-8F1C-C1F763ACECD3}"/>
              </a:ext>
            </a:extLst>
          </p:cNvPr>
          <p:cNvCxnSpPr>
            <a:cxnSpLocks/>
          </p:cNvCxnSpPr>
          <p:nvPr/>
        </p:nvCxnSpPr>
        <p:spPr>
          <a:xfrm flipH="1">
            <a:off x="1362075" y="4864101"/>
            <a:ext cx="4947" cy="501649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2836B1E-C40C-4ECD-A6D5-284FEC02BF58}"/>
                  </a:ext>
                </a:extLst>
              </p:cNvPr>
              <p:cNvSpPr txBox="1"/>
              <p:nvPr/>
            </p:nvSpPr>
            <p:spPr>
              <a:xfrm>
                <a:off x="3257709" y="4871286"/>
                <a:ext cx="24722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05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2836B1E-C40C-4ECD-A6D5-284FEC02B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709" y="4871286"/>
                <a:ext cx="247228" cy="261610"/>
              </a:xfrm>
              <a:prstGeom prst="rect">
                <a:avLst/>
              </a:prstGeom>
              <a:blipFill>
                <a:blip r:embed="rId12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91B7B28-A1FE-4F56-BAD9-E95B44470785}"/>
                  </a:ext>
                </a:extLst>
              </p:cNvPr>
              <p:cNvSpPr txBox="1"/>
              <p:nvPr/>
            </p:nvSpPr>
            <p:spPr>
              <a:xfrm>
                <a:off x="4665590" y="3934444"/>
                <a:ext cx="4066954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Newton-Raphson also suffers from the same drawbacks as solving by iteration, in that it’s possible for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/>
                  <a:t> to </a:t>
                </a:r>
                <a:r>
                  <a:rPr lang="en-GB" b="1" dirty="0"/>
                  <a:t>diverge</a:t>
                </a:r>
                <a:r>
                  <a:rPr lang="en-GB" dirty="0"/>
                  <a:t>.</a:t>
                </a:r>
              </a:p>
              <a:p>
                <a:r>
                  <a:rPr lang="en-GB" dirty="0"/>
                  <a:t>In this example,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/>
                  <a:t> oscillate either side of 0, but gradually getting further away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91B7B28-A1FE-4F56-BAD9-E95B444707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590" y="3934444"/>
                <a:ext cx="4066954" cy="2031325"/>
              </a:xfrm>
              <a:prstGeom prst="rect">
                <a:avLst/>
              </a:prstGeom>
              <a:blipFill>
                <a:blip r:embed="rId13"/>
                <a:stretch>
                  <a:fillRect l="-1198" t="-1497" r="-299"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C217DA8-FB1A-4094-AEF6-3F637139FC37}"/>
              </a:ext>
            </a:extLst>
          </p:cNvPr>
          <p:cNvCxnSpPr/>
          <p:nvPr/>
        </p:nvCxnSpPr>
        <p:spPr>
          <a:xfrm>
            <a:off x="0" y="3645024"/>
            <a:ext cx="91428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11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 animBg="1"/>
      <p:bldP spid="32" grpId="0"/>
      <p:bldP spid="52" grpId="0"/>
      <p:bldP spid="66" grpId="0"/>
      <p:bldP spid="74" grpId="0"/>
      <p:bldP spid="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284-285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533966F-BF58-A541-8A65-98914BB2DE49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Q6-7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487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56770</TotalTime>
  <Words>241</Words>
  <Application>Microsoft Macintosh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1232</cp:revision>
  <dcterms:created xsi:type="dcterms:W3CDTF">2013-02-28T07:36:55Z</dcterms:created>
  <dcterms:modified xsi:type="dcterms:W3CDTF">2019-07-06T17:43:08Z</dcterms:modified>
</cp:coreProperties>
</file>