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700" r:id="rId2"/>
    <p:sldId id="679" r:id="rId3"/>
    <p:sldId id="699" r:id="rId4"/>
    <p:sldId id="680" r:id="rId5"/>
    <p:sldId id="702" r:id="rId6"/>
    <p:sldId id="703" r:id="rId7"/>
    <p:sldId id="704" r:id="rId8"/>
    <p:sldId id="705" r:id="rId9"/>
    <p:sldId id="70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06" autoAdjust="0"/>
    <p:restoredTop sz="92066" autoAdjust="0"/>
  </p:normalViewPr>
  <p:slideViewPr>
    <p:cSldViewPr>
      <p:cViewPr varScale="1">
        <p:scale>
          <a:sx n="50" d="100"/>
          <a:sy n="50" d="100"/>
        </p:scale>
        <p:origin x="1040" y="4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07/08/2020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0.png"/><Relationship Id="rId7" Type="http://schemas.openxmlformats.org/officeDocument/2006/relationships/image" Target="../media/image60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Relationship Id="rId10" Type="http://schemas.openxmlformats.org/officeDocument/2006/relationships/image" Target="../media/image63.png"/><Relationship Id="rId4" Type="http://schemas.openxmlformats.org/officeDocument/2006/relationships/image" Target="../media/image53.png"/><Relationship Id="rId9" Type="http://schemas.openxmlformats.org/officeDocument/2006/relationships/image" Target="../media/image6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5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144" y="836712"/>
            <a:ext cx="914285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 smtClean="0"/>
              <a:t>Exponentials and Logs</a:t>
            </a:r>
          </a:p>
          <a:p>
            <a:pPr algn="ctr"/>
            <a:r>
              <a:rPr lang="en-GB" sz="8000" dirty="0" smtClean="0"/>
              <a:t>- Equations</a:t>
            </a:r>
          </a:p>
          <a:p>
            <a:pPr algn="ctr"/>
            <a:endParaRPr lang="en-GB" sz="2400" dirty="0" smtClean="0"/>
          </a:p>
          <a:p>
            <a:pPr algn="ctr"/>
            <a:r>
              <a:rPr lang="en-GB" sz="8800" dirty="0" smtClean="0"/>
              <a:t>Chapter 14</a:t>
            </a:r>
            <a:endParaRPr lang="en-GB" sz="6000" dirty="0" smtClean="0"/>
          </a:p>
          <a:p>
            <a:pPr algn="ctr"/>
            <a:r>
              <a:rPr lang="en-GB" sz="8000" dirty="0" smtClean="0"/>
              <a:t>(Part </a:t>
            </a:r>
            <a:r>
              <a:rPr lang="en-GB" sz="8000" dirty="0" smtClean="0"/>
              <a:t>6 </a:t>
            </a:r>
            <a:r>
              <a:rPr lang="en-GB" sz="8000" dirty="0" smtClean="0"/>
              <a:t>of 7)</a:t>
            </a:r>
          </a:p>
        </p:txBody>
      </p:sp>
    </p:spTree>
    <p:extLst>
      <p:ext uri="{BB962C8B-B14F-4D97-AF65-F5344CB8AC3E}">
        <p14:creationId xmlns:p14="http://schemas.microsoft.com/office/powerpoint/2010/main" val="41355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</a:t>
              </a:r>
              <a:r>
                <a:rPr lang="en-GB" sz="3200" dirty="0" smtClean="0"/>
                <a:t>Equations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987824" y="945267"/>
                <a:ext cx="3673725" cy="76944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4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400" b="1" i="1" smtClean="0"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endParaRPr lang="en-GB" sz="44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945267"/>
                <a:ext cx="3673725" cy="769441"/>
              </a:xfrm>
              <a:prstGeom prst="rect">
                <a:avLst/>
              </a:prstGeom>
              <a:blipFill>
                <a:blip r:embed="rId2"/>
                <a:stretch>
                  <a:fillRect l="-1570" t="-5333" b="-23333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987824" y="2060848"/>
                <a:ext cx="4680520" cy="4592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4000" i="1" smtClean="0">
                        <a:latin typeface="Cambria Math" panose="02040503050406030204" pitchFamily="18" charset="0"/>
                      </a:rPr>
                      <m:t>𝑙𝑜𝑔</m:t>
                    </m:r>
                  </m:oMath>
                </a14:m>
                <a:r>
                  <a:rPr lang="en-GB" sz="4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4000" i="1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20</m:t>
                    </m:r>
                  </m:oMath>
                </a14:m>
                <a:endParaRPr lang="en-GB" sz="4000" dirty="0" smtClean="0"/>
              </a:p>
              <a:p>
                <a:endParaRPr lang="en-GB" sz="4000" dirty="0"/>
              </a:p>
              <a:p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𝑙𝑜𝑔</m:t>
                    </m:r>
                  </m:oMath>
                </a14:m>
                <a:r>
                  <a:rPr lang="en-GB" sz="4000" dirty="0"/>
                  <a:t> </a:t>
                </a:r>
                <a14:m>
                  <m:oMath xmlns:m="http://schemas.openxmlformats.org/officeDocument/2006/math"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𝑙𝑜𝑔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 20</m:t>
                    </m:r>
                  </m:oMath>
                </a14:m>
                <a:endParaRPr lang="en-GB" sz="4000" dirty="0"/>
              </a:p>
              <a:p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 20</m:t>
                              </m:r>
                              <m:r>
                                <m:rPr>
                                  <m:nor/>
                                </m:rPr>
                                <a:rPr lang="en-GB" sz="4000" dirty="0"/>
                                <m:t> </m:t>
                              </m:r>
                            </m:num>
                            <m:den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𝑙𝑜𝑔</m:t>
                              </m:r>
                              <m:r>
                                <m:rPr>
                                  <m:nor/>
                                </m:rPr>
                                <a:rPr lang="en-GB" sz="4000" dirty="0"/>
                                <m:t> </m:t>
                              </m:r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endParaRPr lang="en-GB" sz="40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𝟕𝟐𝟕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060848"/>
                <a:ext cx="4680520" cy="4592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67544" y="2276872"/>
            <a:ext cx="188495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logs </a:t>
            </a:r>
            <a:r>
              <a:rPr lang="en-GB" dirty="0"/>
              <a:t>of both </a:t>
            </a:r>
            <a:r>
              <a:rPr lang="en-GB" dirty="0" smtClean="0"/>
              <a:t>sides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39552" y="3501008"/>
            <a:ext cx="188495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Power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939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Equations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375184" y="764704"/>
                <a:ext cx="4392488" cy="7218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𝟓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𝟔𝟏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184" y="764704"/>
                <a:ext cx="4392488" cy="721801"/>
              </a:xfrm>
              <a:prstGeom prst="rect">
                <a:avLst/>
              </a:prstGeom>
              <a:blipFill>
                <a:blip r:embed="rId2"/>
                <a:stretch>
                  <a:fillRect l="-2381" t="-2098" b="-2097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9552" y="1652082"/>
                <a:ext cx="8208912" cy="5138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𝑙𝑜𝑔</m:t>
                    </m:r>
                    <m:sSup>
                      <m:sSupPr>
                        <m:ctrlPr>
                          <a:rPr lang="en-GB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𝑙𝑜𝑔</m:t>
                    </m:r>
                  </m:oMath>
                </a14:m>
                <a:r>
                  <a:rPr lang="en-GB" sz="3200" b="0" i="1" dirty="0" smtClean="0">
                    <a:latin typeface="Cambria Math" panose="02040503050406030204" pitchFamily="18" charset="0"/>
                  </a:rPr>
                  <a:t> </a:t>
                </a:r>
                <a:r>
                  <a:rPr lang="en-GB" sz="3200" b="0" dirty="0" smtClean="0">
                    <a:latin typeface="Cambria Math" panose="02040503050406030204" pitchFamily="18" charset="0"/>
                  </a:rPr>
                  <a:t>61</a:t>
                </a:r>
              </a:p>
              <a:p>
                <a:pPr algn="ctr"/>
                <a:endParaRPr lang="en-GB" b="0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i="1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GB" sz="3200" i="1">
                        <a:latin typeface="Cambria Math" panose="02040503050406030204" pitchFamily="18" charset="0"/>
                      </a:rPr>
                      <m:t>𝑙𝑜𝑔</m:t>
                    </m:r>
                    <m:r>
                      <m:rPr>
                        <m:nor/>
                      </m:rPr>
                      <a:rPr lang="en-GB" sz="32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GB" sz="3200" i="0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𝑙𝑜𝑔</m:t>
                    </m:r>
                  </m:oMath>
                </a14:m>
                <a:r>
                  <a:rPr lang="en-GB" sz="3200" i="1" dirty="0">
                    <a:latin typeface="Cambria Math" panose="02040503050406030204" pitchFamily="18" charset="0"/>
                  </a:rPr>
                  <a:t> </a:t>
                </a:r>
                <a:r>
                  <a:rPr lang="en-GB" sz="3200" dirty="0" smtClean="0">
                    <a:latin typeface="Cambria Math" panose="02040503050406030204" pitchFamily="18" charset="0"/>
                  </a:rPr>
                  <a:t>61</a:t>
                </a:r>
              </a:p>
              <a:p>
                <a:pPr algn="ctr"/>
                <a:endParaRPr lang="en-GB" sz="28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−1=</m:t>
                      </m:r>
                      <m:f>
                        <m:fPr>
                          <m:ctrlPr>
                            <a:rPr lang="en-GB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3200" b="0" i="0" smtClean="0">
                              <a:latin typeface="Cambria Math" panose="02040503050406030204" pitchFamily="18" charset="0"/>
                            </a:rPr>
                            <m:t>61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 </m:t>
                          </m:r>
                        </m:num>
                        <m:den>
                          <m:r>
                            <a:rPr lang="en-GB" sz="3200" i="1">
                              <a:latin typeface="Cambria Math" panose="02040503050406030204" pitchFamily="18" charset="0"/>
                            </a:rPr>
                            <m:t>𝑙𝑜𝑔</m:t>
                          </m:r>
                          <m:r>
                            <m:rPr>
                              <m:nor/>
                            </m:rPr>
                            <a:rPr lang="en-GB" sz="3200" dirty="0"/>
                            <m:t> </m:t>
                          </m:r>
                          <m:r>
                            <a:rPr lang="en-GB" sz="3200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sz="28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box>
                            <m:boxPr>
                              <m:ctrlP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func>
                                    <m:funcPr>
                                      <m:ctrlP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32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61</m:t>
                                      </m:r>
                                    </m:e>
                                  </m:func>
                                </m:num>
                                <m:den>
                                  <m:func>
                                    <m:funcPr>
                                      <m:ctrlP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GB" sz="3200" b="0" i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box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)+1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3200" b="0" i="1" dirty="0" smtClean="0">
                  <a:latin typeface="Cambria Math" panose="02040503050406030204" pitchFamily="18" charset="0"/>
                </a:endParaRPr>
              </a:p>
              <a:p>
                <a:endParaRPr lang="en-GB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𝟖𝟖𝟗</m:t>
                      </m:r>
                      <m:r>
                        <a:rPr lang="en-GB" sz="32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𝑡𝑜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652082"/>
                <a:ext cx="8208912" cy="5138586"/>
              </a:xfrm>
              <a:prstGeom prst="rect">
                <a:avLst/>
              </a:prstGeom>
              <a:blipFill>
                <a:blip r:embed="rId3"/>
                <a:stretch>
                  <a:fillRect t="-17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90228" y="1844824"/>
            <a:ext cx="188495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logs </a:t>
            </a:r>
            <a:r>
              <a:rPr lang="en-GB" dirty="0"/>
              <a:t>of both </a:t>
            </a:r>
            <a:r>
              <a:rPr lang="en-GB" dirty="0" smtClean="0"/>
              <a:t>sides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22772" y="2547536"/>
            <a:ext cx="1884956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Power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37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Equations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411760" y="825970"/>
                <a:ext cx="4593580" cy="7218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dirty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825970"/>
                <a:ext cx="4593580" cy="721801"/>
              </a:xfrm>
              <a:prstGeom prst="rect">
                <a:avLst/>
              </a:prstGeom>
              <a:blipFill rotWithShape="0">
                <a:blip r:embed="rId2"/>
                <a:stretch>
                  <a:fillRect t="-2098" b="-2097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63688" y="1802268"/>
                <a:ext cx="6048672" cy="49211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sSup>
                            <m:sSup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24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24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2400" b="0" i="0" smtClean="0">
                              <a:latin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1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func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GB" sz="2400" b="0" i="1" dirty="0" smtClean="0">
                  <a:latin typeface="Cambria Math" panose="02040503050406030204" pitchFamily="18" charset="0"/>
                </a:endParaRPr>
              </a:p>
              <a:p>
                <a:pPr/>
                <a:r>
                  <a:rPr lang="en-GB" sz="1200" b="0" i="1" dirty="0" smtClean="0">
                    <a:latin typeface="Cambria Math" panose="02040503050406030204" pitchFamily="18" charset="0"/>
                  </a:rPr>
                  <a:t/>
                </a:r>
                <a:br>
                  <a:rPr lang="en-GB" sz="1200" b="0" i="1" dirty="0" smtClean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𝟕𝟎𝟗𝟓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802268"/>
                <a:ext cx="6048672" cy="492115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946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</a:t>
              </a:r>
              <a:r>
                <a:rPr lang="en-GB" sz="3200" dirty="0" smtClean="0"/>
                <a:t>- Quadratic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056" y="758724"/>
                <a:ext cx="6696744" cy="73353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1" dirty="0" smtClean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GB" sz="40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)−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6" y="758724"/>
                <a:ext cx="6696744" cy="733534"/>
              </a:xfrm>
              <a:prstGeom prst="rect">
                <a:avLst/>
              </a:prstGeom>
              <a:blipFill>
                <a:blip r:embed="rId2"/>
                <a:stretch>
                  <a:fillRect t="-2069" b="-1931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600" b="0" i="1" baseline="30000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−15=0</m:t>
                      </m:r>
                    </m:oMath>
                  </m:oMathPara>
                </a14:m>
                <a:endParaRPr lang="en-GB" sz="3600" b="0" dirty="0" smtClean="0"/>
              </a:p>
              <a:p>
                <a:endParaRPr lang="en-GB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600" b="0" i="1" baseline="3000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6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)−15=0</m:t>
                      </m:r>
                    </m:oMath>
                  </m:oMathPara>
                </a14:m>
                <a:endParaRPr lang="en-GB" sz="3600" dirty="0" smtClean="0"/>
              </a:p>
              <a:p>
                <a:endParaRPr lang="en-GB" dirty="0"/>
              </a:p>
              <a:p>
                <a:pPr algn="ctr"/>
                <a:r>
                  <a:rPr lang="en-GB" sz="3600" dirty="0"/>
                  <a:t>a</a:t>
                </a:r>
                <a:r>
                  <a:rPr lang="en-GB" sz="3600" dirty="0" smtClean="0"/>
                  <a:t> = 1, b = 2 and c = -15 </a:t>
                </a:r>
              </a:p>
              <a:p>
                <a:pPr algn="ctr"/>
                <a:r>
                  <a:rPr lang="en-GB" sz="3200" dirty="0" smtClean="0"/>
                  <a:t>Solving the quadratic gives</a:t>
                </a:r>
                <a:r>
                  <a:rPr lang="en-GB" sz="3600" dirty="0" smtClean="0"/>
                  <a:t>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dirty="0" smtClean="0">
                    <a:solidFill>
                      <a:srgbClr val="0000FF"/>
                    </a:solidFill>
                  </a:rPr>
                  <a:t>= -5 </a:t>
                </a:r>
                <a:r>
                  <a:rPr lang="en-GB" sz="3600" dirty="0" smtClean="0"/>
                  <a:t>and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3600" dirty="0" smtClean="0">
                    <a:solidFill>
                      <a:srgbClr val="0000FF"/>
                    </a:solidFill>
                  </a:rPr>
                  <a:t> = 3 </a:t>
                </a:r>
                <a:endParaRPr lang="en-GB" sz="36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blipFill>
                <a:blip r:embed="rId3"/>
                <a:stretch>
                  <a:fillRect b="-6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329450" y="6054387"/>
            <a:ext cx="3240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No solution ,</a:t>
            </a:r>
          </a:p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you cant log a negative</a:t>
            </a:r>
            <a:endParaRPr lang="en-GB" sz="2400" dirty="0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21338" y="5980212"/>
                <a:ext cx="2109487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func>
                            </m:den>
                          </m:f>
                        </m:e>
                      </m:box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1338" y="5980212"/>
                <a:ext cx="2109487" cy="9355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Arrow Connector 9"/>
          <p:cNvCxnSpPr/>
          <p:nvPr/>
        </p:nvCxnSpPr>
        <p:spPr>
          <a:xfrm flipV="1">
            <a:off x="2967060" y="5379456"/>
            <a:ext cx="108012" cy="64197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453535" y="4774344"/>
                <a:ext cx="180004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3535" y="4774344"/>
                <a:ext cx="180004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834078" y="4697591"/>
                <a:ext cx="229537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−5 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4078" y="4697591"/>
                <a:ext cx="2295372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455800" y="5375989"/>
                <a:ext cx="36483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3=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4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5800" y="5375989"/>
                <a:ext cx="3648306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94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</a:t>
              </a:r>
              <a:r>
                <a:rPr lang="en-GB" sz="3200" dirty="0" smtClean="0"/>
                <a:t>- Quadratic 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056" y="758724"/>
                <a:ext cx="6696744" cy="74950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1" dirty="0" smtClean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𝟗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 =−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𝟏𝟒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6" y="758724"/>
                <a:ext cx="6696744" cy="749501"/>
              </a:xfrm>
              <a:prstGeom prst="rect">
                <a:avLst/>
              </a:prstGeom>
              <a:blipFill>
                <a:blip r:embed="rId2"/>
                <a:stretch>
                  <a:fillRect t="-2041" b="-17687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3600" b="0" i="1" baseline="30000" smtClean="0"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− 9(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b="0" dirty="0" smtClean="0"/>
              </a:p>
              <a:p>
                <a:endParaRPr lang="en-GB" sz="2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3600" b="0" i="1" baseline="30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−9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600" b="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3600" dirty="0" smtClean="0"/>
              </a:p>
              <a:p>
                <a:endParaRPr lang="en-GB" dirty="0"/>
              </a:p>
              <a:p>
                <a:pPr algn="ctr"/>
                <a:r>
                  <a:rPr lang="en-GB" sz="3600" dirty="0"/>
                  <a:t>a</a:t>
                </a:r>
                <a:r>
                  <a:rPr lang="en-GB" sz="3600" dirty="0" smtClean="0"/>
                  <a:t> = 1, b = 9 and c = 14 </a:t>
                </a:r>
              </a:p>
              <a:p>
                <a:pPr algn="ctr"/>
                <a:r>
                  <a:rPr lang="en-GB" sz="3200" dirty="0" smtClean="0"/>
                  <a:t>Solving the quadratic gives</a:t>
                </a:r>
                <a:r>
                  <a:rPr lang="en-GB" sz="3600" dirty="0" smtClean="0"/>
                  <a:t>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3600" dirty="0" smtClean="0">
                    <a:solidFill>
                      <a:srgbClr val="0000FF"/>
                    </a:solidFill>
                  </a:rPr>
                  <a:t>= 7 </a:t>
                </a:r>
                <a:r>
                  <a:rPr lang="en-GB" sz="3600" dirty="0" smtClean="0"/>
                  <a:t>and </a:t>
                </a:r>
                <a14:m>
                  <m:oMath xmlns:m="http://schemas.openxmlformats.org/officeDocument/2006/math">
                    <m:r>
                      <a:rPr lang="en-GB" sz="36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3600" dirty="0" smtClean="0">
                    <a:solidFill>
                      <a:srgbClr val="0000FF"/>
                    </a:solidFill>
                  </a:rPr>
                  <a:t> = 2 </a:t>
                </a:r>
                <a:endParaRPr lang="en-GB" sz="36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blipFill>
                <a:blip r:embed="rId3"/>
                <a:stretch>
                  <a:fillRect b="-60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175507" y="5792982"/>
                <a:ext cx="2109487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func>
                            </m:den>
                          </m:f>
                        </m:e>
                      </m:box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507" y="5792982"/>
                <a:ext cx="2109487" cy="9355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907704" y="4587114"/>
                <a:ext cx="18000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4587114"/>
                <a:ext cx="180004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09969" y="5188759"/>
                <a:ext cx="36483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2=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40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69" y="5188759"/>
                <a:ext cx="3648306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6091616" y="5792982"/>
                <a:ext cx="2109487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func>
                            </m:den>
                          </m:f>
                        </m:e>
                      </m:box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616" y="5792982"/>
                <a:ext cx="2109487" cy="9355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823813" y="4587114"/>
                <a:ext cx="18000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813" y="4587114"/>
                <a:ext cx="180004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826078" y="5188759"/>
                <a:ext cx="36483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2=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78" y="5188759"/>
                <a:ext cx="3648306" cy="7078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562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5382049" y="1177833"/>
                <a:ext cx="2727350" cy="1477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2049" y="1177833"/>
                <a:ext cx="2727350" cy="14771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Exponentials </a:t>
              </a:r>
              <a:r>
                <a:rPr lang="en-GB" sz="3200" dirty="0" smtClean="0"/>
                <a:t>- Quadratic Equations</a:t>
              </a:r>
              <a:endParaRPr lang="en-GB" sz="3200" dirty="0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85505" y="1172946"/>
                <a:ext cx="3622145" cy="1477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8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8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8800" dirty="0" smtClean="0"/>
                  <a:t>x</a:t>
                </a:r>
                <a:r>
                  <a:rPr lang="en-GB" sz="88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8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05" y="1172946"/>
                <a:ext cx="3622145" cy="1477136"/>
              </a:xfrm>
              <a:prstGeom prst="rect">
                <a:avLst/>
              </a:prstGeom>
              <a:blipFill>
                <a:blip r:embed="rId3"/>
                <a:stretch>
                  <a:fillRect t="-19342" b="-39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4301357" y="1203532"/>
            <a:ext cx="747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 smtClean="0">
                <a:solidFill>
                  <a:prstClr val="black"/>
                </a:solidFill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827584" y="3516825"/>
                <a:ext cx="2727350" cy="1477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8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88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sup>
                      </m:sSup>
                    </m:oMath>
                  </m:oMathPara>
                </a14:m>
                <a:endParaRPr lang="en-GB" sz="8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516825"/>
                <a:ext cx="2727350" cy="14771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252374" y="3501008"/>
                <a:ext cx="3622145" cy="14771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8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r>
                  <a:rPr lang="en-GB" sz="88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8800" dirty="0" smtClean="0"/>
                  <a:t>x</a:t>
                </a:r>
                <a:r>
                  <a:rPr lang="en-GB" sz="88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GB" sz="8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2374" y="3501008"/>
                <a:ext cx="3622145" cy="1477136"/>
              </a:xfrm>
              <a:prstGeom prst="rect">
                <a:avLst/>
              </a:prstGeom>
              <a:blipFill>
                <a:blip r:embed="rId5"/>
                <a:stretch>
                  <a:fillRect t="-19342" b="-395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308548" y="3507879"/>
            <a:ext cx="747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 smtClean="0">
                <a:solidFill>
                  <a:prstClr val="black"/>
                </a:solidFill>
              </a:rPr>
              <a:t>=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299802" y="4974787"/>
                <a:ext cx="2900666" cy="144655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8800" dirty="0" smtClean="0">
                    <a:solidFill>
                      <a:srgbClr val="FF0000"/>
                    </a:solidFill>
                  </a:rPr>
                  <a:t>8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88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88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sz="8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8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88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9802" y="4974787"/>
                <a:ext cx="2900666" cy="1446550"/>
              </a:xfrm>
              <a:prstGeom prst="rect">
                <a:avLst/>
              </a:prstGeom>
              <a:blipFill>
                <a:blip r:embed="rId6"/>
                <a:stretch>
                  <a:fillRect l="-19958" t="-20253" b="-426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4355976" y="4981658"/>
            <a:ext cx="74732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800" dirty="0" smtClean="0">
                <a:solidFill>
                  <a:prstClr val="black"/>
                </a:solidFill>
              </a:rPr>
              <a:t>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175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Solving </a:t>
              </a:r>
              <a:r>
                <a:rPr lang="en-GB" sz="3200"/>
                <a:t>Exponentials </a:t>
              </a:r>
              <a:r>
                <a:rPr lang="en-GB" sz="3200" smtClean="0"/>
                <a:t>- Quadratic </a:t>
              </a:r>
              <a:r>
                <a:rPr lang="en-GB" sz="3200" dirty="0" smtClean="0"/>
                <a:t>Equations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23056" y="758724"/>
                <a:ext cx="6696744" cy="787139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000" b="1" dirty="0" smtClean="0"/>
                  <a:t>Solve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GB" sz="40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sup>
                    </m:sSup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GB" sz="4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  <m:sup>
                            <m:r>
                              <a:rPr lang="en-GB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GB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40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e>
                    </m:d>
                    <m:r>
                      <a:rPr lang="en-GB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𝟏𝟔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GB" sz="4000" b="1" i="1" smtClean="0"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endParaRPr lang="en-GB" sz="4000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056" y="758724"/>
                <a:ext cx="6696744" cy="787139"/>
              </a:xfrm>
              <a:prstGeom prst="rect">
                <a:avLst/>
              </a:prstGeom>
              <a:blipFill>
                <a:blip r:embed="rId2"/>
                <a:stretch>
                  <a:fillRect l="-350" b="-15584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2800" i="1" baseline="30000"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− 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  <m:r>
                            <a:rPr lang="en-GB" sz="2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i="1">
                          <a:latin typeface="Cambria Math" panose="02040503050406030204" pitchFamily="18" charset="0"/>
                        </a:rPr>
                        <m:t>)+1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dirty="0"/>
              </a:p>
              <a:p>
                <a:endParaRPr lang="en-GB" sz="16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2800" b="0" i="1" baseline="30000" smtClean="0">
                          <a:latin typeface="Cambria Math" panose="02040503050406030204" pitchFamily="18" charset="0"/>
                        </a:rPr>
                        <m:t>2 </m:t>
                      </m:r>
                      <m:sSup>
                        <m:sSup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− 8(</m:t>
                          </m:r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GB" sz="2800" b="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b="0" dirty="0" smtClean="0"/>
              </a:p>
              <a:p>
                <a:endParaRPr lang="en-GB" sz="14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2800" b="0" i="1" baseline="300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−8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800" b="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800" dirty="0" smtClean="0"/>
              </a:p>
              <a:p>
                <a:endParaRPr lang="en-GB" sz="1400" dirty="0"/>
              </a:p>
              <a:p>
                <a:pPr algn="ctr"/>
                <a:r>
                  <a:rPr lang="en-GB" sz="2800" dirty="0"/>
                  <a:t>a</a:t>
                </a:r>
                <a:r>
                  <a:rPr lang="en-GB" sz="2800" dirty="0" smtClean="0"/>
                  <a:t> = 1, b = -8 and c = 16 </a:t>
                </a:r>
              </a:p>
              <a:p>
                <a:pPr algn="ctr"/>
                <a:r>
                  <a:rPr lang="en-GB" sz="2400" dirty="0" smtClean="0"/>
                  <a:t>Solving the quadratic gives</a:t>
                </a:r>
                <a:r>
                  <a:rPr lang="en-GB" sz="2800" dirty="0" smtClean="0"/>
                  <a:t>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800" dirty="0" smtClean="0">
                    <a:solidFill>
                      <a:srgbClr val="0000FF"/>
                    </a:solidFill>
                  </a:rPr>
                  <a:t>= 4 </a:t>
                </a:r>
                <a:r>
                  <a:rPr lang="en-GB" sz="2800" dirty="0" smtClean="0"/>
                  <a:t>and </a:t>
                </a:r>
                <a14:m>
                  <m:oMath xmlns:m="http://schemas.openxmlformats.org/officeDocument/2006/math">
                    <m:r>
                      <a:rPr lang="en-GB" sz="28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GB" sz="2800" dirty="0" smtClean="0">
                    <a:solidFill>
                      <a:srgbClr val="0000FF"/>
                    </a:solidFill>
                  </a:rPr>
                  <a:t> = 4 </a:t>
                </a:r>
                <a:endParaRPr lang="en-GB" sz="2800" dirty="0" smtClean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4" y="1663237"/>
                <a:ext cx="9073008" cy="2923877"/>
              </a:xfrm>
              <a:prstGeom prst="rect">
                <a:avLst/>
              </a:prstGeom>
              <a:blipFill>
                <a:blip r:embed="rId3"/>
                <a:stretch>
                  <a:fillRect b="-52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2213807"/>
                <a:ext cx="181203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975707" y="5792982"/>
                <a:ext cx="2109487" cy="935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box>
                        <m:boxPr>
                          <m:ctrlP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e>
                              </m:func>
                            </m:num>
                            <m:den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func>
                            </m:den>
                          </m:f>
                        </m:e>
                      </m:box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5707" y="5792982"/>
                <a:ext cx="2109487" cy="9355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707904" y="4587114"/>
                <a:ext cx="180004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4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sz="4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0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587114"/>
                <a:ext cx="1800045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710169" y="5188759"/>
                <a:ext cx="364830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𝑙𝑜𝑔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2=</m:t>
                      </m:r>
                      <m:func>
                        <m:func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𝑙𝑜𝑔</m:t>
                          </m:r>
                        </m:fName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0169" y="5188759"/>
                <a:ext cx="3648306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8750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14F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</a:t>
            </a:r>
          </a:p>
          <a:p>
            <a:r>
              <a:rPr lang="en-GB" sz="2400" dirty="0"/>
              <a:t>Page 325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-1144" y="162880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0652" y="187885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8076" y="2285752"/>
                <a:ext cx="4019624" cy="39255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[MAT 2011 1H] How many </a:t>
                </a:r>
                <a:r>
                  <a:rPr lang="en-GB" sz="1600" i="1" dirty="0"/>
                  <a:t>positive</a:t>
                </a:r>
                <a:r>
                  <a:rPr lang="en-GB" sz="1600" dirty="0"/>
                  <a:t> values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which satisfy the equation: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9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600"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GB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0.5</m:t>
                              </m:r>
                            </m:sub>
                          </m:sSub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0.25</m:t>
                          </m:r>
                        </m:e>
                      </m:func>
                    </m:oMath>
                  </m:oMathPara>
                </a14:m>
                <a:endParaRPr lang="en-GB" sz="1600" dirty="0"/>
              </a:p>
              <a:p>
                <a:endParaRPr lang="en-GB" sz="16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  <m:sup>
                          <m:func>
                            <m:func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sz="1600" b="1" i="0" smtClean="0">
                                      <a:latin typeface="Cambria Math" panose="02040503050406030204" pitchFamily="18" charset="0"/>
                                    </a:rPr>
                                    <m:t>𝐥𝐨𝐠</m:t>
                                  </m:r>
                                </m:e>
                                <m:sub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fName>
                            <m:e>
                              <m:sSup>
                                <m:sSupPr>
                                  <m:ctrlP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GB" sz="16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e>
                          </m:func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sSup>
                        <m:sSup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𝟏</m:t>
                      </m:r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GB" sz="16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  <m:oMath xmlns:m="http://schemas.openxmlformats.org/officeDocument/2006/math"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d>
                        <m:dPr>
                          <m:ctrlPr>
                            <a:rPr lang="en-GB" sz="16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 smtClean="0">
                          <a:latin typeface="Cambria Math" panose="02040503050406030204" pitchFamily="18" charset="0"/>
                        </a:rPr>
                        <m:t>𝟎</m:t>
                      </m:r>
                    </m:oMath>
                  </m:oMathPara>
                </a14:m>
                <a:endParaRPr lang="en-GB" sz="1600" b="1" dirty="0"/>
              </a:p>
              <a:p>
                <a:r>
                  <a:rPr lang="en-GB" sz="1600" b="1" dirty="0"/>
                  <a:t>This has 2 positive solutions.</a:t>
                </a:r>
              </a:p>
              <a:p>
                <a:endParaRPr lang="en-GB" sz="1400" dirty="0"/>
              </a:p>
              <a:p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076" y="2285752"/>
                <a:ext cx="4019624" cy="3925562"/>
              </a:xfrm>
              <a:prstGeom prst="rect">
                <a:avLst/>
              </a:prstGeom>
              <a:blipFill>
                <a:blip r:embed="rId2"/>
                <a:stretch>
                  <a:fillRect l="-910" t="-4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170121" y="2370812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39938" y="1929608"/>
            <a:ext cx="251520" cy="27915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91458" y="1878856"/>
                <a:ext cx="4029014" cy="32925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[MAT 2013 1J] For a real number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 we denote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dirty="0"/>
                  <a:t> the largest integer less than or equal to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/>
                  <a:t>. Let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be a natural number. The integral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equals:</a:t>
                </a:r>
              </a:p>
              <a:p>
                <a:pPr marL="342900" indent="-342900">
                  <a:buAutoNum type="alphaUcParenBoth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e>
                        </m:d>
                      </m:e>
                    </m:func>
                  </m:oMath>
                </a14:m>
                <a:endParaRPr lang="en-GB" b="0" dirty="0"/>
              </a:p>
              <a:p>
                <a:pPr marL="342900" indent="-342900">
                  <a:buAutoNum type="alphaU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  <a:p>
                <a:pPr marL="342900" indent="-342900">
                  <a:buAutoNum type="alphaU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n-GB" dirty="0"/>
              </a:p>
              <a:p>
                <a:pPr marL="342900" indent="-342900">
                  <a:buAutoNum type="alphaUcParenBoth"/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sup>
                                </m:sSup>
                              </m:e>
                            </m:d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!</m:t>
                            </m:r>
                          </m:e>
                        </m:d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1458" y="1878856"/>
                <a:ext cx="4029014" cy="3292504"/>
              </a:xfrm>
              <a:prstGeom prst="rect">
                <a:avLst/>
              </a:prstGeom>
              <a:blipFill>
                <a:blip r:embed="rId3"/>
                <a:stretch>
                  <a:fillRect l="-1210" t="-926" b="-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053717" y="5464097"/>
            <a:ext cx="21291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(Warning: This one really is </a:t>
            </a:r>
            <a:r>
              <a:rPr lang="en-GB" sz="1400" b="1" u="sng" dirty="0"/>
              <a:t>very</a:t>
            </a:r>
            <a:r>
              <a:rPr lang="en-GB" sz="1400" b="1" dirty="0"/>
              <a:t> challenging, even for MAT)</a:t>
            </a:r>
          </a:p>
        </p:txBody>
      </p:sp>
      <p:pic>
        <p:nvPicPr>
          <p:cNvPr id="13" name="Picture 4" descr="Image result for challenge accepte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8640" y="5235929"/>
            <a:ext cx="1075184" cy="1075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506257" y="3248756"/>
            <a:ext cx="3933395" cy="25023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9CB6E8F-A2CE-CF45-ADAA-12AADA72F08F}"/>
              </a:ext>
            </a:extLst>
          </p:cNvPr>
          <p:cNvSpPr txBox="1"/>
          <p:nvPr/>
        </p:nvSpPr>
        <p:spPr>
          <a:xfrm>
            <a:off x="4571428" y="235994"/>
            <a:ext cx="52972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Complete before the lesson Q1</a:t>
            </a:r>
          </a:p>
          <a:p>
            <a:r>
              <a:rPr lang="en-US" sz="2000" dirty="0">
                <a:solidFill>
                  <a:srgbClr val="00B050"/>
                </a:solidFill>
              </a:rPr>
              <a:t>Green</a:t>
            </a:r>
            <a:r>
              <a:rPr lang="en-US" sz="2000" dirty="0"/>
              <a:t>		Q2</a:t>
            </a:r>
          </a:p>
          <a:p>
            <a:r>
              <a:rPr lang="en-US" sz="2000" dirty="0">
                <a:solidFill>
                  <a:schemeClr val="accent6"/>
                </a:solidFill>
              </a:rPr>
              <a:t>Amber</a:t>
            </a:r>
            <a:r>
              <a:rPr lang="en-US" sz="2000" dirty="0"/>
              <a:t> 		Q3</a:t>
            </a:r>
          </a:p>
          <a:p>
            <a:r>
              <a:rPr lang="en-US" sz="2000" dirty="0">
                <a:solidFill>
                  <a:srgbClr val="FF0000"/>
                </a:solidFill>
              </a:rPr>
              <a:t>Red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1200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41801</TotalTime>
  <Words>199</Words>
  <Application>Microsoft Office PowerPoint</Application>
  <PresentationFormat>On-screen Show (4:3)</PresentationFormat>
  <Paragraphs>117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1603</cp:revision>
  <dcterms:created xsi:type="dcterms:W3CDTF">2013-02-28T07:36:55Z</dcterms:created>
  <dcterms:modified xsi:type="dcterms:W3CDTF">2020-08-07T16:13:30Z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c1703a4-cc6f-4025-8438-815d9f7bd05c_Enabled">
    <vt:lpwstr>True</vt:lpwstr>
  </property>
  <property fmtid="{D5CDD505-2E9C-101B-9397-08002B2CF9AE}" pid="3" name="MSIP_Label_2c1703a4-cc6f-4025-8438-815d9f7bd05c_SiteId">
    <vt:lpwstr>d2b3a7dc-d57e-417f-90ad-149b872e9aa1</vt:lpwstr>
  </property>
  <property fmtid="{D5CDD505-2E9C-101B-9397-08002B2CF9AE}" pid="4" name="MSIP_Label_2c1703a4-cc6f-4025-8438-815d9f7bd05c_Owner">
    <vt:lpwstr>r.lawton_jcd@gemsedu.com</vt:lpwstr>
  </property>
  <property fmtid="{D5CDD505-2E9C-101B-9397-08002B2CF9AE}" pid="5" name="MSIP_Label_2c1703a4-cc6f-4025-8438-815d9f7bd05c_SetDate">
    <vt:lpwstr>2020-08-07T16:02:34.2031898Z</vt:lpwstr>
  </property>
  <property fmtid="{D5CDD505-2E9C-101B-9397-08002B2CF9AE}" pid="6" name="MSIP_Label_2c1703a4-cc6f-4025-8438-815d9f7bd05c_Name">
    <vt:lpwstr>Internal</vt:lpwstr>
  </property>
  <property fmtid="{D5CDD505-2E9C-101B-9397-08002B2CF9AE}" pid="7" name="MSIP_Label_2c1703a4-cc6f-4025-8438-815d9f7bd05c_Application">
    <vt:lpwstr>Microsoft Azure Information Protection</vt:lpwstr>
  </property>
  <property fmtid="{D5CDD505-2E9C-101B-9397-08002B2CF9AE}" pid="8" name="MSIP_Label_2c1703a4-cc6f-4025-8438-815d9f7bd05c_ActionId">
    <vt:lpwstr>5fab547f-2481-4e8a-8d29-8edac3ff6b0a</vt:lpwstr>
  </property>
  <property fmtid="{D5CDD505-2E9C-101B-9397-08002B2CF9AE}" pid="9" name="MSIP_Label_2c1703a4-cc6f-4025-8438-815d9f7bd05c_Extended_MSFT_Method">
    <vt:lpwstr>Automatic</vt:lpwstr>
  </property>
  <property fmtid="{D5CDD505-2E9C-101B-9397-08002B2CF9AE}" pid="10" name="Sensitivity">
    <vt:lpwstr>Internal</vt:lpwstr>
  </property>
</Properties>
</file>