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90" r:id="rId2"/>
    <p:sldId id="291" r:id="rId3"/>
    <p:sldId id="292" r:id="rId4"/>
    <p:sldId id="293" r:id="rId5"/>
    <p:sldId id="294" r:id="rId6"/>
    <p:sldId id="295" r:id="rId7"/>
    <p:sldId id="296" r:id="rId8"/>
    <p:sldId id="297" r:id="rId9"/>
    <p:sldId id="298" r:id="rId10"/>
    <p:sldId id="619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186"/>
    <p:restoredTop sz="94421"/>
  </p:normalViewPr>
  <p:slideViewPr>
    <p:cSldViewPr snapToGrid="0" snapToObjects="1">
      <p:cViewPr varScale="1">
        <p:scale>
          <a:sx n="43" d="100"/>
          <a:sy n="43" d="100"/>
        </p:scale>
        <p:origin x="58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AC50D9-2127-D945-A816-5D992604F3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1FDD77E-29A6-0D41-A46F-5535ADC707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23A5D8-9C9D-8C42-8E84-33C0CEC332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39F975-3C87-AF4E-BE00-D884C08049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B15F6E-C731-6144-BFC7-E4B3FCB905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7322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26749C-F96F-6741-A1CD-1F988BB851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876D8D1-7549-1845-981F-74D1BC9A1D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B4F4DD-96B2-FA40-AE96-CABEFAA048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D2AB1D-6F92-4A4D-885D-84ECB0C99A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05A082-036A-9246-8F30-4FE07408CA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41310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1C619AD-2296-E246-9F06-D36376E5D00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F767244-F53B-EB4E-8F05-0AC74A914E5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D26AA1-9DB7-7C48-ACD2-EAAC5C3563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53A9A3-7114-B842-B051-0D463EFB73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D9266B-F273-D94A-8A3A-217BBFB4DC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91467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01898D-A3E4-ED44-B183-009AB1FAA8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4793BE-AC4F-0D4B-8878-12AD730CF2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D6CF4D-E620-6140-B825-083F8BD103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7C343D-E444-9C4B-8F92-A52A6DF2DE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06C1C9-34CB-204D-921F-6473B8BAE5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01953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A228C7-4D81-924E-AD98-81738BB3C6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63EE089-B9AA-EB42-8539-EA38C0D891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D0191F-25A2-294F-B563-10FC77B4B3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73B25E-BF64-2640-95ED-FA15CF4A65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F31823-842A-BE48-BD06-D866813E63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84856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1853CF-71B3-D54B-81B5-FA60E26DB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082982-663F-0941-A88C-8D5AAA6F293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8DD7A18-4318-9347-8039-4B4F69C516A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A964A7C-9395-E042-AA4D-AFBD7A2E2B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FED9C3D-EE94-944C-8096-864F4CDFF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866B5EB-9003-2A41-9A42-71CF698652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66805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1890BC-4E5E-4342-9D54-1CDD7CED42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F6646D-5735-E64A-9686-09D26DDB89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4725ECB-D8D2-DD4B-88BE-AF67D9E2B48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09EF7DF-DFDF-644C-AD4E-F9C3BDFA904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47C5F3E-A1D2-474B-8928-FE538339FAD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37E5411-2D1D-5B4C-A12C-0EC6B0EA6A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30BF440-4AE2-0F4D-AB79-F9EFF992C6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AE31655-22EE-1E4E-BC11-8BB3C2E695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74887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2DD553-3534-EF40-9829-C74F5D9F89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94C443B-16B2-3648-A96E-78521D3491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4640B4F-35AB-AF42-AE23-1C7B32AC79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563D7EE-2E46-BC4C-9EC7-E95B9B73AF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19262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24A2664-1C92-5448-BC77-DFF6704E14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8C0264C-82C8-FB4F-95F6-01685AAE1E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133F39-AB4C-034E-AAA5-7D10CC30DD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02559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26B186-3644-294B-8877-33DA3741D7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9CCB6A-1EA5-AC45-BBF5-74183AA5B4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70F3278-02DA-C443-93E6-090E0688464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A3793E1-2139-4E49-B823-5C997A275C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648E894-4164-0446-90F4-AA8194EECB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E295428-F0F4-7D43-B19F-CD9F24C002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40629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32C417-078A-4D4A-B0C4-39ED67255E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589BA3E-FA4F-C849-9986-461783CF84C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1A2B122-0ECC-BA44-9F47-928F1C490F3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4918F78-C35E-6146-8304-EB91DE8EC1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EC59862-05C4-4245-8302-E8FA26B0EB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0D817BF-7805-6E48-918D-48B6A6DFA5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62821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8A1164A-6B99-E349-B802-0F25D18AF5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5CC86E1-5678-E14C-AC4F-71A7AFD6E6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BA305D-6DC4-4143-B252-44A38F03321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E1B1CD-B6E0-4741-9029-1E24C58A57E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E5AB6E-5094-EA46-B284-098D4517B6E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6042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Relationship Id="rId9" Type="http://schemas.openxmlformats.org/officeDocument/2006/relationships/image" Target="../media/image1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05000" y="1600201"/>
            <a:ext cx="36576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anose="030F0702030302020204" pitchFamily="66" charset="0"/>
              </a:rPr>
              <a:t>You can use matrices to represent rotations, reflections and enlargements</a:t>
            </a: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We are going to look at how to represent reflections, rotations and enlargements using Matrices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Translations are not linear transformations (as the origin would move), so these will not be covered here!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To decide what transformation a matrix performs, you should consider its effect on two simple vectors (you can also think of them as coordinates)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cxnSp>
        <p:nvCxnSpPr>
          <p:cNvPr id="9" name="Straight Arrow Connector 8"/>
          <p:cNvCxnSpPr/>
          <p:nvPr/>
        </p:nvCxnSpPr>
        <p:spPr>
          <a:xfrm flipV="1">
            <a:off x="8153400" y="1371602"/>
            <a:ext cx="0" cy="2743198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rot="5400000" flipV="1">
            <a:off x="8153400" y="1485902"/>
            <a:ext cx="0" cy="2666999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flipH="1" flipV="1">
            <a:off x="8153401" y="2286000"/>
            <a:ext cx="853" cy="533402"/>
          </a:xfrm>
          <a:prstGeom prst="straightConnector1">
            <a:avLst/>
          </a:prstGeom>
          <a:ln w="38100">
            <a:solidFill>
              <a:srgbClr val="0000C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rot="5400000" flipH="1" flipV="1">
            <a:off x="8448819" y="2561089"/>
            <a:ext cx="853" cy="533402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8329259" y="2855079"/>
            <a:ext cx="61266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>
                <a:solidFill>
                  <a:srgbClr val="FF0000"/>
                </a:solidFill>
                <a:latin typeface="Comic Sans MS" pitchFamily="66" charset="0"/>
              </a:rPr>
              <a:t>(1,0)</a:t>
            </a:r>
            <a:endParaRPr lang="en-GB" sz="14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7540732" y="2132112"/>
            <a:ext cx="61266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>
                <a:solidFill>
                  <a:srgbClr val="0000CC"/>
                </a:solidFill>
                <a:latin typeface="Comic Sans MS" pitchFamily="66" charset="0"/>
              </a:rPr>
              <a:t>(0,1)</a:t>
            </a:r>
            <a:endParaRPr lang="en-GB" sz="1400" b="1" dirty="0">
              <a:solidFill>
                <a:srgbClr val="0000CC"/>
              </a:solidFill>
              <a:latin typeface="Comic Sans MS" pitchFamily="66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5994325" y="4167118"/>
            <a:ext cx="466986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itchFamily="66" charset="0"/>
              </a:rPr>
              <a:t>As a Matrix we could represent these coordinates as:</a:t>
            </a:r>
            <a:endParaRPr lang="en-GB" sz="14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7800825" y="4478306"/>
                <a:ext cx="893513" cy="5542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i="1">
                                    <a:latin typeface="Cambria Math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1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00825" y="4478306"/>
                <a:ext cx="893513" cy="554254"/>
              </a:xfrm>
              <a:prstGeom prst="rect">
                <a:avLst/>
              </a:prstGeom>
              <a:blipFill>
                <a:blip r:embed="rId2"/>
                <a:stretch>
                  <a:fillRect b="-454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Rectangle 2">
            <a:extLst>
              <a:ext uri="{FF2B5EF4-FFF2-40B4-BE49-F238E27FC236}">
                <a16:creationId xmlns:a16="http://schemas.microsoft.com/office/drawing/2014/main" id="{63CC56C5-F8EC-4442-AF26-96B2BA2E1C6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152650" y="217081"/>
            <a:ext cx="7886700" cy="1325563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GB" sz="4800" dirty="0">
                <a:latin typeface="Comic Sans MS" pitchFamily="66" charset="0"/>
              </a:rPr>
              <a:t>Linear Transformations</a:t>
            </a:r>
          </a:p>
        </p:txBody>
      </p:sp>
      <p:sp>
        <p:nvSpPr>
          <p:cNvPr id="18" name="テキスト ボックス 3">
            <a:extLst>
              <a:ext uri="{FF2B5EF4-FFF2-40B4-BE49-F238E27FC236}">
                <a16:creationId xmlns:a16="http://schemas.microsoft.com/office/drawing/2014/main" id="{852017FB-23B1-44F9-83B7-781956A3D879}"/>
              </a:ext>
            </a:extLst>
          </p:cNvPr>
          <p:cNvSpPr txBox="1"/>
          <p:nvPr/>
        </p:nvSpPr>
        <p:spPr>
          <a:xfrm>
            <a:off x="10173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7B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56865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  <p:bldP spid="29" grpId="0"/>
      <p:bldP spid="30" grpId="0"/>
      <p:bldP spid="31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1524000" y="1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Exercise 7B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1919536" y="725841"/>
            <a:ext cx="79208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Pearson Pure Mathematics Year 1/AS</a:t>
            </a:r>
          </a:p>
          <a:p>
            <a:r>
              <a:rPr lang="en-GB" sz="2400" dirty="0"/>
              <a:t>Pages 3-5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1524000" y="1739717"/>
            <a:ext cx="9144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075B4E23-3E17-D047-94EF-0811F871D3C4}"/>
              </a:ext>
            </a:extLst>
          </p:cNvPr>
          <p:cNvSpPr txBox="1"/>
          <p:nvPr/>
        </p:nvSpPr>
        <p:spPr>
          <a:xfrm>
            <a:off x="2135560" y="2682537"/>
            <a:ext cx="734481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Complete before the lesson		Q1-3</a:t>
            </a:r>
          </a:p>
          <a:p>
            <a:endParaRPr lang="en-US" sz="2400" dirty="0"/>
          </a:p>
          <a:p>
            <a:r>
              <a:rPr lang="en-US" sz="2400" dirty="0"/>
              <a:t>In Class:			</a:t>
            </a:r>
          </a:p>
          <a:p>
            <a:r>
              <a:rPr lang="en-US" sz="2400" dirty="0">
                <a:solidFill>
                  <a:srgbClr val="00B050"/>
                </a:solidFill>
              </a:rPr>
              <a:t>Green</a:t>
            </a:r>
            <a:r>
              <a:rPr lang="en-US" sz="2400" dirty="0"/>
              <a:t>					</a:t>
            </a:r>
            <a:r>
              <a:rPr lang="en-US" sz="2400" dirty="0" smtClean="0"/>
              <a:t>Q4</a:t>
            </a:r>
            <a:r>
              <a:rPr lang="en-US" sz="2400" dirty="0" smtClean="0"/>
              <a:t>-6</a:t>
            </a:r>
            <a:endParaRPr lang="en-US" sz="2400" dirty="0"/>
          </a:p>
          <a:p>
            <a:r>
              <a:rPr lang="en-US" sz="2400" dirty="0">
                <a:solidFill>
                  <a:schemeClr val="accent6"/>
                </a:solidFill>
              </a:rPr>
              <a:t>Amber</a:t>
            </a:r>
            <a:r>
              <a:rPr lang="en-US" sz="2400" dirty="0"/>
              <a:t> 					</a:t>
            </a:r>
            <a:r>
              <a:rPr lang="en-US" sz="2400" dirty="0" smtClean="0"/>
              <a:t>Q7-8</a:t>
            </a:r>
            <a:endParaRPr lang="en-US" sz="2400" dirty="0"/>
          </a:p>
          <a:p>
            <a:r>
              <a:rPr lang="en-US" sz="2400" dirty="0">
                <a:solidFill>
                  <a:srgbClr val="FF0000"/>
                </a:solidFill>
              </a:rPr>
              <a:t>Red</a:t>
            </a:r>
            <a:r>
              <a:rPr lang="en-US" sz="2400" dirty="0"/>
              <a:t>				</a:t>
            </a:r>
            <a:r>
              <a:rPr lang="en-US" sz="2400"/>
              <a:t>	</a:t>
            </a:r>
            <a:r>
              <a:rPr lang="en-US" sz="2400" smtClean="0"/>
              <a:t>Q9-10 </a:t>
            </a:r>
            <a:r>
              <a:rPr lang="en-US" sz="2400" dirty="0"/>
              <a:t>&amp; challenge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2975650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05000" y="1600201"/>
            <a:ext cx="3657600" cy="4906861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anose="030F0702030302020204" pitchFamily="66" charset="0"/>
              </a:rPr>
              <a:t>You can use matrices to represent rotations, reflections and enlargements</a:t>
            </a: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Describe fully the geometrical transformation represented by this matrix: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algn="ctr">
              <a:buFont typeface="Wingdings"/>
              <a:buChar char="à"/>
            </a:pPr>
            <a:r>
              <a:rPr lang="en-US" sz="1400" dirty="0">
                <a:latin typeface="Comic Sans MS" panose="030F0702030302020204" pitchFamily="66" charset="0"/>
                <a:sym typeface="Wingdings" pitchFamily="2" charset="2"/>
              </a:rPr>
              <a:t>This is telling us that if the original coordinates are (1,0) and (0,1)…</a:t>
            </a:r>
          </a:p>
          <a:p>
            <a:pPr algn="ctr">
              <a:buFont typeface="Wingdings"/>
              <a:buChar char="à"/>
            </a:pPr>
            <a:endParaRPr lang="en-US" sz="1400" dirty="0">
              <a:latin typeface="Comic Sans MS" panose="030F0702030302020204" pitchFamily="66" charset="0"/>
              <a:sym typeface="Wingdings" pitchFamily="2" charset="2"/>
            </a:endParaRPr>
          </a:p>
          <a:p>
            <a:pPr algn="ctr">
              <a:buFont typeface="Wingdings"/>
              <a:buChar char="à"/>
            </a:pPr>
            <a:r>
              <a:rPr lang="en-US" sz="1400" dirty="0">
                <a:latin typeface="Comic Sans MS" panose="030F0702030302020204" pitchFamily="66" charset="0"/>
                <a:sym typeface="Wingdings" pitchFamily="2" charset="2"/>
              </a:rPr>
              <a:t>The new coordinates will be (3,0) and (0,3) (ensure they are in the correct order)</a:t>
            </a:r>
          </a:p>
          <a:p>
            <a:pPr algn="ctr">
              <a:buFont typeface="Wingdings"/>
              <a:buChar char="à"/>
            </a:pPr>
            <a:endParaRPr lang="en-US" sz="1400" dirty="0">
              <a:latin typeface="Comic Sans MS" panose="030F0702030302020204" pitchFamily="66" charset="0"/>
              <a:sym typeface="Wingdings" pitchFamily="2" charset="2"/>
            </a:endParaRPr>
          </a:p>
          <a:p>
            <a:pPr algn="ctr">
              <a:buFont typeface="Wingdings"/>
              <a:buChar char="à"/>
            </a:pPr>
            <a:r>
              <a:rPr lang="en-US" sz="1400" dirty="0">
                <a:latin typeface="Comic Sans MS" panose="030F0702030302020204" pitchFamily="66" charset="0"/>
                <a:sym typeface="Wingdings" pitchFamily="2" charset="2"/>
              </a:rPr>
              <a:t>You should ALWAYS start with a sketch of (1,0) and (0,1), and then mark on the two new coordinates</a:t>
            </a:r>
          </a:p>
          <a:p>
            <a:pPr algn="ctr">
              <a:buFont typeface="Wingdings"/>
              <a:buChar char="à"/>
            </a:pPr>
            <a:endParaRPr lang="en-US" sz="1400" dirty="0">
              <a:latin typeface="Comic Sans MS" panose="030F0702030302020204" pitchFamily="66" charset="0"/>
              <a:sym typeface="Wingdings" pitchFamily="2" charset="2"/>
            </a:endParaRPr>
          </a:p>
          <a:p>
            <a:pPr algn="ctr">
              <a:buFont typeface="Wingdings"/>
              <a:buChar char="à"/>
            </a:pPr>
            <a:r>
              <a:rPr lang="en-US" sz="1400" dirty="0">
                <a:latin typeface="Comic Sans MS" panose="030F0702030302020204" pitchFamily="66" charset="0"/>
                <a:sym typeface="Wingdings" pitchFamily="2" charset="2"/>
              </a:rPr>
              <a:t>After this, consider what transformation has happened…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cxnSp>
        <p:nvCxnSpPr>
          <p:cNvPr id="9" name="Straight Arrow Connector 8"/>
          <p:cNvCxnSpPr/>
          <p:nvPr/>
        </p:nvCxnSpPr>
        <p:spPr>
          <a:xfrm flipV="1">
            <a:off x="8153400" y="1371602"/>
            <a:ext cx="0" cy="3124198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6507778" y="3008966"/>
            <a:ext cx="3467102" cy="2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8309114" y="3132205"/>
            <a:ext cx="61266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>
                <a:solidFill>
                  <a:srgbClr val="FF0000"/>
                </a:solidFill>
                <a:latin typeface="Comic Sans MS" pitchFamily="66" charset="0"/>
              </a:rPr>
              <a:t>(1,0)</a:t>
            </a:r>
            <a:endParaRPr lang="en-GB" sz="14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7456285" y="2380475"/>
            <a:ext cx="61266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>
                <a:solidFill>
                  <a:srgbClr val="0000CC"/>
                </a:solidFill>
                <a:latin typeface="Comic Sans MS" pitchFamily="66" charset="0"/>
              </a:rPr>
              <a:t>(0,1)</a:t>
            </a:r>
            <a:endParaRPr lang="en-GB" sz="1400" b="1" dirty="0">
              <a:solidFill>
                <a:srgbClr val="0000CC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3212163" y="2759530"/>
                <a:ext cx="1046328" cy="5542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3</m:t>
                                </m:r>
                              </m:e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3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12163" y="2759530"/>
                <a:ext cx="1046328" cy="554254"/>
              </a:xfrm>
              <a:prstGeom prst="rect">
                <a:avLst/>
              </a:prstGeom>
              <a:blipFill>
                <a:blip r:embed="rId2"/>
                <a:stretch>
                  <a:fillRect b="-444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8" name="Group 7"/>
          <p:cNvGrpSpPr/>
          <p:nvPr/>
        </p:nvGrpSpPr>
        <p:grpSpPr>
          <a:xfrm>
            <a:off x="8527520" y="2894666"/>
            <a:ext cx="175859" cy="228600"/>
            <a:chOff x="6629400" y="4876800"/>
            <a:chExt cx="175859" cy="228600"/>
          </a:xfrm>
        </p:grpSpPr>
        <p:cxnSp>
          <p:nvCxnSpPr>
            <p:cNvPr id="7" name="Straight Connector 6"/>
            <p:cNvCxnSpPr/>
            <p:nvPr/>
          </p:nvCxnSpPr>
          <p:spPr>
            <a:xfrm>
              <a:off x="6629400" y="4876800"/>
              <a:ext cx="175859" cy="2286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flipH="1">
              <a:off x="6629400" y="4876800"/>
              <a:ext cx="175859" cy="2286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9" name="Group 18"/>
          <p:cNvGrpSpPr/>
          <p:nvPr/>
        </p:nvGrpSpPr>
        <p:grpSpPr>
          <a:xfrm>
            <a:off x="8068954" y="2420063"/>
            <a:ext cx="175859" cy="228600"/>
            <a:chOff x="6629400" y="4876800"/>
            <a:chExt cx="175859" cy="228600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6629400" y="4876800"/>
              <a:ext cx="175859" cy="228600"/>
            </a:xfrm>
            <a:prstGeom prst="line">
              <a:avLst/>
            </a:prstGeom>
            <a:ln w="25400">
              <a:solidFill>
                <a:srgbClr val="0000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6629400" y="4876800"/>
              <a:ext cx="175859" cy="228600"/>
            </a:xfrm>
            <a:prstGeom prst="line">
              <a:avLst/>
            </a:prstGeom>
            <a:ln w="25400">
              <a:solidFill>
                <a:srgbClr val="0000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4" name="Group 23"/>
          <p:cNvGrpSpPr/>
          <p:nvPr/>
        </p:nvGrpSpPr>
        <p:grpSpPr>
          <a:xfrm>
            <a:off x="9525001" y="2896823"/>
            <a:ext cx="175859" cy="228600"/>
            <a:chOff x="6629400" y="4876800"/>
            <a:chExt cx="175859" cy="228600"/>
          </a:xfrm>
        </p:grpSpPr>
        <p:cxnSp>
          <p:nvCxnSpPr>
            <p:cNvPr id="25" name="Straight Connector 24"/>
            <p:cNvCxnSpPr/>
            <p:nvPr/>
          </p:nvCxnSpPr>
          <p:spPr>
            <a:xfrm>
              <a:off x="6629400" y="4876800"/>
              <a:ext cx="175859" cy="2286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flipH="1">
              <a:off x="6629400" y="4876800"/>
              <a:ext cx="175859" cy="2286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3" name="TextBox 32"/>
          <p:cNvSpPr txBox="1"/>
          <p:nvPr/>
        </p:nvSpPr>
        <p:spPr>
          <a:xfrm>
            <a:off x="9362212" y="3132291"/>
            <a:ext cx="61266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>
                <a:solidFill>
                  <a:srgbClr val="FF0000"/>
                </a:solidFill>
                <a:latin typeface="Comic Sans MS" pitchFamily="66" charset="0"/>
              </a:rPr>
              <a:t>(3,0)</a:t>
            </a:r>
            <a:endParaRPr lang="en-GB" sz="14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7458915" y="1595734"/>
            <a:ext cx="61266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>
                <a:solidFill>
                  <a:srgbClr val="0000CC"/>
                </a:solidFill>
                <a:latin typeface="Comic Sans MS" pitchFamily="66" charset="0"/>
              </a:rPr>
              <a:t>(0,3)</a:t>
            </a:r>
            <a:endParaRPr lang="en-GB" sz="1400" b="1" dirty="0">
              <a:solidFill>
                <a:srgbClr val="0000CC"/>
              </a:solidFill>
              <a:latin typeface="Comic Sans MS" pitchFamily="66" charset="0"/>
            </a:endParaRPr>
          </a:p>
        </p:txBody>
      </p:sp>
      <p:grpSp>
        <p:nvGrpSpPr>
          <p:cNvPr id="35" name="Group 34"/>
          <p:cNvGrpSpPr/>
          <p:nvPr/>
        </p:nvGrpSpPr>
        <p:grpSpPr>
          <a:xfrm>
            <a:off x="8071584" y="1635322"/>
            <a:ext cx="175859" cy="228600"/>
            <a:chOff x="6629400" y="4876800"/>
            <a:chExt cx="175859" cy="228600"/>
          </a:xfrm>
        </p:grpSpPr>
        <p:cxnSp>
          <p:nvCxnSpPr>
            <p:cNvPr id="36" name="Straight Connector 35"/>
            <p:cNvCxnSpPr/>
            <p:nvPr/>
          </p:nvCxnSpPr>
          <p:spPr>
            <a:xfrm>
              <a:off x="6629400" y="4876800"/>
              <a:ext cx="175859" cy="228600"/>
            </a:xfrm>
            <a:prstGeom prst="line">
              <a:avLst/>
            </a:prstGeom>
            <a:ln w="25400">
              <a:solidFill>
                <a:srgbClr val="0000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flipH="1">
              <a:off x="6629400" y="4876800"/>
              <a:ext cx="175859" cy="228600"/>
            </a:xfrm>
            <a:prstGeom prst="line">
              <a:avLst/>
            </a:prstGeom>
            <a:ln w="25400">
              <a:solidFill>
                <a:srgbClr val="0000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" name="TextBox 12"/>
          <p:cNvSpPr txBox="1"/>
          <p:nvPr/>
        </p:nvSpPr>
        <p:spPr>
          <a:xfrm>
            <a:off x="6026493" y="4648201"/>
            <a:ext cx="425907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  <a:latin typeface="Comic Sans MS" pitchFamily="66" charset="0"/>
              </a:rPr>
              <a:t>The coordinates have stretched outwards…</a:t>
            </a:r>
          </a:p>
          <a:p>
            <a:endParaRPr lang="en-US" sz="1600" dirty="0">
              <a:solidFill>
                <a:srgbClr val="FF0000"/>
              </a:solidFill>
              <a:latin typeface="Comic Sans MS" pitchFamily="66" charset="0"/>
            </a:endParaRPr>
          </a:p>
          <a:p>
            <a:r>
              <a:rPr lang="en-US" sz="16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 This matrix is an </a:t>
            </a:r>
            <a:r>
              <a:rPr lang="en-US" sz="1600" u="sng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enlargement</a:t>
            </a:r>
            <a:r>
              <a:rPr lang="en-US" sz="16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 of scale factor 3, </a:t>
            </a:r>
            <a:r>
              <a:rPr lang="en-US" sz="1600" dirty="0" err="1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centre</a:t>
            </a:r>
            <a:r>
              <a:rPr lang="en-US" sz="16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 (0,0)</a:t>
            </a:r>
            <a:endParaRPr lang="en-GB" sz="16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cxnSp>
        <p:nvCxnSpPr>
          <p:cNvPr id="38" name="Straight Arrow Connector 37"/>
          <p:cNvCxnSpPr/>
          <p:nvPr/>
        </p:nvCxnSpPr>
        <p:spPr>
          <a:xfrm flipH="1" flipV="1">
            <a:off x="8156882" y="1749622"/>
            <a:ext cx="2" cy="1226161"/>
          </a:xfrm>
          <a:prstGeom prst="straightConnector1">
            <a:avLst/>
          </a:prstGeom>
          <a:ln w="38100">
            <a:solidFill>
              <a:srgbClr val="0000C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/>
          <p:nvPr/>
        </p:nvCxnSpPr>
        <p:spPr>
          <a:xfrm>
            <a:off x="8153401" y="3008967"/>
            <a:ext cx="1459529" cy="2157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/>
          <p:nvPr/>
        </p:nvCxnSpPr>
        <p:spPr>
          <a:xfrm flipH="1" flipV="1">
            <a:off x="8156881" y="2473303"/>
            <a:ext cx="1" cy="495301"/>
          </a:xfrm>
          <a:prstGeom prst="straightConnector1">
            <a:avLst/>
          </a:prstGeom>
          <a:ln w="38100">
            <a:solidFill>
              <a:srgbClr val="0000C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>
            <a:off x="8153398" y="3001791"/>
            <a:ext cx="462050" cy="2157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ectangle 2">
            <a:extLst>
              <a:ext uri="{FF2B5EF4-FFF2-40B4-BE49-F238E27FC236}">
                <a16:creationId xmlns:a16="http://schemas.microsoft.com/office/drawing/2014/main" id="{6B654E5A-F6CD-480D-9E61-F5530F2C544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152650" y="217081"/>
            <a:ext cx="7886700" cy="1325563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GB" sz="4800" dirty="0">
                <a:latin typeface="Comic Sans MS" pitchFamily="66" charset="0"/>
              </a:rPr>
              <a:t>Linear Transformations</a:t>
            </a:r>
          </a:p>
        </p:txBody>
      </p:sp>
      <p:sp>
        <p:nvSpPr>
          <p:cNvPr id="42" name="テキスト ボックス 3">
            <a:extLst>
              <a:ext uri="{FF2B5EF4-FFF2-40B4-BE49-F238E27FC236}">
                <a16:creationId xmlns:a16="http://schemas.microsoft.com/office/drawing/2014/main" id="{FE00EDDE-C0E1-4AB8-8ABE-8E146CC79EF4}"/>
              </a:ext>
            </a:extLst>
          </p:cNvPr>
          <p:cNvSpPr txBox="1"/>
          <p:nvPr/>
        </p:nvSpPr>
        <p:spPr>
          <a:xfrm>
            <a:off x="10173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7B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09325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4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  <p:bldP spid="28" grpId="1"/>
      <p:bldP spid="29" grpId="0"/>
      <p:bldP spid="29" grpId="1"/>
      <p:bldP spid="33" grpId="0"/>
      <p:bldP spid="33" grpId="1"/>
      <p:bldP spid="34" grpId="0"/>
      <p:bldP spid="34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05000" y="1600201"/>
            <a:ext cx="3657600" cy="4906861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anose="030F0702030302020204" pitchFamily="66" charset="0"/>
              </a:rPr>
              <a:t>You can use matrices to represent rotations, reflections and enlargements</a:t>
            </a: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Describe fully the geometrical transformation represented by this matrix: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algn="ctr">
              <a:buFont typeface="Wingdings"/>
              <a:buChar char="à"/>
            </a:pPr>
            <a:r>
              <a:rPr lang="en-US" sz="1400" dirty="0">
                <a:latin typeface="Comic Sans MS" panose="030F0702030302020204" pitchFamily="66" charset="0"/>
                <a:sym typeface="Wingdings" pitchFamily="2" charset="2"/>
              </a:rPr>
              <a:t>This is telling us that if the original coordinates are (1,0) and (0,1)…</a:t>
            </a:r>
          </a:p>
          <a:p>
            <a:pPr algn="ctr">
              <a:buFont typeface="Wingdings"/>
              <a:buChar char="à"/>
            </a:pPr>
            <a:endParaRPr lang="en-US" sz="1400" dirty="0">
              <a:latin typeface="Comic Sans MS" panose="030F0702030302020204" pitchFamily="66" charset="0"/>
              <a:sym typeface="Wingdings" pitchFamily="2" charset="2"/>
            </a:endParaRPr>
          </a:p>
          <a:p>
            <a:pPr algn="ctr">
              <a:buFont typeface="Wingdings"/>
              <a:buChar char="à"/>
            </a:pPr>
            <a:r>
              <a:rPr lang="en-US" sz="1400" dirty="0">
                <a:latin typeface="Comic Sans MS" panose="030F0702030302020204" pitchFamily="66" charset="0"/>
                <a:sym typeface="Wingdings" pitchFamily="2" charset="2"/>
              </a:rPr>
              <a:t>The new coordinates will be (-1,0) and (0,-1) (ensure they are in the correct order)</a:t>
            </a:r>
          </a:p>
          <a:p>
            <a:pPr algn="ctr">
              <a:buFont typeface="Wingdings"/>
              <a:buChar char="à"/>
            </a:pPr>
            <a:endParaRPr lang="en-US" sz="1400" dirty="0">
              <a:latin typeface="Comic Sans MS" panose="030F0702030302020204" pitchFamily="66" charset="0"/>
              <a:sym typeface="Wingdings" pitchFamily="2" charset="2"/>
            </a:endParaRPr>
          </a:p>
          <a:p>
            <a:pPr algn="ctr">
              <a:buFont typeface="Wingdings"/>
              <a:buChar char="à"/>
            </a:pPr>
            <a:r>
              <a:rPr lang="en-US" sz="1400" dirty="0">
                <a:latin typeface="Comic Sans MS" panose="030F0702030302020204" pitchFamily="66" charset="0"/>
                <a:sym typeface="Wingdings" pitchFamily="2" charset="2"/>
              </a:rPr>
              <a:t>You should ALWAYS start with a sketch of (1,0) and (0,1), and then mark on the two new coordinates</a:t>
            </a:r>
          </a:p>
          <a:p>
            <a:pPr algn="ctr">
              <a:buFont typeface="Wingdings"/>
              <a:buChar char="à"/>
            </a:pPr>
            <a:endParaRPr lang="en-US" sz="1400" dirty="0">
              <a:latin typeface="Comic Sans MS" panose="030F0702030302020204" pitchFamily="66" charset="0"/>
              <a:sym typeface="Wingdings" pitchFamily="2" charset="2"/>
            </a:endParaRPr>
          </a:p>
          <a:p>
            <a:pPr algn="ctr">
              <a:buFont typeface="Wingdings"/>
              <a:buChar char="à"/>
            </a:pPr>
            <a:r>
              <a:rPr lang="en-US" sz="1400" dirty="0">
                <a:latin typeface="Comic Sans MS" panose="030F0702030302020204" pitchFamily="66" charset="0"/>
                <a:sym typeface="Wingdings" pitchFamily="2" charset="2"/>
              </a:rPr>
              <a:t>After this, consider what transformation has happened…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cxnSp>
        <p:nvCxnSpPr>
          <p:cNvPr id="9" name="Straight Arrow Connector 8"/>
          <p:cNvCxnSpPr/>
          <p:nvPr/>
        </p:nvCxnSpPr>
        <p:spPr>
          <a:xfrm flipV="1">
            <a:off x="8153400" y="1371601"/>
            <a:ext cx="0" cy="3322703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6507778" y="3008966"/>
            <a:ext cx="3467102" cy="2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8309114" y="3132205"/>
            <a:ext cx="61266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>
                <a:solidFill>
                  <a:srgbClr val="FF0000"/>
                </a:solidFill>
                <a:latin typeface="Comic Sans MS" pitchFamily="66" charset="0"/>
              </a:rPr>
              <a:t>(1,0)</a:t>
            </a:r>
            <a:endParaRPr lang="en-GB" sz="14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7452802" y="2440890"/>
            <a:ext cx="61266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>
                <a:solidFill>
                  <a:srgbClr val="0000CC"/>
                </a:solidFill>
                <a:latin typeface="Comic Sans MS" pitchFamily="66" charset="0"/>
              </a:rPr>
              <a:t>(0,1)</a:t>
            </a:r>
            <a:endParaRPr lang="en-GB" sz="1400" b="1" dirty="0">
              <a:solidFill>
                <a:srgbClr val="0000CC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3168621" y="2855324"/>
                <a:ext cx="1046328" cy="5542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i="1">
                                    <a:latin typeface="Cambria Math"/>
                                  </a:rPr>
                                  <m:t>−</m:t>
                                </m:r>
                                <m:r>
                                  <a:rPr lang="en-US" i="1">
                                    <a:latin typeface="Cambria Math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−1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68621" y="2855324"/>
                <a:ext cx="1046328" cy="554254"/>
              </a:xfrm>
              <a:prstGeom prst="rect">
                <a:avLst/>
              </a:prstGeom>
              <a:blipFill>
                <a:blip r:embed="rId2"/>
                <a:stretch>
                  <a:fillRect r="-3571" b="-454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8" name="Group 7"/>
          <p:cNvGrpSpPr/>
          <p:nvPr/>
        </p:nvGrpSpPr>
        <p:grpSpPr>
          <a:xfrm>
            <a:off x="8527520" y="2894666"/>
            <a:ext cx="175859" cy="228600"/>
            <a:chOff x="6629400" y="4876800"/>
            <a:chExt cx="175859" cy="228600"/>
          </a:xfrm>
        </p:grpSpPr>
        <p:cxnSp>
          <p:nvCxnSpPr>
            <p:cNvPr id="7" name="Straight Connector 6"/>
            <p:cNvCxnSpPr/>
            <p:nvPr/>
          </p:nvCxnSpPr>
          <p:spPr>
            <a:xfrm>
              <a:off x="6629400" y="4876800"/>
              <a:ext cx="175859" cy="2286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flipH="1">
              <a:off x="6629400" y="4876800"/>
              <a:ext cx="175859" cy="2286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9" name="Group 18"/>
          <p:cNvGrpSpPr/>
          <p:nvPr/>
        </p:nvGrpSpPr>
        <p:grpSpPr>
          <a:xfrm>
            <a:off x="8065471" y="2440889"/>
            <a:ext cx="175859" cy="228600"/>
            <a:chOff x="6629400" y="4876800"/>
            <a:chExt cx="175859" cy="228600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6629400" y="4876800"/>
              <a:ext cx="175859" cy="228600"/>
            </a:xfrm>
            <a:prstGeom prst="line">
              <a:avLst/>
            </a:prstGeom>
            <a:ln w="25400">
              <a:solidFill>
                <a:srgbClr val="0000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6629400" y="4876800"/>
              <a:ext cx="175859" cy="228600"/>
            </a:xfrm>
            <a:prstGeom prst="line">
              <a:avLst/>
            </a:prstGeom>
            <a:ln w="25400">
              <a:solidFill>
                <a:srgbClr val="0000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4" name="Group 23"/>
          <p:cNvGrpSpPr/>
          <p:nvPr/>
        </p:nvGrpSpPr>
        <p:grpSpPr>
          <a:xfrm>
            <a:off x="7583278" y="2894666"/>
            <a:ext cx="175859" cy="228600"/>
            <a:chOff x="6629400" y="4876800"/>
            <a:chExt cx="175859" cy="228600"/>
          </a:xfrm>
        </p:grpSpPr>
        <p:cxnSp>
          <p:nvCxnSpPr>
            <p:cNvPr id="25" name="Straight Connector 24"/>
            <p:cNvCxnSpPr/>
            <p:nvPr/>
          </p:nvCxnSpPr>
          <p:spPr>
            <a:xfrm>
              <a:off x="6629400" y="4876800"/>
              <a:ext cx="175859" cy="2286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flipH="1">
              <a:off x="6629400" y="4876800"/>
              <a:ext cx="175859" cy="2286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3" name="TextBox 32"/>
          <p:cNvSpPr txBox="1"/>
          <p:nvPr/>
        </p:nvSpPr>
        <p:spPr>
          <a:xfrm>
            <a:off x="6764729" y="2635551"/>
            <a:ext cx="72167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>
                <a:solidFill>
                  <a:srgbClr val="FF0000"/>
                </a:solidFill>
                <a:latin typeface="Comic Sans MS" pitchFamily="66" charset="0"/>
              </a:rPr>
              <a:t>(-1,0)</a:t>
            </a:r>
            <a:endParaRPr lang="en-GB" sz="14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7398300" y="3246504"/>
            <a:ext cx="72167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>
                <a:solidFill>
                  <a:srgbClr val="0000CC"/>
                </a:solidFill>
                <a:latin typeface="Comic Sans MS" pitchFamily="66" charset="0"/>
              </a:rPr>
              <a:t>(0,-1)</a:t>
            </a:r>
            <a:endParaRPr lang="en-GB" sz="1400" b="1" dirty="0">
              <a:solidFill>
                <a:srgbClr val="0000CC"/>
              </a:solidFill>
              <a:latin typeface="Comic Sans MS" pitchFamily="66" charset="0"/>
            </a:endParaRPr>
          </a:p>
        </p:txBody>
      </p:sp>
      <p:grpSp>
        <p:nvGrpSpPr>
          <p:cNvPr id="35" name="Group 34"/>
          <p:cNvGrpSpPr/>
          <p:nvPr/>
        </p:nvGrpSpPr>
        <p:grpSpPr>
          <a:xfrm>
            <a:off x="8065470" y="3286092"/>
            <a:ext cx="175859" cy="228600"/>
            <a:chOff x="6629400" y="4876800"/>
            <a:chExt cx="175859" cy="228600"/>
          </a:xfrm>
        </p:grpSpPr>
        <p:cxnSp>
          <p:nvCxnSpPr>
            <p:cNvPr id="36" name="Straight Connector 35"/>
            <p:cNvCxnSpPr/>
            <p:nvPr/>
          </p:nvCxnSpPr>
          <p:spPr>
            <a:xfrm>
              <a:off x="6629400" y="4876800"/>
              <a:ext cx="175859" cy="228600"/>
            </a:xfrm>
            <a:prstGeom prst="line">
              <a:avLst/>
            </a:prstGeom>
            <a:ln w="25400">
              <a:solidFill>
                <a:srgbClr val="0000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flipH="1">
              <a:off x="6629400" y="4876800"/>
              <a:ext cx="175859" cy="228600"/>
            </a:xfrm>
            <a:prstGeom prst="line">
              <a:avLst/>
            </a:prstGeom>
            <a:ln w="25400">
              <a:solidFill>
                <a:srgbClr val="0000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" name="TextBox 12"/>
          <p:cNvSpPr txBox="1"/>
          <p:nvPr/>
        </p:nvSpPr>
        <p:spPr>
          <a:xfrm>
            <a:off x="5982797" y="4642514"/>
            <a:ext cx="425907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Be careful!</a:t>
            </a:r>
          </a:p>
          <a:p>
            <a:endParaRPr lang="en-US" sz="1400" dirty="0">
              <a:solidFill>
                <a:srgbClr val="FF0000"/>
              </a:solidFill>
              <a:latin typeface="Comic Sans MS" pitchFamily="66" charset="0"/>
            </a:endParaRPr>
          </a:p>
          <a:p>
            <a:r>
              <a:rPr lang="en-US" sz="14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 This is </a:t>
            </a:r>
            <a:r>
              <a:rPr lang="en-US" sz="1400" u="sng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not</a:t>
            </a:r>
            <a:r>
              <a:rPr lang="en-US" sz="14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 a reflection in y = x as the coordinates would not match up…</a:t>
            </a:r>
            <a:endParaRPr lang="en-US" sz="1400" dirty="0">
              <a:solidFill>
                <a:srgbClr val="FF0000"/>
              </a:solidFill>
              <a:latin typeface="Comic Sans MS" pitchFamily="66" charset="0"/>
            </a:endParaRPr>
          </a:p>
          <a:p>
            <a:endParaRPr lang="en-US" sz="1400" dirty="0">
              <a:solidFill>
                <a:srgbClr val="FF0000"/>
              </a:solidFill>
              <a:latin typeface="Comic Sans MS" pitchFamily="66" charset="0"/>
            </a:endParaRPr>
          </a:p>
          <a:p>
            <a:pPr marL="285750" indent="-285750">
              <a:buFont typeface="Wingdings"/>
              <a:buChar char="à"/>
            </a:pPr>
            <a:r>
              <a:rPr lang="en-US" sz="14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Both have moved 180˚ round the </a:t>
            </a:r>
            <a:r>
              <a:rPr lang="en-US" sz="1400" dirty="0" err="1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centre</a:t>
            </a:r>
            <a:endParaRPr lang="en-US" sz="1400" dirty="0">
              <a:solidFill>
                <a:srgbClr val="FF0000"/>
              </a:solidFill>
              <a:latin typeface="Comic Sans MS" pitchFamily="66" charset="0"/>
              <a:sym typeface="Wingdings" pitchFamily="2" charset="2"/>
            </a:endParaRPr>
          </a:p>
          <a:p>
            <a:pPr marL="285750" indent="-285750">
              <a:buFont typeface="Wingdings"/>
              <a:buChar char="à"/>
            </a:pPr>
            <a:endParaRPr lang="en-US" sz="1400" dirty="0">
              <a:solidFill>
                <a:srgbClr val="FF0000"/>
              </a:solidFill>
              <a:latin typeface="Comic Sans MS" pitchFamily="66" charset="0"/>
              <a:sym typeface="Wingdings" pitchFamily="2" charset="2"/>
            </a:endParaRPr>
          </a:p>
          <a:p>
            <a:pPr marL="285750" indent="-285750">
              <a:buFont typeface="Wingdings"/>
              <a:buChar char="à"/>
            </a:pPr>
            <a:r>
              <a:rPr lang="en-US" sz="14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The transformation is therefore a </a:t>
            </a:r>
            <a:r>
              <a:rPr lang="en-US" sz="1400" u="sng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rotation</a:t>
            </a:r>
            <a:r>
              <a:rPr lang="en-US" sz="14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 of 180˚ around (0,0)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cxnSp>
        <p:nvCxnSpPr>
          <p:cNvPr id="10" name="Straight Connector 9"/>
          <p:cNvCxnSpPr/>
          <p:nvPr/>
        </p:nvCxnSpPr>
        <p:spPr>
          <a:xfrm flipV="1">
            <a:off x="6507778" y="1295400"/>
            <a:ext cx="3467102" cy="320040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9684576" y="987624"/>
            <a:ext cx="5806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itchFamily="66" charset="0"/>
              </a:rPr>
              <a:t>y = x</a:t>
            </a:r>
            <a:endParaRPr lang="en-GB" sz="1400" dirty="0">
              <a:latin typeface="Comic Sans MS" pitchFamily="66" charset="0"/>
            </a:endParaRPr>
          </a:p>
        </p:txBody>
      </p:sp>
      <p:sp>
        <p:nvSpPr>
          <p:cNvPr id="14" name="Arc 13"/>
          <p:cNvSpPr/>
          <p:nvPr/>
        </p:nvSpPr>
        <p:spPr>
          <a:xfrm rot="5400000">
            <a:off x="7877930" y="2564565"/>
            <a:ext cx="528654" cy="914400"/>
          </a:xfrm>
          <a:prstGeom prst="arc">
            <a:avLst>
              <a:gd name="adj1" fmla="val 16200000"/>
              <a:gd name="adj2" fmla="val 5433703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Arc 29"/>
          <p:cNvSpPr/>
          <p:nvPr/>
        </p:nvSpPr>
        <p:spPr>
          <a:xfrm>
            <a:off x="8010304" y="2573556"/>
            <a:ext cx="462049" cy="826837"/>
          </a:xfrm>
          <a:prstGeom prst="arc">
            <a:avLst>
              <a:gd name="adj1" fmla="val 16200000"/>
              <a:gd name="adj2" fmla="val 5433703"/>
            </a:avLst>
          </a:prstGeom>
          <a:ln w="25400">
            <a:solidFill>
              <a:srgbClr val="0000CC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32" name="Straight Arrow Connector 31"/>
          <p:cNvCxnSpPr/>
          <p:nvPr/>
        </p:nvCxnSpPr>
        <p:spPr>
          <a:xfrm flipH="1" flipV="1">
            <a:off x="8156881" y="2478324"/>
            <a:ext cx="1" cy="495301"/>
          </a:xfrm>
          <a:prstGeom prst="straightConnector1">
            <a:avLst/>
          </a:prstGeom>
          <a:ln w="38100">
            <a:solidFill>
              <a:srgbClr val="0000C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>
            <a:off x="8153398" y="3006812"/>
            <a:ext cx="462050" cy="2157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/>
          <p:nvPr/>
        </p:nvCxnSpPr>
        <p:spPr>
          <a:xfrm flipH="1">
            <a:off x="8142257" y="3012263"/>
            <a:ext cx="1" cy="495301"/>
          </a:xfrm>
          <a:prstGeom prst="straightConnector1">
            <a:avLst/>
          </a:prstGeom>
          <a:ln w="38100">
            <a:solidFill>
              <a:srgbClr val="0000C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/>
          <p:nvPr/>
        </p:nvCxnSpPr>
        <p:spPr>
          <a:xfrm flipH="1">
            <a:off x="7680207" y="3007949"/>
            <a:ext cx="462050" cy="2157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Rectangle 2">
            <a:extLst>
              <a:ext uri="{FF2B5EF4-FFF2-40B4-BE49-F238E27FC236}">
                <a16:creationId xmlns:a16="http://schemas.microsoft.com/office/drawing/2014/main" id="{5901DF4F-8110-4BAB-90F9-DF733936EC1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152650" y="217081"/>
            <a:ext cx="7886700" cy="1325563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GB" sz="4800" dirty="0">
                <a:latin typeface="Comic Sans MS" pitchFamily="66" charset="0"/>
              </a:rPr>
              <a:t>Linear Transformations</a:t>
            </a:r>
          </a:p>
        </p:txBody>
      </p:sp>
      <p:sp>
        <p:nvSpPr>
          <p:cNvPr id="42" name="テキスト ボックス 3">
            <a:extLst>
              <a:ext uri="{FF2B5EF4-FFF2-40B4-BE49-F238E27FC236}">
                <a16:creationId xmlns:a16="http://schemas.microsoft.com/office/drawing/2014/main" id="{F7A0F83D-6985-4D95-A3E6-00F75FA6840C}"/>
              </a:ext>
            </a:extLst>
          </p:cNvPr>
          <p:cNvSpPr txBox="1"/>
          <p:nvPr/>
        </p:nvSpPr>
        <p:spPr>
          <a:xfrm>
            <a:off x="10173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7B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98879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1" dur="500"/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6" dur="500"/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0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  <p:bldP spid="28" grpId="1"/>
      <p:bldP spid="29" grpId="0"/>
      <p:bldP spid="29" grpId="1"/>
      <p:bldP spid="33" grpId="0"/>
      <p:bldP spid="33" grpId="1"/>
      <p:bldP spid="34" grpId="0"/>
      <p:bldP spid="34" grpId="1"/>
      <p:bldP spid="12" grpId="0"/>
      <p:bldP spid="12" grpId="1"/>
      <p:bldP spid="14" grpId="0" animBg="1"/>
      <p:bldP spid="14" grpId="1" animBg="1"/>
      <p:bldP spid="30" grpId="0" animBg="1"/>
      <p:bldP spid="30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05000" y="1600201"/>
            <a:ext cx="3657600" cy="4906861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anose="030F0702030302020204" pitchFamily="66" charset="0"/>
              </a:rPr>
              <a:t>You can use matrices to represent rotations, reflections and enlargements</a:t>
            </a: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Describe fully the geometrical transformation represented by this matrix: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algn="ctr">
              <a:buFont typeface="Wingdings"/>
              <a:buChar char="à"/>
            </a:pPr>
            <a:r>
              <a:rPr lang="en-US" sz="1400" dirty="0">
                <a:latin typeface="Comic Sans MS" panose="030F0702030302020204" pitchFamily="66" charset="0"/>
                <a:sym typeface="Wingdings" pitchFamily="2" charset="2"/>
              </a:rPr>
              <a:t>This is telling us that if the original coordinates are (1,0) and (0,1)…</a:t>
            </a:r>
          </a:p>
          <a:p>
            <a:pPr algn="ctr">
              <a:buFont typeface="Wingdings"/>
              <a:buChar char="à"/>
            </a:pPr>
            <a:endParaRPr lang="en-US" sz="1400" dirty="0">
              <a:latin typeface="Comic Sans MS" panose="030F0702030302020204" pitchFamily="66" charset="0"/>
              <a:sym typeface="Wingdings" pitchFamily="2" charset="2"/>
            </a:endParaRPr>
          </a:p>
          <a:p>
            <a:pPr algn="ctr">
              <a:buFont typeface="Wingdings"/>
              <a:buChar char="à"/>
            </a:pPr>
            <a:r>
              <a:rPr lang="en-US" sz="1400" dirty="0">
                <a:latin typeface="Comic Sans MS" panose="030F0702030302020204" pitchFamily="66" charset="0"/>
                <a:sym typeface="Wingdings" pitchFamily="2" charset="2"/>
              </a:rPr>
              <a:t>The new coordinates will be (0,-1) and (-1,0) (ensure they are in the correct order)</a:t>
            </a:r>
          </a:p>
          <a:p>
            <a:pPr algn="ctr">
              <a:buFont typeface="Wingdings"/>
              <a:buChar char="à"/>
            </a:pPr>
            <a:endParaRPr lang="en-US" sz="1400" dirty="0">
              <a:latin typeface="Comic Sans MS" panose="030F0702030302020204" pitchFamily="66" charset="0"/>
              <a:sym typeface="Wingdings" pitchFamily="2" charset="2"/>
            </a:endParaRPr>
          </a:p>
          <a:p>
            <a:pPr algn="ctr">
              <a:buFont typeface="Wingdings"/>
              <a:buChar char="à"/>
            </a:pPr>
            <a:r>
              <a:rPr lang="en-US" sz="1400" dirty="0">
                <a:latin typeface="Comic Sans MS" panose="030F0702030302020204" pitchFamily="66" charset="0"/>
                <a:sym typeface="Wingdings" pitchFamily="2" charset="2"/>
              </a:rPr>
              <a:t>You should ALWAYS start with a sketch of (1,0) and (0,1), and then mark on the two new coordinates</a:t>
            </a:r>
          </a:p>
          <a:p>
            <a:pPr algn="ctr">
              <a:buFont typeface="Wingdings"/>
              <a:buChar char="à"/>
            </a:pPr>
            <a:endParaRPr lang="en-US" sz="1400" dirty="0">
              <a:latin typeface="Comic Sans MS" panose="030F0702030302020204" pitchFamily="66" charset="0"/>
              <a:sym typeface="Wingdings" pitchFamily="2" charset="2"/>
            </a:endParaRPr>
          </a:p>
          <a:p>
            <a:pPr algn="ctr">
              <a:buFont typeface="Wingdings"/>
              <a:buChar char="à"/>
            </a:pPr>
            <a:r>
              <a:rPr lang="en-US" sz="1400" dirty="0">
                <a:latin typeface="Comic Sans MS" panose="030F0702030302020204" pitchFamily="66" charset="0"/>
                <a:sym typeface="Wingdings" pitchFamily="2" charset="2"/>
              </a:rPr>
              <a:t>After this, consider what transformation has happened…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3133786" y="2750821"/>
                <a:ext cx="1046328" cy="5542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−1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−1</m:t>
                                </m:r>
                              </m:e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0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33786" y="2750821"/>
                <a:ext cx="1046328" cy="554254"/>
              </a:xfrm>
              <a:prstGeom prst="rect">
                <a:avLst/>
              </a:prstGeom>
              <a:blipFill>
                <a:blip r:embed="rId2"/>
                <a:stretch>
                  <a:fillRect r="-2410" b="-454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1" name="Straight Arrow Connector 40"/>
          <p:cNvCxnSpPr/>
          <p:nvPr/>
        </p:nvCxnSpPr>
        <p:spPr>
          <a:xfrm flipV="1">
            <a:off x="8153400" y="1371601"/>
            <a:ext cx="0" cy="3322703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/>
          <p:nvPr/>
        </p:nvCxnSpPr>
        <p:spPr>
          <a:xfrm>
            <a:off x="6507778" y="3008966"/>
            <a:ext cx="3467102" cy="2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/>
          <p:cNvSpPr txBox="1"/>
          <p:nvPr/>
        </p:nvSpPr>
        <p:spPr>
          <a:xfrm>
            <a:off x="8547905" y="3123267"/>
            <a:ext cx="61266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>
                <a:solidFill>
                  <a:srgbClr val="FF0000"/>
                </a:solidFill>
                <a:latin typeface="Comic Sans MS" pitchFamily="66" charset="0"/>
              </a:rPr>
              <a:t>(1,0)</a:t>
            </a:r>
            <a:endParaRPr lang="en-GB" sz="14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7568028" y="2144701"/>
            <a:ext cx="61266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>
                <a:solidFill>
                  <a:srgbClr val="0000CC"/>
                </a:solidFill>
                <a:latin typeface="Comic Sans MS" pitchFamily="66" charset="0"/>
              </a:rPr>
              <a:t>(0,1)</a:t>
            </a:r>
            <a:endParaRPr lang="en-GB" sz="1400" b="1" dirty="0">
              <a:solidFill>
                <a:srgbClr val="0000CC"/>
              </a:solidFill>
              <a:latin typeface="Comic Sans MS" pitchFamily="66" charset="0"/>
            </a:endParaRPr>
          </a:p>
        </p:txBody>
      </p:sp>
      <p:grpSp>
        <p:nvGrpSpPr>
          <p:cNvPr id="45" name="Group 44"/>
          <p:cNvGrpSpPr/>
          <p:nvPr/>
        </p:nvGrpSpPr>
        <p:grpSpPr>
          <a:xfrm>
            <a:off x="8527520" y="2894666"/>
            <a:ext cx="175859" cy="228600"/>
            <a:chOff x="6629400" y="4876800"/>
            <a:chExt cx="175859" cy="228600"/>
          </a:xfrm>
        </p:grpSpPr>
        <p:cxnSp>
          <p:nvCxnSpPr>
            <p:cNvPr id="46" name="Straight Connector 45"/>
            <p:cNvCxnSpPr/>
            <p:nvPr/>
          </p:nvCxnSpPr>
          <p:spPr>
            <a:xfrm>
              <a:off x="6629400" y="4876800"/>
              <a:ext cx="175859" cy="2286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flipH="1">
              <a:off x="6629400" y="4876800"/>
              <a:ext cx="175859" cy="2286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8" name="Group 47"/>
          <p:cNvGrpSpPr/>
          <p:nvPr/>
        </p:nvGrpSpPr>
        <p:grpSpPr>
          <a:xfrm>
            <a:off x="8065471" y="2440889"/>
            <a:ext cx="175859" cy="228600"/>
            <a:chOff x="6629400" y="4876800"/>
            <a:chExt cx="175859" cy="228600"/>
          </a:xfrm>
        </p:grpSpPr>
        <p:cxnSp>
          <p:nvCxnSpPr>
            <p:cNvPr id="49" name="Straight Connector 48"/>
            <p:cNvCxnSpPr/>
            <p:nvPr/>
          </p:nvCxnSpPr>
          <p:spPr>
            <a:xfrm>
              <a:off x="6629400" y="4876800"/>
              <a:ext cx="175859" cy="228600"/>
            </a:xfrm>
            <a:prstGeom prst="line">
              <a:avLst/>
            </a:prstGeom>
            <a:ln w="25400">
              <a:solidFill>
                <a:srgbClr val="0000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flipH="1">
              <a:off x="6629400" y="4876800"/>
              <a:ext cx="175859" cy="228600"/>
            </a:xfrm>
            <a:prstGeom prst="line">
              <a:avLst/>
            </a:prstGeom>
            <a:ln w="25400">
              <a:solidFill>
                <a:srgbClr val="0000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1" name="Group 50"/>
          <p:cNvGrpSpPr/>
          <p:nvPr/>
        </p:nvGrpSpPr>
        <p:grpSpPr>
          <a:xfrm>
            <a:off x="8065470" y="3325681"/>
            <a:ext cx="175859" cy="228600"/>
            <a:chOff x="6629400" y="4876800"/>
            <a:chExt cx="175859" cy="228600"/>
          </a:xfrm>
        </p:grpSpPr>
        <p:cxnSp>
          <p:nvCxnSpPr>
            <p:cNvPr id="52" name="Straight Connector 51"/>
            <p:cNvCxnSpPr/>
            <p:nvPr/>
          </p:nvCxnSpPr>
          <p:spPr>
            <a:xfrm>
              <a:off x="6629400" y="4876800"/>
              <a:ext cx="175859" cy="2286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flipH="1">
              <a:off x="6629400" y="4876800"/>
              <a:ext cx="175859" cy="2286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4" name="TextBox 53"/>
          <p:cNvSpPr txBox="1"/>
          <p:nvPr/>
        </p:nvSpPr>
        <p:spPr>
          <a:xfrm>
            <a:off x="8079773" y="3526728"/>
            <a:ext cx="72167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>
                <a:solidFill>
                  <a:srgbClr val="FF0000"/>
                </a:solidFill>
                <a:latin typeface="Comic Sans MS" pitchFamily="66" charset="0"/>
              </a:rPr>
              <a:t>(0,-1)</a:t>
            </a:r>
            <a:endParaRPr lang="en-GB" sz="14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6865017" y="2714581"/>
            <a:ext cx="72167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>
                <a:solidFill>
                  <a:srgbClr val="0000CC"/>
                </a:solidFill>
                <a:latin typeface="Comic Sans MS" pitchFamily="66" charset="0"/>
              </a:rPr>
              <a:t>(-1,0)</a:t>
            </a:r>
            <a:endParaRPr lang="en-GB" sz="1400" b="1" dirty="0">
              <a:solidFill>
                <a:srgbClr val="0000CC"/>
              </a:solidFill>
              <a:latin typeface="Comic Sans MS" pitchFamily="66" charset="0"/>
            </a:endParaRPr>
          </a:p>
        </p:txBody>
      </p:sp>
      <p:grpSp>
        <p:nvGrpSpPr>
          <p:cNvPr id="56" name="Group 55"/>
          <p:cNvGrpSpPr/>
          <p:nvPr/>
        </p:nvGrpSpPr>
        <p:grpSpPr>
          <a:xfrm>
            <a:off x="7583278" y="2894666"/>
            <a:ext cx="175859" cy="228600"/>
            <a:chOff x="6629400" y="4876800"/>
            <a:chExt cx="175859" cy="228600"/>
          </a:xfrm>
        </p:grpSpPr>
        <p:cxnSp>
          <p:nvCxnSpPr>
            <p:cNvPr id="57" name="Straight Connector 56"/>
            <p:cNvCxnSpPr/>
            <p:nvPr/>
          </p:nvCxnSpPr>
          <p:spPr>
            <a:xfrm>
              <a:off x="6629400" y="4876800"/>
              <a:ext cx="175859" cy="228600"/>
            </a:xfrm>
            <a:prstGeom prst="line">
              <a:avLst/>
            </a:prstGeom>
            <a:ln w="25400">
              <a:solidFill>
                <a:srgbClr val="0000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flipH="1">
              <a:off x="6629400" y="4876800"/>
              <a:ext cx="175859" cy="228600"/>
            </a:xfrm>
            <a:prstGeom prst="line">
              <a:avLst/>
            </a:prstGeom>
            <a:ln w="25400">
              <a:solidFill>
                <a:srgbClr val="0000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67" name="Straight Connector 66"/>
          <p:cNvCxnSpPr/>
          <p:nvPr/>
        </p:nvCxnSpPr>
        <p:spPr>
          <a:xfrm flipV="1">
            <a:off x="6507778" y="1295400"/>
            <a:ext cx="3467102" cy="320040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TextBox 67"/>
          <p:cNvSpPr txBox="1"/>
          <p:nvPr/>
        </p:nvSpPr>
        <p:spPr>
          <a:xfrm>
            <a:off x="9684576" y="987624"/>
            <a:ext cx="5806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itchFamily="66" charset="0"/>
              </a:rPr>
              <a:t>y = x</a:t>
            </a:r>
            <a:endParaRPr lang="en-GB" sz="1400" dirty="0">
              <a:latin typeface="Comic Sans MS" pitchFamily="66" charset="0"/>
            </a:endParaRPr>
          </a:p>
        </p:txBody>
      </p:sp>
      <p:cxnSp>
        <p:nvCxnSpPr>
          <p:cNvPr id="69" name="Straight Connector 68"/>
          <p:cNvCxnSpPr/>
          <p:nvPr/>
        </p:nvCxnSpPr>
        <p:spPr>
          <a:xfrm flipH="1" flipV="1">
            <a:off x="6419847" y="1371600"/>
            <a:ext cx="3467102" cy="320040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TextBox 70"/>
          <p:cNvSpPr txBox="1"/>
          <p:nvPr/>
        </p:nvSpPr>
        <p:spPr>
          <a:xfrm>
            <a:off x="5982797" y="4908897"/>
            <a:ext cx="4259072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 A bit like last time, this is not a reflection in y = x as the coordinates do not match up</a:t>
            </a:r>
            <a:endParaRPr lang="en-US" sz="1400" dirty="0">
              <a:solidFill>
                <a:srgbClr val="FF0000"/>
              </a:solidFill>
              <a:latin typeface="Comic Sans MS" pitchFamily="66" charset="0"/>
            </a:endParaRPr>
          </a:p>
          <a:p>
            <a:endParaRPr lang="en-US" sz="1400" dirty="0">
              <a:solidFill>
                <a:srgbClr val="FF0000"/>
              </a:solidFill>
              <a:latin typeface="Comic Sans MS" pitchFamily="66" charset="0"/>
            </a:endParaRPr>
          </a:p>
          <a:p>
            <a:pPr marL="285750" indent="-285750">
              <a:buFont typeface="Wingdings"/>
              <a:buChar char="à"/>
            </a:pPr>
            <a:r>
              <a:rPr lang="en-US" sz="14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However, they have been reflected in a different way</a:t>
            </a:r>
          </a:p>
          <a:p>
            <a:pPr marL="285750" indent="-285750">
              <a:buFont typeface="Wingdings"/>
              <a:buChar char="à"/>
            </a:pPr>
            <a:endParaRPr lang="en-US" sz="1400" dirty="0">
              <a:solidFill>
                <a:srgbClr val="FF0000"/>
              </a:solidFill>
              <a:latin typeface="Comic Sans MS" pitchFamily="66" charset="0"/>
              <a:sym typeface="Wingdings" pitchFamily="2" charset="2"/>
            </a:endParaRPr>
          </a:p>
          <a:p>
            <a:pPr marL="285750" indent="-285750">
              <a:buFont typeface="Wingdings"/>
              <a:buChar char="à"/>
            </a:pPr>
            <a:r>
              <a:rPr lang="en-US" sz="14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The transformation is therefore a </a:t>
            </a:r>
            <a:r>
              <a:rPr lang="en-US" sz="1400" u="sng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reflection </a:t>
            </a:r>
            <a:r>
              <a:rPr lang="en-US" sz="14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in the line y = -x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9792807" y="4572001"/>
            <a:ext cx="65594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itchFamily="66" charset="0"/>
              </a:rPr>
              <a:t>y = -x</a:t>
            </a:r>
            <a:endParaRPr lang="en-GB" sz="1400" dirty="0">
              <a:latin typeface="Comic Sans MS" pitchFamily="66" charset="0"/>
            </a:endParaRPr>
          </a:p>
        </p:txBody>
      </p:sp>
      <p:cxnSp>
        <p:nvCxnSpPr>
          <p:cNvPr id="72" name="Straight Arrow Connector 71"/>
          <p:cNvCxnSpPr/>
          <p:nvPr/>
        </p:nvCxnSpPr>
        <p:spPr>
          <a:xfrm flipH="1" flipV="1">
            <a:off x="8151206" y="2484883"/>
            <a:ext cx="1" cy="495301"/>
          </a:xfrm>
          <a:prstGeom prst="straightConnector1">
            <a:avLst/>
          </a:prstGeom>
          <a:ln w="38100">
            <a:solidFill>
              <a:srgbClr val="0000C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Arrow Connector 72"/>
          <p:cNvCxnSpPr/>
          <p:nvPr/>
        </p:nvCxnSpPr>
        <p:spPr>
          <a:xfrm>
            <a:off x="8153398" y="3005552"/>
            <a:ext cx="462050" cy="2157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Arrow Connector 73"/>
          <p:cNvCxnSpPr/>
          <p:nvPr/>
        </p:nvCxnSpPr>
        <p:spPr>
          <a:xfrm rot="16200000" flipH="1" flipV="1">
            <a:off x="7889671" y="2754489"/>
            <a:ext cx="1" cy="495301"/>
          </a:xfrm>
          <a:prstGeom prst="straightConnector1">
            <a:avLst/>
          </a:prstGeom>
          <a:ln w="38100">
            <a:solidFill>
              <a:srgbClr val="0000C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Arrow Connector 74"/>
          <p:cNvCxnSpPr/>
          <p:nvPr/>
        </p:nvCxnSpPr>
        <p:spPr>
          <a:xfrm rot="5400000">
            <a:off x="7907374" y="3238914"/>
            <a:ext cx="462050" cy="2157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Rectangle 2">
            <a:extLst>
              <a:ext uri="{FF2B5EF4-FFF2-40B4-BE49-F238E27FC236}">
                <a16:creationId xmlns:a16="http://schemas.microsoft.com/office/drawing/2014/main" id="{4EB56983-108A-4789-8AC5-8EAD6F6BEF1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152650" y="217081"/>
            <a:ext cx="7886700" cy="1325563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GB" sz="4800" dirty="0">
                <a:latin typeface="Comic Sans MS" pitchFamily="66" charset="0"/>
              </a:rPr>
              <a:t>Linear Transformations</a:t>
            </a:r>
          </a:p>
        </p:txBody>
      </p:sp>
      <p:sp>
        <p:nvSpPr>
          <p:cNvPr id="37" name="テキスト ボックス 3">
            <a:extLst>
              <a:ext uri="{FF2B5EF4-FFF2-40B4-BE49-F238E27FC236}">
                <a16:creationId xmlns:a16="http://schemas.microsoft.com/office/drawing/2014/main" id="{0EECF3D1-1950-4108-BB83-2A721BE07957}"/>
              </a:ext>
            </a:extLst>
          </p:cNvPr>
          <p:cNvSpPr txBox="1"/>
          <p:nvPr/>
        </p:nvSpPr>
        <p:spPr>
          <a:xfrm>
            <a:off x="10173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7B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42815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7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0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6" dur="500"/>
                                        <p:tgtEl>
                                          <p:spTgt spid="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1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4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9" dur="500"/>
                                        <p:tgtEl>
                                          <p:spTgt spid="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8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9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4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5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8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0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1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4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0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3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8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1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/>
      <p:bldP spid="43" grpId="1"/>
      <p:bldP spid="44" grpId="0"/>
      <p:bldP spid="44" grpId="1"/>
      <p:bldP spid="54" grpId="0"/>
      <p:bldP spid="54" grpId="1"/>
      <p:bldP spid="55" grpId="0"/>
      <p:bldP spid="55" grpId="1"/>
      <p:bldP spid="68" grpId="0"/>
      <p:bldP spid="68" grpId="1"/>
      <p:bldP spid="7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05000" y="1600201"/>
            <a:ext cx="3657600" cy="5091527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anose="030F0702030302020204" pitchFamily="66" charset="0"/>
              </a:rPr>
              <a:t>You can use matrices to represent rotations, reflections and enlargements</a:t>
            </a: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We will now consider these problems in reverse, finding a matrix for a particular transformation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algn="ctr">
              <a:buFont typeface="Wingdings"/>
              <a:buChar char="à"/>
            </a:pPr>
            <a:r>
              <a:rPr lang="en-US" sz="1400" dirty="0">
                <a:latin typeface="Comic Sans MS" panose="030F0702030302020204" pitchFamily="66" charset="0"/>
                <a:sym typeface="Wingdings" pitchFamily="2" charset="2"/>
              </a:rPr>
              <a:t>As you have seen, quick sketches are vital when thinking about these problems…</a:t>
            </a:r>
          </a:p>
          <a:p>
            <a:pPr algn="ctr">
              <a:buFont typeface="Wingdings"/>
              <a:buChar char="à"/>
            </a:pPr>
            <a:endParaRPr lang="en-US" sz="1400" dirty="0">
              <a:latin typeface="Comic Sans MS" panose="030F0702030302020204" pitchFamily="66" charset="0"/>
              <a:sym typeface="Wingdings" pitchFamily="2" charset="2"/>
            </a:endParaRPr>
          </a:p>
          <a:p>
            <a:pPr algn="ctr">
              <a:buFont typeface="Wingdings"/>
              <a:buChar char="à"/>
            </a:pPr>
            <a:r>
              <a:rPr lang="en-US" sz="1400" dirty="0">
                <a:latin typeface="Comic Sans MS" panose="030F0702030302020204" pitchFamily="66" charset="0"/>
                <a:sym typeface="Wingdings" pitchFamily="2" charset="2"/>
              </a:rPr>
              <a:t>Find a matrix to represent the transformation:</a:t>
            </a: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  <a:sym typeface="Wingdings" pitchFamily="2" charset="2"/>
              </a:rPr>
              <a:t>      ‘Reflection in the y-axis’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  <a:sym typeface="Wingdings" pitchFamily="2" charset="2"/>
            </a:endParaRPr>
          </a:p>
          <a:p>
            <a:pPr algn="ctr">
              <a:buFont typeface="Wingdings"/>
              <a:buChar char="à"/>
            </a:pPr>
            <a:r>
              <a:rPr lang="en-US" sz="1400" dirty="0">
                <a:latin typeface="Comic Sans MS" panose="030F0702030302020204" pitchFamily="66" charset="0"/>
                <a:sym typeface="Wingdings" pitchFamily="2" charset="2"/>
              </a:rPr>
              <a:t>Start with a sketch as normal and consider where the coordinates will end up…</a:t>
            </a:r>
          </a:p>
          <a:p>
            <a:pPr algn="ctr">
              <a:buFont typeface="Wingdings"/>
              <a:buChar char="à"/>
            </a:pPr>
            <a:endParaRPr lang="en-US" sz="1400" dirty="0">
              <a:latin typeface="Comic Sans MS" panose="030F0702030302020204" pitchFamily="66" charset="0"/>
              <a:sym typeface="Wingdings" pitchFamily="2" charset="2"/>
            </a:endParaRPr>
          </a:p>
          <a:p>
            <a:pPr algn="ctr">
              <a:buFont typeface="Wingdings"/>
              <a:buChar char="à"/>
            </a:pPr>
            <a:r>
              <a:rPr lang="en-US" sz="1400" dirty="0">
                <a:latin typeface="Comic Sans MS" panose="030F0702030302020204" pitchFamily="66" charset="0"/>
                <a:sym typeface="Wingdings" pitchFamily="2" charset="2"/>
              </a:rPr>
              <a:t>A reflection in the y-axis will move the (1,0) coordinate across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cxnSp>
        <p:nvCxnSpPr>
          <p:cNvPr id="6" name="Straight Arrow Connector 5"/>
          <p:cNvCxnSpPr/>
          <p:nvPr/>
        </p:nvCxnSpPr>
        <p:spPr>
          <a:xfrm flipV="1">
            <a:off x="8153400" y="1371601"/>
            <a:ext cx="0" cy="3322703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6507778" y="3008966"/>
            <a:ext cx="3467102" cy="2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6902781" y="3065702"/>
            <a:ext cx="72167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>
                <a:solidFill>
                  <a:srgbClr val="FF0000"/>
                </a:solidFill>
                <a:latin typeface="Comic Sans MS" pitchFamily="66" charset="0"/>
              </a:rPr>
              <a:t>(-1,0)</a:t>
            </a:r>
            <a:endParaRPr lang="en-GB" sz="14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452802" y="2230241"/>
            <a:ext cx="61266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>
                <a:solidFill>
                  <a:srgbClr val="0000CC"/>
                </a:solidFill>
                <a:latin typeface="Comic Sans MS" pitchFamily="66" charset="0"/>
              </a:rPr>
              <a:t>(0,1)</a:t>
            </a:r>
            <a:endParaRPr lang="en-GB" sz="1400" b="1" dirty="0">
              <a:solidFill>
                <a:srgbClr val="0000CC"/>
              </a:solidFill>
              <a:latin typeface="Comic Sans MS" pitchFamily="66" charset="0"/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8527520" y="2894666"/>
            <a:ext cx="175859" cy="228600"/>
            <a:chOff x="6629400" y="4876800"/>
            <a:chExt cx="175859" cy="228600"/>
          </a:xfrm>
        </p:grpSpPr>
        <p:cxnSp>
          <p:nvCxnSpPr>
            <p:cNvPr id="11" name="Straight Connector 10"/>
            <p:cNvCxnSpPr/>
            <p:nvPr/>
          </p:nvCxnSpPr>
          <p:spPr>
            <a:xfrm>
              <a:off x="6629400" y="4876800"/>
              <a:ext cx="175859" cy="2286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6629400" y="4876800"/>
              <a:ext cx="175859" cy="2286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" name="Group 14"/>
          <p:cNvGrpSpPr/>
          <p:nvPr/>
        </p:nvGrpSpPr>
        <p:grpSpPr>
          <a:xfrm>
            <a:off x="8065471" y="2440889"/>
            <a:ext cx="175859" cy="228600"/>
            <a:chOff x="6629400" y="4876800"/>
            <a:chExt cx="175859" cy="228600"/>
          </a:xfrm>
        </p:grpSpPr>
        <p:cxnSp>
          <p:nvCxnSpPr>
            <p:cNvPr id="16" name="Straight Connector 15"/>
            <p:cNvCxnSpPr/>
            <p:nvPr/>
          </p:nvCxnSpPr>
          <p:spPr>
            <a:xfrm>
              <a:off x="6629400" y="4876800"/>
              <a:ext cx="175859" cy="228600"/>
            </a:xfrm>
            <a:prstGeom prst="line">
              <a:avLst/>
            </a:prstGeom>
            <a:ln w="25400">
              <a:solidFill>
                <a:srgbClr val="0000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flipH="1">
              <a:off x="6629400" y="4876800"/>
              <a:ext cx="175859" cy="228600"/>
            </a:xfrm>
            <a:prstGeom prst="line">
              <a:avLst/>
            </a:prstGeom>
            <a:ln w="25400">
              <a:solidFill>
                <a:srgbClr val="0000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2" name="Group 21"/>
          <p:cNvGrpSpPr/>
          <p:nvPr/>
        </p:nvGrpSpPr>
        <p:grpSpPr>
          <a:xfrm>
            <a:off x="7576735" y="2894666"/>
            <a:ext cx="175859" cy="228600"/>
            <a:chOff x="6629400" y="4876800"/>
            <a:chExt cx="175859" cy="228600"/>
          </a:xfrm>
        </p:grpSpPr>
        <p:cxnSp>
          <p:nvCxnSpPr>
            <p:cNvPr id="23" name="Straight Connector 22"/>
            <p:cNvCxnSpPr/>
            <p:nvPr/>
          </p:nvCxnSpPr>
          <p:spPr>
            <a:xfrm>
              <a:off x="6629400" y="4876800"/>
              <a:ext cx="175859" cy="2286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flipH="1">
              <a:off x="6629400" y="4876800"/>
              <a:ext cx="175859" cy="2286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5719850" y="4800600"/>
                <a:ext cx="2433551" cy="5542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/>
                        </a:rPr>
                        <m:t>𝑂𝑟𝑖𝑔𝑖𝑛𝑎𝑙</m:t>
                      </m:r>
                      <m:r>
                        <a:rPr lang="en-US" i="1">
                          <a:latin typeface="Cambria Math"/>
                        </a:rPr>
                        <m:t> </m:t>
                      </m:r>
                      <m:r>
                        <a:rPr lang="en-US" i="1">
                          <a:latin typeface="Cambria Math"/>
                        </a:rPr>
                        <m:t>𝑝𝑎𝑖𝑟</m:t>
                      </m:r>
                      <m:r>
                        <a:rPr lang="en-US" i="1">
                          <a:latin typeface="Cambria Math"/>
                        </a:rPr>
                        <m:t>: </m:t>
                      </m:r>
                      <m:d>
                        <m:dPr>
                          <m:begChr m:val="["/>
                          <m:endChr m:val="]"/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i="1">
                                    <a:latin typeface="Cambria Math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1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19850" y="4800600"/>
                <a:ext cx="2433551" cy="554254"/>
              </a:xfrm>
              <a:prstGeom prst="rect">
                <a:avLst/>
              </a:prstGeom>
              <a:blipFill>
                <a:blip r:embed="rId2"/>
                <a:stretch>
                  <a:fillRect b="-222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5751297" y="5500812"/>
                <a:ext cx="2171685" cy="5542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/>
                        </a:rPr>
                        <m:t>𝑁𝑒𝑤</m:t>
                      </m:r>
                      <m:r>
                        <a:rPr lang="en-US" i="1">
                          <a:latin typeface="Cambria Math"/>
                        </a:rPr>
                        <m:t> </m:t>
                      </m:r>
                      <m:r>
                        <a:rPr lang="en-US" i="1">
                          <a:latin typeface="Cambria Math"/>
                        </a:rPr>
                        <m:t>𝑝𝑎𝑖𝑟</m:t>
                      </m:r>
                      <m:r>
                        <a:rPr lang="en-US" i="1">
                          <a:latin typeface="Cambria Math"/>
                        </a:rPr>
                        <m:t>: </m:t>
                      </m:r>
                      <m:d>
                        <m:dPr>
                          <m:begChr m:val="["/>
                          <m:endChr m:val="]"/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i="1">
                                    <a:latin typeface="Cambria Math"/>
                                  </a:rPr>
                                  <m:t>−</m:t>
                                </m:r>
                                <m:r>
                                  <a:rPr lang="en-US" i="1">
                                    <a:latin typeface="Cambria Math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1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51297" y="5500812"/>
                <a:ext cx="2171685" cy="554254"/>
              </a:xfrm>
              <a:prstGeom prst="rect">
                <a:avLst/>
              </a:prstGeom>
              <a:blipFill>
                <a:blip r:embed="rId3"/>
                <a:stretch>
                  <a:fillRect b="-444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Arc 26"/>
          <p:cNvSpPr/>
          <p:nvPr/>
        </p:nvSpPr>
        <p:spPr>
          <a:xfrm>
            <a:off x="7777137" y="5150706"/>
            <a:ext cx="576666" cy="700212"/>
          </a:xfrm>
          <a:prstGeom prst="arc">
            <a:avLst>
              <a:gd name="adj1" fmla="val 16200000"/>
              <a:gd name="adj2" fmla="val 5332157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TextBox 27"/>
          <p:cNvSpPr txBox="1"/>
          <p:nvPr/>
        </p:nvSpPr>
        <p:spPr>
          <a:xfrm>
            <a:off x="8283672" y="5023759"/>
            <a:ext cx="238947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Just replace the relevant coordinate in the matrix…</a:t>
            </a:r>
          </a:p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 </a:t>
            </a:r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The second coordinate hasn’t changed!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8615448" y="3123267"/>
            <a:ext cx="61266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>
                <a:solidFill>
                  <a:srgbClr val="FF0000"/>
                </a:solidFill>
                <a:latin typeface="Comic Sans MS" pitchFamily="66" charset="0"/>
              </a:rPr>
              <a:t>(1,0)</a:t>
            </a:r>
            <a:endParaRPr lang="en-GB" sz="14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cxnSp>
        <p:nvCxnSpPr>
          <p:cNvPr id="30" name="Straight Arrow Connector 29"/>
          <p:cNvCxnSpPr/>
          <p:nvPr/>
        </p:nvCxnSpPr>
        <p:spPr>
          <a:xfrm flipH="1" flipV="1">
            <a:off x="8151208" y="2488298"/>
            <a:ext cx="1" cy="495301"/>
          </a:xfrm>
          <a:prstGeom prst="straightConnector1">
            <a:avLst/>
          </a:prstGeom>
          <a:ln w="38100">
            <a:solidFill>
              <a:srgbClr val="0000C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>
            <a:off x="8153400" y="3008967"/>
            <a:ext cx="462050" cy="2157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 flipH="1">
            <a:off x="7689157" y="3007890"/>
            <a:ext cx="462050" cy="2157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5224437" y="6550224"/>
            <a:ext cx="5105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This matrix will perform a reflection in the y-axis!</a:t>
            </a:r>
          </a:p>
        </p:txBody>
      </p:sp>
      <p:cxnSp>
        <p:nvCxnSpPr>
          <p:cNvPr id="33" name="Straight Arrow Connector 32"/>
          <p:cNvCxnSpPr/>
          <p:nvPr/>
        </p:nvCxnSpPr>
        <p:spPr>
          <a:xfrm flipH="1" flipV="1">
            <a:off x="7396293" y="6048857"/>
            <a:ext cx="113019" cy="471391"/>
          </a:xfrm>
          <a:prstGeom prst="straightConnector1">
            <a:avLst/>
          </a:prstGeom>
          <a:ln w="317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Rectangle 2">
            <a:extLst>
              <a:ext uri="{FF2B5EF4-FFF2-40B4-BE49-F238E27FC236}">
                <a16:creationId xmlns:a16="http://schemas.microsoft.com/office/drawing/2014/main" id="{ABD1D7E5-172F-47C1-9214-3EDD4F81251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152650" y="217081"/>
            <a:ext cx="7886700" cy="1325563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GB" sz="4800" dirty="0">
                <a:latin typeface="Comic Sans MS" pitchFamily="66" charset="0"/>
              </a:rPr>
              <a:t>Linear Transformations</a:t>
            </a:r>
          </a:p>
        </p:txBody>
      </p:sp>
      <p:sp>
        <p:nvSpPr>
          <p:cNvPr id="35" name="テキスト ボックス 3">
            <a:extLst>
              <a:ext uri="{FF2B5EF4-FFF2-40B4-BE49-F238E27FC236}">
                <a16:creationId xmlns:a16="http://schemas.microsoft.com/office/drawing/2014/main" id="{7D3CD809-60E3-4630-AEC0-FE35568BECBA}"/>
              </a:ext>
            </a:extLst>
          </p:cNvPr>
          <p:cNvSpPr txBox="1"/>
          <p:nvPr/>
        </p:nvSpPr>
        <p:spPr>
          <a:xfrm>
            <a:off x="10173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7B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80212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8" grpId="1"/>
      <p:bldP spid="9" grpId="0"/>
      <p:bldP spid="9" grpId="1"/>
      <p:bldP spid="25" grpId="0"/>
      <p:bldP spid="26" grpId="0"/>
      <p:bldP spid="27" grpId="0" animBg="1"/>
      <p:bldP spid="28" grpId="0"/>
      <p:bldP spid="29" grpId="0"/>
      <p:bldP spid="29" grpId="1"/>
      <p:bldP spid="1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05000" y="1600200"/>
            <a:ext cx="3657600" cy="5257800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anose="030F0702030302020204" pitchFamily="66" charset="0"/>
              </a:rPr>
              <a:t>You can use matrices to represent rotations, reflections and enlargements</a:t>
            </a: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We will now consider these problems in reverse, finding a matrix for a particular transformation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algn="ctr">
              <a:buFont typeface="Wingdings"/>
              <a:buChar char="à"/>
            </a:pPr>
            <a:r>
              <a:rPr lang="en-US" sz="1400" dirty="0">
                <a:latin typeface="Comic Sans MS" panose="030F0702030302020204" pitchFamily="66" charset="0"/>
                <a:sym typeface="Wingdings" pitchFamily="2" charset="2"/>
              </a:rPr>
              <a:t>As you have seen, sketches are vital when thinking about these problems…</a:t>
            </a:r>
          </a:p>
          <a:p>
            <a:pPr algn="ctr">
              <a:buFont typeface="Wingdings"/>
              <a:buChar char="à"/>
            </a:pPr>
            <a:endParaRPr lang="en-US" sz="1400" dirty="0">
              <a:latin typeface="Comic Sans MS" panose="030F0702030302020204" pitchFamily="66" charset="0"/>
              <a:sym typeface="Wingdings" pitchFamily="2" charset="2"/>
            </a:endParaRPr>
          </a:p>
          <a:p>
            <a:pPr algn="ctr">
              <a:buFont typeface="Wingdings"/>
              <a:buChar char="à"/>
            </a:pPr>
            <a:r>
              <a:rPr lang="en-US" sz="1400" dirty="0">
                <a:latin typeface="Comic Sans MS" panose="030F0702030302020204" pitchFamily="66" charset="0"/>
                <a:sym typeface="Wingdings" pitchFamily="2" charset="2"/>
              </a:rPr>
              <a:t>Find a matrix to represent the transformation:</a:t>
            </a: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  <a:sym typeface="Wingdings" pitchFamily="2" charset="2"/>
              </a:rPr>
              <a:t>      ‘Enlargement, </a:t>
            </a:r>
            <a:r>
              <a:rPr lang="en-US" sz="1400" dirty="0" err="1">
                <a:latin typeface="Comic Sans MS" panose="030F0702030302020204" pitchFamily="66" charset="0"/>
                <a:sym typeface="Wingdings" pitchFamily="2" charset="2"/>
              </a:rPr>
              <a:t>centre</a:t>
            </a:r>
            <a:r>
              <a:rPr lang="en-US" sz="1400" dirty="0">
                <a:latin typeface="Comic Sans MS" panose="030F0702030302020204" pitchFamily="66" charset="0"/>
                <a:sym typeface="Wingdings" pitchFamily="2" charset="2"/>
              </a:rPr>
              <a:t> (0,0), scale factor 2’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  <a:sym typeface="Wingdings" pitchFamily="2" charset="2"/>
            </a:endParaRPr>
          </a:p>
          <a:p>
            <a:pPr algn="ctr">
              <a:buFont typeface="Wingdings"/>
              <a:buChar char="à"/>
            </a:pPr>
            <a:r>
              <a:rPr lang="en-US" sz="1400" dirty="0">
                <a:latin typeface="Comic Sans MS" panose="030F0702030302020204" pitchFamily="66" charset="0"/>
                <a:sym typeface="Wingdings" pitchFamily="2" charset="2"/>
              </a:rPr>
              <a:t>Start with a sketch as normal and consider where the coordinates will end up…</a:t>
            </a:r>
          </a:p>
          <a:p>
            <a:pPr algn="ctr">
              <a:buFont typeface="Wingdings"/>
              <a:buChar char="à"/>
            </a:pPr>
            <a:endParaRPr lang="en-US" sz="1400" dirty="0">
              <a:latin typeface="Comic Sans MS" panose="030F0702030302020204" pitchFamily="66" charset="0"/>
              <a:sym typeface="Wingdings" pitchFamily="2" charset="2"/>
            </a:endParaRPr>
          </a:p>
          <a:p>
            <a:pPr algn="ctr">
              <a:buFont typeface="Wingdings"/>
              <a:buChar char="à"/>
            </a:pPr>
            <a:r>
              <a:rPr lang="en-US" sz="1400" dirty="0">
                <a:latin typeface="Comic Sans MS" panose="030F0702030302020204" pitchFamily="66" charset="0"/>
                <a:sym typeface="Wingdings" pitchFamily="2" charset="2"/>
              </a:rPr>
              <a:t>An enlargement of scale factor 2 will double the values of the x and y coordinates…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cxnSp>
        <p:nvCxnSpPr>
          <p:cNvPr id="6" name="Straight Arrow Connector 5"/>
          <p:cNvCxnSpPr/>
          <p:nvPr/>
        </p:nvCxnSpPr>
        <p:spPr>
          <a:xfrm flipV="1">
            <a:off x="8153400" y="1371601"/>
            <a:ext cx="0" cy="3322703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6507778" y="3008966"/>
            <a:ext cx="3467102" cy="2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8839200" y="3124201"/>
            <a:ext cx="685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rgbClr val="FF0000"/>
                </a:solidFill>
                <a:latin typeface="Comic Sans MS" pitchFamily="66" charset="0"/>
              </a:rPr>
              <a:t>(2,0)</a:t>
            </a:r>
            <a:endParaRPr lang="en-GB" sz="14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467600" y="2375339"/>
            <a:ext cx="61266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>
                <a:solidFill>
                  <a:srgbClr val="0000CC"/>
                </a:solidFill>
                <a:latin typeface="Comic Sans MS" pitchFamily="66" charset="0"/>
              </a:rPr>
              <a:t>(0,1)</a:t>
            </a:r>
            <a:endParaRPr lang="en-GB" sz="1400" b="1" dirty="0">
              <a:solidFill>
                <a:srgbClr val="0000CC"/>
              </a:solidFill>
              <a:latin typeface="Comic Sans MS" pitchFamily="66" charset="0"/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8527520" y="2894666"/>
            <a:ext cx="175859" cy="228600"/>
            <a:chOff x="6629400" y="4876800"/>
            <a:chExt cx="175859" cy="228600"/>
          </a:xfrm>
        </p:grpSpPr>
        <p:cxnSp>
          <p:nvCxnSpPr>
            <p:cNvPr id="11" name="Straight Connector 10"/>
            <p:cNvCxnSpPr/>
            <p:nvPr/>
          </p:nvCxnSpPr>
          <p:spPr>
            <a:xfrm>
              <a:off x="6629400" y="4876800"/>
              <a:ext cx="175859" cy="2286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6629400" y="4876800"/>
              <a:ext cx="175859" cy="2286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" name="Group 12"/>
          <p:cNvGrpSpPr/>
          <p:nvPr/>
        </p:nvGrpSpPr>
        <p:grpSpPr>
          <a:xfrm>
            <a:off x="8058155" y="2448205"/>
            <a:ext cx="175859" cy="228600"/>
            <a:chOff x="6629400" y="4876800"/>
            <a:chExt cx="175859" cy="228600"/>
          </a:xfrm>
        </p:grpSpPr>
        <p:cxnSp>
          <p:nvCxnSpPr>
            <p:cNvPr id="14" name="Straight Connector 13"/>
            <p:cNvCxnSpPr/>
            <p:nvPr/>
          </p:nvCxnSpPr>
          <p:spPr>
            <a:xfrm>
              <a:off x="6629400" y="4876800"/>
              <a:ext cx="175859" cy="228600"/>
            </a:xfrm>
            <a:prstGeom prst="line">
              <a:avLst/>
            </a:prstGeom>
            <a:ln w="25400">
              <a:solidFill>
                <a:srgbClr val="0000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flipH="1">
              <a:off x="6629400" y="4876800"/>
              <a:ext cx="175859" cy="228600"/>
            </a:xfrm>
            <a:prstGeom prst="line">
              <a:avLst/>
            </a:prstGeom>
            <a:ln w="25400">
              <a:solidFill>
                <a:srgbClr val="0000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" name="Group 15"/>
          <p:cNvGrpSpPr/>
          <p:nvPr/>
        </p:nvGrpSpPr>
        <p:grpSpPr>
          <a:xfrm>
            <a:off x="8991601" y="2895600"/>
            <a:ext cx="175859" cy="228600"/>
            <a:chOff x="6629400" y="4876800"/>
            <a:chExt cx="175859" cy="228600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6629400" y="4876800"/>
              <a:ext cx="175859" cy="2286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flipH="1">
              <a:off x="6629400" y="4876800"/>
              <a:ext cx="175859" cy="2286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9" name="TextBox 18"/>
          <p:cNvSpPr txBox="1"/>
          <p:nvPr/>
        </p:nvSpPr>
        <p:spPr>
          <a:xfrm>
            <a:off x="8305800" y="3124201"/>
            <a:ext cx="61266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>
                <a:solidFill>
                  <a:srgbClr val="FF0000"/>
                </a:solidFill>
                <a:latin typeface="Comic Sans MS" pitchFamily="66" charset="0"/>
              </a:rPr>
              <a:t>(1,0)</a:t>
            </a:r>
            <a:endParaRPr lang="en-GB" sz="14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cxnSp>
        <p:nvCxnSpPr>
          <p:cNvPr id="20" name="Straight Arrow Connector 19"/>
          <p:cNvCxnSpPr/>
          <p:nvPr/>
        </p:nvCxnSpPr>
        <p:spPr>
          <a:xfrm flipH="1" flipV="1">
            <a:off x="8153401" y="2555190"/>
            <a:ext cx="1" cy="495301"/>
          </a:xfrm>
          <a:prstGeom prst="straightConnector1">
            <a:avLst/>
          </a:prstGeom>
          <a:ln w="38100">
            <a:solidFill>
              <a:srgbClr val="0000C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>
            <a:off x="8153403" y="3011323"/>
            <a:ext cx="462050" cy="2157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8153403" y="3007744"/>
            <a:ext cx="926126" cy="3579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3" name="Group 22"/>
          <p:cNvGrpSpPr/>
          <p:nvPr/>
        </p:nvGrpSpPr>
        <p:grpSpPr>
          <a:xfrm>
            <a:off x="8058154" y="1951904"/>
            <a:ext cx="175859" cy="228600"/>
            <a:chOff x="6629400" y="4876800"/>
            <a:chExt cx="175859" cy="228600"/>
          </a:xfrm>
        </p:grpSpPr>
        <p:cxnSp>
          <p:nvCxnSpPr>
            <p:cNvPr id="24" name="Straight Connector 23"/>
            <p:cNvCxnSpPr/>
            <p:nvPr/>
          </p:nvCxnSpPr>
          <p:spPr>
            <a:xfrm>
              <a:off x="6629400" y="4876800"/>
              <a:ext cx="175859" cy="228600"/>
            </a:xfrm>
            <a:prstGeom prst="line">
              <a:avLst/>
            </a:prstGeom>
            <a:ln w="25400">
              <a:solidFill>
                <a:srgbClr val="0000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flipH="1">
              <a:off x="6629400" y="4876800"/>
              <a:ext cx="175859" cy="228600"/>
            </a:xfrm>
            <a:prstGeom prst="line">
              <a:avLst/>
            </a:prstGeom>
            <a:ln w="25400">
              <a:solidFill>
                <a:srgbClr val="0000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6" name="TextBox 25"/>
          <p:cNvSpPr txBox="1"/>
          <p:nvPr/>
        </p:nvSpPr>
        <p:spPr>
          <a:xfrm>
            <a:off x="7467600" y="1905001"/>
            <a:ext cx="61266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>
                <a:solidFill>
                  <a:srgbClr val="0000CC"/>
                </a:solidFill>
                <a:latin typeface="Comic Sans MS" pitchFamily="66" charset="0"/>
              </a:rPr>
              <a:t>(0,2)</a:t>
            </a:r>
            <a:endParaRPr lang="en-GB" sz="1400" b="1" dirty="0">
              <a:solidFill>
                <a:srgbClr val="0000CC"/>
              </a:solidFill>
              <a:latin typeface="Comic Sans MS" pitchFamily="66" charset="0"/>
            </a:endParaRPr>
          </a:p>
        </p:txBody>
      </p:sp>
      <p:cxnSp>
        <p:nvCxnSpPr>
          <p:cNvPr id="27" name="Straight Arrow Connector 26"/>
          <p:cNvCxnSpPr/>
          <p:nvPr/>
        </p:nvCxnSpPr>
        <p:spPr>
          <a:xfrm flipV="1">
            <a:off x="8153399" y="2058889"/>
            <a:ext cx="5" cy="948854"/>
          </a:xfrm>
          <a:prstGeom prst="straightConnector1">
            <a:avLst/>
          </a:prstGeom>
          <a:ln w="38100">
            <a:solidFill>
              <a:srgbClr val="0000C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5719849" y="4800600"/>
                <a:ext cx="2433550" cy="5542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/>
                        </a:rPr>
                        <m:t>𝑂𝑟𝑖𝑔𝑖𝑛𝑎𝑙</m:t>
                      </m:r>
                      <m:r>
                        <a:rPr lang="en-US" i="1">
                          <a:latin typeface="Cambria Math"/>
                        </a:rPr>
                        <m:t> </m:t>
                      </m:r>
                      <m:r>
                        <a:rPr lang="en-US" i="1">
                          <a:latin typeface="Cambria Math"/>
                        </a:rPr>
                        <m:t>𝑝𝑎𝑖𝑟</m:t>
                      </m:r>
                      <m:r>
                        <a:rPr lang="en-US" i="1">
                          <a:latin typeface="Cambria Math"/>
                        </a:rPr>
                        <m:t>: </m:t>
                      </m:r>
                      <m:d>
                        <m:dPr>
                          <m:begChr m:val="["/>
                          <m:endChr m:val="]"/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GB" i="1">
                                    <a:latin typeface="Cambria Math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1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19849" y="4800600"/>
                <a:ext cx="2433550" cy="554254"/>
              </a:xfrm>
              <a:prstGeom prst="rect">
                <a:avLst/>
              </a:prstGeom>
              <a:blipFill>
                <a:blip r:embed="rId2"/>
                <a:stretch>
                  <a:fillRect b="-222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5751296" y="5500812"/>
                <a:ext cx="1998560" cy="5542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/>
                        </a:rPr>
                        <m:t>𝑁𝑒𝑤</m:t>
                      </m:r>
                      <m:r>
                        <a:rPr lang="en-US" i="1">
                          <a:latin typeface="Cambria Math"/>
                        </a:rPr>
                        <m:t> </m:t>
                      </m:r>
                      <m:r>
                        <a:rPr lang="en-US" i="1">
                          <a:latin typeface="Cambria Math"/>
                        </a:rPr>
                        <m:t>𝑝𝑎𝑖𝑟</m:t>
                      </m:r>
                      <m:r>
                        <a:rPr lang="en-US" i="1">
                          <a:latin typeface="Cambria Math"/>
                        </a:rPr>
                        <m:t>: </m:t>
                      </m:r>
                      <m:d>
                        <m:dPr>
                          <m:begChr m:val="["/>
                          <m:endChr m:val="]"/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GB" i="1">
                                    <a:latin typeface="Cambria Math"/>
                                  </a:rPr>
                                  <m:t>2</m:t>
                                </m:r>
                              </m:e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GB" i="1">
                                    <a:latin typeface="Cambria Math"/>
                                  </a:rPr>
                                  <m:t>2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51296" y="5500812"/>
                <a:ext cx="1998560" cy="554254"/>
              </a:xfrm>
              <a:prstGeom prst="rect">
                <a:avLst/>
              </a:prstGeom>
              <a:blipFill>
                <a:blip r:embed="rId3"/>
                <a:stretch>
                  <a:fillRect b="-444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2" name="Arc 31"/>
          <p:cNvSpPr/>
          <p:nvPr/>
        </p:nvSpPr>
        <p:spPr>
          <a:xfrm>
            <a:off x="7777137" y="5150706"/>
            <a:ext cx="576666" cy="700212"/>
          </a:xfrm>
          <a:prstGeom prst="arc">
            <a:avLst>
              <a:gd name="adj1" fmla="val 16200000"/>
              <a:gd name="adj2" fmla="val 5332157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TextBox 32"/>
          <p:cNvSpPr txBox="1"/>
          <p:nvPr/>
        </p:nvSpPr>
        <p:spPr>
          <a:xfrm>
            <a:off x="8267956" y="5156745"/>
            <a:ext cx="238947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Just replace the coordinates in the matrix…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5590159" y="6334780"/>
            <a:ext cx="457854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This matrix will enlarge the shape by a scale factor 2, centre (0,0)</a:t>
            </a:r>
          </a:p>
        </p:txBody>
      </p:sp>
      <p:cxnSp>
        <p:nvCxnSpPr>
          <p:cNvPr id="35" name="Straight Arrow Connector 34"/>
          <p:cNvCxnSpPr/>
          <p:nvPr/>
        </p:nvCxnSpPr>
        <p:spPr>
          <a:xfrm flipH="1" flipV="1">
            <a:off x="7636838" y="5977866"/>
            <a:ext cx="443430" cy="356914"/>
          </a:xfrm>
          <a:prstGeom prst="straightConnector1">
            <a:avLst/>
          </a:prstGeom>
          <a:ln w="317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Rectangle 2">
            <a:extLst>
              <a:ext uri="{FF2B5EF4-FFF2-40B4-BE49-F238E27FC236}">
                <a16:creationId xmlns:a16="http://schemas.microsoft.com/office/drawing/2014/main" id="{4FEF347D-19D3-47BD-A299-769C5751D23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152650" y="217081"/>
            <a:ext cx="7886700" cy="1325563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GB" sz="4800" dirty="0">
                <a:latin typeface="Comic Sans MS" pitchFamily="66" charset="0"/>
              </a:rPr>
              <a:t>Linear Transformations</a:t>
            </a:r>
          </a:p>
        </p:txBody>
      </p:sp>
      <p:sp>
        <p:nvSpPr>
          <p:cNvPr id="37" name="テキスト ボックス 3">
            <a:extLst>
              <a:ext uri="{FF2B5EF4-FFF2-40B4-BE49-F238E27FC236}">
                <a16:creationId xmlns:a16="http://schemas.microsoft.com/office/drawing/2014/main" id="{4A85D256-336E-449B-B4B4-B5F81BAB548A}"/>
              </a:ext>
            </a:extLst>
          </p:cNvPr>
          <p:cNvSpPr txBox="1"/>
          <p:nvPr/>
        </p:nvSpPr>
        <p:spPr>
          <a:xfrm>
            <a:off x="10173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7B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76536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8" grpId="1"/>
      <p:bldP spid="9" grpId="0"/>
      <p:bldP spid="9" grpId="1"/>
      <p:bldP spid="19" grpId="0"/>
      <p:bldP spid="19" grpId="1"/>
      <p:bldP spid="26" grpId="0"/>
      <p:bldP spid="26" grpId="1"/>
      <p:bldP spid="30" grpId="0"/>
      <p:bldP spid="31" grpId="0"/>
      <p:bldP spid="32" grpId="0" animBg="1"/>
      <p:bldP spid="33" grpId="0"/>
      <p:bldP spid="3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Arrow Connector 6"/>
          <p:cNvCxnSpPr/>
          <p:nvPr/>
        </p:nvCxnSpPr>
        <p:spPr>
          <a:xfrm>
            <a:off x="5943600" y="2418907"/>
            <a:ext cx="2057400" cy="0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 rot="16200000">
            <a:off x="5905500" y="2457007"/>
            <a:ext cx="2057400" cy="0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>
            <a:off x="8305800" y="2418907"/>
            <a:ext cx="2057400" cy="0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 rot="16200000">
            <a:off x="8267700" y="2457007"/>
            <a:ext cx="2057400" cy="0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05000" y="1600200"/>
            <a:ext cx="3657600" cy="52578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anose="030F0702030302020204" pitchFamily="66" charset="0"/>
              </a:rPr>
              <a:t>You can use matrices to represent rotations, reflections and enlargements</a:t>
            </a: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We will now consider these problems in reverse, finding a matrix for a particular transformation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algn="ctr">
              <a:buFont typeface="Wingdings"/>
              <a:buChar char="à"/>
            </a:pPr>
            <a:r>
              <a:rPr lang="en-US" sz="1400" dirty="0">
                <a:latin typeface="Comic Sans MS" panose="030F0702030302020204" pitchFamily="66" charset="0"/>
                <a:sym typeface="Wingdings" pitchFamily="2" charset="2"/>
              </a:rPr>
              <a:t>As you have seen, sketches are vital when thinking about these problems…</a:t>
            </a:r>
          </a:p>
          <a:p>
            <a:pPr algn="ctr">
              <a:buFont typeface="Wingdings"/>
              <a:buChar char="à"/>
            </a:pPr>
            <a:endParaRPr lang="en-US" sz="1400" dirty="0">
              <a:latin typeface="Comic Sans MS" panose="030F0702030302020204" pitchFamily="66" charset="0"/>
              <a:sym typeface="Wingdings" pitchFamily="2" charset="2"/>
            </a:endParaRPr>
          </a:p>
          <a:p>
            <a:pPr algn="ctr">
              <a:buFont typeface="Wingdings"/>
              <a:buChar char="à"/>
            </a:pPr>
            <a:r>
              <a:rPr lang="en-US" sz="1400" dirty="0">
                <a:latin typeface="Comic Sans MS" panose="030F0702030302020204" pitchFamily="66" charset="0"/>
                <a:sym typeface="Wingdings" pitchFamily="2" charset="2"/>
              </a:rPr>
              <a:t>Find a matrix to represent the transformation:</a:t>
            </a: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  <a:sym typeface="Wingdings" pitchFamily="2" charset="2"/>
              </a:rPr>
              <a:t>      ‘Rotation of 45° anticlockwise about (0,0)’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  <a:sym typeface="Wingdings" pitchFamily="2" charset="2"/>
            </a:endParaRPr>
          </a:p>
          <a:p>
            <a:pPr algn="ctr">
              <a:buFont typeface="Wingdings"/>
              <a:buChar char="à"/>
            </a:pPr>
            <a:r>
              <a:rPr lang="en-US" sz="1400" dirty="0">
                <a:latin typeface="Comic Sans MS" panose="030F0702030302020204" pitchFamily="66" charset="0"/>
                <a:sym typeface="Wingdings" pitchFamily="2" charset="2"/>
              </a:rPr>
              <a:t>Start with a sketch as normal and consider where the coordinates will end up…</a:t>
            </a: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351182" y="1833078"/>
            <a:ext cx="55335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rgbClr val="0000CC"/>
                </a:solidFill>
                <a:latin typeface="Comic Sans MS" pitchFamily="66" charset="0"/>
              </a:rPr>
              <a:t>(0,1)</a:t>
            </a:r>
            <a:endParaRPr lang="en-GB" sz="1200" b="1" dirty="0">
              <a:solidFill>
                <a:srgbClr val="0000CC"/>
              </a:solidFill>
              <a:latin typeface="Comic Sans MS" pitchFamily="66" charset="0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7294144" y="2309875"/>
            <a:ext cx="175859" cy="228600"/>
            <a:chOff x="6629400" y="4876800"/>
            <a:chExt cx="175859" cy="228600"/>
          </a:xfrm>
        </p:grpSpPr>
        <p:cxnSp>
          <p:nvCxnSpPr>
            <p:cNvPr id="10" name="Straight Connector 9"/>
            <p:cNvCxnSpPr/>
            <p:nvPr/>
          </p:nvCxnSpPr>
          <p:spPr>
            <a:xfrm>
              <a:off x="6629400" y="4876800"/>
              <a:ext cx="175859" cy="2286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6629400" y="4876800"/>
              <a:ext cx="175859" cy="2286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" name="Group 11"/>
          <p:cNvGrpSpPr/>
          <p:nvPr/>
        </p:nvGrpSpPr>
        <p:grpSpPr>
          <a:xfrm>
            <a:off x="6840819" y="1852781"/>
            <a:ext cx="175859" cy="228600"/>
            <a:chOff x="6629400" y="4876800"/>
            <a:chExt cx="175859" cy="228600"/>
          </a:xfrm>
        </p:grpSpPr>
        <p:cxnSp>
          <p:nvCxnSpPr>
            <p:cNvPr id="13" name="Straight Connector 12"/>
            <p:cNvCxnSpPr/>
            <p:nvPr/>
          </p:nvCxnSpPr>
          <p:spPr>
            <a:xfrm>
              <a:off x="6629400" y="4876800"/>
              <a:ext cx="175859" cy="228600"/>
            </a:xfrm>
            <a:prstGeom prst="line">
              <a:avLst/>
            </a:prstGeom>
            <a:ln w="25400">
              <a:solidFill>
                <a:srgbClr val="0000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flipH="1">
              <a:off x="6629400" y="4876800"/>
              <a:ext cx="175859" cy="228600"/>
            </a:xfrm>
            <a:prstGeom prst="line">
              <a:avLst/>
            </a:prstGeom>
            <a:ln w="25400">
              <a:solidFill>
                <a:srgbClr val="0000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" name="TextBox 14"/>
          <p:cNvSpPr txBox="1"/>
          <p:nvPr/>
        </p:nvSpPr>
        <p:spPr>
          <a:xfrm>
            <a:off x="7125587" y="2539409"/>
            <a:ext cx="55335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rgbClr val="FF0000"/>
                </a:solidFill>
                <a:latin typeface="Comic Sans MS" pitchFamily="66" charset="0"/>
              </a:rPr>
              <a:t>(1,0)</a:t>
            </a:r>
            <a:endParaRPr lang="en-GB" sz="12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grpSp>
        <p:nvGrpSpPr>
          <p:cNvPr id="16" name="Group 15"/>
          <p:cNvGrpSpPr/>
          <p:nvPr/>
        </p:nvGrpSpPr>
        <p:grpSpPr>
          <a:xfrm>
            <a:off x="9562422" y="1930647"/>
            <a:ext cx="175859" cy="228600"/>
            <a:chOff x="6629400" y="4876800"/>
            <a:chExt cx="175859" cy="228600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6629400" y="4876800"/>
              <a:ext cx="175859" cy="2286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flipH="1">
              <a:off x="6629400" y="4876800"/>
              <a:ext cx="175859" cy="2286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9" name="Group 18"/>
          <p:cNvGrpSpPr/>
          <p:nvPr/>
        </p:nvGrpSpPr>
        <p:grpSpPr>
          <a:xfrm>
            <a:off x="8880407" y="1930754"/>
            <a:ext cx="175859" cy="228600"/>
            <a:chOff x="6629400" y="4876800"/>
            <a:chExt cx="175859" cy="228600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6629400" y="4876800"/>
              <a:ext cx="175859" cy="228600"/>
            </a:xfrm>
            <a:prstGeom prst="line">
              <a:avLst/>
            </a:prstGeom>
            <a:ln w="25400">
              <a:solidFill>
                <a:srgbClr val="0000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6629400" y="4876800"/>
              <a:ext cx="175859" cy="228600"/>
            </a:xfrm>
            <a:prstGeom prst="line">
              <a:avLst/>
            </a:prstGeom>
            <a:ln w="25400">
              <a:solidFill>
                <a:srgbClr val="0000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2" name="Straight Arrow Connector 21"/>
          <p:cNvCxnSpPr/>
          <p:nvPr/>
        </p:nvCxnSpPr>
        <p:spPr>
          <a:xfrm flipH="1" flipV="1">
            <a:off x="6932521" y="1936898"/>
            <a:ext cx="1" cy="495301"/>
          </a:xfrm>
          <a:prstGeom prst="straightConnector1">
            <a:avLst/>
          </a:prstGeom>
          <a:ln w="38100">
            <a:solidFill>
              <a:srgbClr val="0000C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>
            <a:off x="6934200" y="2418908"/>
            <a:ext cx="462050" cy="2157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 flipV="1">
            <a:off x="9305263" y="2052084"/>
            <a:ext cx="352645" cy="35673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flipH="1" flipV="1">
            <a:off x="8957933" y="2066261"/>
            <a:ext cx="352645" cy="356730"/>
          </a:xfrm>
          <a:prstGeom prst="straightConnector1">
            <a:avLst/>
          </a:prstGeom>
          <a:ln w="38100">
            <a:solidFill>
              <a:srgbClr val="0000C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9525001" y="1656908"/>
            <a:ext cx="55335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rgbClr val="FF0000"/>
                </a:solidFill>
                <a:latin typeface="Comic Sans MS" pitchFamily="66" charset="0"/>
              </a:rPr>
              <a:t>(?,?)</a:t>
            </a:r>
            <a:endParaRPr lang="en-GB" sz="12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8534401" y="1656908"/>
            <a:ext cx="53732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rgbClr val="0000CC"/>
                </a:solidFill>
                <a:latin typeface="Comic Sans MS" pitchFamily="66" charset="0"/>
              </a:rPr>
              <a:t>(?,?)</a:t>
            </a:r>
            <a:endParaRPr lang="en-GB" sz="1200" b="1" dirty="0">
              <a:solidFill>
                <a:srgbClr val="0000CC"/>
              </a:solidFill>
              <a:latin typeface="Comic Sans MS" pitchFamily="66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5759302" y="3530011"/>
            <a:ext cx="475984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Comic Sans MS" panose="030F0702030302020204" pitchFamily="66" charset="0"/>
              </a:rPr>
              <a:t>We will use 2 separate diagrams here…</a:t>
            </a:r>
          </a:p>
          <a:p>
            <a:pPr marL="171450" indent="-171450">
              <a:buFont typeface="Wingdings"/>
              <a:buChar char="à"/>
            </a:pPr>
            <a:r>
              <a:rPr lang="en-GB" sz="1200" dirty="0">
                <a:latin typeface="Comic Sans MS" panose="030F0702030302020204" pitchFamily="66" charset="0"/>
                <a:sym typeface="Wingdings" panose="05000000000000000000" pitchFamily="2" charset="2"/>
              </a:rPr>
              <a:t>It is not necessarily as obvious this time as to what the new coordinates are….</a:t>
            </a:r>
          </a:p>
          <a:p>
            <a:pPr marL="171450" indent="-171450">
              <a:buFont typeface="Wingdings"/>
              <a:buChar char="à"/>
            </a:pPr>
            <a:r>
              <a:rPr lang="en-GB" sz="1200" dirty="0">
                <a:latin typeface="Comic Sans MS" panose="030F0702030302020204" pitchFamily="66" charset="0"/>
                <a:sym typeface="Wingdings" panose="05000000000000000000" pitchFamily="2" charset="2"/>
              </a:rPr>
              <a:t>Imagine we looked in a bit more detail…</a:t>
            </a:r>
          </a:p>
          <a:p>
            <a:pPr marL="171450" indent="-171450">
              <a:buFont typeface="Wingdings"/>
              <a:buChar char="à"/>
            </a:pPr>
            <a:r>
              <a:rPr lang="en-GB" sz="1200" dirty="0">
                <a:latin typeface="Comic Sans MS" panose="030F0702030302020204" pitchFamily="66" charset="0"/>
                <a:sym typeface="Wingdings" panose="05000000000000000000" pitchFamily="2" charset="2"/>
              </a:rPr>
              <a:t>The new red coordinate will still be a distance of 1 from the origin, as there has been no enlargement</a:t>
            </a:r>
          </a:p>
        </p:txBody>
      </p:sp>
      <p:cxnSp>
        <p:nvCxnSpPr>
          <p:cNvPr id="38" name="Straight Arrow Connector 37"/>
          <p:cNvCxnSpPr/>
          <p:nvPr/>
        </p:nvCxnSpPr>
        <p:spPr>
          <a:xfrm>
            <a:off x="5943600" y="6400800"/>
            <a:ext cx="1752600" cy="0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/>
          <p:nvPr/>
        </p:nvCxnSpPr>
        <p:spPr>
          <a:xfrm flipV="1">
            <a:off x="5943600" y="4648200"/>
            <a:ext cx="0" cy="1752600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2" name="Group 41"/>
          <p:cNvGrpSpPr/>
          <p:nvPr/>
        </p:nvGrpSpPr>
        <p:grpSpPr>
          <a:xfrm>
            <a:off x="6957238" y="5266661"/>
            <a:ext cx="175859" cy="228600"/>
            <a:chOff x="6629400" y="4876800"/>
            <a:chExt cx="175859" cy="228600"/>
          </a:xfrm>
        </p:grpSpPr>
        <p:cxnSp>
          <p:nvCxnSpPr>
            <p:cNvPr id="43" name="Straight Connector 42"/>
            <p:cNvCxnSpPr/>
            <p:nvPr/>
          </p:nvCxnSpPr>
          <p:spPr>
            <a:xfrm>
              <a:off x="6629400" y="4876800"/>
              <a:ext cx="175859" cy="2286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flipH="1">
              <a:off x="6629400" y="4876800"/>
              <a:ext cx="175859" cy="2286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49" name="Straight Arrow Connector 48"/>
          <p:cNvCxnSpPr/>
          <p:nvPr/>
        </p:nvCxnSpPr>
        <p:spPr>
          <a:xfrm flipV="1">
            <a:off x="7038754" y="5384505"/>
            <a:ext cx="887" cy="1032244"/>
          </a:xfrm>
          <a:prstGeom prst="straightConnector1">
            <a:avLst/>
          </a:prstGeom>
          <a:ln w="31750">
            <a:solidFill>
              <a:srgbClr val="FF0000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Arc 49"/>
          <p:cNvSpPr/>
          <p:nvPr/>
        </p:nvSpPr>
        <p:spPr>
          <a:xfrm>
            <a:off x="5334000" y="5943600"/>
            <a:ext cx="914400" cy="914400"/>
          </a:xfrm>
          <a:prstGeom prst="arc">
            <a:avLst>
              <a:gd name="adj1" fmla="val 19945892"/>
              <a:gd name="adj2" fmla="val 21574418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45" name="Straight Arrow Connector 44"/>
          <p:cNvCxnSpPr/>
          <p:nvPr/>
        </p:nvCxnSpPr>
        <p:spPr>
          <a:xfrm flipV="1">
            <a:off x="5966638" y="5385392"/>
            <a:ext cx="1082749" cy="1017721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/>
          <p:nvPr/>
        </p:nvCxnSpPr>
        <p:spPr>
          <a:xfrm>
            <a:off x="5957778" y="6404344"/>
            <a:ext cx="1091609" cy="1772"/>
          </a:xfrm>
          <a:prstGeom prst="straightConnector1">
            <a:avLst/>
          </a:prstGeom>
          <a:ln w="31750">
            <a:solidFill>
              <a:srgbClr val="FF0000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Box 50"/>
          <p:cNvSpPr txBox="1"/>
          <p:nvPr/>
        </p:nvSpPr>
        <p:spPr>
          <a:xfrm>
            <a:off x="6134986" y="6140302"/>
            <a:ext cx="41549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100" dirty="0">
                <a:latin typeface="Comic Sans MS" panose="030F0702030302020204" pitchFamily="66" charset="0"/>
              </a:rPr>
              <a:t>45°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6294475" y="5566144"/>
            <a:ext cx="27764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1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5964867" y="5300332"/>
            <a:ext cx="51167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err="1">
                <a:latin typeface="Comic Sans MS" panose="030F0702030302020204" pitchFamily="66" charset="0"/>
              </a:rPr>
              <a:t>Hyp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7239000" y="5562601"/>
            <a:ext cx="5196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err="1">
                <a:latin typeface="Comic Sans MS" panose="030F0702030302020204" pitchFamily="66" charset="0"/>
              </a:rPr>
              <a:t>Opp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6705600" y="6518326"/>
            <a:ext cx="4940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err="1">
                <a:latin typeface="Comic Sans MS" panose="030F0702030302020204" pitchFamily="66" charset="0"/>
              </a:rPr>
              <a:t>Adj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Box 58"/>
              <p:cNvSpPr txBox="1"/>
              <p:nvPr/>
            </p:nvSpPr>
            <p:spPr>
              <a:xfrm>
                <a:off x="7848600" y="4736806"/>
                <a:ext cx="160370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/>
                        </a:rPr>
                        <m:t>𝑂𝑝𝑝</m:t>
                      </m:r>
                      <m:r>
                        <a:rPr lang="en-GB" sz="1400" i="1">
                          <a:latin typeface="Cambria Math"/>
                        </a:rPr>
                        <m:t>=</m:t>
                      </m:r>
                      <m:r>
                        <a:rPr lang="en-GB" sz="1400" i="1">
                          <a:latin typeface="Cambria Math"/>
                        </a:rPr>
                        <m:t>𝑆𝑖𝑛</m:t>
                      </m:r>
                      <m:r>
                        <a:rPr lang="en-GB" sz="1400" i="1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400" i="1">
                          <a:latin typeface="Cambria Math"/>
                          <a:ea typeface="Cambria Math"/>
                        </a:rPr>
                        <m:t>×</m:t>
                      </m:r>
                      <m:r>
                        <a:rPr lang="en-GB" sz="1400" i="1">
                          <a:latin typeface="Cambria Math"/>
                          <a:ea typeface="Cambria Math"/>
                        </a:rPr>
                        <m:t>𝐻𝑦𝑝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9" name="TextBox 5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48600" y="4736806"/>
                <a:ext cx="1603708" cy="307777"/>
              </a:xfrm>
              <a:prstGeom prst="rect">
                <a:avLst/>
              </a:prstGeom>
              <a:blipFill>
                <a:blip r:embed="rId2"/>
                <a:stretch>
                  <a:fillRect b="-4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0" name="TextBox 59"/>
              <p:cNvSpPr txBox="1"/>
              <p:nvPr/>
            </p:nvSpPr>
            <p:spPr>
              <a:xfrm>
                <a:off x="7848601" y="5041606"/>
                <a:ext cx="1461619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/>
                        </a:rPr>
                        <m:t>𝑂𝑝𝑝</m:t>
                      </m:r>
                      <m:r>
                        <a:rPr lang="en-GB" sz="1400" i="1">
                          <a:latin typeface="Cambria Math"/>
                        </a:rPr>
                        <m:t>=</m:t>
                      </m:r>
                      <m:r>
                        <a:rPr lang="en-GB" sz="1400" i="1">
                          <a:latin typeface="Cambria Math"/>
                        </a:rPr>
                        <m:t>𝑆𝑖𝑛</m:t>
                      </m:r>
                      <m:r>
                        <a:rPr lang="en-GB" sz="1400" i="1">
                          <a:latin typeface="Cambria Math"/>
                          <a:ea typeface="Cambria Math"/>
                        </a:rPr>
                        <m:t>45×1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0" name="TextBox 5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48601" y="5041606"/>
                <a:ext cx="1461619" cy="307777"/>
              </a:xfrm>
              <a:prstGeom prst="rect">
                <a:avLst/>
              </a:prstGeom>
              <a:blipFill>
                <a:blip r:embed="rId3"/>
                <a:stretch>
                  <a:fillRect b="-4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1" name="TextBox 60"/>
              <p:cNvSpPr txBox="1"/>
              <p:nvPr/>
            </p:nvSpPr>
            <p:spPr>
              <a:xfrm>
                <a:off x="8174665" y="5270206"/>
                <a:ext cx="702782" cy="53732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i="1">
                              <a:latin typeface="Cambria Math"/>
                            </a:rPr>
                            <m:t>1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sz="1400" i="1">
                                  <a:latin typeface="Cambria Math"/>
                                </a:rPr>
                                <m:t>2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1" name="TextBox 6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74665" y="5270206"/>
                <a:ext cx="702782" cy="53732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2" name="TextBox 61"/>
              <p:cNvSpPr txBox="1"/>
              <p:nvPr/>
            </p:nvSpPr>
            <p:spPr>
              <a:xfrm>
                <a:off x="7848601" y="5804995"/>
                <a:ext cx="1599797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/>
                        </a:rPr>
                        <m:t>𝐴𝑑𝑗</m:t>
                      </m:r>
                      <m:r>
                        <a:rPr lang="en-GB" sz="1400" i="1">
                          <a:latin typeface="Cambria Math"/>
                        </a:rPr>
                        <m:t>=</m:t>
                      </m:r>
                      <m:r>
                        <a:rPr lang="en-GB" sz="1400" i="1">
                          <a:latin typeface="Cambria Math"/>
                        </a:rPr>
                        <m:t>𝐶𝑜𝑠</m:t>
                      </m:r>
                      <m:r>
                        <a:rPr lang="en-GB" sz="1400" i="1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400" i="1">
                          <a:latin typeface="Cambria Math"/>
                          <a:ea typeface="Cambria Math"/>
                        </a:rPr>
                        <m:t>×</m:t>
                      </m:r>
                      <m:r>
                        <a:rPr lang="en-GB" sz="1400" i="1">
                          <a:latin typeface="Cambria Math"/>
                          <a:ea typeface="Cambria Math"/>
                        </a:rPr>
                        <m:t>𝐻𝑦𝑝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2" name="TextBox 6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48601" y="5804995"/>
                <a:ext cx="1599797" cy="307777"/>
              </a:xfrm>
              <a:prstGeom prst="rect">
                <a:avLst/>
              </a:prstGeom>
              <a:blipFill>
                <a:blip r:embed="rId5"/>
                <a:stretch>
                  <a:fillRect b="-8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3" name="TextBox 62"/>
              <p:cNvSpPr txBox="1"/>
              <p:nvPr/>
            </p:nvSpPr>
            <p:spPr>
              <a:xfrm>
                <a:off x="7848601" y="6109795"/>
                <a:ext cx="1457707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/>
                        </a:rPr>
                        <m:t>𝐴𝑑𝑗</m:t>
                      </m:r>
                      <m:r>
                        <a:rPr lang="en-GB" sz="1400" i="1">
                          <a:latin typeface="Cambria Math"/>
                        </a:rPr>
                        <m:t>=</m:t>
                      </m:r>
                      <m:r>
                        <a:rPr lang="en-GB" sz="1400" i="1">
                          <a:latin typeface="Cambria Math"/>
                        </a:rPr>
                        <m:t>𝐶𝑜𝑠</m:t>
                      </m:r>
                      <m:r>
                        <a:rPr lang="en-GB" sz="1400" i="1">
                          <a:latin typeface="Cambria Math"/>
                          <a:ea typeface="Cambria Math"/>
                        </a:rPr>
                        <m:t>45×1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3" name="TextBox 6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48601" y="6109795"/>
                <a:ext cx="1457707" cy="307777"/>
              </a:xfrm>
              <a:prstGeom prst="rect">
                <a:avLst/>
              </a:prstGeom>
              <a:blipFill>
                <a:blip r:embed="rId6"/>
                <a:stretch>
                  <a:fillRect b="-8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4" name="TextBox 63"/>
              <p:cNvSpPr txBox="1"/>
              <p:nvPr/>
            </p:nvSpPr>
            <p:spPr>
              <a:xfrm>
                <a:off x="8174665" y="6338395"/>
                <a:ext cx="702782" cy="53732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i="1">
                              <a:latin typeface="Cambria Math"/>
                            </a:rPr>
                            <m:t>1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sz="1400" i="1">
                                  <a:latin typeface="Cambria Math"/>
                                </a:rPr>
                                <m:t>2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4" name="TextBox 6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74665" y="6338395"/>
                <a:ext cx="702782" cy="53732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5" name="TextBox 64"/>
          <p:cNvSpPr txBox="1"/>
          <p:nvPr/>
        </p:nvSpPr>
        <p:spPr>
          <a:xfrm>
            <a:off x="6400800" y="6396336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u="sng" dirty="0">
                <a:solidFill>
                  <a:srgbClr val="FF0000"/>
                </a:solidFill>
                <a:latin typeface="Comic Sans MS" panose="030F0702030302020204" pitchFamily="66" charset="0"/>
              </a:rPr>
              <a:t>1</a:t>
            </a:r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 √2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7010400" y="5715001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u="sng" dirty="0">
                <a:solidFill>
                  <a:srgbClr val="FF0000"/>
                </a:solidFill>
                <a:latin typeface="Comic Sans MS" panose="030F0702030302020204" pitchFamily="66" charset="0"/>
              </a:rPr>
              <a:t>1</a:t>
            </a:r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 √2</a:t>
            </a:r>
          </a:p>
        </p:txBody>
      </p:sp>
      <p:cxnSp>
        <p:nvCxnSpPr>
          <p:cNvPr id="68" name="Straight Connector 67"/>
          <p:cNvCxnSpPr/>
          <p:nvPr/>
        </p:nvCxnSpPr>
        <p:spPr>
          <a:xfrm>
            <a:off x="7924800" y="5791200"/>
            <a:ext cx="25908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0" name="TextBox 69"/>
              <p:cNvSpPr txBox="1"/>
              <p:nvPr/>
            </p:nvSpPr>
            <p:spPr>
              <a:xfrm>
                <a:off x="9448801" y="1447800"/>
                <a:ext cx="774443" cy="44198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11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11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100" i="1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en-GB" sz="1100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1100" i="1">
                                      <a:solidFill>
                                        <a:srgbClr val="FF0000"/>
                                      </a:solidFill>
                                      <a:latin typeface="Cambria Math"/>
                                    </a:rPr>
                                    <m:t>2</m:t>
                                  </m:r>
                                </m:e>
                              </m:rad>
                            </m:den>
                          </m:f>
                          <m:r>
                            <a:rPr lang="en-GB" sz="110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,</m:t>
                          </m:r>
                          <m:f>
                            <m:fPr>
                              <m:ctrlPr>
                                <a:rPr lang="en-GB" sz="11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100" i="1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en-GB" sz="1100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1100" i="1">
                                      <a:solidFill>
                                        <a:srgbClr val="FF0000"/>
                                      </a:solidFill>
                                      <a:latin typeface="Cambria Math"/>
                                    </a:rPr>
                                    <m:t>2</m:t>
                                  </m:r>
                                </m:e>
                              </m:rad>
                            </m:den>
                          </m:f>
                        </m:e>
                      </m:d>
                    </m:oMath>
                  </m:oMathPara>
                </a14:m>
                <a:endParaRPr lang="en-GB" sz="11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70" name="TextBox 6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48801" y="1447800"/>
                <a:ext cx="774443" cy="441980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1" name="TextBox 70"/>
              <p:cNvSpPr txBox="1"/>
              <p:nvPr/>
            </p:nvSpPr>
            <p:spPr>
              <a:xfrm>
                <a:off x="8305800" y="1447800"/>
                <a:ext cx="903774" cy="44198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1100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100" i="1">
                              <a:solidFill>
                                <a:srgbClr val="0000CC"/>
                              </a:solidFill>
                              <a:latin typeface="Cambria Math"/>
                            </a:rPr>
                            <m:t>−</m:t>
                          </m:r>
                          <m:f>
                            <m:fPr>
                              <m:ctrlPr>
                                <a:rPr lang="en-GB" sz="1100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100" i="1">
                                  <a:solidFill>
                                    <a:srgbClr val="0000CC"/>
                                  </a:solidFill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en-GB" sz="1100" i="1">
                                      <a:solidFill>
                                        <a:srgbClr val="0000CC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1100" i="1">
                                      <a:solidFill>
                                        <a:srgbClr val="0000CC"/>
                                      </a:solidFill>
                                      <a:latin typeface="Cambria Math"/>
                                    </a:rPr>
                                    <m:t>2</m:t>
                                  </m:r>
                                </m:e>
                              </m:rad>
                            </m:den>
                          </m:f>
                          <m:r>
                            <a:rPr lang="en-GB" sz="1100" i="1">
                              <a:solidFill>
                                <a:srgbClr val="0000CC"/>
                              </a:solidFill>
                              <a:latin typeface="Cambria Math"/>
                            </a:rPr>
                            <m:t>,</m:t>
                          </m:r>
                          <m:f>
                            <m:fPr>
                              <m:ctrlPr>
                                <a:rPr lang="en-GB" sz="1100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100" i="1">
                                  <a:solidFill>
                                    <a:srgbClr val="0000CC"/>
                                  </a:solidFill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en-GB" sz="1100" i="1">
                                      <a:solidFill>
                                        <a:srgbClr val="0000CC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1100" i="1">
                                      <a:solidFill>
                                        <a:srgbClr val="0000CC"/>
                                      </a:solidFill>
                                      <a:latin typeface="Cambria Math"/>
                                    </a:rPr>
                                    <m:t>2</m:t>
                                  </m:r>
                                </m:e>
                              </m:rad>
                            </m:den>
                          </m:f>
                        </m:e>
                      </m:d>
                    </m:oMath>
                  </m:oMathPara>
                </a14:m>
                <a:endParaRPr lang="en-GB" sz="1100" dirty="0">
                  <a:solidFill>
                    <a:srgbClr val="0000CC"/>
                  </a:solidFill>
                </a:endParaRPr>
              </a:p>
            </p:txBody>
          </p:sp>
        </mc:Choice>
        <mc:Fallback xmlns="">
          <p:sp>
            <p:nvSpPr>
              <p:cNvPr id="71" name="TextBox 7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05800" y="1447800"/>
                <a:ext cx="903774" cy="441980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7" name="Rectangle 2">
            <a:extLst>
              <a:ext uri="{FF2B5EF4-FFF2-40B4-BE49-F238E27FC236}">
                <a16:creationId xmlns:a16="http://schemas.microsoft.com/office/drawing/2014/main" id="{DBE41F28-96C1-4C47-A46B-6C1544D326C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152650" y="217081"/>
            <a:ext cx="7886700" cy="1325563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GB" sz="4800" dirty="0">
                <a:latin typeface="Comic Sans MS" pitchFamily="66" charset="0"/>
              </a:rPr>
              <a:t>Linear Transformations</a:t>
            </a:r>
          </a:p>
        </p:txBody>
      </p:sp>
      <p:sp>
        <p:nvSpPr>
          <p:cNvPr id="69" name="テキスト ボックス 3">
            <a:extLst>
              <a:ext uri="{FF2B5EF4-FFF2-40B4-BE49-F238E27FC236}">
                <a16:creationId xmlns:a16="http://schemas.microsoft.com/office/drawing/2014/main" id="{BF081A1B-724C-4437-9FAD-FB50B29C0D09}"/>
              </a:ext>
            </a:extLst>
          </p:cNvPr>
          <p:cNvSpPr txBox="1"/>
          <p:nvPr/>
        </p:nvSpPr>
        <p:spPr>
          <a:xfrm>
            <a:off x="10173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7B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49747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4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"/>
                                        <p:tgtEl>
                                          <p:spTgt spid="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5" dur="500"/>
                                        <p:tgtEl>
                                          <p:spTgt spid="3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3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8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1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36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9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4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9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4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9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4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9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>
                      <p:stCondLst>
                        <p:cond delay="indefinite"/>
                      </p:stCondLst>
                      <p:childTnLst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4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79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0" fill="hold">
                      <p:stCondLst>
                        <p:cond delay="indefinite"/>
                      </p:stCondLst>
                      <p:childTnLst>
                        <p:par>
                          <p:cTn id="181" fill="hold">
                            <p:stCondLst>
                              <p:cond delay="0"/>
                            </p:stCondLst>
                            <p:childTnLst>
                              <p:par>
                                <p:cTn id="18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4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>
                      <p:stCondLst>
                        <p:cond delay="indefinite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9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0" fill="hold">
                      <p:stCondLst>
                        <p:cond delay="indefinite"/>
                      </p:stCondLst>
                      <p:childTnLst>
                        <p:par>
                          <p:cTn id="191" fill="hold">
                            <p:stCondLst>
                              <p:cond delay="0"/>
                            </p:stCondLst>
                            <p:childTnLst>
                              <p:par>
                                <p:cTn id="19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4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5" fill="hold">
                      <p:stCondLst>
                        <p:cond delay="indefinite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9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0" fill="hold">
                      <p:stCondLst>
                        <p:cond delay="indefinite"/>
                      </p:stCondLst>
                      <p:childTnLst>
                        <p:par>
                          <p:cTn id="201" fill="hold">
                            <p:stCondLst>
                              <p:cond delay="0"/>
                            </p:stCondLst>
                            <p:childTnLst>
                              <p:par>
                                <p:cTn id="202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0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7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8" fill="hold">
                      <p:stCondLst>
                        <p:cond delay="indefinite"/>
                      </p:stCondLst>
                      <p:childTnLst>
                        <p:par>
                          <p:cTn id="209" fill="hold">
                            <p:stCondLst>
                              <p:cond delay="0"/>
                            </p:stCondLst>
                            <p:childTnLst>
                              <p:par>
                                <p:cTn id="21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1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5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5" grpId="0"/>
      <p:bldP spid="35" grpId="0"/>
      <p:bldP spid="35" grpId="1"/>
      <p:bldP spid="36" grpId="0"/>
      <p:bldP spid="36" grpId="1"/>
      <p:bldP spid="50" grpId="0" animBg="1"/>
      <p:bldP spid="51" grpId="0"/>
      <p:bldP spid="52" grpId="0"/>
      <p:bldP spid="56" grpId="0"/>
      <p:bldP spid="57" grpId="0"/>
      <p:bldP spid="58" grpId="0"/>
      <p:bldP spid="59" grpId="0"/>
      <p:bldP spid="60" grpId="0"/>
      <p:bldP spid="61" grpId="0"/>
      <p:bldP spid="62" grpId="0"/>
      <p:bldP spid="63" grpId="0"/>
      <p:bldP spid="64" grpId="0"/>
      <p:bldP spid="65" grpId="0"/>
      <p:bldP spid="66" grpId="0"/>
      <p:bldP spid="70" grpId="0"/>
      <p:bldP spid="7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Arrow Connector 6"/>
          <p:cNvCxnSpPr/>
          <p:nvPr/>
        </p:nvCxnSpPr>
        <p:spPr>
          <a:xfrm>
            <a:off x="5943600" y="2418907"/>
            <a:ext cx="2057400" cy="0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 rot="16200000">
            <a:off x="5905500" y="2457007"/>
            <a:ext cx="2057400" cy="0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>
            <a:off x="8305800" y="2418907"/>
            <a:ext cx="2057400" cy="0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 rot="16200000">
            <a:off x="8267700" y="2457007"/>
            <a:ext cx="2057400" cy="0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05000" y="1600200"/>
            <a:ext cx="3657600" cy="52578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anose="030F0702030302020204" pitchFamily="66" charset="0"/>
              </a:rPr>
              <a:t>You can use matrices to represent rotations, reflections and enlargements</a:t>
            </a: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We will now consider these problems in reverse, finding a matrix for a particular transformation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algn="ctr">
              <a:buFont typeface="Wingdings"/>
              <a:buChar char="à"/>
            </a:pPr>
            <a:r>
              <a:rPr lang="en-US" sz="1400" dirty="0">
                <a:latin typeface="Comic Sans MS" panose="030F0702030302020204" pitchFamily="66" charset="0"/>
                <a:sym typeface="Wingdings" pitchFamily="2" charset="2"/>
              </a:rPr>
              <a:t>As you have seen, sketches are vital when thinking about these problems…</a:t>
            </a:r>
          </a:p>
          <a:p>
            <a:pPr algn="ctr">
              <a:buFont typeface="Wingdings"/>
              <a:buChar char="à"/>
            </a:pPr>
            <a:endParaRPr lang="en-US" sz="1400" dirty="0">
              <a:latin typeface="Comic Sans MS" panose="030F0702030302020204" pitchFamily="66" charset="0"/>
              <a:sym typeface="Wingdings" pitchFamily="2" charset="2"/>
            </a:endParaRPr>
          </a:p>
          <a:p>
            <a:pPr algn="ctr">
              <a:buFont typeface="Wingdings"/>
              <a:buChar char="à"/>
            </a:pPr>
            <a:r>
              <a:rPr lang="en-US" sz="1400" dirty="0">
                <a:latin typeface="Comic Sans MS" panose="030F0702030302020204" pitchFamily="66" charset="0"/>
                <a:sym typeface="Wingdings" pitchFamily="2" charset="2"/>
              </a:rPr>
              <a:t>Find a matrix to represent the transformation:</a:t>
            </a: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  <a:sym typeface="Wingdings" pitchFamily="2" charset="2"/>
              </a:rPr>
              <a:t>      ‘Rotation of 45° anticlockwise about (0,0)’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  <a:sym typeface="Wingdings" pitchFamily="2" charset="2"/>
            </a:endParaRPr>
          </a:p>
          <a:p>
            <a:pPr algn="ctr">
              <a:buFont typeface="Wingdings"/>
              <a:buChar char="à"/>
            </a:pPr>
            <a:r>
              <a:rPr lang="en-US" sz="1400" dirty="0">
                <a:latin typeface="Comic Sans MS" panose="030F0702030302020204" pitchFamily="66" charset="0"/>
                <a:sym typeface="Wingdings" pitchFamily="2" charset="2"/>
              </a:rPr>
              <a:t>Start with a sketch as normal and consider where the coordinates will end up…</a:t>
            </a: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351182" y="1833078"/>
            <a:ext cx="55335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rgbClr val="0000CC"/>
                </a:solidFill>
                <a:latin typeface="Comic Sans MS" pitchFamily="66" charset="0"/>
              </a:rPr>
              <a:t>(0,1)</a:t>
            </a:r>
            <a:endParaRPr lang="en-GB" sz="1200" b="1" dirty="0">
              <a:solidFill>
                <a:srgbClr val="0000CC"/>
              </a:solidFill>
              <a:latin typeface="Comic Sans MS" pitchFamily="66" charset="0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7294144" y="2309875"/>
            <a:ext cx="175859" cy="228600"/>
            <a:chOff x="6629400" y="4876800"/>
            <a:chExt cx="175859" cy="228600"/>
          </a:xfrm>
        </p:grpSpPr>
        <p:cxnSp>
          <p:nvCxnSpPr>
            <p:cNvPr id="10" name="Straight Connector 9"/>
            <p:cNvCxnSpPr/>
            <p:nvPr/>
          </p:nvCxnSpPr>
          <p:spPr>
            <a:xfrm>
              <a:off x="6629400" y="4876800"/>
              <a:ext cx="175859" cy="2286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6629400" y="4876800"/>
              <a:ext cx="175859" cy="2286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" name="Group 11"/>
          <p:cNvGrpSpPr/>
          <p:nvPr/>
        </p:nvGrpSpPr>
        <p:grpSpPr>
          <a:xfrm>
            <a:off x="6840819" y="1852781"/>
            <a:ext cx="175859" cy="228600"/>
            <a:chOff x="6629400" y="4876800"/>
            <a:chExt cx="175859" cy="228600"/>
          </a:xfrm>
        </p:grpSpPr>
        <p:cxnSp>
          <p:nvCxnSpPr>
            <p:cNvPr id="13" name="Straight Connector 12"/>
            <p:cNvCxnSpPr/>
            <p:nvPr/>
          </p:nvCxnSpPr>
          <p:spPr>
            <a:xfrm>
              <a:off x="6629400" y="4876800"/>
              <a:ext cx="175859" cy="228600"/>
            </a:xfrm>
            <a:prstGeom prst="line">
              <a:avLst/>
            </a:prstGeom>
            <a:ln w="25400">
              <a:solidFill>
                <a:srgbClr val="0000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flipH="1">
              <a:off x="6629400" y="4876800"/>
              <a:ext cx="175859" cy="228600"/>
            </a:xfrm>
            <a:prstGeom prst="line">
              <a:avLst/>
            </a:prstGeom>
            <a:ln w="25400">
              <a:solidFill>
                <a:srgbClr val="0000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" name="TextBox 14"/>
          <p:cNvSpPr txBox="1"/>
          <p:nvPr/>
        </p:nvSpPr>
        <p:spPr>
          <a:xfrm>
            <a:off x="7125587" y="2539409"/>
            <a:ext cx="55335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rgbClr val="FF0000"/>
                </a:solidFill>
                <a:latin typeface="Comic Sans MS" pitchFamily="66" charset="0"/>
              </a:rPr>
              <a:t>(1,0)</a:t>
            </a:r>
            <a:endParaRPr lang="en-GB" sz="12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grpSp>
        <p:nvGrpSpPr>
          <p:cNvPr id="16" name="Group 15"/>
          <p:cNvGrpSpPr/>
          <p:nvPr/>
        </p:nvGrpSpPr>
        <p:grpSpPr>
          <a:xfrm>
            <a:off x="9562422" y="1930647"/>
            <a:ext cx="175859" cy="228600"/>
            <a:chOff x="6629400" y="4876800"/>
            <a:chExt cx="175859" cy="228600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6629400" y="4876800"/>
              <a:ext cx="175859" cy="2286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flipH="1">
              <a:off x="6629400" y="4876800"/>
              <a:ext cx="175859" cy="2286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9" name="Group 18"/>
          <p:cNvGrpSpPr/>
          <p:nvPr/>
        </p:nvGrpSpPr>
        <p:grpSpPr>
          <a:xfrm>
            <a:off x="8880407" y="1930754"/>
            <a:ext cx="175859" cy="228600"/>
            <a:chOff x="6629400" y="4876800"/>
            <a:chExt cx="175859" cy="228600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6629400" y="4876800"/>
              <a:ext cx="175859" cy="228600"/>
            </a:xfrm>
            <a:prstGeom prst="line">
              <a:avLst/>
            </a:prstGeom>
            <a:ln w="25400">
              <a:solidFill>
                <a:srgbClr val="0000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6629400" y="4876800"/>
              <a:ext cx="175859" cy="228600"/>
            </a:xfrm>
            <a:prstGeom prst="line">
              <a:avLst/>
            </a:prstGeom>
            <a:ln w="25400">
              <a:solidFill>
                <a:srgbClr val="0000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2" name="Straight Arrow Connector 21"/>
          <p:cNvCxnSpPr/>
          <p:nvPr/>
        </p:nvCxnSpPr>
        <p:spPr>
          <a:xfrm flipH="1" flipV="1">
            <a:off x="6932521" y="1936898"/>
            <a:ext cx="1" cy="495301"/>
          </a:xfrm>
          <a:prstGeom prst="straightConnector1">
            <a:avLst/>
          </a:prstGeom>
          <a:ln w="38100">
            <a:solidFill>
              <a:srgbClr val="0000C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>
            <a:off x="6934200" y="2418908"/>
            <a:ext cx="462050" cy="2157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 flipV="1">
            <a:off x="9305263" y="2052084"/>
            <a:ext cx="352645" cy="35673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flipH="1" flipV="1">
            <a:off x="8957933" y="2066261"/>
            <a:ext cx="352645" cy="356730"/>
          </a:xfrm>
          <a:prstGeom prst="straightConnector1">
            <a:avLst/>
          </a:prstGeom>
          <a:ln w="38100">
            <a:solidFill>
              <a:srgbClr val="0000C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5759302" y="3589387"/>
            <a:ext cx="475984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Now we can adjust the transformation matrix, based on the new coordinates!</a:t>
            </a:r>
            <a:endParaRPr lang="en-GB" sz="1400" dirty="0">
              <a:latin typeface="Comic Sans MS" panose="030F0702030302020204" pitchFamily="66" charset="0"/>
              <a:sym typeface="Wingdings" panose="05000000000000000000" pitchFamily="2" charset="2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0" name="TextBox 69"/>
              <p:cNvSpPr txBox="1"/>
              <p:nvPr/>
            </p:nvSpPr>
            <p:spPr>
              <a:xfrm>
                <a:off x="9448801" y="1447800"/>
                <a:ext cx="774443" cy="44198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11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11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100" i="1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en-GB" sz="1100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1100" i="1">
                                      <a:solidFill>
                                        <a:srgbClr val="FF0000"/>
                                      </a:solidFill>
                                      <a:latin typeface="Cambria Math"/>
                                    </a:rPr>
                                    <m:t>2</m:t>
                                  </m:r>
                                </m:e>
                              </m:rad>
                            </m:den>
                          </m:f>
                          <m:r>
                            <a:rPr lang="en-GB" sz="110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,</m:t>
                          </m:r>
                          <m:f>
                            <m:fPr>
                              <m:ctrlPr>
                                <a:rPr lang="en-GB" sz="11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100" i="1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en-GB" sz="1100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1100" i="1">
                                      <a:solidFill>
                                        <a:srgbClr val="FF0000"/>
                                      </a:solidFill>
                                      <a:latin typeface="Cambria Math"/>
                                    </a:rPr>
                                    <m:t>2</m:t>
                                  </m:r>
                                </m:e>
                              </m:rad>
                            </m:den>
                          </m:f>
                        </m:e>
                      </m:d>
                    </m:oMath>
                  </m:oMathPara>
                </a14:m>
                <a:endParaRPr lang="en-GB" sz="11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70" name="TextBox 6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48801" y="1447800"/>
                <a:ext cx="774443" cy="44198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1" name="TextBox 70"/>
              <p:cNvSpPr txBox="1"/>
              <p:nvPr/>
            </p:nvSpPr>
            <p:spPr>
              <a:xfrm>
                <a:off x="8305800" y="1447800"/>
                <a:ext cx="903774" cy="44198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1100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100" i="1">
                              <a:solidFill>
                                <a:srgbClr val="0000CC"/>
                              </a:solidFill>
                              <a:latin typeface="Cambria Math"/>
                            </a:rPr>
                            <m:t>−</m:t>
                          </m:r>
                          <m:f>
                            <m:fPr>
                              <m:ctrlPr>
                                <a:rPr lang="en-GB" sz="1100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100" i="1">
                                  <a:solidFill>
                                    <a:srgbClr val="0000CC"/>
                                  </a:solidFill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en-GB" sz="1100" i="1">
                                      <a:solidFill>
                                        <a:srgbClr val="0000CC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1100" i="1">
                                      <a:solidFill>
                                        <a:srgbClr val="0000CC"/>
                                      </a:solidFill>
                                      <a:latin typeface="Cambria Math"/>
                                    </a:rPr>
                                    <m:t>2</m:t>
                                  </m:r>
                                </m:e>
                              </m:rad>
                            </m:den>
                          </m:f>
                          <m:r>
                            <a:rPr lang="en-GB" sz="1100" i="1">
                              <a:solidFill>
                                <a:srgbClr val="0000CC"/>
                              </a:solidFill>
                              <a:latin typeface="Cambria Math"/>
                            </a:rPr>
                            <m:t>,</m:t>
                          </m:r>
                          <m:f>
                            <m:fPr>
                              <m:ctrlPr>
                                <a:rPr lang="en-GB" sz="1100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100" i="1">
                                  <a:solidFill>
                                    <a:srgbClr val="0000CC"/>
                                  </a:solidFill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en-GB" sz="1100" i="1">
                                      <a:solidFill>
                                        <a:srgbClr val="0000CC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1100" i="1">
                                      <a:solidFill>
                                        <a:srgbClr val="0000CC"/>
                                      </a:solidFill>
                                      <a:latin typeface="Cambria Math"/>
                                    </a:rPr>
                                    <m:t>2</m:t>
                                  </m:r>
                                </m:e>
                              </m:rad>
                            </m:den>
                          </m:f>
                        </m:e>
                      </m:d>
                    </m:oMath>
                  </m:oMathPara>
                </a14:m>
                <a:endParaRPr lang="en-GB" sz="1100" dirty="0">
                  <a:solidFill>
                    <a:srgbClr val="0000CC"/>
                  </a:solidFill>
                </a:endParaRPr>
              </a:p>
            </p:txBody>
          </p:sp>
        </mc:Choice>
        <mc:Fallback xmlns="">
          <p:sp>
            <p:nvSpPr>
              <p:cNvPr id="71" name="TextBox 7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05800" y="1447800"/>
                <a:ext cx="903774" cy="44198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7" name="TextBox 66"/>
              <p:cNvSpPr txBox="1"/>
              <p:nvPr/>
            </p:nvSpPr>
            <p:spPr>
              <a:xfrm>
                <a:off x="5730419" y="4242460"/>
                <a:ext cx="2433550" cy="5542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/>
                        </a:rPr>
                        <m:t>𝑂𝑟𝑖𝑔𝑖𝑛𝑎𝑙</m:t>
                      </m:r>
                      <m:r>
                        <a:rPr lang="en-US" i="1">
                          <a:latin typeface="Cambria Math"/>
                        </a:rPr>
                        <m:t> </m:t>
                      </m:r>
                      <m:r>
                        <a:rPr lang="en-US" i="1">
                          <a:latin typeface="Cambria Math"/>
                        </a:rPr>
                        <m:t>𝑝𝑎𝑖𝑟</m:t>
                      </m:r>
                      <m:r>
                        <a:rPr lang="en-US" i="1">
                          <a:latin typeface="Cambria Math"/>
                        </a:rPr>
                        <m:t>: </m:t>
                      </m:r>
                      <m:d>
                        <m:dPr>
                          <m:begChr m:val="["/>
                          <m:endChr m:val="]"/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GB" i="1">
                                    <a:latin typeface="Cambria Math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1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67" name="TextBox 6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30419" y="4242460"/>
                <a:ext cx="2433550" cy="554254"/>
              </a:xfrm>
              <a:prstGeom prst="rect">
                <a:avLst/>
              </a:prstGeom>
              <a:blipFill>
                <a:blip r:embed="rId4"/>
                <a:stretch>
                  <a:fillRect b="-222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9" name="TextBox 68"/>
              <p:cNvSpPr txBox="1"/>
              <p:nvPr/>
            </p:nvSpPr>
            <p:spPr>
              <a:xfrm>
                <a:off x="5761867" y="4942673"/>
                <a:ext cx="2250873" cy="11450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>
                          <a:latin typeface="Cambria Math"/>
                        </a:rPr>
                        <m:t>𝑁𝑒𝑤</m:t>
                      </m:r>
                      <m:r>
                        <a:rPr lang="en-US" sz="1600" i="1">
                          <a:latin typeface="Cambria Math"/>
                        </a:rPr>
                        <m:t> </m:t>
                      </m:r>
                      <m:r>
                        <a:rPr lang="en-US" sz="1600" i="1">
                          <a:latin typeface="Cambria Math"/>
                        </a:rPr>
                        <m:t>𝑝𝑎𝑖𝑟</m:t>
                      </m:r>
                      <m:r>
                        <a:rPr lang="en-US" sz="1600" i="1">
                          <a:latin typeface="Cambria Math"/>
                        </a:rPr>
                        <m:t>: </m:t>
                      </m:r>
                      <m:d>
                        <m:dPr>
                          <m:begChr m:val="["/>
                          <m:endChr m:val="]"/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f>
                                  <m:fPr>
                                    <m:ctrlPr>
                                      <a:rPr lang="en-GB" sz="1600" i="1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sz="1600" i="1">
                                        <a:latin typeface="Cambria Math"/>
                                      </a:rPr>
                                      <m:t>1</m:t>
                                    </m:r>
                                  </m:num>
                                  <m:den>
                                    <m:rad>
                                      <m:radPr>
                                        <m:degHide m:val="on"/>
                                        <m:ctrlPr>
                                          <a:rPr lang="en-GB" sz="16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radPr>
                                      <m:deg/>
                                      <m:e>
                                        <m:r>
                                          <a:rPr lang="en-GB" sz="1600" i="1">
                                            <a:latin typeface="Cambria Math"/>
                                          </a:rPr>
                                          <m:t>2</m:t>
                                        </m:r>
                                      </m:e>
                                    </m:rad>
                                  </m:den>
                                </m:f>
                              </m:e>
                              <m:e>
                                <m:r>
                                  <a:rPr lang="en-GB" sz="1600" i="1">
                                    <a:latin typeface="Cambria Math"/>
                                  </a:rPr>
                                  <m:t>−</m:t>
                                </m:r>
                                <m:f>
                                  <m:fPr>
                                    <m:ctrlPr>
                                      <a:rPr lang="en-GB" sz="1600" i="1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sz="1600" i="1">
                                        <a:latin typeface="Cambria Math"/>
                                      </a:rPr>
                                      <m:t>1</m:t>
                                    </m:r>
                                  </m:num>
                                  <m:den>
                                    <m:rad>
                                      <m:radPr>
                                        <m:degHide m:val="on"/>
                                        <m:ctrlPr>
                                          <a:rPr lang="en-GB" sz="16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radPr>
                                      <m:deg/>
                                      <m:e>
                                        <m:r>
                                          <a:rPr lang="en-GB" sz="1600" i="1">
                                            <a:latin typeface="Cambria Math"/>
                                          </a:rPr>
                                          <m:t>2</m:t>
                                        </m:r>
                                      </m:e>
                                    </m:rad>
                                  </m:den>
                                </m:f>
                              </m:e>
                            </m:mr>
                            <m:mr>
                              <m:e>
                                <m:f>
                                  <m:fPr>
                                    <m:ctrlPr>
                                      <a:rPr lang="en-US" sz="1600" i="1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sz="1600" i="1">
                                        <a:latin typeface="Cambria Math"/>
                                      </a:rPr>
                                      <m:t>1</m:t>
                                    </m:r>
                                  </m:num>
                                  <m:den>
                                    <m:rad>
                                      <m:radPr>
                                        <m:degHide m:val="on"/>
                                        <m:ctrlPr>
                                          <a:rPr lang="en-US" sz="16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radPr>
                                      <m:deg/>
                                      <m:e>
                                        <m:r>
                                          <a:rPr lang="en-GB" sz="1600" i="1">
                                            <a:latin typeface="Cambria Math"/>
                                          </a:rPr>
                                          <m:t>2</m:t>
                                        </m:r>
                                      </m:e>
                                    </m:rad>
                                  </m:den>
                                </m:f>
                              </m:e>
                              <m:e>
                                <m:f>
                                  <m:fPr>
                                    <m:ctrlPr>
                                      <a:rPr lang="en-US" sz="1600" i="1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sz="1600" i="1">
                                        <a:latin typeface="Cambria Math"/>
                                      </a:rPr>
                                      <m:t>1</m:t>
                                    </m:r>
                                  </m:num>
                                  <m:den>
                                    <m:rad>
                                      <m:radPr>
                                        <m:degHide m:val="on"/>
                                        <m:ctrlPr>
                                          <a:rPr lang="en-US" sz="16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radPr>
                                      <m:deg/>
                                      <m:e>
                                        <m:r>
                                          <a:rPr lang="en-GB" sz="1600" i="1">
                                            <a:latin typeface="Cambria Math"/>
                                          </a:rPr>
                                          <m:t>2</m:t>
                                        </m:r>
                                      </m:e>
                                    </m:rad>
                                  </m:den>
                                </m:f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9" name="TextBox 6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61867" y="4942673"/>
                <a:ext cx="2250873" cy="114505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2" name="Arc 71"/>
          <p:cNvSpPr/>
          <p:nvPr/>
        </p:nvSpPr>
        <p:spPr>
          <a:xfrm>
            <a:off x="8001463" y="4604441"/>
            <a:ext cx="600231" cy="1024463"/>
          </a:xfrm>
          <a:prstGeom prst="arc">
            <a:avLst>
              <a:gd name="adj1" fmla="val 16200000"/>
              <a:gd name="adj2" fmla="val 5332157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3" name="TextBox 72"/>
          <p:cNvSpPr txBox="1"/>
          <p:nvPr/>
        </p:nvSpPr>
        <p:spPr>
          <a:xfrm>
            <a:off x="8278526" y="4788609"/>
            <a:ext cx="238947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Just replace the coordinates in the matrix…</a:t>
            </a:r>
          </a:p>
        </p:txBody>
      </p:sp>
      <p:sp>
        <p:nvSpPr>
          <p:cNvPr id="74" name="TextBox 73"/>
          <p:cNvSpPr txBox="1"/>
          <p:nvPr/>
        </p:nvSpPr>
        <p:spPr>
          <a:xfrm>
            <a:off x="5375098" y="6334780"/>
            <a:ext cx="457854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This matrix will rotate the shape 45° anticlockwise about (0,0)</a:t>
            </a:r>
          </a:p>
        </p:txBody>
      </p:sp>
      <p:cxnSp>
        <p:nvCxnSpPr>
          <p:cNvPr id="75" name="Straight Arrow Connector 74"/>
          <p:cNvCxnSpPr/>
          <p:nvPr/>
        </p:nvCxnSpPr>
        <p:spPr>
          <a:xfrm flipH="1" flipV="1">
            <a:off x="7521040" y="6115792"/>
            <a:ext cx="142287" cy="219694"/>
          </a:xfrm>
          <a:prstGeom prst="straightConnector1">
            <a:avLst/>
          </a:prstGeom>
          <a:ln w="317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Rectangle 2">
            <a:extLst>
              <a:ext uri="{FF2B5EF4-FFF2-40B4-BE49-F238E27FC236}">
                <a16:creationId xmlns:a16="http://schemas.microsoft.com/office/drawing/2014/main" id="{75EDD65B-C4F1-42CA-98F9-A2824D1B54D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152650" y="217081"/>
            <a:ext cx="7886700" cy="1325563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GB" sz="4800" dirty="0">
                <a:latin typeface="Comic Sans MS" pitchFamily="66" charset="0"/>
              </a:rPr>
              <a:t>Linear Transformations</a:t>
            </a:r>
          </a:p>
        </p:txBody>
      </p:sp>
      <p:sp>
        <p:nvSpPr>
          <p:cNvPr id="40" name="テキスト ボックス 3">
            <a:extLst>
              <a:ext uri="{FF2B5EF4-FFF2-40B4-BE49-F238E27FC236}">
                <a16:creationId xmlns:a16="http://schemas.microsoft.com/office/drawing/2014/main" id="{6A7485E8-168A-4C7D-AA12-90634AB783E1}"/>
              </a:ext>
            </a:extLst>
          </p:cNvPr>
          <p:cNvSpPr txBox="1"/>
          <p:nvPr/>
        </p:nvSpPr>
        <p:spPr>
          <a:xfrm>
            <a:off x="10173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7B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32766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/>
      <p:bldP spid="67" grpId="0"/>
      <p:bldP spid="69" grpId="0"/>
      <p:bldP spid="72" grpId="0" animBg="1"/>
      <p:bldP spid="73" grpId="0"/>
      <p:bldP spid="7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905000" y="1600200"/>
                <a:ext cx="3657600" cy="5257800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GB" sz="1400" b="1" dirty="0">
                    <a:latin typeface="Comic Sans MS" panose="030F0702030302020204" pitchFamily="66" charset="0"/>
                  </a:rPr>
                  <a:t>You can use matrices to represent rotations, reflections and enlargements</a:t>
                </a:r>
                <a:endParaRPr lang="en-GB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</a:rPr>
                  <a:t>As a general rule, the matrix representing a rotation of angle </a:t>
                </a:r>
                <a14:m>
                  <m:oMath xmlns:m="http://schemas.openxmlformats.org/officeDocument/2006/math">
                    <m:r>
                      <a:rPr lang="en-US" sz="1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  <a:sym typeface="Wingdings" pitchFamily="2" charset="2"/>
                  </a:rPr>
                  <a:t> anticlockwise about the origin is:</a:t>
                </a:r>
              </a:p>
              <a:p>
                <a:pPr marL="0" indent="0" algn="ctr">
                  <a:buNone/>
                </a:pPr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905000" y="1600200"/>
                <a:ext cx="3657600" cy="5257800"/>
              </a:xfrm>
              <a:blipFill>
                <a:blip r:embed="rId2"/>
                <a:stretch>
                  <a:fillRect t="-2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9" name="Rectangle 2">
            <a:extLst>
              <a:ext uri="{FF2B5EF4-FFF2-40B4-BE49-F238E27FC236}">
                <a16:creationId xmlns:a16="http://schemas.microsoft.com/office/drawing/2014/main" id="{75EDD65B-C4F1-42CA-98F9-A2824D1B54D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152650" y="217081"/>
            <a:ext cx="7886700" cy="1325563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GB" sz="4800" dirty="0">
                <a:latin typeface="Comic Sans MS" pitchFamily="66" charset="0"/>
              </a:rPr>
              <a:t>Linear Transformations</a:t>
            </a:r>
          </a:p>
        </p:txBody>
      </p:sp>
      <p:sp>
        <p:nvSpPr>
          <p:cNvPr id="40" name="テキスト ボックス 3">
            <a:extLst>
              <a:ext uri="{FF2B5EF4-FFF2-40B4-BE49-F238E27FC236}">
                <a16:creationId xmlns:a16="http://schemas.microsoft.com/office/drawing/2014/main" id="{6A7485E8-168A-4C7D-AA12-90634AB783E1}"/>
              </a:ext>
            </a:extLst>
          </p:cNvPr>
          <p:cNvSpPr txBox="1"/>
          <p:nvPr/>
        </p:nvSpPr>
        <p:spPr>
          <a:xfrm>
            <a:off x="10173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7B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テキスト ボックス 1">
                <a:extLst>
                  <a:ext uri="{FF2B5EF4-FFF2-40B4-BE49-F238E27FC236}">
                    <a16:creationId xmlns:a16="http://schemas.microsoft.com/office/drawing/2014/main" id="{4C169338-CB22-4564-817D-CD46E921D584}"/>
                  </a:ext>
                </a:extLst>
              </p:cNvPr>
              <p:cNvSpPr txBox="1"/>
              <p:nvPr/>
            </p:nvSpPr>
            <p:spPr>
              <a:xfrm>
                <a:off x="3034554" y="3240741"/>
                <a:ext cx="1549463" cy="46243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i="1">
                                    <a:latin typeface="Cambria Math" panose="02040503050406030204" pitchFamily="18" charset="0"/>
                                  </a:rPr>
                                  <m:t>𝑐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𝑜𝑠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𝜃</m:t>
                                </m:r>
                              </m:e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𝑠𝑖𝑛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𝜃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𝑠𝑖𝑛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𝜃</m:t>
                                </m:r>
                              </m:e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𝑐𝑜𝑠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𝜃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" name="テキスト ボックス 1">
                <a:extLst>
                  <a:ext uri="{FF2B5EF4-FFF2-40B4-BE49-F238E27FC236}">
                    <a16:creationId xmlns:a16="http://schemas.microsoft.com/office/drawing/2014/main" id="{4C169338-CB22-4564-817D-CD46E921D58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34554" y="3240741"/>
                <a:ext cx="1549463" cy="462434"/>
              </a:xfrm>
              <a:prstGeom prst="rect">
                <a:avLst/>
              </a:prstGeom>
              <a:blipFill>
                <a:blip r:embed="rId3"/>
                <a:stretch>
                  <a:fillRect t="-2632" b="-184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B579DA3-5949-4E0A-ADBD-4ACFFBB412FD}"/>
              </a:ext>
            </a:extLst>
          </p:cNvPr>
          <p:cNvSpPr txBox="1"/>
          <p:nvPr/>
        </p:nvSpPr>
        <p:spPr>
          <a:xfrm>
            <a:off x="6544235" y="2393578"/>
            <a:ext cx="3200400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There are also two definitions you should remember:</a:t>
            </a:r>
          </a:p>
          <a:p>
            <a:endParaRPr lang="en-US" sz="1400" dirty="0">
              <a:latin typeface="Comic Sans MS" panose="030F0702030302020204" pitchFamily="66" charset="0"/>
            </a:endParaRPr>
          </a:p>
          <a:p>
            <a:r>
              <a:rPr lang="en-US" sz="1400" b="1" u="sng" dirty="0">
                <a:latin typeface="Comic Sans MS" panose="030F0702030302020204" pitchFamily="66" charset="0"/>
              </a:rPr>
              <a:t>Invariant points</a:t>
            </a:r>
          </a:p>
          <a:p>
            <a:pPr marL="285750" indent="-285750">
              <a:buFont typeface="Wingdings" panose="05000000000000000000" pitchFamily="2" charset="2"/>
              <a:buChar char="à"/>
            </a:pPr>
            <a:r>
              <a:rPr lang="en-US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These are points which map onto themselves under a transformation</a:t>
            </a:r>
          </a:p>
          <a:p>
            <a:pPr marL="285750" indent="-285750">
              <a:buFont typeface="Wingdings" panose="05000000000000000000" pitchFamily="2" charset="2"/>
              <a:buChar char="à"/>
            </a:pPr>
            <a:endParaRPr lang="en-US" sz="14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r>
              <a:rPr lang="en-US" sz="1400" b="1" u="sng" dirty="0">
                <a:latin typeface="Comic Sans MS" panose="030F0702030302020204" pitchFamily="66" charset="0"/>
                <a:sym typeface="Wingdings" panose="05000000000000000000" pitchFamily="2" charset="2"/>
              </a:rPr>
              <a:t>Invariant lines</a:t>
            </a:r>
          </a:p>
          <a:p>
            <a:r>
              <a:rPr lang="en-US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 These are lines which map onto themselves under a transformation</a:t>
            </a:r>
            <a:endParaRPr lang="en-GB" sz="14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97894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1186</Words>
  <Application>Microsoft Office PowerPoint</Application>
  <PresentationFormat>Widescreen</PresentationFormat>
  <Paragraphs>215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Arial</vt:lpstr>
      <vt:lpstr>Calibri</vt:lpstr>
      <vt:lpstr>Calibri Light</vt:lpstr>
      <vt:lpstr>Cambria Math</vt:lpstr>
      <vt:lpstr>Comic Sans MS</vt:lpstr>
      <vt:lpstr>Wingdings</vt:lpstr>
      <vt:lpstr>Office Theme</vt:lpstr>
      <vt:lpstr>Linear Transformations</vt:lpstr>
      <vt:lpstr>Linear Transformations</vt:lpstr>
      <vt:lpstr>Linear Transformations</vt:lpstr>
      <vt:lpstr>Linear Transformations</vt:lpstr>
      <vt:lpstr>Linear Transformations</vt:lpstr>
      <vt:lpstr>Linear Transformations</vt:lpstr>
      <vt:lpstr>Linear Transformations</vt:lpstr>
      <vt:lpstr>Linear Transformations</vt:lpstr>
      <vt:lpstr>Linear Transformations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Linear Transformations</dc:title>
  <dc:creator>Richard Lawton</dc:creator>
  <cp:lastModifiedBy>Richard Lawton</cp:lastModifiedBy>
  <cp:revision>3</cp:revision>
  <dcterms:created xsi:type="dcterms:W3CDTF">2019-08-06T16:32:53Z</dcterms:created>
  <dcterms:modified xsi:type="dcterms:W3CDTF">2019-08-26T05:07:34Z</dcterms:modified>
</cp:coreProperties>
</file>