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93" r:id="rId2"/>
    <p:sldId id="294" r:id="rId3"/>
    <p:sldId id="295" r:id="rId4"/>
    <p:sldId id="296" r:id="rId5"/>
    <p:sldId id="297" r:id="rId6"/>
    <p:sldId id="298" r:id="rId7"/>
    <p:sldId id="299" r:id="rId8"/>
    <p:sldId id="300" r:id="rId9"/>
    <p:sldId id="301" r:id="rId10"/>
    <p:sldId id="302" r:id="rId11"/>
    <p:sldId id="62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86"/>
    <p:restoredTop sz="94421"/>
  </p:normalViewPr>
  <p:slideViewPr>
    <p:cSldViewPr snapToGrid="0" snapToObjects="1">
      <p:cViewPr varScale="1">
        <p:scale>
          <a:sx n="37" d="100"/>
          <a:sy n="37" d="100"/>
        </p:scale>
        <p:origin x="36"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832473-4979-914F-89AA-5332C31325A5}" type="datetimeFigureOut">
              <a:rPr lang="en-US" smtClean="0"/>
              <a:t>26-08-2019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4ECC98-BF97-DF4A-A926-FA317372E64F}" type="slidenum">
              <a:rPr lang="en-US" smtClean="0"/>
              <a:t>‹#›</a:t>
            </a:fld>
            <a:endParaRPr lang="en-US"/>
          </a:p>
        </p:txBody>
      </p:sp>
    </p:spTree>
    <p:extLst>
      <p:ext uri="{BB962C8B-B14F-4D97-AF65-F5344CB8AC3E}">
        <p14:creationId xmlns:p14="http://schemas.microsoft.com/office/powerpoint/2010/main" val="2836945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6</a:t>
            </a:fld>
            <a:endParaRPr lang="en-GB"/>
          </a:p>
        </p:txBody>
      </p:sp>
    </p:spTree>
    <p:extLst>
      <p:ext uri="{BB962C8B-B14F-4D97-AF65-F5344CB8AC3E}">
        <p14:creationId xmlns:p14="http://schemas.microsoft.com/office/powerpoint/2010/main" val="251996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7</a:t>
            </a:fld>
            <a:endParaRPr lang="en-GB"/>
          </a:p>
        </p:txBody>
      </p:sp>
    </p:spTree>
    <p:extLst>
      <p:ext uri="{BB962C8B-B14F-4D97-AF65-F5344CB8AC3E}">
        <p14:creationId xmlns:p14="http://schemas.microsoft.com/office/powerpoint/2010/main" val="1750796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8</a:t>
            </a:fld>
            <a:endParaRPr lang="en-GB"/>
          </a:p>
        </p:txBody>
      </p:sp>
    </p:spTree>
    <p:extLst>
      <p:ext uri="{BB962C8B-B14F-4D97-AF65-F5344CB8AC3E}">
        <p14:creationId xmlns:p14="http://schemas.microsoft.com/office/powerpoint/2010/main" val="133439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9</a:t>
            </a:fld>
            <a:endParaRPr lang="en-GB"/>
          </a:p>
        </p:txBody>
      </p:sp>
    </p:spTree>
    <p:extLst>
      <p:ext uri="{BB962C8B-B14F-4D97-AF65-F5344CB8AC3E}">
        <p14:creationId xmlns:p14="http://schemas.microsoft.com/office/powerpoint/2010/main" val="1862063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10</a:t>
            </a:fld>
            <a:endParaRPr lang="en-GB"/>
          </a:p>
        </p:txBody>
      </p:sp>
    </p:spTree>
    <p:extLst>
      <p:ext uri="{BB962C8B-B14F-4D97-AF65-F5344CB8AC3E}">
        <p14:creationId xmlns:p14="http://schemas.microsoft.com/office/powerpoint/2010/main" val="327532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0D9-2127-D945-A816-5D992604F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DD77E-29A6-0D41-A46F-5535ADC70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3A5D8-9C9D-8C42-8E84-33C0CEC3323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A39F975-3C87-AF4E-BE00-D884C0804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15F6E-C731-6144-BFC7-E4B3FCB905C9}"/>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58732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749C-F96F-6741-A1CD-1F988BB85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76D8D1-7549-1845-981F-74D1BC9A1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4F4DD-96B2-FA40-AE96-CABEFAA0485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E5D2AB1D-6F92-4A4D-885D-84ECB0C99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5A082-036A-9246-8F30-4FE07408CA63}"/>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7413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619AD-2296-E246-9F06-D36376E5D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767244-F53B-EB4E-8F05-0AC74A91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26AA1-9DB7-7C48-ACD2-EAAC5C35637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8A53A9A3-7114-B842-B051-0D463EFB7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9266B-F273-D94A-8A3A-217BBFB4DC75}"/>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13914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898D-A3E4-ED44-B183-009AB1FAA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793BE-AC4F-0D4B-8878-12AD730CF2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6CF4D-E620-6140-B825-083F8BD1032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D7C343D-E444-9C4B-8F92-A52A6DF2D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C1C9-34CB-204D-921F-6473B8BAE52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5001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28C7-4D81-924E-AD98-81738BB3C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EE089-B9AA-EB42-8539-EA38C0D89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0191F-25A2-294F-B563-10FC77B4B3B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C273B25E-BF64-2640-95ED-FA15CF4A6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1823-842A-BE48-BD06-D866813E631F}"/>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35848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53CF-71B3-D54B-81B5-FA60E26DB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82982-663F-0941-A88C-8D5AAA6F2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D7A18-4318-9347-8039-4B4F69C51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64A7C-9395-E042-AA4D-AFBD7A2E2B1C}"/>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3FED9C3D-EE94-944C-8096-864F4CDFF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6B5EB-9003-2A41-9A42-71CF6986526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6668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90BC-4E5E-4342-9D54-1CDD7CED42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6646D-5735-E64A-9686-09D26DDB89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25ECB-D8D2-DD4B-88BE-AF67D9E2B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EF7DF-DFDF-644C-AD4E-F9C3BDFA9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7C5F3E-A1D2-474B-8928-FE538339FA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E5411-2D1D-5B4C-A12C-0EC6B0EA6AE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8" name="Footer Placeholder 7">
            <a:extLst>
              <a:ext uri="{FF2B5EF4-FFF2-40B4-BE49-F238E27FC236}">
                <a16:creationId xmlns:a16="http://schemas.microsoft.com/office/drawing/2014/main" id="{E30BF440-4AE2-0F4D-AB79-F9EFF992C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E31655-22EE-1E4E-BC11-8BB3C2E6957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967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D553-3534-EF40-9829-C74F5D9F8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C443B-16B2-3648-A96E-78521D349120}"/>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4" name="Footer Placeholder 3">
            <a:extLst>
              <a:ext uri="{FF2B5EF4-FFF2-40B4-BE49-F238E27FC236}">
                <a16:creationId xmlns:a16="http://schemas.microsoft.com/office/drawing/2014/main" id="{04640B4F-35AB-AF42-AE23-1C7B32AC79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3D7EE-2E46-BC4C-9EC7-E95B9B73AF2A}"/>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02192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A2664-1C92-5448-BC77-DFF6704E140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3" name="Footer Placeholder 2">
            <a:extLst>
              <a:ext uri="{FF2B5EF4-FFF2-40B4-BE49-F238E27FC236}">
                <a16:creationId xmlns:a16="http://schemas.microsoft.com/office/drawing/2014/main" id="{78C0264C-82C8-FB4F-95F6-01685AAE1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33F39-AB4C-034E-AAA5-7D10CC30DDE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5402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B186-3644-294B-8877-33DA3741D7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CB6A-1EA5-AC45-BBF5-74183AA5B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0F3278-02DA-C443-93E6-090E06884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3793E1-2139-4E49-B823-5C997A275C94}"/>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5648E894-4164-0446-90F4-AA8194EEC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295428-F0F4-7D43-B19F-CD9F24C0029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66406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C417-078A-4D4A-B0C4-39ED67255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89BA3E-FA4F-C849-9986-461783CF8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2B122-0ECC-BA44-9F47-928F1C490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18F78-C35E-6146-8304-EB91DE8EC1C5}"/>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4EC59862-05C4-4245-8302-E8FA26B0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817BF-7805-6E48-918D-48B6A6DFA5D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746282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164A-6B99-E349-B802-0F25D18AF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C86E1-5678-E14C-AC4F-71A7AFD6E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305D-6DC4-4143-B252-44A38F033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A3E1B1CD-B6E0-4741-9029-1E24C58A5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5AB6E-5094-EA46-B284-098D4517B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208C-4299-A84A-A086-92CAFA3A65ED}" type="slidenum">
              <a:rPr lang="en-US" smtClean="0"/>
              <a:t>‹#›</a:t>
            </a:fld>
            <a:endParaRPr lang="en-US"/>
          </a:p>
        </p:txBody>
      </p:sp>
    </p:spTree>
    <p:extLst>
      <p:ext uri="{BB962C8B-B14F-4D97-AF65-F5344CB8AC3E}">
        <p14:creationId xmlns:p14="http://schemas.microsoft.com/office/powerpoint/2010/main" val="189660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64.png"/><Relationship Id="rId13" Type="http://schemas.openxmlformats.org/officeDocument/2006/relationships/image" Target="../media/image7.png"/><Relationship Id="rId3" Type="http://schemas.openxmlformats.org/officeDocument/2006/relationships/notesSlide" Target="../notesSlides/notesSlide5.xml"/><Relationship Id="rId7" Type="http://schemas.openxmlformats.org/officeDocument/2006/relationships/image" Target="../media/image63.png"/><Relationship Id="rId12"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hyperlink" Target="http://lectureonline.cl.msu.edu/~mmp/kap6/cd157a.htm" TargetMode="External"/><Relationship Id="rId1" Type="http://schemas.openxmlformats.org/officeDocument/2006/relationships/tags" Target="../tags/tag10.xml"/><Relationship Id="rId6" Type="http://schemas.openxmlformats.org/officeDocument/2006/relationships/image" Target="../media/image62.png"/><Relationship Id="rId11" Type="http://schemas.openxmlformats.org/officeDocument/2006/relationships/image" Target="../media/image5.png"/><Relationship Id="rId5" Type="http://schemas.openxmlformats.org/officeDocument/2006/relationships/image" Target="../media/image61.png"/><Relationship Id="rId15" Type="http://schemas.openxmlformats.org/officeDocument/2006/relationships/image" Target="../media/image9.png"/><Relationship Id="rId10" Type="http://schemas.openxmlformats.org/officeDocument/2006/relationships/image" Target="../media/image59.png"/><Relationship Id="rId4" Type="http://schemas.openxmlformats.org/officeDocument/2006/relationships/image" Target="../media/image60.png"/><Relationship Id="rId9" Type="http://schemas.openxmlformats.org/officeDocument/2006/relationships/image" Target="../media/image65.png"/><Relationship Id="rId1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lectureonline.cl.msu.edu/~mmp/kap6/cd157a.htm" TargetMode="External"/><Relationship Id="rId3" Type="http://schemas.openxmlformats.org/officeDocument/2006/relationships/image" Target="../media/image4.png"/><Relationship Id="rId7" Type="http://schemas.openxmlformats.org/officeDocument/2006/relationships/image" Target="../media/image13.png"/><Relationship Id="rId12"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12.png"/><Relationship Id="rId11" Type="http://schemas.openxmlformats.org/officeDocument/2006/relationships/image" Target="../media/image8.png"/><Relationship Id="rId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image" Target="../media/image10.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18"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7.png"/><Relationship Id="rId7" Type="http://schemas.openxmlformats.org/officeDocument/2006/relationships/image" Target="../media/image16.png"/><Relationship Id="rId12" Type="http://schemas.openxmlformats.org/officeDocument/2006/relationships/image" Target="../media/image21.png"/><Relationship Id="rId17" Type="http://schemas.openxmlformats.org/officeDocument/2006/relationships/image" Target="../media/image26.png"/><Relationship Id="rId2" Type="http://schemas.openxmlformats.org/officeDocument/2006/relationships/slideLayout" Target="../slideLayouts/slideLayout2.xml"/><Relationship Id="rId16" Type="http://schemas.openxmlformats.org/officeDocument/2006/relationships/image" Target="../media/image25.png"/><Relationship Id="rId20" Type="http://schemas.openxmlformats.org/officeDocument/2006/relationships/image" Target="../media/image6.png"/><Relationship Id="rId1" Type="http://schemas.openxmlformats.org/officeDocument/2006/relationships/tags" Target="../tags/tag3.xml"/><Relationship Id="rId6" Type="http://schemas.openxmlformats.org/officeDocument/2006/relationships/image" Target="../media/image15.png"/><Relationship Id="rId11" Type="http://schemas.openxmlformats.org/officeDocument/2006/relationships/image" Target="../media/image20.png"/><Relationship Id="rId24" Type="http://schemas.openxmlformats.org/officeDocument/2006/relationships/hyperlink" Target="http://lectureonline.cl.msu.edu/~mmp/kap6/cd157a.htm" TargetMode="External"/><Relationship Id="rId5" Type="http://schemas.openxmlformats.org/officeDocument/2006/relationships/image" Target="../media/image14.png"/><Relationship Id="rId15" Type="http://schemas.openxmlformats.org/officeDocument/2006/relationships/image" Target="../media/image24.png"/><Relationship Id="rId23" Type="http://schemas.openxmlformats.org/officeDocument/2006/relationships/image" Target="../media/image9.png"/><Relationship Id="rId10" Type="http://schemas.openxmlformats.org/officeDocument/2006/relationships/image" Target="../media/image19.png"/><Relationship Id="rId19" Type="http://schemas.openxmlformats.org/officeDocument/2006/relationships/image" Target="../media/image5.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 Id="rId22"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2.png"/><Relationship Id="rId1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24.png"/><Relationship Id="rId12" Type="http://schemas.openxmlformats.org/officeDocument/2006/relationships/image" Target="../media/image31.png"/><Relationship Id="rId17" Type="http://schemas.openxmlformats.org/officeDocument/2006/relationships/image" Target="../media/image8.png"/><Relationship Id="rId2" Type="http://schemas.openxmlformats.org/officeDocument/2006/relationships/slideLayout" Target="../slideLayouts/slideLayout2.xml"/><Relationship Id="rId16" Type="http://schemas.openxmlformats.org/officeDocument/2006/relationships/image" Target="../media/image7.png"/><Relationship Id="rId1" Type="http://schemas.openxmlformats.org/officeDocument/2006/relationships/tags" Target="../tags/tag4.xml"/><Relationship Id="rId6" Type="http://schemas.openxmlformats.org/officeDocument/2006/relationships/image" Target="../media/image23.png"/><Relationship Id="rId11" Type="http://schemas.openxmlformats.org/officeDocument/2006/relationships/image" Target="../media/image30.png"/><Relationship Id="rId5" Type="http://schemas.openxmlformats.org/officeDocument/2006/relationships/image" Target="../media/image22.png"/><Relationship Id="rId15" Type="http://schemas.openxmlformats.org/officeDocument/2006/relationships/image" Target="../media/image6.png"/><Relationship Id="rId10" Type="http://schemas.openxmlformats.org/officeDocument/2006/relationships/image" Target="../media/image29.png"/><Relationship Id="rId19" Type="http://schemas.openxmlformats.org/officeDocument/2006/relationships/hyperlink" Target="http://lectureonline.cl.msu.edu/~mmp/kap6/cd157a.htm" TargetMode="External"/><Relationship Id="rId4" Type="http://schemas.openxmlformats.org/officeDocument/2006/relationships/image" Target="../media/image13.png"/><Relationship Id="rId9" Type="http://schemas.openxmlformats.org/officeDocument/2006/relationships/image" Target="../media/image28.png"/><Relationship Id="rId1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6.png"/><Relationship Id="rId1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24.png"/><Relationship Id="rId12" Type="http://schemas.openxmlformats.org/officeDocument/2006/relationships/image" Target="../media/image35.png"/><Relationship Id="rId17" Type="http://schemas.openxmlformats.org/officeDocument/2006/relationships/image" Target="../media/image8.png"/><Relationship Id="rId2" Type="http://schemas.openxmlformats.org/officeDocument/2006/relationships/slideLayout" Target="../slideLayouts/slideLayout2.xml"/><Relationship Id="rId16" Type="http://schemas.openxmlformats.org/officeDocument/2006/relationships/image" Target="../media/image7.png"/><Relationship Id="rId1" Type="http://schemas.openxmlformats.org/officeDocument/2006/relationships/tags" Target="../tags/tag5.xml"/><Relationship Id="rId6" Type="http://schemas.openxmlformats.org/officeDocument/2006/relationships/image" Target="../media/image23.png"/><Relationship Id="rId11" Type="http://schemas.openxmlformats.org/officeDocument/2006/relationships/image" Target="../media/image34.png"/><Relationship Id="rId5" Type="http://schemas.openxmlformats.org/officeDocument/2006/relationships/image" Target="../media/image22.png"/><Relationship Id="rId15" Type="http://schemas.openxmlformats.org/officeDocument/2006/relationships/image" Target="../media/image6.png"/><Relationship Id="rId10" Type="http://schemas.openxmlformats.org/officeDocument/2006/relationships/image" Target="../media/image33.png"/><Relationship Id="rId19" Type="http://schemas.openxmlformats.org/officeDocument/2006/relationships/hyperlink" Target="http://lectureonline.cl.msu.edu/~mmp/kap6/cd157a.htm" TargetMode="External"/><Relationship Id="rId4" Type="http://schemas.openxmlformats.org/officeDocument/2006/relationships/image" Target="../media/image13.png"/><Relationship Id="rId9" Type="http://schemas.openxmlformats.org/officeDocument/2006/relationships/image" Target="../media/image28.png"/><Relationship Id="rId1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40.png"/><Relationship Id="rId12"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hyperlink" Target="http://lectureonline.cl.msu.edu/~mmp/kap6/cd157a.htm" TargetMode="External"/><Relationship Id="rId1" Type="http://schemas.openxmlformats.org/officeDocument/2006/relationships/tags" Target="../tags/tag6.xml"/><Relationship Id="rId6" Type="http://schemas.openxmlformats.org/officeDocument/2006/relationships/image" Target="../media/image39.png"/><Relationship Id="rId11" Type="http://schemas.openxmlformats.org/officeDocument/2006/relationships/image" Target="../media/image5.png"/><Relationship Id="rId5" Type="http://schemas.openxmlformats.org/officeDocument/2006/relationships/image" Target="../media/image38.png"/><Relationship Id="rId15" Type="http://schemas.openxmlformats.org/officeDocument/2006/relationships/image" Target="../media/image9.png"/><Relationship Id="rId10" Type="http://schemas.openxmlformats.org/officeDocument/2006/relationships/image" Target="../media/image43.png"/><Relationship Id="rId4" Type="http://schemas.openxmlformats.org/officeDocument/2006/relationships/image" Target="../media/image1.wmf"/><Relationship Id="rId9" Type="http://schemas.openxmlformats.org/officeDocument/2006/relationships/image" Target="../media/image42.png"/><Relationship Id="rId1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9.png"/><Relationship Id="rId3" Type="http://schemas.openxmlformats.org/officeDocument/2006/relationships/notesSlide" Target="../notesSlides/notesSlide2.xml"/><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8.png"/><Relationship Id="rId2" Type="http://schemas.openxmlformats.org/officeDocument/2006/relationships/slideLayout" Target="../slideLayouts/slideLayout2.xml"/><Relationship Id="rId16" Type="http://schemas.openxmlformats.org/officeDocument/2006/relationships/image" Target="../media/image7.png"/><Relationship Id="rId1" Type="http://schemas.openxmlformats.org/officeDocument/2006/relationships/tags" Target="../tags/tag7.xml"/><Relationship Id="rId6" Type="http://schemas.openxmlformats.org/officeDocument/2006/relationships/image" Target="../media/image28.png"/><Relationship Id="rId11" Type="http://schemas.openxmlformats.org/officeDocument/2006/relationships/image" Target="../media/image48.png"/><Relationship Id="rId5" Type="http://schemas.openxmlformats.org/officeDocument/2006/relationships/image" Target="../media/image43.png"/><Relationship Id="rId15" Type="http://schemas.openxmlformats.org/officeDocument/2006/relationships/image" Target="../media/image6.png"/><Relationship Id="rId10" Type="http://schemas.openxmlformats.org/officeDocument/2006/relationships/image" Target="../media/image47.png"/><Relationship Id="rId19" Type="http://schemas.openxmlformats.org/officeDocument/2006/relationships/hyperlink" Target="http://lectureonline.cl.msu.edu/~mmp/kap6/cd157a.htm" TargetMode="External"/><Relationship Id="rId4" Type="http://schemas.openxmlformats.org/officeDocument/2006/relationships/image" Target="../media/image1.wmf"/><Relationship Id="rId9" Type="http://schemas.openxmlformats.org/officeDocument/2006/relationships/image" Target="../media/image46.png"/><Relationship Id="rId1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51.png"/><Relationship Id="rId13"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50.png"/><Relationship Id="rId12" Type="http://schemas.openxmlformats.org/officeDocument/2006/relationships/image" Target="../media/image5.png"/><Relationship Id="rId17"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9.png"/><Relationship Id="rId1" Type="http://schemas.openxmlformats.org/officeDocument/2006/relationships/tags" Target="../tags/tag8.xml"/><Relationship Id="rId6" Type="http://schemas.openxmlformats.org/officeDocument/2006/relationships/image" Target="../media/image49.png"/><Relationship Id="rId11" Type="http://schemas.openxmlformats.org/officeDocument/2006/relationships/image" Target="../media/image54.png"/><Relationship Id="rId5" Type="http://schemas.openxmlformats.org/officeDocument/2006/relationships/image" Target="../media/image43.png"/><Relationship Id="rId15" Type="http://schemas.openxmlformats.org/officeDocument/2006/relationships/image" Target="../media/image8.png"/><Relationship Id="rId10" Type="http://schemas.openxmlformats.org/officeDocument/2006/relationships/image" Target="../media/image53.png"/><Relationship Id="rId4" Type="http://schemas.openxmlformats.org/officeDocument/2006/relationships/image" Target="../media/image1.wmf"/><Relationship Id="rId9" Type="http://schemas.openxmlformats.org/officeDocument/2006/relationships/image" Target="../media/image52.png"/><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59.png"/><Relationship Id="rId13" Type="http://schemas.openxmlformats.org/officeDocument/2006/relationships/image" Target="../media/image9.png"/><Relationship Id="rId3" Type="http://schemas.openxmlformats.org/officeDocument/2006/relationships/notesSlide" Target="../notesSlides/notesSlide4.xml"/><Relationship Id="rId7" Type="http://schemas.openxmlformats.org/officeDocument/2006/relationships/image" Target="../media/image58.png"/><Relationship Id="rId12"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57.png"/><Relationship Id="rId11" Type="http://schemas.openxmlformats.org/officeDocument/2006/relationships/image" Target="../media/image7.png"/><Relationship Id="rId5" Type="http://schemas.openxmlformats.org/officeDocument/2006/relationships/image" Target="../media/image56.png"/><Relationship Id="rId10" Type="http://schemas.openxmlformats.org/officeDocument/2006/relationships/image" Target="../media/image6.png"/><Relationship Id="rId4" Type="http://schemas.openxmlformats.org/officeDocument/2006/relationships/image" Target="../media/image55.png"/><Relationship Id="rId9" Type="http://schemas.openxmlformats.org/officeDocument/2006/relationships/image" Target="../media/image5.png"/><Relationship Id="rId14" Type="http://schemas.openxmlformats.org/officeDocument/2006/relationships/hyperlink" Target="http://lectureonline.cl.msu.edu/~mmp/kap6/cd157a.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5500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00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048" y="142278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7024048" y="142278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7024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8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252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1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28648" y="172758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793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022663" y="172758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5500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52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7176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6414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7938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90648" y="172758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7176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4251" y="172758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5637163"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7161162"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6399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7923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40" name="TextBox 39"/>
              <p:cNvSpPr txBox="1"/>
              <p:nvPr/>
            </p:nvSpPr>
            <p:spPr>
              <a:xfrm>
                <a:off x="5410200" y="3352801"/>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𝑠𝑝𝑒𝑒𝑑</m:t>
                          </m:r>
                          <m:r>
                            <a:rPr lang="en-GB" sz="1400" i="1">
                              <a:latin typeface="Cambria Math"/>
                            </a:rPr>
                            <m:t> </m:t>
                          </m:r>
                          <m:r>
                            <a:rPr lang="en-GB" sz="1400" i="1">
                              <a:latin typeface="Cambria Math"/>
                            </a:rPr>
                            <m:t>𝑜𝑓</m:t>
                          </m:r>
                          <m:r>
                            <a:rPr lang="en-GB" sz="1400" i="1">
                              <a:latin typeface="Cambria Math"/>
                            </a:rPr>
                            <m:t> </m:t>
                          </m:r>
                          <m:r>
                            <a:rPr lang="en-GB" sz="1400" i="1">
                              <a:latin typeface="Cambria Math"/>
                            </a:rPr>
                            <m:t>𝑠𝑒𝑝𝑎𝑟𝑎𝑡𝑖𝑜𝑛</m:t>
                          </m:r>
                          <m:r>
                            <a:rPr lang="en-GB" sz="1400" i="1">
                              <a:latin typeface="Cambria Math"/>
                            </a:rPr>
                            <m:t> </m:t>
                          </m:r>
                          <m:r>
                            <a:rPr lang="en-GB" sz="1400" i="1">
                              <a:latin typeface="Cambria Math"/>
                            </a:rPr>
                            <m:t>𝑜𝑓</m:t>
                          </m:r>
                          <m:r>
                            <a:rPr lang="en-GB" sz="1400" i="1">
                              <a:latin typeface="Cambria Math"/>
                            </a:rPr>
                            <m:t> </m:t>
                          </m:r>
                          <m:r>
                            <a:rPr lang="en-GB" sz="1400" i="1">
                              <a:latin typeface="Cambria Math"/>
                            </a:rPr>
                            <m:t>𝑝𝑎𝑟𝑡𝑖𝑐𝑙𝑒𝑠</m:t>
                          </m:r>
                        </m:num>
                        <m:den>
                          <m:r>
                            <a:rPr lang="en-GB" sz="1400" i="1">
                              <a:latin typeface="Cambria Math"/>
                            </a:rPr>
                            <m:t>𝑠𝑝𝑒𝑒𝑑</m:t>
                          </m:r>
                          <m:r>
                            <a:rPr lang="en-GB" sz="1400" i="1">
                              <a:latin typeface="Cambria Math"/>
                            </a:rPr>
                            <m:t> </m:t>
                          </m:r>
                          <m:r>
                            <a:rPr lang="en-GB" sz="1400" i="1">
                              <a:latin typeface="Cambria Math"/>
                            </a:rPr>
                            <m:t>𝑜𝑓</m:t>
                          </m:r>
                          <m:r>
                            <a:rPr lang="en-GB" sz="1400" i="1">
                              <a:latin typeface="Cambria Math"/>
                            </a:rPr>
                            <m:t> </m:t>
                          </m:r>
                          <m:r>
                            <a:rPr lang="en-GB" sz="1400" i="1">
                              <a:latin typeface="Cambria Math"/>
                            </a:rPr>
                            <m:t>𝑎𝑝𝑝𝑟𝑜𝑎𝑐h</m:t>
                          </m:r>
                          <m:r>
                            <a:rPr lang="en-GB" sz="1400" i="1">
                              <a:latin typeface="Cambria Math"/>
                            </a:rPr>
                            <m:t> </m:t>
                          </m:r>
                          <m:r>
                            <a:rPr lang="en-GB" sz="1400" i="1">
                              <a:latin typeface="Cambria Math"/>
                            </a:rPr>
                            <m:t>𝑜𝑓</m:t>
                          </m:r>
                          <m:r>
                            <a:rPr lang="en-GB" sz="1400" i="1">
                              <a:latin typeface="Cambria Math"/>
                            </a:rPr>
                            <m:t> </m:t>
                          </m:r>
                          <m:r>
                            <a:rPr lang="en-GB" sz="1400" i="1">
                              <a:latin typeface="Cambria Math"/>
                            </a:rPr>
                            <m:t>𝑝𝑎𝑟𝑡𝑖𝑐𝑙𝑒𝑠</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410200" y="3352801"/>
                <a:ext cx="3198376" cy="539635"/>
              </a:xfrm>
              <a:prstGeom prst="rect">
                <a:avLst/>
              </a:prstGeom>
              <a:blipFill>
                <a:blip r:embed="rId3"/>
                <a:stretch>
                  <a:fillRect b="-7143"/>
                </a:stretch>
              </a:blipFill>
            </p:spPr>
            <p:txBody>
              <a:bodyPr/>
              <a:lstStyle/>
              <a:p>
                <a:r>
                  <a:rPr lang="en-US">
                    <a:noFill/>
                  </a:rPr>
                  <a:t> </a:t>
                </a:r>
              </a:p>
            </p:txBody>
          </p:sp>
        </mc:Fallback>
      </mc:AlternateContent>
      <p:sp>
        <p:nvSpPr>
          <p:cNvPr id="41" name="TextBox 40"/>
          <p:cNvSpPr txBox="1"/>
          <p:nvPr/>
        </p:nvSpPr>
        <p:spPr>
          <a:xfrm>
            <a:off x="5771164" y="2743200"/>
            <a:ext cx="1018227"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3 - - 2 = 5</a:t>
            </a:r>
          </a:p>
        </p:txBody>
      </p:sp>
      <p:sp>
        <p:nvSpPr>
          <p:cNvPr id="42" name="TextBox 41"/>
          <p:cNvSpPr txBox="1"/>
          <p:nvPr/>
        </p:nvSpPr>
        <p:spPr>
          <a:xfrm>
            <a:off x="7239001" y="27432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y - x</a:t>
            </a:r>
          </a:p>
        </p:txBody>
      </p:sp>
      <mc:AlternateContent xmlns:mc="http://schemas.openxmlformats.org/markup-compatibility/2006" xmlns:a14="http://schemas.microsoft.com/office/drawing/2010/main">
        <mc:Choice Requires="a14">
          <p:sp>
            <p:nvSpPr>
              <p:cNvPr id="43" name="TextBox 42"/>
              <p:cNvSpPr txBox="1"/>
              <p:nvPr/>
            </p:nvSpPr>
            <p:spPr>
              <a:xfrm>
                <a:off x="5410200" y="4038601"/>
                <a:ext cx="978666"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a:rPr>
                            <m:t>3</m:t>
                          </m:r>
                        </m:num>
                        <m:den>
                          <m:r>
                            <a:rPr lang="en-GB" sz="1400" i="1">
                              <a:latin typeface="Cambria Math"/>
                            </a:rPr>
                            <m:t>5</m:t>
                          </m:r>
                        </m:den>
                      </m:f>
                      <m:r>
                        <a:rPr lang="en-GB" sz="1400" i="1">
                          <a:latin typeface="Cambria Math"/>
                        </a:rPr>
                        <m:t>=</m:t>
                      </m:r>
                      <m:f>
                        <m:fPr>
                          <m:ctrlPr>
                            <a:rPr lang="en-GB" sz="1400" i="1">
                              <a:latin typeface="Cambria Math" panose="02040503050406030204" pitchFamily="18" charset="0"/>
                            </a:rPr>
                          </m:ctrlPr>
                        </m:fPr>
                        <m:num>
                          <m:r>
                            <a:rPr lang="en-GB" sz="1400" i="1">
                              <a:latin typeface="Cambria Math"/>
                            </a:rPr>
                            <m:t>𝑦</m:t>
                          </m:r>
                          <m:r>
                            <a:rPr lang="en-GB" sz="1400" i="1">
                              <a:latin typeface="Cambria Math"/>
                            </a:rPr>
                            <m:t>−</m:t>
                          </m:r>
                          <m:r>
                            <a:rPr lang="en-GB" sz="1400" i="1">
                              <a:latin typeface="Cambria Math"/>
                            </a:rPr>
                            <m:t>𝑥</m:t>
                          </m:r>
                        </m:num>
                        <m:den>
                          <m:r>
                            <a:rPr lang="en-GB" sz="1400" i="1">
                              <a:latin typeface="Cambria Math"/>
                            </a:rPr>
                            <m:t>5</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5410200" y="4038601"/>
                <a:ext cx="978666" cy="497059"/>
              </a:xfrm>
              <a:prstGeom prst="rect">
                <a:avLst/>
              </a:prstGeom>
              <a:blipFill>
                <a:blip r:embed="rId4"/>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410200" y="4724401"/>
                <a:ext cx="97866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3=</m:t>
                      </m:r>
                      <m:r>
                        <a:rPr lang="en-GB" sz="1400" i="1">
                          <a:latin typeface="Cambria Math"/>
                        </a:rPr>
                        <m:t>𝑦</m:t>
                      </m:r>
                      <m:r>
                        <a:rPr lang="en-GB" sz="1400" i="1">
                          <a:latin typeface="Cambria Math"/>
                        </a:rPr>
                        <m:t>−</m:t>
                      </m:r>
                      <m:r>
                        <a:rPr lang="en-GB" sz="1400" i="1">
                          <a:latin typeface="Cambria Math"/>
                        </a:rPr>
                        <m:t>𝑥</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5410200" y="4724401"/>
                <a:ext cx="978666" cy="307777"/>
              </a:xfrm>
              <a:prstGeom prst="rect">
                <a:avLst/>
              </a:prstGeom>
              <a:blipFill>
                <a:blip r:embed="rId5"/>
                <a:stretch>
                  <a:fillRect/>
                </a:stretch>
              </a:blipFill>
            </p:spPr>
            <p:txBody>
              <a:bodyPr/>
              <a:lstStyle/>
              <a:p>
                <a:r>
                  <a:rPr lang="en-US">
                    <a:noFill/>
                  </a:rPr>
                  <a:t> </a:t>
                </a:r>
              </a:p>
            </p:txBody>
          </p:sp>
        </mc:Fallback>
      </mc:AlternateContent>
      <p:sp>
        <p:nvSpPr>
          <p:cNvPr id="45" name="Arc 44"/>
          <p:cNvSpPr/>
          <p:nvPr/>
        </p:nvSpPr>
        <p:spPr>
          <a:xfrm>
            <a:off x="6248400" y="43434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8839200" y="3733801"/>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8" name="Arc 47"/>
          <p:cNvSpPr/>
          <p:nvPr/>
        </p:nvSpPr>
        <p:spPr>
          <a:xfrm>
            <a:off x="8382000" y="36576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6705600" y="4419601"/>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5</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0" name="TextBox 49"/>
              <p:cNvSpPr txBox="1"/>
              <p:nvPr/>
            </p:nvSpPr>
            <p:spPr>
              <a:xfrm>
                <a:off x="8915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𝑦</m:t>
                      </m:r>
                      <m:r>
                        <a:rPr lang="en-GB" sz="1600" i="1">
                          <a:solidFill>
                            <a:srgbClr val="FF0000"/>
                          </a:solidFill>
                          <a:latin typeface="Cambria Math"/>
                        </a:rPr>
                        <m:t>−</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8915400" y="1447800"/>
                <a:ext cx="1092094" cy="33855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56" name="TextBox 55"/>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1"/>
                <a:stretch>
                  <a:fillRect b="-2564"/>
                </a:stretch>
              </a:blipFill>
            </p:spPr>
            <p:txBody>
              <a:bodyPr/>
              <a:lstStyle/>
              <a:p>
                <a:r>
                  <a:rPr lang="en-US">
                    <a:noFill/>
                  </a:rPr>
                  <a:t> </a:t>
                </a:r>
              </a:p>
            </p:txBody>
          </p:sp>
        </mc:Fallback>
      </mc:AlternateContent>
      <p:sp>
        <p:nvSpPr>
          <p:cNvPr id="57" name="TextBox 56"/>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2"/>
              </a:rPr>
              <a:t>Applet for collision demonstrations</a:t>
            </a:r>
            <a:endParaRPr lang="en-GB" sz="1400" dirty="0">
              <a:latin typeface="Comic Sans MS" pitchFamily="66" charset="0"/>
            </a:endParaRPr>
          </a:p>
        </p:txBody>
      </p:sp>
      <p:sp>
        <p:nvSpPr>
          <p:cNvPr id="58"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9"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24850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par>
                                <p:cTn id="18" presetID="3" presetClass="entr" presetSubtype="1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par>
                                <p:cTn id="21" presetID="3" presetClass="entr" presetSubtype="1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linds(horizontal)">
                                      <p:cBhvr>
                                        <p:cTn id="23" dur="500"/>
                                        <p:tgtEl>
                                          <p:spTgt spid="18"/>
                                        </p:tgtEl>
                                      </p:cBhvr>
                                    </p:animEffect>
                                  </p:childTnLst>
                                </p:cTn>
                              </p:par>
                              <p:par>
                                <p:cTn id="24" presetID="3" presetClass="entr" presetSubtype="10"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linds(horizontal)">
                                      <p:cBhvr>
                                        <p:cTn id="26" dur="500"/>
                                        <p:tgtEl>
                                          <p:spTgt spid="27"/>
                                        </p:tgtEl>
                                      </p:cBhvr>
                                    </p:animEffect>
                                  </p:childTnLst>
                                </p:cTn>
                              </p:par>
                              <p:par>
                                <p:cTn id="27" presetID="3" presetClass="entr" presetSubtype="1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linds(horizontal)">
                                      <p:cBhvr>
                                        <p:cTn id="29" dur="500"/>
                                        <p:tgtEl>
                                          <p:spTgt spid="11"/>
                                        </p:tgtEl>
                                      </p:cBhvr>
                                    </p:animEffect>
                                  </p:childTnLst>
                                </p:cTn>
                              </p:par>
                              <p:par>
                                <p:cTn id="30" presetID="3" presetClass="entr" presetSubtype="1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linds(horizont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par>
                                <p:cTn id="47" presetID="3" presetClass="entr" presetSubtype="1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blinds(horizontal)">
                                      <p:cBhvr>
                                        <p:cTn id="49" dur="500"/>
                                        <p:tgtEl>
                                          <p:spTgt spid="2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linds(horizontal)">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linds(horizontal)">
                                      <p:cBhvr>
                                        <p:cTn id="66" dur="500"/>
                                        <p:tgtEl>
                                          <p:spTgt spid="30"/>
                                        </p:tgtEl>
                                      </p:cBhvr>
                                    </p:animEffect>
                                  </p:childTnLst>
                                </p:cTn>
                              </p:par>
                              <p:par>
                                <p:cTn id="67" presetID="3" presetClass="entr" presetSubtype="10" fill="hold"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linds(horizontal)">
                                      <p:cBhvr>
                                        <p:cTn id="72" dur="500"/>
                                        <p:tgtEl>
                                          <p:spTgt spid="33"/>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linds(horizontal)">
                                      <p:cBhvr>
                                        <p:cTn id="75" dur="500"/>
                                        <p:tgtEl>
                                          <p:spTgt spid="3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linds(horizontal)">
                                      <p:cBhvr>
                                        <p:cTn id="80" dur="500"/>
                                        <p:tgtEl>
                                          <p:spTgt spid="21"/>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blinds(horizontal)">
                                      <p:cBhvr>
                                        <p:cTn id="83" dur="500"/>
                                        <p:tgtEl>
                                          <p:spTgt spid="29"/>
                                        </p:tgtEl>
                                      </p:cBhvr>
                                    </p:animEffect>
                                  </p:childTnLst>
                                </p:cTn>
                              </p:par>
                              <p:par>
                                <p:cTn id="84" presetID="3" presetClass="entr" presetSubtype="10" fill="hold"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blinds(horizontal)">
                                      <p:cBhvr>
                                        <p:cTn id="86" dur="500"/>
                                        <p:tgtEl>
                                          <p:spTgt spid="34"/>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blinds(horizontal)">
                                      <p:cBhvr>
                                        <p:cTn id="89" dur="500"/>
                                        <p:tgtEl>
                                          <p:spTgt spid="35"/>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blinds(horizontal)">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linds(horizontal)">
                                      <p:cBhvr>
                                        <p:cTn id="97" dur="500"/>
                                        <p:tgtEl>
                                          <p:spTgt spid="22"/>
                                        </p:tgtEl>
                                      </p:cBhvr>
                                    </p:animEffect>
                                  </p:childTnLst>
                                </p:cTn>
                              </p:par>
                              <p:par>
                                <p:cTn id="98" presetID="3" presetClass="entr" presetSubtype="10" fill="hold"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blinds(horizontal)">
                                      <p:cBhvr>
                                        <p:cTn id="100" dur="500"/>
                                        <p:tgtEl>
                                          <p:spTgt spid="25"/>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blinds(horizontal)">
                                      <p:cBhvr>
                                        <p:cTn id="103" dur="500"/>
                                        <p:tgtEl>
                                          <p:spTgt spid="26"/>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blinds(horizontal)">
                                      <p:cBhvr>
                                        <p:cTn id="106" dur="500"/>
                                        <p:tgtEl>
                                          <p:spTgt spid="31"/>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39"/>
                                        </p:tgtEl>
                                        <p:attrNameLst>
                                          <p:attrName>style.visibility</p:attrName>
                                        </p:attrNameLst>
                                      </p:cBhvr>
                                      <p:to>
                                        <p:strVal val="visible"/>
                                      </p:to>
                                    </p:set>
                                    <p:animEffect transition="in" filter="blinds(horizontal)">
                                      <p:cBhvr>
                                        <p:cTn id="109" dur="500"/>
                                        <p:tgtEl>
                                          <p:spTgt spid="3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0"/>
                                        </p:tgtEl>
                                        <p:attrNameLst>
                                          <p:attrName>style.visibility</p:attrName>
                                        </p:attrNameLst>
                                      </p:cBhvr>
                                      <p:to>
                                        <p:strVal val="visible"/>
                                      </p:to>
                                    </p:set>
                                    <p:animEffect transition="in" filter="blinds(horizontal)">
                                      <p:cBhvr>
                                        <p:cTn id="114" dur="500"/>
                                        <p:tgtEl>
                                          <p:spTgt spid="40"/>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8"/>
                                        </p:tgtEl>
                                        <p:attrNameLst>
                                          <p:attrName>style.visibility</p:attrName>
                                        </p:attrNameLst>
                                      </p:cBhvr>
                                      <p:to>
                                        <p:strVal val="visible"/>
                                      </p:to>
                                    </p:set>
                                    <p:animEffect transition="in" filter="blinds(horizontal)">
                                      <p:cBhvr>
                                        <p:cTn id="119" dur="500"/>
                                        <p:tgtEl>
                                          <p:spTgt spid="48"/>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blinds(horizontal)">
                                      <p:cBhvr>
                                        <p:cTn id="124" dur="500"/>
                                        <p:tgtEl>
                                          <p:spTgt spid="46"/>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nodeType="clickEffect">
                                  <p:stCondLst>
                                    <p:cond delay="0"/>
                                  </p:stCondLst>
                                  <p:childTnLst>
                                    <p:set>
                                      <p:cBhvr>
                                        <p:cTn id="128" dur="1" fill="hold">
                                          <p:stCondLst>
                                            <p:cond delay="0"/>
                                          </p:stCondLst>
                                        </p:cTn>
                                        <p:tgtEl>
                                          <p:spTgt spid="41">
                                            <p:txEl>
                                              <p:pRg st="0" end="0"/>
                                            </p:txEl>
                                          </p:spTgt>
                                        </p:tgtEl>
                                        <p:attrNameLst>
                                          <p:attrName>style.visibility</p:attrName>
                                        </p:attrNameLst>
                                      </p:cBhvr>
                                      <p:to>
                                        <p:strVal val="visible"/>
                                      </p:to>
                                    </p:set>
                                    <p:animEffect transition="in" filter="blinds(horizontal)">
                                      <p:cBhvr>
                                        <p:cTn id="129" dur="500"/>
                                        <p:tgtEl>
                                          <p:spTgt spid="41">
                                            <p:txEl>
                                              <p:pRg st="0" end="0"/>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41">
                                            <p:txEl>
                                              <p:pRg st="1" end="1"/>
                                            </p:txEl>
                                          </p:spTgt>
                                        </p:tgtEl>
                                        <p:attrNameLst>
                                          <p:attrName>style.visibility</p:attrName>
                                        </p:attrNameLst>
                                      </p:cBhvr>
                                      <p:to>
                                        <p:strVal val="visible"/>
                                      </p:to>
                                    </p:set>
                                    <p:animEffect transition="in" filter="blinds(horizontal)">
                                      <p:cBhvr>
                                        <p:cTn id="134" dur="500"/>
                                        <p:tgtEl>
                                          <p:spTgt spid="41">
                                            <p:txEl>
                                              <p:pRg st="1" end="1"/>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nodeType="clickEffect">
                                  <p:stCondLst>
                                    <p:cond delay="0"/>
                                  </p:stCondLst>
                                  <p:childTnLst>
                                    <p:set>
                                      <p:cBhvr>
                                        <p:cTn id="138" dur="1" fill="hold">
                                          <p:stCondLst>
                                            <p:cond delay="0"/>
                                          </p:stCondLst>
                                        </p:cTn>
                                        <p:tgtEl>
                                          <p:spTgt spid="42">
                                            <p:txEl>
                                              <p:pRg st="0" end="0"/>
                                            </p:txEl>
                                          </p:spTgt>
                                        </p:tgtEl>
                                        <p:attrNameLst>
                                          <p:attrName>style.visibility</p:attrName>
                                        </p:attrNameLst>
                                      </p:cBhvr>
                                      <p:to>
                                        <p:strVal val="visible"/>
                                      </p:to>
                                    </p:set>
                                    <p:animEffect transition="in" filter="blinds(horizontal)">
                                      <p:cBhvr>
                                        <p:cTn id="139" dur="500"/>
                                        <p:tgtEl>
                                          <p:spTgt spid="42">
                                            <p:txEl>
                                              <p:pRg st="0" end="0"/>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nodeType="clickEffect">
                                  <p:stCondLst>
                                    <p:cond delay="0"/>
                                  </p:stCondLst>
                                  <p:childTnLst>
                                    <p:set>
                                      <p:cBhvr>
                                        <p:cTn id="143" dur="1" fill="hold">
                                          <p:stCondLst>
                                            <p:cond delay="0"/>
                                          </p:stCondLst>
                                        </p:cTn>
                                        <p:tgtEl>
                                          <p:spTgt spid="42">
                                            <p:txEl>
                                              <p:pRg st="1" end="1"/>
                                            </p:txEl>
                                          </p:spTgt>
                                        </p:tgtEl>
                                        <p:attrNameLst>
                                          <p:attrName>style.visibility</p:attrName>
                                        </p:attrNameLst>
                                      </p:cBhvr>
                                      <p:to>
                                        <p:strVal val="visible"/>
                                      </p:to>
                                    </p:set>
                                    <p:animEffect transition="in" filter="blinds(horizontal)">
                                      <p:cBhvr>
                                        <p:cTn id="144" dur="500"/>
                                        <p:tgtEl>
                                          <p:spTgt spid="42">
                                            <p:txEl>
                                              <p:pRg st="1" end="1"/>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43"/>
                                        </p:tgtEl>
                                        <p:attrNameLst>
                                          <p:attrName>style.visibility</p:attrName>
                                        </p:attrNameLst>
                                      </p:cBhvr>
                                      <p:to>
                                        <p:strVal val="visible"/>
                                      </p:to>
                                    </p:set>
                                    <p:animEffect transition="in" filter="blinds(horizontal)">
                                      <p:cBhvr>
                                        <p:cTn id="149" dur="500"/>
                                        <p:tgtEl>
                                          <p:spTgt spid="4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9"/>
                                        </p:tgtEl>
                                        <p:attrNameLst>
                                          <p:attrName>style.visibility</p:attrName>
                                        </p:attrNameLst>
                                      </p:cBhvr>
                                      <p:to>
                                        <p:strVal val="visible"/>
                                      </p:to>
                                    </p:set>
                                    <p:animEffect transition="in" filter="blinds(horizontal)">
                                      <p:cBhvr>
                                        <p:cTn id="159" dur="500"/>
                                        <p:tgtEl>
                                          <p:spTgt spid="49"/>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44"/>
                                        </p:tgtEl>
                                        <p:attrNameLst>
                                          <p:attrName>style.visibility</p:attrName>
                                        </p:attrNameLst>
                                      </p:cBhvr>
                                      <p:to>
                                        <p:strVal val="visible"/>
                                      </p:to>
                                    </p:set>
                                    <p:animEffect transition="in" filter="blinds(horizontal)">
                                      <p:cBhvr>
                                        <p:cTn id="164" dur="500"/>
                                        <p:tgtEl>
                                          <p:spTgt spid="4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0"/>
                                        </p:tgtEl>
                                        <p:attrNameLst>
                                          <p:attrName>style.visibility</p:attrName>
                                        </p:attrNameLst>
                                      </p:cBhvr>
                                      <p:to>
                                        <p:strVal val="visible"/>
                                      </p:to>
                                    </p:set>
                                    <p:animEffect transition="in" filter="blinds(horizontal)">
                                      <p:cBhvr>
                                        <p:cTn id="16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0" grpId="0"/>
      <p:bldP spid="43" grpId="0"/>
      <p:bldP spid="44" grpId="0"/>
      <p:bldP spid="45" grpId="0" animBg="1"/>
      <p:bldP spid="46" grpId="0"/>
      <p:bldP spid="48" grpId="0" animBg="1"/>
      <p:bldP spid="49" grpId="0"/>
      <p:bldP spid="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5791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91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7315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7315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839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543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30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19800" y="1600201"/>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822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317021" y="1600201"/>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5791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943600" y="1981201"/>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7467600" y="1981201"/>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6705600" y="1981201"/>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8229600" y="1981201"/>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781800" y="1600201"/>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7467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555021" y="1600201"/>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5867403" y="2286001"/>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7391400" y="2286001"/>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6629401" y="2286001"/>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8153401" y="2286001"/>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6327112" y="2044841"/>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7848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8230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8229601" y="1600201"/>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cxnSp>
        <p:nvCxnSpPr>
          <p:cNvPr id="59" name="Straight Arrow Connector 58"/>
          <p:cNvCxnSpPr/>
          <p:nvPr/>
        </p:nvCxnSpPr>
        <p:spPr>
          <a:xfrm>
            <a:off x="7468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467601" y="1600201"/>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sp>
        <p:nvSpPr>
          <p:cNvPr id="40" name="TextBox 39"/>
          <p:cNvSpPr txBox="1"/>
          <p:nvPr/>
        </p:nvSpPr>
        <p:spPr>
          <a:xfrm>
            <a:off x="5715000" y="2667001"/>
            <a:ext cx="1786066" cy="307777"/>
          </a:xfrm>
          <a:prstGeom prst="rect">
            <a:avLst/>
          </a:prstGeom>
          <a:noFill/>
        </p:spPr>
        <p:txBody>
          <a:bodyPr wrap="none" rtlCol="0">
            <a:spAutoFit/>
          </a:bodyPr>
          <a:lstStyle/>
          <a:p>
            <a:r>
              <a:rPr lang="en-GB" sz="1400" u="sng" dirty="0">
                <a:latin typeface="Comic Sans MS" pitchFamily="66" charset="0"/>
              </a:rPr>
              <a:t>KE before the jerk</a:t>
            </a:r>
          </a:p>
        </p:txBody>
      </p:sp>
      <mc:AlternateContent xmlns:mc="http://schemas.openxmlformats.org/markup-compatibility/2006" xmlns:a14="http://schemas.microsoft.com/office/drawing/2010/main">
        <mc:Choice Requires="a14">
          <p:sp>
            <p:nvSpPr>
              <p:cNvPr id="62" name="TextBox 61"/>
              <p:cNvSpPr txBox="1"/>
              <p:nvPr/>
            </p:nvSpPr>
            <p:spPr>
              <a:xfrm>
                <a:off x="5715000" y="3505201"/>
                <a:ext cx="1545488"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(0.2)(</m:t>
                      </m:r>
                      <m:sSup>
                        <m:sSupPr>
                          <m:ctrlPr>
                            <a:rPr lang="en-GB" sz="1400" i="1">
                              <a:latin typeface="Cambria Math" panose="02040503050406030204" pitchFamily="18" charset="0"/>
                            </a:rPr>
                          </m:ctrlPr>
                        </m:sSupPr>
                        <m:e>
                          <m:r>
                            <a:rPr lang="en-GB" sz="1400" i="1">
                              <a:latin typeface="Cambria Math"/>
                            </a:rPr>
                            <m:t>6)</m:t>
                          </m:r>
                        </m:e>
                        <m:sup>
                          <m:r>
                            <a:rPr lang="en-GB" sz="1400" i="1">
                              <a:latin typeface="Cambria Math"/>
                            </a:rPr>
                            <m:t>2</m:t>
                          </m:r>
                        </m:sup>
                      </m:sSup>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5715000" y="3505201"/>
                <a:ext cx="1545488" cy="495649"/>
              </a:xfrm>
              <a:prstGeom prst="rect">
                <a:avLst/>
              </a:prstGeom>
              <a:blipFill>
                <a:blip r:embed="rId4"/>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5715001" y="4114801"/>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=3.6</m:t>
                      </m:r>
                      <m:r>
                        <a:rPr lang="en-GB" sz="1400" i="1">
                          <a:latin typeface="Cambria Math"/>
                        </a:rPr>
                        <m:t>𝐽</m:t>
                      </m:r>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5715001" y="4114801"/>
                <a:ext cx="1011495" cy="307777"/>
              </a:xfrm>
              <a:prstGeom prst="rect">
                <a:avLst/>
              </a:prstGeom>
              <a:blipFill>
                <a:blip r:embed="rId5"/>
                <a:stretch>
                  <a:fillRect b="-41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5715000" y="29718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715000" y="2971801"/>
                <a:ext cx="1177566" cy="495649"/>
              </a:xfrm>
              <a:prstGeom prst="rect">
                <a:avLst/>
              </a:prstGeom>
              <a:blipFill>
                <a:blip r:embed="rId6"/>
                <a:stretch>
                  <a:fillRect b="-2500"/>
                </a:stretch>
              </a:blipFill>
            </p:spPr>
            <p:txBody>
              <a:bodyPr/>
              <a:lstStyle/>
              <a:p>
                <a:r>
                  <a:rPr lang="en-US">
                    <a:noFill/>
                  </a:rPr>
                  <a:t> </a:t>
                </a:r>
              </a:p>
            </p:txBody>
          </p:sp>
        </mc:Fallback>
      </mc:AlternateContent>
      <p:sp>
        <p:nvSpPr>
          <p:cNvPr id="65" name="Arc 64"/>
          <p:cNvSpPr/>
          <p:nvPr/>
        </p:nvSpPr>
        <p:spPr>
          <a:xfrm>
            <a:off x="7315200" y="3276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7315200" y="3810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7696200" y="32004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particle A is the only one with a velocity</a:t>
            </a:r>
            <a:endParaRPr lang="en-GB" sz="1400" b="1" baseline="-25000" dirty="0">
              <a:solidFill>
                <a:srgbClr val="FF0000"/>
              </a:solidFill>
              <a:latin typeface="Comic Sans MS" pitchFamily="66" charset="0"/>
            </a:endParaRPr>
          </a:p>
        </p:txBody>
      </p:sp>
      <p:sp>
        <p:nvSpPr>
          <p:cNvPr id="68" name="TextBox 67"/>
          <p:cNvSpPr txBox="1"/>
          <p:nvPr/>
        </p:nvSpPr>
        <p:spPr>
          <a:xfrm>
            <a:off x="7772400" y="38862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0" name="TextBox 69"/>
          <p:cNvSpPr txBox="1"/>
          <p:nvPr/>
        </p:nvSpPr>
        <p:spPr>
          <a:xfrm>
            <a:off x="5715001" y="4495801"/>
            <a:ext cx="1656223" cy="307777"/>
          </a:xfrm>
          <a:prstGeom prst="rect">
            <a:avLst/>
          </a:prstGeom>
          <a:noFill/>
        </p:spPr>
        <p:txBody>
          <a:bodyPr wrap="none" rtlCol="0">
            <a:spAutoFit/>
          </a:bodyPr>
          <a:lstStyle/>
          <a:p>
            <a:r>
              <a:rPr lang="en-GB" sz="1400" u="sng" dirty="0">
                <a:latin typeface="Comic Sans MS" pitchFamily="66" charset="0"/>
              </a:rPr>
              <a:t>KE after the jerk</a:t>
            </a:r>
          </a:p>
        </p:txBody>
      </p:sp>
      <mc:AlternateContent xmlns:mc="http://schemas.openxmlformats.org/markup-compatibility/2006" xmlns:a14="http://schemas.microsoft.com/office/drawing/2010/main">
        <mc:Choice Requires="a14">
          <p:sp>
            <p:nvSpPr>
              <p:cNvPr id="71" name="TextBox 70"/>
              <p:cNvSpPr txBox="1"/>
              <p:nvPr/>
            </p:nvSpPr>
            <p:spPr>
              <a:xfrm>
                <a:off x="5715000" y="5334001"/>
                <a:ext cx="168174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(0.5)(</m:t>
                      </m:r>
                      <m:sSup>
                        <m:sSupPr>
                          <m:ctrlPr>
                            <a:rPr lang="en-GB" sz="1400" i="1">
                              <a:latin typeface="Cambria Math" panose="02040503050406030204" pitchFamily="18" charset="0"/>
                            </a:rPr>
                          </m:ctrlPr>
                        </m:sSupPr>
                        <m:e>
                          <m:r>
                            <a:rPr lang="en-GB" sz="1400" i="1">
                              <a:latin typeface="Cambria Math"/>
                            </a:rPr>
                            <m:t>2.4)</m:t>
                          </m:r>
                        </m:e>
                        <m:sup>
                          <m:r>
                            <a:rPr lang="en-GB" sz="1400" i="1">
                              <a:latin typeface="Cambria Math"/>
                            </a:rPr>
                            <m:t>2</m:t>
                          </m:r>
                        </m:sup>
                      </m:sSup>
                    </m:oMath>
                  </m:oMathPara>
                </a14:m>
                <a:endParaRPr lang="en-GB" sz="1400" dirty="0"/>
              </a:p>
            </p:txBody>
          </p:sp>
        </mc:Choice>
        <mc:Fallback xmlns="">
          <p:sp>
            <p:nvSpPr>
              <p:cNvPr id="71" name="TextBox 70"/>
              <p:cNvSpPr txBox="1">
                <a:spLocks noRot="1" noChangeAspect="1" noMove="1" noResize="1" noEditPoints="1" noAdjustHandles="1" noChangeArrowheads="1" noChangeShapeType="1" noTextEdit="1"/>
              </p:cNvSpPr>
              <p:nvPr/>
            </p:nvSpPr>
            <p:spPr>
              <a:xfrm>
                <a:off x="5715000" y="5334001"/>
                <a:ext cx="1681742" cy="495649"/>
              </a:xfrm>
              <a:prstGeom prst="rect">
                <a:avLst/>
              </a:prstGeom>
              <a:blipFill>
                <a:blip r:embed="rId7"/>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5715000" y="5943601"/>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=1.44</m:t>
                      </m:r>
                      <m:r>
                        <a:rPr lang="en-GB" sz="1400" i="1">
                          <a:latin typeface="Cambria Math"/>
                        </a:rPr>
                        <m:t>𝐽</m:t>
                      </m:r>
                    </m:oMath>
                  </m:oMathPara>
                </a14:m>
                <a:endParaRPr lang="en-GB" sz="1400" dirty="0"/>
              </a:p>
            </p:txBody>
          </p:sp>
        </mc:Choice>
        <mc:Fallback xmlns="">
          <p:sp>
            <p:nvSpPr>
              <p:cNvPr id="72" name="TextBox 71"/>
              <p:cNvSpPr txBox="1">
                <a:spLocks noRot="1" noChangeAspect="1" noMove="1" noResize="1" noEditPoints="1" noAdjustHandles="1" noChangeArrowheads="1" noChangeShapeType="1" noTextEdit="1"/>
              </p:cNvSpPr>
              <p:nvPr/>
            </p:nvSpPr>
            <p:spPr>
              <a:xfrm>
                <a:off x="5715000" y="5943601"/>
                <a:ext cx="1110882" cy="307777"/>
              </a:xfrm>
              <a:prstGeom prst="rect">
                <a:avLst/>
              </a:prstGeom>
              <a:blipFill>
                <a:blip r:embed="rId8"/>
                <a:stretch>
                  <a:fillRect b="-41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5715000" y="48006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5715000" y="4800601"/>
                <a:ext cx="1177566" cy="495649"/>
              </a:xfrm>
              <a:prstGeom prst="rect">
                <a:avLst/>
              </a:prstGeom>
              <a:blipFill>
                <a:blip r:embed="rId6"/>
                <a:stretch>
                  <a:fillRect b="-2500"/>
                </a:stretch>
              </a:blipFill>
            </p:spPr>
            <p:txBody>
              <a:bodyPr/>
              <a:lstStyle/>
              <a:p>
                <a:r>
                  <a:rPr lang="en-US">
                    <a:noFill/>
                  </a:rPr>
                  <a:t> </a:t>
                </a:r>
              </a:p>
            </p:txBody>
          </p:sp>
        </mc:Fallback>
      </mc:AlternateContent>
      <p:sp>
        <p:nvSpPr>
          <p:cNvPr id="74" name="Arc 73"/>
          <p:cNvSpPr/>
          <p:nvPr/>
        </p:nvSpPr>
        <p:spPr>
          <a:xfrm>
            <a:off x="7315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7315200" y="5638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TextBox 75"/>
          <p:cNvSpPr txBox="1"/>
          <p:nvPr/>
        </p:nvSpPr>
        <p:spPr>
          <a:xfrm>
            <a:off x="7772400" y="50292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model the two joined particles as a single one</a:t>
            </a:r>
            <a:endParaRPr lang="en-GB" sz="1400" b="1" baseline="-25000" dirty="0">
              <a:solidFill>
                <a:srgbClr val="FF0000"/>
              </a:solidFill>
              <a:latin typeface="Comic Sans MS" pitchFamily="66" charset="0"/>
            </a:endParaRPr>
          </a:p>
        </p:txBody>
      </p:sp>
      <p:sp>
        <p:nvSpPr>
          <p:cNvPr id="77" name="TextBox 76"/>
          <p:cNvSpPr txBox="1"/>
          <p:nvPr/>
        </p:nvSpPr>
        <p:spPr>
          <a:xfrm>
            <a:off x="7772400" y="57150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5715001" y="6248400"/>
                <a:ext cx="411221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𝑇h𝑒</m:t>
                      </m:r>
                      <m:r>
                        <a:rPr lang="en-GB" sz="1600" i="1">
                          <a:solidFill>
                            <a:srgbClr val="FF0000"/>
                          </a:solidFill>
                          <a:latin typeface="Cambria Math"/>
                        </a:rPr>
                        <m:t> </m:t>
                      </m:r>
                      <m:r>
                        <a:rPr lang="en-GB" sz="1600" i="1">
                          <a:solidFill>
                            <a:srgbClr val="FF0000"/>
                          </a:solidFill>
                          <a:latin typeface="Cambria Math"/>
                        </a:rPr>
                        <m:t>𝑘𝑖𝑛𝑒𝑡𝑖𝑐</m:t>
                      </m:r>
                      <m:r>
                        <a:rPr lang="en-GB" sz="1600" i="1">
                          <a:solidFill>
                            <a:srgbClr val="FF0000"/>
                          </a:solidFill>
                          <a:latin typeface="Cambria Math"/>
                        </a:rPr>
                        <m:t> </m:t>
                      </m:r>
                      <m:r>
                        <a:rPr lang="en-GB" sz="1600" i="1">
                          <a:solidFill>
                            <a:srgbClr val="FF0000"/>
                          </a:solidFill>
                          <a:latin typeface="Cambria Math"/>
                        </a:rPr>
                        <m:t>𝑒𝑛𝑒𝑟𝑔𝑦</m:t>
                      </m:r>
                      <m:r>
                        <a:rPr lang="en-GB" sz="1600" i="1">
                          <a:solidFill>
                            <a:srgbClr val="FF0000"/>
                          </a:solidFill>
                          <a:latin typeface="Cambria Math"/>
                        </a:rPr>
                        <m:t> </m:t>
                      </m:r>
                      <m:r>
                        <a:rPr lang="en-GB" sz="1600" i="1">
                          <a:solidFill>
                            <a:srgbClr val="FF0000"/>
                          </a:solidFill>
                          <a:latin typeface="Cambria Math"/>
                        </a:rPr>
                        <m:t>𝑙𝑜𝑠𝑡</m:t>
                      </m:r>
                      <m:r>
                        <a:rPr lang="en-GB" sz="1600" i="1">
                          <a:solidFill>
                            <a:srgbClr val="FF0000"/>
                          </a:solidFill>
                          <a:latin typeface="Cambria Math"/>
                        </a:rPr>
                        <m:t> </m:t>
                      </m:r>
                      <m:r>
                        <a:rPr lang="en-GB" sz="1600" i="1">
                          <a:solidFill>
                            <a:srgbClr val="FF0000"/>
                          </a:solidFill>
                          <a:latin typeface="Cambria Math"/>
                        </a:rPr>
                        <m:t>𝑖𝑛</m:t>
                      </m:r>
                      <m:r>
                        <a:rPr lang="en-GB" sz="1600" i="1">
                          <a:solidFill>
                            <a:srgbClr val="FF0000"/>
                          </a:solidFill>
                          <a:latin typeface="Cambria Math"/>
                        </a:rPr>
                        <m:t> </m:t>
                      </m:r>
                      <m:r>
                        <a:rPr lang="en-GB" sz="1600" i="1">
                          <a:solidFill>
                            <a:srgbClr val="FF0000"/>
                          </a:solidFill>
                          <a:latin typeface="Cambria Math"/>
                        </a:rPr>
                        <m:t>𝑡h𝑒</m:t>
                      </m:r>
                      <m:r>
                        <a:rPr lang="en-GB" sz="1600" i="1">
                          <a:solidFill>
                            <a:srgbClr val="FF0000"/>
                          </a:solidFill>
                          <a:latin typeface="Cambria Math"/>
                        </a:rPr>
                        <m:t> </m:t>
                      </m:r>
                      <m:r>
                        <a:rPr lang="en-GB" sz="1600" i="1">
                          <a:solidFill>
                            <a:srgbClr val="FF0000"/>
                          </a:solidFill>
                          <a:latin typeface="Cambria Math"/>
                        </a:rPr>
                        <m:t>𝑗𝑒𝑟𝑘</m:t>
                      </m:r>
                      <m:r>
                        <a:rPr lang="en-GB" sz="1600" i="1">
                          <a:solidFill>
                            <a:srgbClr val="FF0000"/>
                          </a:solidFill>
                          <a:latin typeface="Cambria Math"/>
                        </a:rPr>
                        <m:t> </m:t>
                      </m:r>
                      <m:r>
                        <a:rPr lang="en-GB" sz="1600" i="1">
                          <a:solidFill>
                            <a:srgbClr val="FF0000"/>
                          </a:solidFill>
                          <a:latin typeface="Cambria Math"/>
                        </a:rPr>
                        <m:t>𝑖𝑠</m:t>
                      </m:r>
                      <m:r>
                        <a:rPr lang="en-GB" sz="1600" i="1">
                          <a:solidFill>
                            <a:srgbClr val="FF0000"/>
                          </a:solidFill>
                          <a:latin typeface="Cambria Math"/>
                        </a:rPr>
                        <m:t> 2.16</m:t>
                      </m:r>
                      <m:r>
                        <a:rPr lang="en-GB" sz="1600" i="1">
                          <a:solidFill>
                            <a:srgbClr val="FF0000"/>
                          </a:solidFill>
                          <a:latin typeface="Cambria Math"/>
                        </a:rPr>
                        <m:t>𝐽</m:t>
                      </m:r>
                    </m:oMath>
                  </m:oMathPara>
                </a14:m>
                <a:endParaRPr lang="en-GB" sz="16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5715001" y="6248400"/>
                <a:ext cx="4112215" cy="338554"/>
              </a:xfrm>
              <a:prstGeom prst="rect">
                <a:avLst/>
              </a:prstGeom>
              <a:blipFill>
                <a:blip r:embed="rId9"/>
                <a:stretch>
                  <a:fillRect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2971800" y="5242561"/>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𝑣</m:t>
                      </m:r>
                      <m:r>
                        <a:rPr lang="en-GB" sz="1400" i="1">
                          <a:solidFill>
                            <a:srgbClr val="FF0000"/>
                          </a:solidFill>
                          <a:latin typeface="Cambria Math"/>
                        </a:rPr>
                        <m:t>=2.4</m:t>
                      </m:r>
                      <m:r>
                        <a:rPr lang="en-GB" sz="1400" i="1">
                          <a:solidFill>
                            <a:srgbClr val="FF0000"/>
                          </a:solidFill>
                          <a:latin typeface="Cambria Math"/>
                        </a:rPr>
                        <m:t>𝑚</m:t>
                      </m:r>
                      <m:sSup>
                        <m:sSupPr>
                          <m:ctrlPr>
                            <a:rPr lang="en-GB" sz="1400" i="1">
                              <a:solidFill>
                                <a:srgbClr val="FF0000"/>
                              </a:solidFill>
                              <a:latin typeface="Cambria Math" panose="02040503050406030204" pitchFamily="18" charset="0"/>
                            </a:rPr>
                          </m:ctrlPr>
                        </m:sSupPr>
                        <m:e>
                          <m:r>
                            <a:rPr lang="en-GB" sz="1400" i="1">
                              <a:solidFill>
                                <a:srgbClr val="FF0000"/>
                              </a:solidFill>
                              <a:latin typeface="Cambria Math"/>
                            </a:rPr>
                            <m:t>𝑠</m:t>
                          </m:r>
                        </m:e>
                        <m:sup>
                          <m:r>
                            <a:rPr lang="en-GB" sz="1400" i="1">
                              <a:solidFill>
                                <a:srgbClr val="FF0000"/>
                              </a:solidFill>
                              <a:latin typeface="Cambria Math"/>
                            </a:rPr>
                            <m:t>−1</m:t>
                          </m:r>
                        </m:sup>
                      </m:sSup>
                    </m:oMath>
                  </m:oMathPara>
                </a14:m>
                <a:endParaRPr lang="en-GB" sz="1400" dirty="0">
                  <a:solidFill>
                    <a:srgbClr val="FF000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2971800" y="5242561"/>
                <a:ext cx="1219200"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80" name="TextBox 79"/>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82" name="TextBox 81"/>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83" name="TextBox 82"/>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84" name="TextBox 83"/>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5"/>
                <a:stretch>
                  <a:fillRect b="-2564"/>
                </a:stretch>
              </a:blipFill>
            </p:spPr>
            <p:txBody>
              <a:bodyPr/>
              <a:lstStyle/>
              <a:p>
                <a:r>
                  <a:rPr lang="en-US">
                    <a:noFill/>
                  </a:rPr>
                  <a:t> </a:t>
                </a:r>
              </a:p>
            </p:txBody>
          </p:sp>
        </mc:Fallback>
      </mc:AlternateContent>
      <p:sp>
        <p:nvSpPr>
          <p:cNvPr id="85" name="TextBox 84"/>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6"/>
              </a:rPr>
              <a:t>Applet for collision demonstrations</a:t>
            </a:r>
            <a:endParaRPr lang="en-GB" sz="1400" dirty="0">
              <a:latin typeface="Comic Sans MS" pitchFamily="66" charset="0"/>
            </a:endParaRPr>
          </a:p>
        </p:txBody>
      </p:sp>
      <p:sp>
        <p:nvSpPr>
          <p:cNvPr id="86"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7"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78099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blinds(horizontal)">
                                      <p:cBhvr>
                                        <p:cTn id="15" dur="500"/>
                                        <p:tgtEl>
                                          <p:spTgt spid="5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blinds(horizontal)">
                                      <p:cBhvr>
                                        <p:cTn id="18" dur="500"/>
                                        <p:tgtEl>
                                          <p:spTgt spid="6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blinds(horizontal)">
                                      <p:cBhvr>
                                        <p:cTn id="31" dur="500"/>
                                        <p:tgtEl>
                                          <p:spTgt spid="5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blinds(horizontal)">
                                      <p:cBhvr>
                                        <p:cTn id="34" dur="5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blinds(horizontal)">
                                      <p:cBhvr>
                                        <p:cTn id="39" dur="500"/>
                                        <p:tgtEl>
                                          <p:spTgt spid="4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blinds(horizontal)">
                                      <p:cBhvr>
                                        <p:cTn id="44" dur="500"/>
                                        <p:tgtEl>
                                          <p:spTgt spid="64"/>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blinds(horizontal)">
                                      <p:cBhvr>
                                        <p:cTn id="49" dur="500"/>
                                        <p:tgtEl>
                                          <p:spTgt spid="65"/>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blinds(horizontal)">
                                      <p:cBhvr>
                                        <p:cTn id="54" dur="500"/>
                                        <p:tgtEl>
                                          <p:spTgt spid="6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blinds(horizontal)">
                                      <p:cBhvr>
                                        <p:cTn id="59" dur="500"/>
                                        <p:tgtEl>
                                          <p:spTgt spid="6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blinds(horizontal)">
                                      <p:cBhvr>
                                        <p:cTn id="64" dur="500"/>
                                        <p:tgtEl>
                                          <p:spTgt spid="66"/>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blinds(horizontal)">
                                      <p:cBhvr>
                                        <p:cTn id="69" dur="500"/>
                                        <p:tgtEl>
                                          <p:spTgt spid="6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blinds(horizontal)">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70"/>
                                        </p:tgtEl>
                                        <p:attrNameLst>
                                          <p:attrName>style.visibility</p:attrName>
                                        </p:attrNameLst>
                                      </p:cBhvr>
                                      <p:to>
                                        <p:strVal val="visible"/>
                                      </p:to>
                                    </p:set>
                                    <p:animEffect transition="in" filter="blinds(horizontal)">
                                      <p:cBhvr>
                                        <p:cTn id="79" dur="500"/>
                                        <p:tgtEl>
                                          <p:spTgt spid="70"/>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blinds(horizontal)">
                                      <p:cBhvr>
                                        <p:cTn id="84" dur="500"/>
                                        <p:tgtEl>
                                          <p:spTgt spid="7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blinds(horizontal)">
                                      <p:cBhvr>
                                        <p:cTn id="89" dur="500"/>
                                        <p:tgtEl>
                                          <p:spTgt spid="7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76"/>
                                        </p:tgtEl>
                                        <p:attrNameLst>
                                          <p:attrName>style.visibility</p:attrName>
                                        </p:attrNameLst>
                                      </p:cBhvr>
                                      <p:to>
                                        <p:strVal val="visible"/>
                                      </p:to>
                                    </p:set>
                                    <p:animEffect transition="in" filter="blinds(horizontal)">
                                      <p:cBhvr>
                                        <p:cTn id="94" dur="500"/>
                                        <p:tgtEl>
                                          <p:spTgt spid="7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1"/>
                                        </p:tgtEl>
                                        <p:attrNameLst>
                                          <p:attrName>style.visibility</p:attrName>
                                        </p:attrNameLst>
                                      </p:cBhvr>
                                      <p:to>
                                        <p:strVal val="visible"/>
                                      </p:to>
                                    </p:set>
                                    <p:animEffect transition="in" filter="blinds(horizontal)">
                                      <p:cBhvr>
                                        <p:cTn id="99" dur="500"/>
                                        <p:tgtEl>
                                          <p:spTgt spid="71"/>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75"/>
                                        </p:tgtEl>
                                        <p:attrNameLst>
                                          <p:attrName>style.visibility</p:attrName>
                                        </p:attrNameLst>
                                      </p:cBhvr>
                                      <p:to>
                                        <p:strVal val="visible"/>
                                      </p:to>
                                    </p:set>
                                    <p:animEffect transition="in" filter="blinds(horizontal)">
                                      <p:cBhvr>
                                        <p:cTn id="104" dur="500"/>
                                        <p:tgtEl>
                                          <p:spTgt spid="75"/>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77"/>
                                        </p:tgtEl>
                                        <p:attrNameLst>
                                          <p:attrName>style.visibility</p:attrName>
                                        </p:attrNameLst>
                                      </p:cBhvr>
                                      <p:to>
                                        <p:strVal val="visible"/>
                                      </p:to>
                                    </p:set>
                                    <p:animEffect transition="in" filter="blinds(horizontal)">
                                      <p:cBhvr>
                                        <p:cTn id="109" dur="500"/>
                                        <p:tgtEl>
                                          <p:spTgt spid="7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2"/>
                                        </p:tgtEl>
                                        <p:attrNameLst>
                                          <p:attrName>style.visibility</p:attrName>
                                        </p:attrNameLst>
                                      </p:cBhvr>
                                      <p:to>
                                        <p:strVal val="visible"/>
                                      </p:to>
                                    </p:set>
                                    <p:animEffect transition="in" filter="blinds(horizontal)">
                                      <p:cBhvr>
                                        <p:cTn id="114" dur="500"/>
                                        <p:tgtEl>
                                          <p:spTgt spid="72"/>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blinds(horizontal)">
                                      <p:cBhvr>
                                        <p:cTn id="119"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58" grpId="0"/>
      <p:bldP spid="60" grpId="0"/>
      <p:bldP spid="40" grpId="0"/>
      <p:bldP spid="62" grpId="0"/>
      <p:bldP spid="63" grpId="0"/>
      <p:bldP spid="64" grpId="0"/>
      <p:bldP spid="65" grpId="0" animBg="1"/>
      <p:bldP spid="66" grpId="0" animBg="1"/>
      <p:bldP spid="67" grpId="0"/>
      <p:bldP spid="68" grpId="0"/>
      <p:bldP spid="70" grpId="0"/>
      <p:bldP spid="71" grpId="0"/>
      <p:bldP spid="72" grpId="0"/>
      <p:bldP spid="73" grpId="0"/>
      <p:bldP spid="74" grpId="0" animBg="1"/>
      <p:bldP spid="75" grpId="0" animBg="1"/>
      <p:bldP spid="76" grpId="0"/>
      <p:bldP spid="77" grpId="0"/>
      <p:bldP spid="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0" y="1"/>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4C</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6" name="Straight Connector 5"/>
          <p:cNvCxnSpPr/>
          <p:nvPr/>
        </p:nvCxnSpPr>
        <p:spPr>
          <a:xfrm>
            <a:off x="152400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75B4E23-3E17-D047-94EF-0811F871D3C4}"/>
              </a:ext>
            </a:extLst>
          </p:cNvPr>
          <p:cNvSpPr txBox="1"/>
          <p:nvPr/>
        </p:nvSpPr>
        <p:spPr>
          <a:xfrm>
            <a:off x="2135560" y="2682537"/>
            <a:ext cx="7344816" cy="2677656"/>
          </a:xfrm>
          <a:prstGeom prst="rect">
            <a:avLst/>
          </a:prstGeom>
          <a:noFill/>
        </p:spPr>
        <p:txBody>
          <a:bodyPr wrap="square" rtlCol="0">
            <a:spAutoFit/>
          </a:bodyPr>
          <a:lstStyle/>
          <a:p>
            <a:r>
              <a:rPr lang="en-US" sz="2400" dirty="0"/>
              <a:t>Complete before the lesson		Q1-3</a:t>
            </a:r>
          </a:p>
          <a:p>
            <a:endParaRPr lang="en-US" sz="2400" dirty="0"/>
          </a:p>
          <a:p>
            <a:r>
              <a:rPr lang="en-US" sz="2400" dirty="0"/>
              <a:t>In Class:			</a:t>
            </a:r>
          </a:p>
          <a:p>
            <a:r>
              <a:rPr lang="en-US" sz="2400" dirty="0">
                <a:solidFill>
                  <a:srgbClr val="00B050"/>
                </a:solidFill>
              </a:rPr>
              <a:t>Green</a:t>
            </a:r>
            <a:r>
              <a:rPr lang="en-US" sz="2400" dirty="0"/>
              <a:t>					</a:t>
            </a:r>
            <a:r>
              <a:rPr lang="en-US" sz="2400" dirty="0" smtClean="0"/>
              <a:t>Q4</a:t>
            </a:r>
            <a:r>
              <a:rPr lang="en-US" sz="2400" dirty="0" smtClean="0"/>
              <a:t>-6</a:t>
            </a:r>
            <a:endParaRPr lang="en-US" sz="2400" dirty="0"/>
          </a:p>
          <a:p>
            <a:r>
              <a:rPr lang="en-US" sz="2400" dirty="0">
                <a:solidFill>
                  <a:schemeClr val="accent6"/>
                </a:solidFill>
              </a:rPr>
              <a:t>Amber</a:t>
            </a:r>
            <a:r>
              <a:rPr lang="en-US" sz="2400" dirty="0"/>
              <a:t> 					</a:t>
            </a:r>
            <a:r>
              <a:rPr lang="en-US" sz="2400" dirty="0" smtClean="0"/>
              <a:t>Q7-9</a:t>
            </a:r>
            <a:endParaRPr lang="en-US" sz="2400" dirty="0"/>
          </a:p>
          <a:p>
            <a:r>
              <a:rPr lang="en-US" sz="2400" dirty="0">
                <a:solidFill>
                  <a:srgbClr val="FF0000"/>
                </a:solidFill>
              </a:rPr>
              <a:t>Red</a:t>
            </a:r>
            <a:r>
              <a:rPr lang="en-US" sz="2400" dirty="0"/>
              <a:t>					</a:t>
            </a:r>
            <a:r>
              <a:rPr lang="en-US" sz="2400" dirty="0" smtClean="0"/>
              <a:t>Q10-14 </a:t>
            </a:r>
            <a:r>
              <a:rPr lang="en-US" sz="2400" dirty="0"/>
              <a:t>&amp; challenge</a:t>
            </a:r>
          </a:p>
          <a:p>
            <a:endParaRPr lang="en-US" sz="2400" dirty="0"/>
          </a:p>
        </p:txBody>
      </p:sp>
      <p:sp>
        <p:nvSpPr>
          <p:cNvPr id="9" name="TextBox 8"/>
          <p:cNvSpPr txBox="1"/>
          <p:nvPr/>
        </p:nvSpPr>
        <p:spPr>
          <a:xfrm>
            <a:off x="1524000" y="725840"/>
            <a:ext cx="7920880" cy="830997"/>
          </a:xfrm>
          <a:prstGeom prst="rect">
            <a:avLst/>
          </a:prstGeom>
          <a:noFill/>
        </p:spPr>
        <p:txBody>
          <a:bodyPr wrap="square" rtlCol="0">
            <a:spAutoFit/>
          </a:bodyPr>
          <a:lstStyle/>
          <a:p>
            <a:r>
              <a:rPr lang="en-GB" sz="2400" dirty="0"/>
              <a:t>Pearson Further Mechanics 1</a:t>
            </a:r>
          </a:p>
          <a:p>
            <a:r>
              <a:rPr lang="en-GB" sz="2400" dirty="0"/>
              <a:t>Pages </a:t>
            </a:r>
            <a:r>
              <a:rPr lang="en-GB" sz="2400" dirty="0" smtClean="0"/>
              <a:t>82-84</a:t>
            </a:r>
            <a:endParaRPr lang="en-GB" sz="2400" dirty="0"/>
          </a:p>
        </p:txBody>
      </p:sp>
    </p:spTree>
    <p:extLst>
      <p:ext uri="{BB962C8B-B14F-4D97-AF65-F5344CB8AC3E}">
        <p14:creationId xmlns:p14="http://schemas.microsoft.com/office/powerpoint/2010/main" val="79495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5500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00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048" y="142278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7024048" y="142278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7024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8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252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1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28648" y="172758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793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022663" y="172758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5500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52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7176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6414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7938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90648" y="172758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7176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4251" y="172758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5637163"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7161162"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6399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7923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8915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𝑦</m:t>
                      </m:r>
                      <m:r>
                        <a:rPr lang="en-GB" sz="1600" i="1">
                          <a:solidFill>
                            <a:srgbClr val="FF0000"/>
                          </a:solidFill>
                          <a:latin typeface="Cambria Math"/>
                        </a:rPr>
                        <m:t>−</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8915400" y="1447800"/>
                <a:ext cx="1092094" cy="33855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5715000" y="2971801"/>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1</m:t>
                          </m:r>
                        </m:sub>
                      </m:sSub>
                      <m:sSub>
                        <m:sSubPr>
                          <m:ctrlPr>
                            <a:rPr lang="en-GB" sz="1400" i="1">
                              <a:latin typeface="Cambria Math" panose="02040503050406030204" pitchFamily="18" charset="0"/>
                            </a:rPr>
                          </m:ctrlPr>
                        </m:sSubPr>
                        <m:e>
                          <m:r>
                            <a:rPr lang="en-GB" sz="1400" b="1" i="1">
                              <a:latin typeface="Cambria Math"/>
                            </a:rPr>
                            <m:t>𝒖</m:t>
                          </m:r>
                        </m:e>
                        <m:sub>
                          <m:r>
                            <a:rPr lang="en-GB" sz="1400" i="1">
                              <a:latin typeface="Cambria Math"/>
                            </a:rPr>
                            <m:t>1</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2</m:t>
                          </m:r>
                        </m:sub>
                      </m:sSub>
                      <m:sSub>
                        <m:sSubPr>
                          <m:ctrlPr>
                            <a:rPr lang="en-GB" sz="1400" i="1">
                              <a:latin typeface="Cambria Math" panose="02040503050406030204" pitchFamily="18" charset="0"/>
                            </a:rPr>
                          </m:ctrlPr>
                        </m:sSubPr>
                        <m:e>
                          <m:r>
                            <a:rPr lang="en-GB" sz="1400" b="1" i="1">
                              <a:latin typeface="Cambria Math"/>
                            </a:rPr>
                            <m:t>𝒖</m:t>
                          </m:r>
                        </m:e>
                        <m:sub>
                          <m:r>
                            <a:rPr lang="en-GB" sz="1400" i="1">
                              <a:latin typeface="Cambria Math"/>
                            </a:rPr>
                            <m:t>2</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1</m:t>
                          </m:r>
                        </m:sub>
                      </m:sSub>
                      <m:sSub>
                        <m:sSubPr>
                          <m:ctrlPr>
                            <a:rPr lang="en-GB" sz="1400" i="1">
                              <a:latin typeface="Cambria Math" panose="02040503050406030204" pitchFamily="18" charset="0"/>
                            </a:rPr>
                          </m:ctrlPr>
                        </m:sSubPr>
                        <m:e>
                          <m:r>
                            <a:rPr lang="en-GB" sz="1400" b="1" i="1">
                              <a:latin typeface="Cambria Math"/>
                            </a:rPr>
                            <m:t>𝒗</m:t>
                          </m:r>
                        </m:e>
                        <m:sub>
                          <m:r>
                            <a:rPr lang="en-GB" sz="1400" i="1">
                              <a:latin typeface="Cambria Math"/>
                            </a:rPr>
                            <m:t>1</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2</m:t>
                          </m:r>
                        </m:sub>
                      </m:sSub>
                      <m:sSub>
                        <m:sSubPr>
                          <m:ctrlPr>
                            <a:rPr lang="en-GB" sz="1400" i="1">
                              <a:latin typeface="Cambria Math" panose="02040503050406030204" pitchFamily="18" charset="0"/>
                            </a:rPr>
                          </m:ctrlPr>
                        </m:sSubPr>
                        <m:e>
                          <m:r>
                            <a:rPr lang="en-GB" sz="1400" b="1" i="1">
                              <a:latin typeface="Cambria Math"/>
                            </a:rPr>
                            <m:t>𝒗</m:t>
                          </m:r>
                        </m:e>
                        <m:sub>
                          <m:r>
                            <a:rPr lang="en-GB" sz="1400" i="1">
                              <a:latin typeface="Cambria Math"/>
                            </a:rPr>
                            <m:t>2</m:t>
                          </m:r>
                        </m:sub>
                      </m:sSub>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5715000" y="2971801"/>
                <a:ext cx="2581924" cy="30777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5562600" y="3505201"/>
                <a:ext cx="287905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i="1">
                              <a:latin typeface="Cambria Math" panose="02040503050406030204" pitchFamily="18" charset="0"/>
                            </a:rPr>
                          </m:ctrlPr>
                        </m:dPr>
                        <m:e>
                          <m:r>
                            <a:rPr lang="en-GB" sz="1400" i="1">
                              <a:latin typeface="Cambria Math"/>
                            </a:rPr>
                            <m:t>3</m:t>
                          </m:r>
                        </m:e>
                      </m:d>
                      <m:d>
                        <m:dPr>
                          <m:ctrlPr>
                            <a:rPr lang="en-GB" sz="1400" i="1">
                              <a:latin typeface="Cambria Math" panose="02040503050406030204" pitchFamily="18" charset="0"/>
                            </a:rPr>
                          </m:ctrlPr>
                        </m:dPr>
                        <m:e>
                          <m:r>
                            <a:rPr lang="en-GB" sz="1400" i="1">
                              <a:latin typeface="Cambria Math"/>
                            </a:rPr>
                            <m:t>3</m:t>
                          </m:r>
                        </m:e>
                      </m:d>
                      <m:r>
                        <a:rPr lang="en-GB" sz="1400" i="1">
                          <a:latin typeface="Cambria Math"/>
                        </a:rPr>
                        <m:t>−</m:t>
                      </m:r>
                      <m:d>
                        <m:dPr>
                          <m:ctrlPr>
                            <a:rPr lang="en-GB" sz="1400" i="1">
                              <a:latin typeface="Cambria Math" panose="02040503050406030204" pitchFamily="18" charset="0"/>
                            </a:rPr>
                          </m:ctrlPr>
                        </m:dPr>
                        <m:e>
                          <m:r>
                            <a:rPr lang="en-GB" sz="1400" i="1">
                              <a:latin typeface="Cambria Math"/>
                            </a:rPr>
                            <m:t>5</m:t>
                          </m:r>
                        </m:e>
                      </m:d>
                      <m:d>
                        <m:dPr>
                          <m:ctrlPr>
                            <a:rPr lang="en-GB" sz="1400" i="1">
                              <a:latin typeface="Cambria Math" panose="02040503050406030204" pitchFamily="18" charset="0"/>
                            </a:rPr>
                          </m:ctrlPr>
                        </m:dPr>
                        <m:e>
                          <m:r>
                            <a:rPr lang="en-GB" sz="1400" i="1">
                              <a:latin typeface="Cambria Math"/>
                            </a:rPr>
                            <m:t>2</m:t>
                          </m:r>
                        </m:e>
                      </m:d>
                      <m:r>
                        <a:rPr lang="en-GB" sz="1400" i="1">
                          <a:latin typeface="Cambria Math"/>
                        </a:rPr>
                        <m:t>=</m:t>
                      </m:r>
                      <m:d>
                        <m:dPr>
                          <m:ctrlPr>
                            <a:rPr lang="en-GB" sz="1400" i="1">
                              <a:latin typeface="Cambria Math" panose="02040503050406030204" pitchFamily="18" charset="0"/>
                            </a:rPr>
                          </m:ctrlPr>
                        </m:dPr>
                        <m:e>
                          <m:r>
                            <a:rPr lang="en-GB" sz="1400" i="1">
                              <a:latin typeface="Cambria Math"/>
                            </a:rPr>
                            <m:t>3</m:t>
                          </m:r>
                        </m:e>
                      </m:d>
                      <m:d>
                        <m:dPr>
                          <m:ctrlPr>
                            <a:rPr lang="en-GB" sz="1400" i="1">
                              <a:latin typeface="Cambria Math" panose="02040503050406030204" pitchFamily="18" charset="0"/>
                            </a:rPr>
                          </m:ctrlPr>
                        </m:dPr>
                        <m:e>
                          <m:r>
                            <a:rPr lang="en-GB" sz="1400" i="1">
                              <a:latin typeface="Cambria Math"/>
                            </a:rPr>
                            <m:t>𝑥</m:t>
                          </m:r>
                        </m:e>
                      </m:d>
                      <m:r>
                        <a:rPr lang="en-GB" sz="1400" i="1">
                          <a:latin typeface="Cambria Math"/>
                        </a:rPr>
                        <m:t>+(5)(</m:t>
                      </m:r>
                      <m:r>
                        <a:rPr lang="en-GB" sz="1400" i="1">
                          <a:latin typeface="Cambria Math"/>
                        </a:rPr>
                        <m:t>𝑦</m:t>
                      </m:r>
                      <m:r>
                        <a:rPr lang="en-GB" sz="1400" i="1">
                          <a:latin typeface="Cambria Math"/>
                        </a:rPr>
                        <m:t>)</m:t>
                      </m:r>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5562600" y="3505201"/>
                <a:ext cx="2879058" cy="307777"/>
              </a:xfrm>
              <a:prstGeom prst="rect">
                <a:avLst/>
              </a:prstGeom>
              <a:blipFill>
                <a:blip r:embed="rId5"/>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6553200" y="3962401"/>
                <a:ext cx="131209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−1=3</m:t>
                      </m:r>
                      <m:r>
                        <a:rPr lang="en-GB" sz="1400" i="1">
                          <a:latin typeface="Cambria Math"/>
                        </a:rPr>
                        <m:t>𝑥</m:t>
                      </m:r>
                      <m:r>
                        <a:rPr lang="en-GB" sz="1400" i="1">
                          <a:latin typeface="Cambria Math"/>
                        </a:rPr>
                        <m:t>+5</m:t>
                      </m:r>
                      <m:r>
                        <a:rPr lang="en-GB" sz="1400" i="1">
                          <a:latin typeface="Cambria Math"/>
                        </a:rPr>
                        <m:t>𝑦</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6553200" y="3962401"/>
                <a:ext cx="1312090" cy="307777"/>
              </a:xfrm>
              <a:prstGeom prst="rect">
                <a:avLst/>
              </a:prstGeom>
              <a:blipFill>
                <a:blip r:embed="rId6"/>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763001"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−1=3</m:t>
                      </m:r>
                      <m:r>
                        <a:rPr lang="en-GB" sz="1600" i="1">
                          <a:solidFill>
                            <a:srgbClr val="FF0000"/>
                          </a:solidFill>
                          <a:latin typeface="Cambria Math"/>
                        </a:rPr>
                        <m:t>𝑥</m:t>
                      </m:r>
                      <m:r>
                        <a:rPr lang="en-GB" sz="1600" i="1">
                          <a:solidFill>
                            <a:srgbClr val="FF0000"/>
                          </a:solidFill>
                          <a:latin typeface="Cambria Math"/>
                        </a:rPr>
                        <m:t>+5</m:t>
                      </m:r>
                      <m:r>
                        <a:rPr lang="en-GB" sz="1600" i="1">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8763001" y="1828800"/>
                <a:ext cx="1473609" cy="338554"/>
              </a:xfrm>
              <a:prstGeom prst="rect">
                <a:avLst/>
              </a:prstGeom>
              <a:blipFill>
                <a:blip r:embed="rId7"/>
                <a:stretch>
                  <a:fillRect b="-3704"/>
                </a:stretch>
              </a:blipFill>
            </p:spPr>
            <p:txBody>
              <a:bodyPr/>
              <a:lstStyle/>
              <a:p>
                <a:r>
                  <a:rPr lang="en-US">
                    <a:noFill/>
                  </a:rPr>
                  <a:t> </a:t>
                </a:r>
              </a:p>
            </p:txBody>
          </p:sp>
        </mc:Fallback>
      </mc:AlternateContent>
      <p:sp>
        <p:nvSpPr>
          <p:cNvPr id="55" name="TextBox 54"/>
          <p:cNvSpPr txBox="1"/>
          <p:nvPr/>
        </p:nvSpPr>
        <p:spPr>
          <a:xfrm>
            <a:off x="8631071" y="326409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6" name="Arc 55"/>
          <p:cNvSpPr/>
          <p:nvPr/>
        </p:nvSpPr>
        <p:spPr>
          <a:xfrm>
            <a:off x="8229600" y="3200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8229600" y="3657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8610600" y="3733801"/>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2"/>
                <a:stretch>
                  <a:fillRect b="-2564"/>
                </a:stretch>
              </a:blipFill>
            </p:spPr>
            <p:txBody>
              <a:bodyPr/>
              <a:lstStyle/>
              <a:p>
                <a:r>
                  <a:rPr lang="en-US">
                    <a:noFill/>
                  </a:rPr>
                  <a:t> </a:t>
                </a:r>
              </a:p>
            </p:txBody>
          </p:sp>
        </mc:Fallback>
      </mc:AlternateContent>
      <p:sp>
        <p:nvSpPr>
          <p:cNvPr id="64" name="TextBox 63"/>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3"/>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65907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blinds(horizontal)">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blinds(horizontal)">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linds(horizontal)">
                                      <p:cBhvr>
                                        <p:cTn id="4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55" grpId="0"/>
      <p:bldP spid="56" grpId="0" animBg="1"/>
      <p:bldP spid="57" grpId="0" animBg="1"/>
      <p:bldP spid="5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5500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00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048" y="142278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7024048" y="142278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7024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8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252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1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28648" y="172758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793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022663" y="172758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5500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52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7176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6414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7938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90648" y="172758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7176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4251" y="172758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5637163"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7161162"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6399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7923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8915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𝑦</m:t>
                      </m:r>
                      <m:r>
                        <a:rPr lang="en-GB" sz="1600" i="1">
                          <a:solidFill>
                            <a:srgbClr val="FF0000"/>
                          </a:solidFill>
                          <a:latin typeface="Cambria Math"/>
                        </a:rPr>
                        <m:t>−</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8915400" y="1447800"/>
                <a:ext cx="1092094" cy="33855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763001"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−1=3</m:t>
                      </m:r>
                      <m:r>
                        <a:rPr lang="en-GB" sz="1600" i="1">
                          <a:solidFill>
                            <a:srgbClr val="FF0000"/>
                          </a:solidFill>
                          <a:latin typeface="Cambria Math"/>
                        </a:rPr>
                        <m:t>𝑥</m:t>
                      </m:r>
                      <m:r>
                        <a:rPr lang="en-GB" sz="1600" i="1">
                          <a:solidFill>
                            <a:srgbClr val="FF0000"/>
                          </a:solidFill>
                          <a:latin typeface="Cambria Math"/>
                        </a:rPr>
                        <m:t>+5</m:t>
                      </m:r>
                      <m:r>
                        <a:rPr lang="en-GB" sz="1600" i="1">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8763001" y="1828800"/>
                <a:ext cx="1473609" cy="338554"/>
              </a:xfrm>
              <a:prstGeom prst="rect">
                <a:avLst/>
              </a:prstGeom>
              <a:blipFill>
                <a:blip r:embed="rId4"/>
                <a:stretch>
                  <a:fillRect b="-37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5867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3=</m:t>
                      </m:r>
                      <m:r>
                        <a:rPr lang="en-GB" sz="1600" i="1">
                          <a:latin typeface="Cambria Math"/>
                        </a:rPr>
                        <m:t>𝑦</m:t>
                      </m:r>
                      <m:r>
                        <a:rPr lang="en-GB" sz="1600" i="1">
                          <a:latin typeface="Cambria Math"/>
                        </a:rPr>
                        <m:t>−</m:t>
                      </m:r>
                      <m:r>
                        <a:rPr lang="en-GB" sz="1600" i="1">
                          <a:latin typeface="Cambria Math"/>
                        </a:rPr>
                        <m:t>𝑥</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5867400" y="2895600"/>
                <a:ext cx="1092094"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5715001" y="32766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−1=3</m:t>
                      </m:r>
                      <m:r>
                        <a:rPr lang="en-GB" sz="1600" i="1">
                          <a:latin typeface="Cambria Math"/>
                        </a:rPr>
                        <m:t>𝑥</m:t>
                      </m:r>
                      <m:r>
                        <a:rPr lang="en-GB" sz="1600" i="1">
                          <a:latin typeface="Cambria Math"/>
                        </a:rPr>
                        <m:t>+5</m:t>
                      </m:r>
                      <m:r>
                        <a:rPr lang="en-GB" sz="1600" i="1">
                          <a:latin typeface="Cambria Math"/>
                        </a:rPr>
                        <m:t>𝑦</m:t>
                      </m:r>
                    </m:oMath>
                  </m:oMathPara>
                </a14:m>
                <a:endParaRPr lang="en-GB" sz="16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715001" y="3276600"/>
                <a:ext cx="1473609" cy="338554"/>
              </a:xfrm>
              <a:prstGeom prst="rect">
                <a:avLst/>
              </a:prstGeom>
              <a:blipFill>
                <a:blip r:embed="rId6"/>
                <a:stretch>
                  <a:fillRect b="-7143"/>
                </a:stretch>
              </a:blipFill>
            </p:spPr>
            <p:txBody>
              <a:bodyPr/>
              <a:lstStyle/>
              <a:p>
                <a:r>
                  <a:rPr lang="en-US">
                    <a:noFill/>
                  </a:rPr>
                  <a:t> </a:t>
                </a:r>
              </a:p>
            </p:txBody>
          </p:sp>
        </mc:Fallback>
      </mc:AlternateContent>
      <p:cxnSp>
        <p:nvCxnSpPr>
          <p:cNvPr id="60" name="Straight Arrow Connector 59"/>
          <p:cNvCxnSpPr/>
          <p:nvPr/>
        </p:nvCxnSpPr>
        <p:spPr>
          <a:xfrm>
            <a:off x="7162800" y="3124200"/>
            <a:ext cx="914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086601" y="2819401"/>
            <a:ext cx="1037463" cy="307777"/>
          </a:xfrm>
          <a:prstGeom prst="rect">
            <a:avLst/>
          </a:prstGeom>
          <a:noFill/>
        </p:spPr>
        <p:txBody>
          <a:bodyPr wrap="none" rtlCol="0">
            <a:spAutoFit/>
          </a:bodyPr>
          <a:lstStyle/>
          <a:p>
            <a:r>
              <a:rPr lang="en-GB" sz="1400" dirty="0">
                <a:latin typeface="Comic Sans MS" pitchFamily="66" charset="0"/>
              </a:rPr>
              <a:t>Rearrange</a:t>
            </a:r>
          </a:p>
        </p:txBody>
      </p:sp>
      <p:sp>
        <p:nvSpPr>
          <p:cNvPr id="62" name="TextBox 61"/>
          <p:cNvSpPr txBox="1"/>
          <p:nvPr/>
        </p:nvSpPr>
        <p:spPr>
          <a:xfrm>
            <a:off x="5486400" y="28956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3" name="TextBox 62"/>
          <p:cNvSpPr txBox="1"/>
          <p:nvPr/>
        </p:nvSpPr>
        <p:spPr>
          <a:xfrm>
            <a:off x="5486400" y="32004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4" name="TextBox 63"/>
              <p:cNvSpPr txBox="1"/>
              <p:nvPr/>
            </p:nvSpPr>
            <p:spPr>
              <a:xfrm>
                <a:off x="8153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3+</m:t>
                      </m:r>
                      <m:r>
                        <a:rPr lang="en-GB" sz="1600" i="1">
                          <a:latin typeface="Cambria Math"/>
                        </a:rPr>
                        <m:t>𝑥</m:t>
                      </m:r>
                      <m:r>
                        <a:rPr lang="en-GB" sz="1600" i="1">
                          <a:latin typeface="Cambria Math"/>
                        </a:rPr>
                        <m:t>=</m:t>
                      </m:r>
                      <m:r>
                        <a:rPr lang="en-GB" sz="1600" i="1">
                          <a:latin typeface="Cambria Math"/>
                        </a:rPr>
                        <m:t>𝑦</m:t>
                      </m:r>
                    </m:oMath>
                  </m:oMathPara>
                </a14:m>
                <a:endParaRPr lang="en-GB" sz="1600" dirty="0"/>
              </a:p>
            </p:txBody>
          </p:sp>
        </mc:Choice>
        <mc:Fallback xmlns="">
          <p:sp>
            <p:nvSpPr>
              <p:cNvPr id="64" name="TextBox 63"/>
              <p:cNvSpPr txBox="1">
                <a:spLocks noRot="1" noChangeAspect="1" noMove="1" noResize="1" noEditPoints="1" noAdjustHandles="1" noChangeArrowheads="1" noChangeShapeType="1" noTextEdit="1"/>
              </p:cNvSpPr>
              <p:nvPr/>
            </p:nvSpPr>
            <p:spPr>
              <a:xfrm>
                <a:off x="8153400" y="2895600"/>
                <a:ext cx="1092094" cy="33855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5715001" y="38100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−1=3</m:t>
                      </m:r>
                      <m:r>
                        <a:rPr lang="en-GB" sz="1600" i="1">
                          <a:latin typeface="Cambria Math"/>
                        </a:rPr>
                        <m:t>𝑥</m:t>
                      </m:r>
                      <m:r>
                        <a:rPr lang="en-GB" sz="1600" i="1">
                          <a:latin typeface="Cambria Math"/>
                        </a:rPr>
                        <m:t>+5</m:t>
                      </m:r>
                      <m:r>
                        <a:rPr lang="en-GB" sz="1600" i="1">
                          <a:solidFill>
                            <a:srgbClr val="FF0000"/>
                          </a:solidFill>
                          <a:latin typeface="Cambria Math"/>
                        </a:rPr>
                        <m:t>𝑦</m:t>
                      </m:r>
                    </m:oMath>
                  </m:oMathPara>
                </a14:m>
                <a:endParaRPr lang="en-GB" sz="16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715001" y="3810000"/>
                <a:ext cx="1473609" cy="33855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5715001" y="4724400"/>
                <a:ext cx="194258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−1=3</m:t>
                      </m:r>
                      <m:r>
                        <a:rPr lang="en-GB" sz="1600" i="1">
                          <a:latin typeface="Cambria Math"/>
                        </a:rPr>
                        <m:t>𝑥</m:t>
                      </m:r>
                      <m:r>
                        <a:rPr lang="en-GB" sz="1600" i="1">
                          <a:latin typeface="Cambria Math"/>
                        </a:rPr>
                        <m:t>+15+5</m:t>
                      </m:r>
                      <m:r>
                        <a:rPr lang="en-GB" sz="1600" i="1">
                          <a:latin typeface="Cambria Math"/>
                        </a:rPr>
                        <m:t>𝑥</m:t>
                      </m:r>
                    </m:oMath>
                  </m:oMathPara>
                </a14:m>
                <a:endParaRPr lang="en-GB" sz="1600" dirty="0"/>
              </a:p>
            </p:txBody>
          </p:sp>
        </mc:Choice>
        <mc:Fallback xmlns="">
          <p:sp>
            <p:nvSpPr>
              <p:cNvPr id="67" name="TextBox 66"/>
              <p:cNvSpPr txBox="1">
                <a:spLocks noRot="1" noChangeAspect="1" noMove="1" noResize="1" noEditPoints="1" noAdjustHandles="1" noChangeArrowheads="1" noChangeShapeType="1" noTextEdit="1"/>
              </p:cNvSpPr>
              <p:nvPr/>
            </p:nvSpPr>
            <p:spPr>
              <a:xfrm>
                <a:off x="5715001" y="4724400"/>
                <a:ext cx="1942583" cy="338554"/>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5562600" y="51816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−16=8</m:t>
                      </m:r>
                      <m:r>
                        <a:rPr lang="en-GB" sz="1600" i="1">
                          <a:latin typeface="Cambria Math"/>
                        </a:rPr>
                        <m:t>𝑥</m:t>
                      </m:r>
                    </m:oMath>
                  </m:oMathPara>
                </a14:m>
                <a:endParaRPr lang="en-GB"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5562600" y="5181600"/>
                <a:ext cx="1219200" cy="338554"/>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5562600" y="56388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−2=</m:t>
                      </m:r>
                      <m:r>
                        <a:rPr lang="en-GB" sz="1600" i="1">
                          <a:latin typeface="Cambria Math"/>
                        </a:rPr>
                        <m:t>𝑥</m:t>
                      </m:r>
                    </m:oMath>
                  </m:oMathPara>
                </a14:m>
                <a:endParaRPr lang="en-GB" sz="1600" dirty="0"/>
              </a:p>
            </p:txBody>
          </p:sp>
        </mc:Choice>
        <mc:Fallback xmlns="">
          <p:sp>
            <p:nvSpPr>
              <p:cNvPr id="69" name="TextBox 68"/>
              <p:cNvSpPr txBox="1">
                <a:spLocks noRot="1" noChangeAspect="1" noMove="1" noResize="1" noEditPoints="1" noAdjustHandles="1" noChangeArrowheads="1" noChangeShapeType="1" noTextEdit="1"/>
              </p:cNvSpPr>
              <p:nvPr/>
            </p:nvSpPr>
            <p:spPr>
              <a:xfrm>
                <a:off x="5562600" y="5638800"/>
                <a:ext cx="1219200" cy="338554"/>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5715000" y="6096000"/>
                <a:ext cx="1066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m:t>
                      </m:r>
                      <m:r>
                        <a:rPr lang="en-GB" sz="1600" i="1">
                          <a:latin typeface="Cambria Math"/>
                        </a:rPr>
                        <m:t>𝑦</m:t>
                      </m:r>
                    </m:oMath>
                  </m:oMathPara>
                </a14:m>
                <a:endParaRPr lang="en-GB" sz="1600" dirty="0"/>
              </a:p>
            </p:txBody>
          </p:sp>
        </mc:Choice>
        <mc:Fallback xmlns="">
          <p:sp>
            <p:nvSpPr>
              <p:cNvPr id="70" name="TextBox 69"/>
              <p:cNvSpPr txBox="1">
                <a:spLocks noRot="1" noChangeAspect="1" noMove="1" noResize="1" noEditPoints="1" noAdjustHandles="1" noChangeArrowheads="1" noChangeShapeType="1" noTextEdit="1"/>
              </p:cNvSpPr>
              <p:nvPr/>
            </p:nvSpPr>
            <p:spPr>
              <a:xfrm>
                <a:off x="5715000" y="6096000"/>
                <a:ext cx="1066800" cy="338554"/>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8763001"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8763001" y="2286000"/>
                <a:ext cx="863221" cy="338554"/>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9525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9525000" y="2286000"/>
                <a:ext cx="838200" cy="338554"/>
              </a:xfrm>
              <a:prstGeom prst="rect">
                <a:avLst/>
              </a:prstGeom>
              <a:blipFill>
                <a:blip r:embed="rId14"/>
                <a:stretch>
                  <a:fillRect/>
                </a:stretch>
              </a:blipFill>
            </p:spPr>
            <p:txBody>
              <a:bodyPr/>
              <a:lstStyle/>
              <a:p>
                <a:r>
                  <a:rPr lang="en-US">
                    <a:noFill/>
                  </a:rPr>
                  <a:t> </a:t>
                </a:r>
              </a:p>
            </p:txBody>
          </p:sp>
        </mc:Fallback>
      </mc:AlternateContent>
      <p:sp>
        <p:nvSpPr>
          <p:cNvPr id="73" name="Arc 72"/>
          <p:cNvSpPr/>
          <p:nvPr/>
        </p:nvSpPr>
        <p:spPr>
          <a:xfrm>
            <a:off x="75438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TextBox 73"/>
          <p:cNvSpPr txBox="1"/>
          <p:nvPr/>
        </p:nvSpPr>
        <p:spPr>
          <a:xfrm>
            <a:off x="8001000" y="3962400"/>
            <a:ext cx="2286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Replace y with the equivalent expression</a:t>
            </a:r>
            <a:endParaRPr lang="en-GB" sz="1400" b="1" baseline="-25000" dirty="0">
              <a:solidFill>
                <a:srgbClr val="FF0000"/>
              </a:solidFill>
              <a:latin typeface="Comic Sans MS" pitchFamily="66" charset="0"/>
            </a:endParaRPr>
          </a:p>
        </p:txBody>
      </p:sp>
      <p:sp>
        <p:nvSpPr>
          <p:cNvPr id="75" name="Arc 74"/>
          <p:cNvSpPr/>
          <p:nvPr/>
        </p:nvSpPr>
        <p:spPr>
          <a:xfrm>
            <a:off x="7543800" y="4495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Arc 75"/>
          <p:cNvSpPr/>
          <p:nvPr/>
        </p:nvSpPr>
        <p:spPr>
          <a:xfrm>
            <a:off x="7315200" y="4953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6477000" y="5410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Arc 77"/>
          <p:cNvSpPr/>
          <p:nvPr/>
        </p:nvSpPr>
        <p:spPr>
          <a:xfrm>
            <a:off x="6477000" y="5867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7848600" y="4572001"/>
            <a:ext cx="2362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 bracket</a:t>
            </a:r>
            <a:endParaRPr lang="en-GB" sz="1400" b="1" baseline="-25000" dirty="0">
              <a:solidFill>
                <a:srgbClr val="FF0000"/>
              </a:solidFill>
              <a:latin typeface="Comic Sans MS" pitchFamily="66" charset="0"/>
            </a:endParaRPr>
          </a:p>
        </p:txBody>
      </p:sp>
      <p:sp>
        <p:nvSpPr>
          <p:cNvPr id="80" name="TextBox 79"/>
          <p:cNvSpPr txBox="1"/>
          <p:nvPr/>
        </p:nvSpPr>
        <p:spPr>
          <a:xfrm>
            <a:off x="7696200" y="5029201"/>
            <a:ext cx="2133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Rearrange/Simplify</a:t>
            </a:r>
            <a:endParaRPr lang="en-GB" sz="1400" b="1" baseline="-25000" dirty="0">
              <a:solidFill>
                <a:srgbClr val="FF0000"/>
              </a:solidFill>
              <a:latin typeface="Comic Sans MS" pitchFamily="66" charset="0"/>
            </a:endParaRPr>
          </a:p>
        </p:txBody>
      </p:sp>
      <p:sp>
        <p:nvSpPr>
          <p:cNvPr id="81" name="TextBox 80"/>
          <p:cNvSpPr txBox="1"/>
          <p:nvPr/>
        </p:nvSpPr>
        <p:spPr>
          <a:xfrm>
            <a:off x="6934200" y="5486400"/>
            <a:ext cx="1371600" cy="304800"/>
          </a:xfrm>
          <a:prstGeom prst="rect">
            <a:avLst/>
          </a:prstGeom>
          <a:noFill/>
        </p:spPr>
        <p:txBody>
          <a:bodyPr wrap="square" rtlCol="0">
            <a:spAutoFit/>
          </a:bodyPr>
          <a:lstStyle/>
          <a:p>
            <a:pPr algn="ctr"/>
            <a:r>
              <a:rPr lang="en-GB" sz="1400" dirty="0">
                <a:solidFill>
                  <a:srgbClr val="FF0000"/>
                </a:solidFill>
                <a:latin typeface="Comic Sans MS" pitchFamily="66" charset="0"/>
              </a:rPr>
              <a:t>Divide by 8</a:t>
            </a:r>
            <a:endParaRPr lang="en-GB" sz="1400" b="1" baseline="-25000" dirty="0">
              <a:solidFill>
                <a:srgbClr val="FF0000"/>
              </a:solidFill>
              <a:latin typeface="Comic Sans MS" pitchFamily="66" charset="0"/>
            </a:endParaRPr>
          </a:p>
        </p:txBody>
      </p:sp>
      <p:sp>
        <p:nvSpPr>
          <p:cNvPr id="82" name="TextBox 81"/>
          <p:cNvSpPr txBox="1"/>
          <p:nvPr/>
        </p:nvSpPr>
        <p:spPr>
          <a:xfrm>
            <a:off x="7010400" y="5943601"/>
            <a:ext cx="2819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this to find the value of 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3" name="TextBox 82"/>
              <p:cNvSpPr txBox="1"/>
              <p:nvPr/>
            </p:nvSpPr>
            <p:spPr>
              <a:xfrm>
                <a:off x="1981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1981200" y="4800600"/>
                <a:ext cx="1524000"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3505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3505200" y="4800600"/>
                <a:ext cx="1371600" cy="338554"/>
              </a:xfrm>
              <a:prstGeom prst="rect">
                <a:avLst/>
              </a:prstGeom>
              <a:blipFill>
                <a:blip r:embed="rId16"/>
                <a:stretch>
                  <a:fillRect/>
                </a:stretch>
              </a:blipFill>
            </p:spPr>
            <p:txBody>
              <a:bodyPr/>
              <a:lstStyle/>
              <a:p>
                <a:r>
                  <a:rPr lang="en-US">
                    <a:noFill/>
                  </a:rPr>
                  <a:t> </a:t>
                </a:r>
              </a:p>
            </p:txBody>
          </p:sp>
        </mc:Fallback>
      </mc:AlternateContent>
      <p:sp>
        <p:nvSpPr>
          <p:cNvPr id="40" name="Rectangle 39"/>
          <p:cNvSpPr/>
          <p:nvPr/>
        </p:nvSpPr>
        <p:spPr>
          <a:xfrm>
            <a:off x="8153400" y="2895600"/>
            <a:ext cx="1066800" cy="381000"/>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1" name="TextBox 40"/>
              <p:cNvSpPr txBox="1"/>
              <p:nvPr/>
            </p:nvSpPr>
            <p:spPr>
              <a:xfrm>
                <a:off x="5693391" y="4278573"/>
                <a:ext cx="210807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latin typeface="Cambria Math"/>
                        </a:rPr>
                        <m:t>−1=3</m:t>
                      </m:r>
                      <m:r>
                        <a:rPr lang="en-GB" sz="1600" i="1">
                          <a:latin typeface="Cambria Math"/>
                        </a:rPr>
                        <m:t>𝑥</m:t>
                      </m:r>
                      <m:r>
                        <a:rPr lang="en-GB" sz="1600" i="1">
                          <a:latin typeface="Cambria Math"/>
                        </a:rPr>
                        <m:t>+5(            )</m:t>
                      </m:r>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693391" y="4278573"/>
                <a:ext cx="2108078" cy="338554"/>
              </a:xfrm>
              <a:prstGeom prst="rect">
                <a:avLst/>
              </a:prstGeom>
              <a:blipFill>
                <a:blip r:embed="rId17"/>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6951261" y="4267200"/>
                <a:ext cx="70525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6951261" y="4267200"/>
                <a:ext cx="705258" cy="338554"/>
              </a:xfrm>
              <a:prstGeom prst="rect">
                <a:avLst/>
              </a:prstGeom>
              <a:blipFill>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88" name="TextBox 87"/>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89" name="TextBox 88"/>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90" name="TextBox 89"/>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2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91" name="TextBox 90"/>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23"/>
                <a:stretch>
                  <a:fillRect b="-2564"/>
                </a:stretch>
              </a:blipFill>
            </p:spPr>
            <p:txBody>
              <a:bodyPr/>
              <a:lstStyle/>
              <a:p>
                <a:r>
                  <a:rPr lang="en-US">
                    <a:noFill/>
                  </a:rPr>
                  <a:t> </a:t>
                </a:r>
              </a:p>
            </p:txBody>
          </p:sp>
        </mc:Fallback>
      </mc:AlternateContent>
      <p:sp>
        <p:nvSpPr>
          <p:cNvPr id="92" name="TextBox 91"/>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24"/>
              </a:rPr>
              <a:t>Applet for collision demonstrations</a:t>
            </a:r>
            <a:endParaRPr lang="en-GB" sz="1400" dirty="0">
              <a:latin typeface="Comic Sans MS" pitchFamily="66" charset="0"/>
            </a:endParaRPr>
          </a:p>
        </p:txBody>
      </p:sp>
      <p:sp>
        <p:nvSpPr>
          <p:cNvPr id="93"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4"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7896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blinds(horizontal)">
                                      <p:cBhvr>
                                        <p:cTn id="10" dur="500"/>
                                        <p:tgtEl>
                                          <p:spTgt spid="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blinds(horizontal)">
                                      <p:cBhvr>
                                        <p:cTn id="13" dur="500"/>
                                        <p:tgtEl>
                                          <p:spTgt spid="5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blinds(horizontal)">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blinds(horizontal)">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blinds(horizontal)">
                                      <p:cBhvr>
                                        <p:cTn id="26" dur="500"/>
                                        <p:tgtEl>
                                          <p:spTgt spid="6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blinds(horizontal)">
                                      <p:cBhvr>
                                        <p:cTn id="31" dur="500"/>
                                        <p:tgtEl>
                                          <p:spTgt spid="6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5"/>
                                        </p:tgtEl>
                                        <p:attrNameLst>
                                          <p:attrName>style.visibility</p:attrName>
                                        </p:attrNameLst>
                                      </p:cBhvr>
                                      <p:to>
                                        <p:strVal val="visible"/>
                                      </p:to>
                                    </p:set>
                                    <p:animEffect transition="in" filter="blinds(horizontal)">
                                      <p:cBhvr>
                                        <p:cTn id="36" dur="500"/>
                                        <p:tgtEl>
                                          <p:spTgt spid="6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blinds(horizontal)">
                                      <p:cBhvr>
                                        <p:cTn id="41" dur="500"/>
                                        <p:tgtEl>
                                          <p:spTgt spid="73"/>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blinds(horizontal)">
                                      <p:cBhvr>
                                        <p:cTn id="46" dur="500"/>
                                        <p:tgtEl>
                                          <p:spTgt spid="7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blinds(horizontal)">
                                      <p:cBhvr>
                                        <p:cTn id="51" dur="500"/>
                                        <p:tgtEl>
                                          <p:spTgt spid="4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blinds(horizontal)">
                                      <p:cBhvr>
                                        <p:cTn id="56" dur="500"/>
                                        <p:tgtEl>
                                          <p:spTgt spid="4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blinds(horizontal)">
                                      <p:cBhvr>
                                        <p:cTn id="59" dur="500"/>
                                        <p:tgtEl>
                                          <p:spTgt spid="8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40"/>
                                        </p:tgtEl>
                                      </p:cBhvr>
                                    </p:animEffect>
                                    <p:set>
                                      <p:cBhvr>
                                        <p:cTn id="64" dur="1" fill="hold">
                                          <p:stCondLst>
                                            <p:cond delay="499"/>
                                          </p:stCondLst>
                                        </p:cTn>
                                        <p:tgtEl>
                                          <p:spTgt spid="40"/>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blinds(horizontal)">
                                      <p:cBhvr>
                                        <p:cTn id="69" dur="500"/>
                                        <p:tgtEl>
                                          <p:spTgt spid="7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blinds(horizontal)">
                                      <p:cBhvr>
                                        <p:cTn id="74" dur="500"/>
                                        <p:tgtEl>
                                          <p:spTgt spid="7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blinds(horizontal)">
                                      <p:cBhvr>
                                        <p:cTn id="79" dur="500"/>
                                        <p:tgtEl>
                                          <p:spTgt spid="67"/>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6"/>
                                        </p:tgtEl>
                                        <p:attrNameLst>
                                          <p:attrName>style.visibility</p:attrName>
                                        </p:attrNameLst>
                                      </p:cBhvr>
                                      <p:to>
                                        <p:strVal val="visible"/>
                                      </p:to>
                                    </p:set>
                                    <p:animEffect transition="in" filter="blinds(horizontal)">
                                      <p:cBhvr>
                                        <p:cTn id="84" dur="500"/>
                                        <p:tgtEl>
                                          <p:spTgt spid="76"/>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80"/>
                                        </p:tgtEl>
                                        <p:attrNameLst>
                                          <p:attrName>style.visibility</p:attrName>
                                        </p:attrNameLst>
                                      </p:cBhvr>
                                      <p:to>
                                        <p:strVal val="visible"/>
                                      </p:to>
                                    </p:set>
                                    <p:animEffect transition="in" filter="blinds(horizontal)">
                                      <p:cBhvr>
                                        <p:cTn id="89" dur="500"/>
                                        <p:tgtEl>
                                          <p:spTgt spid="80"/>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68"/>
                                        </p:tgtEl>
                                        <p:attrNameLst>
                                          <p:attrName>style.visibility</p:attrName>
                                        </p:attrNameLst>
                                      </p:cBhvr>
                                      <p:to>
                                        <p:strVal val="visible"/>
                                      </p:to>
                                    </p:set>
                                    <p:animEffect transition="in" filter="blinds(horizontal)">
                                      <p:cBhvr>
                                        <p:cTn id="94" dur="500"/>
                                        <p:tgtEl>
                                          <p:spTgt spid="68"/>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blinds(horizontal)">
                                      <p:cBhvr>
                                        <p:cTn id="99" dur="500"/>
                                        <p:tgtEl>
                                          <p:spTgt spid="7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81"/>
                                        </p:tgtEl>
                                        <p:attrNameLst>
                                          <p:attrName>style.visibility</p:attrName>
                                        </p:attrNameLst>
                                      </p:cBhvr>
                                      <p:to>
                                        <p:strVal val="visible"/>
                                      </p:to>
                                    </p:set>
                                    <p:animEffect transition="in" filter="blinds(horizontal)">
                                      <p:cBhvr>
                                        <p:cTn id="104" dur="500"/>
                                        <p:tgtEl>
                                          <p:spTgt spid="81"/>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69"/>
                                        </p:tgtEl>
                                        <p:attrNameLst>
                                          <p:attrName>style.visibility</p:attrName>
                                        </p:attrNameLst>
                                      </p:cBhvr>
                                      <p:to>
                                        <p:strVal val="visible"/>
                                      </p:to>
                                    </p:set>
                                    <p:animEffect transition="in" filter="blinds(horizontal)">
                                      <p:cBhvr>
                                        <p:cTn id="109" dur="500"/>
                                        <p:tgtEl>
                                          <p:spTgt spid="6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8"/>
                                        </p:tgtEl>
                                        <p:attrNameLst>
                                          <p:attrName>style.visibility</p:attrName>
                                        </p:attrNameLst>
                                      </p:cBhvr>
                                      <p:to>
                                        <p:strVal val="visible"/>
                                      </p:to>
                                    </p:set>
                                    <p:animEffect transition="in" filter="blinds(horizontal)">
                                      <p:cBhvr>
                                        <p:cTn id="114" dur="500"/>
                                        <p:tgtEl>
                                          <p:spTgt spid="78"/>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82"/>
                                        </p:tgtEl>
                                        <p:attrNameLst>
                                          <p:attrName>style.visibility</p:attrName>
                                        </p:attrNameLst>
                                      </p:cBhvr>
                                      <p:to>
                                        <p:strVal val="visible"/>
                                      </p:to>
                                    </p:set>
                                    <p:animEffect transition="in" filter="blinds(horizontal)">
                                      <p:cBhvr>
                                        <p:cTn id="119" dur="500"/>
                                        <p:tgtEl>
                                          <p:spTgt spid="8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blinds(horizontal)">
                                      <p:cBhvr>
                                        <p:cTn id="124" dur="500"/>
                                        <p:tgtEl>
                                          <p:spTgt spid="70"/>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71"/>
                                        </p:tgtEl>
                                        <p:attrNameLst>
                                          <p:attrName>style.visibility</p:attrName>
                                        </p:attrNameLst>
                                      </p:cBhvr>
                                      <p:to>
                                        <p:strVal val="visible"/>
                                      </p:to>
                                    </p:set>
                                    <p:animEffect transition="in" filter="blinds(horizontal)">
                                      <p:cBhvr>
                                        <p:cTn id="129" dur="500"/>
                                        <p:tgtEl>
                                          <p:spTgt spid="71"/>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72"/>
                                        </p:tgtEl>
                                        <p:attrNameLst>
                                          <p:attrName>style.visibility</p:attrName>
                                        </p:attrNameLst>
                                      </p:cBhvr>
                                      <p:to>
                                        <p:strVal val="visible"/>
                                      </p:to>
                                    </p:set>
                                    <p:animEffect transition="in" filter="blinds(horizontal)">
                                      <p:cBhvr>
                                        <p:cTn id="134" dur="500"/>
                                        <p:tgtEl>
                                          <p:spTgt spid="72"/>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blinds(horizontal)">
                                      <p:cBhvr>
                                        <p:cTn id="139" dur="500"/>
                                        <p:tgtEl>
                                          <p:spTgt spid="83"/>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84"/>
                                        </p:tgtEl>
                                        <p:attrNameLst>
                                          <p:attrName>style.visibility</p:attrName>
                                        </p:attrNameLst>
                                      </p:cBhvr>
                                      <p:to>
                                        <p:strVal val="visible"/>
                                      </p:to>
                                    </p:set>
                                    <p:animEffect transition="in" filter="blinds(horizontal)">
                                      <p:cBhvr>
                                        <p:cTn id="144"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9" grpId="0"/>
      <p:bldP spid="61" grpId="0"/>
      <p:bldP spid="62" grpId="0"/>
      <p:bldP spid="63" grpId="0"/>
      <p:bldP spid="64" grpId="0"/>
      <p:bldP spid="65" grpId="0"/>
      <p:bldP spid="67" grpId="0"/>
      <p:bldP spid="68" grpId="0"/>
      <p:bldP spid="69" grpId="0"/>
      <p:bldP spid="70" grpId="0"/>
      <p:bldP spid="71" grpId="0"/>
      <p:bldP spid="72" grpId="0"/>
      <p:bldP spid="73" grpId="0" animBg="1"/>
      <p:bldP spid="74" grpId="0"/>
      <p:bldP spid="75" grpId="0" animBg="1"/>
      <p:bldP spid="76" grpId="0" animBg="1"/>
      <p:bldP spid="77" grpId="0" animBg="1"/>
      <p:bldP spid="78" grpId="0" animBg="1"/>
      <p:bldP spid="79" grpId="0"/>
      <p:bldP spid="80" grpId="0"/>
      <p:bldP spid="81" grpId="0"/>
      <p:bldP spid="82" grpId="0"/>
      <p:bldP spid="83" grpId="0"/>
      <p:bldP spid="84" grpId="0"/>
      <p:bldP spid="40" grpId="0" animBg="1"/>
      <p:bldP spid="40" grpId="1" animBg="1"/>
      <p:bldP spid="41" grpId="0"/>
      <p:bldP spid="8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5500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00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048" y="142278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7024048" y="142278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7024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8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252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1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28648" y="172758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793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022663" y="1727580"/>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5500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52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7176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6414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7938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90648" y="1727580"/>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7176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4251" y="1727580"/>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5637163"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7161162"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6399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7923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8915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𝑦</m:t>
                      </m:r>
                      <m:r>
                        <a:rPr lang="en-GB" sz="1600" i="1">
                          <a:solidFill>
                            <a:srgbClr val="FF0000"/>
                          </a:solidFill>
                          <a:latin typeface="Cambria Math"/>
                        </a:rPr>
                        <m:t>−</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8915400" y="1447800"/>
                <a:ext cx="1092094" cy="33855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763001"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−1=3</m:t>
                      </m:r>
                      <m:r>
                        <a:rPr lang="en-GB" sz="1600" i="1">
                          <a:solidFill>
                            <a:srgbClr val="FF0000"/>
                          </a:solidFill>
                          <a:latin typeface="Cambria Math"/>
                        </a:rPr>
                        <m:t>𝑥</m:t>
                      </m:r>
                      <m:r>
                        <a:rPr lang="en-GB" sz="1600" i="1">
                          <a:solidFill>
                            <a:srgbClr val="FF0000"/>
                          </a:solidFill>
                          <a:latin typeface="Cambria Math"/>
                        </a:rPr>
                        <m:t>+5</m:t>
                      </m:r>
                      <m:r>
                        <a:rPr lang="en-GB" sz="1600" i="1">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8763001" y="1828800"/>
                <a:ext cx="1473609" cy="338554"/>
              </a:xfrm>
              <a:prstGeom prst="rect">
                <a:avLst/>
              </a:prstGeom>
              <a:blipFill>
                <a:blip r:embed="rId4"/>
                <a:stretch>
                  <a:fillRect b="-37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8763001"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8763001" y="2286000"/>
                <a:ext cx="863221"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9525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9525000" y="2286000"/>
                <a:ext cx="838200" cy="33855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1981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1981200" y="4800600"/>
                <a:ext cx="1524000" cy="33855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3505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3505200" y="4800600"/>
                <a:ext cx="1371600" cy="338554"/>
              </a:xfrm>
              <a:prstGeom prst="rect">
                <a:avLst/>
              </a:prstGeom>
              <a:blipFill>
                <a:blip r:embed="rId8"/>
                <a:stretch>
                  <a:fillRect/>
                </a:stretch>
              </a:blipFill>
            </p:spPr>
            <p:txBody>
              <a:bodyPr/>
              <a:lstStyle/>
              <a:p>
                <a:r>
                  <a:rPr lang="en-US">
                    <a:noFill/>
                  </a:rPr>
                  <a:t> </a:t>
                </a:r>
              </a:p>
            </p:txBody>
          </p:sp>
        </mc:Fallback>
      </mc:AlternateContent>
      <p:cxnSp>
        <p:nvCxnSpPr>
          <p:cNvPr id="85" name="Straight Arrow Connector 84"/>
          <p:cNvCxnSpPr/>
          <p:nvPr/>
        </p:nvCxnSpPr>
        <p:spPr>
          <a:xfrm flipH="1">
            <a:off x="7170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246315" y="1737971"/>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87" name="Straight Arrow Connector 86"/>
          <p:cNvCxnSpPr/>
          <p:nvPr/>
        </p:nvCxnSpPr>
        <p:spPr>
          <a:xfrm>
            <a:off x="7917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8008315" y="1737971"/>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p:sp>
        <p:nvSpPr>
          <p:cNvPr id="41" name="TextBox 40"/>
          <p:cNvSpPr txBox="1"/>
          <p:nvPr/>
        </p:nvSpPr>
        <p:spPr>
          <a:xfrm>
            <a:off x="5486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5486401" y="3657601"/>
            <a:ext cx="2007281" cy="307777"/>
          </a:xfrm>
          <a:prstGeom prst="rect">
            <a:avLst/>
          </a:prstGeom>
          <a:noFill/>
        </p:spPr>
        <p:txBody>
          <a:bodyPr wrap="none" rtlCol="0">
            <a:spAutoFit/>
          </a:bodyPr>
          <a:lstStyle/>
          <a:p>
            <a:r>
              <a:rPr lang="en-GB" sz="1400" u="sng" dirty="0">
                <a:latin typeface="Comic Sans MS" pitchFamily="66" charset="0"/>
              </a:rPr>
              <a:t>Kinetic energy before</a:t>
            </a:r>
          </a:p>
        </p:txBody>
      </p:sp>
      <p:sp>
        <p:nvSpPr>
          <p:cNvPr id="89" name="TextBox 88"/>
          <p:cNvSpPr txBox="1"/>
          <p:nvPr/>
        </p:nvSpPr>
        <p:spPr>
          <a:xfrm>
            <a:off x="5486401" y="3962401"/>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8153401" y="3962401"/>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5486400" y="42672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5486400" y="4267201"/>
                <a:ext cx="1177566" cy="495649"/>
              </a:xfrm>
              <a:prstGeom prst="rect">
                <a:avLst/>
              </a:prstGeom>
              <a:blipFill>
                <a:blip r:embed="rId9"/>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5486400" y="4800601"/>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(3)(</m:t>
                      </m:r>
                      <m:sSup>
                        <m:sSupPr>
                          <m:ctrlPr>
                            <a:rPr lang="en-GB" sz="1400" i="1">
                              <a:latin typeface="Cambria Math" panose="02040503050406030204" pitchFamily="18" charset="0"/>
                            </a:rPr>
                          </m:ctrlPr>
                        </m:sSupPr>
                        <m:e>
                          <m:r>
                            <a:rPr lang="en-GB" sz="1400" i="1">
                              <a:latin typeface="Cambria Math"/>
                            </a:rPr>
                            <m:t>3)</m:t>
                          </m:r>
                        </m:e>
                        <m:sup>
                          <m:r>
                            <a:rPr lang="en-GB" sz="1400" i="1">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5486400" y="4800601"/>
                <a:ext cx="1409232" cy="495649"/>
              </a:xfrm>
              <a:prstGeom prst="rect">
                <a:avLst/>
              </a:prstGeom>
              <a:blipFill>
                <a:blip r:embed="rId10"/>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5486400" y="5410201"/>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=13.5</m:t>
                      </m:r>
                      <m:r>
                        <a:rPr lang="en-GB" sz="1400" i="1">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5486400" y="5410201"/>
                <a:ext cx="1110882" cy="307777"/>
              </a:xfrm>
              <a:prstGeom prst="rect">
                <a:avLst/>
              </a:prstGeom>
              <a:blipFill>
                <a:blip r:embed="rId11"/>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8077200" y="4800601"/>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(5)(</m:t>
                      </m:r>
                      <m:sSup>
                        <m:sSupPr>
                          <m:ctrlPr>
                            <a:rPr lang="en-GB" sz="1400" i="1">
                              <a:latin typeface="Cambria Math" panose="02040503050406030204" pitchFamily="18" charset="0"/>
                            </a:rPr>
                          </m:ctrlPr>
                        </m:sSupPr>
                        <m:e>
                          <m:r>
                            <a:rPr lang="en-GB" sz="1400" i="1">
                              <a:latin typeface="Cambria Math"/>
                            </a:rPr>
                            <m:t>2)</m:t>
                          </m:r>
                        </m:e>
                        <m:sup>
                          <m:r>
                            <a:rPr lang="en-GB" sz="1400" i="1">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8077200" y="4800601"/>
                <a:ext cx="1409232" cy="495649"/>
              </a:xfrm>
              <a:prstGeom prst="rect">
                <a:avLst/>
              </a:prstGeom>
              <a:blipFill>
                <a:blip r:embed="rId12"/>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8077200" y="5410201"/>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=10</m:t>
                      </m:r>
                      <m:r>
                        <a:rPr lang="en-GB" sz="1400" i="1">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8077200" y="5410201"/>
                <a:ext cx="974626" cy="307777"/>
              </a:xfrm>
              <a:prstGeom prst="rect">
                <a:avLst/>
              </a:prstGeom>
              <a:blipFill>
                <a:blip r:embed="rId13"/>
                <a:stretch>
                  <a:fillRect b="-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8077200" y="42672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8077200" y="4267201"/>
                <a:ext cx="1177566" cy="495649"/>
              </a:xfrm>
              <a:prstGeom prst="rect">
                <a:avLst/>
              </a:prstGeom>
              <a:blipFill>
                <a:blip r:embed="rId9"/>
                <a:stretch>
                  <a:fillRect b="-2564"/>
                </a:stretch>
              </a:blipFill>
            </p:spPr>
            <p:txBody>
              <a:bodyPr/>
              <a:lstStyle/>
              <a:p>
                <a:r>
                  <a:rPr lang="en-US">
                    <a:noFill/>
                  </a:rPr>
                  <a:t> </a:t>
                </a:r>
              </a:p>
            </p:txBody>
          </p:sp>
        </mc:Fallback>
      </mc:AlternateContent>
      <p:sp>
        <p:nvSpPr>
          <p:cNvPr id="97" name="Arc 96"/>
          <p:cNvSpPr/>
          <p:nvPr/>
        </p:nvSpPr>
        <p:spPr>
          <a:xfrm>
            <a:off x="6629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6858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6629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9220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9220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7086600" y="51816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9485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9713794" y="51816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5486401" y="5943601"/>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mc:AlternateContent xmlns:mc="http://schemas.openxmlformats.org/markup-compatibility/2006" xmlns:a14="http://schemas.microsoft.com/office/drawing/2010/main">
        <mc:Choice Requires="a14">
          <p:sp>
            <p:nvSpPr>
              <p:cNvPr id="73" name="TextBox 72"/>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75" name="TextBox 74"/>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77" name="TextBox 76"/>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8"/>
                <a:stretch>
                  <a:fillRect b="-2564"/>
                </a:stretch>
              </a:blipFill>
            </p:spPr>
            <p:txBody>
              <a:bodyPr/>
              <a:lstStyle/>
              <a:p>
                <a:r>
                  <a:rPr lang="en-US">
                    <a:noFill/>
                  </a:rPr>
                  <a:t> </a:t>
                </a:r>
              </a:p>
            </p:txBody>
          </p:sp>
        </mc:Fallback>
      </mc:AlternateContent>
      <p:sp>
        <p:nvSpPr>
          <p:cNvPr id="78" name="TextBox 77"/>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79"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0"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12509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5"/>
                                        </p:tgtEl>
                                        <p:attrNameLst>
                                          <p:attrName>style.visibility</p:attrName>
                                        </p:attrNameLst>
                                      </p:cBhvr>
                                      <p:to>
                                        <p:strVal val="visible"/>
                                      </p:to>
                                    </p:set>
                                    <p:animEffect transition="in" filter="blinds(horizontal)">
                                      <p:cBhvr>
                                        <p:cTn id="15" dur="500"/>
                                        <p:tgtEl>
                                          <p:spTgt spid="8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6"/>
                                        </p:tgtEl>
                                        <p:attrNameLst>
                                          <p:attrName>style.visibility</p:attrName>
                                        </p:attrNameLst>
                                      </p:cBhvr>
                                      <p:to>
                                        <p:strVal val="visible"/>
                                      </p:to>
                                    </p:set>
                                    <p:animEffect transition="in" filter="blinds(horizontal)">
                                      <p:cBhvr>
                                        <p:cTn id="18" dur="500"/>
                                        <p:tgtEl>
                                          <p:spTgt spid="8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87"/>
                                        </p:tgtEl>
                                        <p:attrNameLst>
                                          <p:attrName>style.visibility</p:attrName>
                                        </p:attrNameLst>
                                      </p:cBhvr>
                                      <p:to>
                                        <p:strVal val="visible"/>
                                      </p:to>
                                    </p:set>
                                    <p:animEffect transition="in" filter="blinds(horizontal)">
                                      <p:cBhvr>
                                        <p:cTn id="31" dur="500"/>
                                        <p:tgtEl>
                                          <p:spTgt spid="8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blinds(horizontal)">
                                      <p:cBhvr>
                                        <p:cTn id="34" dur="500"/>
                                        <p:tgtEl>
                                          <p:spTgt spid="8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41">
                                            <p:txEl>
                                              <p:pRg st="0" end="0"/>
                                            </p:txEl>
                                          </p:spTgt>
                                        </p:tgtEl>
                                        <p:attrNameLst>
                                          <p:attrName>style.visibility</p:attrName>
                                        </p:attrNameLst>
                                      </p:cBhvr>
                                      <p:to>
                                        <p:strVal val="visible"/>
                                      </p:to>
                                    </p:set>
                                    <p:animEffect transition="in" filter="blinds(horizontal)">
                                      <p:cBhvr>
                                        <p:cTn id="39" dur="500"/>
                                        <p:tgtEl>
                                          <p:spTgt spid="41">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41">
                                            <p:txEl>
                                              <p:pRg st="1" end="1"/>
                                            </p:txEl>
                                          </p:spTgt>
                                        </p:tgtEl>
                                        <p:attrNameLst>
                                          <p:attrName>style.visibility</p:attrName>
                                        </p:attrNameLst>
                                      </p:cBhvr>
                                      <p:to>
                                        <p:strVal val="visible"/>
                                      </p:to>
                                    </p:set>
                                    <p:animEffect transition="in" filter="blinds(horizontal)">
                                      <p:cBhvr>
                                        <p:cTn id="44" dur="500"/>
                                        <p:tgtEl>
                                          <p:spTgt spid="41">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blinds(horizontal)">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blinds(horizontal)">
                                      <p:cBhvr>
                                        <p:cTn id="54" dur="500"/>
                                        <p:tgtEl>
                                          <p:spTgt spid="8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blinds(horizontal)">
                                      <p:cBhvr>
                                        <p:cTn id="59" dur="500"/>
                                        <p:tgtEl>
                                          <p:spTgt spid="4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7"/>
                                        </p:tgtEl>
                                        <p:attrNameLst>
                                          <p:attrName>style.visibility</p:attrName>
                                        </p:attrNameLst>
                                      </p:cBhvr>
                                      <p:to>
                                        <p:strVal val="visible"/>
                                      </p:to>
                                    </p:set>
                                    <p:animEffect transition="in" filter="blinds(horizontal)">
                                      <p:cBhvr>
                                        <p:cTn id="64" dur="500"/>
                                        <p:tgtEl>
                                          <p:spTgt spid="97"/>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animEffect transition="in" filter="blinds(horizontal)">
                                      <p:cBhvr>
                                        <p:cTn id="69" dur="500"/>
                                        <p:tgtEl>
                                          <p:spTgt spid="9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91"/>
                                        </p:tgtEl>
                                        <p:attrNameLst>
                                          <p:attrName>style.visibility</p:attrName>
                                        </p:attrNameLst>
                                      </p:cBhvr>
                                      <p:to>
                                        <p:strVal val="visible"/>
                                      </p:to>
                                    </p:set>
                                    <p:animEffect transition="in" filter="blinds(horizontal)">
                                      <p:cBhvr>
                                        <p:cTn id="74" dur="500"/>
                                        <p:tgtEl>
                                          <p:spTgt spid="9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99"/>
                                        </p:tgtEl>
                                        <p:attrNameLst>
                                          <p:attrName>style.visibility</p:attrName>
                                        </p:attrNameLst>
                                      </p:cBhvr>
                                      <p:to>
                                        <p:strVal val="visible"/>
                                      </p:to>
                                    </p:set>
                                    <p:animEffect transition="in" filter="blinds(horizontal)">
                                      <p:cBhvr>
                                        <p:cTn id="79" dur="500"/>
                                        <p:tgtEl>
                                          <p:spTgt spid="99"/>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02"/>
                                        </p:tgtEl>
                                        <p:attrNameLst>
                                          <p:attrName>style.visibility</p:attrName>
                                        </p:attrNameLst>
                                      </p:cBhvr>
                                      <p:to>
                                        <p:strVal val="visible"/>
                                      </p:to>
                                    </p:set>
                                    <p:animEffect transition="in" filter="blinds(horizontal)">
                                      <p:cBhvr>
                                        <p:cTn id="84" dur="500"/>
                                        <p:tgtEl>
                                          <p:spTgt spid="10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92"/>
                                        </p:tgtEl>
                                        <p:attrNameLst>
                                          <p:attrName>style.visibility</p:attrName>
                                        </p:attrNameLst>
                                      </p:cBhvr>
                                      <p:to>
                                        <p:strVal val="visible"/>
                                      </p:to>
                                    </p:set>
                                    <p:animEffect transition="in" filter="blinds(horizontal)">
                                      <p:cBhvr>
                                        <p:cTn id="89" dur="500"/>
                                        <p:tgtEl>
                                          <p:spTgt spid="92"/>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90"/>
                                        </p:tgtEl>
                                        <p:attrNameLst>
                                          <p:attrName>style.visibility</p:attrName>
                                        </p:attrNameLst>
                                      </p:cBhvr>
                                      <p:to>
                                        <p:strVal val="visible"/>
                                      </p:to>
                                    </p:set>
                                    <p:animEffect transition="in" filter="blinds(horizontal)">
                                      <p:cBhvr>
                                        <p:cTn id="94" dur="500"/>
                                        <p:tgtEl>
                                          <p:spTgt spid="9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animEffect transition="in" filter="blinds(horizontal)">
                                      <p:cBhvr>
                                        <p:cTn id="99" dur="500"/>
                                        <p:tgtEl>
                                          <p:spTgt spid="96"/>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00"/>
                                        </p:tgtEl>
                                        <p:attrNameLst>
                                          <p:attrName>style.visibility</p:attrName>
                                        </p:attrNameLst>
                                      </p:cBhvr>
                                      <p:to>
                                        <p:strVal val="visible"/>
                                      </p:to>
                                    </p:set>
                                    <p:animEffect transition="in" filter="blinds(horizontal)">
                                      <p:cBhvr>
                                        <p:cTn id="104" dur="500"/>
                                        <p:tgtEl>
                                          <p:spTgt spid="100"/>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103"/>
                                        </p:tgtEl>
                                        <p:attrNameLst>
                                          <p:attrName>style.visibility</p:attrName>
                                        </p:attrNameLst>
                                      </p:cBhvr>
                                      <p:to>
                                        <p:strVal val="visible"/>
                                      </p:to>
                                    </p:set>
                                    <p:animEffect transition="in" filter="blinds(horizontal)">
                                      <p:cBhvr>
                                        <p:cTn id="109" dur="500"/>
                                        <p:tgtEl>
                                          <p:spTgt spid="103"/>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94"/>
                                        </p:tgtEl>
                                        <p:attrNameLst>
                                          <p:attrName>style.visibility</p:attrName>
                                        </p:attrNameLst>
                                      </p:cBhvr>
                                      <p:to>
                                        <p:strVal val="visible"/>
                                      </p:to>
                                    </p:set>
                                    <p:animEffect transition="in" filter="blinds(horizontal)">
                                      <p:cBhvr>
                                        <p:cTn id="114" dur="500"/>
                                        <p:tgtEl>
                                          <p:spTgt spid="9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blinds(horizontal)">
                                      <p:cBhvr>
                                        <p:cTn id="119" dur="500"/>
                                        <p:tgtEl>
                                          <p:spTgt spid="101"/>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104"/>
                                        </p:tgtEl>
                                        <p:attrNameLst>
                                          <p:attrName>style.visibility</p:attrName>
                                        </p:attrNameLst>
                                      </p:cBhvr>
                                      <p:to>
                                        <p:strVal val="visible"/>
                                      </p:to>
                                    </p:set>
                                    <p:animEffect transition="in" filter="blinds(horizontal)">
                                      <p:cBhvr>
                                        <p:cTn id="124" dur="500"/>
                                        <p:tgtEl>
                                          <p:spTgt spid="104"/>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95"/>
                                        </p:tgtEl>
                                        <p:attrNameLst>
                                          <p:attrName>style.visibility</p:attrName>
                                        </p:attrNameLst>
                                      </p:cBhvr>
                                      <p:to>
                                        <p:strVal val="visible"/>
                                      </p:to>
                                    </p:set>
                                    <p:animEffect transition="in" filter="blinds(horizontal)">
                                      <p:cBhvr>
                                        <p:cTn id="129" dur="500"/>
                                        <p:tgtEl>
                                          <p:spTgt spid="95"/>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105"/>
                                        </p:tgtEl>
                                        <p:attrNameLst>
                                          <p:attrName>style.visibility</p:attrName>
                                        </p:attrNameLst>
                                      </p:cBhvr>
                                      <p:to>
                                        <p:strVal val="visible"/>
                                      </p:to>
                                    </p:set>
                                    <p:animEffect transition="in" filter="blinds(horizontal)">
                                      <p:cBhvr>
                                        <p:cTn id="13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86" grpId="0"/>
      <p:bldP spid="88" grpId="0"/>
      <p:bldP spid="42" grpId="0"/>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1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5500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00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0048" y="1422780"/>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7024048" y="1422780"/>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7024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8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252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01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28648" y="1727580"/>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7" name="Straight Connector 26"/>
          <p:cNvCxnSpPr/>
          <p:nvPr/>
        </p:nvCxnSpPr>
        <p:spPr>
          <a:xfrm>
            <a:off x="5500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52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7176448" y="210858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6414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7938448" y="2108580"/>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90648" y="1727580"/>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6" name="TextBox 35"/>
          <p:cNvSpPr txBox="1"/>
          <p:nvPr/>
        </p:nvSpPr>
        <p:spPr>
          <a:xfrm>
            <a:off x="5637163"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7161162" y="2413380"/>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6399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7923163" y="2413380"/>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8915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3=</m:t>
                      </m:r>
                      <m:r>
                        <a:rPr lang="en-GB" sz="1600" i="1">
                          <a:solidFill>
                            <a:srgbClr val="FF0000"/>
                          </a:solidFill>
                          <a:latin typeface="Cambria Math"/>
                        </a:rPr>
                        <m:t>𝑦</m:t>
                      </m:r>
                      <m:r>
                        <a:rPr lang="en-GB" sz="1600" i="1">
                          <a:solidFill>
                            <a:srgbClr val="FF0000"/>
                          </a:solidFill>
                          <a:latin typeface="Cambria Math"/>
                        </a:rPr>
                        <m:t>−</m:t>
                      </m:r>
                      <m:r>
                        <a:rPr lang="en-GB" sz="1600" i="1">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8915400" y="1447800"/>
                <a:ext cx="1092094" cy="33855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8763001"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−1=3</m:t>
                      </m:r>
                      <m:r>
                        <a:rPr lang="en-GB" sz="1600" i="1">
                          <a:solidFill>
                            <a:srgbClr val="FF0000"/>
                          </a:solidFill>
                          <a:latin typeface="Cambria Math"/>
                        </a:rPr>
                        <m:t>𝑥</m:t>
                      </m:r>
                      <m:r>
                        <a:rPr lang="en-GB" sz="1600" i="1">
                          <a:solidFill>
                            <a:srgbClr val="FF0000"/>
                          </a:solidFill>
                          <a:latin typeface="Cambria Math"/>
                        </a:rPr>
                        <m:t>+5</m:t>
                      </m:r>
                      <m:r>
                        <a:rPr lang="en-GB" sz="1600" i="1">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8763001" y="1828800"/>
                <a:ext cx="1473609" cy="338554"/>
              </a:xfrm>
              <a:prstGeom prst="rect">
                <a:avLst/>
              </a:prstGeom>
              <a:blipFill>
                <a:blip r:embed="rId4"/>
                <a:stretch>
                  <a:fillRect b="-37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8763001"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8763001" y="2286000"/>
                <a:ext cx="863221"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9525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9525000" y="2286000"/>
                <a:ext cx="838200" cy="33855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1981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𝑥</m:t>
                      </m:r>
                      <m:r>
                        <a:rPr lang="en-GB" sz="1600" i="1">
                          <a:solidFill>
                            <a:srgbClr val="FF0000"/>
                          </a:solidFill>
                          <a:latin typeface="Cambria Math"/>
                        </a:rPr>
                        <m:t>=−2</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1981200" y="4800600"/>
                <a:ext cx="1524000" cy="33855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3505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i="1">
                          <a:solidFill>
                            <a:srgbClr val="FF0000"/>
                          </a:solidFill>
                          <a:latin typeface="Cambria Math"/>
                        </a:rPr>
                        <m:t>𝑦</m:t>
                      </m:r>
                      <m:r>
                        <a:rPr lang="en-GB" sz="1600" i="1">
                          <a:solidFill>
                            <a:srgbClr val="FF0000"/>
                          </a:solidFill>
                          <a:latin typeface="Cambria Math"/>
                        </a:rPr>
                        <m:t>=1</m:t>
                      </m:r>
                      <m:r>
                        <a:rPr lang="en-GB" sz="1600" i="1">
                          <a:solidFill>
                            <a:srgbClr val="FF0000"/>
                          </a:solidFill>
                          <a:latin typeface="Cambria Math"/>
                        </a:rPr>
                        <m:t>𝑚</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a:rPr>
                            <m:t>𝑠</m:t>
                          </m:r>
                        </m:e>
                        <m:sup>
                          <m:r>
                            <a:rPr lang="en-GB" sz="1600" i="1">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3505200" y="4800600"/>
                <a:ext cx="1371600" cy="338554"/>
              </a:xfrm>
              <a:prstGeom prst="rect">
                <a:avLst/>
              </a:prstGeom>
              <a:blipFill>
                <a:blip r:embed="rId8"/>
                <a:stretch>
                  <a:fillRect/>
                </a:stretch>
              </a:blipFill>
            </p:spPr>
            <p:txBody>
              <a:bodyPr/>
              <a:lstStyle/>
              <a:p>
                <a:r>
                  <a:rPr lang="en-US">
                    <a:noFill/>
                  </a:rPr>
                  <a:t> </a:t>
                </a:r>
              </a:p>
            </p:txBody>
          </p:sp>
        </mc:Fallback>
      </mc:AlternateContent>
      <p:sp>
        <p:nvSpPr>
          <p:cNvPr id="41" name="TextBox 40"/>
          <p:cNvSpPr txBox="1"/>
          <p:nvPr/>
        </p:nvSpPr>
        <p:spPr>
          <a:xfrm>
            <a:off x="5486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5486401" y="3657601"/>
            <a:ext cx="1885453" cy="307777"/>
          </a:xfrm>
          <a:prstGeom prst="rect">
            <a:avLst/>
          </a:prstGeom>
          <a:noFill/>
        </p:spPr>
        <p:txBody>
          <a:bodyPr wrap="none" rtlCol="0">
            <a:spAutoFit/>
          </a:bodyPr>
          <a:lstStyle/>
          <a:p>
            <a:r>
              <a:rPr lang="en-GB" sz="1400" u="sng" dirty="0">
                <a:latin typeface="Comic Sans MS" pitchFamily="66" charset="0"/>
              </a:rPr>
              <a:t>Kinetic energy after</a:t>
            </a:r>
          </a:p>
        </p:txBody>
      </p:sp>
      <p:sp>
        <p:nvSpPr>
          <p:cNvPr id="89" name="TextBox 88"/>
          <p:cNvSpPr txBox="1"/>
          <p:nvPr/>
        </p:nvSpPr>
        <p:spPr>
          <a:xfrm>
            <a:off x="5486401" y="3962401"/>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8153401" y="3962401"/>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5486400" y="42672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5486400" y="4267201"/>
                <a:ext cx="1177566" cy="495649"/>
              </a:xfrm>
              <a:prstGeom prst="rect">
                <a:avLst/>
              </a:prstGeom>
              <a:blipFill>
                <a:blip r:embed="rId9"/>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5486400" y="4800601"/>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(3)(</m:t>
                      </m:r>
                      <m:sSup>
                        <m:sSupPr>
                          <m:ctrlPr>
                            <a:rPr lang="en-GB" sz="1400" i="1">
                              <a:latin typeface="Cambria Math" panose="02040503050406030204" pitchFamily="18" charset="0"/>
                            </a:rPr>
                          </m:ctrlPr>
                        </m:sSupPr>
                        <m:e>
                          <m:r>
                            <a:rPr lang="en-GB" sz="1400" i="1">
                              <a:latin typeface="Cambria Math"/>
                            </a:rPr>
                            <m:t>2)</m:t>
                          </m:r>
                        </m:e>
                        <m:sup>
                          <m:r>
                            <a:rPr lang="en-GB" sz="1400" i="1">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5486400" y="4800601"/>
                <a:ext cx="1409232" cy="495649"/>
              </a:xfrm>
              <a:prstGeom prst="rect">
                <a:avLst/>
              </a:prstGeom>
              <a:blipFill>
                <a:blip r:embed="rId10"/>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5486400" y="5410201"/>
                <a:ext cx="87524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=6</m:t>
                      </m:r>
                      <m:r>
                        <a:rPr lang="en-GB" sz="1400" i="1">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5486400" y="5410201"/>
                <a:ext cx="875240" cy="307777"/>
              </a:xfrm>
              <a:prstGeom prst="rect">
                <a:avLst/>
              </a:prstGeom>
              <a:blipFill>
                <a:blip r:embed="rId11"/>
                <a:stretch>
                  <a:fillRect b="-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8077200" y="4800601"/>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(5)(</m:t>
                      </m:r>
                      <m:sSup>
                        <m:sSupPr>
                          <m:ctrlPr>
                            <a:rPr lang="en-GB" sz="1400" i="1">
                              <a:latin typeface="Cambria Math" panose="02040503050406030204" pitchFamily="18" charset="0"/>
                            </a:rPr>
                          </m:ctrlPr>
                        </m:sSupPr>
                        <m:e>
                          <m:r>
                            <a:rPr lang="en-GB" sz="1400" i="1">
                              <a:latin typeface="Cambria Math"/>
                            </a:rPr>
                            <m:t>1)</m:t>
                          </m:r>
                        </m:e>
                        <m:sup>
                          <m:r>
                            <a:rPr lang="en-GB" sz="1400" i="1">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8077200" y="4800601"/>
                <a:ext cx="1409232" cy="495649"/>
              </a:xfrm>
              <a:prstGeom prst="rect">
                <a:avLst/>
              </a:prstGeom>
              <a:blipFill>
                <a:blip r:embed="rId12"/>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8077201" y="5410201"/>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=2.5</m:t>
                      </m:r>
                      <m:r>
                        <a:rPr lang="en-GB" sz="1400" i="1">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8077201" y="5410201"/>
                <a:ext cx="1011495" cy="307777"/>
              </a:xfrm>
              <a:prstGeom prst="rect">
                <a:avLst/>
              </a:prstGeom>
              <a:blipFill>
                <a:blip r:embed="rId13"/>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8077200" y="42672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8077200" y="4267201"/>
                <a:ext cx="1177566" cy="495649"/>
              </a:xfrm>
              <a:prstGeom prst="rect">
                <a:avLst/>
              </a:prstGeom>
              <a:blipFill>
                <a:blip r:embed="rId9"/>
                <a:stretch>
                  <a:fillRect b="-2564"/>
                </a:stretch>
              </a:blipFill>
            </p:spPr>
            <p:txBody>
              <a:bodyPr/>
              <a:lstStyle/>
              <a:p>
                <a:r>
                  <a:rPr lang="en-US">
                    <a:noFill/>
                  </a:rPr>
                  <a:t> </a:t>
                </a:r>
              </a:p>
            </p:txBody>
          </p:sp>
        </mc:Fallback>
      </mc:AlternateContent>
      <p:sp>
        <p:nvSpPr>
          <p:cNvPr id="97" name="Arc 96"/>
          <p:cNvSpPr/>
          <p:nvPr/>
        </p:nvSpPr>
        <p:spPr>
          <a:xfrm>
            <a:off x="6629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6858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6629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9220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9220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7086600" y="51816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9485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9713794" y="51816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2133601" y="5638801"/>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p:sp>
        <p:nvSpPr>
          <p:cNvPr id="69" name="TextBox 68"/>
          <p:cNvSpPr txBox="1"/>
          <p:nvPr/>
        </p:nvSpPr>
        <p:spPr>
          <a:xfrm>
            <a:off x="5486400" y="5867401"/>
            <a:ext cx="2464136" cy="307777"/>
          </a:xfrm>
          <a:prstGeom prst="rect">
            <a:avLst/>
          </a:prstGeom>
          <a:noFill/>
        </p:spPr>
        <p:txBody>
          <a:bodyPr wrap="none" rtlCol="0">
            <a:spAutoFit/>
          </a:bodyPr>
          <a:lstStyle/>
          <a:p>
            <a:r>
              <a:rPr lang="en-GB" sz="1400" dirty="0">
                <a:solidFill>
                  <a:srgbClr val="FF0000"/>
                </a:solidFill>
                <a:latin typeface="Comic Sans MS" pitchFamily="66" charset="0"/>
              </a:rPr>
              <a:t>Kinetic energy after = 8.5J</a:t>
            </a:r>
          </a:p>
        </p:txBody>
      </p:sp>
      <p:sp>
        <p:nvSpPr>
          <p:cNvPr id="73" name="TextBox 72"/>
          <p:cNvSpPr txBox="1"/>
          <p:nvPr/>
        </p:nvSpPr>
        <p:spPr>
          <a:xfrm>
            <a:off x="5486400" y="6172201"/>
            <a:ext cx="2255746" cy="307777"/>
          </a:xfrm>
          <a:prstGeom prst="rect">
            <a:avLst/>
          </a:prstGeom>
          <a:noFill/>
        </p:spPr>
        <p:txBody>
          <a:bodyPr wrap="none" rtlCol="0">
            <a:spAutoFit/>
          </a:bodyPr>
          <a:lstStyle/>
          <a:p>
            <a:r>
              <a:rPr lang="en-GB" sz="1400" dirty="0">
                <a:solidFill>
                  <a:srgbClr val="FF0000"/>
                </a:solidFill>
                <a:latin typeface="Comic Sans MS" pitchFamily="66" charset="0"/>
              </a:rPr>
              <a:t>Kinetic energy </a:t>
            </a:r>
            <a:r>
              <a:rPr lang="en-GB" sz="1400" b="1" u="sng" dirty="0">
                <a:solidFill>
                  <a:srgbClr val="FF0000"/>
                </a:solidFill>
                <a:latin typeface="Comic Sans MS" pitchFamily="66" charset="0"/>
              </a:rPr>
              <a:t>lost</a:t>
            </a:r>
            <a:r>
              <a:rPr lang="en-GB" sz="1400" dirty="0">
                <a:solidFill>
                  <a:srgbClr val="FF0000"/>
                </a:solidFill>
                <a:latin typeface="Comic Sans MS" pitchFamily="66" charset="0"/>
              </a:rPr>
              <a:t> = 15J</a:t>
            </a:r>
          </a:p>
        </p:txBody>
      </p:sp>
      <p:cxnSp>
        <p:nvCxnSpPr>
          <p:cNvPr id="68" name="Straight Arrow Connector 67"/>
          <p:cNvCxnSpPr/>
          <p:nvPr/>
        </p:nvCxnSpPr>
        <p:spPr>
          <a:xfrm flipH="1">
            <a:off x="7170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246315" y="1737971"/>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74" name="Straight Arrow Connector 73"/>
          <p:cNvCxnSpPr/>
          <p:nvPr/>
        </p:nvCxnSpPr>
        <p:spPr>
          <a:xfrm>
            <a:off x="7917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8008315" y="1737971"/>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6" name="TextBox 75"/>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76" name="TextBox 75"/>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78" name="TextBox 77"/>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8"/>
                <a:stretch>
                  <a:fillRect b="-2564"/>
                </a:stretch>
              </a:blipFill>
            </p:spPr>
            <p:txBody>
              <a:bodyPr/>
              <a:lstStyle/>
              <a:p>
                <a:r>
                  <a:rPr lang="en-US">
                    <a:noFill/>
                  </a:rPr>
                  <a:t> </a:t>
                </a:r>
              </a:p>
            </p:txBody>
          </p:sp>
        </mc:Fallback>
      </mc:AlternateContent>
      <p:sp>
        <p:nvSpPr>
          <p:cNvPr id="81" name="TextBox 80"/>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5"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21820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xEl>
                                              <p:pRg st="0" end="0"/>
                                            </p:txEl>
                                          </p:spTgt>
                                        </p:tgtEl>
                                        <p:attrNameLst>
                                          <p:attrName>style.visibility</p:attrName>
                                        </p:attrNameLst>
                                      </p:cBhvr>
                                      <p:to>
                                        <p:strVal val="visible"/>
                                      </p:to>
                                    </p:set>
                                    <p:animEffect transition="in" filter="blinds(horizontal)">
                                      <p:cBhvr>
                                        <p:cTn id="7" dur="500"/>
                                        <p:tgtEl>
                                          <p:spTgt spid="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blinds(horizontal)">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blinds(horizontal)">
                                      <p:cBhvr>
                                        <p:cTn id="22" dur="500"/>
                                        <p:tgtEl>
                                          <p:spTgt spid="9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blinds(horizontal)">
                                      <p:cBhvr>
                                        <p:cTn id="27" dur="500"/>
                                        <p:tgtEl>
                                          <p:spTgt spid="9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blinds(horizontal)">
                                      <p:cBhvr>
                                        <p:cTn id="32" dur="500"/>
                                        <p:tgtEl>
                                          <p:spTgt spid="9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blinds(horizontal)">
                                      <p:cBhvr>
                                        <p:cTn id="37" dur="500"/>
                                        <p:tgtEl>
                                          <p:spTgt spid="9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blinds(horizontal)">
                                      <p:cBhvr>
                                        <p:cTn id="42" dur="500"/>
                                        <p:tgtEl>
                                          <p:spTgt spid="10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2"/>
                                        </p:tgtEl>
                                        <p:attrNameLst>
                                          <p:attrName>style.visibility</p:attrName>
                                        </p:attrNameLst>
                                      </p:cBhvr>
                                      <p:to>
                                        <p:strVal val="visible"/>
                                      </p:to>
                                    </p:set>
                                    <p:animEffect transition="in" filter="blinds(horizontal)">
                                      <p:cBhvr>
                                        <p:cTn id="47" dur="500"/>
                                        <p:tgtEl>
                                          <p:spTgt spid="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blinds(horizontal)">
                                      <p:cBhvr>
                                        <p:cTn id="52" dur="500"/>
                                        <p:tgtEl>
                                          <p:spTgt spid="9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6"/>
                                        </p:tgtEl>
                                        <p:attrNameLst>
                                          <p:attrName>style.visibility</p:attrName>
                                        </p:attrNameLst>
                                      </p:cBhvr>
                                      <p:to>
                                        <p:strVal val="visible"/>
                                      </p:to>
                                    </p:set>
                                    <p:animEffect transition="in" filter="blinds(horizontal)">
                                      <p:cBhvr>
                                        <p:cTn id="57" dur="500"/>
                                        <p:tgtEl>
                                          <p:spTgt spid="9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blinds(horizontal)">
                                      <p:cBhvr>
                                        <p:cTn id="62" dur="500"/>
                                        <p:tgtEl>
                                          <p:spTgt spid="10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3"/>
                                        </p:tgtEl>
                                        <p:attrNameLst>
                                          <p:attrName>style.visibility</p:attrName>
                                        </p:attrNameLst>
                                      </p:cBhvr>
                                      <p:to>
                                        <p:strVal val="visible"/>
                                      </p:to>
                                    </p:set>
                                    <p:animEffect transition="in" filter="blinds(horizontal)">
                                      <p:cBhvr>
                                        <p:cTn id="67" dur="500"/>
                                        <p:tgtEl>
                                          <p:spTgt spid="10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blinds(horizontal)">
                                      <p:cBhvr>
                                        <p:cTn id="72" dur="500"/>
                                        <p:tgtEl>
                                          <p:spTgt spid="9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1"/>
                                        </p:tgtEl>
                                        <p:attrNameLst>
                                          <p:attrName>style.visibility</p:attrName>
                                        </p:attrNameLst>
                                      </p:cBhvr>
                                      <p:to>
                                        <p:strVal val="visible"/>
                                      </p:to>
                                    </p:set>
                                    <p:animEffect transition="in" filter="blinds(horizontal)">
                                      <p:cBhvr>
                                        <p:cTn id="77" dur="500"/>
                                        <p:tgtEl>
                                          <p:spTgt spid="10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04"/>
                                        </p:tgtEl>
                                        <p:attrNameLst>
                                          <p:attrName>style.visibility</p:attrName>
                                        </p:attrNameLst>
                                      </p:cBhvr>
                                      <p:to>
                                        <p:strVal val="visible"/>
                                      </p:to>
                                    </p:set>
                                    <p:animEffect transition="in" filter="blinds(horizontal)">
                                      <p:cBhvr>
                                        <p:cTn id="82" dur="500"/>
                                        <p:tgtEl>
                                          <p:spTgt spid="10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95"/>
                                        </p:tgtEl>
                                        <p:attrNameLst>
                                          <p:attrName>style.visibility</p:attrName>
                                        </p:attrNameLst>
                                      </p:cBhvr>
                                      <p:to>
                                        <p:strVal val="visible"/>
                                      </p:to>
                                    </p:set>
                                    <p:animEffect transition="in" filter="blinds(horizontal)">
                                      <p:cBhvr>
                                        <p:cTn id="87" dur="500"/>
                                        <p:tgtEl>
                                          <p:spTgt spid="95"/>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blinds(horizontal)">
                                      <p:cBhvr>
                                        <p:cTn id="92" dur="500"/>
                                        <p:tgtEl>
                                          <p:spTgt spid="6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blinds(horizontal)">
                                      <p:cBhvr>
                                        <p:cTn id="9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69" grpId="0"/>
      <p:bldP spid="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390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7026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7438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438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38030" y="1327246"/>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8962030" y="1327246"/>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9" name="Straight Connector 18"/>
          <p:cNvCxnSpPr/>
          <p:nvPr/>
        </p:nvCxnSpPr>
        <p:spPr>
          <a:xfrm>
            <a:off x="10486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9190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995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66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987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898129" y="1632046"/>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7438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590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9114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8352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9876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428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9114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192233" y="1632046"/>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7466141"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8990140"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8297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9821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43" name="TextBox 42"/>
              <p:cNvSpPr txBox="1"/>
              <p:nvPr/>
            </p:nvSpPr>
            <p:spPr>
              <a:xfrm>
                <a:off x="5791200" y="2819401"/>
                <a:ext cx="2667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1</m:t>
                          </m:r>
                        </m:sub>
                      </m:sSub>
                      <m:sSub>
                        <m:sSubPr>
                          <m:ctrlPr>
                            <a:rPr lang="en-GB" sz="1400" i="1">
                              <a:latin typeface="Cambria Math" panose="02040503050406030204" pitchFamily="18" charset="0"/>
                            </a:rPr>
                          </m:ctrlPr>
                        </m:sSubPr>
                        <m:e>
                          <m:r>
                            <a:rPr lang="en-GB" sz="1400" b="1" i="1">
                              <a:latin typeface="Cambria Math"/>
                            </a:rPr>
                            <m:t>𝒖</m:t>
                          </m:r>
                        </m:e>
                        <m:sub>
                          <m:r>
                            <a:rPr lang="en-GB" sz="1400" i="1">
                              <a:latin typeface="Cambria Math"/>
                            </a:rPr>
                            <m:t>1</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2</m:t>
                          </m:r>
                        </m:sub>
                      </m:sSub>
                      <m:sSub>
                        <m:sSubPr>
                          <m:ctrlPr>
                            <a:rPr lang="en-GB" sz="1400" i="1">
                              <a:latin typeface="Cambria Math" panose="02040503050406030204" pitchFamily="18" charset="0"/>
                            </a:rPr>
                          </m:ctrlPr>
                        </m:sSubPr>
                        <m:e>
                          <m:r>
                            <a:rPr lang="en-GB" sz="1400" b="1" i="1">
                              <a:latin typeface="Cambria Math"/>
                            </a:rPr>
                            <m:t>𝒖</m:t>
                          </m:r>
                        </m:e>
                        <m:sub>
                          <m:r>
                            <a:rPr lang="en-GB" sz="1400" i="1">
                              <a:latin typeface="Cambria Math"/>
                            </a:rPr>
                            <m:t>2</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1</m:t>
                          </m:r>
                        </m:sub>
                      </m:sSub>
                      <m:sSub>
                        <m:sSubPr>
                          <m:ctrlPr>
                            <a:rPr lang="en-GB" sz="1400" i="1">
                              <a:latin typeface="Cambria Math" panose="02040503050406030204" pitchFamily="18" charset="0"/>
                            </a:rPr>
                          </m:ctrlPr>
                        </m:sSubPr>
                        <m:e>
                          <m:r>
                            <a:rPr lang="en-GB" sz="1400" b="1" i="1">
                              <a:latin typeface="Cambria Math"/>
                            </a:rPr>
                            <m:t>𝒗</m:t>
                          </m:r>
                        </m:e>
                        <m:sub>
                          <m:r>
                            <a:rPr lang="en-GB" sz="1400" i="1">
                              <a:latin typeface="Cambria Math"/>
                            </a:rPr>
                            <m:t>1</m:t>
                          </m:r>
                        </m:sub>
                      </m:sSub>
                      <m:r>
                        <a:rPr lang="en-GB" sz="1400" i="1">
                          <a:latin typeface="Cambria Math"/>
                        </a:rPr>
                        <m:t>+</m:t>
                      </m:r>
                      <m:sSub>
                        <m:sSubPr>
                          <m:ctrlPr>
                            <a:rPr lang="en-GB" sz="1400" i="1">
                              <a:latin typeface="Cambria Math" panose="02040503050406030204" pitchFamily="18" charset="0"/>
                            </a:rPr>
                          </m:ctrlPr>
                        </m:sSubPr>
                        <m:e>
                          <m:r>
                            <a:rPr lang="en-GB" sz="1400" i="1">
                              <a:latin typeface="Cambria Math"/>
                            </a:rPr>
                            <m:t>𝑚</m:t>
                          </m:r>
                        </m:e>
                        <m:sub>
                          <m:r>
                            <a:rPr lang="en-GB" sz="1400" i="1">
                              <a:latin typeface="Cambria Math"/>
                            </a:rPr>
                            <m:t>2</m:t>
                          </m:r>
                        </m:sub>
                      </m:sSub>
                      <m:sSub>
                        <m:sSubPr>
                          <m:ctrlPr>
                            <a:rPr lang="en-GB" sz="1400" i="1">
                              <a:latin typeface="Cambria Math" panose="02040503050406030204" pitchFamily="18" charset="0"/>
                            </a:rPr>
                          </m:ctrlPr>
                        </m:sSubPr>
                        <m:e>
                          <m:r>
                            <a:rPr lang="en-GB" sz="1400" b="1" i="1">
                              <a:latin typeface="Cambria Math"/>
                            </a:rPr>
                            <m:t>𝒗</m:t>
                          </m:r>
                        </m:e>
                        <m:sub>
                          <m:r>
                            <a:rPr lang="en-GB" sz="1400" i="1">
                              <a:latin typeface="Cambria Math"/>
                            </a:rPr>
                            <m:t>2</m:t>
                          </m:r>
                        </m:sub>
                      </m:sSub>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5791200" y="2819401"/>
                <a:ext cx="2667000" cy="307777"/>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410200" y="3352801"/>
                <a:ext cx="3563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i="1">
                              <a:latin typeface="Cambria Math" panose="02040503050406030204" pitchFamily="18" charset="0"/>
                            </a:rPr>
                          </m:ctrlPr>
                        </m:dPr>
                        <m:e>
                          <m:r>
                            <a:rPr lang="en-GB" sz="1400" i="1">
                              <a:latin typeface="Cambria Math"/>
                            </a:rPr>
                            <m:t>600</m:t>
                          </m:r>
                        </m:e>
                      </m:d>
                      <m:d>
                        <m:dPr>
                          <m:ctrlPr>
                            <a:rPr lang="en-GB" sz="1400" i="1">
                              <a:latin typeface="Cambria Math" panose="02040503050406030204" pitchFamily="18" charset="0"/>
                            </a:rPr>
                          </m:ctrlPr>
                        </m:dPr>
                        <m:e>
                          <m:r>
                            <a:rPr lang="en-GB" sz="1400" i="1">
                              <a:latin typeface="Cambria Math"/>
                            </a:rPr>
                            <m:t>0</m:t>
                          </m:r>
                        </m:e>
                      </m:d>
                      <m:r>
                        <a:rPr lang="en-GB" sz="1400" i="1">
                          <a:latin typeface="Cambria Math"/>
                        </a:rPr>
                        <m:t>+(12)(0)=(600)(</m:t>
                      </m:r>
                      <m:r>
                        <a:rPr lang="en-GB" sz="1400" i="1">
                          <a:latin typeface="Cambria Math"/>
                        </a:rPr>
                        <m:t>𝑥</m:t>
                      </m:r>
                      <m:r>
                        <a:rPr lang="en-GB" sz="1400" i="1">
                          <a:latin typeface="Cambria Math"/>
                        </a:rPr>
                        <m:t>)+(12)(20)</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5410200" y="3352801"/>
                <a:ext cx="3563924" cy="307777"/>
              </a:xfrm>
              <a:prstGeom prst="rect">
                <a:avLst/>
              </a:prstGeom>
              <a:blipFill>
                <a:blip r:embed="rId6"/>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6781801" y="3886201"/>
                <a:ext cx="147091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0=600</m:t>
                      </m:r>
                      <m:r>
                        <a:rPr lang="en-GB" sz="1400" i="1">
                          <a:latin typeface="Cambria Math"/>
                        </a:rPr>
                        <m:t>𝑥</m:t>
                      </m:r>
                      <m:r>
                        <a:rPr lang="en-GB" sz="1400" i="1">
                          <a:latin typeface="Cambria Math"/>
                        </a:rPr>
                        <m:t>+240</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6781801" y="3886201"/>
                <a:ext cx="1470915" cy="30777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400800" y="4419601"/>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−240=600</m:t>
                      </m:r>
                      <m:r>
                        <a:rPr lang="en-GB" sz="1400" i="1">
                          <a:latin typeface="Cambria Math"/>
                        </a:rPr>
                        <m:t>𝑥</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6400800" y="4419601"/>
                <a:ext cx="1371600" cy="307777"/>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6400800" y="4953001"/>
                <a:ext cx="1143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−0.4=</m:t>
                      </m:r>
                      <m:r>
                        <a:rPr lang="en-GB" sz="1400" i="1">
                          <a:latin typeface="Cambria Math"/>
                        </a:rPr>
                        <m:t>𝑥</m:t>
                      </m:r>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6400800" y="4953001"/>
                <a:ext cx="1143000" cy="307777"/>
              </a:xfrm>
              <a:prstGeom prst="rect">
                <a:avLst/>
              </a:prstGeom>
              <a:blipFill>
                <a:blip r:embed="rId9"/>
                <a:stretch>
                  <a:fillRect/>
                </a:stretch>
              </a:blipFill>
            </p:spPr>
            <p:txBody>
              <a:bodyPr/>
              <a:lstStyle/>
              <a:p>
                <a:r>
                  <a:rPr lang="en-US">
                    <a:noFill/>
                  </a:rPr>
                  <a:t> </a:t>
                </a:r>
              </a:p>
            </p:txBody>
          </p:sp>
        </mc:Fallback>
      </mc:AlternateContent>
      <p:sp>
        <p:nvSpPr>
          <p:cNvPr id="48" name="Arc 47"/>
          <p:cNvSpPr/>
          <p:nvPr/>
        </p:nvSpPr>
        <p:spPr>
          <a:xfrm>
            <a:off x="8686800" y="3048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9144000" y="3124201"/>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0" name="Arc 49"/>
          <p:cNvSpPr/>
          <p:nvPr/>
        </p:nvSpPr>
        <p:spPr>
          <a:xfrm>
            <a:off x="86868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Arc 50"/>
          <p:cNvSpPr/>
          <p:nvPr/>
        </p:nvSpPr>
        <p:spPr>
          <a:xfrm>
            <a:off x="8001000" y="4114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Arc 51"/>
          <p:cNvSpPr/>
          <p:nvPr/>
        </p:nvSpPr>
        <p:spPr>
          <a:xfrm>
            <a:off x="7467600" y="4648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9067800" y="35814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a:t>
            </a:r>
            <a:endParaRPr lang="en-GB" sz="1400" b="1" baseline="-25000" dirty="0">
              <a:solidFill>
                <a:srgbClr val="FF0000"/>
              </a:solidFill>
              <a:latin typeface="Comic Sans MS" pitchFamily="66" charset="0"/>
            </a:endParaRPr>
          </a:p>
        </p:txBody>
      </p:sp>
      <p:sp>
        <p:nvSpPr>
          <p:cNvPr id="54" name="TextBox 53"/>
          <p:cNvSpPr txBox="1"/>
          <p:nvPr/>
        </p:nvSpPr>
        <p:spPr>
          <a:xfrm>
            <a:off x="8458200" y="4191001"/>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Subtract 240</a:t>
            </a:r>
            <a:endParaRPr lang="en-GB" sz="1400" b="1" baseline="-25000" dirty="0">
              <a:solidFill>
                <a:srgbClr val="FF0000"/>
              </a:solidFill>
              <a:latin typeface="Comic Sans MS" pitchFamily="66" charset="0"/>
            </a:endParaRPr>
          </a:p>
        </p:txBody>
      </p:sp>
      <p:sp>
        <p:nvSpPr>
          <p:cNvPr id="55" name="TextBox 54"/>
          <p:cNvSpPr txBox="1"/>
          <p:nvPr/>
        </p:nvSpPr>
        <p:spPr>
          <a:xfrm>
            <a:off x="7924800" y="4724401"/>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600</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2819400" y="3962401"/>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𝑥</m:t>
                      </m:r>
                      <m:r>
                        <a:rPr lang="en-GB" sz="1400" i="1">
                          <a:solidFill>
                            <a:srgbClr val="FF0000"/>
                          </a:solidFill>
                          <a:latin typeface="Cambria Math"/>
                        </a:rPr>
                        <m:t>=−0.4</m:t>
                      </m:r>
                      <m:r>
                        <a:rPr lang="en-GB" sz="1400" i="1">
                          <a:solidFill>
                            <a:srgbClr val="FF0000"/>
                          </a:solidFill>
                          <a:latin typeface="Cambria Math"/>
                        </a:rPr>
                        <m:t>𝑚</m:t>
                      </m:r>
                      <m:sSup>
                        <m:sSupPr>
                          <m:ctrlPr>
                            <a:rPr lang="en-GB" sz="1400" i="1">
                              <a:solidFill>
                                <a:srgbClr val="FF0000"/>
                              </a:solidFill>
                              <a:latin typeface="Cambria Math" panose="02040503050406030204" pitchFamily="18" charset="0"/>
                            </a:rPr>
                          </m:ctrlPr>
                        </m:sSupPr>
                        <m:e>
                          <m:r>
                            <a:rPr lang="en-GB" sz="1400" i="1">
                              <a:solidFill>
                                <a:srgbClr val="FF0000"/>
                              </a:solidFill>
                              <a:latin typeface="Cambria Math"/>
                            </a:rPr>
                            <m:t>𝑠</m:t>
                          </m:r>
                        </m:e>
                        <m:sup>
                          <m:r>
                            <a:rPr lang="en-GB" sz="1400" i="1">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819400" y="3962401"/>
                <a:ext cx="1589964"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5"/>
                <a:stretch>
                  <a:fillRect b="-2564"/>
                </a:stretch>
              </a:blipFill>
            </p:spPr>
            <p:txBody>
              <a:bodyPr/>
              <a:lstStyle/>
              <a:p>
                <a:r>
                  <a:rPr lang="en-US">
                    <a:noFill/>
                  </a:rPr>
                  <a:t> </a:t>
                </a:r>
              </a:p>
            </p:txBody>
          </p:sp>
        </mc:Fallback>
      </mc:AlternateContent>
      <p:sp>
        <p:nvSpPr>
          <p:cNvPr id="63" name="TextBox 62"/>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6"/>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44437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blinds(horizontal)">
                                      <p:cBhvr>
                                        <p:cTn id="22" dur="500"/>
                                        <p:tgtEl>
                                          <p:spTgt spid="102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linds(horizontal)">
                                      <p:cBhvr>
                                        <p:cTn id="30" dur="500"/>
                                        <p:tgtEl>
                                          <p:spTgt spid="20"/>
                                        </p:tgtEl>
                                      </p:cBhvr>
                                    </p:animEffect>
                                  </p:childTnLst>
                                </p:cTn>
                              </p:par>
                              <p:par>
                                <p:cTn id="31" presetID="3" presetClass="entr" presetSubtype="1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linds(horizontal)">
                                      <p:cBhvr>
                                        <p:cTn id="33" dur="500"/>
                                        <p:tgtEl>
                                          <p:spTgt spid="19"/>
                                        </p:tgtEl>
                                      </p:cBhvr>
                                    </p:animEffect>
                                  </p:childTnLst>
                                </p:cTn>
                              </p:par>
                              <p:par>
                                <p:cTn id="34" presetID="3" presetClass="entr" presetSubtype="1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par>
                                <p:cTn id="40" presetID="3" presetClass="entr" presetSubtype="10" fill="hold"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linds(horizontal)">
                                      <p:cBhvr>
                                        <p:cTn id="45" dur="500"/>
                                        <p:tgtEl>
                                          <p:spTgt spid="1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linds(horizontal)">
                                      <p:cBhvr>
                                        <p:cTn id="48" dur="500"/>
                                        <p:tgtEl>
                                          <p:spTgt spid="17"/>
                                        </p:tgtEl>
                                      </p:cBhvr>
                                    </p:animEffect>
                                  </p:childTnLst>
                                </p:cTn>
                              </p:par>
                              <p:par>
                                <p:cTn id="49" presetID="3" presetClass="entr" presetSubtype="1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blinds(horizontal)">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linds(horizontal)">
                                      <p:cBhvr>
                                        <p:cTn id="56" dur="500"/>
                                        <p:tgtEl>
                                          <p:spTgt spid="22"/>
                                        </p:tgtEl>
                                      </p:cBhvr>
                                    </p:animEffect>
                                  </p:childTnLst>
                                </p:cTn>
                              </p:par>
                              <p:par>
                                <p:cTn id="57" presetID="3" presetClass="entr" presetSubtype="1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blinds(horizontal)">
                                      <p:cBhvr>
                                        <p:cTn id="65" dur="500"/>
                                        <p:tgtEl>
                                          <p:spTgt spid="31"/>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blinds(horizontal)">
                                      <p:cBhvr>
                                        <p:cTn id="68" dur="500"/>
                                        <p:tgtEl>
                                          <p:spTgt spid="39"/>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blinds(horizontal)">
                                      <p:cBhvr>
                                        <p:cTn id="73" dur="500"/>
                                        <p:tgtEl>
                                          <p:spTgt spid="2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blinds(horizontal)">
                                      <p:cBhvr>
                                        <p:cTn id="76" dur="500"/>
                                        <p:tgtEl>
                                          <p:spTgt spid="33"/>
                                        </p:tgtEl>
                                      </p:cBhvr>
                                    </p:animEffect>
                                  </p:childTnLst>
                                </p:cTn>
                              </p:par>
                              <p:par>
                                <p:cTn id="77" presetID="3" presetClass="entr" presetSubtype="10"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blinds(horizontal)">
                                      <p:cBhvr>
                                        <p:cTn id="79" dur="500"/>
                                        <p:tgtEl>
                                          <p:spTgt spid="35"/>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blinds(horizontal)">
                                      <p:cBhvr>
                                        <p:cTn id="82" dur="500"/>
                                        <p:tgtEl>
                                          <p:spTgt spid="36"/>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blinds(horizontal)">
                                      <p:cBhvr>
                                        <p:cTn id="90" dur="500"/>
                                        <p:tgtEl>
                                          <p:spTgt spid="24"/>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blinds(horizontal)">
                                      <p:cBhvr>
                                        <p:cTn id="93" dur="500"/>
                                        <p:tgtEl>
                                          <p:spTgt spid="32"/>
                                        </p:tgtEl>
                                      </p:cBhvr>
                                    </p:animEffect>
                                  </p:childTnLst>
                                </p:cTn>
                              </p:par>
                              <p:par>
                                <p:cTn id="94" presetID="3" presetClass="entr" presetSubtype="10" fill="hold"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blinds(horizontal)">
                                      <p:cBhvr>
                                        <p:cTn id="96" dur="500"/>
                                        <p:tgtEl>
                                          <p:spTgt spid="37"/>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blinds(horizontal)">
                                      <p:cBhvr>
                                        <p:cTn id="99" dur="500"/>
                                        <p:tgtEl>
                                          <p:spTgt spid="3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blinds(horizontal)">
                                      <p:cBhvr>
                                        <p:cTn id="107" dur="500"/>
                                        <p:tgtEl>
                                          <p:spTgt spid="25"/>
                                        </p:tgtEl>
                                      </p:cBhvr>
                                    </p:animEffect>
                                  </p:childTnLst>
                                </p:cTn>
                              </p:par>
                              <p:par>
                                <p:cTn id="108" presetID="3" presetClass="entr" presetSubtype="10" fill="hold" nodeType="with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blinds(horizontal)">
                                      <p:cBhvr>
                                        <p:cTn id="110" dur="500"/>
                                        <p:tgtEl>
                                          <p:spTgt spid="28"/>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blinds(horizontal)">
                                      <p:cBhvr>
                                        <p:cTn id="113" dur="500"/>
                                        <p:tgtEl>
                                          <p:spTgt spid="29"/>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4"/>
                                        </p:tgtEl>
                                        <p:attrNameLst>
                                          <p:attrName>style.visibility</p:attrName>
                                        </p:attrNameLst>
                                      </p:cBhvr>
                                      <p:to>
                                        <p:strVal val="visible"/>
                                      </p:to>
                                    </p:set>
                                    <p:animEffect transition="in" filter="blinds(horizontal)">
                                      <p:cBhvr>
                                        <p:cTn id="116" dur="500"/>
                                        <p:tgtEl>
                                          <p:spTgt spid="34"/>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Effect transition="in" filter="blinds(horizontal)">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horizont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8"/>
                                        </p:tgtEl>
                                        <p:attrNameLst>
                                          <p:attrName>style.visibility</p:attrName>
                                        </p:attrNameLst>
                                      </p:cBhvr>
                                      <p:to>
                                        <p:strVal val="visible"/>
                                      </p:to>
                                    </p:set>
                                    <p:animEffect transition="in" filter="blinds(horizontal)">
                                      <p:cBhvr>
                                        <p:cTn id="129" dur="500"/>
                                        <p:tgtEl>
                                          <p:spTgt spid="48"/>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blinds(horizontal)">
                                      <p:cBhvr>
                                        <p:cTn id="134" dur="500"/>
                                        <p:tgtEl>
                                          <p:spTgt spid="49"/>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44"/>
                                        </p:tgtEl>
                                        <p:attrNameLst>
                                          <p:attrName>style.visibility</p:attrName>
                                        </p:attrNameLst>
                                      </p:cBhvr>
                                      <p:to>
                                        <p:strVal val="visible"/>
                                      </p:to>
                                    </p:set>
                                    <p:animEffect transition="in" filter="blinds(horizontal)">
                                      <p:cBhvr>
                                        <p:cTn id="139" dur="500"/>
                                        <p:tgtEl>
                                          <p:spTgt spid="44"/>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50"/>
                                        </p:tgtEl>
                                        <p:attrNameLst>
                                          <p:attrName>style.visibility</p:attrName>
                                        </p:attrNameLst>
                                      </p:cBhvr>
                                      <p:to>
                                        <p:strVal val="visible"/>
                                      </p:to>
                                    </p:set>
                                    <p:animEffect transition="in" filter="blinds(horizontal)">
                                      <p:cBhvr>
                                        <p:cTn id="144" dur="500"/>
                                        <p:tgtEl>
                                          <p:spTgt spid="50"/>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blinds(horizontal)">
                                      <p:cBhvr>
                                        <p:cTn id="149" dur="500"/>
                                        <p:tgtEl>
                                          <p:spTgt spid="5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blinds(horizontal)">
                                      <p:cBhvr>
                                        <p:cTn id="159" dur="500"/>
                                        <p:tgtEl>
                                          <p:spTgt spid="51"/>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4"/>
                                        </p:tgtEl>
                                        <p:attrNameLst>
                                          <p:attrName>style.visibility</p:attrName>
                                        </p:attrNameLst>
                                      </p:cBhvr>
                                      <p:to>
                                        <p:strVal val="visible"/>
                                      </p:to>
                                    </p:set>
                                    <p:animEffect transition="in" filter="blinds(horizontal)">
                                      <p:cBhvr>
                                        <p:cTn id="164" dur="500"/>
                                        <p:tgtEl>
                                          <p:spTgt spid="5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46"/>
                                        </p:tgtEl>
                                        <p:attrNameLst>
                                          <p:attrName>style.visibility</p:attrName>
                                        </p:attrNameLst>
                                      </p:cBhvr>
                                      <p:to>
                                        <p:strVal val="visible"/>
                                      </p:to>
                                    </p:set>
                                    <p:animEffect transition="in" filter="blinds(horizontal)">
                                      <p:cBhvr>
                                        <p:cTn id="169" dur="500"/>
                                        <p:tgtEl>
                                          <p:spTgt spid="46"/>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52"/>
                                        </p:tgtEl>
                                        <p:attrNameLst>
                                          <p:attrName>style.visibility</p:attrName>
                                        </p:attrNameLst>
                                      </p:cBhvr>
                                      <p:to>
                                        <p:strVal val="visible"/>
                                      </p:to>
                                    </p:set>
                                    <p:animEffect transition="in" filter="blinds(horizontal)">
                                      <p:cBhvr>
                                        <p:cTn id="174" dur="500"/>
                                        <p:tgtEl>
                                          <p:spTgt spid="52"/>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5"/>
                                        </p:tgtEl>
                                        <p:attrNameLst>
                                          <p:attrName>style.visibility</p:attrName>
                                        </p:attrNameLst>
                                      </p:cBhvr>
                                      <p:to>
                                        <p:strVal val="visible"/>
                                      </p:to>
                                    </p:set>
                                    <p:animEffect transition="in" filter="blinds(horizontal)">
                                      <p:cBhvr>
                                        <p:cTn id="179" dur="500"/>
                                        <p:tgtEl>
                                          <p:spTgt spid="55"/>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grpId="0" nodeType="clickEffect">
                                  <p:stCondLst>
                                    <p:cond delay="0"/>
                                  </p:stCondLst>
                                  <p:childTnLst>
                                    <p:set>
                                      <p:cBhvr>
                                        <p:cTn id="183" dur="1" fill="hold">
                                          <p:stCondLst>
                                            <p:cond delay="0"/>
                                          </p:stCondLst>
                                        </p:cTn>
                                        <p:tgtEl>
                                          <p:spTgt spid="47"/>
                                        </p:tgtEl>
                                        <p:attrNameLst>
                                          <p:attrName>style.visibility</p:attrName>
                                        </p:attrNameLst>
                                      </p:cBhvr>
                                      <p:to>
                                        <p:strVal val="visible"/>
                                      </p:to>
                                    </p:set>
                                    <p:animEffect transition="in" filter="blinds(horizontal)">
                                      <p:cBhvr>
                                        <p:cTn id="184" dur="500"/>
                                        <p:tgtEl>
                                          <p:spTgt spid="47"/>
                                        </p:tgtEl>
                                      </p:cBhvr>
                                    </p:animEffect>
                                  </p:childTnLst>
                                </p:cTn>
                              </p:par>
                            </p:childTnLst>
                          </p:cTn>
                        </p:par>
                      </p:childTnLst>
                    </p:cTn>
                  </p:par>
                  <p:par>
                    <p:cTn id="185" fill="hold">
                      <p:stCondLst>
                        <p:cond delay="indefinite"/>
                      </p:stCondLst>
                      <p:childTnLst>
                        <p:par>
                          <p:cTn id="186" fill="hold">
                            <p:stCondLst>
                              <p:cond delay="0"/>
                            </p:stCondLst>
                            <p:childTnLst>
                              <p:par>
                                <p:cTn id="187" presetID="3" presetClass="entr" presetSubtype="10" fill="hold" grpId="0" nodeType="clickEffect">
                                  <p:stCondLst>
                                    <p:cond delay="0"/>
                                  </p:stCondLst>
                                  <p:childTnLst>
                                    <p:set>
                                      <p:cBhvr>
                                        <p:cTn id="188" dur="1" fill="hold">
                                          <p:stCondLst>
                                            <p:cond delay="0"/>
                                          </p:stCondLst>
                                        </p:cTn>
                                        <p:tgtEl>
                                          <p:spTgt spid="56"/>
                                        </p:tgtEl>
                                        <p:attrNameLst>
                                          <p:attrName>style.visibility</p:attrName>
                                        </p:attrNameLst>
                                      </p:cBhvr>
                                      <p:to>
                                        <p:strVal val="visible"/>
                                      </p:to>
                                    </p:set>
                                    <p:animEffect transition="in" filter="blinds(horizontal)">
                                      <p:cBhvr>
                                        <p:cTn id="18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p:bldP spid="22" grpId="0" animBg="1"/>
      <p:bldP spid="23" grpId="0" animBg="1"/>
      <p:bldP spid="24" grpId="0" animBg="1"/>
      <p:bldP spid="25" grpId="0" animBg="1"/>
      <p:bldP spid="27" grpId="0"/>
      <p:bldP spid="29" grpId="0"/>
      <p:bldP spid="31" grpId="0"/>
      <p:bldP spid="32" grpId="0"/>
      <p:bldP spid="33" grpId="0"/>
      <p:bldP spid="34" grpId="0"/>
      <p:bldP spid="36" grpId="0"/>
      <p:bldP spid="38" grpId="0"/>
      <p:bldP spid="39" grpId="0"/>
      <p:bldP spid="40" grpId="0"/>
      <p:bldP spid="41" grpId="0"/>
      <p:bldP spid="42" grpId="0"/>
      <p:bldP spid="43" grpId="0"/>
      <p:bldP spid="44" grpId="0"/>
      <p:bldP spid="45" grpId="0"/>
      <p:bldP spid="46" grpId="0"/>
      <p:bldP spid="47" grpId="0"/>
      <p:bldP spid="48" grpId="0" animBg="1"/>
      <p:bldP spid="49" grpId="0"/>
      <p:bldP spid="50" grpId="0" animBg="1"/>
      <p:bldP spid="51" grpId="0" animBg="1"/>
      <p:bldP spid="52" grpId="0" animBg="1"/>
      <p:bldP spid="53" grpId="0"/>
      <p:bldP spid="54" grpId="0"/>
      <p:bldP spid="55" grpId="0"/>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390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7026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7438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438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38030" y="1327246"/>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8962030" y="1327246"/>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8962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0486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9190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995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66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987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898129" y="1632046"/>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7438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590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9114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8352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9876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428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9114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192233" y="1632046"/>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7466141"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8990140"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8297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9821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2819400" y="3962401"/>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𝑥</m:t>
                      </m:r>
                      <m:r>
                        <a:rPr lang="en-GB" sz="1400" i="1">
                          <a:solidFill>
                            <a:srgbClr val="FF0000"/>
                          </a:solidFill>
                          <a:latin typeface="Cambria Math"/>
                        </a:rPr>
                        <m:t>=−0.4</m:t>
                      </m:r>
                      <m:r>
                        <a:rPr lang="en-GB" sz="1400" i="1">
                          <a:solidFill>
                            <a:srgbClr val="FF0000"/>
                          </a:solidFill>
                          <a:latin typeface="Cambria Math"/>
                        </a:rPr>
                        <m:t>𝑚</m:t>
                      </m:r>
                      <m:sSup>
                        <m:sSupPr>
                          <m:ctrlPr>
                            <a:rPr lang="en-GB" sz="1400" i="1">
                              <a:solidFill>
                                <a:srgbClr val="FF0000"/>
                              </a:solidFill>
                              <a:latin typeface="Cambria Math" panose="02040503050406030204" pitchFamily="18" charset="0"/>
                            </a:rPr>
                          </m:ctrlPr>
                        </m:sSupPr>
                        <m:e>
                          <m:r>
                            <a:rPr lang="en-GB" sz="1400" i="1">
                              <a:solidFill>
                                <a:srgbClr val="FF0000"/>
                              </a:solidFill>
                              <a:latin typeface="Cambria Math"/>
                            </a:rPr>
                            <m:t>𝑠</m:t>
                          </m:r>
                        </m:e>
                        <m:sup>
                          <m:r>
                            <a:rPr lang="en-GB" sz="1400" i="1">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819400" y="3962401"/>
                <a:ext cx="1589964" cy="307777"/>
              </a:xfrm>
              <a:prstGeom prst="rect">
                <a:avLst/>
              </a:prstGeom>
              <a:blipFill>
                <a:blip r:embed="rId5"/>
                <a:stretch>
                  <a:fillRect/>
                </a:stretch>
              </a:blipFill>
            </p:spPr>
            <p:txBody>
              <a:bodyPr/>
              <a:lstStyle/>
              <a:p>
                <a:r>
                  <a:rPr lang="en-US">
                    <a:noFill/>
                  </a:rPr>
                  <a:t> </a:t>
                </a:r>
              </a:p>
            </p:txBody>
          </p:sp>
        </mc:Fallback>
      </mc:AlternateContent>
      <p:cxnSp>
        <p:nvCxnSpPr>
          <p:cNvPr id="57" name="Straight Arrow Connector 56"/>
          <p:cNvCxnSpPr/>
          <p:nvPr/>
        </p:nvCxnSpPr>
        <p:spPr>
          <a:xfrm flipH="1">
            <a:off x="9093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9092749" y="1628633"/>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p:sp>
        <p:nvSpPr>
          <p:cNvPr id="12" name="TextBox 11"/>
          <p:cNvSpPr txBox="1"/>
          <p:nvPr/>
        </p:nvSpPr>
        <p:spPr>
          <a:xfrm>
            <a:off x="5410200" y="2819401"/>
            <a:ext cx="5105400" cy="954107"/>
          </a:xfrm>
          <a:prstGeom prst="rect">
            <a:avLst/>
          </a:prstGeom>
          <a:noFill/>
        </p:spPr>
        <p:txBody>
          <a:bodyPr wrap="square" rtlCol="0">
            <a:spAutoFit/>
          </a:bodyPr>
          <a:lstStyle/>
          <a:p>
            <a:r>
              <a:rPr lang="en-GB" sz="1400" dirty="0">
                <a:latin typeface="Comic Sans MS" pitchFamily="66" charset="0"/>
                <a:sym typeface="Wingdings" pitchFamily="2" charset="2"/>
              </a:rPr>
              <a:t> </a:t>
            </a:r>
            <a:r>
              <a:rPr lang="en-GB" sz="1400" dirty="0">
                <a:latin typeface="Comic Sans MS" pitchFamily="66" charset="0"/>
              </a:rPr>
              <a:t>There was no kinetic energy to begin with as both objects were stationary</a:t>
            </a:r>
          </a:p>
          <a:p>
            <a:r>
              <a:rPr lang="en-GB" sz="1400" dirty="0">
                <a:latin typeface="Comic Sans MS" pitchFamily="66" charset="0"/>
                <a:sym typeface="Wingdings" pitchFamily="2" charset="2"/>
              </a:rPr>
              <a:t> Calculate the Kinetic energy of both objects after the shell has been fired</a:t>
            </a:r>
            <a:endParaRPr lang="en-GB" sz="1400" dirty="0">
              <a:latin typeface="Comic Sans MS" pitchFamily="66" charset="0"/>
            </a:endParaRPr>
          </a:p>
        </p:txBody>
      </p:sp>
      <p:sp>
        <p:nvSpPr>
          <p:cNvPr id="61" name="TextBox 60"/>
          <p:cNvSpPr txBox="1"/>
          <p:nvPr/>
        </p:nvSpPr>
        <p:spPr>
          <a:xfrm>
            <a:off x="5450006" y="3810001"/>
            <a:ext cx="2404826" cy="307777"/>
          </a:xfrm>
          <a:prstGeom prst="rect">
            <a:avLst/>
          </a:prstGeom>
          <a:noFill/>
        </p:spPr>
        <p:txBody>
          <a:bodyPr wrap="none" rtlCol="0">
            <a:spAutoFit/>
          </a:bodyPr>
          <a:lstStyle/>
          <a:p>
            <a:r>
              <a:rPr lang="en-GB" sz="1400" u="sng" dirty="0">
                <a:latin typeface="Comic Sans MS" pitchFamily="66" charset="0"/>
              </a:rPr>
              <a:t>Kinetic energy after firing</a:t>
            </a:r>
          </a:p>
        </p:txBody>
      </p:sp>
      <p:sp>
        <p:nvSpPr>
          <p:cNvPr id="62" name="TextBox 61"/>
          <p:cNvSpPr txBox="1"/>
          <p:nvPr/>
        </p:nvSpPr>
        <p:spPr>
          <a:xfrm>
            <a:off x="5450006" y="4114801"/>
            <a:ext cx="1149674" cy="307777"/>
          </a:xfrm>
          <a:prstGeom prst="rect">
            <a:avLst/>
          </a:prstGeom>
          <a:noFill/>
        </p:spPr>
        <p:txBody>
          <a:bodyPr wrap="none" rtlCol="0">
            <a:spAutoFit/>
          </a:bodyPr>
          <a:lstStyle/>
          <a:p>
            <a:r>
              <a:rPr lang="en-GB" sz="1400" u="sng" dirty="0">
                <a:latin typeface="Comic Sans MS" pitchFamily="66" charset="0"/>
              </a:rPr>
              <a:t>For the gun</a:t>
            </a:r>
          </a:p>
        </p:txBody>
      </p:sp>
      <p:sp>
        <p:nvSpPr>
          <p:cNvPr id="63" name="TextBox 62"/>
          <p:cNvSpPr txBox="1"/>
          <p:nvPr/>
        </p:nvSpPr>
        <p:spPr>
          <a:xfrm>
            <a:off x="8077201" y="4114801"/>
            <a:ext cx="1257075" cy="307777"/>
          </a:xfrm>
          <a:prstGeom prst="rect">
            <a:avLst/>
          </a:prstGeom>
          <a:noFill/>
        </p:spPr>
        <p:txBody>
          <a:bodyPr wrap="none" rtlCol="0">
            <a:spAutoFit/>
          </a:bodyPr>
          <a:lstStyle/>
          <a:p>
            <a:r>
              <a:rPr lang="en-GB" sz="1400" u="sng" dirty="0">
                <a:latin typeface="Comic Sans MS" pitchFamily="66" charset="0"/>
              </a:rPr>
              <a:t>For the shell</a:t>
            </a:r>
          </a:p>
        </p:txBody>
      </p:sp>
      <mc:AlternateContent xmlns:mc="http://schemas.openxmlformats.org/markup-compatibility/2006" xmlns:a14="http://schemas.microsoft.com/office/drawing/2010/main">
        <mc:Choice Requires="a14">
          <p:sp>
            <p:nvSpPr>
              <p:cNvPr id="64" name="TextBox 63"/>
              <p:cNvSpPr txBox="1"/>
              <p:nvPr/>
            </p:nvSpPr>
            <p:spPr>
              <a:xfrm>
                <a:off x="5334000" y="44196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334000" y="4419601"/>
                <a:ext cx="1177566" cy="495649"/>
              </a:xfrm>
              <a:prstGeom prst="rect">
                <a:avLst/>
              </a:prstGeom>
              <a:blipFill>
                <a:blip r:embed="rId6"/>
                <a:stretch>
                  <a:fillRect b="-25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5334000" y="4953001"/>
                <a:ext cx="1744260"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(600)(</m:t>
                      </m:r>
                      <m:sSup>
                        <m:sSupPr>
                          <m:ctrlPr>
                            <a:rPr lang="en-GB" sz="1400" i="1">
                              <a:latin typeface="Cambria Math" panose="02040503050406030204" pitchFamily="18" charset="0"/>
                            </a:rPr>
                          </m:ctrlPr>
                        </m:sSupPr>
                        <m:e>
                          <m:r>
                            <a:rPr lang="en-GB" sz="1400" i="1">
                              <a:latin typeface="Cambria Math"/>
                            </a:rPr>
                            <m:t>0.4)</m:t>
                          </m:r>
                        </m:e>
                        <m:sup>
                          <m:r>
                            <a:rPr lang="en-GB" sz="1400" i="1">
                              <a:latin typeface="Cambria Math"/>
                            </a:rPr>
                            <m:t>2</m:t>
                          </m:r>
                        </m:sup>
                      </m:sSup>
                    </m:oMath>
                  </m:oMathPara>
                </a14:m>
                <a:endParaRPr lang="en-GB" sz="1400" dirty="0"/>
              </a:p>
            </p:txBody>
          </p:sp>
        </mc:Choice>
        <mc:Fallback xmlns="">
          <p:sp>
            <p:nvSpPr>
              <p:cNvPr id="65" name="TextBox 64"/>
              <p:cNvSpPr txBox="1">
                <a:spLocks noRot="1" noChangeAspect="1" noMove="1" noResize="1" noEditPoints="1" noAdjustHandles="1" noChangeArrowheads="1" noChangeShapeType="1" noTextEdit="1"/>
              </p:cNvSpPr>
              <p:nvPr/>
            </p:nvSpPr>
            <p:spPr>
              <a:xfrm>
                <a:off x="5334000" y="4953001"/>
                <a:ext cx="1744260" cy="495649"/>
              </a:xfrm>
              <a:prstGeom prst="rect">
                <a:avLst/>
              </a:prstGeom>
              <a:blipFill>
                <a:blip r:embed="rId7"/>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5334000" y="5562601"/>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=48</m:t>
                      </m:r>
                      <m:r>
                        <a:rPr lang="en-GB" sz="1400" i="1">
                          <a:latin typeface="Cambria Math"/>
                        </a:rPr>
                        <m:t>𝐽</m:t>
                      </m:r>
                    </m:oMath>
                  </m:oMathPara>
                </a14:m>
                <a:endParaRPr lang="en-GB" sz="1400" dirty="0"/>
              </a:p>
            </p:txBody>
          </p:sp>
        </mc:Choice>
        <mc:Fallback xmlns="">
          <p:sp>
            <p:nvSpPr>
              <p:cNvPr id="66" name="TextBox 65"/>
              <p:cNvSpPr txBox="1">
                <a:spLocks noRot="1" noChangeAspect="1" noMove="1" noResize="1" noEditPoints="1" noAdjustHandles="1" noChangeArrowheads="1" noChangeShapeType="1" noTextEdit="1"/>
              </p:cNvSpPr>
              <p:nvPr/>
            </p:nvSpPr>
            <p:spPr>
              <a:xfrm>
                <a:off x="5334000" y="5562601"/>
                <a:ext cx="974626" cy="307777"/>
              </a:xfrm>
              <a:prstGeom prst="rect">
                <a:avLst/>
              </a:prstGeom>
              <a:blipFill>
                <a:blip r:embed="rId8"/>
                <a:stretch>
                  <a:fillRect b="-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8001000" y="4953001"/>
                <a:ext cx="1608004"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(12)(</m:t>
                      </m:r>
                      <m:sSup>
                        <m:sSupPr>
                          <m:ctrlPr>
                            <a:rPr lang="en-GB" sz="1400" i="1">
                              <a:latin typeface="Cambria Math" panose="02040503050406030204" pitchFamily="18" charset="0"/>
                            </a:rPr>
                          </m:ctrlPr>
                        </m:sSupPr>
                        <m:e>
                          <m:r>
                            <a:rPr lang="en-GB" sz="1400" i="1">
                              <a:latin typeface="Cambria Math"/>
                            </a:rPr>
                            <m:t>20)</m:t>
                          </m:r>
                        </m:e>
                        <m:sup>
                          <m:r>
                            <a:rPr lang="en-GB" sz="1400" i="1">
                              <a:latin typeface="Cambria Math"/>
                            </a:rPr>
                            <m:t>2</m:t>
                          </m:r>
                        </m:sup>
                      </m:sSup>
                    </m:oMath>
                  </m:oMathPara>
                </a14:m>
                <a:endParaRPr lang="en-GB" sz="1400" dirty="0"/>
              </a:p>
            </p:txBody>
          </p:sp>
        </mc:Choice>
        <mc:Fallback xmlns="">
          <p:sp>
            <p:nvSpPr>
              <p:cNvPr id="67" name="TextBox 66"/>
              <p:cNvSpPr txBox="1">
                <a:spLocks noRot="1" noChangeAspect="1" noMove="1" noResize="1" noEditPoints="1" noAdjustHandles="1" noChangeArrowheads="1" noChangeShapeType="1" noTextEdit="1"/>
              </p:cNvSpPr>
              <p:nvPr/>
            </p:nvSpPr>
            <p:spPr>
              <a:xfrm>
                <a:off x="8001000" y="4953001"/>
                <a:ext cx="1608004" cy="495649"/>
              </a:xfrm>
              <a:prstGeom prst="rect">
                <a:avLst/>
              </a:prstGeom>
              <a:blipFill>
                <a:blip r:embed="rId9"/>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8001000" y="5562601"/>
                <a:ext cx="117339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=2400</m:t>
                      </m:r>
                      <m:r>
                        <a:rPr lang="en-GB" sz="1400" i="1">
                          <a:latin typeface="Cambria Math"/>
                        </a:rPr>
                        <m:t>𝐽</m:t>
                      </m:r>
                    </m:oMath>
                  </m:oMathPara>
                </a14:m>
                <a:endParaRPr lang="en-GB" sz="1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8001000" y="5562601"/>
                <a:ext cx="1173398" cy="307777"/>
              </a:xfrm>
              <a:prstGeom prst="rect">
                <a:avLst/>
              </a:prstGeom>
              <a:blipFill>
                <a:blip r:embed="rId10"/>
                <a:stretch>
                  <a:fillRect b="-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8001000" y="4419601"/>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m:t>
                      </m:r>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8001000" y="4419601"/>
                <a:ext cx="1177566" cy="495649"/>
              </a:xfrm>
              <a:prstGeom prst="rect">
                <a:avLst/>
              </a:prstGeom>
              <a:blipFill>
                <a:blip r:embed="rId11"/>
                <a:stretch>
                  <a:fillRect b="-2564"/>
                </a:stretch>
              </a:blipFill>
            </p:spPr>
            <p:txBody>
              <a:bodyPr/>
              <a:lstStyle/>
              <a:p>
                <a:r>
                  <a:rPr lang="en-US">
                    <a:noFill/>
                  </a:rPr>
                  <a:t> </a:t>
                </a:r>
              </a:p>
            </p:txBody>
          </p:sp>
        </mc:Fallback>
      </mc:AlternateContent>
      <p:sp>
        <p:nvSpPr>
          <p:cNvPr id="70" name="Arc 69"/>
          <p:cNvSpPr/>
          <p:nvPr/>
        </p:nvSpPr>
        <p:spPr>
          <a:xfrm>
            <a:off x="67056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TextBox 70"/>
          <p:cNvSpPr txBox="1"/>
          <p:nvPr/>
        </p:nvSpPr>
        <p:spPr>
          <a:xfrm>
            <a:off x="69342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2" name="Arc 71"/>
          <p:cNvSpPr/>
          <p:nvPr/>
        </p:nvSpPr>
        <p:spPr>
          <a:xfrm>
            <a:off x="67056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Arc 72"/>
          <p:cNvSpPr/>
          <p:nvPr/>
        </p:nvSpPr>
        <p:spPr>
          <a:xfrm>
            <a:off x="92964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Arc 73"/>
          <p:cNvSpPr/>
          <p:nvPr/>
        </p:nvSpPr>
        <p:spPr>
          <a:xfrm>
            <a:off x="92964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TextBox 74"/>
          <p:cNvSpPr txBox="1"/>
          <p:nvPr/>
        </p:nvSpPr>
        <p:spPr>
          <a:xfrm>
            <a:off x="7162800" y="53340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6" name="TextBox 75"/>
          <p:cNvSpPr txBox="1"/>
          <p:nvPr/>
        </p:nvSpPr>
        <p:spPr>
          <a:xfrm>
            <a:off x="95250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7" name="TextBox 76"/>
          <p:cNvSpPr txBox="1"/>
          <p:nvPr/>
        </p:nvSpPr>
        <p:spPr>
          <a:xfrm>
            <a:off x="9753600" y="5334001"/>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3" name="TextBox 12"/>
          <p:cNvSpPr txBox="1"/>
          <p:nvPr/>
        </p:nvSpPr>
        <p:spPr>
          <a:xfrm>
            <a:off x="4037660" y="6019800"/>
            <a:ext cx="6630341" cy="523220"/>
          </a:xfrm>
          <a:prstGeom prst="rect">
            <a:avLst/>
          </a:prstGeom>
          <a:noFill/>
        </p:spPr>
        <p:txBody>
          <a:bodyPr wrap="none" rtlCol="0">
            <a:spAutoFit/>
          </a:bodyPr>
          <a:lstStyle/>
          <a:p>
            <a:r>
              <a:rPr lang="en-GB" sz="1400" dirty="0">
                <a:solidFill>
                  <a:srgbClr val="FF0000"/>
                </a:solidFill>
                <a:latin typeface="Comic Sans MS" pitchFamily="66" charset="0"/>
              </a:rPr>
              <a:t>The total kinetic energy will be 2448J</a:t>
            </a:r>
          </a:p>
          <a:p>
            <a:r>
              <a:rPr lang="en-GB" sz="1400" dirty="0">
                <a:solidFill>
                  <a:srgbClr val="FF0000"/>
                </a:solidFill>
                <a:latin typeface="Comic Sans MS" pitchFamily="66" charset="0"/>
                <a:sym typeface="Wingdings" pitchFamily="2" charset="2"/>
              </a:rPr>
              <a:t> This has been generated from the chemical energy in the firing of the gun</a:t>
            </a:r>
            <a:endParaRPr lang="en-GB" sz="14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0" name="TextBox 79"/>
              <p:cNvSpPr txBox="1"/>
              <p:nvPr/>
            </p:nvSpPr>
            <p:spPr>
              <a:xfrm>
                <a:off x="1981200" y="4648201"/>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𝐾𝐸</m:t>
                      </m:r>
                      <m:r>
                        <a:rPr lang="en-GB" sz="1400" i="1">
                          <a:solidFill>
                            <a:srgbClr val="FF0000"/>
                          </a:solidFill>
                          <a:latin typeface="Cambria Math"/>
                        </a:rPr>
                        <m:t>(</m:t>
                      </m:r>
                      <m:r>
                        <a:rPr lang="en-GB" sz="1400" i="1">
                          <a:solidFill>
                            <a:srgbClr val="FF0000"/>
                          </a:solidFill>
                          <a:latin typeface="Cambria Math"/>
                        </a:rPr>
                        <m:t>𝑔𝑢𝑛</m:t>
                      </m:r>
                      <m:r>
                        <a:rPr lang="en-GB" sz="1400" i="1">
                          <a:solidFill>
                            <a:srgbClr val="FF0000"/>
                          </a:solidFill>
                          <a:latin typeface="Cambria Math"/>
                        </a:rPr>
                        <m:t>)=48</m:t>
                      </m:r>
                      <m:r>
                        <a:rPr lang="en-GB" sz="1400" i="1">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1981200" y="4648201"/>
                <a:ext cx="1440972" cy="307777"/>
              </a:xfrm>
              <a:prstGeom prst="rect">
                <a:avLst/>
              </a:prstGeom>
              <a:blipFill>
                <a:blip r:embed="rId12"/>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3581400" y="4648201"/>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𝐾𝐸</m:t>
                      </m:r>
                      <m:r>
                        <a:rPr lang="en-GB" sz="1400" i="1">
                          <a:solidFill>
                            <a:srgbClr val="FF0000"/>
                          </a:solidFill>
                          <a:latin typeface="Cambria Math"/>
                        </a:rPr>
                        <m:t>(</m:t>
                      </m:r>
                      <m:r>
                        <a:rPr lang="en-GB" sz="1400" i="1">
                          <a:solidFill>
                            <a:srgbClr val="FF0000"/>
                          </a:solidFill>
                          <a:latin typeface="Cambria Math"/>
                        </a:rPr>
                        <m:t>𝑠h𝑒𝑙𝑙</m:t>
                      </m:r>
                      <m:r>
                        <a:rPr lang="en-GB" sz="1400" i="1">
                          <a:solidFill>
                            <a:srgbClr val="FF0000"/>
                          </a:solidFill>
                          <a:latin typeface="Cambria Math"/>
                        </a:rPr>
                        <m:t>)=2400</m:t>
                      </m:r>
                      <m:r>
                        <a:rPr lang="en-GB" sz="1400" i="1">
                          <a:solidFill>
                            <a:srgbClr val="FF0000"/>
                          </a:solidFill>
                          <a:latin typeface="Cambria Math"/>
                        </a:rPr>
                        <m:t>𝐽</m:t>
                      </m:r>
                    </m:oMath>
                  </m:oMathPara>
                </a14:m>
                <a:endParaRPr lang="en-GB" sz="1400" dirty="0">
                  <a:solidFill>
                    <a:srgbClr val="FF000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3581400" y="4648201"/>
                <a:ext cx="1711302" cy="307777"/>
              </a:xfrm>
              <a:prstGeom prst="rect">
                <a:avLst/>
              </a:prstGeom>
              <a:blipFill>
                <a:blip r:embed="rId13"/>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79" name="TextBox 78"/>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82" name="TextBox 81"/>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83" name="TextBox 82"/>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84" name="TextBox 83"/>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85" name="TextBox 84"/>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8"/>
                <a:stretch>
                  <a:fillRect b="-2564"/>
                </a:stretch>
              </a:blipFill>
            </p:spPr>
            <p:txBody>
              <a:bodyPr/>
              <a:lstStyle/>
              <a:p>
                <a:r>
                  <a:rPr lang="en-US">
                    <a:noFill/>
                  </a:rPr>
                  <a:t> </a:t>
                </a:r>
              </a:p>
            </p:txBody>
          </p:sp>
        </mc:Fallback>
      </mc:AlternateContent>
      <p:sp>
        <p:nvSpPr>
          <p:cNvPr id="86" name="TextBox 85"/>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87"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8"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95132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8"/>
                                        </p:tgtEl>
                                      </p:cBhvr>
                                    </p:animEffect>
                                    <p:set>
                                      <p:cBhvr>
                                        <p:cTn id="10" dur="1" fill="hold">
                                          <p:stCondLst>
                                            <p:cond delay="499"/>
                                          </p:stCondLst>
                                        </p:cTn>
                                        <p:tgtEl>
                                          <p:spTgt spid="3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blinds(horizontal)">
                                      <p:cBhvr>
                                        <p:cTn id="15" dur="500"/>
                                        <p:tgtEl>
                                          <p:spTgt spid="5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blinds(horizontal)">
                                      <p:cBhvr>
                                        <p:cTn id="18" dur="500"/>
                                        <p:tgtEl>
                                          <p:spTgt spid="5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blinds(horizontal)">
                                      <p:cBhvr>
                                        <p:cTn id="23" dur="5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
                                            <p:txEl>
                                              <p:pRg st="1" end="1"/>
                                            </p:txEl>
                                          </p:spTgt>
                                        </p:tgtEl>
                                        <p:attrNameLst>
                                          <p:attrName>style.visibility</p:attrName>
                                        </p:attrNameLst>
                                      </p:cBhvr>
                                      <p:to>
                                        <p:strVal val="visible"/>
                                      </p:to>
                                    </p:set>
                                    <p:animEffect transition="in" filter="blinds(horizontal)">
                                      <p:cBhvr>
                                        <p:cTn id="28" dur="500"/>
                                        <p:tgtEl>
                                          <p:spTgt spid="1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blinds(horizontal)">
                                      <p:cBhvr>
                                        <p:cTn id="33" dur="500"/>
                                        <p:tgtEl>
                                          <p:spTgt spid="6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blinds(horizontal)">
                                      <p:cBhvr>
                                        <p:cTn id="38" dur="500"/>
                                        <p:tgtEl>
                                          <p:spTgt spid="6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blinds(horizontal)">
                                      <p:cBhvr>
                                        <p:cTn id="43" dur="500"/>
                                        <p:tgtEl>
                                          <p:spTgt spid="6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blinds(horizontal)">
                                      <p:cBhvr>
                                        <p:cTn id="48" dur="500"/>
                                        <p:tgtEl>
                                          <p:spTgt spid="7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blinds(horizontal)">
                                      <p:cBhvr>
                                        <p:cTn id="53" dur="500"/>
                                        <p:tgtEl>
                                          <p:spTgt spid="7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blinds(horizontal)">
                                      <p:cBhvr>
                                        <p:cTn id="58" dur="500"/>
                                        <p:tgtEl>
                                          <p:spTgt spid="6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blinds(horizontal)">
                                      <p:cBhvr>
                                        <p:cTn id="63" dur="500"/>
                                        <p:tgtEl>
                                          <p:spTgt spid="72"/>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blinds(horizontal)">
                                      <p:cBhvr>
                                        <p:cTn id="68" dur="500"/>
                                        <p:tgtEl>
                                          <p:spTgt spid="7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blinds(horizontal)">
                                      <p:cBhvr>
                                        <p:cTn id="73" dur="500"/>
                                        <p:tgtEl>
                                          <p:spTgt spid="6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blinds(horizontal)">
                                      <p:cBhvr>
                                        <p:cTn id="78" dur="500"/>
                                        <p:tgtEl>
                                          <p:spTgt spid="63"/>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blinds(horizontal)">
                                      <p:cBhvr>
                                        <p:cTn id="83" dur="500"/>
                                        <p:tgtEl>
                                          <p:spTgt spid="69"/>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blinds(horizontal)">
                                      <p:cBhvr>
                                        <p:cTn id="88" dur="500"/>
                                        <p:tgtEl>
                                          <p:spTgt spid="73"/>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blinds(horizontal)">
                                      <p:cBhvr>
                                        <p:cTn id="93" dur="500"/>
                                        <p:tgtEl>
                                          <p:spTgt spid="76"/>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blinds(horizontal)">
                                      <p:cBhvr>
                                        <p:cTn id="98" dur="500"/>
                                        <p:tgtEl>
                                          <p:spTgt spid="67"/>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74"/>
                                        </p:tgtEl>
                                        <p:attrNameLst>
                                          <p:attrName>style.visibility</p:attrName>
                                        </p:attrNameLst>
                                      </p:cBhvr>
                                      <p:to>
                                        <p:strVal val="visible"/>
                                      </p:to>
                                    </p:set>
                                    <p:animEffect transition="in" filter="blinds(horizontal)">
                                      <p:cBhvr>
                                        <p:cTn id="103" dur="500"/>
                                        <p:tgtEl>
                                          <p:spTgt spid="74"/>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77"/>
                                        </p:tgtEl>
                                        <p:attrNameLst>
                                          <p:attrName>style.visibility</p:attrName>
                                        </p:attrNameLst>
                                      </p:cBhvr>
                                      <p:to>
                                        <p:strVal val="visible"/>
                                      </p:to>
                                    </p:set>
                                    <p:animEffect transition="in" filter="blinds(horizontal)">
                                      <p:cBhvr>
                                        <p:cTn id="108" dur="500"/>
                                        <p:tgtEl>
                                          <p:spTgt spid="77"/>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blinds(horizontal)">
                                      <p:cBhvr>
                                        <p:cTn id="113" dur="500"/>
                                        <p:tgtEl>
                                          <p:spTgt spid="68"/>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13">
                                            <p:txEl>
                                              <p:pRg st="0" end="0"/>
                                            </p:txEl>
                                          </p:spTgt>
                                        </p:tgtEl>
                                        <p:attrNameLst>
                                          <p:attrName>style.visibility</p:attrName>
                                        </p:attrNameLst>
                                      </p:cBhvr>
                                      <p:to>
                                        <p:strVal val="visible"/>
                                      </p:to>
                                    </p:set>
                                    <p:animEffect transition="in" filter="blinds(horizontal)">
                                      <p:cBhvr>
                                        <p:cTn id="118" dur="500"/>
                                        <p:tgtEl>
                                          <p:spTgt spid="13">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nodeType="clickEffect">
                                  <p:stCondLst>
                                    <p:cond delay="0"/>
                                  </p:stCondLst>
                                  <p:childTnLst>
                                    <p:set>
                                      <p:cBhvr>
                                        <p:cTn id="122" dur="1" fill="hold">
                                          <p:stCondLst>
                                            <p:cond delay="0"/>
                                          </p:stCondLst>
                                        </p:cTn>
                                        <p:tgtEl>
                                          <p:spTgt spid="13">
                                            <p:txEl>
                                              <p:pRg st="1" end="1"/>
                                            </p:txEl>
                                          </p:spTgt>
                                        </p:tgtEl>
                                        <p:attrNameLst>
                                          <p:attrName>style.visibility</p:attrName>
                                        </p:attrNameLst>
                                      </p:cBhvr>
                                      <p:to>
                                        <p:strVal val="visible"/>
                                      </p:to>
                                    </p:set>
                                    <p:animEffect transition="in" filter="blinds(horizontal)">
                                      <p:cBhvr>
                                        <p:cTn id="123" dur="500"/>
                                        <p:tgtEl>
                                          <p:spTgt spid="1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80"/>
                                        </p:tgtEl>
                                        <p:attrNameLst>
                                          <p:attrName>style.visibility</p:attrName>
                                        </p:attrNameLst>
                                      </p:cBhvr>
                                      <p:to>
                                        <p:strVal val="visible"/>
                                      </p:to>
                                    </p:set>
                                    <p:animEffect transition="in" filter="blinds(horizontal)">
                                      <p:cBhvr>
                                        <p:cTn id="128" dur="500"/>
                                        <p:tgtEl>
                                          <p:spTgt spid="80"/>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81"/>
                                        </p:tgtEl>
                                        <p:attrNameLst>
                                          <p:attrName>style.visibility</p:attrName>
                                        </p:attrNameLst>
                                      </p:cBhvr>
                                      <p:to>
                                        <p:strVal val="visible"/>
                                      </p:to>
                                    </p:set>
                                    <p:animEffect transition="in" filter="blinds(horizontal)">
                                      <p:cBhvr>
                                        <p:cTn id="131"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58" grpId="0"/>
      <p:bldP spid="61" grpId="0"/>
      <p:bldP spid="62" grpId="0"/>
      <p:bldP spid="63" grpId="0"/>
      <p:bldP spid="64" grpId="0"/>
      <p:bldP spid="65" grpId="0"/>
      <p:bldP spid="66" grpId="0"/>
      <p:bldP spid="67" grpId="0"/>
      <p:bldP spid="68" grpId="0"/>
      <p:bldP spid="69" grpId="0"/>
      <p:bldP spid="70" grpId="0" animBg="1"/>
      <p:bldP spid="71" grpId="0"/>
      <p:bldP spid="72" grpId="0" animBg="1"/>
      <p:bldP spid="73" grpId="0" animBg="1"/>
      <p:bldP spid="74" grpId="0" animBg="1"/>
      <p:bldP spid="75" grpId="0"/>
      <p:bldP spid="76" grpId="0"/>
      <p:bldP spid="77" grpId="0"/>
      <p:bldP spid="80" grpId="0"/>
      <p:bldP spid="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1"/>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390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7026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7438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438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38030" y="1327246"/>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8962030" y="1327246"/>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8962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0486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9190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995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66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987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898129" y="1632046"/>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7438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590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9114430" y="2013046"/>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8352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9876430" y="2013046"/>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428630" y="1632046"/>
            <a:ext cx="293670" cy="307777"/>
          </a:xfrm>
          <a:prstGeom prst="rect">
            <a:avLst/>
          </a:prstGeom>
          <a:noFill/>
        </p:spPr>
        <p:txBody>
          <a:bodyPr wrap="none" rtlCol="0">
            <a:spAutoFit/>
          </a:bodyPr>
          <a:lstStyle/>
          <a:p>
            <a:pPr algn="ctr"/>
            <a:r>
              <a:rPr lang="en-GB" sz="1400" dirty="0">
                <a:latin typeface="Comic Sans MS" pitchFamily="66" charset="0"/>
              </a:rPr>
              <a:t>0</a:t>
            </a:r>
          </a:p>
        </p:txBody>
      </p:sp>
      <p:sp>
        <p:nvSpPr>
          <p:cNvPr id="39" name="TextBox 38"/>
          <p:cNvSpPr txBox="1"/>
          <p:nvPr/>
        </p:nvSpPr>
        <p:spPr>
          <a:xfrm>
            <a:off x="7466141"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8990140" y="2317846"/>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8297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9821070" y="2317846"/>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2819400" y="3962401"/>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𝑥</m:t>
                      </m:r>
                      <m:r>
                        <a:rPr lang="en-GB" sz="1400" i="1">
                          <a:solidFill>
                            <a:srgbClr val="FF0000"/>
                          </a:solidFill>
                          <a:latin typeface="Cambria Math"/>
                        </a:rPr>
                        <m:t>=−0.4</m:t>
                      </m:r>
                      <m:r>
                        <a:rPr lang="en-GB" sz="1400" i="1">
                          <a:solidFill>
                            <a:srgbClr val="FF0000"/>
                          </a:solidFill>
                          <a:latin typeface="Cambria Math"/>
                        </a:rPr>
                        <m:t>𝑚</m:t>
                      </m:r>
                      <m:sSup>
                        <m:sSupPr>
                          <m:ctrlPr>
                            <a:rPr lang="en-GB" sz="1400" i="1">
                              <a:solidFill>
                                <a:srgbClr val="FF0000"/>
                              </a:solidFill>
                              <a:latin typeface="Cambria Math" panose="02040503050406030204" pitchFamily="18" charset="0"/>
                            </a:rPr>
                          </m:ctrlPr>
                        </m:sSupPr>
                        <m:e>
                          <m:r>
                            <a:rPr lang="en-GB" sz="1400" i="1">
                              <a:solidFill>
                                <a:srgbClr val="FF0000"/>
                              </a:solidFill>
                              <a:latin typeface="Cambria Math"/>
                            </a:rPr>
                            <m:t>𝑠</m:t>
                          </m:r>
                        </m:e>
                        <m:sup>
                          <m:r>
                            <a:rPr lang="en-GB" sz="1400" i="1">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819400" y="3962401"/>
                <a:ext cx="1589964" cy="307777"/>
              </a:xfrm>
              <a:prstGeom prst="rect">
                <a:avLst/>
              </a:prstGeom>
              <a:blipFill>
                <a:blip r:embed="rId5"/>
                <a:stretch>
                  <a:fillRect/>
                </a:stretch>
              </a:blipFill>
            </p:spPr>
            <p:txBody>
              <a:bodyPr/>
              <a:lstStyle/>
              <a:p>
                <a:r>
                  <a:rPr lang="en-US">
                    <a:noFill/>
                  </a:rPr>
                  <a:t> </a:t>
                </a:r>
              </a:p>
            </p:txBody>
          </p:sp>
        </mc:Fallback>
      </mc:AlternateContent>
      <p:cxnSp>
        <p:nvCxnSpPr>
          <p:cNvPr id="57" name="Straight Arrow Connector 56"/>
          <p:cNvCxnSpPr/>
          <p:nvPr/>
        </p:nvCxnSpPr>
        <p:spPr>
          <a:xfrm flipH="1">
            <a:off x="9093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9092749" y="1628633"/>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1981200" y="4648201"/>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𝐾𝐸</m:t>
                      </m:r>
                      <m:r>
                        <a:rPr lang="en-GB" sz="1400" i="1">
                          <a:solidFill>
                            <a:srgbClr val="FF0000"/>
                          </a:solidFill>
                          <a:latin typeface="Cambria Math"/>
                        </a:rPr>
                        <m:t>(</m:t>
                      </m:r>
                      <m:r>
                        <a:rPr lang="en-GB" sz="1400" i="1">
                          <a:solidFill>
                            <a:srgbClr val="FF0000"/>
                          </a:solidFill>
                          <a:latin typeface="Cambria Math"/>
                        </a:rPr>
                        <m:t>𝑔𝑢𝑛</m:t>
                      </m:r>
                      <m:r>
                        <a:rPr lang="en-GB" sz="1400" i="1">
                          <a:solidFill>
                            <a:srgbClr val="FF0000"/>
                          </a:solidFill>
                          <a:latin typeface="Cambria Math"/>
                        </a:rPr>
                        <m:t>)=48</m:t>
                      </m:r>
                      <m:r>
                        <a:rPr lang="en-GB" sz="1400" i="1">
                          <a:solidFill>
                            <a:srgbClr val="FF0000"/>
                          </a:solidFill>
                          <a:latin typeface="Cambria Math"/>
                        </a:rPr>
                        <m:t>𝐽</m:t>
                      </m:r>
                    </m:oMath>
                  </m:oMathPara>
                </a14:m>
                <a:endParaRPr lang="en-GB" sz="14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1981200" y="4648201"/>
                <a:ext cx="1440972" cy="307777"/>
              </a:xfrm>
              <a:prstGeom prst="rect">
                <a:avLst/>
              </a:prstGeom>
              <a:blipFill>
                <a:blip r:embed="rId6"/>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3581400" y="4648201"/>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𝐾𝐸</m:t>
                      </m:r>
                      <m:r>
                        <a:rPr lang="en-GB" sz="1400" i="1">
                          <a:solidFill>
                            <a:srgbClr val="FF0000"/>
                          </a:solidFill>
                          <a:latin typeface="Cambria Math"/>
                        </a:rPr>
                        <m:t>(</m:t>
                      </m:r>
                      <m:r>
                        <a:rPr lang="en-GB" sz="1400" i="1">
                          <a:solidFill>
                            <a:srgbClr val="FF0000"/>
                          </a:solidFill>
                          <a:latin typeface="Cambria Math"/>
                        </a:rPr>
                        <m:t>𝑠h𝑒𝑙𝑙</m:t>
                      </m:r>
                      <m:r>
                        <a:rPr lang="en-GB" sz="1400" i="1">
                          <a:solidFill>
                            <a:srgbClr val="FF0000"/>
                          </a:solidFill>
                          <a:latin typeface="Cambria Math"/>
                        </a:rPr>
                        <m:t>)=2400</m:t>
                      </m:r>
                      <m:r>
                        <a:rPr lang="en-GB" sz="1400" i="1">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3581400" y="4648201"/>
                <a:ext cx="1711302" cy="307777"/>
              </a:xfrm>
              <a:prstGeom prst="rect">
                <a:avLst/>
              </a:prstGeom>
              <a:blipFill>
                <a:blip r:embed="rId7"/>
                <a:stretch>
                  <a:fillRect b="-8000"/>
                </a:stretch>
              </a:blipFill>
            </p:spPr>
            <p:txBody>
              <a:bodyPr/>
              <a:lstStyle/>
              <a:p>
                <a:r>
                  <a:rPr lang="en-US">
                    <a:noFill/>
                  </a:rPr>
                  <a:t> </a:t>
                </a:r>
              </a:p>
            </p:txBody>
          </p:sp>
        </mc:Fallback>
      </mc:AlternateContent>
      <p:sp>
        <p:nvSpPr>
          <p:cNvPr id="43" name="TextBox 42"/>
          <p:cNvSpPr txBox="1"/>
          <p:nvPr/>
        </p:nvSpPr>
        <p:spPr>
          <a:xfrm>
            <a:off x="5410200" y="2895601"/>
            <a:ext cx="3578224" cy="307777"/>
          </a:xfrm>
          <a:prstGeom prst="rect">
            <a:avLst/>
          </a:prstGeom>
          <a:noFill/>
        </p:spPr>
        <p:txBody>
          <a:bodyPr wrap="none" rtlCol="0">
            <a:spAutoFit/>
          </a:bodyPr>
          <a:lstStyle/>
          <a:p>
            <a:r>
              <a:rPr lang="en-GB" sz="1400" u="sng" dirty="0">
                <a:latin typeface="Comic Sans MS" pitchFamily="66" charset="0"/>
              </a:rPr>
              <a:t>Ratio of energy of gun to energy of shell</a:t>
            </a:r>
          </a:p>
        </p:txBody>
      </p:sp>
      <mc:AlternateContent xmlns:mc="http://schemas.openxmlformats.org/markup-compatibility/2006" xmlns:a14="http://schemas.microsoft.com/office/drawing/2010/main">
        <mc:Choice Requires="a14">
          <p:sp>
            <p:nvSpPr>
              <p:cNvPr id="44" name="TextBox 43"/>
              <p:cNvSpPr txBox="1"/>
              <p:nvPr/>
            </p:nvSpPr>
            <p:spPr>
              <a:xfrm>
                <a:off x="5410201" y="3276600"/>
                <a:ext cx="11063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a:latin typeface="Cambria Math"/>
                        </a:rPr>
                        <m:t>48:2400</m:t>
                      </m:r>
                    </m:oMath>
                  </m:oMathPara>
                </a14:m>
                <a:endParaRPr lang="en-GB" dirty="0"/>
              </a:p>
            </p:txBody>
          </p:sp>
        </mc:Choice>
        <mc:Fallback xmlns="">
          <p:sp>
            <p:nvSpPr>
              <p:cNvPr id="44" name="TextBox 43"/>
              <p:cNvSpPr txBox="1">
                <a:spLocks noRot="1" noChangeAspect="1" noMove="1" noResize="1" noEditPoints="1" noAdjustHandles="1" noChangeArrowheads="1" noChangeShapeType="1" noTextEdit="1"/>
              </p:cNvSpPr>
              <p:nvPr/>
            </p:nvSpPr>
            <p:spPr>
              <a:xfrm>
                <a:off x="5410201" y="3276600"/>
                <a:ext cx="1106393" cy="36933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5486400" y="36576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a:latin typeface="Cambria Math"/>
                        </a:rPr>
                        <m:t>1:50</m:t>
                      </m:r>
                    </m:oMath>
                  </m:oMathPara>
                </a14:m>
                <a:endParaRPr lang="en-GB" dirty="0"/>
              </a:p>
            </p:txBody>
          </p:sp>
        </mc:Choice>
        <mc:Fallback xmlns="">
          <p:sp>
            <p:nvSpPr>
              <p:cNvPr id="81" name="TextBox 80"/>
              <p:cNvSpPr txBox="1">
                <a:spLocks noRot="1" noChangeAspect="1" noMove="1" noResize="1" noEditPoints="1" noAdjustHandles="1" noChangeArrowheads="1" noChangeShapeType="1" noTextEdit="1"/>
              </p:cNvSpPr>
              <p:nvPr/>
            </p:nvSpPr>
            <p:spPr>
              <a:xfrm>
                <a:off x="5486400" y="3657600"/>
                <a:ext cx="797872" cy="369332"/>
              </a:xfrm>
              <a:prstGeom prst="rect">
                <a:avLst/>
              </a:prstGeom>
              <a:blipFill>
                <a:blip r:embed="rId9"/>
                <a:stretch>
                  <a:fillRect/>
                </a:stretch>
              </a:blipFill>
            </p:spPr>
            <p:txBody>
              <a:bodyPr/>
              <a:lstStyle/>
              <a:p>
                <a:r>
                  <a:rPr lang="en-US">
                    <a:noFill/>
                  </a:rPr>
                  <a:t> </a:t>
                </a:r>
              </a:p>
            </p:txBody>
          </p:sp>
        </mc:Fallback>
      </mc:AlternateContent>
      <p:sp>
        <p:nvSpPr>
          <p:cNvPr id="82" name="TextBox 81"/>
          <p:cNvSpPr txBox="1"/>
          <p:nvPr/>
        </p:nvSpPr>
        <p:spPr>
          <a:xfrm>
            <a:off x="5410201" y="4343401"/>
            <a:ext cx="3421129" cy="307777"/>
          </a:xfrm>
          <a:prstGeom prst="rect">
            <a:avLst/>
          </a:prstGeom>
          <a:noFill/>
        </p:spPr>
        <p:txBody>
          <a:bodyPr wrap="none" rtlCol="0">
            <a:spAutoFit/>
          </a:bodyPr>
          <a:lstStyle/>
          <a:p>
            <a:r>
              <a:rPr lang="en-GB" sz="1400" u="sng" dirty="0">
                <a:latin typeface="Comic Sans MS" pitchFamily="66" charset="0"/>
              </a:rPr>
              <a:t>Ratio of speed of gun to speed of shell</a:t>
            </a:r>
          </a:p>
        </p:txBody>
      </p:sp>
      <mc:AlternateContent xmlns:mc="http://schemas.openxmlformats.org/markup-compatibility/2006" xmlns:a14="http://schemas.microsoft.com/office/drawing/2010/main">
        <mc:Choice Requires="a14">
          <p:sp>
            <p:nvSpPr>
              <p:cNvPr id="83" name="TextBox 82"/>
              <p:cNvSpPr txBox="1"/>
              <p:nvPr/>
            </p:nvSpPr>
            <p:spPr>
              <a:xfrm>
                <a:off x="5410201" y="4724400"/>
                <a:ext cx="89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i="1">
                          <a:latin typeface="Cambria Math"/>
                        </a:rPr>
                        <m:t>0.4:20</m:t>
                      </m:r>
                    </m:oMath>
                  </m:oMathPara>
                </a14:m>
                <a:endParaRPr lang="en-GB" dirty="0"/>
              </a:p>
            </p:txBody>
          </p:sp>
        </mc:Choice>
        <mc:Fallback xmlns="">
          <p:sp>
            <p:nvSpPr>
              <p:cNvPr id="83" name="TextBox 82"/>
              <p:cNvSpPr txBox="1">
                <a:spLocks noRot="1" noChangeAspect="1" noMove="1" noResize="1" noEditPoints="1" noAdjustHandles="1" noChangeArrowheads="1" noChangeShapeType="1" noTextEdit="1"/>
              </p:cNvSpPr>
              <p:nvPr/>
            </p:nvSpPr>
            <p:spPr>
              <a:xfrm>
                <a:off x="5410201" y="4724400"/>
                <a:ext cx="898003" cy="36933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5486400" y="51054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a:latin typeface="Cambria Math"/>
                        </a:rPr>
                        <m:t>1:50</m:t>
                      </m:r>
                    </m:oMath>
                  </m:oMathPara>
                </a14:m>
                <a:endParaRPr lang="en-GB" dirty="0"/>
              </a:p>
            </p:txBody>
          </p:sp>
        </mc:Choice>
        <mc:Fallback xmlns="">
          <p:sp>
            <p:nvSpPr>
              <p:cNvPr id="84" name="TextBox 83"/>
              <p:cNvSpPr txBox="1">
                <a:spLocks noRot="1" noChangeAspect="1" noMove="1" noResize="1" noEditPoints="1" noAdjustHandles="1" noChangeArrowheads="1" noChangeShapeType="1" noTextEdit="1"/>
              </p:cNvSpPr>
              <p:nvPr/>
            </p:nvSpPr>
            <p:spPr>
              <a:xfrm>
                <a:off x="5486400" y="5105400"/>
                <a:ext cx="797872" cy="369332"/>
              </a:xfrm>
              <a:prstGeom prst="rect">
                <a:avLst/>
              </a:prstGeom>
              <a:blipFill>
                <a:blip r:embed="rId11"/>
                <a:stretch>
                  <a:fillRect/>
                </a:stretch>
              </a:blipFill>
            </p:spPr>
            <p:txBody>
              <a:bodyPr/>
              <a:lstStyle/>
              <a:p>
                <a:r>
                  <a:rPr lang="en-US">
                    <a:noFill/>
                  </a:rPr>
                  <a:t> </a:t>
                </a:r>
              </a:p>
            </p:txBody>
          </p:sp>
        </mc:Fallback>
      </mc:AlternateContent>
      <p:sp>
        <p:nvSpPr>
          <p:cNvPr id="85" name="Arc 84"/>
          <p:cNvSpPr/>
          <p:nvPr/>
        </p:nvSpPr>
        <p:spPr>
          <a:xfrm>
            <a:off x="6172200" y="3429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TextBox 85"/>
          <p:cNvSpPr txBox="1"/>
          <p:nvPr/>
        </p:nvSpPr>
        <p:spPr>
          <a:xfrm>
            <a:off x="6629400" y="3505201"/>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48</a:t>
            </a:r>
            <a:endParaRPr lang="en-GB" sz="1400" b="1" baseline="-25000" dirty="0">
              <a:solidFill>
                <a:srgbClr val="FF0000"/>
              </a:solidFill>
              <a:latin typeface="Comic Sans MS" pitchFamily="66" charset="0"/>
            </a:endParaRPr>
          </a:p>
        </p:txBody>
      </p:sp>
      <p:sp>
        <p:nvSpPr>
          <p:cNvPr id="87" name="Arc 86"/>
          <p:cNvSpPr/>
          <p:nvPr/>
        </p:nvSpPr>
        <p:spPr>
          <a:xfrm>
            <a:off x="6096000" y="4876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TextBox 87"/>
          <p:cNvSpPr txBox="1"/>
          <p:nvPr/>
        </p:nvSpPr>
        <p:spPr>
          <a:xfrm>
            <a:off x="6629400" y="4953001"/>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0.4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6"/>
                <a:stretch>
                  <a:fillRect b="-2564"/>
                </a:stretch>
              </a:blipFill>
            </p:spPr>
            <p:txBody>
              <a:bodyPr/>
              <a:lstStyle/>
              <a:p>
                <a:r>
                  <a:rPr lang="en-US">
                    <a:noFill/>
                  </a:rPr>
                  <a:t> </a:t>
                </a:r>
              </a:p>
            </p:txBody>
          </p:sp>
        </mc:Fallback>
      </mc:AlternateContent>
      <p:sp>
        <p:nvSpPr>
          <p:cNvPr id="64" name="TextBox 63"/>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7"/>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272690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linds(horizontal)">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blinds(horizontal)">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blinds(horizontal)">
                                      <p:cBhvr>
                                        <p:cTn id="22" dur="500"/>
                                        <p:tgtEl>
                                          <p:spTgt spid="8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blinds(horizontal)">
                                      <p:cBhvr>
                                        <p:cTn id="27" dur="500"/>
                                        <p:tgtEl>
                                          <p:spTgt spid="8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
                                        </p:tgtEl>
                                        <p:attrNameLst>
                                          <p:attrName>style.visibility</p:attrName>
                                        </p:attrNameLst>
                                      </p:cBhvr>
                                      <p:to>
                                        <p:strVal val="visible"/>
                                      </p:to>
                                    </p:set>
                                    <p:animEffect transition="in" filter="blinds(horizontal)">
                                      <p:cBhvr>
                                        <p:cTn id="32" dur="500"/>
                                        <p:tgtEl>
                                          <p:spTgt spid="8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blinds(horizontal)">
                                      <p:cBhvr>
                                        <p:cTn id="37" dur="500"/>
                                        <p:tgtEl>
                                          <p:spTgt spid="8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7"/>
                                        </p:tgtEl>
                                        <p:attrNameLst>
                                          <p:attrName>style.visibility</p:attrName>
                                        </p:attrNameLst>
                                      </p:cBhvr>
                                      <p:to>
                                        <p:strVal val="visible"/>
                                      </p:to>
                                    </p:set>
                                    <p:animEffect transition="in" filter="blinds(horizontal)">
                                      <p:cBhvr>
                                        <p:cTn id="42" dur="500"/>
                                        <p:tgtEl>
                                          <p:spTgt spid="8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blinds(horizontal)">
                                      <p:cBhvr>
                                        <p:cTn id="47" dur="500"/>
                                        <p:tgtEl>
                                          <p:spTgt spid="8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4"/>
                                        </p:tgtEl>
                                        <p:attrNameLst>
                                          <p:attrName>style.visibility</p:attrName>
                                        </p:attrNameLst>
                                      </p:cBhvr>
                                      <p:to>
                                        <p:strVal val="visible"/>
                                      </p:to>
                                    </p:set>
                                    <p:animEffect transition="in" filter="blinds(horizontal)">
                                      <p:cBhvr>
                                        <p:cTn id="5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81" grpId="0"/>
      <p:bldP spid="82" grpId="0"/>
      <p:bldP spid="83" grpId="0"/>
      <p:bldP spid="84" grpId="0"/>
      <p:bldP spid="85" grpId="0" animBg="1"/>
      <p:bldP spid="86" grpId="0"/>
      <p:bldP spid="87" grpId="0" animBg="1"/>
      <p:bldP spid="8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5791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91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7315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7315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839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543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30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19800" y="1600201"/>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822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317021" y="1600201"/>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5791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943600" y="1981201"/>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7467600" y="1981201"/>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6705600" y="1981201"/>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8229600" y="1981201"/>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781800" y="1600201"/>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7467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555021" y="1600201"/>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5867403" y="2286001"/>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7391400" y="2286001"/>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6629401" y="2286001"/>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8153401" y="2286001"/>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6327112" y="2044841"/>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7848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p:cNvSpPr txBox="1"/>
              <p:nvPr/>
            </p:nvSpPr>
            <p:spPr>
              <a:xfrm>
                <a:off x="5486400" y="3429001"/>
                <a:ext cx="342446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i="1">
                              <a:latin typeface="Cambria Math" panose="02040503050406030204" pitchFamily="18" charset="0"/>
                            </a:rPr>
                          </m:ctrlPr>
                        </m:dPr>
                        <m:e>
                          <m:r>
                            <a:rPr lang="en-GB" sz="1400" i="1">
                              <a:latin typeface="Cambria Math"/>
                            </a:rPr>
                            <m:t>0.3</m:t>
                          </m:r>
                        </m:e>
                      </m:d>
                      <m:d>
                        <m:dPr>
                          <m:ctrlPr>
                            <a:rPr lang="en-GB" sz="1400" i="1">
                              <a:latin typeface="Cambria Math" panose="02040503050406030204" pitchFamily="18" charset="0"/>
                            </a:rPr>
                          </m:ctrlPr>
                        </m:dPr>
                        <m:e>
                          <m:r>
                            <a:rPr lang="en-GB" sz="1400" i="1">
                              <a:latin typeface="Cambria Math"/>
                            </a:rPr>
                            <m:t>0</m:t>
                          </m:r>
                        </m:e>
                      </m:d>
                      <m:r>
                        <a:rPr lang="en-GB" sz="1400" i="1">
                          <a:latin typeface="Cambria Math"/>
                        </a:rPr>
                        <m:t>+</m:t>
                      </m:r>
                      <m:d>
                        <m:dPr>
                          <m:ctrlPr>
                            <a:rPr lang="en-GB" sz="1400" i="1">
                              <a:latin typeface="Cambria Math" panose="02040503050406030204" pitchFamily="18" charset="0"/>
                            </a:rPr>
                          </m:ctrlPr>
                        </m:dPr>
                        <m:e>
                          <m:r>
                            <a:rPr lang="en-GB" sz="1400" i="1">
                              <a:latin typeface="Cambria Math"/>
                            </a:rPr>
                            <m:t>0.2</m:t>
                          </m:r>
                        </m:e>
                      </m:d>
                      <m:d>
                        <m:dPr>
                          <m:ctrlPr>
                            <a:rPr lang="en-GB" sz="1400" i="1">
                              <a:latin typeface="Cambria Math" panose="02040503050406030204" pitchFamily="18" charset="0"/>
                            </a:rPr>
                          </m:ctrlPr>
                        </m:dPr>
                        <m:e>
                          <m:r>
                            <a:rPr lang="en-GB" sz="1400" i="1">
                              <a:latin typeface="Cambria Math"/>
                            </a:rPr>
                            <m:t>6</m:t>
                          </m:r>
                        </m:e>
                      </m:d>
                      <m:r>
                        <a:rPr lang="en-GB" sz="1400" i="1">
                          <a:latin typeface="Cambria Math"/>
                        </a:rPr>
                        <m:t>=</m:t>
                      </m:r>
                      <m:d>
                        <m:dPr>
                          <m:ctrlPr>
                            <a:rPr lang="en-GB" sz="1400" i="1">
                              <a:latin typeface="Cambria Math" panose="02040503050406030204" pitchFamily="18" charset="0"/>
                            </a:rPr>
                          </m:ctrlPr>
                        </m:dPr>
                        <m:e>
                          <m:r>
                            <a:rPr lang="en-GB" sz="1400" i="1">
                              <a:latin typeface="Cambria Math"/>
                            </a:rPr>
                            <m:t>0.3</m:t>
                          </m:r>
                        </m:e>
                      </m:d>
                      <m:d>
                        <m:dPr>
                          <m:ctrlPr>
                            <a:rPr lang="en-GB" sz="1400" i="1">
                              <a:latin typeface="Cambria Math" panose="02040503050406030204" pitchFamily="18" charset="0"/>
                            </a:rPr>
                          </m:ctrlPr>
                        </m:dPr>
                        <m:e>
                          <m:r>
                            <a:rPr lang="en-GB" sz="1400" i="1">
                              <a:latin typeface="Cambria Math"/>
                            </a:rPr>
                            <m:t>𝑣</m:t>
                          </m:r>
                        </m:e>
                      </m:d>
                      <m:r>
                        <a:rPr lang="en-GB" sz="1400" i="1">
                          <a:latin typeface="Cambria Math"/>
                        </a:rPr>
                        <m:t>+(0.2)(</m:t>
                      </m:r>
                      <m:r>
                        <a:rPr lang="en-GB" sz="1400" i="1">
                          <a:latin typeface="Cambria Math"/>
                        </a:rPr>
                        <m:t>𝑣</m:t>
                      </m:r>
                      <m:r>
                        <a:rPr lang="en-GB" sz="1400" i="1">
                          <a:latin typeface="Cambria Math"/>
                        </a:rPr>
                        <m:t>)</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5486400" y="3429001"/>
                <a:ext cx="3424464" cy="307777"/>
              </a:xfrm>
              <a:prstGeom prst="rect">
                <a:avLst/>
              </a:prstGeom>
              <a:blipFill>
                <a:blip r:embed="rId4"/>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5715000" y="2895600"/>
                <a:ext cx="2971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5715000" y="2895600"/>
                <a:ext cx="2971800" cy="33855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6705600" y="3886201"/>
                <a:ext cx="110968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1.2=0.5</m:t>
                      </m:r>
                      <m:r>
                        <a:rPr lang="en-GB" sz="1400" i="1">
                          <a:latin typeface="Cambria Math"/>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6705600" y="3886201"/>
                <a:ext cx="1109688" cy="307777"/>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6629400" y="4343401"/>
                <a:ext cx="990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2.4=</m:t>
                      </m:r>
                      <m:r>
                        <a:rPr lang="en-GB" sz="1400" i="1">
                          <a:latin typeface="Cambria Math"/>
                        </a:rPr>
                        <m:t>𝑣</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6629400" y="4343401"/>
                <a:ext cx="990600" cy="307777"/>
              </a:xfrm>
              <a:prstGeom prst="rect">
                <a:avLst/>
              </a:prstGeom>
              <a:blipFill>
                <a:blip r:embed="rId7"/>
                <a:stretch>
                  <a:fillRect/>
                </a:stretch>
              </a:blipFill>
            </p:spPr>
            <p:txBody>
              <a:bodyPr/>
              <a:lstStyle/>
              <a:p>
                <a:r>
                  <a:rPr lang="en-US">
                    <a:noFill/>
                  </a:rPr>
                  <a:t> </a:t>
                </a:r>
              </a:p>
            </p:txBody>
          </p:sp>
        </mc:Fallback>
      </mc:AlternateContent>
      <p:sp>
        <p:nvSpPr>
          <p:cNvPr id="50" name="Arc 49"/>
          <p:cNvSpPr/>
          <p:nvPr/>
        </p:nvSpPr>
        <p:spPr>
          <a:xfrm>
            <a:off x="8610600" y="3124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9067800" y="3200401"/>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2" name="Arc 51"/>
          <p:cNvSpPr/>
          <p:nvPr/>
        </p:nvSpPr>
        <p:spPr>
          <a:xfrm>
            <a:off x="86106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Arc 52"/>
          <p:cNvSpPr/>
          <p:nvPr/>
        </p:nvSpPr>
        <p:spPr>
          <a:xfrm>
            <a:off x="76200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8991600" y="3657601"/>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55" name="TextBox 54"/>
          <p:cNvSpPr txBox="1"/>
          <p:nvPr/>
        </p:nvSpPr>
        <p:spPr>
          <a:xfrm>
            <a:off x="8153400" y="4114801"/>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2</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2971800" y="5242561"/>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solidFill>
                            <a:srgbClr val="FF0000"/>
                          </a:solidFill>
                          <a:latin typeface="Cambria Math"/>
                        </a:rPr>
                        <m:t>𝑣</m:t>
                      </m:r>
                      <m:r>
                        <a:rPr lang="en-GB" sz="1400" i="1">
                          <a:solidFill>
                            <a:srgbClr val="FF0000"/>
                          </a:solidFill>
                          <a:latin typeface="Cambria Math"/>
                        </a:rPr>
                        <m:t>=2.4</m:t>
                      </m:r>
                      <m:r>
                        <a:rPr lang="en-GB" sz="1400" i="1">
                          <a:solidFill>
                            <a:srgbClr val="FF0000"/>
                          </a:solidFill>
                          <a:latin typeface="Cambria Math"/>
                        </a:rPr>
                        <m:t>𝑚</m:t>
                      </m:r>
                      <m:sSup>
                        <m:sSupPr>
                          <m:ctrlPr>
                            <a:rPr lang="en-GB" sz="1400" i="1">
                              <a:solidFill>
                                <a:srgbClr val="FF0000"/>
                              </a:solidFill>
                              <a:latin typeface="Cambria Math" panose="02040503050406030204" pitchFamily="18" charset="0"/>
                            </a:rPr>
                          </m:ctrlPr>
                        </m:sSupPr>
                        <m:e>
                          <m:r>
                            <a:rPr lang="en-GB" sz="1400" i="1">
                              <a:solidFill>
                                <a:srgbClr val="FF0000"/>
                              </a:solidFill>
                              <a:latin typeface="Cambria Math"/>
                            </a:rPr>
                            <m:t>𝑠</m:t>
                          </m:r>
                        </m:e>
                        <m:sup>
                          <m:r>
                            <a:rPr lang="en-GB" sz="1400" i="1">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971800" y="5242561"/>
                <a:ext cx="1219200" cy="307777"/>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5349240" y="76202"/>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𝑒</m:t>
                      </m:r>
                      <m:r>
                        <a:rPr lang="en-GB" sz="1400" i="1">
                          <a:latin typeface="Cambria Math"/>
                        </a:rPr>
                        <m:t>=</m:t>
                      </m:r>
                      <m:f>
                        <m:fPr>
                          <m:ctrlPr>
                            <a:rPr lang="en-GB" sz="1400" i="1">
                              <a:latin typeface="Cambria Math" panose="02040503050406030204" pitchFamily="18" charset="0"/>
                            </a:rPr>
                          </m:ctrlPr>
                        </m:fPr>
                        <m:num>
                          <m:r>
                            <a:rPr lang="en-GB" sz="1400" i="1">
                              <a:latin typeface="Cambria Math"/>
                            </a:rPr>
                            <m:t>𝑣</m:t>
                          </m:r>
                        </m:num>
                        <m:den>
                          <m:r>
                            <a:rPr lang="en-GB" sz="1400" i="1">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5349240" y="76202"/>
                <a:ext cx="660052" cy="461665"/>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2420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i="1">
                          <a:latin typeface="Cambria Math"/>
                        </a:rPr>
                        <m:t>𝑚</m:t>
                      </m:r>
                      <m:r>
                        <a:rPr lang="en-GB" sz="1600" b="1" i="1">
                          <a:latin typeface="Cambria Math"/>
                        </a:rPr>
                        <m:t>𝒗</m:t>
                      </m:r>
                      <m:r>
                        <a:rPr lang="en-GB" sz="1600" i="1">
                          <a:latin typeface="Cambria Math"/>
                        </a:rPr>
                        <m:t>−</m:t>
                      </m:r>
                      <m:r>
                        <a:rPr lang="en-GB" sz="1600" i="1">
                          <a:latin typeface="Cambria Math"/>
                        </a:rPr>
                        <m:t>𝑚</m:t>
                      </m:r>
                      <m:r>
                        <a:rPr lang="en-GB" sz="1600" b="1" i="1">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2420007" y="0"/>
                <a:ext cx="1447800" cy="338554"/>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1524001"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𝒖</m:t>
                          </m:r>
                        </m:e>
                        <m:sub>
                          <m:r>
                            <a:rPr lang="en-GB" sz="1600" i="1">
                              <a:latin typeface="Cambria Math"/>
                            </a:rPr>
                            <m:t>2</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1</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1</m:t>
                          </m:r>
                        </m:sub>
                      </m:sSub>
                      <m:r>
                        <a:rPr lang="en-GB" sz="1600" i="1">
                          <a:latin typeface="Cambria Math"/>
                        </a:rPr>
                        <m:t>+</m:t>
                      </m:r>
                      <m:sSub>
                        <m:sSubPr>
                          <m:ctrlPr>
                            <a:rPr lang="en-GB" sz="1600" i="1">
                              <a:latin typeface="Cambria Math" panose="02040503050406030204" pitchFamily="18" charset="0"/>
                            </a:rPr>
                          </m:ctrlPr>
                        </m:sSubPr>
                        <m:e>
                          <m:r>
                            <a:rPr lang="en-GB" sz="1600" i="1">
                              <a:latin typeface="Cambria Math"/>
                            </a:rPr>
                            <m:t>𝑚</m:t>
                          </m:r>
                        </m:e>
                        <m:sub>
                          <m:r>
                            <a:rPr lang="en-GB" sz="1600" i="1">
                              <a:latin typeface="Cambria Math"/>
                            </a:rPr>
                            <m:t>2</m:t>
                          </m:r>
                        </m:sub>
                      </m:sSub>
                      <m:sSub>
                        <m:sSubPr>
                          <m:ctrlPr>
                            <a:rPr lang="en-GB" sz="1600" i="1">
                              <a:latin typeface="Cambria Math" panose="02040503050406030204" pitchFamily="18" charset="0"/>
                            </a:rPr>
                          </m:ctrlPr>
                        </m:sSubPr>
                        <m:e>
                          <m:r>
                            <a:rPr lang="en-GB" sz="1600" b="1" i="1">
                              <a:latin typeface="Cambria Math"/>
                            </a:rPr>
                            <m:t>𝒗</m:t>
                          </m:r>
                        </m:e>
                        <m:sub>
                          <m:r>
                            <a:rPr lang="en-GB" sz="1600" i="1">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1524001" y="230777"/>
                <a:ext cx="2903551" cy="338554"/>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1531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𝑰</m:t>
                      </m:r>
                      <m:r>
                        <a:rPr lang="en-GB" sz="1600" i="1">
                          <a:latin typeface="Cambria Math"/>
                        </a:rPr>
                        <m:t>=</m:t>
                      </m:r>
                      <m:r>
                        <a:rPr lang="en-GB" sz="1600" b="1" i="1">
                          <a:latin typeface="Cambria Math"/>
                        </a:rPr>
                        <m:t>𝑭</m:t>
                      </m:r>
                      <m:r>
                        <a:rPr lang="en-GB" sz="1600" i="1">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1531883" y="15766"/>
                <a:ext cx="914400" cy="338554"/>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6078584" y="64565"/>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𝑒</m:t>
                      </m:r>
                      <m:r>
                        <a:rPr lang="en-GB" sz="1200" i="1">
                          <a:latin typeface="Cambria Math"/>
                        </a:rPr>
                        <m:t>=</m:t>
                      </m:r>
                      <m:f>
                        <m:fPr>
                          <m:ctrlPr>
                            <a:rPr lang="en-GB" sz="1200" i="1">
                              <a:latin typeface="Cambria Math" panose="02040503050406030204" pitchFamily="18" charset="0"/>
                            </a:rPr>
                          </m:ctrlPr>
                        </m:fPr>
                        <m:num>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𝑠𝑒𝑝𝑎𝑟𝑎𝑡𝑖𝑜𝑛</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num>
                        <m:den>
                          <m:r>
                            <a:rPr lang="en-GB" sz="1200" i="1">
                              <a:latin typeface="Cambria Math"/>
                            </a:rPr>
                            <m:t>𝑠𝑝𝑒𝑒𝑑</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𝑎𝑝𝑝𝑟𝑜𝑎𝑐h</m:t>
                          </m:r>
                          <m:r>
                            <a:rPr lang="en-GB" sz="1200" i="1">
                              <a:latin typeface="Cambria Math"/>
                            </a:rPr>
                            <m:t> </m:t>
                          </m:r>
                          <m:r>
                            <a:rPr lang="en-GB" sz="1200" i="1">
                              <a:latin typeface="Cambria Math"/>
                            </a:rPr>
                            <m:t>𝑜𝑓</m:t>
                          </m:r>
                          <m:r>
                            <a:rPr lang="en-GB" sz="1200" i="1">
                              <a:latin typeface="Cambria Math"/>
                            </a:rPr>
                            <m:t> </m:t>
                          </m:r>
                          <m:r>
                            <a:rPr lang="en-GB" sz="1200" i="1">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6078584" y="64565"/>
                <a:ext cx="2766655" cy="475771"/>
              </a:xfrm>
              <a:prstGeom prst="rect">
                <a:avLst/>
              </a:prstGeom>
              <a:blipFill>
                <a:blip r:embed="rId13"/>
                <a:stretch>
                  <a:fillRect b="-2564"/>
                </a:stretch>
              </a:blipFill>
            </p:spPr>
            <p:txBody>
              <a:bodyPr/>
              <a:lstStyle/>
              <a:p>
                <a:r>
                  <a:rPr lang="en-US">
                    <a:noFill/>
                  </a:rPr>
                  <a:t> </a:t>
                </a:r>
              </a:p>
            </p:txBody>
          </p:sp>
        </mc:Fallback>
      </mc:AlternateContent>
      <p:sp>
        <p:nvSpPr>
          <p:cNvPr id="63" name="TextBox 62"/>
          <p:cNvSpPr txBox="1"/>
          <p:nvPr/>
        </p:nvSpPr>
        <p:spPr>
          <a:xfrm>
            <a:off x="8839200" y="0"/>
            <a:ext cx="1828800" cy="523220"/>
          </a:xfrm>
          <a:prstGeom prst="rect">
            <a:avLst/>
          </a:prstGeom>
          <a:noFill/>
        </p:spPr>
        <p:txBody>
          <a:bodyPr wrap="square" rtlCol="0">
            <a:spAutoFit/>
          </a:bodyPr>
          <a:lstStyle/>
          <a:p>
            <a:pPr algn="ctr"/>
            <a:r>
              <a:rPr lang="en-GB" sz="1400" dirty="0">
                <a:latin typeface="Comic Sans MS" pitchFamily="66" charset="0"/>
                <a:hlinkClick r:id="rId14"/>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2152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07795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par>
                                <p:cTn id="29" presetID="3" presetClass="entr" presetSubtype="1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linds(horizontal)">
                                      <p:cBhvr>
                                        <p:cTn id="31" dur="500"/>
                                        <p:tgtEl>
                                          <p:spTgt spid="27"/>
                                        </p:tgtEl>
                                      </p:cBhvr>
                                    </p:animEffect>
                                  </p:childTnLst>
                                </p:cTn>
                              </p:par>
                              <p:par>
                                <p:cTn id="32" presetID="3" presetClass="entr" presetSubtype="1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par>
                                <p:cTn id="38" presetID="3" presetClass="entr" presetSubtype="1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linds(horizontal)">
                                      <p:cBhvr>
                                        <p:cTn id="40" dur="500"/>
                                        <p:tgtEl>
                                          <p:spTgt spid="1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linds(horizont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linds(horizontal)">
                                      <p:cBhvr>
                                        <p:cTn id="51" dur="500"/>
                                        <p:tgtEl>
                                          <p:spTgt spid="19"/>
                                        </p:tgtEl>
                                      </p:cBhvr>
                                    </p:animEffect>
                                  </p:childTnLst>
                                </p:cTn>
                              </p:par>
                              <p:par>
                                <p:cTn id="52" presetID="3" presetClass="entr" presetSubtype="10"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blinds(horizontal)">
                                      <p:cBhvr>
                                        <p:cTn id="54" dur="500"/>
                                        <p:tgtEl>
                                          <p:spTgt spid="2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blinds(horizontal)">
                                      <p:cBhvr>
                                        <p:cTn id="60" dur="500"/>
                                        <p:tgtEl>
                                          <p:spTgt spid="28"/>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blinds(horizontal)">
                                      <p:cBhvr>
                                        <p:cTn id="63" dur="500"/>
                                        <p:tgtEl>
                                          <p:spTgt spid="36"/>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blinds(horizontal)">
                                      <p:cBhvr>
                                        <p:cTn id="71" dur="500"/>
                                        <p:tgtEl>
                                          <p:spTgt spid="30"/>
                                        </p:tgtEl>
                                      </p:cBhvr>
                                    </p:animEffect>
                                  </p:childTnLst>
                                </p:cTn>
                              </p:par>
                              <p:par>
                                <p:cTn id="72" presetID="3" presetClass="entr" presetSubtype="10" fill="hold"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blinds(horizontal)">
                                      <p:cBhvr>
                                        <p:cTn id="74" dur="500"/>
                                        <p:tgtEl>
                                          <p:spTgt spid="32"/>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blinds(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1"/>
                                        </p:tgtEl>
                                        <p:attrNameLst>
                                          <p:attrName>style.visibility</p:attrName>
                                        </p:attrNameLst>
                                      </p:cBhvr>
                                      <p:to>
                                        <p:strVal val="visible"/>
                                      </p:to>
                                    </p:set>
                                    <p:animEffect transition="in" filter="blinds(horizontal)">
                                      <p:cBhvr>
                                        <p:cTn id="90" dur="500"/>
                                        <p:tgtEl>
                                          <p:spTgt spid="21"/>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blinds(horizontal)">
                                      <p:cBhvr>
                                        <p:cTn id="93" dur="500"/>
                                        <p:tgtEl>
                                          <p:spTgt spid="29"/>
                                        </p:tgtEl>
                                      </p:cBhvr>
                                    </p:animEffect>
                                  </p:childTnLst>
                                </p:cTn>
                              </p:par>
                              <p:par>
                                <p:cTn id="94" presetID="3" presetClass="entr" presetSubtype="10" fill="hold" nodeType="with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blinds(horizontal)">
                                      <p:cBhvr>
                                        <p:cTn id="96" dur="500"/>
                                        <p:tgtEl>
                                          <p:spTgt spid="34"/>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blinds(horizontal)">
                                      <p:cBhvr>
                                        <p:cTn id="99" dur="500"/>
                                        <p:tgtEl>
                                          <p:spTgt spid="35"/>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7"/>
                                        </p:tgtEl>
                                        <p:attrNameLst>
                                          <p:attrName>style.visibility</p:attrName>
                                        </p:attrNameLst>
                                      </p:cBhvr>
                                      <p:to>
                                        <p:strVal val="visible"/>
                                      </p:to>
                                    </p:set>
                                    <p:animEffect transition="in" filter="blinds(horizontal)">
                                      <p:cBhvr>
                                        <p:cTn id="102" dur="500"/>
                                        <p:tgtEl>
                                          <p:spTgt spid="3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blinds(horizontal)">
                                      <p:cBhvr>
                                        <p:cTn id="107" dur="500"/>
                                        <p:tgtEl>
                                          <p:spTgt spid="22"/>
                                        </p:tgtEl>
                                      </p:cBhvr>
                                    </p:animEffect>
                                  </p:childTnLst>
                                </p:cTn>
                              </p:par>
                              <p:par>
                                <p:cTn id="108" presetID="3" presetClass="entr" presetSubtype="10" fill="hold" nodeType="withEffect">
                                  <p:stCondLst>
                                    <p:cond delay="0"/>
                                  </p:stCondLst>
                                  <p:childTnLst>
                                    <p:set>
                                      <p:cBhvr>
                                        <p:cTn id="109" dur="1" fill="hold">
                                          <p:stCondLst>
                                            <p:cond delay="0"/>
                                          </p:stCondLst>
                                        </p:cTn>
                                        <p:tgtEl>
                                          <p:spTgt spid="25"/>
                                        </p:tgtEl>
                                        <p:attrNameLst>
                                          <p:attrName>style.visibility</p:attrName>
                                        </p:attrNameLst>
                                      </p:cBhvr>
                                      <p:to>
                                        <p:strVal val="visible"/>
                                      </p:to>
                                    </p:set>
                                    <p:animEffect transition="in" filter="blinds(horizontal)">
                                      <p:cBhvr>
                                        <p:cTn id="110" dur="500"/>
                                        <p:tgtEl>
                                          <p:spTgt spid="25"/>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blinds(horizontal)">
                                      <p:cBhvr>
                                        <p:cTn id="113" dur="500"/>
                                        <p:tgtEl>
                                          <p:spTgt spid="26"/>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animEffect transition="in" filter="blinds(horizontal)">
                                      <p:cBhvr>
                                        <p:cTn id="116" dur="500"/>
                                        <p:tgtEl>
                                          <p:spTgt spid="31"/>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blinds(horizontal)">
                                      <p:cBhvr>
                                        <p:cTn id="119" dur="500"/>
                                        <p:tgtEl>
                                          <p:spTgt spid="39"/>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5" fill="hold"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vertic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blinds(horizontal)">
                                      <p:cBhvr>
                                        <p:cTn id="129" dur="500"/>
                                        <p:tgtEl>
                                          <p:spTgt spid="47"/>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blinds(horizontal)">
                                      <p:cBhvr>
                                        <p:cTn id="134" dur="500"/>
                                        <p:tgtEl>
                                          <p:spTgt spid="50"/>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51"/>
                                        </p:tgtEl>
                                        <p:attrNameLst>
                                          <p:attrName>style.visibility</p:attrName>
                                        </p:attrNameLst>
                                      </p:cBhvr>
                                      <p:to>
                                        <p:strVal val="visible"/>
                                      </p:to>
                                    </p:set>
                                    <p:animEffect transition="in" filter="blinds(horizontal)">
                                      <p:cBhvr>
                                        <p:cTn id="139" dur="500"/>
                                        <p:tgtEl>
                                          <p:spTgt spid="51"/>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6"/>
                                        </p:tgtEl>
                                        <p:attrNameLst>
                                          <p:attrName>style.visibility</p:attrName>
                                        </p:attrNameLst>
                                      </p:cBhvr>
                                      <p:to>
                                        <p:strVal val="visible"/>
                                      </p:to>
                                    </p:set>
                                    <p:animEffect transition="in" filter="blinds(horizontal)">
                                      <p:cBhvr>
                                        <p:cTn id="144" dur="500"/>
                                        <p:tgtEl>
                                          <p:spTgt spid="46"/>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blinds(horizontal)">
                                      <p:cBhvr>
                                        <p:cTn id="149" dur="500"/>
                                        <p:tgtEl>
                                          <p:spTgt spid="52"/>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54"/>
                                        </p:tgtEl>
                                        <p:attrNameLst>
                                          <p:attrName>style.visibility</p:attrName>
                                        </p:attrNameLst>
                                      </p:cBhvr>
                                      <p:to>
                                        <p:strVal val="visible"/>
                                      </p:to>
                                    </p:set>
                                    <p:animEffect transition="in" filter="blinds(horizontal)">
                                      <p:cBhvr>
                                        <p:cTn id="154" dur="500"/>
                                        <p:tgtEl>
                                          <p:spTgt spid="54"/>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8"/>
                                        </p:tgtEl>
                                        <p:attrNameLst>
                                          <p:attrName>style.visibility</p:attrName>
                                        </p:attrNameLst>
                                      </p:cBhvr>
                                      <p:to>
                                        <p:strVal val="visible"/>
                                      </p:to>
                                    </p:set>
                                    <p:animEffect transition="in" filter="blinds(horizontal)">
                                      <p:cBhvr>
                                        <p:cTn id="159" dur="500"/>
                                        <p:tgtEl>
                                          <p:spTgt spid="48"/>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blinds(horizontal)">
                                      <p:cBhvr>
                                        <p:cTn id="164" dur="500"/>
                                        <p:tgtEl>
                                          <p:spTgt spid="53"/>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5"/>
                                        </p:tgtEl>
                                        <p:attrNameLst>
                                          <p:attrName>style.visibility</p:attrName>
                                        </p:attrNameLst>
                                      </p:cBhvr>
                                      <p:to>
                                        <p:strVal val="visible"/>
                                      </p:to>
                                    </p:set>
                                    <p:animEffect transition="in" filter="blinds(horizontal)">
                                      <p:cBhvr>
                                        <p:cTn id="169" dur="500"/>
                                        <p:tgtEl>
                                          <p:spTgt spid="55"/>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49"/>
                                        </p:tgtEl>
                                        <p:attrNameLst>
                                          <p:attrName>style.visibility</p:attrName>
                                        </p:attrNameLst>
                                      </p:cBhvr>
                                      <p:to>
                                        <p:strVal val="visible"/>
                                      </p:to>
                                    </p:set>
                                    <p:animEffect transition="in" filter="blinds(horizontal)">
                                      <p:cBhvr>
                                        <p:cTn id="174" dur="500"/>
                                        <p:tgtEl>
                                          <p:spTgt spid="49"/>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6"/>
                                        </p:tgtEl>
                                        <p:attrNameLst>
                                          <p:attrName>style.visibility</p:attrName>
                                        </p:attrNameLst>
                                      </p:cBhvr>
                                      <p:to>
                                        <p:strVal val="visible"/>
                                      </p:to>
                                    </p:set>
                                    <p:animEffect transition="in" filter="blinds(horizontal)">
                                      <p:cBhvr>
                                        <p:cTn id="17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1" grpId="0" animBg="1"/>
      <p:bldP spid="46" grpId="0"/>
      <p:bldP spid="47" grpId="0"/>
      <p:bldP spid="48" grpId="0"/>
      <p:bldP spid="49" grpId="0"/>
      <p:bldP spid="50" grpId="0" animBg="1"/>
      <p:bldP spid="51" grpId="0"/>
      <p:bldP spid="52" grpId="0" animBg="1"/>
      <p:bldP spid="53" grpId="0" animBg="1"/>
      <p:bldP spid="54" grpId="0"/>
      <p:bldP spid="55" grpId="0"/>
      <p:bldP spid="56"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2048</Words>
  <Application>Microsoft Office PowerPoint</Application>
  <PresentationFormat>Widescreen</PresentationFormat>
  <Paragraphs>467</Paragraphs>
  <Slides>11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Cambria Math</vt:lpstr>
      <vt:lpstr>Comic Sans MS</vt:lpstr>
      <vt:lpstr>Wingdings</vt:lpstr>
      <vt:lpstr>Office Theme</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 collisions in one dimension</dc:title>
  <dc:creator>Richard Lawton</dc:creator>
  <cp:lastModifiedBy>Richard Lawton</cp:lastModifiedBy>
  <cp:revision>3</cp:revision>
  <dcterms:created xsi:type="dcterms:W3CDTF">2019-08-06T16:32:53Z</dcterms:created>
  <dcterms:modified xsi:type="dcterms:W3CDTF">2019-08-26T06:32:13Z</dcterms:modified>
</cp:coreProperties>
</file>