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268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6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43" d="100"/>
          <a:sy n="43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2.png"/><Relationship Id="rId5" Type="http://schemas.openxmlformats.org/officeDocument/2006/relationships/image" Target="../media/image7.png"/><Relationship Id="rId10" Type="http://schemas.openxmlformats.org/officeDocument/2006/relationships/hyperlink" Target="9)%20Example%204.ag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6.png"/><Relationship Id="rId5" Type="http://schemas.openxmlformats.org/officeDocument/2006/relationships/image" Target="../media/image7.png"/><Relationship Id="rId10" Type="http://schemas.openxmlformats.org/officeDocument/2006/relationships/hyperlink" Target="9)%20Example%205.ag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73.png"/><Relationship Id="rId5" Type="http://schemas.openxmlformats.org/officeDocument/2006/relationships/image" Target="../media/image7.png"/><Relationship Id="rId10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75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77.png"/><Relationship Id="rId5" Type="http://schemas.openxmlformats.org/officeDocument/2006/relationships/image" Target="../media/image7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74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9)%20Example%206.agg" TargetMode="External"/><Relationship Id="rId3" Type="http://schemas.openxmlformats.org/officeDocument/2006/relationships/image" Target="../media/image86.png"/><Relationship Id="rId7" Type="http://schemas.openxmlformats.org/officeDocument/2006/relationships/image" Target="../media/image49.png"/><Relationship Id="rId12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3.png"/><Relationship Id="rId10" Type="http://schemas.openxmlformats.org/officeDocument/2006/relationships/image" Target="../media/image74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9)%20Example%207.agg" TargetMode="External"/><Relationship Id="rId3" Type="http://schemas.openxmlformats.org/officeDocument/2006/relationships/image" Target="../media/image90.png"/><Relationship Id="rId7" Type="http://schemas.openxmlformats.org/officeDocument/2006/relationships/image" Target="../media/image49.png"/><Relationship Id="rId12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1.png"/><Relationship Id="rId5" Type="http://schemas.openxmlformats.org/officeDocument/2006/relationships/image" Target="../media/image3.png"/><Relationship Id="rId10" Type="http://schemas.openxmlformats.org/officeDocument/2006/relationships/image" Target="../media/image74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95.png"/><Relationship Id="rId5" Type="http://schemas.openxmlformats.org/officeDocument/2006/relationships/image" Target="../media/image7.png"/><Relationship Id="rId10" Type="http://schemas.openxmlformats.org/officeDocument/2006/relationships/image" Target="../media/image94.png"/><Relationship Id="rId4" Type="http://schemas.openxmlformats.org/officeDocument/2006/relationships/image" Target="../media/image3.png"/><Relationship Id="rId9" Type="http://schemas.openxmlformats.org/officeDocument/2006/relationships/image" Target="../media/image74.png"/><Relationship Id="rId1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102.png"/><Relationship Id="rId2" Type="http://schemas.openxmlformats.org/officeDocument/2006/relationships/image" Target="../media/image99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01.png"/><Relationship Id="rId5" Type="http://schemas.openxmlformats.org/officeDocument/2006/relationships/image" Target="../media/image7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74.png"/><Relationship Id="rId1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29.png"/><Relationship Id="rId15" Type="http://schemas.openxmlformats.org/officeDocument/2006/relationships/image" Target="../media/image45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7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have already seen the formula below: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slight modification will cause it to always give the acute angle between two lines, rather than an obtuse one…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5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4491" y="3288525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91" y="3288525"/>
                <a:ext cx="1447704" cy="601575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6995" y="5020442"/>
                <a:ext cx="158017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95" y="5020442"/>
                <a:ext cx="1580176" cy="601575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6504758" y="289233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71905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78763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85621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92479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Arc 58"/>
          <p:cNvSpPr>
            <a:spLocks/>
          </p:cNvSpPr>
          <p:nvPr/>
        </p:nvSpPr>
        <p:spPr bwMode="auto">
          <a:xfrm flipH="1">
            <a:off x="85621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59"/>
          <p:cNvSpPr>
            <a:spLocks/>
          </p:cNvSpPr>
          <p:nvPr/>
        </p:nvSpPr>
        <p:spPr bwMode="auto">
          <a:xfrm flipV="1">
            <a:off x="7876358" y="22827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6504758" y="258753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9400358" y="273993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y = Cos</a:t>
            </a:r>
            <a:r>
              <a:rPr lang="el-GR" altLang="en-US" sz="1400">
                <a:latin typeface="Comic Sans MS" pitchFamily="66" charset="0"/>
              </a:rPr>
              <a:t>θ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6502582" y="3105150"/>
            <a:ext cx="958668" cy="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502582" y="2660651"/>
            <a:ext cx="355419" cy="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56"/>
          <p:cNvSpPr>
            <a:spLocks/>
          </p:cNvSpPr>
          <p:nvPr/>
        </p:nvSpPr>
        <p:spPr bwMode="auto">
          <a:xfrm>
            <a:off x="65047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57"/>
          <p:cNvSpPr>
            <a:spLocks/>
          </p:cNvSpPr>
          <p:nvPr/>
        </p:nvSpPr>
        <p:spPr bwMode="auto">
          <a:xfrm flipH="1" flipV="1">
            <a:off x="7192147" y="2282734"/>
            <a:ext cx="688975" cy="914400"/>
          </a:xfrm>
          <a:custGeom>
            <a:avLst/>
            <a:gdLst>
              <a:gd name="T0" fmla="*/ 0 w 16272"/>
              <a:gd name="T1" fmla="*/ 8975 h 21600"/>
              <a:gd name="T2" fmla="*/ 29171986 w 16272"/>
              <a:gd name="T3" fmla="*/ 12292076 h 21600"/>
              <a:gd name="T4" fmla="*/ 867697 w 16272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lnTo>
                  <a:pt x="0" y="5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438776" y="3686176"/>
            <a:ext cx="503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the value we had for the right side was -0.9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then get 154.2˚ as the angle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we used the overall modulus to give 0.9 instead…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get 25.8˚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add to 180, so are the obtuse and acute pair between the lines given!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37070" y="1372367"/>
                <a:ext cx="158017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070" y="1372367"/>
                <a:ext cx="1580176" cy="601575"/>
              </a:xfrm>
              <a:prstGeom prst="rect">
                <a:avLst/>
              </a:prstGeom>
              <a:blipFill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6000751" y="296227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29326" y="253365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9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48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9" grpId="0" animBg="1"/>
      <p:bldP spid="54" grpId="0"/>
      <p:bldP spid="36" grpId="0" animBg="1"/>
      <p:bldP spid="37" grpId="0" animBg="1"/>
      <p:bldP spid="70" grpId="0"/>
      <p:bldP spid="71" grpId="0"/>
      <p:bldP spid="72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Lets consider what this situation might look like…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31051" t="22882" r="29954" b="11689"/>
          <a:stretch/>
        </p:blipFill>
        <p:spPr>
          <a:xfrm>
            <a:off x="5753100" y="981076"/>
            <a:ext cx="4692894" cy="4429125"/>
          </a:xfrm>
          <a:prstGeom prst="rect">
            <a:avLst/>
          </a:prstGeom>
        </p:spPr>
      </p:pic>
      <p:sp>
        <p:nvSpPr>
          <p:cNvPr id="21" name="TextBox 20">
            <a:hlinkClick r:id="rId10" action="ppaction://hlinkfile"/>
          </p:cNvPr>
          <p:cNvSpPr txBox="1"/>
          <p:nvPr/>
        </p:nvSpPr>
        <p:spPr>
          <a:xfrm>
            <a:off x="7740670" y="55608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38837" y="4448176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837" y="4448176"/>
                <a:ext cx="1708866" cy="569771"/>
              </a:xfrm>
              <a:prstGeom prst="rect">
                <a:avLst/>
              </a:prstGeom>
              <a:blipFill>
                <a:blip r:embed="rId11"/>
                <a:stretch>
                  <a:fillRect l="-2239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81713" y="1657351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713" y="1657351"/>
                <a:ext cx="989695" cy="568361"/>
              </a:xfrm>
              <a:prstGeom prst="rect">
                <a:avLst/>
              </a:prstGeom>
              <a:blipFill>
                <a:blip r:embed="rId12"/>
                <a:stretch>
                  <a:fillRect l="-1266" t="-2222" r="-253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we draw on the normal to the plane as well…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the angle between the plane and the given line will be: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33157" t="20414" r="28760" b="12152"/>
          <a:stretch/>
        </p:blipFill>
        <p:spPr>
          <a:xfrm>
            <a:off x="5581651" y="1028701"/>
            <a:ext cx="4810125" cy="4791075"/>
          </a:xfrm>
          <a:prstGeom prst="rect">
            <a:avLst/>
          </a:prstGeom>
        </p:spPr>
      </p:pic>
      <p:sp>
        <p:nvSpPr>
          <p:cNvPr id="14" name="TextBox 13">
            <a:hlinkClick r:id="rId10" action="ppaction://hlinkfile"/>
          </p:cNvPr>
          <p:cNvSpPr txBox="1"/>
          <p:nvPr/>
        </p:nvSpPr>
        <p:spPr>
          <a:xfrm>
            <a:off x="7664470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4487" y="6248400"/>
                <a:ext cx="5995989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𝑝𝑙𝑎𝑛𝑒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7" y="6248400"/>
                <a:ext cx="5995989" cy="251800"/>
              </a:xfrm>
              <a:prstGeom prst="rect">
                <a:avLst/>
              </a:prstGeom>
              <a:blipFill>
                <a:blip r:embed="rId11"/>
                <a:stretch>
                  <a:fillRect l="-423" t="-5000" r="-84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7137" y="1066801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37" y="1066801"/>
                <a:ext cx="1708866" cy="569771"/>
              </a:xfrm>
              <a:prstGeom prst="rect">
                <a:avLst/>
              </a:prstGeom>
              <a:blipFill>
                <a:blip r:embed="rId12"/>
                <a:stretch>
                  <a:fillRect l="-1481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77188" y="4676776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188" y="4676776"/>
                <a:ext cx="989695" cy="568361"/>
              </a:xfrm>
              <a:prstGeom prst="rect">
                <a:avLst/>
              </a:prstGeom>
              <a:blipFill>
                <a:blip r:embed="rId13"/>
                <a:stretch>
                  <a:fillRect l="-1266" t="-2174" r="-253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20212" y="2219326"/>
                <a:ext cx="5009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212" y="2219326"/>
                <a:ext cx="500906" cy="568361"/>
              </a:xfrm>
              <a:prstGeom prst="rect">
                <a:avLst/>
              </a:prstGeom>
              <a:blipFill>
                <a:blip r:embed="rId14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3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7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So the acute angle between a plane and a straight line can be calculated by: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Finding the acute angle between the normal vector to the plane, and the straight line that is given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Then, subtracting this answer from 90˚.</a:t>
                </a:r>
                <a:endParaRPr lang="en-US" sz="1600" dirty="0">
                  <a:latin typeface="Comic Sans MS" pitchFamily="66" charset="0"/>
                </a:endParaRPr>
              </a:p>
              <a:p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 r="-1661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74080" y="1593669"/>
                <a:ext cx="4467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Alternatively, since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90−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a different formula…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1593669"/>
                <a:ext cx="4467498" cy="584775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54537" y="2249756"/>
                <a:ext cx="156414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7" y="2249756"/>
                <a:ext cx="1564146" cy="601575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02510" y="2976812"/>
                <a:ext cx="4237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normal vector to the plane</a:t>
                </a: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direction vector of the straight line being considered…</a:t>
                </a: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10" y="2976812"/>
                <a:ext cx="4237016" cy="830997"/>
              </a:xfrm>
              <a:prstGeom prst="rect">
                <a:avLst/>
              </a:prstGeom>
              <a:blipFill>
                <a:blip r:embed="rId11"/>
                <a:stretch>
                  <a:fillRect t="-1493" r="-8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blipFill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5347" y="1727241"/>
                <a:ext cx="156414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47" y="1727241"/>
                <a:ext cx="1564146" cy="601575"/>
              </a:xfrm>
              <a:prstGeom prst="rect">
                <a:avLst/>
              </a:prstGeom>
              <a:blipFill>
                <a:blip r:embed="rId1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4873" y="5002145"/>
                <a:ext cx="96520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73" y="5002145"/>
                <a:ext cx="965201" cy="649601"/>
              </a:xfrm>
              <a:prstGeom prst="rect">
                <a:avLst/>
              </a:prstGeom>
              <a:blipFill>
                <a:blip r:embed="rId11"/>
                <a:stretch>
                  <a:fillRect l="-259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5843" y="4997789"/>
                <a:ext cx="10709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43" y="4997789"/>
                <a:ext cx="1070999" cy="649601"/>
              </a:xfrm>
              <a:prstGeom prst="rect">
                <a:avLst/>
              </a:prstGeom>
              <a:blipFill>
                <a:blip r:embed="rId12"/>
                <a:stretch>
                  <a:fillRect l="-3488"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0606" y="5951210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06" y="5951210"/>
                <a:ext cx="691150" cy="246221"/>
              </a:xfrm>
              <a:prstGeom prst="rect">
                <a:avLst/>
              </a:prstGeom>
              <a:blipFill>
                <a:blip r:embed="rId13"/>
                <a:stretch>
                  <a:fillRect r="-535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04170" y="5955734"/>
                <a:ext cx="796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170" y="5955734"/>
                <a:ext cx="796949" cy="246221"/>
              </a:xfrm>
              <a:prstGeom prst="rect">
                <a:avLst/>
              </a:prstGeom>
              <a:blipFill>
                <a:blip r:embed="rId14"/>
                <a:stretch>
                  <a:fillRect r="-483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8288" y="4365446"/>
                <a:ext cx="39239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direction vector of the straight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288" y="4365446"/>
                <a:ext cx="3923930" cy="523220"/>
              </a:xfrm>
              <a:prstGeom prst="rect">
                <a:avLst/>
              </a:prstGeom>
              <a:blipFill>
                <a:blip r:embed="rId15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69071" y="2527710"/>
                <a:ext cx="2387448" cy="1013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71" y="2527710"/>
                <a:ext cx="2387448" cy="1013611"/>
              </a:xfrm>
              <a:prstGeom prst="rect">
                <a:avLst/>
              </a:prstGeom>
              <a:blipFill>
                <a:blip r:embed="rId16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8307" y="3763186"/>
                <a:ext cx="1725985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307" y="3763186"/>
                <a:ext cx="1725985" cy="598625"/>
              </a:xfrm>
              <a:prstGeom prst="rect">
                <a:avLst/>
              </a:prstGeom>
              <a:blipFill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56115" y="4643555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=14.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15" y="4643555"/>
                <a:ext cx="1116844" cy="3441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8408429" y="2211662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513446" y="2492555"/>
            <a:ext cx="1370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8421492" y="3261044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737869" y="4136256"/>
            <a:ext cx="178223" cy="68829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648429" y="3515812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47389" y="437360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7" grpId="0"/>
      <p:bldP spid="6" grpId="0"/>
      <p:bldP spid="20" grpId="0"/>
      <p:bldP spid="7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835" t="26119" r="35851" b="11958"/>
          <a:stretch/>
        </p:blipFill>
        <p:spPr>
          <a:xfrm>
            <a:off x="5756366" y="1341121"/>
            <a:ext cx="4655282" cy="434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time we need to find the angle between two planes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find a rule for this by considering the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each…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3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8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9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5337" y="953588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337" y="953588"/>
                <a:ext cx="989694" cy="566950"/>
              </a:xfrm>
              <a:prstGeom prst="rect">
                <a:avLst/>
              </a:prstGeom>
              <a:blipFill>
                <a:blip r:embed="rId11"/>
                <a:stretch>
                  <a:fillRect l="-1266" t="-2174" r="-253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54" y="4794068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54" y="4794068"/>
                <a:ext cx="1089081" cy="568232"/>
              </a:xfrm>
              <a:prstGeom prst="rect">
                <a:avLst/>
              </a:prstGeom>
              <a:blipFill>
                <a:blip r:embed="rId12"/>
                <a:stretch>
                  <a:fillRect l="-2326" t="-2174" r="-232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13" action="ppaction://hlinkfile"/>
          </p:cNvPr>
          <p:cNvSpPr txBox="1"/>
          <p:nvPr/>
        </p:nvSpPr>
        <p:spPr>
          <a:xfrm>
            <a:off x="7664470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931" t="25625" r="32899" b="11557"/>
          <a:stretch/>
        </p:blipFill>
        <p:spPr>
          <a:xfrm>
            <a:off x="5712823" y="1410789"/>
            <a:ext cx="4811421" cy="423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Imagine we drew on the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the planes…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3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8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9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9873" y="1484811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73" y="1484811"/>
                <a:ext cx="989694" cy="566950"/>
              </a:xfrm>
              <a:prstGeom prst="rect">
                <a:avLst/>
              </a:prstGeom>
              <a:blipFill>
                <a:blip r:embed="rId11"/>
                <a:stretch>
                  <a:fillRect l="-1266" t="-2174" r="-253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9600" y="4811485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811485"/>
                <a:ext cx="1089081" cy="568232"/>
              </a:xfrm>
              <a:prstGeom prst="rect">
                <a:avLst/>
              </a:prstGeom>
              <a:blipFill>
                <a:blip r:embed="rId12"/>
                <a:stretch>
                  <a:fillRect l="-2326" t="-2174" r="-232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13" action="ppaction://hlinkfile"/>
          </p:cNvPr>
          <p:cNvSpPr txBox="1"/>
          <p:nvPr/>
        </p:nvSpPr>
        <p:spPr>
          <a:xfrm>
            <a:off x="7664470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a 2D drawing of the situation…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6966857" y="1750424"/>
            <a:ext cx="2203268" cy="18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682445" y="1750423"/>
            <a:ext cx="487680" cy="1872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8917577" y="1184366"/>
            <a:ext cx="914400" cy="914400"/>
          </a:xfrm>
          <a:prstGeom prst="arc">
            <a:avLst>
              <a:gd name="adj1" fmla="val 7768348"/>
              <a:gd name="adj2" fmla="val 98377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7768049" y="1863638"/>
            <a:ext cx="152398" cy="186798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V="1">
            <a:off x="7641771" y="1955075"/>
            <a:ext cx="487680" cy="18723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274271">
            <a:off x="7654836" y="1593669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111764">
            <a:off x="8682686" y="2643052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84381" y="3691013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381" y="3691013"/>
                <a:ext cx="336559" cy="2879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56621" y="2484876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21" y="2484876"/>
                <a:ext cx="336559" cy="2879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 rot="21324750">
            <a:off x="7772401" y="1859757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858893">
            <a:off x="8722520" y="3024188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157357" y="2609306"/>
            <a:ext cx="914400" cy="914400"/>
          </a:xfrm>
          <a:prstGeom prst="arc">
            <a:avLst>
              <a:gd name="adj1" fmla="val 17968055"/>
              <a:gd name="adj2" fmla="val 206373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606937" y="2601686"/>
            <a:ext cx="914400" cy="914400"/>
          </a:xfrm>
          <a:prstGeom prst="arc">
            <a:avLst>
              <a:gd name="adj1" fmla="val 12503062"/>
              <a:gd name="adj2" fmla="val 144039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05650" y="242316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2423160"/>
                <a:ext cx="658898" cy="215444"/>
              </a:xfrm>
              <a:prstGeom prst="rect">
                <a:avLst/>
              </a:prstGeom>
              <a:blipFill>
                <a:blip r:embed="rId12"/>
                <a:stretch>
                  <a:fillRect l="-5769"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04810" y="26212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810" y="2621280"/>
                <a:ext cx="146322" cy="215444"/>
              </a:xfrm>
              <a:prstGeom prst="rect">
                <a:avLst/>
              </a:prstGeom>
              <a:blipFill>
                <a:blip r:embed="rId13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40090" y="188214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090" y="1882140"/>
                <a:ext cx="658898" cy="215444"/>
              </a:xfrm>
              <a:prstGeom prst="rect">
                <a:avLst/>
              </a:prstGeom>
              <a:blipFill>
                <a:blip r:embed="rId14"/>
                <a:stretch>
                  <a:fillRect l="-5660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698238" y="4075649"/>
            <a:ext cx="48364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we want to find the acute angle between two planes, their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will produce an obtuse angle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acute angle between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planes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will therefore be given by 180 - this angle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this is actually the same as the acute angle between the </a:t>
            </a:r>
            <a:r>
              <a:rPr lang="en-US" sz="1400" u="sng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endParaRPr lang="en-US" sz="1400" u="sng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can just use the cosine formula from before, using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the planes!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7652657" y="2260056"/>
            <a:ext cx="914400" cy="914400"/>
          </a:xfrm>
          <a:prstGeom prst="arc">
            <a:avLst>
              <a:gd name="adj1" fmla="val 7301134"/>
              <a:gd name="adj2" fmla="val 9872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34910" y="29514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910" y="2951480"/>
                <a:ext cx="146322" cy="215444"/>
              </a:xfrm>
              <a:prstGeom prst="rect">
                <a:avLst/>
              </a:prstGeom>
              <a:blipFill>
                <a:blip r:embed="rId13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8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9" grpId="0"/>
      <p:bldP spid="30" grpId="0"/>
      <p:bldP spid="33" grpId="0"/>
      <p:bldP spid="15" grpId="0" animBg="1"/>
      <p:bldP spid="34" grpId="0" animBg="1"/>
      <p:bldP spid="35" grpId="0" animBg="1"/>
      <p:bldP spid="37" grpId="0" animBg="1"/>
      <p:bldP spid="16" grpId="0"/>
      <p:bldP spid="39" grpId="0"/>
      <p:bldP spid="40" grpId="0"/>
      <p:bldP spid="41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Let the </a:t>
                </a:r>
                <a:r>
                  <a:rPr lang="en-US" sz="1600" dirty="0" err="1">
                    <a:latin typeface="Comic Sans MS" pitchFamily="66" charset="0"/>
                  </a:rPr>
                  <a:t>normals</a:t>
                </a:r>
                <a:r>
                  <a:rPr lang="en-US" sz="1600" dirty="0">
                    <a:latin typeface="Comic Sans MS" pitchFamily="66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10" y="653253"/>
                <a:ext cx="1736822" cy="665118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223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37" y="5000625"/>
                <a:ext cx="839524" cy="568232"/>
              </a:xfrm>
              <a:prstGeom prst="rect">
                <a:avLst/>
              </a:prstGeom>
              <a:blipFill>
                <a:blip r:embed="rId10"/>
                <a:stretch>
                  <a:fillRect l="-2985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0048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87" y="5000625"/>
                <a:ext cx="839524" cy="568232"/>
              </a:xfrm>
              <a:prstGeom prst="rect">
                <a:avLst/>
              </a:prstGeom>
              <a:blipFill>
                <a:blip r:embed="rId11"/>
                <a:stretch>
                  <a:fillRect l="-4478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76538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38" y="5800725"/>
                <a:ext cx="599715" cy="215444"/>
              </a:xfrm>
              <a:prstGeom prst="rect">
                <a:avLst/>
              </a:prstGeom>
              <a:blipFill>
                <a:blip r:embed="rId12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86213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13" y="5800725"/>
                <a:ext cx="599715" cy="215444"/>
              </a:xfrm>
              <a:prstGeom prst="rect">
                <a:avLst/>
              </a:prstGeom>
              <a:blipFill>
                <a:blip r:embed="rId13"/>
                <a:stretch>
                  <a:fillRect r="-41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24550" y="1683154"/>
                <a:ext cx="158017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1683154"/>
                <a:ext cx="1580176" cy="601575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24550" y="2483254"/>
                <a:ext cx="2220736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(9)(9)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2483254"/>
                <a:ext cx="2220736" cy="1015599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29350" y="3854854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=78.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0" y="3854854"/>
                <a:ext cx="1116844" cy="3441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8109344" y="2069331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8175989" y="2306683"/>
            <a:ext cx="8787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8109344" y="3040881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8299814" y="336395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19536" y="72584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60" y="268253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</a:t>
            </a:r>
            <a:r>
              <a:rPr lang="en-US" sz="2400" dirty="0" smtClean="0"/>
              <a:t>-8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Q9-11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Q12-14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83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5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5667376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175116" y="1985963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16" y="1985963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775" r="-310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34364" y="1985963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64" y="1985963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3650" r="-146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564629" y="2790825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29" y="2790825"/>
                <a:ext cx="2510239" cy="338554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55103" y="3257550"/>
                <a:ext cx="3344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+(−1)(3)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03" y="3257550"/>
                <a:ext cx="3344442" cy="338554"/>
              </a:xfrm>
              <a:prstGeom prst="rect">
                <a:avLst/>
              </a:prstGeom>
              <a:blipFill>
                <a:blip r:embed="rId9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574153" y="3695700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153" y="3695700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41717" y="4652963"/>
                <a:ext cx="2674899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17" y="4652963"/>
                <a:ext cx="2674899" cy="298159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651241" y="5129212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41" y="5129212"/>
                <a:ext cx="949362" cy="274370"/>
              </a:xfrm>
              <a:prstGeom prst="rect">
                <a:avLst/>
              </a:prstGeom>
              <a:blipFill>
                <a:blip r:embed="rId12"/>
                <a:stretch>
                  <a:fillRect r="-263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632192" y="5729288"/>
                <a:ext cx="236712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92" y="5729288"/>
                <a:ext cx="2367123" cy="2981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641716" y="620553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16" y="6205537"/>
                <a:ext cx="949362" cy="275268"/>
              </a:xfrm>
              <a:prstGeom prst="rect">
                <a:avLst/>
              </a:prstGeom>
              <a:blipFill>
                <a:blip r:embed="rId14"/>
                <a:stretch>
                  <a:fillRect r="-2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5572126" y="243840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19726" y="4238626"/>
            <a:ext cx="34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the magnitude of each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15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9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5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5667376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175116" y="1985963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16" y="1985963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775" r="-310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34364" y="1985963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64" y="1985963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3650" r="-146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088503" y="2390775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503" y="2390775"/>
                <a:ext cx="122411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594341" y="2414587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41" y="2414587"/>
                <a:ext cx="949362" cy="274370"/>
              </a:xfrm>
              <a:prstGeom prst="rect">
                <a:avLst/>
              </a:prstGeom>
              <a:blipFill>
                <a:blip r:embed="rId9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889741" y="241458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741" y="2414587"/>
                <a:ext cx="949362" cy="275268"/>
              </a:xfrm>
              <a:prstGeom prst="rect">
                <a:avLst/>
              </a:prstGeom>
              <a:blipFill>
                <a:blip r:embed="rId10"/>
                <a:stretch>
                  <a:fillRect r="-263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3150004"/>
                <a:ext cx="1580176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150004"/>
                <a:ext cx="1580176" cy="601575"/>
              </a:xfrm>
              <a:prstGeom prst="rect">
                <a:avLst/>
              </a:prstGeom>
              <a:blipFill>
                <a:blip r:embed="rId11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19750" y="3978679"/>
                <a:ext cx="1790362" cy="60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−13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74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17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0" y="3978679"/>
                <a:ext cx="1790362" cy="6014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3600" y="4912129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=68.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912129"/>
                <a:ext cx="1116844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372110" y="351223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651568" y="3721861"/>
            <a:ext cx="13590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53060" y="43218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56319" y="4607686"/>
            <a:ext cx="1082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14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7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8213726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The equation of the plane will be: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blipFill>
                <a:blip r:embed="rId4"/>
                <a:stretch>
                  <a:fillRect l="-870" t="-2759" r="-435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5561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6793553" y="2832497"/>
            <a:ext cx="127091" cy="123099"/>
            <a:chOff x="6979103" y="5050971"/>
            <a:chExt cx="127091" cy="12309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270821" y="2021391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blipFill>
                <a:blip r:embed="rId7"/>
                <a:stretch>
                  <a:fillRect l="-2597" t="-5882" r="-649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blipFill>
                <a:blip r:embed="rId8"/>
                <a:stretch>
                  <a:fillRect l="-3390" r="-678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848476" y="2081350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8079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7326953" y="2459117"/>
            <a:ext cx="127091" cy="123099"/>
            <a:chOff x="6979103" y="5050971"/>
            <a:chExt cx="127091" cy="12309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362836" y="243979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836" y="2439793"/>
                <a:ext cx="968021" cy="215444"/>
              </a:xfrm>
              <a:prstGeom prst="rect">
                <a:avLst/>
              </a:prstGeom>
              <a:blipFill>
                <a:blip r:embed="rId9"/>
                <a:stretch>
                  <a:fillRect l="-2597" t="-5882" r="-519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>
            <a:off x="7391401" y="2073730"/>
            <a:ext cx="1949633" cy="4480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rallelogram 74"/>
          <p:cNvSpPr/>
          <p:nvPr/>
        </p:nvSpPr>
        <p:spPr>
          <a:xfrm rot="16200000" flipH="1">
            <a:off x="8091490" y="2240759"/>
            <a:ext cx="126212" cy="107156"/>
          </a:xfrm>
          <a:prstGeom prst="parallelogram">
            <a:avLst>
              <a:gd name="adj" fmla="val 2009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4149" y="3143796"/>
                <a:ext cx="5155474" cy="353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the normal vector to the plane,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variable point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lies in the plane, so by definition, it must be perpendicular to the normal vector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you put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they will be perpendicular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dot product of the normal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0…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49" y="3143796"/>
                <a:ext cx="5155474" cy="3535199"/>
              </a:xfrm>
              <a:prstGeom prst="rect">
                <a:avLst/>
              </a:prstGeom>
              <a:blipFill>
                <a:blip r:embed="rId10"/>
                <a:stretch>
                  <a:fillRect l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11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12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61" grpId="0"/>
      <p:bldP spid="68" grpId="0"/>
      <p:bldP spid="69" grpId="0"/>
      <p:bldP spid="9" grpId="0" animBg="1"/>
      <p:bldP spid="73" grpId="0"/>
      <p:bldP spid="73" grpId="1"/>
      <p:bldP spid="75" grpId="0" animBg="1"/>
      <p:bldP spid="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8213726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5561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9270821" y="2021391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blipFill>
                <a:blip r:embed="rId4"/>
                <a:stretch>
                  <a:fillRect l="-2597" t="-5882" r="-649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blipFill>
                <a:blip r:embed="rId5"/>
                <a:stretch>
                  <a:fillRect l="-3390" r="-678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848476" y="2081350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8079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10549" y="3230881"/>
                <a:ext cx="78899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𝐴𝑅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49" y="3230881"/>
                <a:ext cx="788999" cy="243015"/>
              </a:xfrm>
              <a:prstGeom prst="rect">
                <a:avLst/>
              </a:prstGeom>
              <a:blipFill>
                <a:blip r:embed="rId6"/>
                <a:stretch>
                  <a:fillRect l="-4762"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00800" y="3618412"/>
                <a:ext cx="1499513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18412"/>
                <a:ext cx="1499513" cy="569195"/>
              </a:xfrm>
              <a:prstGeom prst="rect">
                <a:avLst/>
              </a:prstGeom>
              <a:blipFill>
                <a:blip r:embed="rId7"/>
                <a:stretch>
                  <a:fillRect r="-169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61907" y="4258492"/>
                <a:ext cx="1332736" cy="577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07" y="4258492"/>
                <a:ext cx="1332736" cy="577915"/>
              </a:xfrm>
              <a:prstGeom prst="rect">
                <a:avLst/>
              </a:prstGeom>
              <a:blipFill>
                <a:blip r:embed="rId8"/>
                <a:stretch>
                  <a:fillRect r="-188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91199" y="4924698"/>
                <a:ext cx="2111925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924698"/>
                <a:ext cx="2111925" cy="569195"/>
              </a:xfrm>
              <a:prstGeom prst="rect">
                <a:avLst/>
              </a:prstGeom>
              <a:blipFill>
                <a:blip r:embed="rId9"/>
                <a:stretch>
                  <a:fillRect r="-120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14456" y="563444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5634445"/>
                <a:ext cx="1798121" cy="569195"/>
              </a:xfrm>
              <a:prstGeom prst="rect">
                <a:avLst/>
              </a:prstGeom>
              <a:blipFill>
                <a:blip r:embed="rId10"/>
                <a:stretch>
                  <a:fillRect t="-22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7963201" y="34085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283881" y="3557213"/>
            <a:ext cx="15568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vectors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7906596" y="4005084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105356" y="4057958"/>
            <a:ext cx="15568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902242" y="46277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8109711" y="4654494"/>
            <a:ext cx="24450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re-written as two separate dot products…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8577157" y="5381037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819460" y="5529704"/>
            <a:ext cx="10734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11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14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The equation of the plane will be: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blipFill>
                <a:blip r:embed="rId15"/>
                <a:stretch>
                  <a:fillRect l="-870" t="-2759" r="-435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4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5" grpId="0"/>
      <p:bldP spid="36" grpId="0" animBg="1"/>
      <p:bldP spid="37" grpId="0"/>
      <p:bldP spid="38" grpId="0" animBg="1"/>
      <p:bldP spid="39" grpId="0"/>
      <p:bldP spid="43" grpId="0" animBg="1"/>
      <p:bldP spid="45" grpId="0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8213726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5561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9270821" y="2021391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blipFill>
                <a:blip r:embed="rId4"/>
                <a:stretch>
                  <a:fillRect l="-2597" t="-5882" r="-649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blipFill>
                <a:blip r:embed="rId5"/>
                <a:stretch>
                  <a:fillRect l="-3390" r="-678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848476" y="2081350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8079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86844" y="3378926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4" y="3378926"/>
                <a:ext cx="1798121" cy="56919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7575672" y="3682866"/>
            <a:ext cx="262043" cy="10197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29006" y="3160973"/>
                <a:ext cx="2778034" cy="1595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have numerical values (as point A is fixed and the normal vector will be given), then the answer to this vector will be a constant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call it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006" y="3160973"/>
                <a:ext cx="2778034" cy="1595950"/>
              </a:xfrm>
              <a:prstGeom prst="rect">
                <a:avLst/>
              </a:prstGeom>
              <a:blipFill>
                <a:blip r:embed="rId7"/>
                <a:stretch>
                  <a:fillRect l="-2273" r="-4091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73781" y="4428309"/>
                <a:ext cx="1100879" cy="534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1" y="4428309"/>
                <a:ext cx="1100879" cy="534057"/>
              </a:xfrm>
              <a:prstGeom prst="rect">
                <a:avLst/>
              </a:prstGeom>
              <a:blipFill>
                <a:blip r:embed="rId8"/>
                <a:stretch>
                  <a:fillRect r="-3448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90752" y="5373187"/>
                <a:ext cx="1387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2" y="5373187"/>
                <a:ext cx="1387496" cy="215444"/>
              </a:xfrm>
              <a:prstGeom prst="rect">
                <a:avLst/>
              </a:prstGeom>
              <a:blipFill>
                <a:blip r:embed="rId9"/>
                <a:stretch>
                  <a:fillRect l="-1818" r="-181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257810" y="47409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537268" y="4950585"/>
            <a:ext cx="1911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of the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43154" y="5756127"/>
                <a:ext cx="4676503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this is the Cartesian form of the equation of a plane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dot product of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determines where the plane is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values in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 its direction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4" y="5756127"/>
                <a:ext cx="4676503" cy="923330"/>
              </a:xfrm>
              <a:prstGeom prst="rect">
                <a:avLst/>
              </a:prstGeom>
              <a:blipFill>
                <a:blip r:embed="rId10"/>
                <a:stretch>
                  <a:fillRect t="-405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11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14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The equation of the plane will be: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blipFill>
                <a:blip r:embed="rId15"/>
                <a:stretch>
                  <a:fillRect l="-870" t="-2759" r="-435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8213726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5561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9270821" y="2021391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436" y="2813173"/>
                <a:ext cx="968021" cy="215444"/>
              </a:xfrm>
              <a:prstGeom prst="rect">
                <a:avLst/>
              </a:prstGeom>
              <a:blipFill>
                <a:blip r:embed="rId4"/>
                <a:stretch>
                  <a:fillRect l="-2597" t="-5882" r="-649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522" y="1897141"/>
                <a:ext cx="735586" cy="215444"/>
              </a:xfrm>
              <a:prstGeom prst="rect">
                <a:avLst/>
              </a:prstGeom>
              <a:blipFill>
                <a:blip r:embed="rId5"/>
                <a:stretch>
                  <a:fillRect l="-3390" r="-678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848476" y="2081350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8079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86844" y="3378926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4" y="3378926"/>
                <a:ext cx="1798121" cy="56919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878" y="1030208"/>
                <a:ext cx="38664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04" y="887334"/>
                <a:ext cx="585417" cy="702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562142"/>
              </a:xfrm>
              <a:prstGeom prst="rect">
                <a:avLst/>
              </a:prstGeom>
              <a:blipFill>
                <a:blip r:embed="rId10"/>
                <a:stretch>
                  <a:fillRect l="-1408" r="-211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The equation of the plane will be:</a:t>
                </a: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305" y="3631204"/>
                <a:ext cx="2908663" cy="1826719"/>
              </a:xfrm>
              <a:prstGeom prst="rect">
                <a:avLst/>
              </a:prstGeom>
              <a:blipFill>
                <a:blip r:embed="rId11"/>
                <a:stretch>
                  <a:fillRect l="-870" t="-2759" r="-435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619760" y="368368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842068" y="3836161"/>
            <a:ext cx="249255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the equation for a plane is written in ‘scalar product form’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24993" y="443620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993" y="4436200"/>
                <a:ext cx="847348" cy="215444"/>
              </a:xfrm>
              <a:prstGeom prst="rect">
                <a:avLst/>
              </a:prstGeom>
              <a:blipFill>
                <a:blip r:embed="rId12"/>
                <a:stretch>
                  <a:fillRect l="-1471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4976" y="4807711"/>
                <a:ext cx="49529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general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6" y="4807711"/>
                <a:ext cx="4952999" cy="430887"/>
              </a:xfrm>
              <a:prstGeom prst="rect">
                <a:avLst/>
              </a:prstGeom>
              <a:blipFill>
                <a:blip r:embed="rId13"/>
                <a:stretch>
                  <a:fillRect l="-256" t="-14706" r="-1279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05944" y="5979250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4" y="5979250"/>
                <a:ext cx="663515" cy="215444"/>
              </a:xfrm>
              <a:prstGeom prst="rect">
                <a:avLst/>
              </a:prstGeom>
              <a:blipFill>
                <a:blip r:embed="rId14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15468" y="544585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68" y="5445850"/>
                <a:ext cx="847348" cy="215444"/>
              </a:xfrm>
              <a:prstGeom prst="rect">
                <a:avLst/>
              </a:prstGeom>
              <a:blipFill>
                <a:blip r:embed="rId15"/>
                <a:stretch>
                  <a:fillRect l="-1471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7076835" y="5569633"/>
            <a:ext cx="181216" cy="55494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267576" y="5655436"/>
                <a:ext cx="31908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a scalar value, this form can also be used…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76" y="5655436"/>
                <a:ext cx="3190875" cy="430887"/>
              </a:xfrm>
              <a:prstGeom prst="rect">
                <a:avLst/>
              </a:prstGeom>
              <a:blipFill>
                <a:blip r:embed="rId16"/>
                <a:stretch>
                  <a:fillRect l="-1581" t="-11429" r="-3162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1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14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37" grpId="0"/>
      <p:bldP spid="38" grpId="0"/>
      <p:bldP spid="39" grpId="0"/>
      <p:bldP spid="40" grpId="0" animBg="1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20219" y="1597751"/>
                <a:ext cx="971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219" y="1597751"/>
                <a:ext cx="971035" cy="246221"/>
              </a:xfrm>
              <a:prstGeom prst="rect">
                <a:avLst/>
              </a:prstGeom>
              <a:blipFill>
                <a:blip r:embed="rId9"/>
                <a:stretch>
                  <a:fillRect l="-1299" r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29693" y="2054950"/>
                <a:ext cx="216418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693" y="2054950"/>
                <a:ext cx="2164182" cy="651204"/>
              </a:xfrm>
              <a:prstGeom prst="rect">
                <a:avLst/>
              </a:prstGeom>
              <a:blipFill>
                <a:blip r:embed="rId10"/>
                <a:stretch>
                  <a:fillRect l="-581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39219" y="2912201"/>
                <a:ext cx="352045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+(−5)(−1)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19" y="2912201"/>
                <a:ext cx="3520451" cy="649601"/>
              </a:xfrm>
              <a:prstGeom prst="rect">
                <a:avLst/>
              </a:prstGeom>
              <a:blipFill>
                <a:blip r:embed="rId11"/>
                <a:stretch>
                  <a:fillRect l="-360" r="-1439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58269" y="3721826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69" y="3721826"/>
                <a:ext cx="1246239" cy="649601"/>
              </a:xfrm>
              <a:prstGeom prst="rect">
                <a:avLst/>
              </a:prstGeom>
              <a:blipFill>
                <a:blip r:embed="rId12"/>
                <a:stretch>
                  <a:fillRect l="-1000" r="-200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924560" y="1778683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105776" y="1885951"/>
                <a:ext cx="18669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their vectors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776" y="1885951"/>
                <a:ext cx="1866900" cy="430887"/>
              </a:xfrm>
              <a:prstGeom prst="rect">
                <a:avLst/>
              </a:prstGeom>
              <a:blipFill>
                <a:blip r:embed="rId13"/>
                <a:stretch>
                  <a:fillRect l="-1351" t="-11765" r="-4730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9153285" y="2597833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9143760" y="3359833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9324976" y="2552701"/>
            <a:ext cx="13430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on the right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6876" y="3562350"/>
            <a:ext cx="9810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62569" y="6017351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69" y="6017351"/>
                <a:ext cx="1089081" cy="568361"/>
              </a:xfrm>
              <a:prstGeom prst="rect">
                <a:avLst/>
              </a:prstGeom>
              <a:blipFill>
                <a:blip r:embed="rId14"/>
                <a:stretch>
                  <a:fillRect l="-1149" t="-2174" r="-34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296025" y="4695826"/>
            <a:ext cx="36290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scalar product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 animBg="1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769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8703"/>
                <a:ext cx="1752852" cy="66511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0" y="0"/>
                <a:ext cx="3600450" cy="642484"/>
              </a:xfrm>
              <a:prstGeom prst="rect">
                <a:avLst/>
              </a:prstGeom>
              <a:blipFill>
                <a:blip r:embed="rId6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3" y="483325"/>
                <a:ext cx="847348" cy="215444"/>
              </a:xfrm>
              <a:prstGeom prst="rect">
                <a:avLst/>
              </a:prstGeom>
              <a:blipFill>
                <a:blip r:embed="rId7"/>
                <a:stretch>
                  <a:fillRect l="-298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44" y="750025"/>
                <a:ext cx="663515" cy="215444"/>
              </a:xfrm>
              <a:prstGeom prst="rect">
                <a:avLst/>
              </a:prstGeom>
              <a:blipFill>
                <a:blip r:embed="rId8"/>
                <a:stretch>
                  <a:fillRect l="-3774" r="-377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34494" y="1454876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494" y="1454876"/>
                <a:ext cx="1246239" cy="649601"/>
              </a:xfrm>
              <a:prstGeom prst="rect">
                <a:avLst/>
              </a:prstGeom>
              <a:blipFill>
                <a:blip r:embed="rId9"/>
                <a:stretch>
                  <a:fillRect l="-1010" t="-1923" r="-303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62569" y="6017351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69" y="6017351"/>
                <a:ext cx="1089081" cy="568361"/>
              </a:xfrm>
              <a:prstGeom prst="rect">
                <a:avLst/>
              </a:prstGeom>
              <a:blipFill>
                <a:blip r:embed="rId10"/>
                <a:stretch>
                  <a:fillRect l="-1149" t="-2174" r="-34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58269" y="2293076"/>
                <a:ext cx="15241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69" y="2293076"/>
                <a:ext cx="1524199" cy="649601"/>
              </a:xfrm>
              <a:prstGeom prst="rect">
                <a:avLst/>
              </a:prstGeom>
              <a:blipFill>
                <a:blip r:embed="rId11"/>
                <a:stretch>
                  <a:fillRect t="-1923" r="-247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362585" y="1807258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62851" y="1666876"/>
                <a:ext cx="3000375" cy="963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to the Cartesian form, replace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 general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1" y="1666876"/>
                <a:ext cx="3000375" cy="963469"/>
              </a:xfrm>
              <a:prstGeom prst="rect">
                <a:avLst/>
              </a:prstGeom>
              <a:blipFill>
                <a:blip r:embed="rId12"/>
                <a:stretch>
                  <a:fillRect t="-5195" r="-844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6369" y="3340826"/>
                <a:ext cx="1483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369" y="3340826"/>
                <a:ext cx="1483035" cy="246221"/>
              </a:xfrm>
              <a:prstGeom prst="rect">
                <a:avLst/>
              </a:prstGeom>
              <a:blipFill>
                <a:blip r:embed="rId13"/>
                <a:stretch>
                  <a:fillRect l="-2564" r="-256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372110" y="2664508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477126" y="2867026"/>
            <a:ext cx="184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6076" y="3962401"/>
            <a:ext cx="27241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Cartesian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3" grpId="0"/>
      <p:bldP spid="24" grpId="0" animBg="1"/>
      <p:bldP spid="25" grpId="0"/>
      <p:bldP spid="26" grpId="0"/>
      <p:bldP spid="27" grpId="0" animBg="1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2024</Words>
  <Application>Microsoft Office PowerPoint</Application>
  <PresentationFormat>Widescreen</PresentationFormat>
  <Paragraphs>471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Richard Lawton</dc:creator>
  <cp:lastModifiedBy>Richard Lawton</cp:lastModifiedBy>
  <cp:revision>3</cp:revision>
  <dcterms:created xsi:type="dcterms:W3CDTF">2019-08-06T16:32:53Z</dcterms:created>
  <dcterms:modified xsi:type="dcterms:W3CDTF">2019-08-26T05:33:50Z</dcterms:modified>
</cp:coreProperties>
</file>