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82" r:id="rId3"/>
    <p:sldId id="283" r:id="rId4"/>
    <p:sldId id="284" r:id="rId5"/>
    <p:sldId id="285" r:id="rId6"/>
    <p:sldId id="61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2.png"/><Relationship Id="rId7" Type="http://schemas.openxmlformats.org/officeDocument/2006/relationships/image" Target="../media/image2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10" Type="http://schemas.openxmlformats.org/officeDocument/2006/relationships/image" Target="../media/image29.png"/><Relationship Id="rId4" Type="http://schemas.openxmlformats.org/officeDocument/2006/relationships/image" Target="../media/image23.png"/><Relationship Id="rId9" Type="http://schemas.openxmlformats.org/officeDocument/2006/relationships/image" Target="../media/image28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3.png"/><Relationship Id="rId3" Type="http://schemas.openxmlformats.org/officeDocument/2006/relationships/image" Target="../media/image22.png"/><Relationship Id="rId7" Type="http://schemas.openxmlformats.org/officeDocument/2006/relationships/image" Target="../media/image32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1.png"/><Relationship Id="rId5" Type="http://schemas.openxmlformats.org/officeDocument/2006/relationships/image" Target="../media/image30.png"/><Relationship Id="rId4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dirty="0">
                <a:latin typeface="Comic Sans MS" pitchFamily="66" charset="0"/>
              </a:rPr>
              <a:t>Prior Knowledge Check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147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1924595" y="1558835"/>
                <a:ext cx="3605349" cy="5033555"/>
              </a:xfrm>
            </p:spPr>
            <p:txBody>
              <a:bodyPr/>
              <a:lstStyle/>
              <a:p>
                <a:pPr eaLnBrk="1" hangingPunct="1">
                  <a:lnSpc>
                    <a:spcPct val="90000"/>
                  </a:lnSpc>
                  <a:buAutoNum type="arabicParenR"/>
                </a:pPr>
                <a:r>
                  <a:rPr lang="en-US" altLang="en-US" sz="1800" dirty="0">
                    <a:latin typeface="Comic Sans MS" pitchFamily="66" charset="0"/>
                  </a:rPr>
                  <a:t>The forces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altLang="en-US" sz="18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US" altLang="en-US" sz="18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en-US" sz="18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𝐹</m:t>
                        </m:r>
                      </m:e>
                      <m:sub>
                        <m:r>
                          <a:rPr lang="en-US" altLang="en-US" sz="18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US" altLang="en-US" sz="18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+4</m:t>
                    </m:r>
                    <m:r>
                      <a:rPr lang="en-US" altLang="en-US" sz="1800" b="1" i="1">
                        <a:latin typeface="Cambria Math" panose="02040503050406030204" pitchFamily="18" charset="0"/>
                      </a:rPr>
                      <m:t>𝒋</m:t>
                    </m:r>
                  </m:oMath>
                </a14:m>
                <a:r>
                  <a:rPr lang="en-GB" altLang="en-US" sz="1800" dirty="0">
                    <a:latin typeface="Comic Sans MS" pitchFamily="66" charset="0"/>
                  </a:rPr>
                  <a:t> act on a particle. Find the magnitude and direction of the resultant force</a:t>
                </a: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rabicParenR"/>
                </a:pPr>
                <a:r>
                  <a:rPr lang="en-US" altLang="en-US" sz="1800" dirty="0">
                    <a:latin typeface="Comic Sans MS" pitchFamily="66" charset="0"/>
                  </a:rPr>
                  <a:t>A particle moves in a straight line with constant acceleration.</a:t>
                </a:r>
              </a:p>
              <a:p>
                <a:pPr eaLnBrk="1" hangingPunct="1">
                  <a:lnSpc>
                    <a:spcPct val="90000"/>
                  </a:lnSpc>
                  <a:buAutoNum type="alphaLcParenR"/>
                </a:pPr>
                <a:r>
                  <a:rPr lang="en-US" altLang="en-US" sz="1800" dirty="0"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=3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=0.5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=5</m:t>
                    </m:r>
                  </m:oMath>
                </a14:m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FontTx/>
                  <a:buAutoNum type="alphaLcParenR"/>
                </a:pPr>
                <a:r>
                  <a:rPr lang="en-US" altLang="en-US" sz="1800" dirty="0">
                    <a:latin typeface="Comic Sans MS" pitchFamily="66" charset="0"/>
                  </a:rPr>
                  <a:t>Calculate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𝑠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when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𝑢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=4.5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,     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=−1.5</m:t>
                    </m:r>
                  </m:oMath>
                </a14:m>
                <a:r>
                  <a:rPr lang="en-US" altLang="en-US" sz="1800" dirty="0">
                    <a:latin typeface="Comic Sans MS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altLang="en-US" sz="18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sz="1800" i="1"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endParaRPr lang="en-US" altLang="en-US" sz="1800" dirty="0">
                  <a:latin typeface="Comic Sans MS" pitchFamily="66" charset="0"/>
                </a:endParaRPr>
              </a:p>
              <a:p>
                <a:pPr eaLnBrk="1" hangingPunct="1">
                  <a:lnSpc>
                    <a:spcPct val="90000"/>
                  </a:lnSpc>
                  <a:buAutoNum type="alphaLcParenR"/>
                </a:pPr>
                <a:endParaRPr lang="en-US" altLang="en-US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6147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1924595" y="1558835"/>
                <a:ext cx="3605349" cy="5033555"/>
              </a:xfrm>
              <a:blipFill>
                <a:blip r:embed="rId3"/>
                <a:stretch>
                  <a:fillRect l="-2113" t="-2015" r="-211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3"/>
              <p:cNvSpPr txBox="1">
                <a:spLocks noChangeArrowheads="1"/>
              </p:cNvSpPr>
              <p:nvPr/>
            </p:nvSpPr>
            <p:spPr bwMode="auto">
              <a:xfrm>
                <a:off x="6426927" y="1541417"/>
                <a:ext cx="3605349" cy="503355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>
                <a:lvl1pPr marL="342900" indent="-3429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3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742950" indent="-28575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800">
                    <a:solidFill>
                      <a:schemeClr val="tx1"/>
                    </a:solidFill>
                    <a:latin typeface="+mn-lt"/>
                    <a:cs typeface="+mn-cs"/>
                  </a:defRPr>
                </a:lvl2pPr>
                <a:lvl3pPr marL="11430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•"/>
                  <a:defRPr sz="2400">
                    <a:solidFill>
                      <a:schemeClr val="tx1"/>
                    </a:solidFill>
                    <a:latin typeface="+mn-lt"/>
                    <a:cs typeface="+mn-cs"/>
                  </a:defRPr>
                </a:lvl3pPr>
                <a:lvl4pPr marL="16002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–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4pPr>
                <a:lvl5pPr marL="2057400" indent="-228600" algn="l" rtl="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5pPr>
                <a:lvl6pPr marL="25146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6pPr>
                <a:lvl7pPr marL="29718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7pPr>
                <a:lvl8pPr marL="34290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8pPr>
                <a:lvl9pPr marL="3886200" indent="-228600" algn="l" rtl="0" fontAlgn="base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+mn-lt"/>
                    <a:cs typeface="+mn-cs"/>
                  </a:defRPr>
                </a:lvl9pPr>
              </a:lstStyle>
              <a:p>
                <a:pPr marL="0" indent="0" eaLnBrk="1" hangingPunct="1">
                  <a:lnSpc>
                    <a:spcPct val="90000"/>
                  </a:lnSpc>
                  <a:buNone/>
                </a:pPr>
                <a:r>
                  <a:rPr lang="en-US" altLang="en-US" sz="1800" kern="0" dirty="0">
                    <a:latin typeface="Comic Sans MS" pitchFamily="66" charset="0"/>
                  </a:rPr>
                  <a:t>3) A body of mass 2kg is acted on by a force </a:t>
                </a:r>
                <a14:m>
                  <m:oMath xmlns:m="http://schemas.openxmlformats.org/officeDocument/2006/math">
                    <m:r>
                      <a:rPr lang="en-US" altLang="en-US" sz="1800" b="1" i="1" kern="0" dirty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en-US" sz="1800" kern="0" dirty="0">
                    <a:latin typeface="Comic Sans MS" pitchFamily="66" charset="0"/>
                  </a:rPr>
                  <a:t> N. The body starts from rest and moves in a straight line. After 5 seconds, the displacement of the body is 20m. Find the magnitude of </a:t>
                </a:r>
                <a14:m>
                  <m:oMath xmlns:m="http://schemas.openxmlformats.org/officeDocument/2006/math">
                    <m:r>
                      <a:rPr lang="en-US" altLang="en-US" sz="1800" b="1" i="1" kern="0" dirty="0">
                        <a:latin typeface="Cambria Math" panose="02040503050406030204" pitchFamily="18" charset="0"/>
                      </a:rPr>
                      <m:t>𝑭</m:t>
                    </m:r>
                  </m:oMath>
                </a14:m>
                <a:r>
                  <a:rPr lang="en-US" altLang="en-US" sz="1800" kern="0" dirty="0">
                    <a:latin typeface="Comic Sans MS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5" name="Rectangle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6426927" y="1541417"/>
                <a:ext cx="3605349" cy="5033555"/>
              </a:xfrm>
              <a:prstGeom prst="rect">
                <a:avLst/>
              </a:prstGeom>
              <a:blipFill>
                <a:blip r:embed="rId4"/>
                <a:stretch>
                  <a:fillRect l="-1053" t="-754" r="-1754"/>
                </a:stretch>
              </a:blipFill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712721" y="2982688"/>
                <a:ext cx="2723053" cy="40479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ad>
                      <m:radPr>
                        <m:degHide m:val="on"/>
                        <m:ctrlP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17</m:t>
                        </m:r>
                      </m:e>
                    </m:rad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𝑁</m:t>
                    </m:r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,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14</m:t>
                        </m:r>
                      </m:e>
                      <m:sup>
                        <m:r>
                          <a:rPr lang="en-GB" sz="24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:r>
                  <a:rPr lang="en-GB" sz="2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above</a:t>
                </a:r>
                <a:r>
                  <a:rPr lang="en-GB" sz="2400" dirty="0">
                    <a:solidFill>
                      <a:srgbClr val="FF000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GB" sz="2400" b="1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𝒊</m:t>
                    </m:r>
                  </m:oMath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2721" y="2982688"/>
                <a:ext cx="2723053" cy="404791"/>
              </a:xfrm>
              <a:prstGeom prst="rect">
                <a:avLst/>
              </a:prstGeom>
              <a:blipFill>
                <a:blip r:embed="rId5"/>
                <a:stretch>
                  <a:fillRect l="-3721" t="-15152" r="-465" b="-393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11933" y="4711338"/>
                <a:ext cx="120872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5.5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𝑚𝑠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933" y="4711338"/>
                <a:ext cx="1208729" cy="369332"/>
              </a:xfrm>
              <a:prstGeom prst="rect">
                <a:avLst/>
              </a:prstGeom>
              <a:blipFill>
                <a:blip r:embed="rId6"/>
                <a:stretch>
                  <a:fillRect l="-5208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4863738" y="5499464"/>
                <a:ext cx="51821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6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738" y="5499464"/>
                <a:ext cx="518219" cy="369332"/>
              </a:xfrm>
              <a:prstGeom prst="rect">
                <a:avLst/>
              </a:prstGeom>
              <a:blipFill>
                <a:blip r:embed="rId7"/>
                <a:stretch>
                  <a:fillRect l="-9524" r="-952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907383" y="3309258"/>
                <a:ext cx="72083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3.2</m:t>
                      </m:r>
                      <m:r>
                        <a:rPr lang="en-US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𝑁</m:t>
                      </m:r>
                    </m:oMath>
                  </m:oMathPara>
                </a14:m>
                <a:endParaRPr lang="en-GB" sz="2400" b="1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7383" y="3309258"/>
                <a:ext cx="720838" cy="369332"/>
              </a:xfrm>
              <a:prstGeom prst="rect">
                <a:avLst/>
              </a:prstGeom>
              <a:blipFill>
                <a:blip r:embed="rId8"/>
                <a:stretch>
                  <a:fillRect l="-8772" r="-7018" b="-3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0677218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  <p:bldP spid="8" grpId="0"/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 momentum of a body of mass </a:t>
            </a:r>
            <a:r>
              <a:rPr lang="en-GB" sz="1400" i="1" dirty="0">
                <a:latin typeface="Comic Sans MS" pitchFamily="66" charset="0"/>
              </a:rPr>
              <a:t>m</a:t>
            </a:r>
            <a:r>
              <a:rPr lang="en-GB" sz="1400" dirty="0">
                <a:latin typeface="Comic Sans MS" pitchFamily="66" charset="0"/>
              </a:rPr>
              <a:t> which is moving with velocity </a:t>
            </a:r>
            <a:r>
              <a:rPr lang="en-GB" sz="1400" i="1" dirty="0">
                <a:latin typeface="Comic Sans MS" pitchFamily="66" charset="0"/>
              </a:rPr>
              <a:t>v</a:t>
            </a:r>
            <a:r>
              <a:rPr lang="en-GB" sz="1400" dirty="0">
                <a:latin typeface="Comic Sans MS" pitchFamily="66" charset="0"/>
              </a:rPr>
              <a:t> is given by </a:t>
            </a:r>
            <a:r>
              <a:rPr lang="en-GB" sz="1400" i="1" dirty="0">
                <a:latin typeface="Comic Sans MS" pitchFamily="66" charset="0"/>
              </a:rPr>
              <a:t>mv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the mass is in kg and the velocity is in 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then the momentum will be in kgms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kgms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can be written as (kgms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)s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As kgms</a:t>
            </a:r>
            <a:r>
              <a:rPr lang="en-GB" sz="1400" baseline="30000" dirty="0">
                <a:latin typeface="Comic Sans MS" pitchFamily="66" charset="0"/>
              </a:rPr>
              <a:t>-2</a:t>
            </a:r>
            <a:r>
              <a:rPr lang="en-GB" sz="1400" dirty="0">
                <a:latin typeface="Comic Sans MS" pitchFamily="66" charset="0"/>
              </a:rPr>
              <a:t> is </a:t>
            </a:r>
            <a:r>
              <a:rPr lang="en-GB" sz="1400" dirty="0" err="1">
                <a:latin typeface="Comic Sans MS" pitchFamily="66" charset="0"/>
              </a:rPr>
              <a:t>Newtons</a:t>
            </a:r>
            <a:r>
              <a:rPr lang="en-GB" sz="1400" dirty="0">
                <a:latin typeface="Comic Sans MS" pitchFamily="66" charset="0"/>
              </a:rPr>
              <a:t>…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kgms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 can be written as Ns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These are both acceptable units for momentum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73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791200" y="1600201"/>
            <a:ext cx="35942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Find the magnitude of the momentum of: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1" y="1981201"/>
            <a:ext cx="4169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 A cricket ball of mass 400g moving at 18ms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91201" y="2362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362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91200" y="2667001"/>
                <a:ext cx="194021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=0.4×18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2667001"/>
                <a:ext cx="1940210" cy="30777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791201" y="2971801"/>
                <a:ext cx="183165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=7.2</m:t>
                      </m:r>
                      <m:r>
                        <a:rPr lang="en-GB" sz="1400" i="1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2971801"/>
                <a:ext cx="1831655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5791201" y="3581401"/>
            <a:ext cx="38876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 A lorry of mass 5 tonnes moving at 12ms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791201" y="39624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3962401"/>
                <a:ext cx="1631279" cy="30777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791201" y="4267201"/>
                <a:ext cx="21818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=5000×12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1" y="4267201"/>
                <a:ext cx="2181879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791200" y="4572001"/>
                <a:ext cx="25442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=60,000</m:t>
                      </m:r>
                      <m:r>
                        <a:rPr lang="en-GB" sz="1400" i="1">
                          <a:latin typeface="Cambria Math"/>
                        </a:rPr>
                        <m:t>𝑘𝑔𝑚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/>
                            </a:rPr>
                            <m:t>𝑠</m:t>
                          </m:r>
                        </m:e>
                        <m:sup>
                          <m:r>
                            <a:rPr lang="en-GB" sz="1400" i="1">
                              <a:latin typeface="Cambria Math"/>
                            </a:rPr>
                            <m:t>−1</m:t>
                          </m:r>
                        </m:sup>
                      </m:s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91200" y="4572001"/>
                <a:ext cx="2544286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Arc 13"/>
          <p:cNvSpPr/>
          <p:nvPr/>
        </p:nvSpPr>
        <p:spPr>
          <a:xfrm>
            <a:off x="7543800" y="25146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8001000" y="2438401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units (remember to use kg)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6" name="Arc 15"/>
          <p:cNvSpPr/>
          <p:nvPr/>
        </p:nvSpPr>
        <p:spPr>
          <a:xfrm>
            <a:off x="7543800" y="28194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Arc 16"/>
          <p:cNvSpPr/>
          <p:nvPr/>
        </p:nvSpPr>
        <p:spPr>
          <a:xfrm>
            <a:off x="8001000" y="41148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Arc 17"/>
          <p:cNvSpPr/>
          <p:nvPr/>
        </p:nvSpPr>
        <p:spPr>
          <a:xfrm>
            <a:off x="8001000" y="4419600"/>
            <a:ext cx="533400" cy="3048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8001000" y="2819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534400" y="4038601"/>
            <a:ext cx="1752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units (remember to use kg)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8534400" y="44196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6239692" y="4915990"/>
            <a:ext cx="3657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Either Ns or kgms</a:t>
            </a:r>
            <a:r>
              <a:rPr lang="en-GB" sz="1200" baseline="300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-1</a:t>
            </a:r>
            <a:r>
              <a:rPr lang="en-GB" sz="12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 are acceptable units (make sure you read the question in case you’re asked for one specifically!)</a:t>
            </a:r>
            <a:endParaRPr lang="en-GB" sz="12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8"/>
          <a:srcRect l="17598" t="42991" r="37588" b="37131"/>
          <a:stretch/>
        </p:blipFill>
        <p:spPr>
          <a:xfrm>
            <a:off x="5721532" y="5651863"/>
            <a:ext cx="4362995" cy="1088572"/>
          </a:xfrm>
          <a:prstGeom prst="rect">
            <a:avLst/>
          </a:prstGeom>
        </p:spPr>
      </p:pic>
      <p:sp>
        <p:nvSpPr>
          <p:cNvPr id="24" name="TextBox 23"/>
          <p:cNvSpPr txBox="1"/>
          <p:nvPr/>
        </p:nvSpPr>
        <p:spPr>
          <a:xfrm>
            <a:off x="7786840" y="5608321"/>
            <a:ext cx="2364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Merriam-</a:t>
            </a:r>
            <a:r>
              <a:rPr lang="en-US" sz="1200" b="1" dirty="0" err="1">
                <a:latin typeface="Comic Sans MS" panose="030F0702030302020204" pitchFamily="66" charset="0"/>
              </a:rPr>
              <a:t>webster’s</a:t>
            </a:r>
            <a:r>
              <a:rPr lang="en-US" sz="1200" b="1" dirty="0">
                <a:latin typeface="Comic Sans MS" panose="030F0702030302020204" pitchFamily="66" charset="0"/>
              </a:rPr>
              <a:t> definition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8784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a constant force </a:t>
            </a:r>
            <a:r>
              <a:rPr lang="en-GB" sz="1400" i="1" dirty="0">
                <a:latin typeface="Comic Sans MS" pitchFamily="66" charset="0"/>
              </a:rPr>
              <a:t>F</a:t>
            </a:r>
            <a:r>
              <a:rPr lang="en-GB" sz="1400" dirty="0">
                <a:latin typeface="Comic Sans MS" pitchFamily="66" charset="0"/>
              </a:rPr>
              <a:t> acts for time </a:t>
            </a:r>
            <a:r>
              <a:rPr lang="en-GB" sz="1400" i="1" dirty="0">
                <a:latin typeface="Comic Sans MS" pitchFamily="66" charset="0"/>
              </a:rPr>
              <a:t>t</a:t>
            </a:r>
            <a:r>
              <a:rPr lang="en-GB" sz="1400" dirty="0">
                <a:latin typeface="Comic Sans MS" pitchFamily="66" charset="0"/>
              </a:rPr>
              <a:t> we define the impulse of the force to be </a:t>
            </a:r>
            <a:r>
              <a:rPr lang="en-GB" sz="1400" i="1" dirty="0">
                <a:latin typeface="Comic Sans MS" pitchFamily="66" charset="0"/>
              </a:rPr>
              <a:t>Ft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If force is measured in N and time in seconds, then the units of impulse are Ns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An example of impulse would be a cricket bat hitting a ball</a:t>
            </a: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itchFamily="2" charset="2"/>
              </a:rPr>
              <a:t> In this case, the time the force is exerted over is small, but if the force is big enough it will transfer noticeable impulse to the ball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73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5562600" y="1676401"/>
            <a:ext cx="4947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Remember that the acceleration of an object is given by: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7391401" y="1981201"/>
                <a:ext cx="987513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𝑎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91401" y="1981201"/>
                <a:ext cx="987513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934200" y="2667001"/>
                <a:ext cx="8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𝑚𝑎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2667001"/>
                <a:ext cx="829586" cy="30777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934201" y="3124200"/>
                <a:ext cx="1359539" cy="4602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400" i="1">
                                  <a:latin typeface="Cambria Math"/>
                                </a:rPr>
                                <m:t>𝑣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𝑢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𝑡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1" y="3124200"/>
                <a:ext cx="1359539" cy="46025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858000" y="3733801"/>
                <a:ext cx="1370440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𝐹𝑡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/>
                            </a:rPr>
                            <m:t>𝑣</m:t>
                          </m:r>
                          <m:r>
                            <a:rPr lang="en-GB" sz="1400" i="1">
                              <a:latin typeface="Cambria Math"/>
                            </a:rPr>
                            <m:t>−</m:t>
                          </m:r>
                          <m:r>
                            <a:rPr lang="en-GB" sz="1400" i="1">
                              <a:latin typeface="Cambria Math"/>
                            </a:rPr>
                            <m:t>𝑢</m:t>
                          </m:r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3733801"/>
                <a:ext cx="1370440" cy="30777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6858001" y="4191001"/>
                <a:ext cx="136902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𝐹𝑡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1" y="4191001"/>
                <a:ext cx="1369029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010401" y="4648201"/>
                <a:ext cx="125816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1" y="4648201"/>
                <a:ext cx="1258165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6281058" y="5105401"/>
            <a:ext cx="428514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So Impulse = Final momentum – Initial momentum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281058" y="5486401"/>
            <a:ext cx="3039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So Impulse = Change in momentum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6357257" y="6172201"/>
            <a:ext cx="365035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This is the </a:t>
            </a:r>
            <a:r>
              <a:rPr lang="en-GB" sz="1400" b="1" dirty="0">
                <a:latin typeface="Comic Sans MS" pitchFamily="66" charset="0"/>
              </a:rPr>
              <a:t>Impulse-Momentum Principle!</a:t>
            </a:r>
          </a:p>
        </p:txBody>
      </p:sp>
      <p:sp>
        <p:nvSpPr>
          <p:cNvPr id="18" name="Arc 17"/>
          <p:cNvSpPr/>
          <p:nvPr/>
        </p:nvSpPr>
        <p:spPr>
          <a:xfrm>
            <a:off x="8001000" y="28194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TextBox 18"/>
          <p:cNvSpPr txBox="1"/>
          <p:nvPr/>
        </p:nvSpPr>
        <p:spPr>
          <a:xfrm>
            <a:off x="8534400" y="2743200"/>
            <a:ext cx="12954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Replace acceleration with the above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0" name="Arc 19"/>
          <p:cNvSpPr/>
          <p:nvPr/>
        </p:nvSpPr>
        <p:spPr>
          <a:xfrm>
            <a:off x="8001000" y="3352800"/>
            <a:ext cx="533400" cy="5334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1" name="Arc 20"/>
          <p:cNvSpPr/>
          <p:nvPr/>
        </p:nvSpPr>
        <p:spPr>
          <a:xfrm>
            <a:off x="8001000" y="3886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8001000" y="43434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458200" y="35052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by 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458200" y="3886201"/>
            <a:ext cx="1295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Multiply the bracket out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58200" y="4343401"/>
            <a:ext cx="1371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Force x time = Impulse!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2657492" y="5791200"/>
            <a:ext cx="23647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mic Sans MS" panose="030F0702030302020204" pitchFamily="66" charset="0"/>
              </a:rPr>
              <a:t>Merriam-</a:t>
            </a:r>
            <a:r>
              <a:rPr lang="en-US" sz="1200" b="1" dirty="0" err="1">
                <a:latin typeface="Comic Sans MS" panose="030F0702030302020204" pitchFamily="66" charset="0"/>
              </a:rPr>
              <a:t>webster’s</a:t>
            </a:r>
            <a:r>
              <a:rPr lang="en-US" sz="1200" b="1" dirty="0">
                <a:latin typeface="Comic Sans MS" panose="030F0702030302020204" pitchFamily="66" charset="0"/>
              </a:rPr>
              <a:t> definition</a:t>
            </a:r>
            <a:endParaRPr lang="en-GB" sz="1200" b="1" dirty="0">
              <a:latin typeface="Comic Sans MS" panose="030F0702030302020204" pitchFamily="66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9"/>
          <a:srcRect l="6530" t="33676" r="75523" b="61429"/>
          <a:stretch/>
        </p:blipFill>
        <p:spPr>
          <a:xfrm>
            <a:off x="3004457" y="6113418"/>
            <a:ext cx="1645920" cy="252548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 rotWithShape="1">
          <a:blip r:embed="rId9"/>
          <a:srcRect l="6482" t="78829" r="37113" b="13069"/>
          <a:stretch/>
        </p:blipFill>
        <p:spPr>
          <a:xfrm>
            <a:off x="1524000" y="6331132"/>
            <a:ext cx="4741814" cy="383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98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/>
      <p:bldP spid="8" grpId="0"/>
      <p:bldP spid="16" grpId="0"/>
      <p:bldP spid="17" grpId="0"/>
      <p:bldP spid="18" grpId="0" animBg="1"/>
      <p:bldP spid="19" grpId="0"/>
      <p:bldP spid="20" grpId="0" animBg="1"/>
      <p:bldP spid="21" grpId="0" animBg="1"/>
      <p:bldP spid="22" grpId="0" animBg="1"/>
      <p:bldP spid="24" grpId="0"/>
      <p:bldP spid="25" grpId="0"/>
      <p:bldP spid="26" grpId="0"/>
      <p:bldP spid="2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body of mass 2kg is initially at rest on a smooth horizontal plane. A horizontal force of magnitude 4.5N acts on the body for 6s. Find: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magnitude of the impulse given to the body by the force</a:t>
            </a:r>
          </a:p>
          <a:p>
            <a:pPr algn="ctr">
              <a:buAutoNum type="alphaLcParenR"/>
            </a:pPr>
            <a:endParaRPr lang="en-GB" sz="1400" dirty="0">
              <a:latin typeface="Comic Sans MS" pitchFamily="66" charset="0"/>
            </a:endParaRPr>
          </a:p>
          <a:p>
            <a:pPr algn="ctr">
              <a:buAutoNum type="alphaLcParenR"/>
            </a:pPr>
            <a:r>
              <a:rPr lang="en-GB" sz="1400" dirty="0">
                <a:latin typeface="Comic Sans MS" pitchFamily="66" charset="0"/>
              </a:rPr>
              <a:t>The final speed of the body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173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324600" y="17526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1752601"/>
                <a:ext cx="1296252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5943600" y="1752601"/>
            <a:ext cx="3417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a)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6324601" y="2209801"/>
                <a:ext cx="157562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=6×4.5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1" y="2209801"/>
                <a:ext cx="1575623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324600" y="2667001"/>
                <a:ext cx="152958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=27</m:t>
                      </m:r>
                      <m:r>
                        <a:rPr lang="en-GB" sz="1400" i="1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2667001"/>
                <a:ext cx="1529586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c 11"/>
          <p:cNvSpPr/>
          <p:nvPr/>
        </p:nvSpPr>
        <p:spPr>
          <a:xfrm>
            <a:off x="7696200" y="1905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8153400" y="19812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Arc 14"/>
          <p:cNvSpPr/>
          <p:nvPr/>
        </p:nvSpPr>
        <p:spPr>
          <a:xfrm>
            <a:off x="7696200" y="2362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TextBox 15"/>
          <p:cNvSpPr txBox="1"/>
          <p:nvPr/>
        </p:nvSpPr>
        <p:spPr>
          <a:xfrm>
            <a:off x="8153400" y="24384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6324600" y="3505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24600" y="3505201"/>
                <a:ext cx="1838324" cy="307777"/>
              </a:xfrm>
              <a:prstGeom prst="rect">
                <a:avLst/>
              </a:prstGeom>
              <a:blipFill>
                <a:blip r:embed="rId8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Box 17"/>
          <p:cNvSpPr txBox="1"/>
          <p:nvPr/>
        </p:nvSpPr>
        <p:spPr>
          <a:xfrm>
            <a:off x="5943600" y="3505201"/>
            <a:ext cx="356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b)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781801" y="3962401"/>
                <a:ext cx="182498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27=(2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  <m:r>
                        <a:rPr lang="en-GB" sz="1400" i="1">
                          <a:latin typeface="Cambria Math"/>
                        </a:rPr>
                        <m:t>)−(2×0)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1" y="3962401"/>
                <a:ext cx="1824987" cy="307777"/>
              </a:xfrm>
              <a:prstGeom prst="rect">
                <a:avLst/>
              </a:prstGeom>
              <a:blipFill>
                <a:blip r:embed="rId9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705601" y="4419601"/>
                <a:ext cx="897233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13.5=</m:t>
                      </m:r>
                      <m:r>
                        <a:rPr lang="en-GB" sz="1400" i="1">
                          <a:latin typeface="Cambria Math"/>
                        </a:rPr>
                        <m:t>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4419601"/>
                <a:ext cx="897233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>
            <a:off x="8458200" y="36576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Arc 21"/>
          <p:cNvSpPr/>
          <p:nvPr/>
        </p:nvSpPr>
        <p:spPr>
          <a:xfrm>
            <a:off x="8458200" y="41148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8839200" y="3581400"/>
            <a:ext cx="1752600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impulse, the mass and the initial velocity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915400" y="4191000"/>
            <a:ext cx="91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00400" y="3962401"/>
            <a:ext cx="685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27Ns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124200" y="4495801"/>
            <a:ext cx="91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itchFamily="66" charset="0"/>
              </a:rPr>
              <a:t>13.5ms</a:t>
            </a:r>
            <a:r>
              <a:rPr lang="en-GB" sz="1400" baseline="30000" dirty="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7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</p:spTree>
    <p:extLst>
      <p:ext uri="{BB962C8B-B14F-4D97-AF65-F5344CB8AC3E}">
        <p14:creationId xmlns:p14="http://schemas.microsoft.com/office/powerpoint/2010/main" val="544361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  <p:bldP spid="11" grpId="0"/>
      <p:bldP spid="12" grpId="0" animBg="1"/>
      <p:bldP spid="14" grpId="0"/>
      <p:bldP spid="15" grpId="0" animBg="1"/>
      <p:bldP spid="16" grpId="0"/>
      <p:bldP spid="17" grpId="0"/>
      <p:bldP spid="18" grpId="0"/>
      <p:bldP spid="19" grpId="0"/>
      <p:bldP spid="20" grpId="0"/>
      <p:bldP spid="21" grpId="0" animBg="1"/>
      <p:bldP spid="22" grpId="0" animBg="1"/>
      <p:bldP spid="24" grpId="0"/>
      <p:bldP spid="25" grpId="0"/>
      <p:bldP spid="5" grpId="0"/>
      <p:bldP spid="2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2600" y="1600201"/>
            <a:ext cx="34290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calculate the momentum of a particle and the impulse of a force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A ball of mass 0.2kg hits a vertical wall at right angles with a speed of 3.5ms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The ball rebounds from the wall with speed 2.5ms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  <a:r>
              <a:rPr lang="en-GB" sz="1400" dirty="0">
                <a:latin typeface="Comic Sans MS" pitchFamily="66" charset="0"/>
              </a:rPr>
              <a:t>. Find the magnitude of the impulse the ball exerts on the wall.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</a:rPr>
              <a:t>The wall does not move and as such you cannot apply the Impulse-momentum principle to it. </a:t>
            </a:r>
          </a:p>
          <a:p>
            <a:pPr marL="0" indent="0" algn="ctr">
              <a:buNone/>
            </a:pPr>
            <a:endParaRPr lang="en-US" sz="1400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US" sz="1400" dirty="0">
                <a:latin typeface="Comic Sans MS" pitchFamily="66" charset="0"/>
                <a:sym typeface="Wingdings" pitchFamily="2" charset="2"/>
              </a:rPr>
              <a:t> You can however apply the principle to the ball and use Newton’s third law to deduce that the Impulse from the wall must be equal and opposite…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173954" y="6488668"/>
            <a:ext cx="457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>
                <a:latin typeface="Comic Sans MS" pitchFamily="66" charset="0"/>
              </a:rPr>
              <a:t>1A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𝑀𝑜𝑚𝑒𝑛𝑡𝑢𝑚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0201" y="76201"/>
                <a:ext cx="1631279" cy="30777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1101" y="76201"/>
                <a:ext cx="1838324" cy="307777"/>
              </a:xfrm>
              <a:prstGeom prst="rect">
                <a:avLst/>
              </a:prstGeom>
              <a:blipFill>
                <a:blip r:embed="rId3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𝐹𝑡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1748" y="457201"/>
                <a:ext cx="1296252" cy="307777"/>
              </a:xfrm>
              <a:prstGeom prst="rect">
                <a:avLst/>
              </a:prstGeom>
              <a:blipFill>
                <a:blip r:embed="rId4"/>
                <a:stretch>
                  <a:fillRect b="-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Straight Connector 26"/>
          <p:cNvCxnSpPr/>
          <p:nvPr/>
        </p:nvCxnSpPr>
        <p:spPr>
          <a:xfrm>
            <a:off x="7315200" y="1600200"/>
            <a:ext cx="0" cy="152400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Oval 28"/>
          <p:cNvSpPr/>
          <p:nvPr/>
        </p:nvSpPr>
        <p:spPr>
          <a:xfrm>
            <a:off x="6858000" y="2133600"/>
            <a:ext cx="457200" cy="457200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1" name="Straight Arrow Connector 30"/>
          <p:cNvCxnSpPr/>
          <p:nvPr/>
        </p:nvCxnSpPr>
        <p:spPr>
          <a:xfrm>
            <a:off x="6172200" y="19812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6172200" y="27432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096001" y="1600201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3.5ms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35" name="TextBox 34"/>
          <p:cNvSpPr txBox="1"/>
          <p:nvPr/>
        </p:nvSpPr>
        <p:spPr>
          <a:xfrm>
            <a:off x="6096001" y="2819401"/>
            <a:ext cx="779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2.5ms</a:t>
            </a:r>
            <a:r>
              <a:rPr lang="en-GB" sz="1400" baseline="30000" dirty="0">
                <a:latin typeface="Comic Sans MS" pitchFamily="66" charset="0"/>
              </a:rPr>
              <a:t>-1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6781800" y="2209801"/>
            <a:ext cx="609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0.2kg</a:t>
            </a:r>
            <a:endParaRPr lang="en-GB" sz="1200" baseline="30000" dirty="0">
              <a:latin typeface="Comic Sans MS" pitchFamily="66" charset="0"/>
            </a:endParaRPr>
          </a:p>
        </p:txBody>
      </p:sp>
      <p:cxnSp>
        <p:nvCxnSpPr>
          <p:cNvPr id="37" name="Straight Arrow Connector 36"/>
          <p:cNvCxnSpPr/>
          <p:nvPr/>
        </p:nvCxnSpPr>
        <p:spPr>
          <a:xfrm>
            <a:off x="7315200" y="2362200"/>
            <a:ext cx="609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7467600" y="2057401"/>
            <a:ext cx="2824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itchFamily="66" charset="0"/>
              </a:rPr>
              <a:t>I</a:t>
            </a:r>
            <a:endParaRPr lang="en-GB" sz="1400" baseline="30000" dirty="0">
              <a:latin typeface="Comic Sans MS" pitchFamily="66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001001" y="1905001"/>
            <a:ext cx="259080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latin typeface="Comic Sans MS" pitchFamily="66" charset="0"/>
              </a:rPr>
              <a:t>As always, draw a diagram!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5408023" y="3581401"/>
                <a:ext cx="18383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𝑚𝑣</m:t>
                      </m:r>
                      <m:r>
                        <a:rPr lang="en-GB" sz="1400" i="1">
                          <a:latin typeface="Cambria Math"/>
                        </a:rPr>
                        <m:t>−</m:t>
                      </m:r>
                      <m:r>
                        <a:rPr lang="en-GB" sz="1400" i="1">
                          <a:latin typeface="Cambria Math"/>
                        </a:rPr>
                        <m:t>𝑚𝑢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3" y="3581401"/>
                <a:ext cx="1838324" cy="307777"/>
              </a:xfrm>
              <a:prstGeom prst="rect">
                <a:avLst/>
              </a:prstGeom>
              <a:blipFill>
                <a:blip r:embed="rId5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5408023" y="4038601"/>
                <a:ext cx="295542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=(0.2×2.5)−(0.2×−3.5)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3" y="4038601"/>
                <a:ext cx="2955424" cy="307777"/>
              </a:xfrm>
              <a:prstGeom prst="rect">
                <a:avLst/>
              </a:prstGeom>
              <a:blipFill>
                <a:blip r:embed="rId6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5408023" y="4495801"/>
                <a:ext cx="1807674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=0.5+0.7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3" y="4495801"/>
                <a:ext cx="1807674" cy="307777"/>
              </a:xfrm>
              <a:prstGeom prst="rect">
                <a:avLst/>
              </a:prstGeom>
              <a:blipFill>
                <a:blip r:embed="rId7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5408023" y="4953001"/>
                <a:ext cx="157607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𝐼𝑚𝑝𝑢𝑙𝑠𝑒</m:t>
                      </m:r>
                      <m:r>
                        <a:rPr lang="en-GB" sz="1400" i="1">
                          <a:latin typeface="Cambria Math"/>
                        </a:rPr>
                        <m:t>=1.2</m:t>
                      </m:r>
                      <m:r>
                        <a:rPr lang="en-GB" sz="1400" i="1">
                          <a:latin typeface="Cambria Math"/>
                        </a:rPr>
                        <m:t>𝑁𝑠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08023" y="4953001"/>
                <a:ext cx="1576072" cy="307777"/>
              </a:xfrm>
              <a:prstGeom prst="rect">
                <a:avLst/>
              </a:prstGeom>
              <a:blipFill>
                <a:blip r:embed="rId8"/>
                <a:stretch>
                  <a:fillRect b="-8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Arc 43"/>
          <p:cNvSpPr/>
          <p:nvPr/>
        </p:nvSpPr>
        <p:spPr>
          <a:xfrm>
            <a:off x="8220501" y="37338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TextBox 44"/>
          <p:cNvSpPr txBox="1"/>
          <p:nvPr/>
        </p:nvSpPr>
        <p:spPr>
          <a:xfrm>
            <a:off x="8686800" y="3744687"/>
            <a:ext cx="1981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Sub in values, taking the final direction as positive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6" name="Arc 45"/>
          <p:cNvSpPr/>
          <p:nvPr/>
        </p:nvSpPr>
        <p:spPr>
          <a:xfrm>
            <a:off x="8220501" y="41910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Arc 46"/>
          <p:cNvSpPr/>
          <p:nvPr/>
        </p:nvSpPr>
        <p:spPr>
          <a:xfrm>
            <a:off x="8220501" y="4648200"/>
            <a:ext cx="533400" cy="457200"/>
          </a:xfrm>
          <a:prstGeom prst="arc">
            <a:avLst>
              <a:gd name="adj1" fmla="val 16200000"/>
              <a:gd name="adj2" fmla="val 5344958"/>
            </a:avLst>
          </a:prstGeom>
          <a:ln w="254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TextBox 47"/>
          <p:cNvSpPr txBox="1"/>
          <p:nvPr/>
        </p:nvSpPr>
        <p:spPr>
          <a:xfrm>
            <a:off x="8677701" y="42672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Careful with negatives!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8525301" y="4724400"/>
            <a:ext cx="1219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100" dirty="0">
                <a:solidFill>
                  <a:srgbClr val="FF0000"/>
                </a:solidFill>
                <a:latin typeface="Comic Sans MS" pitchFamily="66" charset="0"/>
                <a:sym typeface="Wingdings" pitchFamily="2" charset="2"/>
              </a:rPr>
              <a:t>Calculate</a:t>
            </a:r>
            <a:endParaRPr lang="en-GB" sz="1100" baseline="-250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50" name="Title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1143000"/>
          </a:xfrm>
        </p:spPr>
        <p:txBody>
          <a:bodyPr>
            <a:noAutofit/>
          </a:bodyPr>
          <a:lstStyle/>
          <a:p>
            <a:r>
              <a:rPr lang="en-GB" dirty="0">
                <a:latin typeface="Comic Sans MS" pitchFamily="66" charset="0"/>
              </a:rPr>
              <a:t>Momentum and Impulse</a:t>
            </a:r>
          </a:p>
        </p:txBody>
      </p:sp>
    </p:spTree>
    <p:extLst>
      <p:ext uri="{BB962C8B-B14F-4D97-AF65-F5344CB8AC3E}">
        <p14:creationId xmlns:p14="http://schemas.microsoft.com/office/powerpoint/2010/main" val="12025907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4" grpId="0"/>
      <p:bldP spid="35" grpId="0"/>
      <p:bldP spid="36" grpId="0"/>
      <p:bldP spid="38" grpId="0"/>
      <p:bldP spid="39" grpId="0"/>
      <p:bldP spid="40" grpId="0"/>
      <p:bldP spid="41" grpId="0"/>
      <p:bldP spid="42" grpId="0"/>
      <p:bldP spid="43" grpId="0"/>
      <p:bldP spid="44" grpId="0" animBg="1"/>
      <p:bldP spid="45" grpId="0"/>
      <p:bldP spid="46" grpId="0" animBg="1"/>
      <p:bldP spid="47" grpId="0" animBg="1"/>
      <p:bldP spid="48" grpId="0"/>
      <p:bldP spid="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1A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sp>
        <p:nvSpPr>
          <p:cNvPr id="5" name="TextBox 4"/>
          <p:cNvSpPr txBox="1"/>
          <p:nvPr/>
        </p:nvSpPr>
        <p:spPr>
          <a:xfrm>
            <a:off x="1919536" y="725841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Pure Mathematics Year 1/AS</a:t>
            </a:r>
          </a:p>
          <a:p>
            <a:r>
              <a:rPr lang="en-GB" sz="2400" dirty="0"/>
              <a:t>Pages 3-5</a:t>
            </a:r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</a:t>
            </a:r>
            <a:r>
              <a:rPr lang="en-US" sz="2400" dirty="0" smtClean="0"/>
              <a:t>Q1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Q2-3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Q4-5</a:t>
            </a:r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47296856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711</Words>
  <Application>Microsoft Office PowerPoint</Application>
  <PresentationFormat>Widescreen</PresentationFormat>
  <Paragraphs>127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Prior Knowledge Check</vt:lpstr>
      <vt:lpstr>Momentum and Impulse</vt:lpstr>
      <vt:lpstr>Momentum and Impulse</vt:lpstr>
      <vt:lpstr>Momentum and Impulse</vt:lpstr>
      <vt:lpstr>Momentum and Impulse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Prior Knowledge Check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2019-08-26T06:07:12Z</dcterms:modified>
</cp:coreProperties>
</file>