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 id="304" r:id="rId3"/>
    <p:sldId id="305" r:id="rId4"/>
    <p:sldId id="306" r:id="rId5"/>
    <p:sldId id="307" r:id="rId6"/>
    <p:sldId id="308" r:id="rId7"/>
    <p:sldId id="309" r:id="rId8"/>
    <p:sldId id="310" r:id="rId9"/>
    <p:sldId id="311" r:id="rId10"/>
    <p:sldId id="312" r:id="rId11"/>
    <p:sldId id="266" r:id="rId12"/>
    <p:sldId id="62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86"/>
    <p:restoredTop sz="94421"/>
  </p:normalViewPr>
  <p:slideViewPr>
    <p:cSldViewPr snapToGrid="0" snapToObjects="1">
      <p:cViewPr varScale="1">
        <p:scale>
          <a:sx n="37" d="100"/>
          <a:sy n="37" d="100"/>
        </p:scale>
        <p:origin x="36" y="7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C50D9-2127-D945-A816-5D992604F3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1FDD77E-29A6-0D41-A46F-5535ADC707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23A5D8-9C9D-8C42-8E84-33C0CEC33238}"/>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9A39F975-3C87-AF4E-BE00-D884C0804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15F6E-C731-6144-BFC7-E4B3FCB905C9}"/>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58732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749C-F96F-6741-A1CD-1F988BB851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76D8D1-7549-1845-981F-74D1BC9A1D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4F4DD-96B2-FA40-AE96-CABEFAA0485D}"/>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E5D2AB1D-6F92-4A4D-885D-84ECB0C99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05A082-036A-9246-8F30-4FE07408CA63}"/>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7413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C619AD-2296-E246-9F06-D36376E5D0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F767244-F53B-EB4E-8F05-0AC74A914E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26AA1-9DB7-7C48-ACD2-EAAC5C35637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8A53A9A3-7114-B842-B051-0D463EFB73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D9266B-F273-D94A-8A3A-217BBFB4DC75}"/>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139146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898D-A3E4-ED44-B183-009AB1FAA8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4793BE-AC4F-0D4B-8878-12AD730CF2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D6CF4D-E620-6140-B825-083F8BD1032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9D7C343D-E444-9C4B-8F92-A52A6DF2D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06C1C9-34CB-204D-921F-6473B8BAE52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50019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228C7-4D81-924E-AD98-81738BB3C6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EE089-B9AA-EB42-8539-EA38C0D891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D0191F-25A2-294F-B563-10FC77B4B3B8}"/>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C273B25E-BF64-2640-95ED-FA15CF4A6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31823-842A-BE48-BD06-D866813E631F}"/>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35848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853CF-71B3-D54B-81B5-FA60E26DBC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082982-663F-0941-A88C-8D5AAA6F29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DD7A18-4318-9347-8039-4B4F69C516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964A7C-9395-E042-AA4D-AFBD7A2E2B1C}"/>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3FED9C3D-EE94-944C-8096-864F4CDFFF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66B5EB-9003-2A41-9A42-71CF69865268}"/>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066680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90BC-4E5E-4342-9D54-1CDD7CED42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FF6646D-5735-E64A-9686-09D26DDB89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725ECB-D8D2-DD4B-88BE-AF67D9E2B4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9EF7DF-DFDF-644C-AD4E-F9C3BDFA90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7C5F3E-A1D2-474B-8928-FE538339FA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E5411-2D1D-5B4C-A12C-0EC6B0EA6AEB}"/>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8" name="Footer Placeholder 7">
            <a:extLst>
              <a:ext uri="{FF2B5EF4-FFF2-40B4-BE49-F238E27FC236}">
                <a16:creationId xmlns:a16="http://schemas.microsoft.com/office/drawing/2014/main" id="{E30BF440-4AE2-0F4D-AB79-F9EFF992C6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E31655-22EE-1E4E-BC11-8BB3C2E6957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967488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DD553-3534-EF40-9829-C74F5D9F89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94C443B-16B2-3648-A96E-78521D349120}"/>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4" name="Footer Placeholder 3">
            <a:extLst>
              <a:ext uri="{FF2B5EF4-FFF2-40B4-BE49-F238E27FC236}">
                <a16:creationId xmlns:a16="http://schemas.microsoft.com/office/drawing/2014/main" id="{04640B4F-35AB-AF42-AE23-1C7B32AC79A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63D7EE-2E46-BC4C-9EC7-E95B9B73AF2A}"/>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102192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4A2664-1C92-5448-BC77-DFF6704E140D}"/>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3" name="Footer Placeholder 2">
            <a:extLst>
              <a:ext uri="{FF2B5EF4-FFF2-40B4-BE49-F238E27FC236}">
                <a16:creationId xmlns:a16="http://schemas.microsoft.com/office/drawing/2014/main" id="{78C0264C-82C8-FB4F-95F6-01685AAE1E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133F39-AB4C-034E-AAA5-7D10CC30DDE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540255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6B186-3644-294B-8877-33DA3741D7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9CCB6A-1EA5-AC45-BBF5-74183AA5B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70F3278-02DA-C443-93E6-090E068846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3793E1-2139-4E49-B823-5C997A275C94}"/>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5648E894-4164-0446-90F4-AA8194EECB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295428-F0F4-7D43-B19F-CD9F24C0029C}"/>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266406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2C417-078A-4D4A-B0C4-39ED67255E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89BA3E-FA4F-C849-9986-461783CF8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2B122-0ECC-BA44-9F47-928F1C490F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918F78-C35E-6146-8304-EB91DE8EC1C5}"/>
              </a:ext>
            </a:extLst>
          </p:cNvPr>
          <p:cNvSpPr>
            <a:spLocks noGrp="1"/>
          </p:cNvSpPr>
          <p:nvPr>
            <p:ph type="dt" sz="half" idx="10"/>
          </p:nvPr>
        </p:nvSpPr>
        <p:spPr/>
        <p:txBody>
          <a:bodyPr/>
          <a:lstStyle/>
          <a:p>
            <a:fld id="{2B565DD6-433C-0241-8F52-FCA97B514E0D}" type="datetimeFigureOut">
              <a:rPr lang="en-US" smtClean="0"/>
              <a:t>26-08-2019</a:t>
            </a:fld>
            <a:endParaRPr lang="en-US"/>
          </a:p>
        </p:txBody>
      </p:sp>
      <p:sp>
        <p:nvSpPr>
          <p:cNvPr id="6" name="Footer Placeholder 5">
            <a:extLst>
              <a:ext uri="{FF2B5EF4-FFF2-40B4-BE49-F238E27FC236}">
                <a16:creationId xmlns:a16="http://schemas.microsoft.com/office/drawing/2014/main" id="{4EC59862-05C4-4245-8302-E8FA26B0E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817BF-7805-6E48-918D-48B6A6DFA5DE}"/>
              </a:ext>
            </a:extLst>
          </p:cNvPr>
          <p:cNvSpPr>
            <a:spLocks noGrp="1"/>
          </p:cNvSpPr>
          <p:nvPr>
            <p:ph type="sldNum" sz="quarter" idx="12"/>
          </p:nvPr>
        </p:nvSpPr>
        <p:spPr/>
        <p:txBody>
          <a:bodyPr/>
          <a:lstStyle/>
          <a:p>
            <a:fld id="{F582208C-4299-A84A-A086-92CAFA3A65ED}" type="slidenum">
              <a:rPr lang="en-US" smtClean="0"/>
              <a:t>‹#›</a:t>
            </a:fld>
            <a:endParaRPr lang="en-US"/>
          </a:p>
        </p:txBody>
      </p:sp>
    </p:spTree>
    <p:extLst>
      <p:ext uri="{BB962C8B-B14F-4D97-AF65-F5344CB8AC3E}">
        <p14:creationId xmlns:p14="http://schemas.microsoft.com/office/powerpoint/2010/main" val="3746282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1164A-6B99-E349-B802-0F25D18AF5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5CC86E1-5678-E14C-AC4F-71A7AFD6E6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BA305D-6DC4-4143-B252-44A38F0332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565DD6-433C-0241-8F52-FCA97B514E0D}" type="datetimeFigureOut">
              <a:rPr lang="en-US" smtClean="0"/>
              <a:t>26-08-2019</a:t>
            </a:fld>
            <a:endParaRPr lang="en-US"/>
          </a:p>
        </p:txBody>
      </p:sp>
      <p:sp>
        <p:nvSpPr>
          <p:cNvPr id="5" name="Footer Placeholder 4">
            <a:extLst>
              <a:ext uri="{FF2B5EF4-FFF2-40B4-BE49-F238E27FC236}">
                <a16:creationId xmlns:a16="http://schemas.microsoft.com/office/drawing/2014/main" id="{A3E1B1CD-B6E0-4741-9029-1E24C58A57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4E5AB6E-5094-EA46-B284-098D4517B6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2208C-4299-A84A-A086-92CAFA3A65ED}" type="slidenum">
              <a:rPr lang="en-US" smtClean="0"/>
              <a:t>‹#›</a:t>
            </a:fld>
            <a:endParaRPr lang="en-US"/>
          </a:p>
        </p:txBody>
      </p:sp>
    </p:spTree>
    <p:extLst>
      <p:ext uri="{BB962C8B-B14F-4D97-AF65-F5344CB8AC3E}">
        <p14:creationId xmlns:p14="http://schemas.microsoft.com/office/powerpoint/2010/main" val="1896604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8.png"/><Relationship Id="rId12" Type="http://schemas.openxmlformats.org/officeDocument/2006/relationships/image" Target="../media/image5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53.png"/><Relationship Id="rId5" Type="http://schemas.openxmlformats.org/officeDocument/2006/relationships/image" Target="../media/image3.png"/><Relationship Id="rId10" Type="http://schemas.openxmlformats.org/officeDocument/2006/relationships/image" Target="../media/image52.png"/><Relationship Id="rId4" Type="http://schemas.openxmlformats.org/officeDocument/2006/relationships/image" Target="../media/image2.png"/><Relationship Id="rId9" Type="http://schemas.openxmlformats.org/officeDocument/2006/relationships/image" Target="../media/image2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3.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2.png"/><Relationship Id="rId2" Type="http://schemas.openxmlformats.org/officeDocument/2006/relationships/image" Target="../media/image1.png"/><Relationship Id="rId16"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8.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24.png"/><Relationship Id="rId18" Type="http://schemas.openxmlformats.org/officeDocument/2006/relationships/image" Target="../media/image28.png"/><Relationship Id="rId3" Type="http://schemas.openxmlformats.org/officeDocument/2006/relationships/image" Target="../media/image1.png"/><Relationship Id="rId7" Type="http://schemas.openxmlformats.org/officeDocument/2006/relationships/image" Target="../media/image7.png"/><Relationship Id="rId12" Type="http://schemas.openxmlformats.org/officeDocument/2006/relationships/image" Target="../media/image23.png"/><Relationship Id="rId17" Type="http://schemas.openxmlformats.org/officeDocument/2006/relationships/image" Target="../media/image9.png"/><Relationship Id="rId2" Type="http://schemas.openxmlformats.org/officeDocument/2006/relationships/image" Target="../media/image19.png"/><Relationship Id="rId16"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22.png"/><Relationship Id="rId5" Type="http://schemas.openxmlformats.org/officeDocument/2006/relationships/image" Target="../media/image2.png"/><Relationship Id="rId15" Type="http://schemas.openxmlformats.org/officeDocument/2006/relationships/image" Target="../media/image26.png"/><Relationship Id="rId10" Type="http://schemas.openxmlformats.org/officeDocument/2006/relationships/image" Target="../media/image21.png"/><Relationship Id="rId4" Type="http://schemas.openxmlformats.org/officeDocument/2006/relationships/image" Target="../media/image18.png"/><Relationship Id="rId9" Type="http://schemas.openxmlformats.org/officeDocument/2006/relationships/image" Target="../media/image20.png"/><Relationship Id="rId14" Type="http://schemas.openxmlformats.org/officeDocument/2006/relationships/image" Target="../media/image25.png"/></Relationships>
</file>

<file path=ppt/slides/_rels/slide5.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8.png"/><Relationship Id="rId12" Type="http://schemas.openxmlformats.org/officeDocument/2006/relationships/image" Target="../media/image3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32.png"/><Relationship Id="rId5" Type="http://schemas.openxmlformats.org/officeDocument/2006/relationships/image" Target="../media/image3.png"/><Relationship Id="rId10" Type="http://schemas.openxmlformats.org/officeDocument/2006/relationships/image" Target="../media/image31.png"/><Relationship Id="rId4" Type="http://schemas.openxmlformats.org/officeDocument/2006/relationships/image" Target="../media/image2.png"/><Relationship Id="rId9" Type="http://schemas.openxmlformats.org/officeDocument/2006/relationships/image" Target="../media/image30.png"/><Relationship Id="rId14" Type="http://schemas.openxmlformats.org/officeDocument/2006/relationships/image" Target="../media/image28.png"/></Relationships>
</file>

<file path=ppt/slides/_rels/slide6.xml.rels><?xml version="1.0" encoding="UTF-8" standalone="yes"?>
<Relationships xmlns="http://schemas.openxmlformats.org/package/2006/relationships"><Relationship Id="rId8" Type="http://schemas.openxmlformats.org/officeDocument/2006/relationships/image" Target="../media/image34.png"/><Relationship Id="rId13"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8.png"/><Relationship Id="rId12" Type="http://schemas.openxmlformats.org/officeDocument/2006/relationships/image" Target="../media/image3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37.png"/><Relationship Id="rId5" Type="http://schemas.openxmlformats.org/officeDocument/2006/relationships/image" Target="../media/image3.png"/><Relationship Id="rId10" Type="http://schemas.openxmlformats.org/officeDocument/2006/relationships/image" Target="../media/image36.png"/><Relationship Id="rId4" Type="http://schemas.openxmlformats.org/officeDocument/2006/relationships/image" Target="../media/image2.png"/><Relationship Id="rId9" Type="http://schemas.openxmlformats.org/officeDocument/2006/relationships/image" Target="../media/image35.png"/><Relationship Id="rId14" Type="http://schemas.openxmlformats.org/officeDocument/2006/relationships/image" Target="../media/image28.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8.png"/><Relationship Id="rId12" Type="http://schemas.openxmlformats.org/officeDocument/2006/relationships/image" Target="../media/image4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40.png"/><Relationship Id="rId5" Type="http://schemas.openxmlformats.org/officeDocument/2006/relationships/image" Target="../media/image3.png"/><Relationship Id="rId10" Type="http://schemas.openxmlformats.org/officeDocument/2006/relationships/image" Target="../media/image39.png"/><Relationship Id="rId4" Type="http://schemas.openxmlformats.org/officeDocument/2006/relationships/image" Target="../media/image2.png"/><Relationship Id="rId9" Type="http://schemas.openxmlformats.org/officeDocument/2006/relationships/image" Target="../media/image28.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45.png"/><Relationship Id="rId3" Type="http://schemas.openxmlformats.org/officeDocument/2006/relationships/image" Target="../media/image18.png"/><Relationship Id="rId7" Type="http://schemas.openxmlformats.org/officeDocument/2006/relationships/image" Target="../media/image8.png"/><Relationship Id="rId12" Type="http://schemas.openxmlformats.org/officeDocument/2006/relationships/image" Target="../media/image4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43.png"/><Relationship Id="rId5" Type="http://schemas.openxmlformats.org/officeDocument/2006/relationships/image" Target="../media/image3.png"/><Relationship Id="rId15" Type="http://schemas.openxmlformats.org/officeDocument/2006/relationships/image" Target="../media/image47.png"/><Relationship Id="rId10" Type="http://schemas.openxmlformats.org/officeDocument/2006/relationships/image" Target="../media/image42.png"/><Relationship Id="rId4" Type="http://schemas.openxmlformats.org/officeDocument/2006/relationships/image" Target="../media/image2.png"/><Relationship Id="rId9" Type="http://schemas.openxmlformats.org/officeDocument/2006/relationships/image" Target="../media/image28.png"/><Relationship Id="rId14" Type="http://schemas.openxmlformats.org/officeDocument/2006/relationships/image" Target="../media/image46.png"/></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50.png"/><Relationship Id="rId3" Type="http://schemas.openxmlformats.org/officeDocument/2006/relationships/image" Target="../media/image18.png"/><Relationship Id="rId7" Type="http://schemas.openxmlformats.org/officeDocument/2006/relationships/image" Target="../media/image8.png"/><Relationship Id="rId12" Type="http://schemas.openxmlformats.org/officeDocument/2006/relationships/image" Target="../media/image4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35.png"/><Relationship Id="rId5" Type="http://schemas.openxmlformats.org/officeDocument/2006/relationships/image" Target="../media/image3.png"/><Relationship Id="rId10" Type="http://schemas.openxmlformats.org/officeDocument/2006/relationships/image" Target="../media/image48.png"/><Relationship Id="rId4" Type="http://schemas.openxmlformats.org/officeDocument/2006/relationships/image" Target="../media/image2.png"/><Relationship Id="rId9" Type="http://schemas.openxmlformats.org/officeDocument/2006/relationships/image" Target="../media/image28.png"/><Relationship Id="rId14" Type="http://schemas.openxmlformats.org/officeDocument/2006/relationships/image" Target="../media/image5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1"/>
            <a:ext cx="3712191" cy="4525963"/>
          </a:xfrm>
        </p:spPr>
        <p:txBody>
          <a:bodyPr>
            <a:normAutofit fontScale="92500" lnSpcReduction="2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Hopefully you remember the conservation of energy principle and the work-energy principle from before?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“When no external forces (other than gravity) act on a particle, the sum of its potential and kinetic energies remain constant.”</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(This is called the principle of the conservation of mechanical energy)</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“The change in total energy of a particle is equal to the work done on the particle.”</a:t>
            </a: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(This is called the ‘work-energy’ principle)</a:t>
            </a:r>
          </a:p>
        </p:txBody>
      </p:sp>
      <p:sp>
        <p:nvSpPr>
          <p:cNvPr id="4" name="TextBox 3"/>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TextBox 5"/>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6" name="TextBox 5"/>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7" name="TextBox 6"/>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p:sp>
        <p:nvSpPr>
          <p:cNvPr id="8" name="TextBox 7"/>
          <p:cNvSpPr txBox="1"/>
          <p:nvPr/>
        </p:nvSpPr>
        <p:spPr>
          <a:xfrm>
            <a:off x="5638800" y="2133600"/>
            <a:ext cx="4721164" cy="338554"/>
          </a:xfrm>
          <a:prstGeom prst="rect">
            <a:avLst/>
          </a:prstGeom>
          <a:noFill/>
        </p:spPr>
        <p:txBody>
          <a:bodyPr wrap="none" rtlCol="0">
            <a:spAutoFit/>
          </a:bodyPr>
          <a:lstStyle/>
          <a:p>
            <a:pPr algn="ctr"/>
            <a:r>
              <a:rPr lang="en-GB" sz="1600" dirty="0">
                <a:latin typeface="Comic Sans MS" pitchFamily="66" charset="0"/>
              </a:rPr>
              <a:t>If gravity is the only force acting on a particle:</a:t>
            </a:r>
          </a:p>
        </p:txBody>
      </p:sp>
      <mc:AlternateContent xmlns:mc="http://schemas.openxmlformats.org/markup-compatibility/2006" xmlns:a14="http://schemas.microsoft.com/office/drawing/2010/main">
        <mc:Choice Requires="a14">
          <p:sp>
            <p:nvSpPr>
              <p:cNvPr id="9" name="TextBox 8"/>
              <p:cNvSpPr txBox="1"/>
              <p:nvPr/>
            </p:nvSpPr>
            <p:spPr>
              <a:xfrm>
                <a:off x="6096000" y="2514600"/>
                <a:ext cx="35814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𝑫𝒆𝒄𝒓𝒆𝒂𝒔𝒆</m:t>
                      </m:r>
                      <m:r>
                        <a:rPr lang="en-GB" sz="1600" b="1" i="1">
                          <a:latin typeface="Cambria Math"/>
                        </a:rPr>
                        <m:t> </m:t>
                      </m:r>
                      <m:r>
                        <a:rPr lang="en-GB" sz="1600" b="1" i="1">
                          <a:latin typeface="Cambria Math"/>
                        </a:rPr>
                        <m:t>𝒊𝒏</m:t>
                      </m:r>
                      <m:r>
                        <a:rPr lang="en-GB" sz="1600" b="1" i="1">
                          <a:latin typeface="Cambria Math"/>
                        </a:rPr>
                        <m:t> </m:t>
                      </m:r>
                      <m:r>
                        <a:rPr lang="en-GB" sz="1600" b="1" i="1">
                          <a:latin typeface="Cambria Math"/>
                        </a:rPr>
                        <m:t>𝑷𝑬</m:t>
                      </m:r>
                      <m:r>
                        <a:rPr lang="en-GB" sz="1600" b="1" i="1">
                          <a:latin typeface="Cambria Math"/>
                        </a:rPr>
                        <m:t>=</m:t>
                      </m:r>
                      <m:r>
                        <a:rPr lang="en-GB" sz="1600" b="1" i="1">
                          <a:latin typeface="Cambria Math"/>
                        </a:rPr>
                        <m:t>𝑰𝒏𝒄𝒓𝒆𝒂𝒔𝒆</m:t>
                      </m:r>
                      <m:r>
                        <a:rPr lang="en-GB" sz="1600" b="1" i="1">
                          <a:latin typeface="Cambria Math"/>
                        </a:rPr>
                        <m:t> </m:t>
                      </m:r>
                      <m:r>
                        <a:rPr lang="en-GB" sz="1600" b="1" i="1">
                          <a:latin typeface="Cambria Math"/>
                        </a:rPr>
                        <m:t>𝒊𝒏</m:t>
                      </m:r>
                      <m:r>
                        <a:rPr lang="en-GB" sz="1600" b="1" i="1">
                          <a:latin typeface="Cambria Math"/>
                        </a:rPr>
                        <m:t> </m:t>
                      </m:r>
                      <m:r>
                        <a:rPr lang="en-GB" sz="1600" b="1" i="1">
                          <a:latin typeface="Cambria Math"/>
                        </a:rPr>
                        <m:t>𝑲𝑬</m:t>
                      </m:r>
                    </m:oMath>
                  </m:oMathPara>
                </a14:m>
                <a:endParaRPr lang="en-GB" sz="1600" b="1" dirty="0"/>
              </a:p>
            </p:txBody>
          </p:sp>
        </mc:Choice>
        <mc:Fallback xmlns="">
          <p:sp>
            <p:nvSpPr>
              <p:cNvPr id="9" name="TextBox 8"/>
              <p:cNvSpPr txBox="1">
                <a:spLocks noRot="1" noChangeAspect="1" noMove="1" noResize="1" noEditPoints="1" noAdjustHandles="1" noChangeArrowheads="1" noChangeShapeType="1" noTextEdit="1"/>
              </p:cNvSpPr>
              <p:nvPr/>
            </p:nvSpPr>
            <p:spPr>
              <a:xfrm>
                <a:off x="6096000" y="2514600"/>
                <a:ext cx="3581400" cy="338554"/>
              </a:xfrm>
              <a:prstGeom prst="rect">
                <a:avLst/>
              </a:prstGeom>
              <a:blipFill>
                <a:blip r:embed="rId5"/>
                <a:stretch>
                  <a:fillRect b="-10714"/>
                </a:stretch>
              </a:blipFill>
            </p:spPr>
            <p:txBody>
              <a:bodyPr/>
              <a:lstStyle/>
              <a:p>
                <a:r>
                  <a:rPr lang="en-US">
                    <a:noFill/>
                  </a:rPr>
                  <a:t> </a:t>
                </a:r>
              </a:p>
            </p:txBody>
          </p:sp>
        </mc:Fallback>
      </mc:AlternateContent>
      <p:sp>
        <p:nvSpPr>
          <p:cNvPr id="10" name="TextBox 9"/>
          <p:cNvSpPr txBox="1"/>
          <p:nvPr/>
        </p:nvSpPr>
        <p:spPr>
          <a:xfrm>
            <a:off x="5486400" y="3962401"/>
            <a:ext cx="4800600" cy="584775"/>
          </a:xfrm>
          <a:prstGeom prst="rect">
            <a:avLst/>
          </a:prstGeom>
          <a:noFill/>
        </p:spPr>
        <p:txBody>
          <a:bodyPr wrap="square" rtlCol="0">
            <a:spAutoFit/>
          </a:bodyPr>
          <a:lstStyle/>
          <a:p>
            <a:pPr algn="ctr"/>
            <a:r>
              <a:rPr lang="en-GB" sz="1600" dirty="0">
                <a:latin typeface="Comic Sans MS" pitchFamily="66" charset="0"/>
              </a:rPr>
              <a:t>If another force (usually friction) is acting on the particle:</a:t>
            </a:r>
          </a:p>
        </p:txBody>
      </p:sp>
      <mc:AlternateContent xmlns:mc="http://schemas.openxmlformats.org/markup-compatibility/2006" xmlns:a14="http://schemas.microsoft.com/office/drawing/2010/main">
        <mc:Choice Requires="a14">
          <p:sp>
            <p:nvSpPr>
              <p:cNvPr id="11" name="TextBox 10"/>
              <p:cNvSpPr txBox="1"/>
              <p:nvPr/>
            </p:nvSpPr>
            <p:spPr>
              <a:xfrm>
                <a:off x="5638800" y="4648200"/>
                <a:ext cx="45720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𝑻𝒐𝒕𝒂𝒍</m:t>
                      </m:r>
                      <m:r>
                        <a:rPr lang="en-GB" sz="1600" b="1" i="1">
                          <a:latin typeface="Cambria Math"/>
                        </a:rPr>
                        <m:t> </m:t>
                      </m:r>
                      <m:r>
                        <a:rPr lang="en-GB" sz="1600" b="1" i="1">
                          <a:latin typeface="Cambria Math"/>
                        </a:rPr>
                        <m:t>𝒍𝒐𝒔𝒔</m:t>
                      </m:r>
                      <m:r>
                        <a:rPr lang="en-GB" sz="1600" b="1" i="1">
                          <a:latin typeface="Cambria Math"/>
                        </a:rPr>
                        <m:t> </m:t>
                      </m:r>
                      <m:r>
                        <a:rPr lang="en-GB" sz="1600" b="1" i="1">
                          <a:latin typeface="Cambria Math"/>
                        </a:rPr>
                        <m:t>𝒐𝒇</m:t>
                      </m:r>
                      <m:r>
                        <a:rPr lang="en-GB" sz="1600" b="1" i="1">
                          <a:latin typeface="Cambria Math"/>
                        </a:rPr>
                        <m:t> </m:t>
                      </m:r>
                      <m:r>
                        <a:rPr lang="en-GB" sz="1600" b="1" i="1">
                          <a:latin typeface="Cambria Math"/>
                        </a:rPr>
                        <m:t>𝒆𝒏𝒆𝒓𝒈𝒚</m:t>
                      </m:r>
                      <m:r>
                        <a:rPr lang="en-GB" sz="1600" b="1" i="1">
                          <a:latin typeface="Cambria Math"/>
                        </a:rPr>
                        <m:t>=</m:t>
                      </m:r>
                      <m:r>
                        <a:rPr lang="en-GB" sz="1600" b="1" i="1">
                          <a:latin typeface="Cambria Math"/>
                        </a:rPr>
                        <m:t>𝑲𝑬</m:t>
                      </m:r>
                      <m:r>
                        <a:rPr lang="en-GB" sz="1600" b="1" i="1">
                          <a:latin typeface="Cambria Math"/>
                        </a:rPr>
                        <m:t> </m:t>
                      </m:r>
                      <m:r>
                        <a:rPr lang="en-GB" sz="1600" b="1" i="1">
                          <a:latin typeface="Cambria Math"/>
                        </a:rPr>
                        <m:t>𝒍𝒐𝒔𝒕</m:t>
                      </m:r>
                      <m:r>
                        <a:rPr lang="en-GB" sz="1600" b="1" i="1">
                          <a:latin typeface="Cambria Math"/>
                        </a:rPr>
                        <m:t>−</m:t>
                      </m:r>
                      <m:r>
                        <a:rPr lang="en-GB" sz="1600" b="1" i="1">
                          <a:latin typeface="Cambria Math"/>
                        </a:rPr>
                        <m:t>𝑷𝑬</m:t>
                      </m:r>
                      <m:r>
                        <a:rPr lang="en-GB" sz="1600" b="1" i="1">
                          <a:latin typeface="Cambria Math"/>
                        </a:rPr>
                        <m:t> </m:t>
                      </m:r>
                      <m:r>
                        <a:rPr lang="en-GB" sz="1600" b="1" i="1">
                          <a:latin typeface="Cambria Math"/>
                        </a:rPr>
                        <m:t>𝒈𝒂𝒊𝒏𝒆𝒅</m:t>
                      </m:r>
                    </m:oMath>
                  </m:oMathPara>
                </a14:m>
                <a:endParaRPr lang="en-GB" sz="1600" b="1" dirty="0"/>
              </a:p>
            </p:txBody>
          </p:sp>
        </mc:Choice>
        <mc:Fallback xmlns="">
          <p:sp>
            <p:nvSpPr>
              <p:cNvPr id="11" name="TextBox 10"/>
              <p:cNvSpPr txBox="1">
                <a:spLocks noRot="1" noChangeAspect="1" noMove="1" noResize="1" noEditPoints="1" noAdjustHandles="1" noChangeArrowheads="1" noChangeShapeType="1" noTextEdit="1"/>
              </p:cNvSpPr>
              <p:nvPr/>
            </p:nvSpPr>
            <p:spPr>
              <a:xfrm>
                <a:off x="5638800" y="4648200"/>
                <a:ext cx="4572000" cy="338554"/>
              </a:xfrm>
              <a:prstGeom prst="rect">
                <a:avLst/>
              </a:prstGeom>
              <a:blipFill>
                <a:blip r:embed="rId6"/>
                <a:stretch>
                  <a:fillRect b="-107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638800" y="5105400"/>
                <a:ext cx="4572000" cy="338554"/>
              </a:xfrm>
              <a:prstGeom prst="rect">
                <a:avLst/>
              </a:prstGeom>
              <a:noFill/>
            </p:spPr>
            <p:txBody>
              <a:bodyPr wrap="square" rtlCol="0">
                <a:spAutoFit/>
              </a:bodyPr>
              <a:lstStyle/>
              <a:p>
                <a:pPr/>
                <a14:m>
                  <m:oMathPara xmlns:m="http://schemas.openxmlformats.org/officeDocument/2006/math">
                    <m:oMathParaPr>
                      <m:jc m:val="center"/>
                    </m:oMathParaPr>
                    <m:oMath xmlns:m="http://schemas.openxmlformats.org/officeDocument/2006/math">
                      <m:r>
                        <a:rPr lang="en-GB" sz="1600" b="1" i="1">
                          <a:latin typeface="Cambria Math"/>
                        </a:rPr>
                        <m:t>𝑾𝒐𝒓𝒌</m:t>
                      </m:r>
                      <m:r>
                        <a:rPr lang="en-GB" sz="1600" b="1" i="1">
                          <a:latin typeface="Cambria Math"/>
                        </a:rPr>
                        <m:t> </m:t>
                      </m:r>
                      <m:r>
                        <a:rPr lang="en-GB" sz="1600" b="1" i="1">
                          <a:latin typeface="Cambria Math"/>
                        </a:rPr>
                        <m:t>𝒅𝒐𝒏𝒆</m:t>
                      </m:r>
                      <m:r>
                        <a:rPr lang="en-GB" sz="1600" b="1" i="1">
                          <a:latin typeface="Cambria Math"/>
                        </a:rPr>
                        <m:t>=</m:t>
                      </m:r>
                      <m:r>
                        <a:rPr lang="en-GB" sz="1600" b="1" i="1">
                          <a:latin typeface="Cambria Math"/>
                        </a:rPr>
                        <m:t>𝑲𝑬</m:t>
                      </m:r>
                      <m:r>
                        <a:rPr lang="en-GB" sz="1600" b="1" i="1">
                          <a:latin typeface="Cambria Math"/>
                        </a:rPr>
                        <m:t> </m:t>
                      </m:r>
                      <m:r>
                        <a:rPr lang="en-GB" sz="1600" b="1" i="1">
                          <a:latin typeface="Cambria Math"/>
                        </a:rPr>
                        <m:t>𝒍𝒐𝒔𝒕</m:t>
                      </m:r>
                      <m:r>
                        <a:rPr lang="en-GB" sz="1600" b="1" i="1">
                          <a:latin typeface="Cambria Math"/>
                        </a:rPr>
                        <m:t>−</m:t>
                      </m:r>
                      <m:r>
                        <a:rPr lang="en-GB" sz="1600" b="1" i="1">
                          <a:latin typeface="Cambria Math"/>
                        </a:rPr>
                        <m:t>𝑷𝑬</m:t>
                      </m:r>
                      <m:r>
                        <a:rPr lang="en-GB" sz="1600" b="1" i="1">
                          <a:latin typeface="Cambria Math"/>
                        </a:rPr>
                        <m:t> </m:t>
                      </m:r>
                      <m:r>
                        <a:rPr lang="en-GB" sz="1600" b="1" i="1">
                          <a:latin typeface="Cambria Math"/>
                        </a:rPr>
                        <m:t>𝒈𝒂𝒊𝒏𝒆𝒅</m:t>
                      </m:r>
                    </m:oMath>
                  </m:oMathPara>
                </a14:m>
                <a:endParaRPr lang="en-GB" sz="1600" b="1" dirty="0"/>
              </a:p>
            </p:txBody>
          </p:sp>
        </mc:Choice>
        <mc:Fallback xmlns="">
          <p:sp>
            <p:nvSpPr>
              <p:cNvPr id="12" name="TextBox 11"/>
              <p:cNvSpPr txBox="1">
                <a:spLocks noRot="1" noChangeAspect="1" noMove="1" noResize="1" noEditPoints="1" noAdjustHandles="1" noChangeArrowheads="1" noChangeShapeType="1" noTextEdit="1"/>
              </p:cNvSpPr>
              <p:nvPr/>
            </p:nvSpPr>
            <p:spPr>
              <a:xfrm>
                <a:off x="5638800" y="5105400"/>
                <a:ext cx="4572000" cy="338554"/>
              </a:xfrm>
              <a:prstGeom prst="rect">
                <a:avLst/>
              </a:prstGeom>
              <a:blipFill>
                <a:blip r:embed="rId7"/>
                <a:stretch>
                  <a:fillRect b="-10714"/>
                </a:stretch>
              </a:blipFill>
            </p:spPr>
            <p:txBody>
              <a:bodyPr/>
              <a:lstStyle/>
              <a:p>
                <a:r>
                  <a:rPr lang="en-US">
                    <a:noFill/>
                  </a:rPr>
                  <a:t> </a:t>
                </a:r>
              </a:p>
            </p:txBody>
          </p:sp>
        </mc:Fallback>
      </mc:AlternateContent>
      <p:sp>
        <p:nvSpPr>
          <p:cNvPr id="13" name="TextBox 12"/>
          <p:cNvSpPr txBox="1"/>
          <p:nvPr/>
        </p:nvSpPr>
        <p:spPr>
          <a:xfrm>
            <a:off x="5693021" y="3048000"/>
            <a:ext cx="4390947" cy="738664"/>
          </a:xfrm>
          <a:prstGeom prst="rect">
            <a:avLst/>
          </a:prstGeom>
          <a:noFill/>
        </p:spPr>
        <p:txBody>
          <a:bodyPr wrap="none" rtlCol="0">
            <a:spAutoFit/>
          </a:bodyPr>
          <a:lstStyle/>
          <a:p>
            <a:pPr algn="ctr"/>
            <a:r>
              <a:rPr lang="en-GB" sz="1400" dirty="0">
                <a:solidFill>
                  <a:srgbClr val="FF0000"/>
                </a:solidFill>
                <a:latin typeface="Comic Sans MS" panose="030F0702030302020204" pitchFamily="66" charset="0"/>
              </a:rPr>
              <a:t>This is what you saw in M2</a:t>
            </a:r>
          </a:p>
          <a:p>
            <a:pPr algn="ctr"/>
            <a:endParaRPr lang="en-GB" sz="1400" dirty="0">
              <a:solidFill>
                <a:srgbClr val="FF0000"/>
              </a:solidFill>
              <a:latin typeface="Comic Sans MS" panose="030F0702030302020204" pitchFamily="66" charset="0"/>
            </a:endParaRPr>
          </a:p>
          <a:p>
            <a:pPr algn="ctr"/>
            <a:r>
              <a:rPr lang="en-GB" sz="1400" dirty="0">
                <a:solidFill>
                  <a:srgbClr val="FF0000"/>
                </a:solidFill>
                <a:latin typeface="Comic Sans MS" panose="030F0702030302020204" pitchFamily="66" charset="0"/>
                <a:sym typeface="Wingdings" panose="05000000000000000000" pitchFamily="2" charset="2"/>
              </a:rPr>
              <a:t> As a general rule: Energy Losses = Energy Gains</a:t>
            </a:r>
            <a:endParaRPr lang="en-GB" sz="1400" dirty="0">
              <a:solidFill>
                <a:srgbClr val="FF0000"/>
              </a:solidFill>
              <a:latin typeface="Comic Sans MS" panose="030F0702030302020204" pitchFamily="66" charset="0"/>
            </a:endParaRPr>
          </a:p>
        </p:txBody>
      </p:sp>
      <p:sp>
        <p:nvSpPr>
          <p:cNvPr id="14" name="TextBox 13"/>
          <p:cNvSpPr txBox="1"/>
          <p:nvPr/>
        </p:nvSpPr>
        <p:spPr>
          <a:xfrm>
            <a:off x="5867400" y="5459850"/>
            <a:ext cx="4038600" cy="1169551"/>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In M2, PE represented potential energy due to the height of an object</a:t>
            </a:r>
          </a:p>
          <a:p>
            <a:pPr algn="ctr"/>
            <a:endParaRPr lang="en-GB" sz="1400" dirty="0">
              <a:solidFill>
                <a:srgbClr val="FF0000"/>
              </a:solidFill>
              <a:latin typeface="Comic Sans MS" panose="030F0702030302020204" pitchFamily="66" charset="0"/>
            </a:endParaRPr>
          </a:p>
          <a:p>
            <a:pPr algn="ctr"/>
            <a:r>
              <a:rPr lang="en-GB" sz="1400" dirty="0">
                <a:solidFill>
                  <a:srgbClr val="FF0000"/>
                </a:solidFill>
                <a:latin typeface="Comic Sans MS" panose="030F0702030302020204" pitchFamily="66" charset="0"/>
                <a:sym typeface="Wingdings" panose="05000000000000000000" pitchFamily="2" charset="2"/>
              </a:rPr>
              <a:t> In M3, we can also use EPE, elastic potential energy</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5" name="TextBox 14"/>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15" name="TextBox 14"/>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16" name="TextBox 15"/>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9"/>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17" name="TextBox 16"/>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10"/>
                <a:stretch>
                  <a:fillRect/>
                </a:stretch>
              </a:blipFill>
              <a:ln w="25400">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135714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blinds(horizontal)">
                                      <p:cBhvr>
                                        <p:cTn id="27" dur="500"/>
                                        <p:tgtEl>
                                          <p:spTgt spid="1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3">
                                            <p:txEl>
                                              <p:pRg st="2" end="2"/>
                                            </p:txEl>
                                          </p:spTgt>
                                        </p:tgtEl>
                                        <p:attrNameLst>
                                          <p:attrName>style.visibility</p:attrName>
                                        </p:attrNameLst>
                                      </p:cBhvr>
                                      <p:to>
                                        <p:strVal val="visible"/>
                                      </p:to>
                                    </p:set>
                                    <p:animEffect transition="in" filter="blinds(horizontal)">
                                      <p:cBhvr>
                                        <p:cTn id="32" dur="500"/>
                                        <p:tgtEl>
                                          <p:spTgt spid="1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linds(horizont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blinds(horizontal)">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4">
                                            <p:txEl>
                                              <p:pRg st="0" end="0"/>
                                            </p:txEl>
                                          </p:spTgt>
                                        </p:tgtEl>
                                        <p:attrNameLst>
                                          <p:attrName>style.visibility</p:attrName>
                                        </p:attrNameLst>
                                      </p:cBhvr>
                                      <p:to>
                                        <p:strVal val="visible"/>
                                      </p:to>
                                    </p:set>
                                    <p:animEffect transition="in" filter="blinds(horizontal)">
                                      <p:cBhvr>
                                        <p:cTn id="62" dur="500"/>
                                        <p:tgtEl>
                                          <p:spTgt spid="1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4">
                                            <p:txEl>
                                              <p:pRg st="2" end="2"/>
                                            </p:txEl>
                                          </p:spTgt>
                                        </p:tgtEl>
                                        <p:attrNameLst>
                                          <p:attrName>style.visibility</p:attrName>
                                        </p:attrNameLst>
                                      </p:cBhvr>
                                      <p:to>
                                        <p:strVal val="visible"/>
                                      </p:to>
                                    </p:set>
                                    <p:animEffect transition="in" filter="blinds(horizontal)">
                                      <p:cBhvr>
                                        <p:cTn id="67" dur="500"/>
                                        <p:tgtEl>
                                          <p:spTgt spid="14">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linds(horizontal)">
                                      <p:cBhvr>
                                        <p:cTn id="72" dur="5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linds(horizontal)">
                                      <p:cBhvr>
                                        <p:cTn id="7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5" grpId="0" animBg="1"/>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4876800"/>
          </a:xfrm>
        </p:spPr>
        <p:txBody>
          <a:bodyPr>
            <a:normAutofit fontScale="925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Overall pointers for this section:</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If there is no friction involved, just use:</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If friction is involved, use:</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rPr>
              <a:t>A good starting point is to write out the formula you’ll be using in the correct places and just work through, filling in values you know as you go along!</a:t>
            </a: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9"/>
                <a:stretch>
                  <a:fillRect b="-4167"/>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6477000" y="1905001"/>
                <a:ext cx="32004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𝐸𝑛𝑒𝑟𝑔𝑦</m:t>
                      </m:r>
                      <m:r>
                        <a:rPr lang="en-GB" sz="1400" i="1">
                          <a:latin typeface="Cambria Math"/>
                        </a:rPr>
                        <m:t> </m:t>
                      </m:r>
                      <m:r>
                        <a:rPr lang="en-GB" sz="1400" i="1">
                          <a:latin typeface="Cambria Math"/>
                        </a:rPr>
                        <m:t>𝐿𝑜𝑠𝑠𝑒𝑠</m:t>
                      </m:r>
                      <m:r>
                        <a:rPr lang="en-GB" sz="1400" i="1">
                          <a:latin typeface="Cambria Math"/>
                        </a:rPr>
                        <m:t>=</m:t>
                      </m:r>
                      <m:r>
                        <a:rPr lang="en-GB" sz="1400" i="1">
                          <a:latin typeface="Cambria Math"/>
                        </a:rPr>
                        <m:t>𝐸𝑛𝑒𝑟𝑔𝑦</m:t>
                      </m:r>
                      <m:r>
                        <a:rPr lang="en-GB" sz="1400" i="1">
                          <a:latin typeface="Cambria Math"/>
                        </a:rPr>
                        <m:t> </m:t>
                      </m:r>
                      <m:r>
                        <a:rPr lang="en-GB" sz="1400" i="1">
                          <a:latin typeface="Cambria Math"/>
                        </a:rPr>
                        <m:t>𝐺𝑎𝑖𝑛𝑠</m:t>
                      </m:r>
                    </m:oMath>
                  </m:oMathPara>
                </a14:m>
                <a:endParaRPr lang="en-GB" sz="1600" dirty="0"/>
              </a:p>
            </p:txBody>
          </p:sp>
        </mc:Choice>
        <mc:Fallback xmlns="">
          <p:sp>
            <p:nvSpPr>
              <p:cNvPr id="57" name="TextBox 56"/>
              <p:cNvSpPr txBox="1">
                <a:spLocks noRot="1" noChangeAspect="1" noMove="1" noResize="1" noEditPoints="1" noAdjustHandles="1" noChangeArrowheads="1" noChangeShapeType="1" noTextEdit="1"/>
              </p:cNvSpPr>
              <p:nvPr/>
            </p:nvSpPr>
            <p:spPr>
              <a:xfrm>
                <a:off x="6477000" y="1905001"/>
                <a:ext cx="3200400" cy="307777"/>
              </a:xfrm>
              <a:prstGeom prst="rect">
                <a:avLst/>
              </a:prstGeom>
              <a:blipFill>
                <a:blip r:embed="rId10"/>
                <a:stretch>
                  <a:fillRect b="-12000"/>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6027763" y="3962401"/>
                <a:ext cx="4507173"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𝑊𝑜𝑟𝑘</m:t>
                      </m:r>
                      <m:r>
                        <a:rPr lang="en-GB" sz="1400" i="1">
                          <a:latin typeface="Cambria Math"/>
                        </a:rPr>
                        <m:t> </m:t>
                      </m:r>
                      <m:r>
                        <a:rPr lang="en-GB" sz="1400" i="1">
                          <a:latin typeface="Cambria Math"/>
                        </a:rPr>
                        <m:t>𝑑𝑜𝑛𝑒</m:t>
                      </m:r>
                      <m:r>
                        <a:rPr lang="en-GB" sz="1400" i="1">
                          <a:latin typeface="Cambria Math"/>
                        </a:rPr>
                        <m:t> </m:t>
                      </m:r>
                      <m:r>
                        <a:rPr lang="en-GB" sz="1400" i="1">
                          <a:latin typeface="Cambria Math"/>
                        </a:rPr>
                        <m:t>𝑎𝑔𝑎𝑖𝑛𝑠𝑡</m:t>
                      </m:r>
                      <m:r>
                        <a:rPr lang="en-GB" sz="1400" i="1">
                          <a:latin typeface="Cambria Math"/>
                        </a:rPr>
                        <m:t> </m:t>
                      </m:r>
                      <m:r>
                        <a:rPr lang="en-GB" sz="1400" i="1">
                          <a:latin typeface="Cambria Math"/>
                        </a:rPr>
                        <m:t>𝐹𝑟𝑖𝑐𝑡𝑖𝑜𝑛</m:t>
                      </m:r>
                      <m:r>
                        <a:rPr lang="en-GB" sz="1400" i="1">
                          <a:latin typeface="Cambria Math"/>
                        </a:rPr>
                        <m:t>=</m:t>
                      </m:r>
                      <m:r>
                        <a:rPr lang="en-GB" sz="1400" i="1">
                          <a:latin typeface="Cambria Math"/>
                        </a:rPr>
                        <m:t>𝑂𝑣𝑒𝑟𝑎𝑙𝑙</m:t>
                      </m:r>
                      <m:r>
                        <a:rPr lang="en-GB" sz="1400" i="1">
                          <a:latin typeface="Cambria Math"/>
                        </a:rPr>
                        <m:t> </m:t>
                      </m:r>
                      <m:r>
                        <a:rPr lang="en-GB" sz="1400" i="1">
                          <a:latin typeface="Cambria Math"/>
                        </a:rPr>
                        <m:t>𝑙𝑜𝑠𝑠</m:t>
                      </m:r>
                      <m:r>
                        <a:rPr lang="en-GB" sz="1400" i="1">
                          <a:latin typeface="Cambria Math"/>
                        </a:rPr>
                        <m:t> </m:t>
                      </m:r>
                      <m:r>
                        <a:rPr lang="en-GB" sz="1400" i="1">
                          <a:latin typeface="Cambria Math"/>
                        </a:rPr>
                        <m:t>𝑖𝑛</m:t>
                      </m:r>
                      <m:r>
                        <a:rPr lang="en-GB" sz="1400" i="1">
                          <a:latin typeface="Cambria Math"/>
                        </a:rPr>
                        <m:t> </m:t>
                      </m:r>
                      <m:r>
                        <a:rPr lang="en-GB" sz="1400" i="1">
                          <a:latin typeface="Cambria Math"/>
                        </a:rPr>
                        <m:t>𝐸𝑛𝑒𝑟𝑔𝑦</m:t>
                      </m:r>
                    </m:oMath>
                  </m:oMathPara>
                </a14:m>
                <a:endParaRPr lang="en-GB" sz="1400" dirty="0"/>
              </a:p>
            </p:txBody>
          </p:sp>
        </mc:Choice>
        <mc:Fallback xmlns="">
          <p:sp>
            <p:nvSpPr>
              <p:cNvPr id="58" name="TextBox 57"/>
              <p:cNvSpPr txBox="1">
                <a:spLocks noRot="1" noChangeAspect="1" noMove="1" noResize="1" noEditPoints="1" noAdjustHandles="1" noChangeArrowheads="1" noChangeShapeType="1" noTextEdit="1"/>
              </p:cNvSpPr>
              <p:nvPr/>
            </p:nvSpPr>
            <p:spPr>
              <a:xfrm>
                <a:off x="6027763" y="3962401"/>
                <a:ext cx="4507173" cy="307777"/>
              </a:xfrm>
              <a:prstGeom prst="rect">
                <a:avLst/>
              </a:prstGeom>
              <a:blipFill>
                <a:blip r:embed="rId11"/>
                <a:stretch>
                  <a:fillRect b="-8333"/>
                </a:stretch>
              </a:blipFill>
              <a:ln w="25400">
                <a:noFill/>
              </a:ln>
            </p:spPr>
            <p:txBody>
              <a:bodyPr/>
              <a:lstStyle/>
              <a:p>
                <a:r>
                  <a:rPr lang="en-US">
                    <a:noFill/>
                  </a:rPr>
                  <a:t> </a:t>
                </a:r>
              </a:p>
            </p:txBody>
          </p:sp>
        </mc:Fallback>
      </mc:AlternateContent>
      <p:cxnSp>
        <p:nvCxnSpPr>
          <p:cNvPr id="7" name="Straight Arrow Connector 6"/>
          <p:cNvCxnSpPr/>
          <p:nvPr/>
        </p:nvCxnSpPr>
        <p:spPr>
          <a:xfrm flipV="1">
            <a:off x="5486400" y="2362200"/>
            <a:ext cx="1447800" cy="9144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5105400" y="4114800"/>
            <a:ext cx="838200" cy="304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0" name="TextBox 59"/>
              <p:cNvSpPr txBox="1"/>
              <p:nvPr/>
            </p:nvSpPr>
            <p:spPr>
              <a:xfrm>
                <a:off x="7668906" y="4876801"/>
                <a:ext cx="2983173"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𝐸𝑛𝑒𝑟𝑔𝑦</m:t>
                      </m:r>
                      <m:r>
                        <a:rPr lang="en-GB" sz="1400" i="1">
                          <a:latin typeface="Cambria Math"/>
                        </a:rPr>
                        <m:t> </m:t>
                      </m:r>
                      <m:r>
                        <a:rPr lang="en-GB" sz="1400" i="1">
                          <a:latin typeface="Cambria Math"/>
                        </a:rPr>
                        <m:t>𝐿𝑜𝑠𝑠𝑒𝑠</m:t>
                      </m:r>
                      <m:r>
                        <a:rPr lang="en-GB" sz="1400" i="1">
                          <a:latin typeface="Cambria Math"/>
                        </a:rPr>
                        <m:t> −</m:t>
                      </m:r>
                      <m:r>
                        <a:rPr lang="en-GB" sz="1400" i="1">
                          <a:latin typeface="Cambria Math"/>
                        </a:rPr>
                        <m:t>𝐸𝑛𝑒𝑟𝑔𝑦</m:t>
                      </m:r>
                      <m:r>
                        <a:rPr lang="en-GB" sz="1400" i="1">
                          <a:latin typeface="Cambria Math"/>
                        </a:rPr>
                        <m:t> </m:t>
                      </m:r>
                      <m:r>
                        <a:rPr lang="en-GB" sz="1400" i="1">
                          <a:latin typeface="Cambria Math"/>
                        </a:rPr>
                        <m:t>𝐺𝑎𝑖𝑛𝑠</m:t>
                      </m:r>
                    </m:oMath>
                  </m:oMathPara>
                </a14:m>
                <a:endParaRPr lang="en-GB" sz="1400" dirty="0"/>
              </a:p>
            </p:txBody>
          </p:sp>
        </mc:Choice>
        <mc:Fallback xmlns="">
          <p:sp>
            <p:nvSpPr>
              <p:cNvPr id="60" name="TextBox 59"/>
              <p:cNvSpPr txBox="1">
                <a:spLocks noRot="1" noChangeAspect="1" noMove="1" noResize="1" noEditPoints="1" noAdjustHandles="1" noChangeArrowheads="1" noChangeShapeType="1" noTextEdit="1"/>
              </p:cNvSpPr>
              <p:nvPr/>
            </p:nvSpPr>
            <p:spPr>
              <a:xfrm>
                <a:off x="7668906" y="4876801"/>
                <a:ext cx="2983173" cy="307777"/>
              </a:xfrm>
              <a:prstGeom prst="rect">
                <a:avLst/>
              </a:prstGeom>
              <a:blipFill>
                <a:blip r:embed="rId12"/>
                <a:stretch>
                  <a:fillRect b="-8333"/>
                </a:stretch>
              </a:blipFill>
              <a:ln w="25400">
                <a:noFill/>
              </a:ln>
            </p:spPr>
            <p:txBody>
              <a:bodyPr/>
              <a:lstStyle/>
              <a:p>
                <a:r>
                  <a:rPr lang="en-US">
                    <a:noFill/>
                  </a:rPr>
                  <a:t> </a:t>
                </a:r>
              </a:p>
            </p:txBody>
          </p:sp>
        </mc:Fallback>
      </mc:AlternateContent>
      <p:cxnSp>
        <p:nvCxnSpPr>
          <p:cNvPr id="71" name="Straight Arrow Connector 70"/>
          <p:cNvCxnSpPr/>
          <p:nvPr/>
        </p:nvCxnSpPr>
        <p:spPr>
          <a:xfrm flipH="1">
            <a:off x="9380562" y="4343400"/>
            <a:ext cx="76200" cy="457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103893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blinds(horizontal)">
                                      <p:cBhvr>
                                        <p:cTn id="17" dur="5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blinds(horizontal)">
                                      <p:cBhvr>
                                        <p:cTn id="27" dur="5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8"/>
                                        </p:tgtEl>
                                        <p:attrNameLst>
                                          <p:attrName>style.visibility</p:attrName>
                                        </p:attrNameLst>
                                      </p:cBhvr>
                                      <p:to>
                                        <p:strVal val="visible"/>
                                      </p:to>
                                    </p:set>
                                    <p:animEffect transition="in" filter="blinds(horizontal)">
                                      <p:cBhvr>
                                        <p:cTn id="32" dur="500"/>
                                        <p:tgtEl>
                                          <p:spTgt spid="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blinds(horizontal)">
                                      <p:cBhvr>
                                        <p:cTn id="37" dur="500"/>
                                        <p:tgtEl>
                                          <p:spTgt spid="7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0"/>
                                        </p:tgtEl>
                                        <p:attrNameLst>
                                          <p:attrName>style.visibility</p:attrName>
                                        </p:attrNameLst>
                                      </p:cBhvr>
                                      <p:to>
                                        <p:strVal val="visible"/>
                                      </p:to>
                                    </p:set>
                                    <p:animEffect transition="in" filter="blinds(horizontal)">
                                      <p:cBhvr>
                                        <p:cTn id="42" dur="500"/>
                                        <p:tgtEl>
                                          <p:spTgt spid="6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58" grpId="0"/>
      <p:bldP spid="6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Summary</a:t>
            </a:r>
          </a:p>
        </p:txBody>
      </p:sp>
      <p:sp>
        <p:nvSpPr>
          <p:cNvPr id="3" name="Content Placeholder 2"/>
          <p:cNvSpPr>
            <a:spLocks noGrp="1"/>
          </p:cNvSpPr>
          <p:nvPr>
            <p:ph idx="1"/>
          </p:nvPr>
        </p:nvSpPr>
        <p:spPr/>
        <p:txBody>
          <a:bodyPr>
            <a:normAutofit/>
          </a:bodyPr>
          <a:lstStyle/>
          <a:p>
            <a:r>
              <a:rPr lang="en-GB" dirty="0">
                <a:latin typeface="Comic Sans MS" pitchFamily="66" charset="0"/>
              </a:rPr>
              <a:t>We have learnt how to use Hooke’s law in questions involving Tension</a:t>
            </a:r>
          </a:p>
          <a:p>
            <a:endParaRPr lang="en-GB" dirty="0">
              <a:latin typeface="Comic Sans MS" pitchFamily="66" charset="0"/>
            </a:endParaRPr>
          </a:p>
          <a:p>
            <a:r>
              <a:rPr lang="en-GB" dirty="0">
                <a:latin typeface="Comic Sans MS" pitchFamily="66" charset="0"/>
              </a:rPr>
              <a:t>We have seen how to calculate extensions and the amount of potential energy in a stretched/compressed string/spring</a:t>
            </a:r>
          </a:p>
          <a:p>
            <a:endParaRPr lang="en-GB" dirty="0">
              <a:latin typeface="Comic Sans MS" pitchFamily="66" charset="0"/>
            </a:endParaRPr>
          </a:p>
          <a:p>
            <a:r>
              <a:rPr lang="en-GB" dirty="0">
                <a:latin typeface="Comic Sans MS" pitchFamily="66" charset="0"/>
              </a:rPr>
              <a:t>We have also seen how to use the conservation of energy principle and the work-energy principle in answering extended questions</a:t>
            </a:r>
          </a:p>
        </p:txBody>
      </p:sp>
    </p:spTree>
    <p:extLst>
      <p:ext uri="{BB962C8B-B14F-4D97-AF65-F5344CB8AC3E}">
        <p14:creationId xmlns:p14="http://schemas.microsoft.com/office/powerpoint/2010/main" val="1261738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0" y="1"/>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3D</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6" name="Straight Connector 5"/>
          <p:cNvCxnSpPr/>
          <p:nvPr/>
        </p:nvCxnSpPr>
        <p:spPr>
          <a:xfrm>
            <a:off x="152400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8" name="TextBox 7">
            <a:extLst>
              <a:ext uri="{FF2B5EF4-FFF2-40B4-BE49-F238E27FC236}">
                <a16:creationId xmlns:a16="http://schemas.microsoft.com/office/drawing/2014/main" id="{075B4E23-3E17-D047-94EF-0811F871D3C4}"/>
              </a:ext>
            </a:extLst>
          </p:cNvPr>
          <p:cNvSpPr txBox="1"/>
          <p:nvPr/>
        </p:nvSpPr>
        <p:spPr>
          <a:xfrm>
            <a:off x="2135560" y="2682537"/>
            <a:ext cx="8871746" cy="2677656"/>
          </a:xfrm>
          <a:prstGeom prst="rect">
            <a:avLst/>
          </a:prstGeom>
          <a:noFill/>
        </p:spPr>
        <p:txBody>
          <a:bodyPr wrap="square" rtlCol="0">
            <a:spAutoFit/>
          </a:bodyPr>
          <a:lstStyle/>
          <a:p>
            <a:r>
              <a:rPr lang="en-US" sz="2400" dirty="0"/>
              <a:t>Complete before the lesson		</a:t>
            </a:r>
            <a:r>
              <a:rPr lang="en-US" sz="2400" dirty="0" smtClean="0"/>
              <a:t>Q1-2</a:t>
            </a:r>
            <a:endParaRPr lang="en-US" sz="2400" dirty="0"/>
          </a:p>
          <a:p>
            <a:endParaRPr lang="en-US" sz="2400" dirty="0"/>
          </a:p>
          <a:p>
            <a:r>
              <a:rPr lang="en-US" sz="2400" dirty="0"/>
              <a:t>In Class:			</a:t>
            </a:r>
          </a:p>
          <a:p>
            <a:r>
              <a:rPr lang="en-US" sz="2400" dirty="0">
                <a:solidFill>
                  <a:srgbClr val="00B050"/>
                </a:solidFill>
              </a:rPr>
              <a:t>Green</a:t>
            </a:r>
            <a:r>
              <a:rPr lang="en-US" sz="2400" dirty="0"/>
              <a:t>					</a:t>
            </a:r>
            <a:r>
              <a:rPr lang="en-US" sz="2400" dirty="0" smtClean="0"/>
              <a:t>Q3-4</a:t>
            </a:r>
            <a:endParaRPr lang="en-US" sz="2400" dirty="0"/>
          </a:p>
          <a:p>
            <a:r>
              <a:rPr lang="en-US" sz="2400" dirty="0">
                <a:solidFill>
                  <a:schemeClr val="accent6"/>
                </a:solidFill>
              </a:rPr>
              <a:t>Amber</a:t>
            </a:r>
            <a:r>
              <a:rPr lang="en-US" sz="2400" dirty="0"/>
              <a:t> 					</a:t>
            </a:r>
            <a:r>
              <a:rPr lang="en-US" sz="2400" dirty="0" smtClean="0"/>
              <a:t>Q5-6</a:t>
            </a:r>
            <a:endParaRPr lang="en-US" sz="2400" dirty="0"/>
          </a:p>
          <a:p>
            <a:r>
              <a:rPr lang="en-US" sz="2400" dirty="0">
                <a:solidFill>
                  <a:srgbClr val="FF0000"/>
                </a:solidFill>
              </a:rPr>
              <a:t>Red</a:t>
            </a:r>
            <a:r>
              <a:rPr lang="en-US" sz="2400" dirty="0"/>
              <a:t>					</a:t>
            </a:r>
            <a:r>
              <a:rPr lang="en-US" sz="2400" dirty="0" smtClean="0"/>
              <a:t>Q7-8 </a:t>
            </a:r>
            <a:r>
              <a:rPr lang="en-US" sz="2400" dirty="0"/>
              <a:t>&amp; </a:t>
            </a:r>
            <a:r>
              <a:rPr lang="en-US" sz="2400" dirty="0" smtClean="0"/>
              <a:t>challenge &amp; Ext</a:t>
            </a:r>
            <a:endParaRPr lang="en-US" sz="2400" dirty="0"/>
          </a:p>
          <a:p>
            <a:endParaRPr lang="en-US" sz="2400" dirty="0"/>
          </a:p>
        </p:txBody>
      </p:sp>
      <p:sp>
        <p:nvSpPr>
          <p:cNvPr id="9" name="TextBox 8"/>
          <p:cNvSpPr txBox="1"/>
          <p:nvPr/>
        </p:nvSpPr>
        <p:spPr>
          <a:xfrm>
            <a:off x="1524000" y="748233"/>
            <a:ext cx="7920880" cy="830997"/>
          </a:xfrm>
          <a:prstGeom prst="rect">
            <a:avLst/>
          </a:prstGeom>
          <a:noFill/>
        </p:spPr>
        <p:txBody>
          <a:bodyPr wrap="square" rtlCol="0">
            <a:spAutoFit/>
          </a:bodyPr>
          <a:lstStyle/>
          <a:p>
            <a:r>
              <a:rPr lang="en-GB" sz="2400" dirty="0"/>
              <a:t>Pearson Further Mechanics 1</a:t>
            </a:r>
          </a:p>
          <a:p>
            <a:r>
              <a:rPr lang="en-GB" sz="2400" dirty="0"/>
              <a:t>Pages </a:t>
            </a:r>
            <a:r>
              <a:rPr lang="en-GB" sz="2400" dirty="0" smtClean="0"/>
              <a:t>54-55</a:t>
            </a:r>
            <a:endParaRPr lang="en-GB" sz="2400" dirty="0"/>
          </a:p>
        </p:txBody>
      </p:sp>
    </p:spTree>
    <p:extLst>
      <p:ext uri="{BB962C8B-B14F-4D97-AF65-F5344CB8AC3E}">
        <p14:creationId xmlns:p14="http://schemas.microsoft.com/office/powerpoint/2010/main" val="190487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029200"/>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string, of natural length 1.6m and modulus of elasticity 10N, has one end fixed at a point A on a smooth horizontal table. A particle of mass 2kg is attached to the other end of the string. The particle is held at point A and projected horizontally across the table with speed 2ms</a:t>
            </a:r>
            <a:r>
              <a:rPr lang="en-GB" sz="1400" baseline="30000" dirty="0">
                <a:latin typeface="Comic Sans MS" pitchFamily="66" charset="0"/>
              </a:rPr>
              <a:t>-1</a:t>
            </a:r>
            <a:r>
              <a:rPr lang="en-GB" sz="1400" dirty="0">
                <a:latin typeface="Comic Sans MS" pitchFamily="66" charset="0"/>
              </a:rPr>
              <a:t>. Find how far it travels before first coming to instantaneous rest.</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particle is projected from A. After 1.6m the string will be taut, but the particle will stretch a bit farther before instantaneously stopping, making the distance travelled ‘1.6 + x’</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There is no friction so we can just set losses = gains</a:t>
            </a:r>
          </a:p>
          <a:p>
            <a:pPr algn="ctr">
              <a:buFont typeface="Wingdings"/>
              <a:buChar char="à"/>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70866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91440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a:off x="7239000" y="19050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162800" y="2209800"/>
            <a:ext cx="2057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848601" y="2209801"/>
            <a:ext cx="716863" cy="307777"/>
          </a:xfrm>
          <a:prstGeom prst="rect">
            <a:avLst/>
          </a:prstGeom>
          <a:noFill/>
        </p:spPr>
        <p:txBody>
          <a:bodyPr wrap="none" rtlCol="0">
            <a:spAutoFit/>
          </a:bodyPr>
          <a:lstStyle/>
          <a:p>
            <a:r>
              <a:rPr lang="en-GB" sz="1400" dirty="0">
                <a:latin typeface="Comic Sans MS" panose="030F0702030302020204" pitchFamily="66" charset="0"/>
              </a:rPr>
              <a:t>1.6 + x</a:t>
            </a:r>
          </a:p>
        </p:txBody>
      </p:sp>
      <p:sp>
        <p:nvSpPr>
          <p:cNvPr id="20" name="TextBox 19"/>
          <p:cNvSpPr txBox="1"/>
          <p:nvPr/>
        </p:nvSpPr>
        <p:spPr>
          <a:xfrm>
            <a:off x="6781800" y="1752601"/>
            <a:ext cx="316112" cy="307777"/>
          </a:xfrm>
          <a:prstGeom prst="rect">
            <a:avLst/>
          </a:prstGeom>
          <a:noFill/>
        </p:spPr>
        <p:txBody>
          <a:bodyPr wrap="none" rtlCol="0">
            <a:spAutoFit/>
          </a:bodyPr>
          <a:lstStyle/>
          <a:p>
            <a:r>
              <a:rPr lang="en-GB" sz="1400" dirty="0">
                <a:latin typeface="Comic Sans MS" panose="030F0702030302020204" pitchFamily="66" charset="0"/>
              </a:rPr>
              <a:t>A</a:t>
            </a:r>
          </a:p>
        </p:txBody>
      </p:sp>
      <p:sp>
        <p:nvSpPr>
          <p:cNvPr id="21" name="TextBox 20"/>
          <p:cNvSpPr txBox="1"/>
          <p:nvPr/>
        </p:nvSpPr>
        <p:spPr>
          <a:xfrm>
            <a:off x="6781800" y="13716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23" name="Straight Arrow Connector 22"/>
          <p:cNvCxnSpPr/>
          <p:nvPr/>
        </p:nvCxnSpPr>
        <p:spPr>
          <a:xfrm>
            <a:off x="70104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915400" y="13716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25" name="Straight Arrow Connector 24"/>
          <p:cNvCxnSpPr/>
          <p:nvPr/>
        </p:nvCxnSpPr>
        <p:spPr>
          <a:xfrm>
            <a:off x="91440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25"/>
              <p:cNvSpPr txBox="1"/>
              <p:nvPr/>
            </p:nvSpPr>
            <p:spPr>
              <a:xfrm>
                <a:off x="6247410" y="3136076"/>
                <a:ext cx="27432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𝐸𝑛𝑒𝑟𝑔𝑦</m:t>
                      </m:r>
                      <m:r>
                        <a:rPr lang="en-GB" sz="1400" i="1">
                          <a:latin typeface="Cambria Math"/>
                        </a:rPr>
                        <m:t> </m:t>
                      </m:r>
                      <m:r>
                        <a:rPr lang="en-GB" sz="1400" i="1">
                          <a:latin typeface="Cambria Math"/>
                        </a:rPr>
                        <m:t>𝐿𝑜𝑠𝑠𝑒𝑠</m:t>
                      </m:r>
                      <m:r>
                        <a:rPr lang="en-GB" sz="1400" i="1">
                          <a:latin typeface="Cambria Math"/>
                        </a:rPr>
                        <m:t>=</m:t>
                      </m:r>
                      <m:r>
                        <a:rPr lang="en-GB" sz="1400" i="1">
                          <a:latin typeface="Cambria Math"/>
                        </a:rPr>
                        <m:t>𝐸𝑛𝑒𝑟𝑔𝑦</m:t>
                      </m:r>
                      <m:r>
                        <a:rPr lang="en-GB" sz="1400" i="1">
                          <a:latin typeface="Cambria Math"/>
                        </a:rPr>
                        <m:t> </m:t>
                      </m:r>
                      <m:r>
                        <a:rPr lang="en-GB" sz="1400" i="1">
                          <a:latin typeface="Cambria Math"/>
                        </a:rPr>
                        <m:t>𝐺𝑎𝑖𝑛𝑠</m:t>
                      </m:r>
                    </m:oMath>
                  </m:oMathPara>
                </a14:m>
                <a:endParaRPr lang="en-GB" sz="1400" dirty="0"/>
              </a:p>
            </p:txBody>
          </p:sp>
        </mc:Choice>
        <mc:Fallback xmlns="">
          <p:sp>
            <p:nvSpPr>
              <p:cNvPr id="26" name="TextBox 25"/>
              <p:cNvSpPr txBox="1">
                <a:spLocks noRot="1" noChangeAspect="1" noMove="1" noResize="1" noEditPoints="1" noAdjustHandles="1" noChangeArrowheads="1" noChangeShapeType="1" noTextEdit="1"/>
              </p:cNvSpPr>
              <p:nvPr/>
            </p:nvSpPr>
            <p:spPr>
              <a:xfrm>
                <a:off x="6247410" y="3136076"/>
                <a:ext cx="2743200" cy="307777"/>
              </a:xfrm>
              <a:prstGeom prst="rect">
                <a:avLst/>
              </a:prstGeom>
              <a:blipFill>
                <a:blip r:embed="rId3"/>
                <a:stretch>
                  <a:fillRect b="-12000"/>
                </a:stretch>
              </a:blipFill>
              <a:ln w="25400">
                <a:noFill/>
              </a:ln>
            </p:spPr>
            <p:txBody>
              <a:bodyPr/>
              <a:lstStyle/>
              <a:p>
                <a:r>
                  <a:rPr lang="en-US">
                    <a:noFill/>
                  </a:rPr>
                  <a:t> </a:t>
                </a:r>
              </a:p>
            </p:txBody>
          </p:sp>
        </mc:Fallback>
      </mc:AlternateContent>
      <p:sp>
        <p:nvSpPr>
          <p:cNvPr id="27" name="TextBox 26"/>
          <p:cNvSpPr txBox="1"/>
          <p:nvPr/>
        </p:nvSpPr>
        <p:spPr>
          <a:xfrm>
            <a:off x="5943600" y="2514600"/>
            <a:ext cx="4336444" cy="523220"/>
          </a:xfrm>
          <a:prstGeom prst="rect">
            <a:avLst/>
          </a:prstGeom>
          <a:noFill/>
        </p:spPr>
        <p:txBody>
          <a:bodyPr wrap="none" rtlCol="0">
            <a:spAutoFit/>
          </a:bodyPr>
          <a:lstStyle/>
          <a:p>
            <a:pPr algn="ctr"/>
            <a:r>
              <a:rPr lang="en-GB" sz="1400" dirty="0">
                <a:solidFill>
                  <a:srgbClr val="FF0000"/>
                </a:solidFill>
                <a:latin typeface="Comic Sans MS" panose="030F0702030302020204" pitchFamily="66" charset="0"/>
              </a:rPr>
              <a:t>As the particle slows down it loses Kinetic Energy</a:t>
            </a:r>
          </a:p>
          <a:p>
            <a:pPr algn="ctr"/>
            <a:r>
              <a:rPr lang="en-GB" sz="1400" dirty="0">
                <a:solidFill>
                  <a:srgbClr val="FF0000"/>
                </a:solidFill>
                <a:latin typeface="Comic Sans MS" panose="030F0702030302020204" pitchFamily="66" charset="0"/>
                <a:sym typeface="Wingdings" panose="05000000000000000000" pitchFamily="2" charset="2"/>
              </a:rPr>
              <a:t> This is balanced by it gaining EPE!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8" name="TextBox 27"/>
              <p:cNvSpPr txBox="1"/>
              <p:nvPr/>
            </p:nvSpPr>
            <p:spPr>
              <a:xfrm>
                <a:off x="6704610" y="3517076"/>
                <a:ext cx="22098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𝐾𝐸</m:t>
                      </m:r>
                      <m:r>
                        <a:rPr lang="en-GB" sz="1400" i="1">
                          <a:latin typeface="Cambria Math"/>
                        </a:rPr>
                        <m:t> </m:t>
                      </m:r>
                      <m:r>
                        <a:rPr lang="en-GB" sz="1400" i="1">
                          <a:latin typeface="Cambria Math"/>
                        </a:rPr>
                        <m:t>𝑙𝑜𝑠𝑡</m:t>
                      </m:r>
                      <m:r>
                        <a:rPr lang="en-GB" sz="1400" i="1">
                          <a:latin typeface="Cambria Math"/>
                        </a:rPr>
                        <m:t>=</m:t>
                      </m:r>
                      <m:r>
                        <a:rPr lang="en-GB" sz="1400" i="1">
                          <a:latin typeface="Cambria Math"/>
                        </a:rPr>
                        <m:t>𝐸𝑃𝐸</m:t>
                      </m:r>
                      <m:r>
                        <a:rPr lang="en-GB" sz="1400" i="1">
                          <a:latin typeface="Cambria Math"/>
                        </a:rPr>
                        <m:t> </m:t>
                      </m:r>
                      <m:r>
                        <a:rPr lang="en-GB" sz="1400" i="1">
                          <a:latin typeface="Cambria Math"/>
                        </a:rPr>
                        <m:t>𝑔𝑎𝑖𝑛𝑒𝑑</m:t>
                      </m:r>
                    </m:oMath>
                  </m:oMathPara>
                </a14:m>
                <a:endParaRPr lang="en-GB" sz="1400" dirty="0"/>
              </a:p>
            </p:txBody>
          </p:sp>
        </mc:Choice>
        <mc:Fallback xmlns="">
          <p:sp>
            <p:nvSpPr>
              <p:cNvPr id="28" name="TextBox 27"/>
              <p:cNvSpPr txBox="1">
                <a:spLocks noRot="1" noChangeAspect="1" noMove="1" noResize="1" noEditPoints="1" noAdjustHandles="1" noChangeArrowheads="1" noChangeShapeType="1" noTextEdit="1"/>
              </p:cNvSpPr>
              <p:nvPr/>
            </p:nvSpPr>
            <p:spPr>
              <a:xfrm>
                <a:off x="6704610" y="3517076"/>
                <a:ext cx="2209800" cy="307777"/>
              </a:xfrm>
              <a:prstGeom prst="rect">
                <a:avLst/>
              </a:prstGeom>
              <a:blipFill>
                <a:blip r:embed="rId4"/>
                <a:stretch>
                  <a:fillRect b="-8000"/>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p:cNvSpPr txBox="1"/>
              <p:nvPr/>
            </p:nvSpPr>
            <p:spPr>
              <a:xfrm>
                <a:off x="6857010" y="3898075"/>
                <a:ext cx="1371600" cy="537070"/>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r>
                        <a:rPr lang="en-GB" sz="1400" i="1">
                          <a:latin typeface="Cambria Math"/>
                        </a:rPr>
                        <m:t>𝑚</m:t>
                      </m:r>
                      <m:sSup>
                        <m:sSupPr>
                          <m:ctrlPr>
                            <a:rPr lang="en-GB" sz="1400" i="1">
                              <a:latin typeface="Cambria Math" panose="02040503050406030204" pitchFamily="18" charset="0"/>
                            </a:rPr>
                          </m:ctrlPr>
                        </m:sSupPr>
                        <m:e>
                          <m:r>
                            <a:rPr lang="en-GB" sz="1400" i="1">
                              <a:latin typeface="Cambria Math"/>
                            </a:rPr>
                            <m:t>𝑣</m:t>
                          </m:r>
                        </m:e>
                        <m:sup>
                          <m:r>
                            <a:rPr lang="en-GB" sz="1400" i="1">
                              <a:latin typeface="Cambria Math"/>
                            </a:rPr>
                            <m:t>2</m:t>
                          </m:r>
                        </m:sup>
                      </m:sSup>
                      <m:r>
                        <a:rPr lang="en-GB" sz="1400" i="1">
                          <a:latin typeface="Cambria Math"/>
                        </a:rPr>
                        <m:t>=</m:t>
                      </m:r>
                      <m:f>
                        <m:fPr>
                          <m:ctrlPr>
                            <a:rPr lang="en-GB" sz="1400" i="1">
                              <a:latin typeface="Cambria Math" panose="02040503050406030204" pitchFamily="18" charset="0"/>
                            </a:rPr>
                          </m:ctrlPr>
                        </m:fPr>
                        <m:num>
                          <m:r>
                            <m:rPr>
                              <m:sty m:val="p"/>
                            </m:rPr>
                            <a:rPr lang="el-GR" sz="1400" i="1">
                              <a:latin typeface="Cambria Math"/>
                            </a:rPr>
                            <m:t>λ</m:t>
                          </m:r>
                          <m:sSup>
                            <m:sSupPr>
                              <m:ctrlPr>
                                <a:rPr lang="el-GR" sz="1400" i="1">
                                  <a:latin typeface="Cambria Math" panose="02040503050406030204" pitchFamily="18" charset="0"/>
                                </a:rPr>
                              </m:ctrlPr>
                            </m:sSupPr>
                            <m:e>
                              <m:r>
                                <a:rPr lang="en-GB" sz="1400" i="1">
                                  <a:latin typeface="Cambria Math"/>
                                </a:rPr>
                                <m:t>𝑥</m:t>
                              </m:r>
                            </m:e>
                            <m:sup>
                              <m:r>
                                <a:rPr lang="en-GB" sz="1400" i="1">
                                  <a:latin typeface="Cambria Math"/>
                                </a:rPr>
                                <m:t>2</m:t>
                              </m:r>
                            </m:sup>
                          </m:sSup>
                        </m:num>
                        <m:den>
                          <m:r>
                            <a:rPr lang="en-GB" sz="1400" i="1">
                              <a:latin typeface="Cambria Math"/>
                            </a:rPr>
                            <m:t>2</m:t>
                          </m:r>
                          <m:r>
                            <a:rPr lang="en-GB" sz="1400" i="1">
                              <a:latin typeface="Cambria Math"/>
                            </a:rPr>
                            <m:t>𝑙</m:t>
                          </m:r>
                        </m:den>
                      </m:f>
                    </m:oMath>
                  </m:oMathPara>
                </a14:m>
                <a:endParaRPr lang="en-GB" sz="1400" dirty="0"/>
              </a:p>
            </p:txBody>
          </p:sp>
        </mc:Choice>
        <mc:Fallback xmlns="">
          <p:sp>
            <p:nvSpPr>
              <p:cNvPr id="29" name="TextBox 28"/>
              <p:cNvSpPr txBox="1">
                <a:spLocks noRot="1" noChangeAspect="1" noMove="1" noResize="1" noEditPoints="1" noAdjustHandles="1" noChangeArrowheads="1" noChangeShapeType="1" noTextEdit="1"/>
              </p:cNvSpPr>
              <p:nvPr/>
            </p:nvSpPr>
            <p:spPr>
              <a:xfrm>
                <a:off x="6857010" y="3898075"/>
                <a:ext cx="1371600" cy="537070"/>
              </a:xfrm>
              <a:prstGeom prst="rect">
                <a:avLst/>
              </a:prstGeom>
              <a:blipFill>
                <a:blip r:embed="rId5"/>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p:cNvSpPr txBox="1"/>
              <p:nvPr/>
            </p:nvSpPr>
            <p:spPr>
              <a:xfrm>
                <a:off x="6628410" y="4431476"/>
                <a:ext cx="1905000" cy="562783"/>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a:rPr>
                            <m:t>1</m:t>
                          </m:r>
                        </m:num>
                        <m:den>
                          <m:r>
                            <a:rPr lang="en-GB" sz="1400" i="1">
                              <a:latin typeface="Cambria Math"/>
                            </a:rPr>
                            <m:t>2</m:t>
                          </m:r>
                        </m:den>
                      </m:f>
                      <m:d>
                        <m:dPr>
                          <m:ctrlPr>
                            <a:rPr lang="en-GB" sz="1400" i="1">
                              <a:latin typeface="Cambria Math" panose="02040503050406030204" pitchFamily="18" charset="0"/>
                            </a:rPr>
                          </m:ctrlPr>
                        </m:dPr>
                        <m:e>
                          <m:r>
                            <a:rPr lang="en-GB" sz="1400" i="1">
                              <a:latin typeface="Cambria Math"/>
                            </a:rPr>
                            <m:t>2</m:t>
                          </m:r>
                        </m:e>
                      </m:d>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a:rPr>
                                <m:t>2</m:t>
                              </m:r>
                            </m:e>
                          </m:d>
                        </m:e>
                        <m:sup>
                          <m:r>
                            <a:rPr lang="en-GB" sz="1400" i="1">
                              <a:latin typeface="Cambria Math"/>
                            </a:rPr>
                            <m:t>2</m:t>
                          </m:r>
                        </m:sup>
                      </m:sSup>
                      <m:r>
                        <a:rPr lang="en-GB" sz="1400" i="1">
                          <a:latin typeface="Cambria Math"/>
                        </a:rPr>
                        <m:t>=</m:t>
                      </m:r>
                      <m:f>
                        <m:fPr>
                          <m:ctrlPr>
                            <a:rPr lang="en-GB" sz="1400" i="1">
                              <a:latin typeface="Cambria Math" panose="02040503050406030204" pitchFamily="18" charset="0"/>
                            </a:rPr>
                          </m:ctrlPr>
                        </m:fPr>
                        <m:num>
                          <m:r>
                            <a:rPr lang="en-GB" sz="1400" i="1">
                              <a:latin typeface="Cambria Math"/>
                            </a:rPr>
                            <m:t>(10)</m:t>
                          </m:r>
                          <m:sSup>
                            <m:sSupPr>
                              <m:ctrlPr>
                                <a:rPr lang="en-GB" sz="1400" i="1">
                                  <a:latin typeface="Cambria Math" panose="02040503050406030204" pitchFamily="18" charset="0"/>
                                </a:rPr>
                              </m:ctrlPr>
                            </m:sSupPr>
                            <m:e>
                              <m:r>
                                <a:rPr lang="en-GB" sz="1400" i="1">
                                  <a:latin typeface="Cambria Math"/>
                                </a:rPr>
                                <m:t>𝑥</m:t>
                              </m:r>
                            </m:e>
                            <m:sup>
                              <m:r>
                                <a:rPr lang="en-GB" sz="1400" i="1">
                                  <a:latin typeface="Cambria Math"/>
                                </a:rPr>
                                <m:t>2</m:t>
                              </m:r>
                            </m:sup>
                          </m:sSup>
                          <m:r>
                            <a:rPr lang="en-GB" sz="1400" i="1">
                              <a:latin typeface="Cambria Math"/>
                            </a:rPr>
                            <m:t> </m:t>
                          </m:r>
                        </m:num>
                        <m:den>
                          <m:r>
                            <a:rPr lang="en-GB" sz="1400" i="1">
                              <a:latin typeface="Cambria Math"/>
                            </a:rPr>
                            <m:t>2(1.6)</m:t>
                          </m:r>
                        </m:den>
                      </m:f>
                    </m:oMath>
                  </m:oMathPara>
                </a14:m>
                <a:endParaRPr lang="en-GB" sz="1400" dirty="0"/>
              </a:p>
            </p:txBody>
          </p:sp>
        </mc:Choice>
        <mc:Fallback xmlns="">
          <p:sp>
            <p:nvSpPr>
              <p:cNvPr id="30" name="TextBox 29"/>
              <p:cNvSpPr txBox="1">
                <a:spLocks noRot="1" noChangeAspect="1" noMove="1" noResize="1" noEditPoints="1" noAdjustHandles="1" noChangeArrowheads="1" noChangeShapeType="1" noTextEdit="1"/>
              </p:cNvSpPr>
              <p:nvPr/>
            </p:nvSpPr>
            <p:spPr>
              <a:xfrm>
                <a:off x="6628410" y="4431476"/>
                <a:ext cx="1905000" cy="562783"/>
              </a:xfrm>
              <a:prstGeom prst="rect">
                <a:avLst/>
              </a:prstGeom>
              <a:blipFill>
                <a:blip r:embed="rId6"/>
                <a:stretch>
                  <a:fillRect b="-4444"/>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p:cNvSpPr txBox="1"/>
              <p:nvPr/>
            </p:nvSpPr>
            <p:spPr>
              <a:xfrm>
                <a:off x="7314210" y="4964876"/>
                <a:ext cx="990600" cy="52315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4=</m:t>
                      </m:r>
                      <m:f>
                        <m:fPr>
                          <m:ctrlPr>
                            <a:rPr lang="en-GB" sz="1400" i="1">
                              <a:latin typeface="Cambria Math" panose="02040503050406030204" pitchFamily="18" charset="0"/>
                            </a:rPr>
                          </m:ctrlPr>
                        </m:fPr>
                        <m:num>
                          <m:r>
                            <a:rPr lang="en-GB" sz="1400" i="1">
                              <a:latin typeface="Cambria Math"/>
                            </a:rPr>
                            <m:t>10</m:t>
                          </m:r>
                          <m:sSup>
                            <m:sSupPr>
                              <m:ctrlPr>
                                <a:rPr lang="en-GB" sz="1400" i="1">
                                  <a:latin typeface="Cambria Math" panose="02040503050406030204" pitchFamily="18" charset="0"/>
                                </a:rPr>
                              </m:ctrlPr>
                            </m:sSupPr>
                            <m:e>
                              <m:r>
                                <a:rPr lang="en-GB" sz="1400" i="1">
                                  <a:latin typeface="Cambria Math"/>
                                </a:rPr>
                                <m:t>𝑥</m:t>
                              </m:r>
                            </m:e>
                            <m:sup>
                              <m:r>
                                <a:rPr lang="en-GB" sz="1400" i="1">
                                  <a:latin typeface="Cambria Math"/>
                                </a:rPr>
                                <m:t>2</m:t>
                              </m:r>
                            </m:sup>
                          </m:sSup>
                          <m:r>
                            <a:rPr lang="en-GB" sz="1400" i="1">
                              <a:latin typeface="Cambria Math"/>
                            </a:rPr>
                            <m:t> </m:t>
                          </m:r>
                        </m:num>
                        <m:den>
                          <m:r>
                            <a:rPr lang="en-GB" sz="1400" i="1">
                              <a:latin typeface="Cambria Math"/>
                            </a:rPr>
                            <m:t>3.2</m:t>
                          </m:r>
                        </m:den>
                      </m:f>
                    </m:oMath>
                  </m:oMathPara>
                </a14:m>
                <a:endParaRPr lang="en-GB" sz="1400" dirty="0"/>
              </a:p>
            </p:txBody>
          </p:sp>
        </mc:Choice>
        <mc:Fallback xmlns="">
          <p:sp>
            <p:nvSpPr>
              <p:cNvPr id="31" name="TextBox 30"/>
              <p:cNvSpPr txBox="1">
                <a:spLocks noRot="1" noChangeAspect="1" noMove="1" noResize="1" noEditPoints="1" noAdjustHandles="1" noChangeArrowheads="1" noChangeShapeType="1" noTextEdit="1"/>
              </p:cNvSpPr>
              <p:nvPr/>
            </p:nvSpPr>
            <p:spPr>
              <a:xfrm>
                <a:off x="7314210" y="4964876"/>
                <a:ext cx="990600" cy="523157"/>
              </a:xfrm>
              <a:prstGeom prst="rect">
                <a:avLst/>
              </a:prstGeom>
              <a:blipFill>
                <a:blip r:embed="rId7"/>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7238010" y="5574476"/>
                <a:ext cx="9906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en-GB" sz="1400" i="1">
                              <a:latin typeface="Cambria Math" panose="02040503050406030204" pitchFamily="18" charset="0"/>
                            </a:rPr>
                          </m:ctrlPr>
                        </m:sSupPr>
                        <m:e>
                          <m:r>
                            <a:rPr lang="en-GB" sz="1400" i="1">
                              <a:latin typeface="Cambria Math"/>
                            </a:rPr>
                            <m:t>𝑥</m:t>
                          </m:r>
                        </m:e>
                        <m:sup>
                          <m:r>
                            <a:rPr lang="en-GB" sz="1400" i="1">
                              <a:latin typeface="Cambria Math"/>
                            </a:rPr>
                            <m:t>2</m:t>
                          </m:r>
                        </m:sup>
                      </m:sSup>
                      <m:r>
                        <a:rPr lang="en-GB" sz="1400" i="1">
                          <a:latin typeface="Cambria Math"/>
                        </a:rPr>
                        <m:t>=1.28</m:t>
                      </m:r>
                    </m:oMath>
                  </m:oMathPara>
                </a14:m>
                <a:endParaRPr lang="en-GB" sz="1400" dirty="0"/>
              </a:p>
            </p:txBody>
          </p:sp>
        </mc:Choice>
        <mc:Fallback xmlns="">
          <p:sp>
            <p:nvSpPr>
              <p:cNvPr id="32" name="TextBox 31"/>
              <p:cNvSpPr txBox="1">
                <a:spLocks noRot="1" noChangeAspect="1" noMove="1" noResize="1" noEditPoints="1" noAdjustHandles="1" noChangeArrowheads="1" noChangeShapeType="1" noTextEdit="1"/>
              </p:cNvSpPr>
              <p:nvPr/>
            </p:nvSpPr>
            <p:spPr>
              <a:xfrm>
                <a:off x="7238010" y="5574476"/>
                <a:ext cx="990600" cy="307777"/>
              </a:xfrm>
              <a:prstGeom prst="rect">
                <a:avLst/>
              </a:prstGeom>
              <a:blipFill>
                <a:blip r:embed="rId8"/>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7238010" y="5955476"/>
                <a:ext cx="10668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𝑥</m:t>
                      </m:r>
                      <m:r>
                        <a:rPr lang="en-GB" sz="1400" i="1">
                          <a:latin typeface="Cambria Math"/>
                        </a:rPr>
                        <m:t>=1.13</m:t>
                      </m:r>
                    </m:oMath>
                  </m:oMathPara>
                </a14:m>
                <a:endParaRPr lang="en-GB" sz="1400" dirty="0"/>
              </a:p>
            </p:txBody>
          </p:sp>
        </mc:Choice>
        <mc:Fallback xmlns="">
          <p:sp>
            <p:nvSpPr>
              <p:cNvPr id="33" name="TextBox 32"/>
              <p:cNvSpPr txBox="1">
                <a:spLocks noRot="1" noChangeAspect="1" noMove="1" noResize="1" noEditPoints="1" noAdjustHandles="1" noChangeArrowheads="1" noChangeShapeType="1" noTextEdit="1"/>
              </p:cNvSpPr>
              <p:nvPr/>
            </p:nvSpPr>
            <p:spPr>
              <a:xfrm>
                <a:off x="7238010" y="5955476"/>
                <a:ext cx="1066800" cy="307777"/>
              </a:xfrm>
              <a:prstGeom prst="rect">
                <a:avLst/>
              </a:prstGeom>
              <a:blipFill>
                <a:blip r:embed="rId9"/>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5802085" y="6372102"/>
                <a:ext cx="2667000"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𝐷𝑖𝑠𝑡𝑎𝑛𝑐𝑒</m:t>
                      </m:r>
                      <m:r>
                        <a:rPr lang="en-GB" sz="1400" i="1">
                          <a:latin typeface="Cambria Math"/>
                        </a:rPr>
                        <m:t> </m:t>
                      </m:r>
                      <m:r>
                        <a:rPr lang="en-GB" sz="1400" i="1">
                          <a:latin typeface="Cambria Math"/>
                        </a:rPr>
                        <m:t>𝑇𝑟𝑎𝑣𝑒𝑙𝑙𝑒𝑑</m:t>
                      </m:r>
                      <m:r>
                        <a:rPr lang="en-GB" sz="1400" i="1">
                          <a:latin typeface="Cambria Math"/>
                        </a:rPr>
                        <m:t>=2.73</m:t>
                      </m:r>
                      <m:r>
                        <a:rPr lang="en-GB" sz="1400" i="1">
                          <a:latin typeface="Cambria Math"/>
                        </a:rPr>
                        <m:t>𝑚</m:t>
                      </m:r>
                    </m:oMath>
                  </m:oMathPara>
                </a14:m>
                <a:endParaRPr lang="en-GB" sz="1400" dirty="0"/>
              </a:p>
            </p:txBody>
          </p:sp>
        </mc:Choice>
        <mc:Fallback xmlns="">
          <p:sp>
            <p:nvSpPr>
              <p:cNvPr id="34" name="TextBox 33"/>
              <p:cNvSpPr txBox="1">
                <a:spLocks noRot="1" noChangeAspect="1" noMove="1" noResize="1" noEditPoints="1" noAdjustHandles="1" noChangeArrowheads="1" noChangeShapeType="1" noTextEdit="1"/>
              </p:cNvSpPr>
              <p:nvPr/>
            </p:nvSpPr>
            <p:spPr>
              <a:xfrm>
                <a:off x="5802085" y="6372102"/>
                <a:ext cx="2667000" cy="307777"/>
              </a:xfrm>
              <a:prstGeom prst="rect">
                <a:avLst/>
              </a:prstGeom>
              <a:blipFill>
                <a:blip r:embed="rId10"/>
                <a:stretch>
                  <a:fillRect b="-8000"/>
                </a:stretch>
              </a:blipFill>
              <a:ln w="25400">
                <a:noFill/>
              </a:ln>
            </p:spPr>
            <p:txBody>
              <a:bodyPr/>
              <a:lstStyle/>
              <a:p>
                <a:r>
                  <a:rPr lang="en-US">
                    <a:noFill/>
                  </a:rPr>
                  <a:t> </a:t>
                </a:r>
              </a:p>
            </p:txBody>
          </p:sp>
        </mc:Fallback>
      </mc:AlternateContent>
      <p:sp>
        <p:nvSpPr>
          <p:cNvPr id="35" name="Arc 34"/>
          <p:cNvSpPr/>
          <p:nvPr/>
        </p:nvSpPr>
        <p:spPr>
          <a:xfrm>
            <a:off x="8331531" y="4209802"/>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TextBox 35"/>
          <p:cNvSpPr txBox="1"/>
          <p:nvPr/>
        </p:nvSpPr>
        <p:spPr>
          <a:xfrm>
            <a:off x="9016342" y="3222173"/>
            <a:ext cx="1651659"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these with the types of energy</a:t>
            </a:r>
          </a:p>
        </p:txBody>
      </p:sp>
      <p:sp>
        <p:nvSpPr>
          <p:cNvPr id="37" name="Arc 36"/>
          <p:cNvSpPr/>
          <p:nvPr/>
        </p:nvSpPr>
        <p:spPr>
          <a:xfrm>
            <a:off x="8614560" y="3685308"/>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8" name="Arc 37"/>
          <p:cNvSpPr/>
          <p:nvPr/>
        </p:nvSpPr>
        <p:spPr>
          <a:xfrm>
            <a:off x="8826337" y="3303319"/>
            <a:ext cx="226619" cy="401783"/>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Arc 38"/>
          <p:cNvSpPr/>
          <p:nvPr/>
        </p:nvSpPr>
        <p:spPr>
          <a:xfrm>
            <a:off x="8291947" y="4752108"/>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Arc 39"/>
          <p:cNvSpPr/>
          <p:nvPr/>
        </p:nvSpPr>
        <p:spPr>
          <a:xfrm>
            <a:off x="8135588" y="5260767"/>
            <a:ext cx="270163" cy="504702"/>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Arc 40"/>
          <p:cNvSpPr/>
          <p:nvPr/>
        </p:nvSpPr>
        <p:spPr>
          <a:xfrm>
            <a:off x="8086107" y="5757553"/>
            <a:ext cx="278080" cy="381991"/>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Arc 41"/>
          <p:cNvSpPr/>
          <p:nvPr/>
        </p:nvSpPr>
        <p:spPr>
          <a:xfrm>
            <a:off x="8287988" y="6101936"/>
            <a:ext cx="254329" cy="441368"/>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TextBox 42"/>
          <p:cNvSpPr txBox="1"/>
          <p:nvPr/>
        </p:nvSpPr>
        <p:spPr>
          <a:xfrm>
            <a:off x="8838212" y="3695206"/>
            <a:ext cx="1461654"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Use the relevant formulae</a:t>
            </a:r>
          </a:p>
        </p:txBody>
      </p:sp>
      <p:sp>
        <p:nvSpPr>
          <p:cNvPr id="44" name="TextBox 43"/>
          <p:cNvSpPr txBox="1"/>
          <p:nvPr/>
        </p:nvSpPr>
        <p:spPr>
          <a:xfrm>
            <a:off x="8515599" y="4227616"/>
            <a:ext cx="1461654"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all the values we know</a:t>
            </a:r>
          </a:p>
        </p:txBody>
      </p:sp>
      <p:sp>
        <p:nvSpPr>
          <p:cNvPr id="45" name="TextBox 44"/>
          <p:cNvSpPr txBox="1"/>
          <p:nvPr/>
        </p:nvSpPr>
        <p:spPr>
          <a:xfrm>
            <a:off x="8513620" y="4890655"/>
            <a:ext cx="1461654"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Simplify parts</a:t>
            </a:r>
          </a:p>
        </p:txBody>
      </p:sp>
      <p:sp>
        <p:nvSpPr>
          <p:cNvPr id="46" name="TextBox 45"/>
          <p:cNvSpPr txBox="1"/>
          <p:nvPr/>
        </p:nvSpPr>
        <p:spPr>
          <a:xfrm>
            <a:off x="8381012" y="5351814"/>
            <a:ext cx="1461654"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Rearrange for x</a:t>
            </a:r>
            <a:r>
              <a:rPr lang="en-GB" sz="1200" baseline="30000" dirty="0">
                <a:solidFill>
                  <a:srgbClr val="FF0000"/>
                </a:solidFill>
                <a:latin typeface="Comic Sans MS" panose="030F0702030302020204" pitchFamily="66" charset="0"/>
              </a:rPr>
              <a:t>2</a:t>
            </a:r>
          </a:p>
        </p:txBody>
      </p:sp>
      <p:sp>
        <p:nvSpPr>
          <p:cNvPr id="47" name="TextBox 46"/>
          <p:cNvSpPr txBox="1"/>
          <p:nvPr/>
        </p:nvSpPr>
        <p:spPr>
          <a:xfrm>
            <a:off x="8319656" y="5753597"/>
            <a:ext cx="1148936"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Square root</a:t>
            </a:r>
            <a:endParaRPr lang="en-GB" sz="1200" baseline="30000" dirty="0">
              <a:solidFill>
                <a:srgbClr val="FF0000"/>
              </a:solidFill>
              <a:latin typeface="Comic Sans MS" panose="030F0702030302020204" pitchFamily="66" charset="0"/>
            </a:endParaRPr>
          </a:p>
        </p:txBody>
      </p:sp>
      <p:sp>
        <p:nvSpPr>
          <p:cNvPr id="48" name="TextBox 47"/>
          <p:cNvSpPr txBox="1"/>
          <p:nvPr/>
        </p:nvSpPr>
        <p:spPr>
          <a:xfrm>
            <a:off x="8460181" y="6096003"/>
            <a:ext cx="1400297"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Add on the original length</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11"/>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12"/>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1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1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1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49" name="TextBox 48"/>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16"/>
                <a:stretch>
                  <a:fillRect/>
                </a:stretch>
              </a:blipFill>
              <a:ln w="25400">
                <a:solidFill>
                  <a:schemeClr val="tx1"/>
                </a:solidFill>
              </a:ln>
            </p:spPr>
            <p:txBody>
              <a:bodyPr/>
              <a:lstStyle/>
              <a:p>
                <a:r>
                  <a:rPr lang="en-US">
                    <a:noFill/>
                  </a:rPr>
                  <a:t> </a:t>
                </a:r>
              </a:p>
            </p:txBody>
          </p:sp>
        </mc:Fallback>
      </mc:AlternateContent>
      <p:sp>
        <p:nvSpPr>
          <p:cNvPr id="54" name="TextBox 53"/>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2302633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blinds(horizontal)">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5" fill="hold"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linds(vertical)">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linds(horizontal)">
                                      <p:cBhvr>
                                        <p:cTn id="23" dur="500"/>
                                        <p:tgtEl>
                                          <p:spTgt spid="11"/>
                                        </p:tgtEl>
                                      </p:cBhvr>
                                    </p:animEffect>
                                  </p:childTnLst>
                                </p:cTn>
                              </p:par>
                              <p:par>
                                <p:cTn id="24" presetID="3" presetClass="entr" presetSubtype="5"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vertic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blinds(horizontal)">
                                      <p:cBhvr>
                                        <p:cTn id="31" dur="500"/>
                                        <p:tgtEl>
                                          <p:spTgt spid="24"/>
                                        </p:tgtEl>
                                      </p:cBhvr>
                                    </p:animEffect>
                                  </p:childTnLst>
                                </p:cTn>
                              </p:par>
                              <p:par>
                                <p:cTn id="32" presetID="3" presetClass="entr" presetSubtype="5" fill="hold" nodeType="with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blinds(vertical)">
                                      <p:cBhvr>
                                        <p:cTn id="34" dur="500"/>
                                        <p:tgtEl>
                                          <p:spTgt spid="2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linds(horizontal)">
                                      <p:cBhvr>
                                        <p:cTn id="39" dur="5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5"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blinds(vertical)">
                                      <p:cBhvr>
                                        <p:cTn id="44" dur="500"/>
                                        <p:tgtEl>
                                          <p:spTgt spid="14"/>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blinds(horizontal)">
                                      <p:cBhvr>
                                        <p:cTn id="52" dur="500"/>
                                        <p:tgtEl>
                                          <p:spTgt spid="3">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7">
                                            <p:txEl>
                                              <p:pRg st="0" end="0"/>
                                            </p:txEl>
                                          </p:spTgt>
                                        </p:tgtEl>
                                        <p:attrNameLst>
                                          <p:attrName>style.visibility</p:attrName>
                                        </p:attrNameLst>
                                      </p:cBhvr>
                                      <p:to>
                                        <p:strVal val="visible"/>
                                      </p:to>
                                    </p:set>
                                    <p:animEffect transition="in" filter="blinds(horizontal)">
                                      <p:cBhvr>
                                        <p:cTn id="57" dur="500"/>
                                        <p:tgtEl>
                                          <p:spTgt spid="2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7">
                                            <p:txEl>
                                              <p:pRg st="1" end="1"/>
                                            </p:txEl>
                                          </p:spTgt>
                                        </p:tgtEl>
                                        <p:attrNameLst>
                                          <p:attrName>style.visibility</p:attrName>
                                        </p:attrNameLst>
                                      </p:cBhvr>
                                      <p:to>
                                        <p:strVal val="visible"/>
                                      </p:to>
                                    </p:set>
                                    <p:animEffect transition="in" filter="blinds(horizontal)">
                                      <p:cBhvr>
                                        <p:cTn id="62" dur="500"/>
                                        <p:tgtEl>
                                          <p:spTgt spid="27">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linds(horizontal)">
                                      <p:cBhvr>
                                        <p:cTn id="67" dur="5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blinds(horizontal)">
                                      <p:cBhvr>
                                        <p:cTn id="72" dur="500"/>
                                        <p:tgtEl>
                                          <p:spTgt spid="38"/>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blinds(horizontal)">
                                      <p:cBhvr>
                                        <p:cTn id="77" dur="500"/>
                                        <p:tgtEl>
                                          <p:spTgt spid="3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blinds(horizontal)">
                                      <p:cBhvr>
                                        <p:cTn id="82" dur="500"/>
                                        <p:tgtEl>
                                          <p:spTgt spid="28"/>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blinds(horizontal)">
                                      <p:cBhvr>
                                        <p:cTn id="87" dur="500"/>
                                        <p:tgtEl>
                                          <p:spTgt spid="37"/>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blinds(horizontal)">
                                      <p:cBhvr>
                                        <p:cTn id="92" dur="500"/>
                                        <p:tgtEl>
                                          <p:spTgt spid="4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blinds(horizontal)">
                                      <p:cBhvr>
                                        <p:cTn id="97" dur="500"/>
                                        <p:tgtEl>
                                          <p:spTgt spid="29"/>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blinds(horizontal)">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blinds(horizontal)">
                                      <p:cBhvr>
                                        <p:cTn id="107" dur="500"/>
                                        <p:tgtEl>
                                          <p:spTgt spid="44"/>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Effect transition="in" filter="blinds(horizontal)">
                                      <p:cBhvr>
                                        <p:cTn id="112" dur="500"/>
                                        <p:tgtEl>
                                          <p:spTgt spid="30"/>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39"/>
                                        </p:tgtEl>
                                        <p:attrNameLst>
                                          <p:attrName>style.visibility</p:attrName>
                                        </p:attrNameLst>
                                      </p:cBhvr>
                                      <p:to>
                                        <p:strVal val="visible"/>
                                      </p:to>
                                    </p:set>
                                    <p:animEffect transition="in" filter="blinds(horizontal)">
                                      <p:cBhvr>
                                        <p:cTn id="117" dur="500"/>
                                        <p:tgtEl>
                                          <p:spTgt spid="3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blinds(horizontal)">
                                      <p:cBhvr>
                                        <p:cTn id="122" dur="5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31"/>
                                        </p:tgtEl>
                                        <p:attrNameLst>
                                          <p:attrName>style.visibility</p:attrName>
                                        </p:attrNameLst>
                                      </p:cBhvr>
                                      <p:to>
                                        <p:strVal val="visible"/>
                                      </p:to>
                                    </p:set>
                                    <p:animEffect transition="in" filter="blinds(horizontal)">
                                      <p:cBhvr>
                                        <p:cTn id="127" dur="500"/>
                                        <p:tgtEl>
                                          <p:spTgt spid="31"/>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40"/>
                                        </p:tgtEl>
                                        <p:attrNameLst>
                                          <p:attrName>style.visibility</p:attrName>
                                        </p:attrNameLst>
                                      </p:cBhvr>
                                      <p:to>
                                        <p:strVal val="visible"/>
                                      </p:to>
                                    </p:set>
                                    <p:animEffect transition="in" filter="blinds(horizontal)">
                                      <p:cBhvr>
                                        <p:cTn id="132" dur="500"/>
                                        <p:tgtEl>
                                          <p:spTgt spid="40"/>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blinds(horizontal)">
                                      <p:cBhvr>
                                        <p:cTn id="137" dur="500"/>
                                        <p:tgtEl>
                                          <p:spTgt spid="4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blinds(horizontal)">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41"/>
                                        </p:tgtEl>
                                        <p:attrNameLst>
                                          <p:attrName>style.visibility</p:attrName>
                                        </p:attrNameLst>
                                      </p:cBhvr>
                                      <p:to>
                                        <p:strVal val="visible"/>
                                      </p:to>
                                    </p:set>
                                    <p:animEffect transition="in" filter="blinds(horizontal)">
                                      <p:cBhvr>
                                        <p:cTn id="147" dur="500"/>
                                        <p:tgtEl>
                                          <p:spTgt spid="41"/>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47"/>
                                        </p:tgtEl>
                                        <p:attrNameLst>
                                          <p:attrName>style.visibility</p:attrName>
                                        </p:attrNameLst>
                                      </p:cBhvr>
                                      <p:to>
                                        <p:strVal val="visible"/>
                                      </p:to>
                                    </p:set>
                                    <p:animEffect transition="in" filter="blinds(horizontal)">
                                      <p:cBhvr>
                                        <p:cTn id="152" dur="500"/>
                                        <p:tgtEl>
                                          <p:spTgt spid="47"/>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33"/>
                                        </p:tgtEl>
                                        <p:attrNameLst>
                                          <p:attrName>style.visibility</p:attrName>
                                        </p:attrNameLst>
                                      </p:cBhvr>
                                      <p:to>
                                        <p:strVal val="visible"/>
                                      </p:to>
                                    </p:set>
                                    <p:animEffect transition="in" filter="blinds(horizontal)">
                                      <p:cBhvr>
                                        <p:cTn id="157" dur="500"/>
                                        <p:tgtEl>
                                          <p:spTgt spid="33"/>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42"/>
                                        </p:tgtEl>
                                        <p:attrNameLst>
                                          <p:attrName>style.visibility</p:attrName>
                                        </p:attrNameLst>
                                      </p:cBhvr>
                                      <p:to>
                                        <p:strVal val="visible"/>
                                      </p:to>
                                    </p:set>
                                    <p:animEffect transition="in" filter="blinds(horizontal)">
                                      <p:cBhvr>
                                        <p:cTn id="162" dur="500"/>
                                        <p:tgtEl>
                                          <p:spTgt spid="42"/>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48"/>
                                        </p:tgtEl>
                                        <p:attrNameLst>
                                          <p:attrName>style.visibility</p:attrName>
                                        </p:attrNameLst>
                                      </p:cBhvr>
                                      <p:to>
                                        <p:strVal val="visible"/>
                                      </p:to>
                                    </p:set>
                                    <p:animEffect transition="in" filter="blinds(horizontal)">
                                      <p:cBhvr>
                                        <p:cTn id="167" dur="500"/>
                                        <p:tgtEl>
                                          <p:spTgt spid="48"/>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34"/>
                                        </p:tgtEl>
                                        <p:attrNameLst>
                                          <p:attrName>style.visibility</p:attrName>
                                        </p:attrNameLst>
                                      </p:cBhvr>
                                      <p:to>
                                        <p:strVal val="visible"/>
                                      </p:to>
                                    </p:set>
                                    <p:animEffect transition="in" filter="blinds(horizontal)">
                                      <p:cBhvr>
                                        <p:cTn id="17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9" grpId="0"/>
      <p:bldP spid="20" grpId="0"/>
      <p:bldP spid="21" grpId="0"/>
      <p:bldP spid="24" grpId="0"/>
      <p:bldP spid="26" grpId="0"/>
      <p:bldP spid="28" grpId="0"/>
      <p:bldP spid="29" grpId="0"/>
      <p:bldP spid="30" grpId="0"/>
      <p:bldP spid="31" grpId="0"/>
      <p:bldP spid="32" grpId="0"/>
      <p:bldP spid="33" grpId="0"/>
      <p:bldP spid="34" grpId="0"/>
      <p:bldP spid="35" grpId="0" animBg="1"/>
      <p:bldP spid="36" grpId="0"/>
      <p:bldP spid="37" grpId="0" animBg="1"/>
      <p:bldP spid="38" grpId="0" animBg="1"/>
      <p:bldP spid="39" grpId="0" animBg="1"/>
      <p:bldP spid="40" grpId="0" animBg="1"/>
      <p:bldP spid="41" grpId="0" animBg="1"/>
      <p:bldP spid="42" grpId="0" animBg="1"/>
      <p:bldP spid="43" grpId="0"/>
      <p:bldP spid="44" grpId="0"/>
      <p:bldP spid="45" grpId="0"/>
      <p:bldP spid="46" grpId="0"/>
      <p:bldP spid="47" grpId="0"/>
      <p:bldP spid="4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029200"/>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string, of natural length 1.6m and modulus of elasticity 10N, has one end fixed at a point A on a smooth horizontal table. A particle of mass 2kg is attached to the other end of the string. The particle is held at point A and projected horizontally across the table with speed 2ms</a:t>
            </a:r>
            <a:r>
              <a:rPr lang="en-GB" sz="1400" baseline="30000" dirty="0">
                <a:latin typeface="Comic Sans MS" pitchFamily="66" charset="0"/>
              </a:rPr>
              <a:t>-1</a:t>
            </a:r>
            <a:r>
              <a:rPr lang="en-GB" sz="1400" dirty="0">
                <a:latin typeface="Comic Sans MS" pitchFamily="66" charset="0"/>
              </a:rPr>
              <a:t>. Find how far it travels before first coming to instantaneous rest.</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particle is projected from A. After 1.6m the string will be taut, but the particle will stretch a bit farther before instantaneously stopping, making the distance travelled ‘1.6 + x’</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There is no friction so we can just set losses = gains</a:t>
            </a:r>
          </a:p>
          <a:p>
            <a:pPr algn="ctr">
              <a:buFont typeface="Wingdings"/>
              <a:buChar char="à"/>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p:sp>
        <p:nvSpPr>
          <p:cNvPr id="8" name="Oval 7"/>
          <p:cNvSpPr/>
          <p:nvPr/>
        </p:nvSpPr>
        <p:spPr>
          <a:xfrm>
            <a:off x="70866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91440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a:off x="7239000" y="19050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162800" y="2209800"/>
            <a:ext cx="2057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848601" y="2209801"/>
            <a:ext cx="716863" cy="307777"/>
          </a:xfrm>
          <a:prstGeom prst="rect">
            <a:avLst/>
          </a:prstGeom>
          <a:noFill/>
        </p:spPr>
        <p:txBody>
          <a:bodyPr wrap="none" rtlCol="0">
            <a:spAutoFit/>
          </a:bodyPr>
          <a:lstStyle/>
          <a:p>
            <a:r>
              <a:rPr lang="en-GB" sz="1400" dirty="0">
                <a:latin typeface="Comic Sans MS" panose="030F0702030302020204" pitchFamily="66" charset="0"/>
              </a:rPr>
              <a:t>1.6 + x</a:t>
            </a:r>
          </a:p>
        </p:txBody>
      </p:sp>
      <p:sp>
        <p:nvSpPr>
          <p:cNvPr id="20" name="TextBox 19"/>
          <p:cNvSpPr txBox="1"/>
          <p:nvPr/>
        </p:nvSpPr>
        <p:spPr>
          <a:xfrm>
            <a:off x="6781800" y="1752601"/>
            <a:ext cx="316112" cy="307777"/>
          </a:xfrm>
          <a:prstGeom prst="rect">
            <a:avLst/>
          </a:prstGeom>
          <a:noFill/>
        </p:spPr>
        <p:txBody>
          <a:bodyPr wrap="none" rtlCol="0">
            <a:spAutoFit/>
          </a:bodyPr>
          <a:lstStyle/>
          <a:p>
            <a:r>
              <a:rPr lang="en-GB" sz="1400" dirty="0">
                <a:latin typeface="Comic Sans MS" panose="030F0702030302020204" pitchFamily="66" charset="0"/>
              </a:rPr>
              <a:t>A</a:t>
            </a:r>
          </a:p>
        </p:txBody>
      </p:sp>
      <p:sp>
        <p:nvSpPr>
          <p:cNvPr id="21" name="TextBox 20"/>
          <p:cNvSpPr txBox="1"/>
          <p:nvPr/>
        </p:nvSpPr>
        <p:spPr>
          <a:xfrm>
            <a:off x="6781800" y="13716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23" name="Straight Arrow Connector 22"/>
          <p:cNvCxnSpPr/>
          <p:nvPr/>
        </p:nvCxnSpPr>
        <p:spPr>
          <a:xfrm>
            <a:off x="70104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915400" y="13716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25" name="Straight Arrow Connector 24"/>
          <p:cNvCxnSpPr/>
          <p:nvPr/>
        </p:nvCxnSpPr>
        <p:spPr>
          <a:xfrm>
            <a:off x="9144000" y="1676400"/>
            <a:ext cx="228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p:sp>
        <p:nvSpPr>
          <p:cNvPr id="49" name="TextBox 48"/>
          <p:cNvSpPr txBox="1"/>
          <p:nvPr/>
        </p:nvSpPr>
        <p:spPr>
          <a:xfrm>
            <a:off x="6972615" y="2590801"/>
            <a:ext cx="2294218" cy="307777"/>
          </a:xfrm>
          <a:prstGeom prst="rect">
            <a:avLst/>
          </a:prstGeom>
          <a:noFill/>
        </p:spPr>
        <p:txBody>
          <a:bodyPr wrap="none" rtlCol="0">
            <a:spAutoFit/>
          </a:bodyPr>
          <a:lstStyle/>
          <a:p>
            <a:pPr algn="ctr"/>
            <a:r>
              <a:rPr lang="en-GB" sz="1400" u="sng" dirty="0">
                <a:solidFill>
                  <a:srgbClr val="FF0000"/>
                </a:solidFill>
                <a:latin typeface="Comic Sans MS" panose="030F0702030302020204" pitchFamily="66" charset="0"/>
                <a:sym typeface="Wingdings" panose="05000000000000000000" pitchFamily="2" charset="2"/>
              </a:rPr>
              <a:t>Useful points to consider</a:t>
            </a:r>
            <a:endParaRPr lang="en-GB" sz="1400" u="sng" dirty="0">
              <a:solidFill>
                <a:srgbClr val="FF0000"/>
              </a:solidFill>
              <a:latin typeface="Comic Sans MS" panose="030F0702030302020204" pitchFamily="66" charset="0"/>
            </a:endParaRPr>
          </a:p>
        </p:txBody>
      </p:sp>
      <p:sp>
        <p:nvSpPr>
          <p:cNvPr id="54" name="TextBox 53"/>
          <p:cNvSpPr txBox="1"/>
          <p:nvPr/>
        </p:nvSpPr>
        <p:spPr>
          <a:xfrm>
            <a:off x="5791200" y="3048001"/>
            <a:ext cx="4686018" cy="3108543"/>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sym typeface="Wingdings" panose="05000000000000000000" pitchFamily="2" charset="2"/>
              </a:rPr>
              <a:t> Instantaneous rest is NOT the same as equilibrium, so we cannot use just forces to solve it</a:t>
            </a:r>
          </a:p>
          <a:p>
            <a:pPr algn="ctr"/>
            <a:endParaRPr lang="en-GB" sz="1400" dirty="0">
              <a:solidFill>
                <a:srgbClr val="FF0000"/>
              </a:solidFill>
              <a:latin typeface="Comic Sans MS" panose="030F0702030302020204" pitchFamily="66" charset="0"/>
              <a:sym typeface="Wingdings" panose="05000000000000000000" pitchFamily="2" charset="2"/>
            </a:endParaRPr>
          </a:p>
          <a:p>
            <a:pPr algn="ctr"/>
            <a:r>
              <a:rPr lang="en-GB" sz="1400" dirty="0">
                <a:solidFill>
                  <a:srgbClr val="FF0000"/>
                </a:solidFill>
                <a:latin typeface="Comic Sans MS" panose="030F0702030302020204" pitchFamily="66" charset="0"/>
                <a:sym typeface="Wingdings" panose="05000000000000000000" pitchFamily="2" charset="2"/>
              </a:rPr>
              <a:t> As the particle moves from a speed to rest, it ends up losing </a:t>
            </a:r>
            <a:r>
              <a:rPr lang="en-GB" sz="1400" u="sng" dirty="0">
                <a:solidFill>
                  <a:srgbClr val="FF0000"/>
                </a:solidFill>
                <a:latin typeface="Comic Sans MS" panose="030F0702030302020204" pitchFamily="66" charset="0"/>
                <a:sym typeface="Wingdings" panose="05000000000000000000" pitchFamily="2" charset="2"/>
              </a:rPr>
              <a:t>all</a:t>
            </a:r>
            <a:r>
              <a:rPr lang="en-GB" sz="1400" dirty="0">
                <a:solidFill>
                  <a:srgbClr val="FF0000"/>
                </a:solidFill>
                <a:latin typeface="Comic Sans MS" panose="030F0702030302020204" pitchFamily="66" charset="0"/>
                <a:sym typeface="Wingdings" panose="05000000000000000000" pitchFamily="2" charset="2"/>
              </a:rPr>
              <a:t> of its kinetic energy, so we can just use </a:t>
            </a:r>
            <a:r>
              <a:rPr lang="en-GB" sz="1400" baseline="30000" dirty="0">
                <a:solidFill>
                  <a:srgbClr val="FF0000"/>
                </a:solidFill>
                <a:latin typeface="Comic Sans MS" panose="030F0702030302020204" pitchFamily="66" charset="0"/>
                <a:sym typeface="Wingdings" panose="05000000000000000000" pitchFamily="2" charset="2"/>
              </a:rPr>
              <a:t>1</a:t>
            </a:r>
            <a:r>
              <a:rPr lang="en-GB" sz="1400" dirty="0">
                <a:solidFill>
                  <a:srgbClr val="FF0000"/>
                </a:solidFill>
                <a:latin typeface="Comic Sans MS" panose="030F0702030302020204" pitchFamily="66" charset="0"/>
                <a:sym typeface="Wingdings" panose="05000000000000000000" pitchFamily="2" charset="2"/>
              </a:rPr>
              <a:t>/</a:t>
            </a:r>
            <a:r>
              <a:rPr lang="en-GB" sz="1400" baseline="-25000" dirty="0">
                <a:solidFill>
                  <a:srgbClr val="FF0000"/>
                </a:solidFill>
                <a:latin typeface="Comic Sans MS" panose="030F0702030302020204" pitchFamily="66" charset="0"/>
                <a:sym typeface="Wingdings" panose="05000000000000000000" pitchFamily="2" charset="2"/>
              </a:rPr>
              <a:t>2</a:t>
            </a:r>
            <a:r>
              <a:rPr lang="en-GB" sz="1400" dirty="0">
                <a:solidFill>
                  <a:srgbClr val="FF0000"/>
                </a:solidFill>
                <a:latin typeface="Comic Sans MS" panose="030F0702030302020204" pitchFamily="66" charset="0"/>
                <a:sym typeface="Wingdings" panose="05000000000000000000" pitchFamily="2" charset="2"/>
              </a:rPr>
              <a:t>mv</a:t>
            </a:r>
            <a:r>
              <a:rPr lang="en-GB" sz="1400" baseline="30000" dirty="0">
                <a:solidFill>
                  <a:srgbClr val="FF0000"/>
                </a:solidFill>
                <a:latin typeface="Comic Sans MS" panose="030F0702030302020204" pitchFamily="66" charset="0"/>
                <a:sym typeface="Wingdings" panose="05000000000000000000" pitchFamily="2" charset="2"/>
              </a:rPr>
              <a:t>2</a:t>
            </a:r>
            <a:r>
              <a:rPr lang="en-GB" sz="1400" dirty="0">
                <a:solidFill>
                  <a:srgbClr val="FF0000"/>
                </a:solidFill>
                <a:latin typeface="Comic Sans MS" panose="030F0702030302020204" pitchFamily="66" charset="0"/>
                <a:sym typeface="Wingdings" panose="05000000000000000000" pitchFamily="2" charset="2"/>
              </a:rPr>
              <a:t> to represent the energy</a:t>
            </a:r>
          </a:p>
          <a:p>
            <a:pPr algn="ct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Remember if it still had a speed, you would have to use the difference between the energies at the different speeds</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Always read the question carefully, sometimes a particle is projected from different positions and this might affect your answer!</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26" name="TextBox 25"/>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26" name="TextBox 25"/>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p:sp>
        <p:nvSpPr>
          <p:cNvPr id="27" name="TextBox 26"/>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250027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blinds(horizontal)">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4">
                                            <p:txEl>
                                              <p:pRg st="0" end="0"/>
                                            </p:txEl>
                                          </p:spTgt>
                                        </p:tgtEl>
                                        <p:attrNameLst>
                                          <p:attrName>style.visibility</p:attrName>
                                        </p:attrNameLst>
                                      </p:cBhvr>
                                      <p:to>
                                        <p:strVal val="visible"/>
                                      </p:to>
                                    </p:set>
                                    <p:animEffect transition="in" filter="blinds(horizontal)">
                                      <p:cBhvr>
                                        <p:cTn id="12" dur="500"/>
                                        <p:tgtEl>
                                          <p:spTgt spid="5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4">
                                            <p:txEl>
                                              <p:pRg st="2" end="2"/>
                                            </p:txEl>
                                          </p:spTgt>
                                        </p:tgtEl>
                                        <p:attrNameLst>
                                          <p:attrName>style.visibility</p:attrName>
                                        </p:attrNameLst>
                                      </p:cBhvr>
                                      <p:to>
                                        <p:strVal val="visible"/>
                                      </p:to>
                                    </p:set>
                                    <p:animEffect transition="in" filter="blinds(horizontal)">
                                      <p:cBhvr>
                                        <p:cTn id="17" dur="500"/>
                                        <p:tgtEl>
                                          <p:spTgt spid="5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4">
                                            <p:txEl>
                                              <p:pRg st="4" end="4"/>
                                            </p:txEl>
                                          </p:spTgt>
                                        </p:tgtEl>
                                        <p:attrNameLst>
                                          <p:attrName>style.visibility</p:attrName>
                                        </p:attrNameLst>
                                      </p:cBhvr>
                                      <p:to>
                                        <p:strVal val="visible"/>
                                      </p:to>
                                    </p:set>
                                    <p:animEffect transition="in" filter="blinds(horizontal)">
                                      <p:cBhvr>
                                        <p:cTn id="22" dur="500"/>
                                        <p:tgtEl>
                                          <p:spTgt spid="5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4">
                                            <p:txEl>
                                              <p:pRg st="6" end="6"/>
                                            </p:txEl>
                                          </p:spTgt>
                                        </p:tgtEl>
                                        <p:attrNameLst>
                                          <p:attrName>style.visibility</p:attrName>
                                        </p:attrNameLst>
                                      </p:cBhvr>
                                      <p:to>
                                        <p:strVal val="visible"/>
                                      </p:to>
                                    </p:set>
                                    <p:animEffect transition="in" filter="blinds(horizontal)">
                                      <p:cBhvr>
                                        <p:cTn id="27" dur="500"/>
                                        <p:tgtEl>
                                          <p:spTgt spid="5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96956" y="1600200"/>
                <a:ext cx="3712191" cy="5257800"/>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particle of mass 0.5kg is attached to one end of an elastic string, of natural length 2m and modulus of elasticity 19.6N. The other end of the elastic string is attached to the point O. If the particle is released from the point O, find the greatest distance it will reach below O.</a:t>
                </a:r>
              </a:p>
              <a:p>
                <a:pPr marL="0" indent="0" algn="ctr">
                  <a:buNone/>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greatest distance it reaches below O will be when it is instantaneously at rest</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No friction is involved, so set losses equal to gains…</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14:m>
                  <m:oMath xmlns:m="http://schemas.openxmlformats.org/officeDocument/2006/math">
                    <m:r>
                      <a:rPr lang="en-GB" sz="1400" i="1" dirty="0">
                        <a:latin typeface="Cambria Math" panose="02040503050406030204" pitchFamily="18" charset="0"/>
                        <a:sym typeface="Wingdings" panose="05000000000000000000" pitchFamily="2" charset="2"/>
                      </a:rPr>
                      <m:t>𝑥</m:t>
                    </m:r>
                  </m:oMath>
                </a14:m>
                <a:r>
                  <a:rPr lang="en-GB" sz="1400" dirty="0">
                    <a:latin typeface="Comic Sans MS" pitchFamily="66" charset="0"/>
                    <a:sym typeface="Wingdings" panose="05000000000000000000" pitchFamily="2" charset="2"/>
                  </a:rPr>
                  <a:t> has to be positive so will be equal to 2, making the total distance below O 4m</a:t>
                </a:r>
                <a:endParaRPr lang="en-GB" sz="1400" dirty="0">
                  <a:latin typeface="Comic Sans MS" pitchFamily="66"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96956" y="1600200"/>
                <a:ext cx="3712191" cy="5257800"/>
              </a:xfrm>
              <a:blipFill>
                <a:blip r:embed="rId2"/>
                <a:stretch>
                  <a:fillRect t="-964" r="-1701"/>
                </a:stretch>
              </a:blipFill>
            </p:spPr>
            <p:txBody>
              <a:bodyPr/>
              <a:lstStyle/>
              <a:p>
                <a:r>
                  <a:rPr lang="en-US">
                    <a:noFill/>
                  </a:rPr>
                  <a:t> </a:t>
                </a:r>
              </a:p>
            </p:txBody>
          </p:sp>
        </mc:Fallback>
      </mc:AlternateContent>
      <p:pic>
        <p:nvPicPr>
          <p:cNvPr id="5" name="Picture 8" descr="http://kathyoconnellsart.files.wordpress.com/2011/08/springs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p:cxnSp>
        <p:nvCxnSpPr>
          <p:cNvPr id="10" name="Straight Connector 9"/>
          <p:cNvCxnSpPr/>
          <p:nvPr/>
        </p:nvCxnSpPr>
        <p:spPr>
          <a:xfrm>
            <a:off x="9829800" y="1676400"/>
            <a:ext cx="0" cy="1676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677400" y="1295401"/>
            <a:ext cx="327334" cy="307777"/>
          </a:xfrm>
          <a:prstGeom prst="rect">
            <a:avLst/>
          </a:prstGeom>
          <a:noFill/>
        </p:spPr>
        <p:txBody>
          <a:bodyPr wrap="none" rtlCol="0">
            <a:spAutoFit/>
          </a:bodyPr>
          <a:lstStyle/>
          <a:p>
            <a:pPr algn="ctr"/>
            <a:r>
              <a:rPr lang="en-GB" sz="1400" dirty="0">
                <a:latin typeface="Comic Sans MS" panose="030F0702030302020204" pitchFamily="66" charset="0"/>
              </a:rPr>
              <a:t>O</a:t>
            </a:r>
          </a:p>
        </p:txBody>
      </p:sp>
      <p:sp>
        <p:nvSpPr>
          <p:cNvPr id="21" name="Oval 20"/>
          <p:cNvSpPr/>
          <p:nvPr/>
        </p:nvSpPr>
        <p:spPr>
          <a:xfrm>
            <a:off x="9753600" y="16002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9753600" y="32766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a:off x="9982200" y="1676400"/>
            <a:ext cx="0" cy="16764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982201" y="2362201"/>
            <a:ext cx="591829" cy="307777"/>
          </a:xfrm>
          <a:prstGeom prst="rect">
            <a:avLst/>
          </a:prstGeom>
          <a:noFill/>
        </p:spPr>
        <p:txBody>
          <a:bodyPr wrap="none" rtlCol="0">
            <a:spAutoFit/>
          </a:bodyPr>
          <a:lstStyle/>
          <a:p>
            <a:r>
              <a:rPr lang="en-GB" sz="1400" dirty="0">
                <a:latin typeface="Comic Sans MS" panose="030F0702030302020204" pitchFamily="66" charset="0"/>
              </a:rPr>
              <a:t>2 + x</a:t>
            </a:r>
          </a:p>
        </p:txBody>
      </p:sp>
      <p:sp>
        <p:nvSpPr>
          <p:cNvPr id="25" name="TextBox 24"/>
          <p:cNvSpPr txBox="1"/>
          <p:nvPr/>
        </p:nvSpPr>
        <p:spPr>
          <a:xfrm>
            <a:off x="8991600" y="15240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26" name="Straight Arrow Connector 25"/>
          <p:cNvCxnSpPr/>
          <p:nvPr/>
        </p:nvCxnSpPr>
        <p:spPr>
          <a:xfrm>
            <a:off x="9601200" y="16002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991600" y="32004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0" name="Straight Arrow Connector 29"/>
          <p:cNvCxnSpPr/>
          <p:nvPr/>
        </p:nvCxnSpPr>
        <p:spPr>
          <a:xfrm>
            <a:off x="9601200" y="32766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5562600" y="1371601"/>
            <a:ext cx="3352800" cy="2246769"/>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Note that in this example, the particle is released from rest, and we are finding when it is again at rest</a:t>
            </a:r>
          </a:p>
          <a:p>
            <a:pPr algn="ctr"/>
            <a:endParaRPr lang="en-GB" sz="1400" dirty="0">
              <a:solidFill>
                <a:srgbClr val="FF0000"/>
              </a:solidFill>
              <a:latin typeface="Comic Sans MS" panose="030F0702030302020204" pitchFamily="66" charset="0"/>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Hence the kinetic energy will not be involved</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As the height has changed, we can use the gravitational potential energy instead…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2" name="TextBox 31"/>
              <p:cNvSpPr txBox="1"/>
              <p:nvPr/>
            </p:nvSpPr>
            <p:spPr>
              <a:xfrm>
                <a:off x="6477000" y="3657601"/>
                <a:ext cx="1981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𝐿𝑜𝑠𝑠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𝑃𝐸</m:t>
                      </m:r>
                      <m:r>
                        <a:rPr lang="en-GB" sz="1200" i="1">
                          <a:latin typeface="Cambria Math"/>
                        </a:rPr>
                        <m:t>=</m:t>
                      </m:r>
                      <m:r>
                        <a:rPr lang="en-GB" sz="1200" i="1">
                          <a:latin typeface="Cambria Math"/>
                        </a:rPr>
                        <m:t>𝐺𝑎𝑖𝑛</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𝐸𝑃𝐸</m:t>
                      </m:r>
                    </m:oMath>
                  </m:oMathPara>
                </a14:m>
                <a:endParaRPr lang="en-GB" sz="1200" dirty="0"/>
              </a:p>
            </p:txBody>
          </p:sp>
        </mc:Choice>
        <mc:Fallback xmlns="">
          <p:sp>
            <p:nvSpPr>
              <p:cNvPr id="32" name="TextBox 31"/>
              <p:cNvSpPr txBox="1">
                <a:spLocks noRot="1" noChangeAspect="1" noMove="1" noResize="1" noEditPoints="1" noAdjustHandles="1" noChangeArrowheads="1" noChangeShapeType="1" noTextEdit="1"/>
              </p:cNvSpPr>
              <p:nvPr/>
            </p:nvSpPr>
            <p:spPr>
              <a:xfrm>
                <a:off x="6477000" y="3657601"/>
                <a:ext cx="1981200" cy="276999"/>
              </a:xfrm>
              <a:prstGeom prst="rect">
                <a:avLst/>
              </a:prstGeom>
              <a:blipFill>
                <a:blip r:embed="rId9"/>
                <a:stretch>
                  <a:fillRect b="-4545"/>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p:cNvSpPr txBox="1"/>
              <p:nvPr/>
            </p:nvSpPr>
            <p:spPr>
              <a:xfrm>
                <a:off x="6705600" y="3962400"/>
                <a:ext cx="1371600" cy="462884"/>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𝑚𝑔h</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33" name="TextBox 32"/>
              <p:cNvSpPr txBox="1">
                <a:spLocks noRot="1" noChangeAspect="1" noMove="1" noResize="1" noEditPoints="1" noAdjustHandles="1" noChangeArrowheads="1" noChangeShapeType="1" noTextEdit="1"/>
              </p:cNvSpPr>
              <p:nvPr/>
            </p:nvSpPr>
            <p:spPr>
              <a:xfrm>
                <a:off x="6705600" y="3962400"/>
                <a:ext cx="1371600" cy="462884"/>
              </a:xfrm>
              <a:prstGeom prst="rect">
                <a:avLst/>
              </a:prstGeom>
              <a:blipFill>
                <a:blip r:embed="rId10"/>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6019800" y="4419601"/>
                <a:ext cx="2133600" cy="49564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(0.5)(9.8)(2+</m:t>
                      </m:r>
                      <m:r>
                        <a:rPr lang="en-GB" sz="1200" i="1">
                          <a:latin typeface="Cambria Math"/>
                        </a:rPr>
                        <m:t>𝑥</m:t>
                      </m:r>
                      <m:r>
                        <a:rPr lang="en-GB" sz="1200" i="1">
                          <a:latin typeface="Cambria Math"/>
                        </a:rPr>
                        <m:t>)=</m:t>
                      </m:r>
                      <m:f>
                        <m:fPr>
                          <m:ctrlPr>
                            <a:rPr lang="en-GB" sz="1200" i="1">
                              <a:latin typeface="Cambria Math" panose="02040503050406030204" pitchFamily="18" charset="0"/>
                            </a:rPr>
                          </m:ctrlPr>
                        </m:fPr>
                        <m:num>
                          <m:r>
                            <a:rPr lang="en-GB" sz="1200" i="1">
                              <a:latin typeface="Cambria Math"/>
                            </a:rPr>
                            <m:t>19.6</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2(2)</m:t>
                          </m:r>
                        </m:den>
                      </m:f>
                    </m:oMath>
                  </m:oMathPara>
                </a14:m>
                <a:endParaRPr lang="en-GB" sz="1200" dirty="0"/>
              </a:p>
            </p:txBody>
          </p:sp>
        </mc:Choice>
        <mc:Fallback xmlns="">
          <p:sp>
            <p:nvSpPr>
              <p:cNvPr id="34" name="TextBox 33"/>
              <p:cNvSpPr txBox="1">
                <a:spLocks noRot="1" noChangeAspect="1" noMove="1" noResize="1" noEditPoints="1" noAdjustHandles="1" noChangeArrowheads="1" noChangeShapeType="1" noTextEdit="1"/>
              </p:cNvSpPr>
              <p:nvPr/>
            </p:nvSpPr>
            <p:spPr>
              <a:xfrm>
                <a:off x="6019800" y="4419601"/>
                <a:ext cx="2133600" cy="495649"/>
              </a:xfrm>
              <a:prstGeom prst="rect">
                <a:avLst/>
              </a:prstGeom>
              <a:blipFill>
                <a:blip r:embed="rId11"/>
                <a:stretch>
                  <a:fillRect b="-5128"/>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p:cNvSpPr txBox="1"/>
              <p:nvPr/>
            </p:nvSpPr>
            <p:spPr>
              <a:xfrm>
                <a:off x="6477000" y="4953001"/>
                <a:ext cx="1600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4.9(2+</m:t>
                      </m:r>
                      <m:r>
                        <a:rPr lang="en-GB" sz="1200" i="1">
                          <a:latin typeface="Cambria Math"/>
                        </a:rPr>
                        <m:t>𝑥</m:t>
                      </m:r>
                      <m:r>
                        <a:rPr lang="en-GB" sz="1200" i="1">
                          <a:latin typeface="Cambria Math"/>
                        </a:rPr>
                        <m:t>)=4.9</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oMath>
                  </m:oMathPara>
                </a14:m>
                <a:endParaRPr lang="en-GB" sz="1200" dirty="0"/>
              </a:p>
            </p:txBody>
          </p:sp>
        </mc:Choice>
        <mc:Fallback xmlns="">
          <p:sp>
            <p:nvSpPr>
              <p:cNvPr id="35" name="TextBox 34"/>
              <p:cNvSpPr txBox="1">
                <a:spLocks noRot="1" noChangeAspect="1" noMove="1" noResize="1" noEditPoints="1" noAdjustHandles="1" noChangeArrowheads="1" noChangeShapeType="1" noTextEdit="1"/>
              </p:cNvSpPr>
              <p:nvPr/>
            </p:nvSpPr>
            <p:spPr>
              <a:xfrm>
                <a:off x="6477000" y="4953001"/>
                <a:ext cx="1600200" cy="276999"/>
              </a:xfrm>
              <a:prstGeom prst="rect">
                <a:avLst/>
              </a:prstGeom>
              <a:blipFill>
                <a:blip r:embed="rId12"/>
                <a:stretch>
                  <a:fillRect b="-4348"/>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6781800" y="5334001"/>
                <a:ext cx="11430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2+</m:t>
                      </m:r>
                      <m:r>
                        <a:rPr lang="en-GB" sz="1200" i="1">
                          <a:latin typeface="Cambria Math"/>
                        </a:rPr>
                        <m:t>𝑥</m:t>
                      </m:r>
                      <m:r>
                        <a:rPr lang="en-GB" sz="1200" i="1">
                          <a:latin typeface="Cambria Math"/>
                        </a:rPr>
                        <m:t>=</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oMath>
                  </m:oMathPara>
                </a14:m>
                <a:endParaRPr lang="en-GB" sz="1200" dirty="0"/>
              </a:p>
            </p:txBody>
          </p:sp>
        </mc:Choice>
        <mc:Fallback xmlns="">
          <p:sp>
            <p:nvSpPr>
              <p:cNvPr id="36" name="TextBox 35"/>
              <p:cNvSpPr txBox="1">
                <a:spLocks noRot="1" noChangeAspect="1" noMove="1" noResize="1" noEditPoints="1" noAdjustHandles="1" noChangeArrowheads="1" noChangeShapeType="1" noTextEdit="1"/>
              </p:cNvSpPr>
              <p:nvPr/>
            </p:nvSpPr>
            <p:spPr>
              <a:xfrm>
                <a:off x="6781800" y="5334001"/>
                <a:ext cx="1143000" cy="276999"/>
              </a:xfrm>
              <a:prstGeom prst="rect">
                <a:avLst/>
              </a:prstGeom>
              <a:blipFill>
                <a:blip r:embed="rId13"/>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7086601" y="5715001"/>
                <a:ext cx="1323975"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0=</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r>
                        <a:rPr lang="en-GB" sz="1200" i="1">
                          <a:latin typeface="Cambria Math"/>
                        </a:rPr>
                        <m:t>−</m:t>
                      </m:r>
                      <m:r>
                        <a:rPr lang="en-GB" sz="1200" i="1">
                          <a:latin typeface="Cambria Math"/>
                        </a:rPr>
                        <m:t>𝑥</m:t>
                      </m:r>
                      <m:r>
                        <a:rPr lang="en-GB" sz="1200" i="1">
                          <a:latin typeface="Cambria Math"/>
                        </a:rPr>
                        <m:t>−2</m:t>
                      </m:r>
                    </m:oMath>
                  </m:oMathPara>
                </a14:m>
                <a:endParaRPr lang="en-GB" sz="1200" dirty="0"/>
              </a:p>
            </p:txBody>
          </p:sp>
        </mc:Choice>
        <mc:Fallback xmlns="">
          <p:sp>
            <p:nvSpPr>
              <p:cNvPr id="37" name="TextBox 36"/>
              <p:cNvSpPr txBox="1">
                <a:spLocks noRot="1" noChangeAspect="1" noMove="1" noResize="1" noEditPoints="1" noAdjustHandles="1" noChangeArrowheads="1" noChangeShapeType="1" noTextEdit="1"/>
              </p:cNvSpPr>
              <p:nvPr/>
            </p:nvSpPr>
            <p:spPr>
              <a:xfrm>
                <a:off x="7086601" y="5715001"/>
                <a:ext cx="1323975" cy="276999"/>
              </a:xfrm>
              <a:prstGeom prst="rect">
                <a:avLst/>
              </a:prstGeom>
              <a:blipFill>
                <a:blip r:embed="rId14"/>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7086600" y="6096001"/>
                <a:ext cx="1600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0=(</m:t>
                      </m:r>
                      <m:r>
                        <a:rPr lang="en-GB" sz="1200" i="1">
                          <a:latin typeface="Cambria Math"/>
                        </a:rPr>
                        <m:t>𝑥</m:t>
                      </m:r>
                      <m:r>
                        <a:rPr lang="en-GB" sz="1200" i="1">
                          <a:latin typeface="Cambria Math"/>
                        </a:rPr>
                        <m:t>−2)(</m:t>
                      </m:r>
                      <m:r>
                        <a:rPr lang="en-GB" sz="1200" i="1">
                          <a:latin typeface="Cambria Math"/>
                        </a:rPr>
                        <m:t>𝑥</m:t>
                      </m:r>
                      <m:r>
                        <a:rPr lang="en-GB" sz="1200" i="1">
                          <a:latin typeface="Cambria Math"/>
                        </a:rPr>
                        <m:t>+1)</m:t>
                      </m:r>
                    </m:oMath>
                  </m:oMathPara>
                </a14:m>
                <a:endParaRPr lang="en-GB" sz="1200" dirty="0"/>
              </a:p>
            </p:txBody>
          </p:sp>
        </mc:Choice>
        <mc:Fallback xmlns="">
          <p:sp>
            <p:nvSpPr>
              <p:cNvPr id="38" name="TextBox 37"/>
              <p:cNvSpPr txBox="1">
                <a:spLocks noRot="1" noChangeAspect="1" noMove="1" noResize="1" noEditPoints="1" noAdjustHandles="1" noChangeArrowheads="1" noChangeShapeType="1" noTextEdit="1"/>
              </p:cNvSpPr>
              <p:nvPr/>
            </p:nvSpPr>
            <p:spPr>
              <a:xfrm>
                <a:off x="7086600" y="6096001"/>
                <a:ext cx="1600200" cy="276999"/>
              </a:xfrm>
              <a:prstGeom prst="rect">
                <a:avLst/>
              </a:prstGeom>
              <a:blipFill>
                <a:blip r:embed="rId15"/>
                <a:stretch>
                  <a:fillRect b="-4545"/>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7086600" y="6477001"/>
                <a:ext cx="1219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=2 </m:t>
                      </m:r>
                      <m:r>
                        <a:rPr lang="en-GB" sz="1200" i="1">
                          <a:latin typeface="Cambria Math"/>
                        </a:rPr>
                        <m:t>𝑜𝑟</m:t>
                      </m:r>
                      <m:r>
                        <a:rPr lang="en-GB" sz="1200" i="1">
                          <a:latin typeface="Cambria Math"/>
                        </a:rPr>
                        <m:t> −1</m:t>
                      </m:r>
                    </m:oMath>
                  </m:oMathPara>
                </a14:m>
                <a:endParaRPr lang="en-GB" sz="1200" dirty="0"/>
              </a:p>
            </p:txBody>
          </p:sp>
        </mc:Choice>
        <mc:Fallback xmlns="">
          <p:sp>
            <p:nvSpPr>
              <p:cNvPr id="39" name="TextBox 38"/>
              <p:cNvSpPr txBox="1">
                <a:spLocks noRot="1" noChangeAspect="1" noMove="1" noResize="1" noEditPoints="1" noAdjustHandles="1" noChangeArrowheads="1" noChangeShapeType="1" noTextEdit="1"/>
              </p:cNvSpPr>
              <p:nvPr/>
            </p:nvSpPr>
            <p:spPr>
              <a:xfrm>
                <a:off x="7086600" y="6477001"/>
                <a:ext cx="1219200" cy="276999"/>
              </a:xfrm>
              <a:prstGeom prst="rect">
                <a:avLst/>
              </a:prstGeom>
              <a:blipFill>
                <a:blip r:embed="rId16"/>
                <a:stretch>
                  <a:fillRect b="-4348"/>
                </a:stretch>
              </a:blipFill>
              <a:ln w="25400">
                <a:noFill/>
              </a:ln>
            </p:spPr>
            <p:txBody>
              <a:bodyPr/>
              <a:lstStyle/>
              <a:p>
                <a:r>
                  <a:rPr lang="en-US">
                    <a:noFill/>
                  </a:rPr>
                  <a:t> </a:t>
                </a:r>
              </a:p>
            </p:txBody>
          </p:sp>
        </mc:Fallback>
      </mc:AlternateContent>
      <p:sp>
        <p:nvSpPr>
          <p:cNvPr id="40" name="Arc 39"/>
          <p:cNvSpPr/>
          <p:nvPr/>
        </p:nvSpPr>
        <p:spPr>
          <a:xfrm>
            <a:off x="7924801" y="4267200"/>
            <a:ext cx="254329" cy="441368"/>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TextBox 40"/>
          <p:cNvSpPr txBox="1"/>
          <p:nvPr/>
        </p:nvSpPr>
        <p:spPr>
          <a:xfrm>
            <a:off x="8458201" y="3733801"/>
            <a:ext cx="1905001"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with appropriate formulae</a:t>
            </a:r>
            <a:endParaRPr lang="en-GB" sz="1200" baseline="30000" dirty="0">
              <a:solidFill>
                <a:srgbClr val="FF0000"/>
              </a:solidFill>
              <a:latin typeface="Comic Sans MS" panose="030F0702030302020204" pitchFamily="66" charset="0"/>
            </a:endParaRPr>
          </a:p>
        </p:txBody>
      </p:sp>
      <p:sp>
        <p:nvSpPr>
          <p:cNvPr id="42" name="Arc 41"/>
          <p:cNvSpPr/>
          <p:nvPr/>
        </p:nvSpPr>
        <p:spPr>
          <a:xfrm>
            <a:off x="7924801" y="4724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Arc 42"/>
          <p:cNvSpPr/>
          <p:nvPr/>
        </p:nvSpPr>
        <p:spPr>
          <a:xfrm>
            <a:off x="7848600" y="5105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Arc 43"/>
          <p:cNvSpPr/>
          <p:nvPr/>
        </p:nvSpPr>
        <p:spPr>
          <a:xfrm>
            <a:off x="8229600" y="5486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Arc 44"/>
          <p:cNvSpPr/>
          <p:nvPr/>
        </p:nvSpPr>
        <p:spPr>
          <a:xfrm>
            <a:off x="8458200" y="5867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6" name="Arc 45"/>
          <p:cNvSpPr/>
          <p:nvPr/>
        </p:nvSpPr>
        <p:spPr>
          <a:xfrm>
            <a:off x="8458200" y="6248400"/>
            <a:ext cx="228600" cy="3810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Arc 46"/>
          <p:cNvSpPr/>
          <p:nvPr/>
        </p:nvSpPr>
        <p:spPr>
          <a:xfrm>
            <a:off x="8229601" y="3810000"/>
            <a:ext cx="254329" cy="441368"/>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TextBox 47"/>
          <p:cNvSpPr txBox="1"/>
          <p:nvPr/>
        </p:nvSpPr>
        <p:spPr>
          <a:xfrm>
            <a:off x="8153400" y="4343401"/>
            <a:ext cx="11430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values</a:t>
            </a:r>
            <a:endParaRPr lang="en-GB" sz="1200" baseline="30000" dirty="0">
              <a:solidFill>
                <a:srgbClr val="FF0000"/>
              </a:solidFill>
              <a:latin typeface="Comic Sans MS" panose="030F0702030302020204" pitchFamily="66" charset="0"/>
            </a:endParaRPr>
          </a:p>
        </p:txBody>
      </p:sp>
      <p:sp>
        <p:nvSpPr>
          <p:cNvPr id="49" name="TextBox 48"/>
          <p:cNvSpPr txBox="1"/>
          <p:nvPr/>
        </p:nvSpPr>
        <p:spPr>
          <a:xfrm>
            <a:off x="8153400" y="4648201"/>
            <a:ext cx="1371600"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parts/Simplify</a:t>
            </a:r>
            <a:endParaRPr lang="en-GB" sz="1200" baseline="30000" dirty="0">
              <a:solidFill>
                <a:srgbClr val="FF0000"/>
              </a:solidFill>
              <a:latin typeface="Comic Sans MS" panose="030F0702030302020204" pitchFamily="66" charset="0"/>
            </a:endParaRPr>
          </a:p>
        </p:txBody>
      </p:sp>
      <p:sp>
        <p:nvSpPr>
          <p:cNvPr id="54" name="TextBox 53"/>
          <p:cNvSpPr txBox="1"/>
          <p:nvPr/>
        </p:nvSpPr>
        <p:spPr>
          <a:xfrm>
            <a:off x="8001000" y="5105401"/>
            <a:ext cx="11430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Divide by 4.9</a:t>
            </a:r>
            <a:endParaRPr lang="en-GB" sz="1200" baseline="30000" dirty="0">
              <a:solidFill>
                <a:srgbClr val="FF0000"/>
              </a:solidFill>
              <a:latin typeface="Comic Sans MS" panose="030F0702030302020204" pitchFamily="66" charset="0"/>
            </a:endParaRPr>
          </a:p>
        </p:txBody>
      </p:sp>
      <p:sp>
        <p:nvSpPr>
          <p:cNvPr id="56" name="TextBox 55"/>
          <p:cNvSpPr txBox="1"/>
          <p:nvPr/>
        </p:nvSpPr>
        <p:spPr>
          <a:xfrm>
            <a:off x="8382000" y="5486401"/>
            <a:ext cx="12954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Set equal to 0</a:t>
            </a:r>
            <a:endParaRPr lang="en-GB" sz="1200" baseline="30000" dirty="0">
              <a:solidFill>
                <a:srgbClr val="FF0000"/>
              </a:solidFill>
              <a:latin typeface="Comic Sans MS" panose="030F0702030302020204" pitchFamily="66" charset="0"/>
            </a:endParaRPr>
          </a:p>
        </p:txBody>
      </p:sp>
      <p:sp>
        <p:nvSpPr>
          <p:cNvPr id="57" name="TextBox 56"/>
          <p:cNvSpPr txBox="1"/>
          <p:nvPr/>
        </p:nvSpPr>
        <p:spPr>
          <a:xfrm>
            <a:off x="8610600" y="5943601"/>
            <a:ext cx="9144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Factorise</a:t>
            </a:r>
            <a:endParaRPr lang="en-GB" sz="1200" baseline="30000" dirty="0">
              <a:solidFill>
                <a:srgbClr val="FF0000"/>
              </a:solidFill>
              <a:latin typeface="Comic Sans MS" panose="030F0702030302020204" pitchFamily="66" charset="0"/>
            </a:endParaRPr>
          </a:p>
        </p:txBody>
      </p:sp>
      <p:sp>
        <p:nvSpPr>
          <p:cNvPr id="58" name="TextBox 57"/>
          <p:cNvSpPr txBox="1"/>
          <p:nvPr/>
        </p:nvSpPr>
        <p:spPr>
          <a:xfrm>
            <a:off x="8686800" y="6248401"/>
            <a:ext cx="6858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Solve</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17"/>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18"/>
                <a:stretch>
                  <a:fillRect b="-4167"/>
                </a:stretch>
              </a:blipFill>
              <a:ln w="25400">
                <a:solidFill>
                  <a:schemeClr val="tx1"/>
                </a:solidFill>
              </a:ln>
            </p:spPr>
            <p:txBody>
              <a:bodyPr/>
              <a:lstStyle/>
              <a:p>
                <a:r>
                  <a:rPr lang="en-US">
                    <a:noFill/>
                  </a:rPr>
                  <a:t> </a:t>
                </a:r>
              </a:p>
            </p:txBody>
          </p:sp>
        </mc:Fallback>
      </mc:AlternateContent>
      <p:sp>
        <p:nvSpPr>
          <p:cNvPr id="61" name="TextBox 60"/>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140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linds(horizontal)">
                                      <p:cBhvr>
                                        <p:cTn id="12" dur="500"/>
                                        <p:tgtEl>
                                          <p:spTgt spid="21"/>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blinds(horizontal)">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linds(horizontal)">
                                      <p:cBhvr>
                                        <p:cTn id="20" dur="500"/>
                                        <p:tgtEl>
                                          <p:spTgt spid="25"/>
                                        </p:tgtEl>
                                      </p:cBhvr>
                                    </p:animEffect>
                                  </p:childTnLst>
                                </p:cTn>
                              </p:par>
                              <p:par>
                                <p:cTn id="21" presetID="3" presetClass="entr" presetSubtype="1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blinds(horizontal)">
                                      <p:cBhvr>
                                        <p:cTn id="23" dur="500"/>
                                        <p:tgtEl>
                                          <p:spTgt spid="2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blinds(horizontal)">
                                      <p:cBhvr>
                                        <p:cTn id="28" dur="500"/>
                                        <p:tgtEl>
                                          <p:spTgt spid="22"/>
                                        </p:tgtEl>
                                      </p:cBhvr>
                                    </p:animEffect>
                                  </p:childTnLst>
                                </p:cTn>
                              </p:par>
                              <p:par>
                                <p:cTn id="29" presetID="3" presetClass="entr" presetSubtype="1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blinds(horizontal)">
                                      <p:cBhvr>
                                        <p:cTn id="36" dur="500"/>
                                        <p:tgtEl>
                                          <p:spTgt spid="29"/>
                                        </p:tgtEl>
                                      </p:cBhvr>
                                    </p:animEffect>
                                  </p:childTnLst>
                                </p:cTn>
                              </p:par>
                              <p:par>
                                <p:cTn id="37" presetID="3" presetClass="entr" presetSubtype="10"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blinds(horizontal)">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blinds(horizontal)">
                                      <p:cBhvr>
                                        <p:cTn id="44" dur="500"/>
                                        <p:tgtEl>
                                          <p:spTgt spid="23"/>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18">
                                            <p:txEl>
                                              <p:pRg st="0" end="0"/>
                                            </p:txEl>
                                          </p:spTgt>
                                        </p:tgtEl>
                                        <p:attrNameLst>
                                          <p:attrName>style.visibility</p:attrName>
                                        </p:attrNameLst>
                                      </p:cBhvr>
                                      <p:to>
                                        <p:strVal val="visible"/>
                                      </p:to>
                                    </p:set>
                                    <p:animEffect transition="in" filter="blinds(horizontal)">
                                      <p:cBhvr>
                                        <p:cTn id="52" dur="500"/>
                                        <p:tgtEl>
                                          <p:spTgt spid="18">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8">
                                            <p:txEl>
                                              <p:pRg st="2" end="2"/>
                                            </p:txEl>
                                          </p:spTgt>
                                        </p:tgtEl>
                                        <p:attrNameLst>
                                          <p:attrName>style.visibility</p:attrName>
                                        </p:attrNameLst>
                                      </p:cBhvr>
                                      <p:to>
                                        <p:strVal val="visible"/>
                                      </p:to>
                                    </p:set>
                                    <p:animEffect transition="in" filter="blinds(horizontal)">
                                      <p:cBhvr>
                                        <p:cTn id="57" dur="500"/>
                                        <p:tgtEl>
                                          <p:spTgt spid="18">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18">
                                            <p:txEl>
                                              <p:pRg st="4" end="4"/>
                                            </p:txEl>
                                          </p:spTgt>
                                        </p:tgtEl>
                                        <p:attrNameLst>
                                          <p:attrName>style.visibility</p:attrName>
                                        </p:attrNameLst>
                                      </p:cBhvr>
                                      <p:to>
                                        <p:strVal val="visible"/>
                                      </p:to>
                                    </p:set>
                                    <p:animEffect transition="in" filter="blinds(horizontal)">
                                      <p:cBhvr>
                                        <p:cTn id="62" dur="500"/>
                                        <p:tgtEl>
                                          <p:spTgt spid="18">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3">
                                            <p:txEl>
                                              <p:pRg st="6" end="6"/>
                                            </p:txEl>
                                          </p:spTgt>
                                        </p:tgtEl>
                                        <p:attrNameLst>
                                          <p:attrName>style.visibility</p:attrName>
                                        </p:attrNameLst>
                                      </p:cBhvr>
                                      <p:to>
                                        <p:strVal val="visible"/>
                                      </p:to>
                                    </p:set>
                                    <p:animEffect transition="in" filter="blinds(horizontal)">
                                      <p:cBhvr>
                                        <p:cTn id="67" dur="500"/>
                                        <p:tgtEl>
                                          <p:spTgt spid="3">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32"/>
                                        </p:tgtEl>
                                        <p:attrNameLst>
                                          <p:attrName>style.visibility</p:attrName>
                                        </p:attrNameLst>
                                      </p:cBhvr>
                                      <p:to>
                                        <p:strVal val="visible"/>
                                      </p:to>
                                    </p:set>
                                    <p:animEffect transition="in" filter="blinds(horizontal)">
                                      <p:cBhvr>
                                        <p:cTn id="72" dur="500"/>
                                        <p:tgtEl>
                                          <p:spTgt spid="32"/>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7"/>
                                        </p:tgtEl>
                                        <p:attrNameLst>
                                          <p:attrName>style.visibility</p:attrName>
                                        </p:attrNameLst>
                                      </p:cBhvr>
                                      <p:to>
                                        <p:strVal val="visible"/>
                                      </p:to>
                                    </p:set>
                                    <p:animEffect transition="in" filter="blinds(horizontal)">
                                      <p:cBhvr>
                                        <p:cTn id="77" dur="500"/>
                                        <p:tgtEl>
                                          <p:spTgt spid="47"/>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41"/>
                                        </p:tgtEl>
                                        <p:attrNameLst>
                                          <p:attrName>style.visibility</p:attrName>
                                        </p:attrNameLst>
                                      </p:cBhvr>
                                      <p:to>
                                        <p:strVal val="visible"/>
                                      </p:to>
                                    </p:set>
                                    <p:animEffect transition="in" filter="blinds(horizontal)">
                                      <p:cBhvr>
                                        <p:cTn id="82" dur="500"/>
                                        <p:tgtEl>
                                          <p:spTgt spid="41"/>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60"/>
                                        </p:tgtEl>
                                        <p:attrNameLst>
                                          <p:attrName>style.visibility</p:attrName>
                                        </p:attrNameLst>
                                      </p:cBhvr>
                                      <p:to>
                                        <p:strVal val="visible"/>
                                      </p:to>
                                    </p:set>
                                    <p:animEffect transition="in" filter="blinds(horizontal)">
                                      <p:cBhvr>
                                        <p:cTn id="87" dur="500"/>
                                        <p:tgtEl>
                                          <p:spTgt spid="60"/>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blinds(horizontal)">
                                      <p:cBhvr>
                                        <p:cTn id="92" dur="500"/>
                                        <p:tgtEl>
                                          <p:spTgt spid="33"/>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40"/>
                                        </p:tgtEl>
                                        <p:attrNameLst>
                                          <p:attrName>style.visibility</p:attrName>
                                        </p:attrNameLst>
                                      </p:cBhvr>
                                      <p:to>
                                        <p:strVal val="visible"/>
                                      </p:to>
                                    </p:set>
                                    <p:animEffect transition="in" filter="blinds(horizontal)">
                                      <p:cBhvr>
                                        <p:cTn id="97" dur="500"/>
                                        <p:tgtEl>
                                          <p:spTgt spid="40"/>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blinds(horizontal)">
                                      <p:cBhvr>
                                        <p:cTn id="102" dur="500"/>
                                        <p:tgtEl>
                                          <p:spTgt spid="48"/>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blinds(horizontal)">
                                      <p:cBhvr>
                                        <p:cTn id="107" dur="500"/>
                                        <p:tgtEl>
                                          <p:spTgt spid="34"/>
                                        </p:tgtEl>
                                      </p:cBhvr>
                                    </p:animEffec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42"/>
                                        </p:tgtEl>
                                        <p:attrNameLst>
                                          <p:attrName>style.visibility</p:attrName>
                                        </p:attrNameLst>
                                      </p:cBhvr>
                                      <p:to>
                                        <p:strVal val="visible"/>
                                      </p:to>
                                    </p:set>
                                    <p:animEffect transition="in" filter="blinds(horizontal)">
                                      <p:cBhvr>
                                        <p:cTn id="112" dur="500"/>
                                        <p:tgtEl>
                                          <p:spTgt spid="42"/>
                                        </p:tgtEl>
                                      </p:cBhvr>
                                    </p:animEffect>
                                  </p:childTnLst>
                                </p:cTn>
                              </p:par>
                            </p:childTnLst>
                          </p:cTn>
                        </p:par>
                      </p:childTnLst>
                    </p:cTn>
                  </p:par>
                  <p:par>
                    <p:cTn id="113" fill="hold">
                      <p:stCondLst>
                        <p:cond delay="indefinite"/>
                      </p:stCondLst>
                      <p:childTnLst>
                        <p:par>
                          <p:cTn id="114" fill="hold">
                            <p:stCondLst>
                              <p:cond delay="0"/>
                            </p:stCondLst>
                            <p:childTnLst>
                              <p:par>
                                <p:cTn id="115" presetID="3" presetClass="entr" presetSubtype="10" fill="hold" grpId="0" nodeType="clickEffect">
                                  <p:stCondLst>
                                    <p:cond delay="0"/>
                                  </p:stCondLst>
                                  <p:childTnLst>
                                    <p:set>
                                      <p:cBhvr>
                                        <p:cTn id="116" dur="1" fill="hold">
                                          <p:stCondLst>
                                            <p:cond delay="0"/>
                                          </p:stCondLst>
                                        </p:cTn>
                                        <p:tgtEl>
                                          <p:spTgt spid="49"/>
                                        </p:tgtEl>
                                        <p:attrNameLst>
                                          <p:attrName>style.visibility</p:attrName>
                                        </p:attrNameLst>
                                      </p:cBhvr>
                                      <p:to>
                                        <p:strVal val="visible"/>
                                      </p:to>
                                    </p:set>
                                    <p:animEffect transition="in" filter="blinds(horizontal)">
                                      <p:cBhvr>
                                        <p:cTn id="117" dur="500"/>
                                        <p:tgtEl>
                                          <p:spTgt spid="49"/>
                                        </p:tgtEl>
                                      </p:cBhvr>
                                    </p:animEffect>
                                  </p:childTnLst>
                                </p:cTn>
                              </p:par>
                            </p:childTnLst>
                          </p:cTn>
                        </p:par>
                      </p:childTnLst>
                    </p:cTn>
                  </p:par>
                  <p:par>
                    <p:cTn id="118" fill="hold">
                      <p:stCondLst>
                        <p:cond delay="indefinite"/>
                      </p:stCondLst>
                      <p:childTnLst>
                        <p:par>
                          <p:cTn id="119" fill="hold">
                            <p:stCondLst>
                              <p:cond delay="0"/>
                            </p:stCondLst>
                            <p:childTnLst>
                              <p:par>
                                <p:cTn id="120" presetID="3" presetClass="entr" presetSubtype="10" fill="hold" grpId="0" nodeType="clickEffect">
                                  <p:stCondLst>
                                    <p:cond delay="0"/>
                                  </p:stCondLst>
                                  <p:childTnLst>
                                    <p:set>
                                      <p:cBhvr>
                                        <p:cTn id="121" dur="1" fill="hold">
                                          <p:stCondLst>
                                            <p:cond delay="0"/>
                                          </p:stCondLst>
                                        </p:cTn>
                                        <p:tgtEl>
                                          <p:spTgt spid="35"/>
                                        </p:tgtEl>
                                        <p:attrNameLst>
                                          <p:attrName>style.visibility</p:attrName>
                                        </p:attrNameLst>
                                      </p:cBhvr>
                                      <p:to>
                                        <p:strVal val="visible"/>
                                      </p:to>
                                    </p:set>
                                    <p:animEffect transition="in" filter="blinds(horizontal)">
                                      <p:cBhvr>
                                        <p:cTn id="122" dur="500"/>
                                        <p:tgtEl>
                                          <p:spTgt spid="35"/>
                                        </p:tgtEl>
                                      </p:cBhvr>
                                    </p:animEffect>
                                  </p:childTnLst>
                                </p:cTn>
                              </p:par>
                            </p:childTnLst>
                          </p:cTn>
                        </p:par>
                      </p:childTnLst>
                    </p:cTn>
                  </p:par>
                  <p:par>
                    <p:cTn id="123" fill="hold">
                      <p:stCondLst>
                        <p:cond delay="indefinite"/>
                      </p:stCondLst>
                      <p:childTnLst>
                        <p:par>
                          <p:cTn id="124" fill="hold">
                            <p:stCondLst>
                              <p:cond delay="0"/>
                            </p:stCondLst>
                            <p:childTnLst>
                              <p:par>
                                <p:cTn id="125" presetID="3" presetClass="entr" presetSubtype="10" fill="hold" grpId="0" nodeType="clickEffect">
                                  <p:stCondLst>
                                    <p:cond delay="0"/>
                                  </p:stCondLst>
                                  <p:childTnLst>
                                    <p:set>
                                      <p:cBhvr>
                                        <p:cTn id="126" dur="1" fill="hold">
                                          <p:stCondLst>
                                            <p:cond delay="0"/>
                                          </p:stCondLst>
                                        </p:cTn>
                                        <p:tgtEl>
                                          <p:spTgt spid="43"/>
                                        </p:tgtEl>
                                        <p:attrNameLst>
                                          <p:attrName>style.visibility</p:attrName>
                                        </p:attrNameLst>
                                      </p:cBhvr>
                                      <p:to>
                                        <p:strVal val="visible"/>
                                      </p:to>
                                    </p:set>
                                    <p:animEffect transition="in" filter="blinds(horizontal)">
                                      <p:cBhvr>
                                        <p:cTn id="127" dur="500"/>
                                        <p:tgtEl>
                                          <p:spTgt spid="43"/>
                                        </p:tgtEl>
                                      </p:cBhvr>
                                    </p:animEffect>
                                  </p:childTnLst>
                                </p:cTn>
                              </p:par>
                            </p:childTnLst>
                          </p:cTn>
                        </p:par>
                      </p:childTnLst>
                    </p:cTn>
                  </p:par>
                  <p:par>
                    <p:cTn id="128" fill="hold">
                      <p:stCondLst>
                        <p:cond delay="indefinite"/>
                      </p:stCondLst>
                      <p:childTnLst>
                        <p:par>
                          <p:cTn id="129" fill="hold">
                            <p:stCondLst>
                              <p:cond delay="0"/>
                            </p:stCondLst>
                            <p:childTnLst>
                              <p:par>
                                <p:cTn id="130" presetID="3" presetClass="entr" presetSubtype="10" fill="hold" grpId="0" nodeType="clickEffect">
                                  <p:stCondLst>
                                    <p:cond delay="0"/>
                                  </p:stCondLst>
                                  <p:childTnLst>
                                    <p:set>
                                      <p:cBhvr>
                                        <p:cTn id="131" dur="1" fill="hold">
                                          <p:stCondLst>
                                            <p:cond delay="0"/>
                                          </p:stCondLst>
                                        </p:cTn>
                                        <p:tgtEl>
                                          <p:spTgt spid="54"/>
                                        </p:tgtEl>
                                        <p:attrNameLst>
                                          <p:attrName>style.visibility</p:attrName>
                                        </p:attrNameLst>
                                      </p:cBhvr>
                                      <p:to>
                                        <p:strVal val="visible"/>
                                      </p:to>
                                    </p:set>
                                    <p:animEffect transition="in" filter="blinds(horizontal)">
                                      <p:cBhvr>
                                        <p:cTn id="132" dur="500"/>
                                        <p:tgtEl>
                                          <p:spTgt spid="54"/>
                                        </p:tgtEl>
                                      </p:cBhvr>
                                    </p:animEffect>
                                  </p:childTnLst>
                                </p:cTn>
                              </p:par>
                            </p:childTnLst>
                          </p:cTn>
                        </p:par>
                      </p:childTnLst>
                    </p:cTn>
                  </p:par>
                  <p:par>
                    <p:cTn id="133" fill="hold">
                      <p:stCondLst>
                        <p:cond delay="indefinite"/>
                      </p:stCondLst>
                      <p:childTnLst>
                        <p:par>
                          <p:cTn id="134" fill="hold">
                            <p:stCondLst>
                              <p:cond delay="0"/>
                            </p:stCondLst>
                            <p:childTnLst>
                              <p:par>
                                <p:cTn id="135" presetID="3" presetClass="entr" presetSubtype="10" fill="hold" grpId="0" nodeType="clickEffect">
                                  <p:stCondLst>
                                    <p:cond delay="0"/>
                                  </p:stCondLst>
                                  <p:childTnLst>
                                    <p:set>
                                      <p:cBhvr>
                                        <p:cTn id="136" dur="1" fill="hold">
                                          <p:stCondLst>
                                            <p:cond delay="0"/>
                                          </p:stCondLst>
                                        </p:cTn>
                                        <p:tgtEl>
                                          <p:spTgt spid="36"/>
                                        </p:tgtEl>
                                        <p:attrNameLst>
                                          <p:attrName>style.visibility</p:attrName>
                                        </p:attrNameLst>
                                      </p:cBhvr>
                                      <p:to>
                                        <p:strVal val="visible"/>
                                      </p:to>
                                    </p:set>
                                    <p:animEffect transition="in" filter="blinds(horizontal)">
                                      <p:cBhvr>
                                        <p:cTn id="137" dur="500"/>
                                        <p:tgtEl>
                                          <p:spTgt spid="36"/>
                                        </p:tgtEl>
                                      </p:cBhvr>
                                    </p:animEffect>
                                  </p:childTnLst>
                                </p:cTn>
                              </p:par>
                            </p:childTnLst>
                          </p:cTn>
                        </p:par>
                      </p:childTnLst>
                    </p:cTn>
                  </p:par>
                  <p:par>
                    <p:cTn id="138" fill="hold">
                      <p:stCondLst>
                        <p:cond delay="indefinite"/>
                      </p:stCondLst>
                      <p:childTnLst>
                        <p:par>
                          <p:cTn id="139" fill="hold">
                            <p:stCondLst>
                              <p:cond delay="0"/>
                            </p:stCondLst>
                            <p:childTnLst>
                              <p:par>
                                <p:cTn id="140" presetID="3" presetClass="entr" presetSubtype="10" fill="hold" grpId="0" nodeType="clickEffect">
                                  <p:stCondLst>
                                    <p:cond delay="0"/>
                                  </p:stCondLst>
                                  <p:childTnLst>
                                    <p:set>
                                      <p:cBhvr>
                                        <p:cTn id="141" dur="1" fill="hold">
                                          <p:stCondLst>
                                            <p:cond delay="0"/>
                                          </p:stCondLst>
                                        </p:cTn>
                                        <p:tgtEl>
                                          <p:spTgt spid="44"/>
                                        </p:tgtEl>
                                        <p:attrNameLst>
                                          <p:attrName>style.visibility</p:attrName>
                                        </p:attrNameLst>
                                      </p:cBhvr>
                                      <p:to>
                                        <p:strVal val="visible"/>
                                      </p:to>
                                    </p:set>
                                    <p:animEffect transition="in" filter="blinds(horizontal)">
                                      <p:cBhvr>
                                        <p:cTn id="142" dur="500"/>
                                        <p:tgtEl>
                                          <p:spTgt spid="44"/>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6"/>
                                        </p:tgtEl>
                                        <p:attrNameLst>
                                          <p:attrName>style.visibility</p:attrName>
                                        </p:attrNameLst>
                                      </p:cBhvr>
                                      <p:to>
                                        <p:strVal val="visible"/>
                                      </p:to>
                                    </p:set>
                                    <p:animEffect transition="in" filter="blinds(horizontal)">
                                      <p:cBhvr>
                                        <p:cTn id="147" dur="500"/>
                                        <p:tgtEl>
                                          <p:spTgt spid="56"/>
                                        </p:tgtEl>
                                      </p:cBhvr>
                                    </p:animEffect>
                                  </p:childTnLst>
                                </p:cTn>
                              </p:par>
                            </p:childTnLst>
                          </p:cTn>
                        </p:par>
                      </p:childTnLst>
                    </p:cTn>
                  </p:par>
                  <p:par>
                    <p:cTn id="148" fill="hold">
                      <p:stCondLst>
                        <p:cond delay="indefinite"/>
                      </p:stCondLst>
                      <p:childTnLst>
                        <p:par>
                          <p:cTn id="149" fill="hold">
                            <p:stCondLst>
                              <p:cond delay="0"/>
                            </p:stCondLst>
                            <p:childTnLst>
                              <p:par>
                                <p:cTn id="150" presetID="3" presetClass="entr" presetSubtype="10" fill="hold" grpId="0" nodeType="clickEffect">
                                  <p:stCondLst>
                                    <p:cond delay="0"/>
                                  </p:stCondLst>
                                  <p:childTnLst>
                                    <p:set>
                                      <p:cBhvr>
                                        <p:cTn id="151" dur="1" fill="hold">
                                          <p:stCondLst>
                                            <p:cond delay="0"/>
                                          </p:stCondLst>
                                        </p:cTn>
                                        <p:tgtEl>
                                          <p:spTgt spid="37"/>
                                        </p:tgtEl>
                                        <p:attrNameLst>
                                          <p:attrName>style.visibility</p:attrName>
                                        </p:attrNameLst>
                                      </p:cBhvr>
                                      <p:to>
                                        <p:strVal val="visible"/>
                                      </p:to>
                                    </p:set>
                                    <p:animEffect transition="in" filter="blinds(horizontal)">
                                      <p:cBhvr>
                                        <p:cTn id="152" dur="500"/>
                                        <p:tgtEl>
                                          <p:spTgt spid="37"/>
                                        </p:tgtEl>
                                      </p:cBhvr>
                                    </p:animEffect>
                                  </p:childTnLst>
                                </p:cTn>
                              </p:par>
                            </p:childTnLst>
                          </p:cTn>
                        </p:par>
                      </p:childTnLst>
                    </p:cTn>
                  </p:par>
                  <p:par>
                    <p:cTn id="153" fill="hold">
                      <p:stCondLst>
                        <p:cond delay="indefinite"/>
                      </p:stCondLst>
                      <p:childTnLst>
                        <p:par>
                          <p:cTn id="154" fill="hold">
                            <p:stCondLst>
                              <p:cond delay="0"/>
                            </p:stCondLst>
                            <p:childTnLst>
                              <p:par>
                                <p:cTn id="155" presetID="3" presetClass="entr" presetSubtype="10" fill="hold" grpId="0" nodeType="clickEffect">
                                  <p:stCondLst>
                                    <p:cond delay="0"/>
                                  </p:stCondLst>
                                  <p:childTnLst>
                                    <p:set>
                                      <p:cBhvr>
                                        <p:cTn id="156" dur="1" fill="hold">
                                          <p:stCondLst>
                                            <p:cond delay="0"/>
                                          </p:stCondLst>
                                        </p:cTn>
                                        <p:tgtEl>
                                          <p:spTgt spid="45"/>
                                        </p:tgtEl>
                                        <p:attrNameLst>
                                          <p:attrName>style.visibility</p:attrName>
                                        </p:attrNameLst>
                                      </p:cBhvr>
                                      <p:to>
                                        <p:strVal val="visible"/>
                                      </p:to>
                                    </p:set>
                                    <p:animEffect transition="in" filter="blinds(horizontal)">
                                      <p:cBhvr>
                                        <p:cTn id="157" dur="500"/>
                                        <p:tgtEl>
                                          <p:spTgt spid="45"/>
                                        </p:tgtEl>
                                      </p:cBhvr>
                                    </p:animEffect>
                                  </p:childTnLst>
                                </p:cTn>
                              </p:par>
                            </p:childTnLst>
                          </p:cTn>
                        </p:par>
                      </p:childTnLst>
                    </p:cTn>
                  </p:par>
                  <p:par>
                    <p:cTn id="158" fill="hold">
                      <p:stCondLst>
                        <p:cond delay="indefinite"/>
                      </p:stCondLst>
                      <p:childTnLst>
                        <p:par>
                          <p:cTn id="159" fill="hold">
                            <p:stCondLst>
                              <p:cond delay="0"/>
                            </p:stCondLst>
                            <p:childTnLst>
                              <p:par>
                                <p:cTn id="160" presetID="3" presetClass="entr" presetSubtype="10" fill="hold" grpId="0" nodeType="clickEffect">
                                  <p:stCondLst>
                                    <p:cond delay="0"/>
                                  </p:stCondLst>
                                  <p:childTnLst>
                                    <p:set>
                                      <p:cBhvr>
                                        <p:cTn id="161" dur="1" fill="hold">
                                          <p:stCondLst>
                                            <p:cond delay="0"/>
                                          </p:stCondLst>
                                        </p:cTn>
                                        <p:tgtEl>
                                          <p:spTgt spid="57"/>
                                        </p:tgtEl>
                                        <p:attrNameLst>
                                          <p:attrName>style.visibility</p:attrName>
                                        </p:attrNameLst>
                                      </p:cBhvr>
                                      <p:to>
                                        <p:strVal val="visible"/>
                                      </p:to>
                                    </p:set>
                                    <p:animEffect transition="in" filter="blinds(horizontal)">
                                      <p:cBhvr>
                                        <p:cTn id="162" dur="500"/>
                                        <p:tgtEl>
                                          <p:spTgt spid="57"/>
                                        </p:tgtEl>
                                      </p:cBhvr>
                                    </p:animEffect>
                                  </p:childTnLst>
                                </p:cTn>
                              </p:par>
                            </p:childTnLst>
                          </p:cTn>
                        </p:par>
                      </p:childTnLst>
                    </p:cTn>
                  </p:par>
                  <p:par>
                    <p:cTn id="163" fill="hold">
                      <p:stCondLst>
                        <p:cond delay="indefinite"/>
                      </p:stCondLst>
                      <p:childTnLst>
                        <p:par>
                          <p:cTn id="164" fill="hold">
                            <p:stCondLst>
                              <p:cond delay="0"/>
                            </p:stCondLst>
                            <p:childTnLst>
                              <p:par>
                                <p:cTn id="165" presetID="3" presetClass="entr" presetSubtype="10" fill="hold" grpId="0" nodeType="clickEffect">
                                  <p:stCondLst>
                                    <p:cond delay="0"/>
                                  </p:stCondLst>
                                  <p:childTnLst>
                                    <p:set>
                                      <p:cBhvr>
                                        <p:cTn id="166" dur="1" fill="hold">
                                          <p:stCondLst>
                                            <p:cond delay="0"/>
                                          </p:stCondLst>
                                        </p:cTn>
                                        <p:tgtEl>
                                          <p:spTgt spid="38"/>
                                        </p:tgtEl>
                                        <p:attrNameLst>
                                          <p:attrName>style.visibility</p:attrName>
                                        </p:attrNameLst>
                                      </p:cBhvr>
                                      <p:to>
                                        <p:strVal val="visible"/>
                                      </p:to>
                                    </p:set>
                                    <p:animEffect transition="in" filter="blinds(horizontal)">
                                      <p:cBhvr>
                                        <p:cTn id="167" dur="500"/>
                                        <p:tgtEl>
                                          <p:spTgt spid="38"/>
                                        </p:tgtEl>
                                      </p:cBhvr>
                                    </p:animEffect>
                                  </p:childTnLst>
                                </p:cTn>
                              </p:par>
                            </p:childTnLst>
                          </p:cTn>
                        </p:par>
                      </p:childTnLst>
                    </p:cTn>
                  </p:par>
                  <p:par>
                    <p:cTn id="168" fill="hold">
                      <p:stCondLst>
                        <p:cond delay="indefinite"/>
                      </p:stCondLst>
                      <p:childTnLst>
                        <p:par>
                          <p:cTn id="169" fill="hold">
                            <p:stCondLst>
                              <p:cond delay="0"/>
                            </p:stCondLst>
                            <p:childTnLst>
                              <p:par>
                                <p:cTn id="170" presetID="3" presetClass="entr" presetSubtype="10" fill="hold" grpId="0" nodeType="clickEffect">
                                  <p:stCondLst>
                                    <p:cond delay="0"/>
                                  </p:stCondLst>
                                  <p:childTnLst>
                                    <p:set>
                                      <p:cBhvr>
                                        <p:cTn id="171" dur="1" fill="hold">
                                          <p:stCondLst>
                                            <p:cond delay="0"/>
                                          </p:stCondLst>
                                        </p:cTn>
                                        <p:tgtEl>
                                          <p:spTgt spid="46"/>
                                        </p:tgtEl>
                                        <p:attrNameLst>
                                          <p:attrName>style.visibility</p:attrName>
                                        </p:attrNameLst>
                                      </p:cBhvr>
                                      <p:to>
                                        <p:strVal val="visible"/>
                                      </p:to>
                                    </p:set>
                                    <p:animEffect transition="in" filter="blinds(horizontal)">
                                      <p:cBhvr>
                                        <p:cTn id="172" dur="500"/>
                                        <p:tgtEl>
                                          <p:spTgt spid="46"/>
                                        </p:tgtEl>
                                      </p:cBhvr>
                                    </p:animEffect>
                                  </p:childTnLst>
                                </p:cTn>
                              </p:par>
                            </p:childTnLst>
                          </p:cTn>
                        </p:par>
                      </p:childTnLst>
                    </p:cTn>
                  </p:par>
                  <p:par>
                    <p:cTn id="173" fill="hold">
                      <p:stCondLst>
                        <p:cond delay="indefinite"/>
                      </p:stCondLst>
                      <p:childTnLst>
                        <p:par>
                          <p:cTn id="174" fill="hold">
                            <p:stCondLst>
                              <p:cond delay="0"/>
                            </p:stCondLst>
                            <p:childTnLst>
                              <p:par>
                                <p:cTn id="175" presetID="3" presetClass="entr" presetSubtype="10" fill="hold" grpId="0" nodeType="clickEffect">
                                  <p:stCondLst>
                                    <p:cond delay="0"/>
                                  </p:stCondLst>
                                  <p:childTnLst>
                                    <p:set>
                                      <p:cBhvr>
                                        <p:cTn id="176" dur="1" fill="hold">
                                          <p:stCondLst>
                                            <p:cond delay="0"/>
                                          </p:stCondLst>
                                        </p:cTn>
                                        <p:tgtEl>
                                          <p:spTgt spid="58"/>
                                        </p:tgtEl>
                                        <p:attrNameLst>
                                          <p:attrName>style.visibility</p:attrName>
                                        </p:attrNameLst>
                                      </p:cBhvr>
                                      <p:to>
                                        <p:strVal val="visible"/>
                                      </p:to>
                                    </p:set>
                                    <p:animEffect transition="in" filter="blinds(horizontal)">
                                      <p:cBhvr>
                                        <p:cTn id="177" dur="500"/>
                                        <p:tgtEl>
                                          <p:spTgt spid="58"/>
                                        </p:tgtEl>
                                      </p:cBhvr>
                                    </p:animEffect>
                                  </p:childTnLst>
                                </p:cTn>
                              </p:par>
                            </p:childTnLst>
                          </p:cTn>
                        </p:par>
                      </p:childTnLst>
                    </p:cTn>
                  </p:par>
                  <p:par>
                    <p:cTn id="178" fill="hold">
                      <p:stCondLst>
                        <p:cond delay="indefinite"/>
                      </p:stCondLst>
                      <p:childTnLst>
                        <p:par>
                          <p:cTn id="179" fill="hold">
                            <p:stCondLst>
                              <p:cond delay="0"/>
                            </p:stCondLst>
                            <p:childTnLst>
                              <p:par>
                                <p:cTn id="180" presetID="3" presetClass="entr" presetSubtype="10" fill="hold" grpId="0" nodeType="clickEffect">
                                  <p:stCondLst>
                                    <p:cond delay="0"/>
                                  </p:stCondLst>
                                  <p:childTnLst>
                                    <p:set>
                                      <p:cBhvr>
                                        <p:cTn id="181" dur="1" fill="hold">
                                          <p:stCondLst>
                                            <p:cond delay="0"/>
                                          </p:stCondLst>
                                        </p:cTn>
                                        <p:tgtEl>
                                          <p:spTgt spid="39"/>
                                        </p:tgtEl>
                                        <p:attrNameLst>
                                          <p:attrName>style.visibility</p:attrName>
                                        </p:attrNameLst>
                                      </p:cBhvr>
                                      <p:to>
                                        <p:strVal val="visible"/>
                                      </p:to>
                                    </p:set>
                                    <p:animEffect transition="in" filter="blinds(horizontal)">
                                      <p:cBhvr>
                                        <p:cTn id="182" dur="500"/>
                                        <p:tgtEl>
                                          <p:spTgt spid="39"/>
                                        </p:tgtEl>
                                      </p:cBhvr>
                                    </p:animEffect>
                                  </p:childTnLst>
                                </p:cTn>
                              </p:par>
                            </p:childTnLst>
                          </p:cTn>
                        </p:par>
                      </p:childTnLst>
                    </p:cTn>
                  </p:par>
                  <p:par>
                    <p:cTn id="183" fill="hold">
                      <p:stCondLst>
                        <p:cond delay="indefinite"/>
                      </p:stCondLst>
                      <p:childTnLst>
                        <p:par>
                          <p:cTn id="184" fill="hold">
                            <p:stCondLst>
                              <p:cond delay="0"/>
                            </p:stCondLst>
                            <p:childTnLst>
                              <p:par>
                                <p:cTn id="185" presetID="3" presetClass="entr" presetSubtype="10" fill="hold" nodeType="clickEffect">
                                  <p:stCondLst>
                                    <p:cond delay="0"/>
                                  </p:stCondLst>
                                  <p:childTnLst>
                                    <p:set>
                                      <p:cBhvr>
                                        <p:cTn id="186" dur="1" fill="hold">
                                          <p:stCondLst>
                                            <p:cond delay="0"/>
                                          </p:stCondLst>
                                        </p:cTn>
                                        <p:tgtEl>
                                          <p:spTgt spid="3">
                                            <p:txEl>
                                              <p:pRg st="8" end="8"/>
                                            </p:txEl>
                                          </p:spTgt>
                                        </p:tgtEl>
                                        <p:attrNameLst>
                                          <p:attrName>style.visibility</p:attrName>
                                        </p:attrNameLst>
                                      </p:cBhvr>
                                      <p:to>
                                        <p:strVal val="visible"/>
                                      </p:to>
                                    </p:set>
                                    <p:animEffect transition="in" filter="blinds(horizontal)">
                                      <p:cBhvr>
                                        <p:cTn id="18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animBg="1"/>
      <p:bldP spid="22" grpId="0" animBg="1"/>
      <p:bldP spid="24" grpId="0"/>
      <p:bldP spid="25" grpId="0"/>
      <p:bldP spid="29" grpId="0"/>
      <p:bldP spid="32" grpId="0"/>
      <p:bldP spid="33" grpId="0"/>
      <p:bldP spid="34" grpId="0"/>
      <p:bldP spid="35" grpId="0"/>
      <p:bldP spid="36" grpId="0"/>
      <p:bldP spid="37" grpId="0"/>
      <p:bldP spid="38" grpId="0"/>
      <p:bldP spid="39" grpId="0"/>
      <p:bldP spid="40" grpId="0" animBg="1"/>
      <p:bldP spid="41" grpId="0"/>
      <p:bldP spid="42" grpId="0" animBg="1"/>
      <p:bldP spid="43" grpId="0" animBg="1"/>
      <p:bldP spid="44" grpId="0" animBg="1"/>
      <p:bldP spid="45" grpId="0" animBg="1"/>
      <p:bldP spid="46" grpId="0" animBg="1"/>
      <p:bldP spid="47" grpId="0" animBg="1"/>
      <p:bldP spid="48" grpId="0"/>
      <p:bldP spid="49" grpId="0"/>
      <p:bldP spid="54" grpId="0"/>
      <p:bldP spid="56" grpId="0"/>
      <p:bldP spid="57" grpId="0"/>
      <p:bldP spid="58" grpId="0"/>
      <p:bldP spid="6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0292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1m and modulus of elasticity 20N, has one end attached to a fixed point A. A particle of mass 2kg is attached to the other end of the spring and is held at a point B which is 0.8m vertically below A. The particle is projected vertically downwards from B with speed 2ms</a:t>
            </a:r>
            <a:r>
              <a:rPr lang="en-GB" sz="1400" baseline="30000" dirty="0">
                <a:latin typeface="Comic Sans MS" pitchFamily="66" charset="0"/>
              </a:rPr>
              <a:t>-1</a:t>
            </a:r>
            <a:r>
              <a:rPr lang="en-GB" sz="1400" dirty="0">
                <a:latin typeface="Comic Sans MS" pitchFamily="66" charset="0"/>
              </a:rPr>
              <a:t>. Find the distance it falls before first coming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Again, we can set the final speed to 0ms</a:t>
            </a:r>
            <a:r>
              <a:rPr lang="en-GB" sz="1400" baseline="30000" dirty="0">
                <a:latin typeface="Comic Sans MS" pitchFamily="66" charset="0"/>
                <a:sym typeface="Wingdings" panose="05000000000000000000" pitchFamily="2" charset="2"/>
              </a:rPr>
              <a:t>-1</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In this example we lose both Kinetic and Potential energy, in exchange for Elastic potential energy…</a:t>
            </a: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p:cxnSp>
        <p:nvCxnSpPr>
          <p:cNvPr id="11" name="Straight Connector 10"/>
          <p:cNvCxnSpPr/>
          <p:nvPr/>
        </p:nvCxnSpPr>
        <p:spPr>
          <a:xfrm>
            <a:off x="6629400" y="18288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77000" y="1447801"/>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sp>
        <p:nvSpPr>
          <p:cNvPr id="13" name="Oval 12"/>
          <p:cNvSpPr/>
          <p:nvPr/>
        </p:nvSpPr>
        <p:spPr>
          <a:xfrm>
            <a:off x="6553200" y="2590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6781800" y="18288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781800" y="2133601"/>
            <a:ext cx="587020" cy="307777"/>
          </a:xfrm>
          <a:prstGeom prst="rect">
            <a:avLst/>
          </a:prstGeom>
          <a:noFill/>
        </p:spPr>
        <p:txBody>
          <a:bodyPr wrap="none" rtlCol="0">
            <a:spAutoFit/>
          </a:bodyPr>
          <a:lstStyle/>
          <a:p>
            <a:r>
              <a:rPr lang="en-GB" sz="1400" dirty="0">
                <a:latin typeface="Comic Sans MS" panose="030F0702030302020204" pitchFamily="66" charset="0"/>
              </a:rPr>
              <a:t>0.8m</a:t>
            </a:r>
          </a:p>
        </p:txBody>
      </p:sp>
      <p:sp>
        <p:nvSpPr>
          <p:cNvPr id="16" name="TextBox 15"/>
          <p:cNvSpPr txBox="1"/>
          <p:nvPr/>
        </p:nvSpPr>
        <p:spPr>
          <a:xfrm>
            <a:off x="5791200" y="24384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17" name="Straight Arrow Connector 16"/>
          <p:cNvCxnSpPr/>
          <p:nvPr/>
        </p:nvCxnSpPr>
        <p:spPr>
          <a:xfrm>
            <a:off x="6400800" y="25146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781800" y="26670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553200" y="34290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a:off x="6629400" y="26670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781801" y="2895601"/>
            <a:ext cx="885179" cy="307777"/>
          </a:xfrm>
          <a:prstGeom prst="rect">
            <a:avLst/>
          </a:prstGeom>
          <a:noFill/>
        </p:spPr>
        <p:txBody>
          <a:bodyPr wrap="none" rtlCol="0">
            <a:spAutoFit/>
          </a:bodyPr>
          <a:lstStyle/>
          <a:p>
            <a:r>
              <a:rPr lang="en-GB" sz="1400" dirty="0">
                <a:latin typeface="Comic Sans MS" panose="030F0702030302020204" pitchFamily="66" charset="0"/>
              </a:rPr>
              <a:t>0.2m + x</a:t>
            </a:r>
          </a:p>
        </p:txBody>
      </p:sp>
      <p:cxnSp>
        <p:nvCxnSpPr>
          <p:cNvPr id="31" name="Straight Arrow Connector 30"/>
          <p:cNvCxnSpPr/>
          <p:nvPr/>
        </p:nvCxnSpPr>
        <p:spPr>
          <a:xfrm>
            <a:off x="6400800" y="3352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791200" y="32766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grpSp>
        <p:nvGrpSpPr>
          <p:cNvPr id="29" name="Group 28"/>
          <p:cNvGrpSpPr/>
          <p:nvPr/>
        </p:nvGrpSpPr>
        <p:grpSpPr>
          <a:xfrm>
            <a:off x="6553200" y="1752600"/>
            <a:ext cx="152400" cy="152400"/>
            <a:chOff x="6934200" y="4267200"/>
            <a:chExt cx="152400" cy="152400"/>
          </a:xfrm>
        </p:grpSpPr>
        <p:cxnSp>
          <p:nvCxnSpPr>
            <p:cNvPr id="25" name="Straight Connector 2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6872428" y="2514601"/>
            <a:ext cx="298479" cy="307777"/>
          </a:xfrm>
          <a:prstGeom prst="rect">
            <a:avLst/>
          </a:prstGeom>
          <a:noFill/>
        </p:spPr>
        <p:txBody>
          <a:bodyPr wrap="none" rtlCol="0">
            <a:spAutoFit/>
          </a:bodyPr>
          <a:lstStyle/>
          <a:p>
            <a:pPr algn="ctr"/>
            <a:r>
              <a:rPr lang="en-GB" sz="1400" dirty="0">
                <a:latin typeface="Comic Sans MS" panose="030F0702030302020204" pitchFamily="66" charset="0"/>
              </a:rPr>
              <a:t>B</a:t>
            </a:r>
          </a:p>
        </p:txBody>
      </p:sp>
      <p:sp>
        <p:nvSpPr>
          <p:cNvPr id="30" name="TextBox 29"/>
          <p:cNvSpPr txBox="1"/>
          <p:nvPr/>
        </p:nvSpPr>
        <p:spPr>
          <a:xfrm>
            <a:off x="7543801" y="1600201"/>
            <a:ext cx="3048001" cy="2031325"/>
          </a:xfrm>
          <a:prstGeom prst="rect">
            <a:avLst/>
          </a:prstGeom>
          <a:noFill/>
        </p:spPr>
        <p:txBody>
          <a:bodyPr wrap="square" rtlCol="0">
            <a:spAutoFit/>
          </a:bodyPr>
          <a:lstStyle/>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No friction to consider, so just set losses equal to gains</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As </a:t>
            </a:r>
            <a:r>
              <a:rPr lang="en-GB" sz="1400" u="sng" dirty="0">
                <a:solidFill>
                  <a:srgbClr val="FF0000"/>
                </a:solidFill>
                <a:latin typeface="Comic Sans MS" panose="030F0702030302020204" pitchFamily="66" charset="0"/>
                <a:sym typeface="Wingdings" panose="05000000000000000000" pitchFamily="2" charset="2"/>
              </a:rPr>
              <a:t>the spring was already compressed</a:t>
            </a:r>
            <a:r>
              <a:rPr lang="en-GB" sz="1400" dirty="0">
                <a:solidFill>
                  <a:srgbClr val="FF0000"/>
                </a:solidFill>
                <a:latin typeface="Comic Sans MS" panose="030F0702030302020204" pitchFamily="66" charset="0"/>
                <a:sym typeface="Wingdings" panose="05000000000000000000" pitchFamily="2" charset="2"/>
              </a:rPr>
              <a:t>, we need to subtract this from the overall gain when stretched</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algn="ctr"/>
            <a:r>
              <a:rPr lang="en-GB" sz="1400" dirty="0">
                <a:solidFill>
                  <a:srgbClr val="FF0000"/>
                </a:solidFill>
                <a:latin typeface="Comic Sans MS" panose="030F0702030302020204" pitchFamily="66" charset="0"/>
                <a:sym typeface="Wingdings" panose="05000000000000000000" pitchFamily="2" charset="2"/>
              </a:rPr>
              <a:t>(Final EPE – Initial EPE)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0" name="TextBox 39"/>
              <p:cNvSpPr txBox="1"/>
              <p:nvPr/>
            </p:nvSpPr>
            <p:spPr>
              <a:xfrm>
                <a:off x="5999018" y="3916878"/>
                <a:ext cx="28956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𝐿𝑜𝑠𝑠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𝑃𝐸</m:t>
                      </m:r>
                      <m:r>
                        <a:rPr lang="en-GB" sz="1200" i="1">
                          <a:latin typeface="Cambria Math"/>
                        </a:rPr>
                        <m:t>+</m:t>
                      </m:r>
                      <m:r>
                        <a:rPr lang="en-GB" sz="1200" i="1">
                          <a:latin typeface="Cambria Math"/>
                        </a:rPr>
                        <m:t>𝐿𝑜𝑠𝑠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𝐾𝐸</m:t>
                      </m:r>
                      <m:r>
                        <a:rPr lang="en-GB" sz="1200" i="1">
                          <a:latin typeface="Cambria Math"/>
                        </a:rPr>
                        <m:t>=</m:t>
                      </m:r>
                      <m:r>
                        <a:rPr lang="en-GB" sz="1200" i="1">
                          <a:latin typeface="Cambria Math"/>
                        </a:rPr>
                        <m:t>𝐺𝑎𝑖𝑛</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𝐸𝑃𝐸</m:t>
                      </m:r>
                    </m:oMath>
                  </m:oMathPara>
                </a14:m>
                <a:endParaRPr lang="en-GB" sz="12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999018" y="3916878"/>
                <a:ext cx="2895600" cy="276999"/>
              </a:xfrm>
              <a:prstGeom prst="rect">
                <a:avLst/>
              </a:prstGeom>
              <a:blipFill>
                <a:blip r:embed="rId8"/>
                <a:stretch>
                  <a:fillRect b="-8696"/>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6420591" y="4376057"/>
                <a:ext cx="2590800" cy="46576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𝑚𝑔h</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bSup>
                            <m:sSubSupPr>
                              <m:ctrlPr>
                                <a:rPr lang="el-GR" sz="1200" i="1">
                                  <a:latin typeface="Cambria Math" panose="02040503050406030204" pitchFamily="18" charset="0"/>
                                </a:rPr>
                              </m:ctrlPr>
                            </m:sSubSupPr>
                            <m:e>
                              <m:r>
                                <a:rPr lang="en-GB" sz="1200" i="1">
                                  <a:latin typeface="Cambria Math"/>
                                </a:rPr>
                                <m:t>𝑥</m:t>
                              </m:r>
                            </m:e>
                            <m:sub>
                              <m:r>
                                <a:rPr lang="en-GB" sz="1200" i="1">
                                  <a:latin typeface="Cambria Math"/>
                                </a:rPr>
                                <m:t>2</m:t>
                              </m:r>
                            </m:sub>
                            <m:sup>
                              <m:r>
                                <a:rPr lang="en-GB" sz="1200" i="1">
                                  <a:latin typeface="Cambria Math"/>
                                </a:rPr>
                                <m:t>2</m:t>
                              </m:r>
                            </m:sup>
                          </m:sSubSup>
                        </m:num>
                        <m:den>
                          <m:r>
                            <a:rPr lang="en-GB" sz="1200" i="1">
                              <a:latin typeface="Cambria Math"/>
                            </a:rPr>
                            <m:t>2</m:t>
                          </m:r>
                          <m:r>
                            <a:rPr lang="en-GB" sz="1200" i="1">
                              <a:latin typeface="Cambria Math"/>
                            </a:rPr>
                            <m:t>𝑙</m:t>
                          </m:r>
                        </m:den>
                      </m:f>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bSup>
                            <m:sSubSupPr>
                              <m:ctrlPr>
                                <a:rPr lang="el-GR" sz="1200" i="1">
                                  <a:latin typeface="Cambria Math" panose="02040503050406030204" pitchFamily="18" charset="0"/>
                                </a:rPr>
                              </m:ctrlPr>
                            </m:sSubSupPr>
                            <m:e>
                              <m:r>
                                <a:rPr lang="en-GB" sz="1200" i="1">
                                  <a:latin typeface="Cambria Math"/>
                                </a:rPr>
                                <m:t>𝑥</m:t>
                              </m:r>
                            </m:e>
                            <m:sub>
                              <m:r>
                                <a:rPr lang="en-GB" sz="1200" i="1">
                                  <a:latin typeface="Cambria Math"/>
                                </a:rPr>
                                <m:t>1</m:t>
                              </m:r>
                            </m:sub>
                            <m:sup>
                              <m:r>
                                <a:rPr lang="en-GB" sz="1200" i="1">
                                  <a:latin typeface="Cambria Math"/>
                                </a:rPr>
                                <m:t>2</m:t>
                              </m:r>
                            </m:sup>
                          </m:sSub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41" name="TextBox 40"/>
              <p:cNvSpPr txBox="1">
                <a:spLocks noRot="1" noChangeAspect="1" noMove="1" noResize="1" noEditPoints="1" noAdjustHandles="1" noChangeArrowheads="1" noChangeShapeType="1" noTextEdit="1"/>
              </p:cNvSpPr>
              <p:nvPr/>
            </p:nvSpPr>
            <p:spPr>
              <a:xfrm>
                <a:off x="6420591" y="4376057"/>
                <a:ext cx="2590800" cy="465769"/>
              </a:xfrm>
              <a:prstGeom prst="rect">
                <a:avLst/>
              </a:prstGeom>
              <a:blipFill>
                <a:blip r:embed="rId9"/>
                <a:stretch>
                  <a:fillRect/>
                </a:stretch>
              </a:blipFill>
              <a:ln w="25400">
                <a:noFill/>
              </a:ln>
            </p:spPr>
            <p:txBody>
              <a:bodyPr/>
              <a:lstStyle/>
              <a:p>
                <a:r>
                  <a:rPr lang="en-US">
                    <a:noFill/>
                  </a:rPr>
                  <a:t> </a:t>
                </a:r>
              </a:p>
            </p:txBody>
          </p:sp>
        </mc:Fallback>
      </mc:AlternateContent>
      <p:sp>
        <p:nvSpPr>
          <p:cNvPr id="42" name="TextBox 41"/>
          <p:cNvSpPr txBox="1"/>
          <p:nvPr/>
        </p:nvSpPr>
        <p:spPr>
          <a:xfrm>
            <a:off x="8946078" y="4107872"/>
            <a:ext cx="172192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with appropriate formulae</a:t>
            </a:r>
            <a:endParaRPr lang="en-GB" sz="1200" baseline="30000" dirty="0">
              <a:solidFill>
                <a:srgbClr val="FF0000"/>
              </a:solidFill>
              <a:latin typeface="Comic Sans MS" panose="030F0702030302020204" pitchFamily="66" charset="0"/>
            </a:endParaRPr>
          </a:p>
        </p:txBody>
      </p:sp>
      <p:sp>
        <p:nvSpPr>
          <p:cNvPr id="43" name="Arc 42"/>
          <p:cNvSpPr/>
          <p:nvPr/>
        </p:nvSpPr>
        <p:spPr>
          <a:xfrm>
            <a:off x="8729353" y="4089067"/>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4" name="TextBox 43"/>
              <p:cNvSpPr txBox="1"/>
              <p:nvPr/>
            </p:nvSpPr>
            <p:spPr>
              <a:xfrm>
                <a:off x="5529942" y="4921331"/>
                <a:ext cx="4114800" cy="49564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d>
                        <m:dPr>
                          <m:ctrlPr>
                            <a:rPr lang="en-GB" sz="1200" i="1">
                              <a:latin typeface="Cambria Math" panose="02040503050406030204" pitchFamily="18" charset="0"/>
                            </a:rPr>
                          </m:ctrlPr>
                        </m:dPr>
                        <m:e>
                          <m:r>
                            <a:rPr lang="en-GB" sz="1200" i="1">
                              <a:latin typeface="Cambria Math"/>
                            </a:rPr>
                            <m:t>2</m:t>
                          </m:r>
                        </m:e>
                      </m:d>
                      <m:d>
                        <m:dPr>
                          <m:ctrlPr>
                            <a:rPr lang="en-GB" sz="1200" i="1">
                              <a:latin typeface="Cambria Math" panose="02040503050406030204" pitchFamily="18" charset="0"/>
                            </a:rPr>
                          </m:ctrlPr>
                        </m:dPr>
                        <m:e>
                          <m:r>
                            <a:rPr lang="en-GB" sz="1200" i="1">
                              <a:latin typeface="Cambria Math"/>
                            </a:rPr>
                            <m:t>9.8</m:t>
                          </m:r>
                        </m:e>
                      </m:d>
                      <m:d>
                        <m:dPr>
                          <m:ctrlPr>
                            <a:rPr lang="en-GB" sz="1200" i="1">
                              <a:latin typeface="Cambria Math" panose="02040503050406030204" pitchFamily="18" charset="0"/>
                            </a:rPr>
                          </m:ctrlPr>
                        </m:dPr>
                        <m:e>
                          <m:r>
                            <a:rPr lang="en-GB" sz="1200" i="1">
                              <a:latin typeface="Cambria Math"/>
                            </a:rPr>
                            <m:t>0.2+</m:t>
                          </m:r>
                          <m:r>
                            <a:rPr lang="en-GB" sz="1200" i="1">
                              <a:latin typeface="Cambria Math"/>
                            </a:rPr>
                            <m:t>𝑥</m:t>
                          </m:r>
                        </m:e>
                      </m:d>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a:latin typeface="Cambria Math"/>
                            </a:rPr>
                            <m:t>2</m:t>
                          </m:r>
                        </m:den>
                      </m:f>
                      <m:d>
                        <m:dPr>
                          <m:ctrlPr>
                            <a:rPr lang="en-GB" sz="1200" i="1">
                              <a:latin typeface="Cambria Math" panose="02040503050406030204" pitchFamily="18" charset="0"/>
                            </a:rPr>
                          </m:ctrlPr>
                        </m:dPr>
                        <m:e>
                          <m:r>
                            <a:rPr lang="en-GB" sz="1200" i="1">
                              <a:latin typeface="Cambria Math"/>
                            </a:rPr>
                            <m:t>2</m:t>
                          </m:r>
                        </m:e>
                      </m:d>
                      <m:sSup>
                        <m:sSupPr>
                          <m:ctrlPr>
                            <a:rPr lang="en-GB" sz="1200" i="1">
                              <a:latin typeface="Cambria Math" panose="02040503050406030204" pitchFamily="18" charset="0"/>
                            </a:rPr>
                          </m:ctrlPr>
                        </m:sSupPr>
                        <m:e>
                          <m:d>
                            <m:dPr>
                              <m:ctrlPr>
                                <a:rPr lang="en-GB" sz="1200" i="1">
                                  <a:latin typeface="Cambria Math" panose="02040503050406030204" pitchFamily="18" charset="0"/>
                                </a:rPr>
                              </m:ctrlPr>
                            </m:dPr>
                            <m:e>
                              <m:r>
                                <a:rPr lang="en-GB" sz="1200" i="1">
                                  <a:latin typeface="Cambria Math"/>
                                </a:rPr>
                                <m:t>2</m:t>
                              </m:r>
                            </m:e>
                          </m:d>
                        </m:e>
                        <m:sup>
                          <m:r>
                            <a:rPr lang="en-GB" sz="1200" i="1">
                              <a:latin typeface="Cambria Math"/>
                            </a:rPr>
                            <m:t>2</m:t>
                          </m:r>
                        </m:sup>
                      </m:sSup>
                      <m:r>
                        <a:rPr lang="en-GB" sz="1200" i="1">
                          <a:latin typeface="Cambria Math"/>
                        </a:rPr>
                        <m:t>=</m:t>
                      </m:r>
                      <m:f>
                        <m:fPr>
                          <m:ctrlPr>
                            <a:rPr lang="en-GB" sz="1200" i="1">
                              <a:latin typeface="Cambria Math" panose="02040503050406030204" pitchFamily="18" charset="0"/>
                            </a:rPr>
                          </m:ctrlPr>
                        </m:fPr>
                        <m:num>
                          <m:r>
                            <a:rPr lang="en-GB" sz="1200" i="1">
                              <a:latin typeface="Cambria Math"/>
                            </a:rPr>
                            <m:t>(20)</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r>
                            <a:rPr lang="el-GR" sz="1200" i="1">
                              <a:latin typeface="Cambria Math"/>
                            </a:rPr>
                            <m:t> </m:t>
                          </m:r>
                        </m:num>
                        <m:den>
                          <m:r>
                            <a:rPr lang="en-GB" sz="1200" i="1">
                              <a:latin typeface="Cambria Math"/>
                            </a:rPr>
                            <m:t>2(1)</m:t>
                          </m:r>
                        </m:den>
                      </m:f>
                      <m:r>
                        <a:rPr lang="en-GB" sz="1200" i="1">
                          <a:latin typeface="Cambria Math"/>
                        </a:rPr>
                        <m:t>−</m:t>
                      </m:r>
                      <m:f>
                        <m:fPr>
                          <m:ctrlPr>
                            <a:rPr lang="en-GB" sz="1200" i="1">
                              <a:latin typeface="Cambria Math" panose="02040503050406030204" pitchFamily="18" charset="0"/>
                            </a:rPr>
                          </m:ctrlPr>
                        </m:fPr>
                        <m:num>
                          <m:r>
                            <a:rPr lang="en-GB" sz="1200" i="1">
                              <a:latin typeface="Cambria Math"/>
                            </a:rPr>
                            <m:t>(20)</m:t>
                          </m:r>
                          <m:sSup>
                            <m:sSupPr>
                              <m:ctrlPr>
                                <a:rPr lang="en-GB" sz="1200" i="1">
                                  <a:latin typeface="Cambria Math" panose="02040503050406030204" pitchFamily="18" charset="0"/>
                                </a:rPr>
                              </m:ctrlPr>
                            </m:sSupPr>
                            <m:e>
                              <m:r>
                                <a:rPr lang="en-GB" sz="1200" i="1">
                                  <a:latin typeface="Cambria Math"/>
                                </a:rPr>
                                <m:t>(0.2)</m:t>
                              </m:r>
                            </m:e>
                            <m:sup>
                              <m:r>
                                <a:rPr lang="en-GB" sz="1200" i="1">
                                  <a:latin typeface="Cambria Math"/>
                                </a:rPr>
                                <m:t>2</m:t>
                              </m:r>
                            </m:sup>
                          </m:sSup>
                          <m:r>
                            <a:rPr lang="el-GR" sz="1200" i="1">
                              <a:latin typeface="Cambria Math"/>
                            </a:rPr>
                            <m:t> </m:t>
                          </m:r>
                        </m:num>
                        <m:den>
                          <m:r>
                            <a:rPr lang="en-GB" sz="1200" i="1">
                              <a:latin typeface="Cambria Math"/>
                            </a:rPr>
                            <m:t>2(1)</m:t>
                          </m:r>
                        </m:den>
                      </m:f>
                    </m:oMath>
                  </m:oMathPara>
                </a14:m>
                <a:endParaRPr lang="en-GB" sz="1200" dirty="0"/>
              </a:p>
            </p:txBody>
          </p:sp>
        </mc:Choice>
        <mc:Fallback xmlns="">
          <p:sp>
            <p:nvSpPr>
              <p:cNvPr id="44" name="TextBox 43"/>
              <p:cNvSpPr txBox="1">
                <a:spLocks noRot="1" noChangeAspect="1" noMove="1" noResize="1" noEditPoints="1" noAdjustHandles="1" noChangeArrowheads="1" noChangeShapeType="1" noTextEdit="1"/>
              </p:cNvSpPr>
              <p:nvPr/>
            </p:nvSpPr>
            <p:spPr>
              <a:xfrm>
                <a:off x="5529942" y="4921331"/>
                <a:ext cx="4114800" cy="495649"/>
              </a:xfrm>
              <a:prstGeom prst="rect">
                <a:avLst/>
              </a:prstGeom>
              <a:blipFill>
                <a:blip r:embed="rId10"/>
                <a:stretch>
                  <a:fillRect b="-2500"/>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6786746" y="5593277"/>
                <a:ext cx="1981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19.6</m:t>
                      </m:r>
                      <m:r>
                        <a:rPr lang="en-GB" sz="1200" i="1">
                          <a:latin typeface="Cambria Math"/>
                        </a:rPr>
                        <m:t>𝑥</m:t>
                      </m:r>
                      <m:r>
                        <a:rPr lang="en-GB" sz="1200" i="1">
                          <a:latin typeface="Cambria Math"/>
                        </a:rPr>
                        <m:t>+7.92=10</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r>
                        <a:rPr lang="en-GB" sz="1200" i="1">
                          <a:latin typeface="Cambria Math"/>
                        </a:rPr>
                        <m:t>−0.4</m:t>
                      </m:r>
                    </m:oMath>
                  </m:oMathPara>
                </a14:m>
                <a:endParaRPr lang="en-GB" sz="1200" dirty="0"/>
              </a:p>
            </p:txBody>
          </p:sp>
        </mc:Choice>
        <mc:Fallback xmlns="">
          <p:sp>
            <p:nvSpPr>
              <p:cNvPr id="45" name="TextBox 44"/>
              <p:cNvSpPr txBox="1">
                <a:spLocks noRot="1" noChangeAspect="1" noMove="1" noResize="1" noEditPoints="1" noAdjustHandles="1" noChangeArrowheads="1" noChangeShapeType="1" noTextEdit="1"/>
              </p:cNvSpPr>
              <p:nvPr/>
            </p:nvSpPr>
            <p:spPr>
              <a:xfrm>
                <a:off x="6786746" y="5593277"/>
                <a:ext cx="1981200" cy="276999"/>
              </a:xfrm>
              <a:prstGeom prst="rect">
                <a:avLst/>
              </a:prstGeom>
              <a:blipFill>
                <a:blip r:embed="rId11"/>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p:cNvSpPr txBox="1"/>
              <p:nvPr/>
            </p:nvSpPr>
            <p:spPr>
              <a:xfrm>
                <a:off x="6226628" y="6101938"/>
                <a:ext cx="19812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10</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r>
                        <a:rPr lang="en-GB" sz="1200" i="1">
                          <a:latin typeface="Cambria Math"/>
                        </a:rPr>
                        <m:t>−19.6</m:t>
                      </m:r>
                      <m:r>
                        <a:rPr lang="en-GB" sz="1200" i="1">
                          <a:latin typeface="Cambria Math"/>
                        </a:rPr>
                        <m:t>𝑥</m:t>
                      </m:r>
                      <m:r>
                        <a:rPr lang="en-GB" sz="1200" i="1">
                          <a:latin typeface="Cambria Math"/>
                        </a:rPr>
                        <m:t>−7.52=0</m:t>
                      </m:r>
                    </m:oMath>
                  </m:oMathPara>
                </a14:m>
                <a:endParaRPr lang="en-GB" sz="1200" dirty="0"/>
              </a:p>
            </p:txBody>
          </p:sp>
        </mc:Choice>
        <mc:Fallback xmlns="">
          <p:sp>
            <p:nvSpPr>
              <p:cNvPr id="46" name="TextBox 45"/>
              <p:cNvSpPr txBox="1">
                <a:spLocks noRot="1" noChangeAspect="1" noMove="1" noResize="1" noEditPoints="1" noAdjustHandles="1" noChangeArrowheads="1" noChangeShapeType="1" noTextEdit="1"/>
              </p:cNvSpPr>
              <p:nvPr/>
            </p:nvSpPr>
            <p:spPr>
              <a:xfrm>
                <a:off x="6226628" y="6101938"/>
                <a:ext cx="1981200" cy="276999"/>
              </a:xfrm>
              <a:prstGeom prst="rect">
                <a:avLst/>
              </a:prstGeom>
              <a:blipFill>
                <a:blip r:embed="rId12"/>
                <a:stretch>
                  <a:fillRect/>
                </a:stretch>
              </a:blipFill>
              <a:ln w="25400">
                <a:noFill/>
              </a:ln>
            </p:spPr>
            <p:txBody>
              <a:bodyPr/>
              <a:lstStyle/>
              <a:p>
                <a:r>
                  <a:rPr lang="en-US">
                    <a:noFill/>
                  </a:rPr>
                  <a:t> </a:t>
                </a:r>
              </a:p>
            </p:txBody>
          </p:sp>
        </mc:Fallback>
      </mc:AlternateContent>
      <p:sp>
        <p:nvSpPr>
          <p:cNvPr id="47" name="Arc 46"/>
          <p:cNvSpPr/>
          <p:nvPr/>
        </p:nvSpPr>
        <p:spPr>
          <a:xfrm>
            <a:off x="9297390" y="4621478"/>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8" name="Arc 47"/>
          <p:cNvSpPr/>
          <p:nvPr/>
        </p:nvSpPr>
        <p:spPr>
          <a:xfrm>
            <a:off x="9247909" y="5189514"/>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9" name="Arc 48"/>
          <p:cNvSpPr/>
          <p:nvPr/>
        </p:nvSpPr>
        <p:spPr>
          <a:xfrm>
            <a:off x="8580911" y="5721925"/>
            <a:ext cx="264226" cy="542309"/>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TextBox 53"/>
          <p:cNvSpPr txBox="1"/>
          <p:nvPr/>
        </p:nvSpPr>
        <p:spPr>
          <a:xfrm>
            <a:off x="9492344" y="4652158"/>
            <a:ext cx="1175657"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values carefully</a:t>
            </a:r>
            <a:endParaRPr lang="en-GB" sz="1200" baseline="30000" dirty="0">
              <a:solidFill>
                <a:srgbClr val="FF0000"/>
              </a:solidFill>
              <a:latin typeface="Comic Sans MS" panose="030F0702030302020204" pitchFamily="66" charset="0"/>
            </a:endParaRPr>
          </a:p>
        </p:txBody>
      </p:sp>
      <p:sp>
        <p:nvSpPr>
          <p:cNvPr id="56" name="TextBox 55"/>
          <p:cNvSpPr txBox="1"/>
          <p:nvPr/>
        </p:nvSpPr>
        <p:spPr>
          <a:xfrm>
            <a:off x="9492344" y="5137067"/>
            <a:ext cx="1175657" cy="646331"/>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Work out/Simplify parts</a:t>
            </a:r>
            <a:endParaRPr lang="en-GB" sz="1200" baseline="30000" dirty="0">
              <a:solidFill>
                <a:srgbClr val="FF0000"/>
              </a:solidFill>
              <a:latin typeface="Comic Sans MS" panose="030F0702030302020204" pitchFamily="66" charset="0"/>
            </a:endParaRPr>
          </a:p>
        </p:txBody>
      </p:sp>
      <p:sp>
        <p:nvSpPr>
          <p:cNvPr id="57" name="TextBox 56"/>
          <p:cNvSpPr txBox="1"/>
          <p:nvPr/>
        </p:nvSpPr>
        <p:spPr>
          <a:xfrm>
            <a:off x="8777844" y="5811981"/>
            <a:ext cx="129639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Set equal to 0</a:t>
            </a:r>
            <a:endParaRPr lang="en-GB" sz="1200" baseline="30000" dirty="0">
              <a:solidFill>
                <a:srgbClr val="FF0000"/>
              </a:solidFill>
              <a:latin typeface="Comic Sans MS" panose="030F0702030302020204" pitchFamily="66" charset="0"/>
            </a:endParaRPr>
          </a:p>
        </p:txBody>
      </p:sp>
      <p:sp>
        <p:nvSpPr>
          <p:cNvPr id="58" name="TextBox 57"/>
          <p:cNvSpPr txBox="1"/>
          <p:nvPr/>
        </p:nvSpPr>
        <p:spPr>
          <a:xfrm>
            <a:off x="6084126" y="6451269"/>
            <a:ext cx="3740727"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We can use the Quadratic formula to solve this...</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9" name="TextBox 58"/>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1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14"/>
                <a:stretch>
                  <a:fillRect b="-4167"/>
                </a:stretch>
              </a:blipFill>
              <a:ln w="25400">
                <a:solidFill>
                  <a:schemeClr val="tx1"/>
                </a:solidFill>
              </a:ln>
            </p:spPr>
            <p:txBody>
              <a:bodyPr/>
              <a:lstStyle/>
              <a:p>
                <a:r>
                  <a:rPr lang="en-US">
                    <a:noFill/>
                  </a:rPr>
                  <a:t> </a:t>
                </a:r>
              </a:p>
            </p:txBody>
          </p:sp>
        </mc:Fallback>
      </mc:AlternateContent>
      <p:sp>
        <p:nvSpPr>
          <p:cNvPr id="61" name="TextBox 60"/>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3965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par>
                                <p:cTn id="13" presetID="3" presetClass="entr" presetSubtype="1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linds(horizontal)">
                                      <p:cBhvr>
                                        <p:cTn id="15" dur="500"/>
                                        <p:tgtEl>
                                          <p:spTgt spid="29"/>
                                        </p:tgtEl>
                                      </p:cBhvr>
                                    </p:animEffect>
                                  </p:childTnLst>
                                </p:cTn>
                              </p:par>
                              <p:par>
                                <p:cTn id="16" presetID="3" presetClass="entr" presetSubtype="1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linds(horizontal)">
                                      <p:cBhvr>
                                        <p:cTn id="18" dur="500"/>
                                        <p:tgtEl>
                                          <p:spTgt spid="11"/>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blinds(horizontal)">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blinds(horizontal)">
                                      <p:cBhvr>
                                        <p:cTn id="34" dur="500"/>
                                        <p:tgtEl>
                                          <p:spTgt spid="15"/>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blinds(horizontal)">
                                      <p:cBhvr>
                                        <p:cTn id="39" dur="500"/>
                                        <p:tgtEl>
                                          <p:spTgt spid="17"/>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linds(horizontal)">
                                      <p:cBhvr>
                                        <p:cTn id="47" dur="500"/>
                                        <p:tgtEl>
                                          <p:spTgt spid="26"/>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blinds(horizontal)">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blinds(horizontal)">
                                      <p:cBhvr>
                                        <p:cTn id="55" dur="500"/>
                                        <p:tgtEl>
                                          <p:spTgt spid="31"/>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blinds(horizontal)">
                                      <p:cBhvr>
                                        <p:cTn id="58" dur="500"/>
                                        <p:tgtEl>
                                          <p:spTgt spid="32"/>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Effect transition="in" filter="blinds(horizontal)">
                                      <p:cBhvr>
                                        <p:cTn id="63" dur="500"/>
                                        <p:tgtEl>
                                          <p:spTgt spid="27"/>
                                        </p:tgtEl>
                                      </p:cBhvr>
                                    </p:animEffect>
                                  </p:childTnLst>
                                </p:cTn>
                              </p:par>
                              <p:par>
                                <p:cTn id="64" presetID="3" presetClass="entr" presetSubtype="10" fill="hold"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linds(horizontal)">
                                      <p:cBhvr>
                                        <p:cTn id="66" dur="500"/>
                                        <p:tgtEl>
                                          <p:spTgt spid="19"/>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3">
                                            <p:txEl>
                                              <p:pRg st="6" end="6"/>
                                            </p:txEl>
                                          </p:spTgt>
                                        </p:tgtEl>
                                        <p:attrNameLst>
                                          <p:attrName>style.visibility</p:attrName>
                                        </p:attrNameLst>
                                      </p:cBhvr>
                                      <p:to>
                                        <p:strVal val="visible"/>
                                      </p:to>
                                    </p:set>
                                    <p:animEffect transition="in" filter="blinds(horizontal)">
                                      <p:cBhvr>
                                        <p:cTn id="71" dur="500"/>
                                        <p:tgtEl>
                                          <p:spTgt spid="3">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nodeType="clickEffect">
                                  <p:stCondLst>
                                    <p:cond delay="0"/>
                                  </p:stCondLst>
                                  <p:childTnLst>
                                    <p:set>
                                      <p:cBhvr>
                                        <p:cTn id="75" dur="1" fill="hold">
                                          <p:stCondLst>
                                            <p:cond delay="0"/>
                                          </p:stCondLst>
                                        </p:cTn>
                                        <p:tgtEl>
                                          <p:spTgt spid="30">
                                            <p:txEl>
                                              <p:pRg st="0" end="0"/>
                                            </p:txEl>
                                          </p:spTgt>
                                        </p:tgtEl>
                                        <p:attrNameLst>
                                          <p:attrName>style.visibility</p:attrName>
                                        </p:attrNameLst>
                                      </p:cBhvr>
                                      <p:to>
                                        <p:strVal val="visible"/>
                                      </p:to>
                                    </p:set>
                                    <p:animEffect transition="in" filter="blinds(horizontal)">
                                      <p:cBhvr>
                                        <p:cTn id="76" dur="500"/>
                                        <p:tgtEl>
                                          <p:spTgt spid="30">
                                            <p:txEl>
                                              <p:pRg st="0" end="0"/>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3" presetClass="entr" presetSubtype="10" fill="hold" nodeType="clickEffect">
                                  <p:stCondLst>
                                    <p:cond delay="0"/>
                                  </p:stCondLst>
                                  <p:childTnLst>
                                    <p:set>
                                      <p:cBhvr>
                                        <p:cTn id="80" dur="1" fill="hold">
                                          <p:stCondLst>
                                            <p:cond delay="0"/>
                                          </p:stCondLst>
                                        </p:cTn>
                                        <p:tgtEl>
                                          <p:spTgt spid="30">
                                            <p:txEl>
                                              <p:pRg st="2" end="2"/>
                                            </p:txEl>
                                          </p:spTgt>
                                        </p:tgtEl>
                                        <p:attrNameLst>
                                          <p:attrName>style.visibility</p:attrName>
                                        </p:attrNameLst>
                                      </p:cBhvr>
                                      <p:to>
                                        <p:strVal val="visible"/>
                                      </p:to>
                                    </p:set>
                                    <p:animEffect transition="in" filter="blinds(horizontal)">
                                      <p:cBhvr>
                                        <p:cTn id="81" dur="500"/>
                                        <p:tgtEl>
                                          <p:spTgt spid="30">
                                            <p:txEl>
                                              <p:pRg st="2" end="2"/>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3" presetClass="entr" presetSubtype="10" fill="hold" nodeType="clickEffect">
                                  <p:stCondLst>
                                    <p:cond delay="0"/>
                                  </p:stCondLst>
                                  <p:childTnLst>
                                    <p:set>
                                      <p:cBhvr>
                                        <p:cTn id="85" dur="1" fill="hold">
                                          <p:stCondLst>
                                            <p:cond delay="0"/>
                                          </p:stCondLst>
                                        </p:cTn>
                                        <p:tgtEl>
                                          <p:spTgt spid="30">
                                            <p:txEl>
                                              <p:pRg st="4" end="4"/>
                                            </p:txEl>
                                          </p:spTgt>
                                        </p:tgtEl>
                                        <p:attrNameLst>
                                          <p:attrName>style.visibility</p:attrName>
                                        </p:attrNameLst>
                                      </p:cBhvr>
                                      <p:to>
                                        <p:strVal val="visible"/>
                                      </p:to>
                                    </p:set>
                                    <p:animEffect transition="in" filter="blinds(horizontal)">
                                      <p:cBhvr>
                                        <p:cTn id="86" dur="500"/>
                                        <p:tgtEl>
                                          <p:spTgt spid="30">
                                            <p:txEl>
                                              <p:pRg st="4" end="4"/>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linds(horizontal)">
                                      <p:cBhvr>
                                        <p:cTn id="91" dur="500"/>
                                        <p:tgtEl>
                                          <p:spTgt spid="40"/>
                                        </p:tgtEl>
                                      </p:cBhvr>
                                    </p:animEffect>
                                  </p:childTnLst>
                                </p:cTn>
                              </p:par>
                            </p:childTnLst>
                          </p:cTn>
                        </p:par>
                      </p:childTnLst>
                    </p:cTn>
                  </p:par>
                  <p:par>
                    <p:cTn id="92" fill="hold">
                      <p:stCondLst>
                        <p:cond delay="indefinite"/>
                      </p:stCondLst>
                      <p:childTnLst>
                        <p:par>
                          <p:cTn id="93" fill="hold">
                            <p:stCondLst>
                              <p:cond delay="0"/>
                            </p:stCondLst>
                            <p:childTnLst>
                              <p:par>
                                <p:cTn id="94" presetID="3" presetClass="entr" presetSubtype="10" fill="hold" grpId="0" nodeType="clickEffect">
                                  <p:stCondLst>
                                    <p:cond delay="0"/>
                                  </p:stCondLst>
                                  <p:childTnLst>
                                    <p:set>
                                      <p:cBhvr>
                                        <p:cTn id="95" dur="1" fill="hold">
                                          <p:stCondLst>
                                            <p:cond delay="0"/>
                                          </p:stCondLst>
                                        </p:cTn>
                                        <p:tgtEl>
                                          <p:spTgt spid="43"/>
                                        </p:tgtEl>
                                        <p:attrNameLst>
                                          <p:attrName>style.visibility</p:attrName>
                                        </p:attrNameLst>
                                      </p:cBhvr>
                                      <p:to>
                                        <p:strVal val="visible"/>
                                      </p:to>
                                    </p:set>
                                    <p:animEffect transition="in" filter="blinds(horizontal)">
                                      <p:cBhvr>
                                        <p:cTn id="96" dur="500"/>
                                        <p:tgtEl>
                                          <p:spTgt spid="43"/>
                                        </p:tgtEl>
                                      </p:cBhvr>
                                    </p:animEffect>
                                  </p:childTnLst>
                                </p:cTn>
                              </p:par>
                            </p:childTnLst>
                          </p:cTn>
                        </p:par>
                      </p:childTnLst>
                    </p:cTn>
                  </p:par>
                  <p:par>
                    <p:cTn id="97" fill="hold">
                      <p:stCondLst>
                        <p:cond delay="indefinite"/>
                      </p:stCondLst>
                      <p:childTnLst>
                        <p:par>
                          <p:cTn id="98" fill="hold">
                            <p:stCondLst>
                              <p:cond delay="0"/>
                            </p:stCondLst>
                            <p:childTnLst>
                              <p:par>
                                <p:cTn id="99" presetID="3" presetClass="entr" presetSubtype="10" fill="hold" grpId="0" nodeType="click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blinds(horizontal)">
                                      <p:cBhvr>
                                        <p:cTn id="101" dur="500"/>
                                        <p:tgtEl>
                                          <p:spTgt spid="42"/>
                                        </p:tgtEl>
                                      </p:cBhvr>
                                    </p:animEffec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grpId="0" nodeType="click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blinds(horizontal)">
                                      <p:cBhvr>
                                        <p:cTn id="106" dur="500"/>
                                        <p:tgtEl>
                                          <p:spTgt spid="41"/>
                                        </p:tgtEl>
                                      </p:cBhvr>
                                    </p:animEffect>
                                  </p:childTnLst>
                                </p:cTn>
                              </p:par>
                            </p:childTnLst>
                          </p:cTn>
                        </p:par>
                      </p:childTnLst>
                    </p:cTn>
                  </p:par>
                  <p:par>
                    <p:cTn id="107" fill="hold">
                      <p:stCondLst>
                        <p:cond delay="indefinite"/>
                      </p:stCondLst>
                      <p:childTnLst>
                        <p:par>
                          <p:cTn id="108" fill="hold">
                            <p:stCondLst>
                              <p:cond delay="0"/>
                            </p:stCondLst>
                            <p:childTnLst>
                              <p:par>
                                <p:cTn id="109" presetID="3" presetClass="entr" presetSubtype="10" fill="hold" grpId="0" nodeType="clickEffect">
                                  <p:stCondLst>
                                    <p:cond delay="0"/>
                                  </p:stCondLst>
                                  <p:childTnLst>
                                    <p:set>
                                      <p:cBhvr>
                                        <p:cTn id="110" dur="1" fill="hold">
                                          <p:stCondLst>
                                            <p:cond delay="0"/>
                                          </p:stCondLst>
                                        </p:cTn>
                                        <p:tgtEl>
                                          <p:spTgt spid="47"/>
                                        </p:tgtEl>
                                        <p:attrNameLst>
                                          <p:attrName>style.visibility</p:attrName>
                                        </p:attrNameLst>
                                      </p:cBhvr>
                                      <p:to>
                                        <p:strVal val="visible"/>
                                      </p:to>
                                    </p:set>
                                    <p:animEffect transition="in" filter="blinds(horizontal)">
                                      <p:cBhvr>
                                        <p:cTn id="111" dur="500"/>
                                        <p:tgtEl>
                                          <p:spTgt spid="47"/>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grpId="0" nodeType="clickEffect">
                                  <p:stCondLst>
                                    <p:cond delay="0"/>
                                  </p:stCondLst>
                                  <p:childTnLst>
                                    <p:set>
                                      <p:cBhvr>
                                        <p:cTn id="115" dur="1" fill="hold">
                                          <p:stCondLst>
                                            <p:cond delay="0"/>
                                          </p:stCondLst>
                                        </p:cTn>
                                        <p:tgtEl>
                                          <p:spTgt spid="54"/>
                                        </p:tgtEl>
                                        <p:attrNameLst>
                                          <p:attrName>style.visibility</p:attrName>
                                        </p:attrNameLst>
                                      </p:cBhvr>
                                      <p:to>
                                        <p:strVal val="visible"/>
                                      </p:to>
                                    </p:set>
                                    <p:animEffect transition="in" filter="blinds(horizontal)">
                                      <p:cBhvr>
                                        <p:cTn id="116" dur="500"/>
                                        <p:tgtEl>
                                          <p:spTgt spid="54"/>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blinds(horizontal)">
                                      <p:cBhvr>
                                        <p:cTn id="121" dur="500"/>
                                        <p:tgtEl>
                                          <p:spTgt spid="44"/>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blinds(horizontal)">
                                      <p:cBhvr>
                                        <p:cTn id="126" dur="500"/>
                                        <p:tgtEl>
                                          <p:spTgt spid="48"/>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56"/>
                                        </p:tgtEl>
                                        <p:attrNameLst>
                                          <p:attrName>style.visibility</p:attrName>
                                        </p:attrNameLst>
                                      </p:cBhvr>
                                      <p:to>
                                        <p:strVal val="visible"/>
                                      </p:to>
                                    </p:set>
                                    <p:animEffect transition="in" filter="blinds(horizontal)">
                                      <p:cBhvr>
                                        <p:cTn id="131" dur="500"/>
                                        <p:tgtEl>
                                          <p:spTgt spid="56"/>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45"/>
                                        </p:tgtEl>
                                        <p:attrNameLst>
                                          <p:attrName>style.visibility</p:attrName>
                                        </p:attrNameLst>
                                      </p:cBhvr>
                                      <p:to>
                                        <p:strVal val="visible"/>
                                      </p:to>
                                    </p:set>
                                    <p:animEffect transition="in" filter="blinds(horizontal)">
                                      <p:cBhvr>
                                        <p:cTn id="136" dur="500"/>
                                        <p:tgtEl>
                                          <p:spTgt spid="45"/>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blinds(horizontal)">
                                      <p:cBhvr>
                                        <p:cTn id="141" dur="500"/>
                                        <p:tgtEl>
                                          <p:spTgt spid="49"/>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57"/>
                                        </p:tgtEl>
                                        <p:attrNameLst>
                                          <p:attrName>style.visibility</p:attrName>
                                        </p:attrNameLst>
                                      </p:cBhvr>
                                      <p:to>
                                        <p:strVal val="visible"/>
                                      </p:to>
                                    </p:set>
                                    <p:animEffect transition="in" filter="blinds(horizontal)">
                                      <p:cBhvr>
                                        <p:cTn id="146" dur="500"/>
                                        <p:tgtEl>
                                          <p:spTgt spid="57"/>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46"/>
                                        </p:tgtEl>
                                        <p:attrNameLst>
                                          <p:attrName>style.visibility</p:attrName>
                                        </p:attrNameLst>
                                      </p:cBhvr>
                                      <p:to>
                                        <p:strVal val="visible"/>
                                      </p:to>
                                    </p:set>
                                    <p:animEffect transition="in" filter="blinds(horizontal)">
                                      <p:cBhvr>
                                        <p:cTn id="151" dur="500"/>
                                        <p:tgtEl>
                                          <p:spTgt spid="46"/>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ntr" presetSubtype="10" fill="hold" grpId="0" nodeType="clickEffect">
                                  <p:stCondLst>
                                    <p:cond delay="0"/>
                                  </p:stCondLst>
                                  <p:childTnLst>
                                    <p:set>
                                      <p:cBhvr>
                                        <p:cTn id="155" dur="1" fill="hold">
                                          <p:stCondLst>
                                            <p:cond delay="0"/>
                                          </p:stCondLst>
                                        </p:cTn>
                                        <p:tgtEl>
                                          <p:spTgt spid="58"/>
                                        </p:tgtEl>
                                        <p:attrNameLst>
                                          <p:attrName>style.visibility</p:attrName>
                                        </p:attrNameLst>
                                      </p:cBhvr>
                                      <p:to>
                                        <p:strVal val="visible"/>
                                      </p:to>
                                    </p:set>
                                    <p:animEffect transition="in" filter="blinds(horizontal)">
                                      <p:cBhvr>
                                        <p:cTn id="156"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5" grpId="0"/>
      <p:bldP spid="16" grpId="0"/>
      <p:bldP spid="22" grpId="0" animBg="1"/>
      <p:bldP spid="27" grpId="0"/>
      <p:bldP spid="32" grpId="0"/>
      <p:bldP spid="38" grpId="0"/>
      <p:bldP spid="40" grpId="0"/>
      <p:bldP spid="41" grpId="0"/>
      <p:bldP spid="42" grpId="0"/>
      <p:bldP spid="43" grpId="0" animBg="1"/>
      <p:bldP spid="44" grpId="0"/>
      <p:bldP spid="45" grpId="0"/>
      <p:bldP spid="46" grpId="0"/>
      <p:bldP spid="47" grpId="0" animBg="1"/>
      <p:bldP spid="48" grpId="0" animBg="1"/>
      <p:bldP spid="49" grpId="0" animBg="1"/>
      <p:bldP spid="54" grpId="0"/>
      <p:bldP spid="56" grpId="0"/>
      <p:bldP spid="57" grpId="0"/>
      <p:bldP spid="5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0292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1m and modulus of elasticity 20N, has one end attached to a fixed point A. A particle of mass 2kg is attached to the other end of the spring and is held at a point B which is 0.8m vertically below A. The particle is projected vertically downwards from B with speed 2ms</a:t>
            </a:r>
            <a:r>
              <a:rPr lang="en-GB" sz="1400" baseline="30000" dirty="0">
                <a:latin typeface="Comic Sans MS" pitchFamily="66" charset="0"/>
              </a:rPr>
              <a:t>-1</a:t>
            </a:r>
            <a:r>
              <a:rPr lang="en-GB" sz="1400" dirty="0">
                <a:latin typeface="Comic Sans MS" pitchFamily="66" charset="0"/>
              </a:rPr>
              <a:t>. Find the distance it falls before first coming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Again, we can set the final speed to 0ms</a:t>
            </a:r>
            <a:r>
              <a:rPr lang="en-GB" sz="1400" baseline="30000" dirty="0">
                <a:latin typeface="Comic Sans MS" pitchFamily="66" charset="0"/>
                <a:sym typeface="Wingdings" panose="05000000000000000000" pitchFamily="2" charset="2"/>
              </a:rPr>
              <a:t>-1</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In this example we lose both Kinetic and Potential energy, in exchange for Elastic potential energy…</a:t>
            </a: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p:cxnSp>
        <p:nvCxnSpPr>
          <p:cNvPr id="11" name="Straight Connector 10"/>
          <p:cNvCxnSpPr/>
          <p:nvPr/>
        </p:nvCxnSpPr>
        <p:spPr>
          <a:xfrm>
            <a:off x="6629400" y="18288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477000" y="1447801"/>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sp>
        <p:nvSpPr>
          <p:cNvPr id="13" name="Oval 12"/>
          <p:cNvSpPr/>
          <p:nvPr/>
        </p:nvSpPr>
        <p:spPr>
          <a:xfrm>
            <a:off x="6553200" y="2590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4" name="Straight Arrow Connector 13"/>
          <p:cNvCxnSpPr/>
          <p:nvPr/>
        </p:nvCxnSpPr>
        <p:spPr>
          <a:xfrm>
            <a:off x="6781800" y="18288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781800" y="2133601"/>
            <a:ext cx="587020" cy="307777"/>
          </a:xfrm>
          <a:prstGeom prst="rect">
            <a:avLst/>
          </a:prstGeom>
          <a:noFill/>
        </p:spPr>
        <p:txBody>
          <a:bodyPr wrap="none" rtlCol="0">
            <a:spAutoFit/>
          </a:bodyPr>
          <a:lstStyle/>
          <a:p>
            <a:r>
              <a:rPr lang="en-GB" sz="1400" dirty="0">
                <a:latin typeface="Comic Sans MS" panose="030F0702030302020204" pitchFamily="66" charset="0"/>
              </a:rPr>
              <a:t>0.8m</a:t>
            </a:r>
          </a:p>
        </p:txBody>
      </p:sp>
      <p:sp>
        <p:nvSpPr>
          <p:cNvPr id="16" name="TextBox 15"/>
          <p:cNvSpPr txBox="1"/>
          <p:nvPr/>
        </p:nvSpPr>
        <p:spPr>
          <a:xfrm>
            <a:off x="5791200" y="24384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17" name="Straight Arrow Connector 16"/>
          <p:cNvCxnSpPr/>
          <p:nvPr/>
        </p:nvCxnSpPr>
        <p:spPr>
          <a:xfrm>
            <a:off x="6400800" y="25146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781800" y="2667000"/>
            <a:ext cx="0" cy="83820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553200" y="34290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p:cNvCxnSpPr/>
          <p:nvPr/>
        </p:nvCxnSpPr>
        <p:spPr>
          <a:xfrm>
            <a:off x="6629400" y="2667000"/>
            <a:ext cx="0" cy="8382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781801" y="2895601"/>
            <a:ext cx="885179" cy="307777"/>
          </a:xfrm>
          <a:prstGeom prst="rect">
            <a:avLst/>
          </a:prstGeom>
          <a:noFill/>
        </p:spPr>
        <p:txBody>
          <a:bodyPr wrap="none" rtlCol="0">
            <a:spAutoFit/>
          </a:bodyPr>
          <a:lstStyle/>
          <a:p>
            <a:r>
              <a:rPr lang="en-GB" sz="1400" dirty="0">
                <a:latin typeface="Comic Sans MS" panose="030F0702030302020204" pitchFamily="66" charset="0"/>
              </a:rPr>
              <a:t>0.2m + x</a:t>
            </a:r>
          </a:p>
        </p:txBody>
      </p:sp>
      <p:cxnSp>
        <p:nvCxnSpPr>
          <p:cNvPr id="31" name="Straight Arrow Connector 30"/>
          <p:cNvCxnSpPr/>
          <p:nvPr/>
        </p:nvCxnSpPr>
        <p:spPr>
          <a:xfrm>
            <a:off x="6400800" y="3352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791200" y="32766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grpSp>
        <p:nvGrpSpPr>
          <p:cNvPr id="29" name="Group 28"/>
          <p:cNvGrpSpPr/>
          <p:nvPr/>
        </p:nvGrpSpPr>
        <p:grpSpPr>
          <a:xfrm>
            <a:off x="6553200" y="1752600"/>
            <a:ext cx="152400" cy="152400"/>
            <a:chOff x="6934200" y="4267200"/>
            <a:chExt cx="152400" cy="152400"/>
          </a:xfrm>
        </p:grpSpPr>
        <p:cxnSp>
          <p:nvCxnSpPr>
            <p:cNvPr id="25" name="Straight Connector 2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6872428" y="2514601"/>
            <a:ext cx="298479" cy="307777"/>
          </a:xfrm>
          <a:prstGeom prst="rect">
            <a:avLst/>
          </a:prstGeom>
          <a:noFill/>
        </p:spPr>
        <p:txBody>
          <a:bodyPr wrap="none" rtlCol="0">
            <a:spAutoFit/>
          </a:bodyPr>
          <a:lstStyle/>
          <a:p>
            <a:pPr algn="ctr"/>
            <a:r>
              <a:rPr lang="en-GB" sz="1400" dirty="0">
                <a:latin typeface="Comic Sans MS" panose="030F0702030302020204" pitchFamily="66" charset="0"/>
              </a:rPr>
              <a:t>B</a:t>
            </a:r>
          </a:p>
        </p:txBody>
      </p:sp>
      <p:sp>
        <p:nvSpPr>
          <p:cNvPr id="30" name="TextBox 29"/>
          <p:cNvSpPr txBox="1"/>
          <p:nvPr/>
        </p:nvSpPr>
        <p:spPr>
          <a:xfrm>
            <a:off x="7543801" y="1600200"/>
            <a:ext cx="3048001" cy="1600438"/>
          </a:xfrm>
          <a:prstGeom prst="rect">
            <a:avLst/>
          </a:prstGeom>
          <a:noFill/>
        </p:spPr>
        <p:txBody>
          <a:bodyPr wrap="square" rtlCol="0">
            <a:spAutoFit/>
          </a:bodyPr>
          <a:lstStyle/>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No friction to consider, so just set losses equal to gains</a:t>
            </a:r>
          </a:p>
          <a:p>
            <a:pPr marL="285750" indent="-285750" algn="ctr">
              <a:buFont typeface="Wingdings"/>
              <a:buChar char="à"/>
            </a:pPr>
            <a:endParaRPr lang="en-GB"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a:buChar char="à"/>
            </a:pPr>
            <a:r>
              <a:rPr lang="en-GB" sz="1400" dirty="0">
                <a:solidFill>
                  <a:srgbClr val="FF0000"/>
                </a:solidFill>
                <a:latin typeface="Comic Sans MS" panose="030F0702030302020204" pitchFamily="66" charset="0"/>
                <a:sym typeface="Wingdings" panose="05000000000000000000" pitchFamily="2" charset="2"/>
              </a:rPr>
              <a:t>As </a:t>
            </a:r>
            <a:r>
              <a:rPr lang="en-GB" sz="1400" u="sng" dirty="0">
                <a:solidFill>
                  <a:srgbClr val="FF0000"/>
                </a:solidFill>
                <a:latin typeface="Comic Sans MS" panose="030F0702030302020204" pitchFamily="66" charset="0"/>
                <a:sym typeface="Wingdings" panose="05000000000000000000" pitchFamily="2" charset="2"/>
              </a:rPr>
              <a:t>the spring was already compressed</a:t>
            </a:r>
            <a:r>
              <a:rPr lang="en-GB" sz="1400" dirty="0">
                <a:solidFill>
                  <a:srgbClr val="FF0000"/>
                </a:solidFill>
                <a:latin typeface="Comic Sans MS" panose="030F0702030302020204" pitchFamily="66" charset="0"/>
                <a:sym typeface="Wingdings" panose="05000000000000000000" pitchFamily="2" charset="2"/>
              </a:rPr>
              <a:t>, we need to subtract this from the overall gain when stretched</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6" name="TextBox 45"/>
              <p:cNvSpPr txBox="1"/>
              <p:nvPr/>
            </p:nvSpPr>
            <p:spPr>
              <a:xfrm>
                <a:off x="6844145" y="3786249"/>
                <a:ext cx="2149434"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10</m:t>
                      </m:r>
                      <m:sSup>
                        <m:sSupPr>
                          <m:ctrlPr>
                            <a:rPr lang="en-GB" sz="1400" i="1">
                              <a:latin typeface="Cambria Math" panose="02040503050406030204" pitchFamily="18" charset="0"/>
                            </a:rPr>
                          </m:ctrlPr>
                        </m:sSupPr>
                        <m:e>
                          <m:r>
                            <a:rPr lang="en-GB" sz="1400" i="1">
                              <a:latin typeface="Cambria Math"/>
                            </a:rPr>
                            <m:t>𝑥</m:t>
                          </m:r>
                        </m:e>
                        <m:sup>
                          <m:r>
                            <a:rPr lang="en-GB" sz="1400" i="1">
                              <a:latin typeface="Cambria Math"/>
                            </a:rPr>
                            <m:t>2</m:t>
                          </m:r>
                        </m:sup>
                      </m:sSup>
                      <m:r>
                        <a:rPr lang="en-GB" sz="1400" i="1">
                          <a:latin typeface="Cambria Math"/>
                        </a:rPr>
                        <m:t>−19.6</m:t>
                      </m:r>
                      <m:r>
                        <a:rPr lang="en-GB" sz="1400" i="1">
                          <a:latin typeface="Cambria Math"/>
                        </a:rPr>
                        <m:t>𝑥</m:t>
                      </m:r>
                      <m:r>
                        <a:rPr lang="en-GB" sz="1400" i="1">
                          <a:latin typeface="Cambria Math"/>
                        </a:rPr>
                        <m:t>−7.52=0</m:t>
                      </m:r>
                    </m:oMath>
                  </m:oMathPara>
                </a14:m>
                <a:endParaRPr lang="en-GB" sz="1400" dirty="0"/>
              </a:p>
            </p:txBody>
          </p:sp>
        </mc:Choice>
        <mc:Fallback xmlns="">
          <p:sp>
            <p:nvSpPr>
              <p:cNvPr id="46" name="TextBox 45"/>
              <p:cNvSpPr txBox="1">
                <a:spLocks noRot="1" noChangeAspect="1" noMove="1" noResize="1" noEditPoints="1" noAdjustHandles="1" noChangeArrowheads="1" noChangeShapeType="1" noTextEdit="1"/>
              </p:cNvSpPr>
              <p:nvPr/>
            </p:nvSpPr>
            <p:spPr>
              <a:xfrm>
                <a:off x="6844145" y="3786249"/>
                <a:ext cx="2149434" cy="307777"/>
              </a:xfrm>
              <a:prstGeom prst="rect">
                <a:avLst/>
              </a:prstGeom>
              <a:blipFill>
                <a:blip r:embed="rId8"/>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5810992" y="4328555"/>
                <a:ext cx="1583767" cy="4875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m:t>
                      </m:r>
                      <m:f>
                        <m:fPr>
                          <m:ctrlPr>
                            <a:rPr lang="en-GB" sz="1200" i="1">
                              <a:latin typeface="Cambria Math" panose="02040503050406030204" pitchFamily="18" charset="0"/>
                            </a:rPr>
                          </m:ctrlPr>
                        </m:fPr>
                        <m:num>
                          <m:r>
                            <a:rPr lang="en-GB" sz="1200" i="1">
                              <a:latin typeface="Cambria Math"/>
                            </a:rPr>
                            <m:t>−</m:t>
                          </m:r>
                          <m:r>
                            <a:rPr lang="en-GB" sz="1200" i="1">
                              <a:latin typeface="Cambria Math"/>
                            </a:rPr>
                            <m:t>𝑏</m:t>
                          </m:r>
                          <m:r>
                            <a:rPr lang="en-GB" sz="1200" i="1">
                              <a:latin typeface="Cambria Math"/>
                              <a:ea typeface="Cambria Math"/>
                            </a:rPr>
                            <m:t>±</m:t>
                          </m:r>
                          <m:rad>
                            <m:radPr>
                              <m:degHide m:val="on"/>
                              <m:ctrlPr>
                                <a:rPr lang="en-GB" sz="1200" i="1">
                                  <a:latin typeface="Cambria Math" panose="02040503050406030204" pitchFamily="18" charset="0"/>
                                  <a:ea typeface="Cambria Math"/>
                                </a:rPr>
                              </m:ctrlPr>
                            </m:radPr>
                            <m:deg/>
                            <m:e>
                              <m:sSup>
                                <m:sSupPr>
                                  <m:ctrlPr>
                                    <a:rPr lang="en-GB" sz="1200" i="1">
                                      <a:latin typeface="Cambria Math" panose="02040503050406030204" pitchFamily="18" charset="0"/>
                                      <a:ea typeface="Cambria Math"/>
                                    </a:rPr>
                                  </m:ctrlPr>
                                </m:sSupPr>
                                <m:e>
                                  <m:r>
                                    <a:rPr lang="en-GB" sz="1200" i="1">
                                      <a:latin typeface="Cambria Math"/>
                                      <a:ea typeface="Cambria Math"/>
                                    </a:rPr>
                                    <m:t>𝑏</m:t>
                                  </m:r>
                                </m:e>
                                <m:sup>
                                  <m:r>
                                    <a:rPr lang="en-GB" sz="1200" i="1">
                                      <a:latin typeface="Cambria Math"/>
                                      <a:ea typeface="Cambria Math"/>
                                    </a:rPr>
                                    <m:t>2</m:t>
                                  </m:r>
                                </m:sup>
                              </m:sSup>
                              <m:r>
                                <a:rPr lang="en-GB" sz="1200" i="1">
                                  <a:latin typeface="Cambria Math"/>
                                  <a:ea typeface="Cambria Math"/>
                                </a:rPr>
                                <m:t>−4</m:t>
                              </m:r>
                              <m:r>
                                <a:rPr lang="en-GB" sz="1200" i="1">
                                  <a:latin typeface="Cambria Math"/>
                                  <a:ea typeface="Cambria Math"/>
                                </a:rPr>
                                <m:t>𝑎𝑐</m:t>
                              </m:r>
                            </m:e>
                          </m:rad>
                        </m:num>
                        <m:den>
                          <m:r>
                            <a:rPr lang="en-GB" sz="1200" i="1">
                              <a:latin typeface="Cambria Math"/>
                            </a:rPr>
                            <m:t>2</m:t>
                          </m:r>
                          <m:r>
                            <a:rPr lang="en-GB" sz="1200" i="1">
                              <a:latin typeface="Cambria Math"/>
                            </a:rPr>
                            <m:t>𝑎</m:t>
                          </m:r>
                        </m:den>
                      </m:f>
                    </m:oMath>
                  </m:oMathPara>
                </a14:m>
                <a:endParaRPr lang="en-GB" sz="1200" dirty="0"/>
              </a:p>
            </p:txBody>
          </p:sp>
        </mc:Choice>
        <mc:Fallback xmlns="">
          <p:sp>
            <p:nvSpPr>
              <p:cNvPr id="6" name="TextBox 5"/>
              <p:cNvSpPr txBox="1">
                <a:spLocks noRot="1" noChangeAspect="1" noMove="1" noResize="1" noEditPoints="1" noAdjustHandles="1" noChangeArrowheads="1" noChangeShapeType="1" noTextEdit="1"/>
              </p:cNvSpPr>
              <p:nvPr/>
            </p:nvSpPr>
            <p:spPr>
              <a:xfrm>
                <a:off x="5810992" y="4328555"/>
                <a:ext cx="1583767" cy="487506"/>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5809012" y="4908467"/>
                <a:ext cx="2757806" cy="5254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m:t>
                      </m:r>
                      <m:f>
                        <m:fPr>
                          <m:ctrlPr>
                            <a:rPr lang="en-GB" sz="1200" i="1">
                              <a:latin typeface="Cambria Math" panose="02040503050406030204" pitchFamily="18" charset="0"/>
                            </a:rPr>
                          </m:ctrlPr>
                        </m:fPr>
                        <m:num>
                          <m:r>
                            <a:rPr lang="en-GB" sz="1200" i="1">
                              <a:latin typeface="Cambria Math"/>
                            </a:rPr>
                            <m:t>19.6</m:t>
                          </m:r>
                          <m:r>
                            <a:rPr lang="en-GB" sz="1200" i="1">
                              <a:latin typeface="Cambria Math"/>
                              <a:ea typeface="Cambria Math"/>
                            </a:rPr>
                            <m:t>±</m:t>
                          </m:r>
                          <m:rad>
                            <m:radPr>
                              <m:degHide m:val="on"/>
                              <m:ctrlPr>
                                <a:rPr lang="en-GB" sz="1200" i="1">
                                  <a:latin typeface="Cambria Math" panose="02040503050406030204" pitchFamily="18" charset="0"/>
                                  <a:ea typeface="Cambria Math"/>
                                </a:rPr>
                              </m:ctrlPr>
                            </m:radPr>
                            <m:deg/>
                            <m:e>
                              <m:sSup>
                                <m:sSupPr>
                                  <m:ctrlPr>
                                    <a:rPr lang="en-GB" sz="1200" i="1">
                                      <a:latin typeface="Cambria Math" panose="02040503050406030204" pitchFamily="18" charset="0"/>
                                      <a:ea typeface="Cambria Math"/>
                                    </a:rPr>
                                  </m:ctrlPr>
                                </m:sSupPr>
                                <m:e>
                                  <m:r>
                                    <a:rPr lang="en-GB" sz="1200" i="1">
                                      <a:latin typeface="Cambria Math"/>
                                      <a:ea typeface="Cambria Math"/>
                                    </a:rPr>
                                    <m:t>(−19.6)</m:t>
                                  </m:r>
                                </m:e>
                                <m:sup>
                                  <m:r>
                                    <a:rPr lang="en-GB" sz="1200" i="1">
                                      <a:latin typeface="Cambria Math"/>
                                      <a:ea typeface="Cambria Math"/>
                                    </a:rPr>
                                    <m:t>2</m:t>
                                  </m:r>
                                </m:sup>
                              </m:sSup>
                              <m:r>
                                <a:rPr lang="en-GB" sz="1200" i="1">
                                  <a:latin typeface="Cambria Math"/>
                                  <a:ea typeface="Cambria Math"/>
                                </a:rPr>
                                <m:t>− 4(10)(−7.52)</m:t>
                              </m:r>
                            </m:e>
                          </m:rad>
                        </m:num>
                        <m:den>
                          <m:r>
                            <a:rPr lang="en-GB" sz="1200" i="1">
                              <a:latin typeface="Cambria Math"/>
                            </a:rPr>
                            <m:t>2(10)</m:t>
                          </m:r>
                        </m:den>
                      </m:f>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5809012" y="4908467"/>
                <a:ext cx="2757806" cy="525400"/>
              </a:xfrm>
              <a:prstGeom prst="rect">
                <a:avLst/>
              </a:prstGeom>
              <a:blipFill>
                <a:blip r:embed="rId10"/>
                <a:stretch>
                  <a:fillRect b="-465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5854534" y="5595258"/>
                <a:ext cx="1661096"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=2.288 </m:t>
                      </m:r>
                      <m:r>
                        <a:rPr lang="en-GB" sz="1200" i="1">
                          <a:latin typeface="Cambria Math"/>
                        </a:rPr>
                        <m:t>𝑜𝑟</m:t>
                      </m:r>
                      <m:r>
                        <a:rPr lang="en-GB" sz="1200" i="1">
                          <a:latin typeface="Cambria Math"/>
                        </a:rPr>
                        <m:t> −0.328</m:t>
                      </m:r>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5854534" y="5595258"/>
                <a:ext cx="1661096" cy="276999"/>
              </a:xfrm>
              <a:prstGeom prst="rect">
                <a:avLst/>
              </a:prstGeom>
              <a:blipFill>
                <a:blip r:embed="rId11"/>
                <a:stretch>
                  <a:fillRect b="-90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5650674" y="6198920"/>
                <a:ext cx="2052870"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𝐷𝑖𝑠𝑡𝑎𝑛𝑐𝑒</m:t>
                      </m:r>
                      <m:r>
                        <a:rPr lang="en-GB" sz="1200" i="1">
                          <a:latin typeface="Cambria Math"/>
                        </a:rPr>
                        <m:t> </m:t>
                      </m:r>
                      <m:r>
                        <a:rPr lang="en-GB" sz="1200" i="1">
                          <a:latin typeface="Cambria Math"/>
                        </a:rPr>
                        <m:t>𝑖𝑡</m:t>
                      </m:r>
                      <m:r>
                        <a:rPr lang="en-GB" sz="1200" i="1">
                          <a:latin typeface="Cambria Math"/>
                        </a:rPr>
                        <m:t> </m:t>
                      </m:r>
                      <m:r>
                        <a:rPr lang="en-GB" sz="1200" i="1">
                          <a:latin typeface="Cambria Math"/>
                        </a:rPr>
                        <m:t>𝑓𝑎𝑙𝑙𝑠</m:t>
                      </m:r>
                      <m:r>
                        <a:rPr lang="en-GB" sz="1200" i="1">
                          <a:latin typeface="Cambria Math"/>
                        </a:rPr>
                        <m:t>=2.488</m:t>
                      </m:r>
                      <m:r>
                        <a:rPr lang="en-GB" sz="1200" i="1">
                          <a:latin typeface="Cambria Math"/>
                        </a:rPr>
                        <m:t>𝑚</m:t>
                      </m:r>
                    </m:oMath>
                  </m:oMathPara>
                </a14:m>
                <a:endParaRPr lang="en-GB" sz="1200" dirty="0"/>
              </a:p>
            </p:txBody>
          </p:sp>
        </mc:Choice>
        <mc:Fallback xmlns="">
          <p:sp>
            <p:nvSpPr>
              <p:cNvPr id="61" name="TextBox 60"/>
              <p:cNvSpPr txBox="1">
                <a:spLocks noRot="1" noChangeAspect="1" noMove="1" noResize="1" noEditPoints="1" noAdjustHandles="1" noChangeArrowheads="1" noChangeShapeType="1" noTextEdit="1"/>
              </p:cNvSpPr>
              <p:nvPr/>
            </p:nvSpPr>
            <p:spPr>
              <a:xfrm>
                <a:off x="5650674" y="6198920"/>
                <a:ext cx="2052870" cy="276999"/>
              </a:xfrm>
              <a:prstGeom prst="rect">
                <a:avLst/>
              </a:prstGeom>
              <a:blipFill>
                <a:blip r:embed="rId12"/>
                <a:stretch>
                  <a:fillRect b="-4348"/>
                </a:stretch>
              </a:blipFill>
            </p:spPr>
            <p:txBody>
              <a:bodyPr/>
              <a:lstStyle/>
              <a:p>
                <a:r>
                  <a:rPr lang="en-US">
                    <a:noFill/>
                  </a:rPr>
                  <a:t> </a:t>
                </a:r>
              </a:p>
            </p:txBody>
          </p:sp>
        </mc:Fallback>
      </mc:AlternateContent>
      <p:sp>
        <p:nvSpPr>
          <p:cNvPr id="62" name="TextBox 61"/>
          <p:cNvSpPr txBox="1"/>
          <p:nvPr/>
        </p:nvSpPr>
        <p:spPr>
          <a:xfrm>
            <a:off x="8577943" y="4666012"/>
            <a:ext cx="190005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a = 10, b = -19.6 and c = -7.52</a:t>
            </a:r>
            <a:endParaRPr lang="en-GB" sz="1200" baseline="30000" dirty="0">
              <a:solidFill>
                <a:srgbClr val="FF0000"/>
              </a:solidFill>
              <a:latin typeface="Comic Sans MS" panose="030F0702030302020204" pitchFamily="66" charset="0"/>
            </a:endParaRPr>
          </a:p>
        </p:txBody>
      </p:sp>
      <p:sp>
        <p:nvSpPr>
          <p:cNvPr id="63" name="Arc 62"/>
          <p:cNvSpPr/>
          <p:nvPr/>
        </p:nvSpPr>
        <p:spPr>
          <a:xfrm>
            <a:off x="8408721" y="4631378"/>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4" name="Arc 63"/>
          <p:cNvSpPr/>
          <p:nvPr/>
        </p:nvSpPr>
        <p:spPr>
          <a:xfrm>
            <a:off x="8371116" y="5211290"/>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5" name="Arc 64"/>
          <p:cNvSpPr/>
          <p:nvPr/>
        </p:nvSpPr>
        <p:spPr>
          <a:xfrm>
            <a:off x="7609116" y="5743701"/>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TextBox 65"/>
          <p:cNvSpPr txBox="1"/>
          <p:nvPr/>
        </p:nvSpPr>
        <p:spPr>
          <a:xfrm>
            <a:off x="8611590" y="5352802"/>
            <a:ext cx="1900052"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both answers </a:t>
            </a:r>
            <a:endParaRPr lang="en-GB" sz="1200" baseline="30000" dirty="0">
              <a:solidFill>
                <a:srgbClr val="FF0000"/>
              </a:solidFill>
              <a:latin typeface="Comic Sans MS" panose="030F0702030302020204" pitchFamily="66" charset="0"/>
            </a:endParaRPr>
          </a:p>
        </p:txBody>
      </p:sp>
      <p:sp>
        <p:nvSpPr>
          <p:cNvPr id="67" name="TextBox 66"/>
          <p:cNvSpPr txBox="1"/>
          <p:nvPr/>
        </p:nvSpPr>
        <p:spPr>
          <a:xfrm>
            <a:off x="7806048" y="5778335"/>
            <a:ext cx="2695698" cy="646331"/>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Add 0.2 to the positive answer as it has fallen this length as well as the extended part</a:t>
            </a:r>
            <a:endParaRPr lang="en-GB" sz="1200" baseline="300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68" name="TextBox 67"/>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1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14"/>
                <a:stretch>
                  <a:fillRect b="-4167"/>
                </a:stretch>
              </a:blipFill>
              <a:ln w="25400">
                <a:solidFill>
                  <a:schemeClr val="tx1"/>
                </a:solidFill>
              </a:ln>
            </p:spPr>
            <p:txBody>
              <a:bodyPr/>
              <a:lstStyle/>
              <a:p>
                <a:r>
                  <a:rPr lang="en-US">
                    <a:noFill/>
                  </a:rPr>
                  <a:t> </a:t>
                </a:r>
              </a:p>
            </p:txBody>
          </p:sp>
        </mc:Fallback>
      </mc:AlternateContent>
      <p:sp>
        <p:nvSpPr>
          <p:cNvPr id="42" name="TextBox 41"/>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4274268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blinds(horizontal)">
                                      <p:cBhvr>
                                        <p:cTn id="12" dur="500"/>
                                        <p:tgtEl>
                                          <p:spTgt spid="6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2"/>
                                        </p:tgtEl>
                                        <p:attrNameLst>
                                          <p:attrName>style.visibility</p:attrName>
                                        </p:attrNameLst>
                                      </p:cBhvr>
                                      <p:to>
                                        <p:strVal val="visible"/>
                                      </p:to>
                                    </p:set>
                                    <p:animEffect transition="in" filter="blinds(horizontal)">
                                      <p:cBhvr>
                                        <p:cTn id="17" dur="500"/>
                                        <p:tgtEl>
                                          <p:spTgt spid="6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blinds(horizontal)">
                                      <p:cBhvr>
                                        <p:cTn id="22" dur="500"/>
                                        <p:tgtEl>
                                          <p:spTgt spid="5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blinds(horizontal)">
                                      <p:cBhvr>
                                        <p:cTn id="27" dur="500"/>
                                        <p:tgtEl>
                                          <p:spTgt spid="6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6"/>
                                        </p:tgtEl>
                                        <p:attrNameLst>
                                          <p:attrName>style.visibility</p:attrName>
                                        </p:attrNameLst>
                                      </p:cBhvr>
                                      <p:to>
                                        <p:strVal val="visible"/>
                                      </p:to>
                                    </p:set>
                                    <p:animEffect transition="in" filter="blinds(horizontal)">
                                      <p:cBhvr>
                                        <p:cTn id="32" dur="500"/>
                                        <p:tgtEl>
                                          <p:spTgt spid="6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blinds(horizontal)">
                                      <p:cBhvr>
                                        <p:cTn id="37" dur="500"/>
                                        <p:tgtEl>
                                          <p:spTgt spid="6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blinds(horizontal)">
                                      <p:cBhvr>
                                        <p:cTn id="42" dur="500"/>
                                        <p:tgtEl>
                                          <p:spTgt spid="65"/>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blinds(horizontal)">
                                      <p:cBhvr>
                                        <p:cTn id="47" dur="500"/>
                                        <p:tgtEl>
                                          <p:spTgt spid="67"/>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1"/>
                                        </p:tgtEl>
                                        <p:attrNameLst>
                                          <p:attrName>style.visibility</p:attrName>
                                        </p:attrNameLst>
                                      </p:cBhvr>
                                      <p:to>
                                        <p:strVal val="visible"/>
                                      </p:to>
                                    </p:set>
                                    <p:animEffect transition="in" filter="blinds(horizontal)">
                                      <p:cBhvr>
                                        <p:cTn id="52"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9" grpId="0"/>
      <p:bldP spid="60" grpId="0"/>
      <p:bldP spid="61" grpId="0"/>
      <p:bldP spid="62" grpId="0"/>
      <p:bldP spid="63" grpId="0" animBg="1"/>
      <p:bldP spid="64" grpId="0" animBg="1"/>
      <p:bldP spid="65" grpId="0" animBg="1"/>
      <p:bldP spid="66" grpId="0"/>
      <p:bldP spid="6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p:cNvCxnSpPr/>
          <p:nvPr/>
        </p:nvCxnSpPr>
        <p:spPr>
          <a:xfrm>
            <a:off x="61722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257800"/>
          </a:xfrm>
        </p:spPr>
        <p:txBody>
          <a:bodyPr>
            <a:normAutofit lnSpcReduction="10000"/>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0.5m and modulus of elasticity 10N, has one end attached to a point A on a rough horizontal plane. The other end is attached to a particle P of mass 0.8kg. The coefficient of friction between the particle and the plane is 0.4. The particle initially lies on the plane with AP = 0.5m and is then projected with speed 2ms</a:t>
            </a:r>
            <a:r>
              <a:rPr lang="en-GB" sz="1400" baseline="30000" dirty="0">
                <a:latin typeface="Comic Sans MS" pitchFamily="66" charset="0"/>
              </a:rPr>
              <a:t>-1</a:t>
            </a:r>
            <a:r>
              <a:rPr lang="en-GB" sz="1400" dirty="0">
                <a:latin typeface="Comic Sans MS" pitchFamily="66" charset="0"/>
              </a:rPr>
              <a:t> away from A, along the plane. Find the distance travelled by P before it first comes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Summarise the situation (sometimes it might be a good idea to do a ‘before’ and ‘after’ diagram!)</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As friction is involved, include the mass/normal reaction…</a:t>
            </a:r>
          </a:p>
          <a:p>
            <a:pPr marL="0" indent="0" algn="ctr">
              <a:buNone/>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9"/>
                <a:stretch>
                  <a:fillRect b="-4167"/>
                </a:stretch>
              </a:blipFill>
              <a:ln w="25400">
                <a:solidFill>
                  <a:schemeClr val="tx1"/>
                </a:solidFill>
              </a:ln>
            </p:spPr>
            <p:txBody>
              <a:bodyPr/>
              <a:lstStyle/>
              <a:p>
                <a:r>
                  <a:rPr lang="en-US">
                    <a:noFill/>
                  </a:rPr>
                  <a:t> </a:t>
                </a:r>
              </a:p>
            </p:txBody>
          </p:sp>
        </mc:Fallback>
      </mc:AlternateContent>
      <p:sp>
        <p:nvSpPr>
          <p:cNvPr id="13" name="TextBox 12"/>
          <p:cNvSpPr txBox="1"/>
          <p:nvPr/>
        </p:nvSpPr>
        <p:spPr>
          <a:xfrm>
            <a:off x="5791200" y="1752601"/>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grpSp>
        <p:nvGrpSpPr>
          <p:cNvPr id="14" name="Group 13"/>
          <p:cNvGrpSpPr/>
          <p:nvPr/>
        </p:nvGrpSpPr>
        <p:grpSpPr>
          <a:xfrm>
            <a:off x="6096000" y="1828800"/>
            <a:ext cx="152400" cy="152400"/>
            <a:chOff x="6934200" y="4267200"/>
            <a:chExt cx="152400" cy="152400"/>
          </a:xfrm>
        </p:grpSpPr>
        <p:cxnSp>
          <p:nvCxnSpPr>
            <p:cNvPr id="15" name="Straight Connector 1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 name="Straight Connector 25"/>
          <p:cNvCxnSpPr/>
          <p:nvPr/>
        </p:nvCxnSpPr>
        <p:spPr>
          <a:xfrm>
            <a:off x="74676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1722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553200" y="2819401"/>
            <a:ext cx="587020" cy="307777"/>
          </a:xfrm>
          <a:prstGeom prst="rect">
            <a:avLst/>
          </a:prstGeom>
          <a:noFill/>
        </p:spPr>
        <p:txBody>
          <a:bodyPr wrap="none" rtlCol="0">
            <a:spAutoFit/>
          </a:bodyPr>
          <a:lstStyle/>
          <a:p>
            <a:r>
              <a:rPr lang="en-GB" sz="1400" dirty="0">
                <a:latin typeface="Comic Sans MS" panose="030F0702030302020204" pitchFamily="66" charset="0"/>
              </a:rPr>
              <a:t>0.5m</a:t>
            </a:r>
          </a:p>
        </p:txBody>
      </p:sp>
      <p:sp>
        <p:nvSpPr>
          <p:cNvPr id="32" name="TextBox 31"/>
          <p:cNvSpPr txBox="1"/>
          <p:nvPr/>
        </p:nvSpPr>
        <p:spPr>
          <a:xfrm>
            <a:off x="7162800" y="31242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33" name="Straight Arrow Connector 32"/>
          <p:cNvCxnSpPr/>
          <p:nvPr/>
        </p:nvCxnSpPr>
        <p:spPr>
          <a:xfrm>
            <a:off x="73152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86868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8458200" y="31242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7" name="Straight Arrow Connector 36"/>
          <p:cNvCxnSpPr/>
          <p:nvPr/>
        </p:nvCxnSpPr>
        <p:spPr>
          <a:xfrm>
            <a:off x="86106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4676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001000" y="2819401"/>
            <a:ext cx="290464" cy="307777"/>
          </a:xfrm>
          <a:prstGeom prst="rect">
            <a:avLst/>
          </a:prstGeom>
          <a:noFill/>
        </p:spPr>
        <p:txBody>
          <a:bodyPr wrap="none" rtlCol="0">
            <a:spAutoFit/>
          </a:bodyPr>
          <a:lstStyle/>
          <a:p>
            <a:r>
              <a:rPr lang="en-GB" sz="1400" dirty="0">
                <a:latin typeface="Comic Sans MS" panose="030F0702030302020204" pitchFamily="66" charset="0"/>
              </a:rPr>
              <a:t>x</a:t>
            </a:r>
          </a:p>
        </p:txBody>
      </p:sp>
      <p:cxnSp>
        <p:nvCxnSpPr>
          <p:cNvPr id="40" name="Straight Arrow Connector 39"/>
          <p:cNvCxnSpPr/>
          <p:nvPr/>
        </p:nvCxnSpPr>
        <p:spPr>
          <a:xfrm>
            <a:off x="6172200" y="1981200"/>
            <a:ext cx="2819400" cy="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6172200" y="1752600"/>
            <a:ext cx="0" cy="22860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467600" y="19812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7467600" y="15240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3914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7239000" y="2362201"/>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4" name="TextBox 53"/>
          <p:cNvSpPr txBox="1"/>
          <p:nvPr/>
        </p:nvSpPr>
        <p:spPr>
          <a:xfrm>
            <a:off x="7239000" y="1219201"/>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6" name="TextBox 55"/>
          <p:cNvSpPr txBox="1"/>
          <p:nvPr/>
        </p:nvSpPr>
        <p:spPr>
          <a:xfrm>
            <a:off x="7315200" y="1219201"/>
            <a:ext cx="296876" cy="307777"/>
          </a:xfrm>
          <a:prstGeom prst="rect">
            <a:avLst/>
          </a:prstGeom>
          <a:noFill/>
        </p:spPr>
        <p:txBody>
          <a:bodyPr wrap="none" rtlCol="0">
            <a:spAutoFit/>
          </a:bodyPr>
          <a:lstStyle/>
          <a:p>
            <a:r>
              <a:rPr lang="en-GB" sz="1400" dirty="0">
                <a:latin typeface="Comic Sans MS" panose="030F0702030302020204" pitchFamily="66" charset="0"/>
              </a:rPr>
              <a:t>R</a:t>
            </a:r>
          </a:p>
        </p:txBody>
      </p:sp>
      <p:cxnSp>
        <p:nvCxnSpPr>
          <p:cNvPr id="61" name="Straight Connector 60"/>
          <p:cNvCxnSpPr/>
          <p:nvPr/>
        </p:nvCxnSpPr>
        <p:spPr>
          <a:xfrm flipH="1">
            <a:off x="8991600" y="1905000"/>
            <a:ext cx="457200" cy="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9448800" y="1752601"/>
            <a:ext cx="574196" cy="307777"/>
          </a:xfrm>
          <a:prstGeom prst="rect">
            <a:avLst/>
          </a:prstGeom>
          <a:noFill/>
        </p:spPr>
        <p:txBody>
          <a:bodyPr wrap="none" rtlCol="0">
            <a:spAutoFit/>
          </a:bodyPr>
          <a:lstStyle/>
          <a:p>
            <a:r>
              <a:rPr lang="en-GB" sz="1400" dirty="0">
                <a:latin typeface="Comic Sans MS" panose="030F0702030302020204" pitchFamily="66" charset="0"/>
              </a:rPr>
              <a:t>F</a:t>
            </a:r>
            <a:r>
              <a:rPr lang="en-GB" sz="1400" baseline="-25000" dirty="0">
                <a:latin typeface="Comic Sans MS" panose="030F0702030302020204" pitchFamily="66" charset="0"/>
              </a:rPr>
              <a:t>MAX</a:t>
            </a:r>
          </a:p>
        </p:txBody>
      </p:sp>
      <p:sp>
        <p:nvSpPr>
          <p:cNvPr id="41" name="TextBox 40"/>
          <p:cNvSpPr txBox="1"/>
          <p:nvPr/>
        </p:nvSpPr>
        <p:spPr>
          <a:xfrm>
            <a:off x="5867400" y="3657601"/>
            <a:ext cx="4191000" cy="1169551"/>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Remember that whenever friction is involved, we work it our first!</a:t>
            </a:r>
          </a:p>
          <a:p>
            <a:pPr algn="ctr"/>
            <a:endParaRPr lang="en-GB" sz="1400" dirty="0">
              <a:solidFill>
                <a:srgbClr val="FF0000"/>
              </a:solidFill>
              <a:latin typeface="Comic Sans MS" panose="030F0702030302020204" pitchFamily="66" charset="0"/>
            </a:endParaRPr>
          </a:p>
          <a:p>
            <a:pPr algn="ctr"/>
            <a:r>
              <a:rPr lang="en-GB" sz="1400" dirty="0">
                <a:solidFill>
                  <a:srgbClr val="FF0000"/>
                </a:solidFill>
                <a:latin typeface="Comic Sans MS" panose="030F0702030302020204" pitchFamily="66" charset="0"/>
                <a:sym typeface="Wingdings" panose="05000000000000000000" pitchFamily="2" charset="2"/>
              </a:rPr>
              <a:t> The normal reaction is going to be 0.8g as the weight is the only vertical force…</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2" name="TextBox 41"/>
              <p:cNvSpPr txBox="1"/>
              <p:nvPr/>
            </p:nvSpPr>
            <p:spPr>
              <a:xfrm>
                <a:off x="6019800" y="5029201"/>
                <a:ext cx="1067472"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a:latin typeface="Cambria Math" panose="02040503050406030204" pitchFamily="18" charset="0"/>
                            </a:rPr>
                          </m:ctrlPr>
                        </m:sSubPr>
                        <m:e>
                          <m:r>
                            <a:rPr lang="en-GB" sz="1400" i="1">
                              <a:latin typeface="Cambria Math"/>
                            </a:rPr>
                            <m:t>𝐹</m:t>
                          </m:r>
                        </m:e>
                        <m:sub>
                          <m:r>
                            <a:rPr lang="en-GB" sz="1400" i="1">
                              <a:latin typeface="Cambria Math"/>
                            </a:rPr>
                            <m:t>𝑀𝐴𝑋</m:t>
                          </m:r>
                        </m:sub>
                      </m:sSub>
                      <m:r>
                        <a:rPr lang="en-GB" sz="1400" i="1">
                          <a:latin typeface="Cambria Math"/>
                        </a:rPr>
                        <m:t>=</m:t>
                      </m:r>
                      <m:r>
                        <a:rPr lang="en-GB" sz="1400" i="1">
                          <a:latin typeface="Cambria Math"/>
                          <a:ea typeface="Cambria Math"/>
                        </a:rPr>
                        <m:t>𝜇</m:t>
                      </m:r>
                      <m:r>
                        <a:rPr lang="en-GB" sz="1400" i="1">
                          <a:latin typeface="Cambria Math"/>
                          <a:ea typeface="Cambria Math"/>
                        </a:rPr>
                        <m:t>𝑅</m:t>
                      </m:r>
                    </m:oMath>
                  </m:oMathPara>
                </a14:m>
                <a:endParaRPr lang="en-GB" sz="1400" dirty="0"/>
              </a:p>
            </p:txBody>
          </p:sp>
        </mc:Choice>
        <mc:Fallback xmlns="">
          <p:sp>
            <p:nvSpPr>
              <p:cNvPr id="42" name="TextBox 41"/>
              <p:cNvSpPr txBox="1">
                <a:spLocks noRot="1" noChangeAspect="1" noMove="1" noResize="1" noEditPoints="1" noAdjustHandles="1" noChangeArrowheads="1" noChangeShapeType="1" noTextEdit="1"/>
              </p:cNvSpPr>
              <p:nvPr/>
            </p:nvSpPr>
            <p:spPr>
              <a:xfrm>
                <a:off x="6019800" y="5029201"/>
                <a:ext cx="1067472" cy="307777"/>
              </a:xfrm>
              <a:prstGeom prst="rect">
                <a:avLst/>
              </a:prstGeom>
              <a:blipFill>
                <a:blip r:embed="rId10"/>
                <a:stretch>
                  <a:fillRect b="-41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6019800" y="5486401"/>
                <a:ext cx="1563826"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a:latin typeface="Cambria Math" panose="02040503050406030204" pitchFamily="18" charset="0"/>
                            </a:rPr>
                          </m:ctrlPr>
                        </m:sSubPr>
                        <m:e>
                          <m:r>
                            <a:rPr lang="en-GB" sz="1400" i="1">
                              <a:latin typeface="Cambria Math"/>
                            </a:rPr>
                            <m:t>𝐹</m:t>
                          </m:r>
                        </m:e>
                        <m:sub>
                          <m:r>
                            <a:rPr lang="en-GB" sz="1400" i="1">
                              <a:latin typeface="Cambria Math"/>
                            </a:rPr>
                            <m:t>𝑀𝐴𝑋</m:t>
                          </m:r>
                        </m:sub>
                      </m:sSub>
                      <m:r>
                        <a:rPr lang="en-GB" sz="1400" i="1">
                          <a:latin typeface="Cambria Math"/>
                        </a:rPr>
                        <m:t>=0.4</m:t>
                      </m:r>
                      <m:r>
                        <a:rPr lang="en-GB" sz="1400" i="1">
                          <a:latin typeface="Cambria Math"/>
                          <a:ea typeface="Cambria Math"/>
                        </a:rPr>
                        <m:t>×0.8</m:t>
                      </m:r>
                      <m:r>
                        <a:rPr lang="en-GB" sz="1400" i="1">
                          <a:latin typeface="Cambria Math"/>
                          <a:ea typeface="Cambria Math"/>
                        </a:rPr>
                        <m:t>𝑔</m:t>
                      </m:r>
                    </m:oMath>
                  </m:oMathPara>
                </a14:m>
                <a:endParaRPr lang="en-GB" sz="1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6019800" y="5486401"/>
                <a:ext cx="1563826" cy="307777"/>
              </a:xfrm>
              <a:prstGeom prst="rect">
                <a:avLst/>
              </a:prstGeom>
              <a:blipFill>
                <a:blip r:embed="rId11"/>
                <a:stretch>
                  <a:fillRect b="-41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6019800" y="5943601"/>
                <a:ext cx="129933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GB" sz="1400" i="1">
                              <a:latin typeface="Cambria Math" panose="02040503050406030204" pitchFamily="18" charset="0"/>
                            </a:rPr>
                          </m:ctrlPr>
                        </m:sSubPr>
                        <m:e>
                          <m:r>
                            <a:rPr lang="en-GB" sz="1400" i="1">
                              <a:latin typeface="Cambria Math"/>
                            </a:rPr>
                            <m:t>𝐹</m:t>
                          </m:r>
                        </m:e>
                        <m:sub>
                          <m:r>
                            <a:rPr lang="en-GB" sz="1400" i="1">
                              <a:latin typeface="Cambria Math"/>
                            </a:rPr>
                            <m:t>𝑀𝐴𝑋</m:t>
                          </m:r>
                        </m:sub>
                      </m:sSub>
                      <m:r>
                        <a:rPr lang="en-GB" sz="1400" i="1">
                          <a:latin typeface="Cambria Math"/>
                        </a:rPr>
                        <m:t>=0.32</m:t>
                      </m:r>
                      <m:r>
                        <a:rPr lang="en-GB" sz="1400" i="1">
                          <a:latin typeface="Cambria Math"/>
                        </a:rPr>
                        <m:t>𝑔</m:t>
                      </m:r>
                    </m:oMath>
                  </m:oMathPara>
                </a14:m>
                <a:endParaRPr lang="en-GB" sz="1400" dirty="0"/>
              </a:p>
            </p:txBody>
          </p:sp>
        </mc:Choice>
        <mc:Fallback xmlns="">
          <p:sp>
            <p:nvSpPr>
              <p:cNvPr id="63" name="TextBox 62"/>
              <p:cNvSpPr txBox="1">
                <a:spLocks noRot="1" noChangeAspect="1" noMove="1" noResize="1" noEditPoints="1" noAdjustHandles="1" noChangeArrowheads="1" noChangeShapeType="1" noTextEdit="1"/>
              </p:cNvSpPr>
              <p:nvPr/>
            </p:nvSpPr>
            <p:spPr>
              <a:xfrm>
                <a:off x="6019800" y="5943601"/>
                <a:ext cx="1299330" cy="307777"/>
              </a:xfrm>
              <a:prstGeom prst="rect">
                <a:avLst/>
              </a:prstGeom>
              <a:blipFill>
                <a:blip r:embed="rId12"/>
                <a:stretch>
                  <a:fillRect b="-4167"/>
                </a:stretch>
              </a:blipFill>
            </p:spPr>
            <p:txBody>
              <a:bodyPr/>
              <a:lstStyle/>
              <a:p>
                <a:r>
                  <a:rPr lang="en-US">
                    <a:noFill/>
                  </a:rPr>
                  <a:t> </a:t>
                </a:r>
              </a:p>
            </p:txBody>
          </p:sp>
        </mc:Fallback>
      </mc:AlternateContent>
      <p:sp>
        <p:nvSpPr>
          <p:cNvPr id="64" name="TextBox 63"/>
          <p:cNvSpPr txBox="1"/>
          <p:nvPr/>
        </p:nvSpPr>
        <p:spPr>
          <a:xfrm>
            <a:off x="7848601" y="5334000"/>
            <a:ext cx="1357553" cy="304800"/>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Sub in </a:t>
            </a:r>
            <a:r>
              <a:rPr lang="el-GR" sz="1400" dirty="0">
                <a:solidFill>
                  <a:srgbClr val="FF0000"/>
                </a:solidFill>
                <a:latin typeface="Comic Sans MS" panose="030F0702030302020204" pitchFamily="66" charset="0"/>
              </a:rPr>
              <a:t>μ</a:t>
            </a:r>
            <a:r>
              <a:rPr lang="en-GB" sz="1400" dirty="0">
                <a:solidFill>
                  <a:srgbClr val="FF0000"/>
                </a:solidFill>
                <a:latin typeface="Comic Sans MS" panose="030F0702030302020204" pitchFamily="66" charset="0"/>
              </a:rPr>
              <a:t> and R</a:t>
            </a:r>
            <a:endParaRPr lang="en-GB" sz="1400" baseline="30000" dirty="0">
              <a:solidFill>
                <a:srgbClr val="FF0000"/>
              </a:solidFill>
              <a:latin typeface="Comic Sans MS" panose="030F0702030302020204" pitchFamily="66" charset="0"/>
            </a:endParaRPr>
          </a:p>
        </p:txBody>
      </p:sp>
      <p:sp>
        <p:nvSpPr>
          <p:cNvPr id="65" name="Arc 64"/>
          <p:cNvSpPr/>
          <p:nvPr/>
        </p:nvSpPr>
        <p:spPr>
          <a:xfrm>
            <a:off x="7543800" y="52578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6" name="Arc 65"/>
          <p:cNvSpPr/>
          <p:nvPr/>
        </p:nvSpPr>
        <p:spPr>
          <a:xfrm>
            <a:off x="7467600" y="57150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7" name="TextBox 66"/>
          <p:cNvSpPr txBox="1"/>
          <p:nvPr/>
        </p:nvSpPr>
        <p:spPr>
          <a:xfrm>
            <a:off x="7696201" y="5791200"/>
            <a:ext cx="1066800" cy="304800"/>
          </a:xfrm>
          <a:prstGeom prst="rect">
            <a:avLst/>
          </a:prstGeom>
          <a:noFill/>
        </p:spPr>
        <p:txBody>
          <a:bodyPr wrap="square" rtlCol="0">
            <a:spAutoFit/>
          </a:bodyPr>
          <a:lstStyle/>
          <a:p>
            <a:pPr algn="ctr"/>
            <a:r>
              <a:rPr lang="en-GB" sz="1400" dirty="0">
                <a:solidFill>
                  <a:srgbClr val="FF0000"/>
                </a:solidFill>
                <a:latin typeface="Comic Sans MS" panose="030F0702030302020204" pitchFamily="66" charset="0"/>
              </a:rPr>
              <a:t>Simplify</a:t>
            </a:r>
            <a:endParaRPr lang="en-GB" sz="1400" baseline="30000" dirty="0">
              <a:solidFill>
                <a:srgbClr val="FF0000"/>
              </a:solidFill>
              <a:latin typeface="Comic Sans MS" panose="030F0702030302020204" pitchFamily="66" charset="0"/>
            </a:endParaRPr>
          </a:p>
        </p:txBody>
      </p:sp>
      <p:sp>
        <p:nvSpPr>
          <p:cNvPr id="70" name="TextBox 69"/>
          <p:cNvSpPr txBox="1"/>
          <p:nvPr/>
        </p:nvSpPr>
        <p:spPr>
          <a:xfrm>
            <a:off x="9448800" y="1752601"/>
            <a:ext cx="651140" cy="307777"/>
          </a:xfrm>
          <a:prstGeom prst="rect">
            <a:avLst/>
          </a:prstGeom>
          <a:noFill/>
        </p:spPr>
        <p:txBody>
          <a:bodyPr wrap="none" rtlCol="0">
            <a:spAutoFit/>
          </a:bodyPr>
          <a:lstStyle/>
          <a:p>
            <a:r>
              <a:rPr lang="en-GB" sz="1400" dirty="0">
                <a:latin typeface="Comic Sans MS" panose="030F0702030302020204" pitchFamily="66" charset="0"/>
              </a:rPr>
              <a:t>0.32g</a:t>
            </a:r>
            <a:endParaRPr lang="en-GB" sz="1400" baseline="-25000" dirty="0">
              <a:latin typeface="Comic Sans MS" panose="030F0702030302020204" pitchFamily="66" charset="0"/>
            </a:endParaRPr>
          </a:p>
        </p:txBody>
      </p:sp>
      <p:sp>
        <p:nvSpPr>
          <p:cNvPr id="47" name="TextBox 46"/>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247588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blinds(vertical)">
                                      <p:cBhvr>
                                        <p:cTn id="12" dur="500"/>
                                        <p:tgtEl>
                                          <p:spTgt spid="4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par>
                                <p:cTn id="16" presetID="3" presetClass="entr" presetSubtype="1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linds(horizontal)">
                                      <p:cBhvr>
                                        <p:cTn id="18" dur="500"/>
                                        <p:tgtEl>
                                          <p:spTgt spid="14"/>
                                        </p:tgtEl>
                                      </p:cBhvr>
                                    </p:animEffect>
                                  </p:childTnLst>
                                </p:cTn>
                              </p:par>
                              <p:par>
                                <p:cTn id="19" presetID="3" presetClass="entr" presetSubtype="10" fill="hold"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blinds(horizontal)">
                                      <p:cBhvr>
                                        <p:cTn id="21" dur="500"/>
                                        <p:tgtEl>
                                          <p:spTgt spid="4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linds(horizontal)">
                                      <p:cBhvr>
                                        <p:cTn id="26" dur="500"/>
                                        <p:tgtEl>
                                          <p:spTgt spid="18"/>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blinds(horizontal)">
                                      <p:cBhvr>
                                        <p:cTn id="29" dur="5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5" fill="hold"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blinds(vertical)">
                                      <p:cBhvr>
                                        <p:cTn id="34" dur="500"/>
                                        <p:tgtEl>
                                          <p:spTgt spid="27"/>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blinds(horizontal)">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linds(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blinds(horizontal)">
                                      <p:cBhvr>
                                        <p:cTn id="47" dur="500"/>
                                        <p:tgtEl>
                                          <p:spTgt spid="46"/>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blinds(horizontal)">
                                      <p:cBhvr>
                                        <p:cTn id="50" dur="500"/>
                                        <p:tgtEl>
                                          <p:spTgt spid="49"/>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48"/>
                                        </p:tgtEl>
                                        <p:attrNameLst>
                                          <p:attrName>style.visibility</p:attrName>
                                        </p:attrNameLst>
                                      </p:cBhvr>
                                      <p:to>
                                        <p:strVal val="visible"/>
                                      </p:to>
                                    </p:set>
                                    <p:animEffect transition="in" filter="blinds(horizontal)">
                                      <p:cBhvr>
                                        <p:cTn id="55" dur="500"/>
                                        <p:tgtEl>
                                          <p:spTgt spid="48"/>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56"/>
                                        </p:tgtEl>
                                        <p:attrNameLst>
                                          <p:attrName>style.visibility</p:attrName>
                                        </p:attrNameLst>
                                      </p:cBhvr>
                                      <p:to>
                                        <p:strVal val="visible"/>
                                      </p:to>
                                    </p:set>
                                    <p:animEffect transition="in" filter="blinds(horizontal)">
                                      <p:cBhvr>
                                        <p:cTn id="58" dur="500"/>
                                        <p:tgtEl>
                                          <p:spTgt spid="56"/>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blinds(horizontal)">
                                      <p:cBhvr>
                                        <p:cTn id="63" dur="500"/>
                                        <p:tgtEl>
                                          <p:spTgt spid="33"/>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blinds(horizontal)">
                                      <p:cBhvr>
                                        <p:cTn id="66" dur="500"/>
                                        <p:tgtEl>
                                          <p:spTgt spid="32"/>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blinds(horizontal)">
                                      <p:cBhvr>
                                        <p:cTn id="71" dur="500"/>
                                        <p:tgtEl>
                                          <p:spTgt spid="26"/>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blinds(horizontal)">
                                      <p:cBhvr>
                                        <p:cTn id="74" dur="500"/>
                                        <p:tgtEl>
                                          <p:spTgt spid="34"/>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5" fill="hold" nodeType="click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blinds(vertical)">
                                      <p:cBhvr>
                                        <p:cTn id="79" dur="500"/>
                                        <p:tgtEl>
                                          <p:spTgt spid="38"/>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39"/>
                                        </p:tgtEl>
                                        <p:attrNameLst>
                                          <p:attrName>style.visibility</p:attrName>
                                        </p:attrNameLst>
                                      </p:cBhvr>
                                      <p:to>
                                        <p:strVal val="visible"/>
                                      </p:to>
                                    </p:set>
                                    <p:animEffect transition="in" filter="blinds(horizontal)">
                                      <p:cBhvr>
                                        <p:cTn id="82" dur="500"/>
                                        <p:tgtEl>
                                          <p:spTgt spid="39"/>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blinds(horizontal)">
                                      <p:cBhvr>
                                        <p:cTn id="87" dur="500"/>
                                        <p:tgtEl>
                                          <p:spTgt spid="36"/>
                                        </p:tgtEl>
                                      </p:cBhvr>
                                    </p:animEffect>
                                  </p:childTnLst>
                                </p:cTn>
                              </p:par>
                              <p:par>
                                <p:cTn id="88" presetID="3" presetClass="entr" presetSubtype="10" fill="hold" nodeType="withEffect">
                                  <p:stCondLst>
                                    <p:cond delay="0"/>
                                  </p:stCondLst>
                                  <p:childTnLst>
                                    <p:set>
                                      <p:cBhvr>
                                        <p:cTn id="89" dur="1" fill="hold">
                                          <p:stCondLst>
                                            <p:cond delay="0"/>
                                          </p:stCondLst>
                                        </p:cTn>
                                        <p:tgtEl>
                                          <p:spTgt spid="37"/>
                                        </p:tgtEl>
                                        <p:attrNameLst>
                                          <p:attrName>style.visibility</p:attrName>
                                        </p:attrNameLst>
                                      </p:cBhvr>
                                      <p:to>
                                        <p:strVal val="visible"/>
                                      </p:to>
                                    </p:set>
                                    <p:animEffect transition="in" filter="blinds(horizontal)">
                                      <p:cBhvr>
                                        <p:cTn id="90" dur="500"/>
                                        <p:tgtEl>
                                          <p:spTgt spid="37"/>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nodeType="clickEffect">
                                  <p:stCondLst>
                                    <p:cond delay="0"/>
                                  </p:stCondLst>
                                  <p:childTnLst>
                                    <p:set>
                                      <p:cBhvr>
                                        <p:cTn id="94" dur="1" fill="hold">
                                          <p:stCondLst>
                                            <p:cond delay="0"/>
                                          </p:stCondLst>
                                        </p:cTn>
                                        <p:tgtEl>
                                          <p:spTgt spid="61"/>
                                        </p:tgtEl>
                                        <p:attrNameLst>
                                          <p:attrName>style.visibility</p:attrName>
                                        </p:attrNameLst>
                                      </p:cBhvr>
                                      <p:to>
                                        <p:strVal val="visible"/>
                                      </p:to>
                                    </p:set>
                                    <p:animEffect transition="in" filter="blinds(horizontal)">
                                      <p:cBhvr>
                                        <p:cTn id="95" dur="500"/>
                                        <p:tgtEl>
                                          <p:spTgt spid="61"/>
                                        </p:tgtEl>
                                      </p:cBhvr>
                                    </p:animEffect>
                                  </p:childTnLst>
                                </p:cTn>
                              </p:par>
                              <p:par>
                                <p:cTn id="96" presetID="3" presetClass="entr" presetSubtype="10" fill="hold" grpId="0" nodeType="with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blinds(horizontal)">
                                      <p:cBhvr>
                                        <p:cTn id="98" dur="500"/>
                                        <p:tgtEl>
                                          <p:spTgt spid="35"/>
                                        </p:tgtEl>
                                      </p:cBhvr>
                                    </p:animEffec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nodeType="clickEffect">
                                  <p:stCondLst>
                                    <p:cond delay="0"/>
                                  </p:stCondLst>
                                  <p:childTnLst>
                                    <p:set>
                                      <p:cBhvr>
                                        <p:cTn id="102" dur="1" fill="hold">
                                          <p:stCondLst>
                                            <p:cond delay="0"/>
                                          </p:stCondLst>
                                        </p:cTn>
                                        <p:tgtEl>
                                          <p:spTgt spid="41">
                                            <p:txEl>
                                              <p:pRg st="0" end="0"/>
                                            </p:txEl>
                                          </p:spTgt>
                                        </p:tgtEl>
                                        <p:attrNameLst>
                                          <p:attrName>style.visibility</p:attrName>
                                        </p:attrNameLst>
                                      </p:cBhvr>
                                      <p:to>
                                        <p:strVal val="visible"/>
                                      </p:to>
                                    </p:set>
                                    <p:animEffect transition="in" filter="blinds(horizontal)">
                                      <p:cBhvr>
                                        <p:cTn id="103" dur="500"/>
                                        <p:tgtEl>
                                          <p:spTgt spid="41">
                                            <p:txEl>
                                              <p:pRg st="0" end="0"/>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3" presetClass="entr" presetSubtype="10" fill="hold" nodeType="clickEffect">
                                  <p:stCondLst>
                                    <p:cond delay="0"/>
                                  </p:stCondLst>
                                  <p:childTnLst>
                                    <p:set>
                                      <p:cBhvr>
                                        <p:cTn id="107" dur="1" fill="hold">
                                          <p:stCondLst>
                                            <p:cond delay="0"/>
                                          </p:stCondLst>
                                        </p:cTn>
                                        <p:tgtEl>
                                          <p:spTgt spid="41">
                                            <p:txEl>
                                              <p:pRg st="2" end="2"/>
                                            </p:txEl>
                                          </p:spTgt>
                                        </p:tgtEl>
                                        <p:attrNameLst>
                                          <p:attrName>style.visibility</p:attrName>
                                        </p:attrNameLst>
                                      </p:cBhvr>
                                      <p:to>
                                        <p:strVal val="visible"/>
                                      </p:to>
                                    </p:set>
                                    <p:animEffect transition="in" filter="blinds(horizontal)">
                                      <p:cBhvr>
                                        <p:cTn id="108" dur="500"/>
                                        <p:tgtEl>
                                          <p:spTgt spid="41">
                                            <p:txEl>
                                              <p:pRg st="2" end="2"/>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3" presetClass="exit" presetSubtype="10" fill="hold" grpId="1" nodeType="clickEffect">
                                  <p:stCondLst>
                                    <p:cond delay="0"/>
                                  </p:stCondLst>
                                  <p:childTnLst>
                                    <p:animEffect transition="out" filter="blinds(horizontal)">
                                      <p:cBhvr>
                                        <p:cTn id="112" dur="500"/>
                                        <p:tgtEl>
                                          <p:spTgt spid="56"/>
                                        </p:tgtEl>
                                      </p:cBhvr>
                                    </p:animEffect>
                                    <p:set>
                                      <p:cBhvr>
                                        <p:cTn id="113" dur="1" fill="hold">
                                          <p:stCondLst>
                                            <p:cond delay="499"/>
                                          </p:stCondLst>
                                        </p:cTn>
                                        <p:tgtEl>
                                          <p:spTgt spid="56"/>
                                        </p:tgtEl>
                                        <p:attrNameLst>
                                          <p:attrName>style.visibility</p:attrName>
                                        </p:attrNameLst>
                                      </p:cBhvr>
                                      <p:to>
                                        <p:strVal val="hidden"/>
                                      </p:to>
                                    </p:set>
                                  </p:childTnLst>
                                </p:cTn>
                              </p:par>
                              <p:par>
                                <p:cTn id="114" presetID="3" presetClass="entr" presetSubtype="10" fill="hold" grpId="0" nodeType="withEffect">
                                  <p:stCondLst>
                                    <p:cond delay="0"/>
                                  </p:stCondLst>
                                  <p:childTnLst>
                                    <p:set>
                                      <p:cBhvr>
                                        <p:cTn id="115" dur="1" fill="hold">
                                          <p:stCondLst>
                                            <p:cond delay="0"/>
                                          </p:stCondLst>
                                        </p:cTn>
                                        <p:tgtEl>
                                          <p:spTgt spid="54"/>
                                        </p:tgtEl>
                                        <p:attrNameLst>
                                          <p:attrName>style.visibility</p:attrName>
                                        </p:attrNameLst>
                                      </p:cBhvr>
                                      <p:to>
                                        <p:strVal val="visible"/>
                                      </p:to>
                                    </p:set>
                                    <p:animEffect transition="in" filter="blinds(horizontal)">
                                      <p:cBhvr>
                                        <p:cTn id="116" dur="500"/>
                                        <p:tgtEl>
                                          <p:spTgt spid="54"/>
                                        </p:tgtEl>
                                      </p:cBhvr>
                                    </p:animEffec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blinds(horizontal)">
                                      <p:cBhvr>
                                        <p:cTn id="121" dur="500"/>
                                        <p:tgtEl>
                                          <p:spTgt spid="42"/>
                                        </p:tgtEl>
                                      </p:cBhvr>
                                    </p:animEffect>
                                  </p:childTnLst>
                                </p:cTn>
                              </p:par>
                            </p:childTnLst>
                          </p:cTn>
                        </p:par>
                      </p:childTnLst>
                    </p:cTn>
                  </p:par>
                  <p:par>
                    <p:cTn id="122" fill="hold">
                      <p:stCondLst>
                        <p:cond delay="indefinite"/>
                      </p:stCondLst>
                      <p:childTnLst>
                        <p:par>
                          <p:cTn id="123" fill="hold">
                            <p:stCondLst>
                              <p:cond delay="0"/>
                            </p:stCondLst>
                            <p:childTnLst>
                              <p:par>
                                <p:cTn id="124" presetID="3" presetClass="entr" presetSubtype="10" fill="hold" grpId="0" nodeType="clickEffect">
                                  <p:stCondLst>
                                    <p:cond delay="0"/>
                                  </p:stCondLst>
                                  <p:childTnLst>
                                    <p:set>
                                      <p:cBhvr>
                                        <p:cTn id="125" dur="1" fill="hold">
                                          <p:stCondLst>
                                            <p:cond delay="0"/>
                                          </p:stCondLst>
                                        </p:cTn>
                                        <p:tgtEl>
                                          <p:spTgt spid="65"/>
                                        </p:tgtEl>
                                        <p:attrNameLst>
                                          <p:attrName>style.visibility</p:attrName>
                                        </p:attrNameLst>
                                      </p:cBhvr>
                                      <p:to>
                                        <p:strVal val="visible"/>
                                      </p:to>
                                    </p:set>
                                    <p:animEffect transition="in" filter="blinds(horizontal)">
                                      <p:cBhvr>
                                        <p:cTn id="126" dur="500"/>
                                        <p:tgtEl>
                                          <p:spTgt spid="65"/>
                                        </p:tgtEl>
                                      </p:cBhvr>
                                    </p:animEffect>
                                  </p:childTnLst>
                                </p:cTn>
                              </p:par>
                            </p:childTnLst>
                          </p:cTn>
                        </p:par>
                      </p:childTnLst>
                    </p:cTn>
                  </p:par>
                  <p:par>
                    <p:cTn id="127" fill="hold">
                      <p:stCondLst>
                        <p:cond delay="indefinite"/>
                      </p:stCondLst>
                      <p:childTnLst>
                        <p:par>
                          <p:cTn id="128" fill="hold">
                            <p:stCondLst>
                              <p:cond delay="0"/>
                            </p:stCondLst>
                            <p:childTnLst>
                              <p:par>
                                <p:cTn id="129" presetID="3" presetClass="entr" presetSubtype="10" fill="hold" grpId="0" nodeType="clickEffect">
                                  <p:stCondLst>
                                    <p:cond delay="0"/>
                                  </p:stCondLst>
                                  <p:childTnLst>
                                    <p:set>
                                      <p:cBhvr>
                                        <p:cTn id="130" dur="1" fill="hold">
                                          <p:stCondLst>
                                            <p:cond delay="0"/>
                                          </p:stCondLst>
                                        </p:cTn>
                                        <p:tgtEl>
                                          <p:spTgt spid="64"/>
                                        </p:tgtEl>
                                        <p:attrNameLst>
                                          <p:attrName>style.visibility</p:attrName>
                                        </p:attrNameLst>
                                      </p:cBhvr>
                                      <p:to>
                                        <p:strVal val="visible"/>
                                      </p:to>
                                    </p:set>
                                    <p:animEffect transition="in" filter="blinds(horizontal)">
                                      <p:cBhvr>
                                        <p:cTn id="131" dur="500"/>
                                        <p:tgtEl>
                                          <p:spTgt spid="64"/>
                                        </p:tgtEl>
                                      </p:cBhvr>
                                    </p:animEffect>
                                  </p:childTnLst>
                                </p:cTn>
                              </p:par>
                            </p:childTnLst>
                          </p:cTn>
                        </p:par>
                      </p:childTnLst>
                    </p:cTn>
                  </p:par>
                  <p:par>
                    <p:cTn id="132" fill="hold">
                      <p:stCondLst>
                        <p:cond delay="indefinite"/>
                      </p:stCondLst>
                      <p:childTnLst>
                        <p:par>
                          <p:cTn id="133" fill="hold">
                            <p:stCondLst>
                              <p:cond delay="0"/>
                            </p:stCondLst>
                            <p:childTnLst>
                              <p:par>
                                <p:cTn id="134" presetID="3" presetClass="entr" presetSubtype="10" fill="hold" grpId="0" nodeType="clickEffect">
                                  <p:stCondLst>
                                    <p:cond delay="0"/>
                                  </p:stCondLst>
                                  <p:childTnLst>
                                    <p:set>
                                      <p:cBhvr>
                                        <p:cTn id="135" dur="1" fill="hold">
                                          <p:stCondLst>
                                            <p:cond delay="0"/>
                                          </p:stCondLst>
                                        </p:cTn>
                                        <p:tgtEl>
                                          <p:spTgt spid="62"/>
                                        </p:tgtEl>
                                        <p:attrNameLst>
                                          <p:attrName>style.visibility</p:attrName>
                                        </p:attrNameLst>
                                      </p:cBhvr>
                                      <p:to>
                                        <p:strVal val="visible"/>
                                      </p:to>
                                    </p:set>
                                    <p:animEffect transition="in" filter="blinds(horizontal)">
                                      <p:cBhvr>
                                        <p:cTn id="136" dur="500"/>
                                        <p:tgtEl>
                                          <p:spTgt spid="62"/>
                                        </p:tgtEl>
                                      </p:cBhvr>
                                    </p:animEffect>
                                  </p:childTnLst>
                                </p:cTn>
                              </p:par>
                            </p:childTnLst>
                          </p:cTn>
                        </p:par>
                      </p:childTnLst>
                    </p:cTn>
                  </p:par>
                  <p:par>
                    <p:cTn id="137" fill="hold">
                      <p:stCondLst>
                        <p:cond delay="indefinite"/>
                      </p:stCondLst>
                      <p:childTnLst>
                        <p:par>
                          <p:cTn id="138" fill="hold">
                            <p:stCondLst>
                              <p:cond delay="0"/>
                            </p:stCondLst>
                            <p:childTnLst>
                              <p:par>
                                <p:cTn id="139" presetID="3" presetClass="entr" presetSubtype="10" fill="hold" grpId="0" nodeType="clickEffect">
                                  <p:stCondLst>
                                    <p:cond delay="0"/>
                                  </p:stCondLst>
                                  <p:childTnLst>
                                    <p:set>
                                      <p:cBhvr>
                                        <p:cTn id="140" dur="1" fill="hold">
                                          <p:stCondLst>
                                            <p:cond delay="0"/>
                                          </p:stCondLst>
                                        </p:cTn>
                                        <p:tgtEl>
                                          <p:spTgt spid="66"/>
                                        </p:tgtEl>
                                        <p:attrNameLst>
                                          <p:attrName>style.visibility</p:attrName>
                                        </p:attrNameLst>
                                      </p:cBhvr>
                                      <p:to>
                                        <p:strVal val="visible"/>
                                      </p:to>
                                    </p:set>
                                    <p:animEffect transition="in" filter="blinds(horizontal)">
                                      <p:cBhvr>
                                        <p:cTn id="141" dur="500"/>
                                        <p:tgtEl>
                                          <p:spTgt spid="66"/>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67"/>
                                        </p:tgtEl>
                                        <p:attrNameLst>
                                          <p:attrName>style.visibility</p:attrName>
                                        </p:attrNameLst>
                                      </p:cBhvr>
                                      <p:to>
                                        <p:strVal val="visible"/>
                                      </p:to>
                                    </p:set>
                                    <p:animEffect transition="in" filter="blinds(horizontal)">
                                      <p:cBhvr>
                                        <p:cTn id="146" dur="500"/>
                                        <p:tgtEl>
                                          <p:spTgt spid="67"/>
                                        </p:tgtEl>
                                      </p:cBhvr>
                                    </p:animEffect>
                                  </p:childTnLst>
                                </p:cTn>
                              </p:par>
                            </p:childTnLst>
                          </p:cTn>
                        </p:par>
                      </p:childTnLst>
                    </p:cTn>
                  </p:par>
                  <p:par>
                    <p:cTn id="147" fill="hold">
                      <p:stCondLst>
                        <p:cond delay="indefinite"/>
                      </p:stCondLst>
                      <p:childTnLst>
                        <p:par>
                          <p:cTn id="148" fill="hold">
                            <p:stCondLst>
                              <p:cond delay="0"/>
                            </p:stCondLst>
                            <p:childTnLst>
                              <p:par>
                                <p:cTn id="149" presetID="3" presetClass="entr" presetSubtype="10" fill="hold" grpId="0" nodeType="clickEffect">
                                  <p:stCondLst>
                                    <p:cond delay="0"/>
                                  </p:stCondLst>
                                  <p:childTnLst>
                                    <p:set>
                                      <p:cBhvr>
                                        <p:cTn id="150" dur="1" fill="hold">
                                          <p:stCondLst>
                                            <p:cond delay="0"/>
                                          </p:stCondLst>
                                        </p:cTn>
                                        <p:tgtEl>
                                          <p:spTgt spid="63"/>
                                        </p:tgtEl>
                                        <p:attrNameLst>
                                          <p:attrName>style.visibility</p:attrName>
                                        </p:attrNameLst>
                                      </p:cBhvr>
                                      <p:to>
                                        <p:strVal val="visible"/>
                                      </p:to>
                                    </p:set>
                                    <p:animEffect transition="in" filter="blinds(horizontal)">
                                      <p:cBhvr>
                                        <p:cTn id="151" dur="500"/>
                                        <p:tgtEl>
                                          <p:spTgt spid="63"/>
                                        </p:tgtEl>
                                      </p:cBhvr>
                                    </p:animEffect>
                                  </p:childTnLst>
                                </p:cTn>
                              </p:par>
                            </p:childTnLst>
                          </p:cTn>
                        </p:par>
                      </p:childTnLst>
                    </p:cTn>
                  </p:par>
                  <p:par>
                    <p:cTn id="152" fill="hold">
                      <p:stCondLst>
                        <p:cond delay="indefinite"/>
                      </p:stCondLst>
                      <p:childTnLst>
                        <p:par>
                          <p:cTn id="153" fill="hold">
                            <p:stCondLst>
                              <p:cond delay="0"/>
                            </p:stCondLst>
                            <p:childTnLst>
                              <p:par>
                                <p:cTn id="154" presetID="3" presetClass="exit" presetSubtype="10" fill="hold" grpId="1" nodeType="clickEffect">
                                  <p:stCondLst>
                                    <p:cond delay="0"/>
                                  </p:stCondLst>
                                  <p:childTnLst>
                                    <p:animEffect transition="out" filter="blinds(horizontal)">
                                      <p:cBhvr>
                                        <p:cTn id="155" dur="500"/>
                                        <p:tgtEl>
                                          <p:spTgt spid="35"/>
                                        </p:tgtEl>
                                      </p:cBhvr>
                                    </p:animEffect>
                                    <p:set>
                                      <p:cBhvr>
                                        <p:cTn id="156" dur="1" fill="hold">
                                          <p:stCondLst>
                                            <p:cond delay="499"/>
                                          </p:stCondLst>
                                        </p:cTn>
                                        <p:tgtEl>
                                          <p:spTgt spid="35"/>
                                        </p:tgtEl>
                                        <p:attrNameLst>
                                          <p:attrName>style.visibility</p:attrName>
                                        </p:attrNameLst>
                                      </p:cBhvr>
                                      <p:to>
                                        <p:strVal val="hidden"/>
                                      </p:to>
                                    </p:set>
                                  </p:childTnLst>
                                </p:cTn>
                              </p:par>
                              <p:par>
                                <p:cTn id="157" presetID="3" presetClass="entr" presetSubtype="10" fill="hold" grpId="0" nodeType="withEffect">
                                  <p:stCondLst>
                                    <p:cond delay="0"/>
                                  </p:stCondLst>
                                  <p:childTnLst>
                                    <p:set>
                                      <p:cBhvr>
                                        <p:cTn id="158" dur="1" fill="hold">
                                          <p:stCondLst>
                                            <p:cond delay="0"/>
                                          </p:stCondLst>
                                        </p:cTn>
                                        <p:tgtEl>
                                          <p:spTgt spid="70"/>
                                        </p:tgtEl>
                                        <p:attrNameLst>
                                          <p:attrName>style.visibility</p:attrName>
                                        </p:attrNameLst>
                                      </p:cBhvr>
                                      <p:to>
                                        <p:strVal val="visible"/>
                                      </p:to>
                                    </p:set>
                                    <p:animEffect transition="in" filter="blinds(horizontal)">
                                      <p:cBhvr>
                                        <p:cTn id="159"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8" grpId="0"/>
      <p:bldP spid="32" grpId="0"/>
      <p:bldP spid="34" grpId="0" animBg="1"/>
      <p:bldP spid="36" grpId="0"/>
      <p:bldP spid="39" grpId="0"/>
      <p:bldP spid="17" grpId="0" animBg="1"/>
      <p:bldP spid="49" grpId="0"/>
      <p:bldP spid="54" grpId="0"/>
      <p:bldP spid="56" grpId="0"/>
      <p:bldP spid="56" grpId="1"/>
      <p:bldP spid="35" grpId="0"/>
      <p:bldP spid="35" grpId="1"/>
      <p:bldP spid="42" grpId="0"/>
      <p:bldP spid="62" grpId="0"/>
      <p:bldP spid="63" grpId="0"/>
      <p:bldP spid="64" grpId="0"/>
      <p:bldP spid="65" grpId="0" animBg="1"/>
      <p:bldP spid="66" grpId="0" animBg="1"/>
      <p:bldP spid="67" grpId="0"/>
      <p:bldP spid="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9601200" y="4191001"/>
            <a:ext cx="1143000" cy="646331"/>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Replace with appropriate formulae</a:t>
            </a:r>
            <a:endParaRPr lang="en-GB" sz="1200" baseline="30000" dirty="0">
              <a:solidFill>
                <a:srgbClr val="FF0000"/>
              </a:solidFill>
              <a:latin typeface="Comic Sans MS" panose="030F0702030302020204" pitchFamily="66" charset="0"/>
            </a:endParaRPr>
          </a:p>
        </p:txBody>
      </p:sp>
      <p:cxnSp>
        <p:nvCxnSpPr>
          <p:cNvPr id="18" name="Straight Connector 17"/>
          <p:cNvCxnSpPr/>
          <p:nvPr/>
        </p:nvCxnSpPr>
        <p:spPr>
          <a:xfrm>
            <a:off x="61722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257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0.5m and modulus of elasticity 10N, has one end attached to a point A on a rough horizontal plane. The other end is attached to a particle P of mass 0.8kg. The coefficient of friction between the particle and the plane is 0.4. The particle initially lies on the plane with AP = 0.5m and is then projected with speed 2ms</a:t>
            </a:r>
            <a:r>
              <a:rPr lang="en-GB" sz="1400" baseline="30000" dirty="0">
                <a:latin typeface="Comic Sans MS" pitchFamily="66" charset="0"/>
              </a:rPr>
              <a:t>-1</a:t>
            </a:r>
            <a:r>
              <a:rPr lang="en-GB" sz="1400" dirty="0">
                <a:latin typeface="Comic Sans MS" pitchFamily="66" charset="0"/>
              </a:rPr>
              <a:t> away from A, along the plane. Find the distance travelled by P before it first comes to rest.</a:t>
            </a:r>
          </a:p>
          <a:p>
            <a:pPr marL="0" indent="0" algn="ctr">
              <a:buNone/>
            </a:pPr>
            <a:endParaRPr lang="en-GB" sz="1400" dirty="0">
              <a:latin typeface="Comic Sans MS" pitchFamily="66" charset="0"/>
            </a:endParaRPr>
          </a:p>
          <a:p>
            <a:pPr algn="ctr">
              <a:buFont typeface="Wingdings"/>
              <a:buChar char="à"/>
            </a:pPr>
            <a:r>
              <a:rPr lang="en-GB" sz="1400" dirty="0">
                <a:latin typeface="Comic Sans MS" pitchFamily="66" charset="0"/>
                <a:sym typeface="Wingdings" panose="05000000000000000000" pitchFamily="2" charset="2"/>
              </a:rPr>
              <a:t>We need to use the formula including friction from above</a:t>
            </a:r>
          </a:p>
          <a:p>
            <a:pPr algn="ctr">
              <a:buFont typeface="Wingdings"/>
              <a:buChar char="à"/>
            </a:pPr>
            <a:endParaRPr lang="en-GB" sz="1400" dirty="0">
              <a:latin typeface="Comic Sans MS" pitchFamily="66" charset="0"/>
              <a:sym typeface="Wingdings" panose="05000000000000000000" pitchFamily="2" charset="2"/>
            </a:endParaRPr>
          </a:p>
          <a:p>
            <a:pPr algn="ctr">
              <a:buFont typeface="Wingdings"/>
              <a:buChar char="à"/>
            </a:pPr>
            <a:r>
              <a:rPr lang="en-GB" sz="1400" dirty="0">
                <a:latin typeface="Comic Sans MS" pitchFamily="66" charset="0"/>
                <a:sym typeface="Wingdings" panose="05000000000000000000" pitchFamily="2" charset="2"/>
              </a:rPr>
              <a:t>The overall loss in energy = losses - gains</a:t>
            </a:r>
          </a:p>
          <a:p>
            <a:pPr marL="0" indent="0" algn="ctr">
              <a:buNone/>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9"/>
                <a:stretch>
                  <a:fillRect b="-4167"/>
                </a:stretch>
              </a:blipFill>
              <a:ln w="25400">
                <a:solidFill>
                  <a:schemeClr val="tx1"/>
                </a:solidFill>
              </a:ln>
            </p:spPr>
            <p:txBody>
              <a:bodyPr/>
              <a:lstStyle/>
              <a:p>
                <a:r>
                  <a:rPr lang="en-US">
                    <a:noFill/>
                  </a:rPr>
                  <a:t> </a:t>
                </a:r>
              </a:p>
            </p:txBody>
          </p:sp>
        </mc:Fallback>
      </mc:AlternateContent>
      <p:sp>
        <p:nvSpPr>
          <p:cNvPr id="13" name="TextBox 12"/>
          <p:cNvSpPr txBox="1"/>
          <p:nvPr/>
        </p:nvSpPr>
        <p:spPr>
          <a:xfrm>
            <a:off x="5791200" y="1752601"/>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grpSp>
        <p:nvGrpSpPr>
          <p:cNvPr id="14" name="Group 13"/>
          <p:cNvGrpSpPr/>
          <p:nvPr/>
        </p:nvGrpSpPr>
        <p:grpSpPr>
          <a:xfrm>
            <a:off x="6096000" y="1828800"/>
            <a:ext cx="152400" cy="152400"/>
            <a:chOff x="6934200" y="4267200"/>
            <a:chExt cx="152400" cy="152400"/>
          </a:xfrm>
        </p:grpSpPr>
        <p:cxnSp>
          <p:nvCxnSpPr>
            <p:cNvPr id="15" name="Straight Connector 1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 name="Straight Connector 25"/>
          <p:cNvCxnSpPr/>
          <p:nvPr/>
        </p:nvCxnSpPr>
        <p:spPr>
          <a:xfrm>
            <a:off x="74676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1722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553200" y="2819401"/>
            <a:ext cx="587020" cy="307777"/>
          </a:xfrm>
          <a:prstGeom prst="rect">
            <a:avLst/>
          </a:prstGeom>
          <a:noFill/>
        </p:spPr>
        <p:txBody>
          <a:bodyPr wrap="none" rtlCol="0">
            <a:spAutoFit/>
          </a:bodyPr>
          <a:lstStyle/>
          <a:p>
            <a:r>
              <a:rPr lang="en-GB" sz="1400" dirty="0">
                <a:latin typeface="Comic Sans MS" panose="030F0702030302020204" pitchFamily="66" charset="0"/>
              </a:rPr>
              <a:t>0.5m</a:t>
            </a:r>
          </a:p>
        </p:txBody>
      </p:sp>
      <p:sp>
        <p:nvSpPr>
          <p:cNvPr id="32" name="TextBox 31"/>
          <p:cNvSpPr txBox="1"/>
          <p:nvPr/>
        </p:nvSpPr>
        <p:spPr>
          <a:xfrm>
            <a:off x="7162800" y="31242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33" name="Straight Arrow Connector 32"/>
          <p:cNvCxnSpPr/>
          <p:nvPr/>
        </p:nvCxnSpPr>
        <p:spPr>
          <a:xfrm>
            <a:off x="73152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86868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8458200" y="31242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7" name="Straight Arrow Connector 36"/>
          <p:cNvCxnSpPr/>
          <p:nvPr/>
        </p:nvCxnSpPr>
        <p:spPr>
          <a:xfrm>
            <a:off x="86106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4676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001000" y="2819401"/>
            <a:ext cx="290464" cy="307777"/>
          </a:xfrm>
          <a:prstGeom prst="rect">
            <a:avLst/>
          </a:prstGeom>
          <a:noFill/>
        </p:spPr>
        <p:txBody>
          <a:bodyPr wrap="none" rtlCol="0">
            <a:spAutoFit/>
          </a:bodyPr>
          <a:lstStyle/>
          <a:p>
            <a:r>
              <a:rPr lang="en-GB" sz="1400" dirty="0">
                <a:latin typeface="Comic Sans MS" panose="030F0702030302020204" pitchFamily="66" charset="0"/>
              </a:rPr>
              <a:t>x</a:t>
            </a:r>
          </a:p>
        </p:txBody>
      </p:sp>
      <p:cxnSp>
        <p:nvCxnSpPr>
          <p:cNvPr id="40" name="Straight Arrow Connector 39"/>
          <p:cNvCxnSpPr/>
          <p:nvPr/>
        </p:nvCxnSpPr>
        <p:spPr>
          <a:xfrm>
            <a:off x="6172200" y="1981200"/>
            <a:ext cx="2819400" cy="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6172200" y="1752600"/>
            <a:ext cx="0" cy="22860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467600" y="19812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7467600" y="15240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3914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7239000" y="2362201"/>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4" name="TextBox 53"/>
          <p:cNvSpPr txBox="1"/>
          <p:nvPr/>
        </p:nvSpPr>
        <p:spPr>
          <a:xfrm>
            <a:off x="7239000" y="1219201"/>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cxnSp>
        <p:nvCxnSpPr>
          <p:cNvPr id="61" name="Straight Connector 60"/>
          <p:cNvCxnSpPr/>
          <p:nvPr/>
        </p:nvCxnSpPr>
        <p:spPr>
          <a:xfrm flipH="1">
            <a:off x="8991600" y="1905000"/>
            <a:ext cx="457200" cy="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9448800" y="1752601"/>
            <a:ext cx="651140" cy="307777"/>
          </a:xfrm>
          <a:prstGeom prst="rect">
            <a:avLst/>
          </a:prstGeom>
          <a:noFill/>
        </p:spPr>
        <p:txBody>
          <a:bodyPr wrap="none" rtlCol="0">
            <a:spAutoFit/>
          </a:bodyPr>
          <a:lstStyle/>
          <a:p>
            <a:r>
              <a:rPr lang="en-GB" sz="1400" dirty="0">
                <a:latin typeface="Comic Sans MS" panose="030F0702030302020204" pitchFamily="66" charset="0"/>
              </a:rPr>
              <a:t>0.32g</a:t>
            </a:r>
            <a:endParaRPr lang="en-GB" sz="1400" baseline="-25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47" name="TextBox 46"/>
              <p:cNvSpPr txBox="1"/>
              <p:nvPr/>
            </p:nvSpPr>
            <p:spPr>
              <a:xfrm>
                <a:off x="5562600" y="3581401"/>
                <a:ext cx="39624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47" name="TextBox 46"/>
              <p:cNvSpPr txBox="1">
                <a:spLocks noRot="1" noChangeAspect="1" noMove="1" noResize="1" noEditPoints="1" noAdjustHandles="1" noChangeArrowheads="1" noChangeShapeType="1" noTextEdit="1"/>
              </p:cNvSpPr>
              <p:nvPr/>
            </p:nvSpPr>
            <p:spPr>
              <a:xfrm>
                <a:off x="5562600" y="3581401"/>
                <a:ext cx="3962400" cy="276999"/>
              </a:xfrm>
              <a:prstGeom prst="rect">
                <a:avLst/>
              </a:prstGeom>
              <a:blipFill>
                <a:blip r:embed="rId10"/>
                <a:stretch>
                  <a:fillRect b="-4348"/>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5562600" y="4114801"/>
                <a:ext cx="41148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𝐾𝐸</m:t>
                      </m:r>
                      <m:r>
                        <a:rPr lang="en-GB" sz="1200" i="1">
                          <a:latin typeface="Cambria Math"/>
                        </a:rPr>
                        <m:t>−</m:t>
                      </m:r>
                      <m:r>
                        <a:rPr lang="en-GB" sz="1200" i="1">
                          <a:latin typeface="Cambria Math"/>
                        </a:rPr>
                        <m:t>𝑔𝑎𝑖𝑛</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𝐸𝑃𝐸</m:t>
                      </m:r>
                    </m:oMath>
                  </m:oMathPara>
                </a14:m>
                <a:endParaRPr lang="en-GB" sz="1200" dirty="0"/>
              </a:p>
            </p:txBody>
          </p:sp>
        </mc:Choice>
        <mc:Fallback xmlns="">
          <p:sp>
            <p:nvSpPr>
              <p:cNvPr id="57" name="TextBox 56"/>
              <p:cNvSpPr txBox="1">
                <a:spLocks noRot="1" noChangeAspect="1" noMove="1" noResize="1" noEditPoints="1" noAdjustHandles="1" noChangeArrowheads="1" noChangeShapeType="1" noTextEdit="1"/>
              </p:cNvSpPr>
              <p:nvPr/>
            </p:nvSpPr>
            <p:spPr>
              <a:xfrm>
                <a:off x="5562600" y="4114801"/>
                <a:ext cx="4114800" cy="276999"/>
              </a:xfrm>
              <a:prstGeom prst="rect">
                <a:avLst/>
              </a:prstGeom>
              <a:blipFill>
                <a:blip r:embed="rId11"/>
                <a:stretch>
                  <a:fillRect b="-4545"/>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7239000" y="4495800"/>
                <a:ext cx="1676400" cy="462884"/>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𝐹𝑑</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8" name="TextBox 57"/>
              <p:cNvSpPr txBox="1">
                <a:spLocks noRot="1" noChangeAspect="1" noMove="1" noResize="1" noEditPoints="1" noAdjustHandles="1" noChangeArrowheads="1" noChangeShapeType="1" noTextEdit="1"/>
              </p:cNvSpPr>
              <p:nvPr/>
            </p:nvSpPr>
            <p:spPr>
              <a:xfrm>
                <a:off x="7239000" y="4495800"/>
                <a:ext cx="1676400" cy="462884"/>
              </a:xfrm>
              <a:prstGeom prst="rect">
                <a:avLst/>
              </a:prstGeom>
              <a:blipFill>
                <a:blip r:embed="rId12"/>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6705600" y="5029201"/>
                <a:ext cx="2743200" cy="49564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d>
                        <m:dPr>
                          <m:ctrlPr>
                            <a:rPr lang="en-GB" sz="1200" i="1">
                              <a:latin typeface="Cambria Math" panose="02040503050406030204" pitchFamily="18" charset="0"/>
                            </a:rPr>
                          </m:ctrlPr>
                        </m:dPr>
                        <m:e>
                          <m:r>
                            <a:rPr lang="en-GB" sz="1200" i="1">
                              <a:latin typeface="Cambria Math"/>
                            </a:rPr>
                            <m:t>0.32</m:t>
                          </m:r>
                          <m:r>
                            <a:rPr lang="en-GB" sz="1200" i="1">
                              <a:latin typeface="Cambria Math"/>
                            </a:rPr>
                            <m:t>𝑔</m:t>
                          </m:r>
                        </m:e>
                      </m:d>
                      <m:d>
                        <m:dPr>
                          <m:ctrlPr>
                            <a:rPr lang="en-GB" sz="1200" i="1">
                              <a:latin typeface="Cambria Math" panose="02040503050406030204" pitchFamily="18" charset="0"/>
                            </a:rPr>
                          </m:ctrlPr>
                        </m:dPr>
                        <m:e>
                          <m:r>
                            <a:rPr lang="en-GB" sz="1200" i="1">
                              <a:latin typeface="Cambria Math"/>
                            </a:rPr>
                            <m:t>𝑥</m:t>
                          </m:r>
                        </m:e>
                      </m:d>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a:latin typeface="Cambria Math"/>
                            </a:rPr>
                            <m:t>2</m:t>
                          </m:r>
                        </m:den>
                      </m:f>
                      <m:d>
                        <m:dPr>
                          <m:ctrlPr>
                            <a:rPr lang="en-GB" sz="1200" i="1">
                              <a:latin typeface="Cambria Math" panose="02040503050406030204" pitchFamily="18" charset="0"/>
                            </a:rPr>
                          </m:ctrlPr>
                        </m:dPr>
                        <m:e>
                          <m:r>
                            <a:rPr lang="en-GB" sz="1200" i="1">
                              <a:latin typeface="Cambria Math"/>
                            </a:rPr>
                            <m:t>0.8</m:t>
                          </m:r>
                        </m:e>
                      </m:d>
                      <m:sSup>
                        <m:sSupPr>
                          <m:ctrlPr>
                            <a:rPr lang="en-GB" sz="1200" i="1">
                              <a:latin typeface="Cambria Math" panose="02040503050406030204" pitchFamily="18" charset="0"/>
                            </a:rPr>
                          </m:ctrlPr>
                        </m:sSupPr>
                        <m:e>
                          <m:d>
                            <m:dPr>
                              <m:ctrlPr>
                                <a:rPr lang="en-GB" sz="1200" i="1">
                                  <a:latin typeface="Cambria Math" panose="02040503050406030204" pitchFamily="18" charset="0"/>
                                </a:rPr>
                              </m:ctrlPr>
                            </m:dPr>
                            <m:e>
                              <m:r>
                                <a:rPr lang="en-GB" sz="1200" i="1">
                                  <a:latin typeface="Cambria Math"/>
                                </a:rPr>
                                <m:t>2</m:t>
                              </m:r>
                            </m:e>
                          </m:d>
                        </m:e>
                        <m:sup>
                          <m:r>
                            <a:rPr lang="en-GB" sz="1200" i="1">
                              <a:latin typeface="Cambria Math"/>
                            </a:rPr>
                            <m:t>2</m:t>
                          </m:r>
                        </m:sup>
                      </m:sSup>
                      <m:r>
                        <a:rPr lang="en-GB" sz="1200" i="1">
                          <a:latin typeface="Cambria Math"/>
                        </a:rPr>
                        <m:t>−</m:t>
                      </m:r>
                      <m:f>
                        <m:fPr>
                          <m:ctrlPr>
                            <a:rPr lang="en-GB" sz="1200" i="1">
                              <a:latin typeface="Cambria Math" panose="02040503050406030204" pitchFamily="18" charset="0"/>
                            </a:rPr>
                          </m:ctrlPr>
                        </m:fPr>
                        <m:num>
                          <m:r>
                            <a:rPr lang="en-GB" sz="1200" i="1">
                              <a:latin typeface="Cambria Math"/>
                            </a:rPr>
                            <m:t>(10)</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2(0.5)</m:t>
                          </m:r>
                        </m:den>
                      </m:f>
                    </m:oMath>
                  </m:oMathPara>
                </a14:m>
                <a:endParaRPr lang="en-GB" sz="1200" dirty="0"/>
              </a:p>
            </p:txBody>
          </p:sp>
        </mc:Choice>
        <mc:Fallback xmlns="">
          <p:sp>
            <p:nvSpPr>
              <p:cNvPr id="59" name="TextBox 58"/>
              <p:cNvSpPr txBox="1">
                <a:spLocks noRot="1" noChangeAspect="1" noMove="1" noResize="1" noEditPoints="1" noAdjustHandles="1" noChangeArrowheads="1" noChangeShapeType="1" noTextEdit="1"/>
              </p:cNvSpPr>
              <p:nvPr/>
            </p:nvSpPr>
            <p:spPr>
              <a:xfrm>
                <a:off x="6705600" y="5029201"/>
                <a:ext cx="2743200" cy="495649"/>
              </a:xfrm>
              <a:prstGeom prst="rect">
                <a:avLst/>
              </a:prstGeom>
              <a:blipFill>
                <a:blip r:embed="rId13"/>
                <a:stretch>
                  <a:fillRect b="-5128"/>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6934200" y="5638801"/>
                <a:ext cx="19050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3.136</m:t>
                      </m:r>
                      <m:r>
                        <a:rPr lang="en-GB" sz="1200" i="1">
                          <a:latin typeface="Cambria Math"/>
                        </a:rPr>
                        <m:t>𝑥</m:t>
                      </m:r>
                      <m:r>
                        <a:rPr lang="en-GB" sz="1200" i="1">
                          <a:latin typeface="Cambria Math"/>
                        </a:rPr>
                        <m:t>=1.6−10</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oMath>
                  </m:oMathPara>
                </a14:m>
                <a:endParaRPr lang="en-GB" sz="1200" dirty="0"/>
              </a:p>
            </p:txBody>
          </p:sp>
        </mc:Choice>
        <mc:Fallback xmlns="">
          <p:sp>
            <p:nvSpPr>
              <p:cNvPr id="60" name="TextBox 59"/>
              <p:cNvSpPr txBox="1">
                <a:spLocks noRot="1" noChangeAspect="1" noMove="1" noResize="1" noEditPoints="1" noAdjustHandles="1" noChangeArrowheads="1" noChangeShapeType="1" noTextEdit="1"/>
              </p:cNvSpPr>
              <p:nvPr/>
            </p:nvSpPr>
            <p:spPr>
              <a:xfrm>
                <a:off x="6934200" y="5638801"/>
                <a:ext cx="1905000" cy="276999"/>
              </a:xfrm>
              <a:prstGeom prst="rect">
                <a:avLst/>
              </a:prstGeom>
              <a:blipFill>
                <a:blip r:embed="rId14"/>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1" name="TextBox 70"/>
              <p:cNvSpPr txBox="1"/>
              <p:nvPr/>
            </p:nvSpPr>
            <p:spPr>
              <a:xfrm>
                <a:off x="6172200" y="6172201"/>
                <a:ext cx="1905000" cy="27699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10</m:t>
                      </m:r>
                      <m:sSup>
                        <m:sSupPr>
                          <m:ctrlPr>
                            <a:rPr lang="en-GB" sz="1200" i="1">
                              <a:latin typeface="Cambria Math" panose="02040503050406030204" pitchFamily="18" charset="0"/>
                            </a:rPr>
                          </m:ctrlPr>
                        </m:sSupPr>
                        <m:e>
                          <m:r>
                            <a:rPr lang="en-GB" sz="1200" i="1">
                              <a:latin typeface="Cambria Math"/>
                            </a:rPr>
                            <m:t>𝑥</m:t>
                          </m:r>
                        </m:e>
                        <m:sup>
                          <m:r>
                            <a:rPr lang="en-GB" sz="1200" i="1">
                              <a:latin typeface="Cambria Math"/>
                            </a:rPr>
                            <m:t>2</m:t>
                          </m:r>
                        </m:sup>
                      </m:sSup>
                      <m:r>
                        <a:rPr lang="en-GB" sz="1200" i="1">
                          <a:latin typeface="Cambria Math"/>
                        </a:rPr>
                        <m:t>+3.136</m:t>
                      </m:r>
                      <m:r>
                        <a:rPr lang="en-GB" sz="1200" i="1">
                          <a:latin typeface="Cambria Math"/>
                        </a:rPr>
                        <m:t>𝑥</m:t>
                      </m:r>
                      <m:r>
                        <a:rPr lang="en-GB" sz="1200" i="1">
                          <a:latin typeface="Cambria Math"/>
                        </a:rPr>
                        <m:t>−1.6=0</m:t>
                      </m:r>
                    </m:oMath>
                  </m:oMathPara>
                </a14:m>
                <a:endParaRPr lang="en-GB" sz="1200" dirty="0"/>
              </a:p>
            </p:txBody>
          </p:sp>
        </mc:Choice>
        <mc:Fallback xmlns="">
          <p:sp>
            <p:nvSpPr>
              <p:cNvPr id="71" name="TextBox 70"/>
              <p:cNvSpPr txBox="1">
                <a:spLocks noRot="1" noChangeAspect="1" noMove="1" noResize="1" noEditPoints="1" noAdjustHandles="1" noChangeArrowheads="1" noChangeShapeType="1" noTextEdit="1"/>
              </p:cNvSpPr>
              <p:nvPr/>
            </p:nvSpPr>
            <p:spPr>
              <a:xfrm>
                <a:off x="6172200" y="6172201"/>
                <a:ext cx="1905000" cy="276999"/>
              </a:xfrm>
              <a:prstGeom prst="rect">
                <a:avLst/>
              </a:prstGeom>
              <a:blipFill>
                <a:blip r:embed="rId15"/>
                <a:stretch>
                  <a:fillRect/>
                </a:stretch>
              </a:blipFill>
              <a:ln w="25400">
                <a:noFill/>
              </a:ln>
            </p:spPr>
            <p:txBody>
              <a:bodyPr/>
              <a:lstStyle/>
              <a:p>
                <a:r>
                  <a:rPr lang="en-US">
                    <a:noFill/>
                  </a:rPr>
                  <a:t> </a:t>
                </a:r>
              </a:p>
            </p:txBody>
          </p:sp>
        </mc:Fallback>
      </mc:AlternateContent>
      <p:sp>
        <p:nvSpPr>
          <p:cNvPr id="72" name="Arc 71"/>
          <p:cNvSpPr/>
          <p:nvPr/>
        </p:nvSpPr>
        <p:spPr>
          <a:xfrm>
            <a:off x="9372600" y="38100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3" name="TextBox 72"/>
          <p:cNvSpPr txBox="1"/>
          <p:nvPr/>
        </p:nvSpPr>
        <p:spPr>
          <a:xfrm>
            <a:off x="9579591" y="3733801"/>
            <a:ext cx="1066800"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Losses - gains</a:t>
            </a:r>
            <a:endParaRPr lang="en-GB" sz="1200" baseline="30000" dirty="0">
              <a:solidFill>
                <a:srgbClr val="FF0000"/>
              </a:solidFill>
              <a:latin typeface="Comic Sans MS" panose="030F0702030302020204" pitchFamily="66" charset="0"/>
            </a:endParaRPr>
          </a:p>
        </p:txBody>
      </p:sp>
      <p:sp>
        <p:nvSpPr>
          <p:cNvPr id="74" name="Arc 73"/>
          <p:cNvSpPr/>
          <p:nvPr/>
        </p:nvSpPr>
        <p:spPr>
          <a:xfrm>
            <a:off x="9372600" y="42672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5" name="Arc 74"/>
          <p:cNvSpPr/>
          <p:nvPr/>
        </p:nvSpPr>
        <p:spPr>
          <a:xfrm>
            <a:off x="9144000" y="48006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6" name="Arc 75"/>
          <p:cNvSpPr/>
          <p:nvPr/>
        </p:nvSpPr>
        <p:spPr>
          <a:xfrm>
            <a:off x="9144000" y="53340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7" name="Arc 76"/>
          <p:cNvSpPr/>
          <p:nvPr/>
        </p:nvSpPr>
        <p:spPr>
          <a:xfrm>
            <a:off x="8458200" y="5867400"/>
            <a:ext cx="304800" cy="457200"/>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9" name="TextBox 78"/>
          <p:cNvSpPr txBox="1"/>
          <p:nvPr/>
        </p:nvSpPr>
        <p:spPr>
          <a:xfrm>
            <a:off x="9372600" y="4800601"/>
            <a:ext cx="1143000"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values carefully</a:t>
            </a:r>
            <a:endParaRPr lang="en-GB" sz="1200" baseline="30000" dirty="0">
              <a:solidFill>
                <a:srgbClr val="FF0000"/>
              </a:solidFill>
              <a:latin typeface="Comic Sans MS" panose="030F0702030302020204" pitchFamily="66" charset="0"/>
            </a:endParaRPr>
          </a:p>
        </p:txBody>
      </p:sp>
      <p:sp>
        <p:nvSpPr>
          <p:cNvPr id="80" name="TextBox 79"/>
          <p:cNvSpPr txBox="1"/>
          <p:nvPr/>
        </p:nvSpPr>
        <p:spPr>
          <a:xfrm>
            <a:off x="9490882" y="5334001"/>
            <a:ext cx="872319"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Simplify/calculate</a:t>
            </a:r>
            <a:endParaRPr lang="en-GB" sz="1200" baseline="30000" dirty="0">
              <a:solidFill>
                <a:srgbClr val="FF0000"/>
              </a:solidFill>
              <a:latin typeface="Comic Sans MS" panose="030F0702030302020204" pitchFamily="66" charset="0"/>
            </a:endParaRPr>
          </a:p>
        </p:txBody>
      </p:sp>
      <p:sp>
        <p:nvSpPr>
          <p:cNvPr id="81" name="TextBox 80"/>
          <p:cNvSpPr txBox="1"/>
          <p:nvPr/>
        </p:nvSpPr>
        <p:spPr>
          <a:xfrm>
            <a:off x="8686801" y="5791201"/>
            <a:ext cx="872319"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Set equal to 0</a:t>
            </a:r>
            <a:endParaRPr lang="en-GB" sz="1200" baseline="30000" dirty="0">
              <a:solidFill>
                <a:srgbClr val="FF0000"/>
              </a:solidFill>
              <a:latin typeface="Comic Sans MS" panose="030F0702030302020204" pitchFamily="66" charset="0"/>
            </a:endParaRPr>
          </a:p>
        </p:txBody>
      </p:sp>
      <p:sp>
        <p:nvSpPr>
          <p:cNvPr id="82" name="TextBox 81"/>
          <p:cNvSpPr txBox="1"/>
          <p:nvPr/>
        </p:nvSpPr>
        <p:spPr>
          <a:xfrm>
            <a:off x="5562600" y="6477001"/>
            <a:ext cx="4724400"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As with the last example, we can use the Quadratic formula…</a:t>
            </a:r>
            <a:endParaRPr lang="en-GB" sz="1200" baseline="30000" dirty="0">
              <a:solidFill>
                <a:srgbClr val="FF0000"/>
              </a:solidFill>
              <a:latin typeface="Comic Sans MS" panose="030F0702030302020204" pitchFamily="66" charset="0"/>
            </a:endParaRPr>
          </a:p>
        </p:txBody>
      </p:sp>
      <p:sp>
        <p:nvSpPr>
          <p:cNvPr id="56" name="TextBox 55"/>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1420139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blinds(horizontal)">
                                      <p:cBhvr>
                                        <p:cTn id="12" dur="5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blinds(horizontal)">
                                      <p:cBhvr>
                                        <p:cTn id="22" dur="500"/>
                                        <p:tgtEl>
                                          <p:spTgt spid="7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3"/>
                                        </p:tgtEl>
                                        <p:attrNameLst>
                                          <p:attrName>style.visibility</p:attrName>
                                        </p:attrNameLst>
                                      </p:cBhvr>
                                      <p:to>
                                        <p:strVal val="visible"/>
                                      </p:to>
                                    </p:set>
                                    <p:animEffect transition="in" filter="blinds(horizontal)">
                                      <p:cBhvr>
                                        <p:cTn id="27" dur="500"/>
                                        <p:tgtEl>
                                          <p:spTgt spid="7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blinds(horizontal)">
                                      <p:cBhvr>
                                        <p:cTn id="32" dur="500"/>
                                        <p:tgtEl>
                                          <p:spTgt spid="5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blinds(horizontal)">
                                      <p:cBhvr>
                                        <p:cTn id="37" dur="500"/>
                                        <p:tgtEl>
                                          <p:spTgt spid="7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8"/>
                                        </p:tgtEl>
                                        <p:attrNameLst>
                                          <p:attrName>style.visibility</p:attrName>
                                        </p:attrNameLst>
                                      </p:cBhvr>
                                      <p:to>
                                        <p:strVal val="visible"/>
                                      </p:to>
                                    </p:set>
                                    <p:animEffect transition="in" filter="blinds(horizontal)">
                                      <p:cBhvr>
                                        <p:cTn id="42" dur="500"/>
                                        <p:tgtEl>
                                          <p:spTgt spid="78"/>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mph" presetSubtype="2" fill="hold" nodeType="clickEffect">
                                  <p:stCondLst>
                                    <p:cond delay="0"/>
                                  </p:stCondLst>
                                  <p:childTnLst>
                                    <p:animClr clrSpc="rgb" dir="cw">
                                      <p:cBhvr>
                                        <p:cTn id="46" dur="500" fill="hold"/>
                                        <p:tgtEl>
                                          <p:spTgt spid="68"/>
                                        </p:tgtEl>
                                        <p:attrNameLst>
                                          <p:attrName>fillcolor</p:attrName>
                                        </p:attrNameLst>
                                      </p:cBhvr>
                                      <p:to>
                                        <a:srgbClr val="99CCFF"/>
                                      </p:to>
                                    </p:animClr>
                                    <p:set>
                                      <p:cBhvr>
                                        <p:cTn id="47" dur="500" fill="hold"/>
                                        <p:tgtEl>
                                          <p:spTgt spid="68"/>
                                        </p:tgtEl>
                                        <p:attrNameLst>
                                          <p:attrName>fill.type</p:attrName>
                                        </p:attrNameLst>
                                      </p:cBhvr>
                                      <p:to>
                                        <p:strVal val="solid"/>
                                      </p:to>
                                    </p:set>
                                    <p:set>
                                      <p:cBhvr>
                                        <p:cTn id="48" dur="500" fill="hold"/>
                                        <p:tgtEl>
                                          <p:spTgt spid="68"/>
                                        </p:tgtEl>
                                        <p:attrNameLst>
                                          <p:attrName>fill.on</p:attrName>
                                        </p:attrNameLst>
                                      </p:cBhvr>
                                      <p:to>
                                        <p:strVal val="true"/>
                                      </p:to>
                                    </p:set>
                                  </p:childTnLst>
                                </p:cTn>
                              </p:par>
                            </p:childTnLst>
                          </p:cTn>
                        </p:par>
                      </p:childTnLst>
                    </p:cTn>
                  </p:par>
                  <p:par>
                    <p:cTn id="49" fill="hold">
                      <p:stCondLst>
                        <p:cond delay="indefinite"/>
                      </p:stCondLst>
                      <p:childTnLst>
                        <p:par>
                          <p:cTn id="50" fill="hold">
                            <p:stCondLst>
                              <p:cond delay="0"/>
                            </p:stCondLst>
                            <p:childTnLst>
                              <p:par>
                                <p:cTn id="51" presetID="1" presetClass="emph" presetSubtype="2" fill="hold" nodeType="clickEffect">
                                  <p:stCondLst>
                                    <p:cond delay="0"/>
                                  </p:stCondLst>
                                  <p:childTnLst>
                                    <p:animClr clrSpc="rgb" dir="cw">
                                      <p:cBhvr>
                                        <p:cTn id="52" dur="500" fill="hold"/>
                                        <p:tgtEl>
                                          <p:spTgt spid="50"/>
                                        </p:tgtEl>
                                        <p:attrNameLst>
                                          <p:attrName>fillcolor</p:attrName>
                                        </p:attrNameLst>
                                      </p:cBhvr>
                                      <p:to>
                                        <a:srgbClr val="99CCFF"/>
                                      </p:to>
                                    </p:animClr>
                                    <p:set>
                                      <p:cBhvr>
                                        <p:cTn id="53" dur="500" fill="hold"/>
                                        <p:tgtEl>
                                          <p:spTgt spid="50"/>
                                        </p:tgtEl>
                                        <p:attrNameLst>
                                          <p:attrName>fill.type</p:attrName>
                                        </p:attrNameLst>
                                      </p:cBhvr>
                                      <p:to>
                                        <p:strVal val="solid"/>
                                      </p:to>
                                    </p:set>
                                    <p:set>
                                      <p:cBhvr>
                                        <p:cTn id="54" dur="500" fill="hold"/>
                                        <p:tgtEl>
                                          <p:spTgt spid="50"/>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mph" presetSubtype="2" fill="hold" nodeType="clickEffect">
                                  <p:stCondLst>
                                    <p:cond delay="0"/>
                                  </p:stCondLst>
                                  <p:childTnLst>
                                    <p:animClr clrSpc="rgb" dir="cw">
                                      <p:cBhvr>
                                        <p:cTn id="58" dur="500" fill="hold"/>
                                        <p:tgtEl>
                                          <p:spTgt spid="52"/>
                                        </p:tgtEl>
                                        <p:attrNameLst>
                                          <p:attrName>fillcolor</p:attrName>
                                        </p:attrNameLst>
                                      </p:cBhvr>
                                      <p:to>
                                        <a:srgbClr val="99CCFF"/>
                                      </p:to>
                                    </p:animClr>
                                    <p:set>
                                      <p:cBhvr>
                                        <p:cTn id="59" dur="500" fill="hold"/>
                                        <p:tgtEl>
                                          <p:spTgt spid="52"/>
                                        </p:tgtEl>
                                        <p:attrNameLst>
                                          <p:attrName>fill.type</p:attrName>
                                        </p:attrNameLst>
                                      </p:cBhvr>
                                      <p:to>
                                        <p:strVal val="solid"/>
                                      </p:to>
                                    </p:set>
                                    <p:set>
                                      <p:cBhvr>
                                        <p:cTn id="60" dur="500" fill="hold"/>
                                        <p:tgtEl>
                                          <p:spTgt spid="52"/>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58"/>
                                        </p:tgtEl>
                                        <p:attrNameLst>
                                          <p:attrName>style.visibility</p:attrName>
                                        </p:attrNameLst>
                                      </p:cBhvr>
                                      <p:to>
                                        <p:strVal val="visible"/>
                                      </p:to>
                                    </p:set>
                                    <p:animEffect transition="in" filter="blinds(horizontal)">
                                      <p:cBhvr>
                                        <p:cTn id="65" dur="500"/>
                                        <p:tgtEl>
                                          <p:spTgt spid="58"/>
                                        </p:tgtEl>
                                      </p:cBhvr>
                                    </p:animEffec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grpId="0" nodeType="click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blinds(horizontal)">
                                      <p:cBhvr>
                                        <p:cTn id="70" dur="500"/>
                                        <p:tgtEl>
                                          <p:spTgt spid="75"/>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79"/>
                                        </p:tgtEl>
                                        <p:attrNameLst>
                                          <p:attrName>style.visibility</p:attrName>
                                        </p:attrNameLst>
                                      </p:cBhvr>
                                      <p:to>
                                        <p:strVal val="visible"/>
                                      </p:to>
                                    </p:set>
                                    <p:animEffect transition="in" filter="blinds(horizontal)">
                                      <p:cBhvr>
                                        <p:cTn id="75" dur="500"/>
                                        <p:tgtEl>
                                          <p:spTgt spid="79"/>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59"/>
                                        </p:tgtEl>
                                        <p:attrNameLst>
                                          <p:attrName>style.visibility</p:attrName>
                                        </p:attrNameLst>
                                      </p:cBhvr>
                                      <p:to>
                                        <p:strVal val="visible"/>
                                      </p:to>
                                    </p:set>
                                    <p:animEffect transition="in" filter="blinds(horizontal)">
                                      <p:cBhvr>
                                        <p:cTn id="80" dur="500"/>
                                        <p:tgtEl>
                                          <p:spTgt spid="59"/>
                                        </p:tgtEl>
                                      </p:cBhvr>
                                    </p:animEffect>
                                  </p:childTnLst>
                                </p:cTn>
                              </p:par>
                            </p:childTnLst>
                          </p:cTn>
                        </p:par>
                      </p:childTnLst>
                    </p:cTn>
                  </p:par>
                  <p:par>
                    <p:cTn id="81" fill="hold">
                      <p:stCondLst>
                        <p:cond delay="indefinite"/>
                      </p:stCondLst>
                      <p:childTnLst>
                        <p:par>
                          <p:cTn id="82" fill="hold">
                            <p:stCondLst>
                              <p:cond delay="0"/>
                            </p:stCondLst>
                            <p:childTnLst>
                              <p:par>
                                <p:cTn id="83" presetID="3" presetClass="entr" presetSubtype="10" fill="hold" grpId="0" nodeType="clickEffect">
                                  <p:stCondLst>
                                    <p:cond delay="0"/>
                                  </p:stCondLst>
                                  <p:childTnLst>
                                    <p:set>
                                      <p:cBhvr>
                                        <p:cTn id="84" dur="1" fill="hold">
                                          <p:stCondLst>
                                            <p:cond delay="0"/>
                                          </p:stCondLst>
                                        </p:cTn>
                                        <p:tgtEl>
                                          <p:spTgt spid="76"/>
                                        </p:tgtEl>
                                        <p:attrNameLst>
                                          <p:attrName>style.visibility</p:attrName>
                                        </p:attrNameLst>
                                      </p:cBhvr>
                                      <p:to>
                                        <p:strVal val="visible"/>
                                      </p:to>
                                    </p:set>
                                    <p:animEffect transition="in" filter="blinds(horizontal)">
                                      <p:cBhvr>
                                        <p:cTn id="85" dur="500"/>
                                        <p:tgtEl>
                                          <p:spTgt spid="76"/>
                                        </p:tgtEl>
                                      </p:cBhvr>
                                    </p:animEffect>
                                  </p:childTnLst>
                                </p:cTn>
                              </p:par>
                            </p:childTnLst>
                          </p:cTn>
                        </p:par>
                      </p:childTnLst>
                    </p:cTn>
                  </p:par>
                  <p:par>
                    <p:cTn id="86" fill="hold">
                      <p:stCondLst>
                        <p:cond delay="indefinite"/>
                      </p:stCondLst>
                      <p:childTnLst>
                        <p:par>
                          <p:cTn id="87" fill="hold">
                            <p:stCondLst>
                              <p:cond delay="0"/>
                            </p:stCondLst>
                            <p:childTnLst>
                              <p:par>
                                <p:cTn id="88" presetID="3" presetClass="entr" presetSubtype="10" fill="hold" grpId="0" nodeType="clickEffect">
                                  <p:stCondLst>
                                    <p:cond delay="0"/>
                                  </p:stCondLst>
                                  <p:childTnLst>
                                    <p:set>
                                      <p:cBhvr>
                                        <p:cTn id="89" dur="1" fill="hold">
                                          <p:stCondLst>
                                            <p:cond delay="0"/>
                                          </p:stCondLst>
                                        </p:cTn>
                                        <p:tgtEl>
                                          <p:spTgt spid="80"/>
                                        </p:tgtEl>
                                        <p:attrNameLst>
                                          <p:attrName>style.visibility</p:attrName>
                                        </p:attrNameLst>
                                      </p:cBhvr>
                                      <p:to>
                                        <p:strVal val="visible"/>
                                      </p:to>
                                    </p:set>
                                    <p:animEffect transition="in" filter="blinds(horizontal)">
                                      <p:cBhvr>
                                        <p:cTn id="90" dur="500"/>
                                        <p:tgtEl>
                                          <p:spTgt spid="80"/>
                                        </p:tgtEl>
                                      </p:cBhvr>
                                    </p:animEffec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blinds(horizontal)">
                                      <p:cBhvr>
                                        <p:cTn id="95" dur="500"/>
                                        <p:tgtEl>
                                          <p:spTgt spid="60"/>
                                        </p:tgtEl>
                                      </p:cBhvr>
                                    </p:animEffect>
                                  </p:childTnLst>
                                </p:cTn>
                              </p:par>
                            </p:childTnLst>
                          </p:cTn>
                        </p:par>
                      </p:childTnLst>
                    </p:cTn>
                  </p:par>
                  <p:par>
                    <p:cTn id="96" fill="hold">
                      <p:stCondLst>
                        <p:cond delay="indefinite"/>
                      </p:stCondLst>
                      <p:childTnLst>
                        <p:par>
                          <p:cTn id="97" fill="hold">
                            <p:stCondLst>
                              <p:cond delay="0"/>
                            </p:stCondLst>
                            <p:childTnLst>
                              <p:par>
                                <p:cTn id="98" presetID="3" presetClass="entr" presetSubtype="10" fill="hold" grpId="0" nodeType="click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blinds(horizontal)">
                                      <p:cBhvr>
                                        <p:cTn id="100" dur="500"/>
                                        <p:tgtEl>
                                          <p:spTgt spid="77"/>
                                        </p:tgtEl>
                                      </p:cBhvr>
                                    </p:animEffect>
                                  </p:childTnLst>
                                </p:cTn>
                              </p:par>
                            </p:childTnLst>
                          </p:cTn>
                        </p:par>
                      </p:childTnLst>
                    </p:cTn>
                  </p:par>
                  <p:par>
                    <p:cTn id="101" fill="hold">
                      <p:stCondLst>
                        <p:cond delay="indefinite"/>
                      </p:stCondLst>
                      <p:childTnLst>
                        <p:par>
                          <p:cTn id="102" fill="hold">
                            <p:stCondLst>
                              <p:cond delay="0"/>
                            </p:stCondLst>
                            <p:childTnLst>
                              <p:par>
                                <p:cTn id="103" presetID="3" presetClass="entr" presetSubtype="10" fill="hold" grpId="0" nodeType="clickEffect">
                                  <p:stCondLst>
                                    <p:cond delay="0"/>
                                  </p:stCondLst>
                                  <p:childTnLst>
                                    <p:set>
                                      <p:cBhvr>
                                        <p:cTn id="104" dur="1" fill="hold">
                                          <p:stCondLst>
                                            <p:cond delay="0"/>
                                          </p:stCondLst>
                                        </p:cTn>
                                        <p:tgtEl>
                                          <p:spTgt spid="81"/>
                                        </p:tgtEl>
                                        <p:attrNameLst>
                                          <p:attrName>style.visibility</p:attrName>
                                        </p:attrNameLst>
                                      </p:cBhvr>
                                      <p:to>
                                        <p:strVal val="visible"/>
                                      </p:to>
                                    </p:set>
                                    <p:animEffect transition="in" filter="blinds(horizontal)">
                                      <p:cBhvr>
                                        <p:cTn id="105" dur="500"/>
                                        <p:tgtEl>
                                          <p:spTgt spid="81"/>
                                        </p:tgtEl>
                                      </p:cBhvr>
                                    </p:animEffect>
                                  </p:childTnLst>
                                </p:cTn>
                              </p:par>
                            </p:childTnLst>
                          </p:cTn>
                        </p:par>
                      </p:childTnLst>
                    </p:cTn>
                  </p:par>
                  <p:par>
                    <p:cTn id="106" fill="hold">
                      <p:stCondLst>
                        <p:cond delay="indefinite"/>
                      </p:stCondLst>
                      <p:childTnLst>
                        <p:par>
                          <p:cTn id="107" fill="hold">
                            <p:stCondLst>
                              <p:cond delay="0"/>
                            </p:stCondLst>
                            <p:childTnLst>
                              <p:par>
                                <p:cTn id="108" presetID="3" presetClass="entr" presetSubtype="10" fill="hold" grpId="0" nodeType="clickEffect">
                                  <p:stCondLst>
                                    <p:cond delay="0"/>
                                  </p:stCondLst>
                                  <p:childTnLst>
                                    <p:set>
                                      <p:cBhvr>
                                        <p:cTn id="109" dur="1" fill="hold">
                                          <p:stCondLst>
                                            <p:cond delay="0"/>
                                          </p:stCondLst>
                                        </p:cTn>
                                        <p:tgtEl>
                                          <p:spTgt spid="71"/>
                                        </p:tgtEl>
                                        <p:attrNameLst>
                                          <p:attrName>style.visibility</p:attrName>
                                        </p:attrNameLst>
                                      </p:cBhvr>
                                      <p:to>
                                        <p:strVal val="visible"/>
                                      </p:to>
                                    </p:set>
                                    <p:animEffect transition="in" filter="blinds(horizontal)">
                                      <p:cBhvr>
                                        <p:cTn id="110" dur="500"/>
                                        <p:tgtEl>
                                          <p:spTgt spid="71"/>
                                        </p:tgtEl>
                                      </p:cBhvr>
                                    </p:animEffect>
                                  </p:childTnLst>
                                </p:cTn>
                              </p:par>
                            </p:childTnLst>
                          </p:cTn>
                        </p:par>
                      </p:childTnLst>
                    </p:cTn>
                  </p:par>
                  <p:par>
                    <p:cTn id="111" fill="hold">
                      <p:stCondLst>
                        <p:cond delay="indefinite"/>
                      </p:stCondLst>
                      <p:childTnLst>
                        <p:par>
                          <p:cTn id="112" fill="hold">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82"/>
                                        </p:tgtEl>
                                        <p:attrNameLst>
                                          <p:attrName>style.visibility</p:attrName>
                                        </p:attrNameLst>
                                      </p:cBhvr>
                                      <p:to>
                                        <p:strVal val="visible"/>
                                      </p:to>
                                    </p:set>
                                    <p:animEffect transition="in" filter="blinds(horizontal)">
                                      <p:cBhvr>
                                        <p:cTn id="115" dur="500"/>
                                        <p:tgtEl>
                                          <p:spTgt spid="82"/>
                                        </p:tgtEl>
                                      </p:cBhvr>
                                    </p:animEffect>
                                  </p:childTnLst>
                                </p:cTn>
                              </p:par>
                            </p:childTnLst>
                          </p:cTn>
                        </p:par>
                      </p:childTnLst>
                    </p:cTn>
                  </p:par>
                  <p:par>
                    <p:cTn id="116" fill="hold">
                      <p:stCondLst>
                        <p:cond delay="indefinite"/>
                      </p:stCondLst>
                      <p:childTnLst>
                        <p:par>
                          <p:cTn id="117" fill="hold">
                            <p:stCondLst>
                              <p:cond delay="0"/>
                            </p:stCondLst>
                            <p:childTnLst>
                              <p:par>
                                <p:cTn id="118" presetID="1" presetClass="emph" presetSubtype="2" fill="hold" nodeType="clickEffect">
                                  <p:stCondLst>
                                    <p:cond delay="0"/>
                                  </p:stCondLst>
                                  <p:childTnLst>
                                    <p:animClr clrSpc="rgb" dir="cw">
                                      <p:cBhvr>
                                        <p:cTn id="119" dur="500" fill="hold"/>
                                        <p:tgtEl>
                                          <p:spTgt spid="68"/>
                                        </p:tgtEl>
                                        <p:attrNameLst>
                                          <p:attrName>fillcolor</p:attrName>
                                        </p:attrNameLst>
                                      </p:cBhvr>
                                      <p:to>
                                        <a:schemeClr val="bg1"/>
                                      </p:to>
                                    </p:animClr>
                                    <p:set>
                                      <p:cBhvr>
                                        <p:cTn id="120" dur="500" fill="hold"/>
                                        <p:tgtEl>
                                          <p:spTgt spid="68"/>
                                        </p:tgtEl>
                                        <p:attrNameLst>
                                          <p:attrName>fill.type</p:attrName>
                                        </p:attrNameLst>
                                      </p:cBhvr>
                                      <p:to>
                                        <p:strVal val="solid"/>
                                      </p:to>
                                    </p:set>
                                    <p:set>
                                      <p:cBhvr>
                                        <p:cTn id="121" dur="500" fill="hold"/>
                                        <p:tgtEl>
                                          <p:spTgt spid="68"/>
                                        </p:tgtEl>
                                        <p:attrNameLst>
                                          <p:attrName>fill.on</p:attrName>
                                        </p:attrNameLst>
                                      </p:cBhvr>
                                      <p:to>
                                        <p:strVal val="true"/>
                                      </p:to>
                                    </p:set>
                                  </p:childTnLst>
                                </p:cTn>
                              </p:par>
                              <p:par>
                                <p:cTn id="122" presetID="1" presetClass="emph" presetSubtype="2" fill="hold" nodeType="withEffect">
                                  <p:stCondLst>
                                    <p:cond delay="0"/>
                                  </p:stCondLst>
                                  <p:childTnLst>
                                    <p:animClr clrSpc="rgb" dir="cw">
                                      <p:cBhvr>
                                        <p:cTn id="123" dur="500" fill="hold"/>
                                        <p:tgtEl>
                                          <p:spTgt spid="50"/>
                                        </p:tgtEl>
                                        <p:attrNameLst>
                                          <p:attrName>fillcolor</p:attrName>
                                        </p:attrNameLst>
                                      </p:cBhvr>
                                      <p:to>
                                        <a:schemeClr val="bg1"/>
                                      </p:to>
                                    </p:animClr>
                                    <p:set>
                                      <p:cBhvr>
                                        <p:cTn id="124" dur="500" fill="hold"/>
                                        <p:tgtEl>
                                          <p:spTgt spid="50"/>
                                        </p:tgtEl>
                                        <p:attrNameLst>
                                          <p:attrName>fill.type</p:attrName>
                                        </p:attrNameLst>
                                      </p:cBhvr>
                                      <p:to>
                                        <p:strVal val="solid"/>
                                      </p:to>
                                    </p:set>
                                    <p:set>
                                      <p:cBhvr>
                                        <p:cTn id="125" dur="500" fill="hold"/>
                                        <p:tgtEl>
                                          <p:spTgt spid="50"/>
                                        </p:tgtEl>
                                        <p:attrNameLst>
                                          <p:attrName>fill.on</p:attrName>
                                        </p:attrNameLst>
                                      </p:cBhvr>
                                      <p:to>
                                        <p:strVal val="true"/>
                                      </p:to>
                                    </p:set>
                                  </p:childTnLst>
                                </p:cTn>
                              </p:par>
                              <p:par>
                                <p:cTn id="126" presetID="1" presetClass="emph" presetSubtype="2" fill="hold" nodeType="withEffect">
                                  <p:stCondLst>
                                    <p:cond delay="0"/>
                                  </p:stCondLst>
                                  <p:childTnLst>
                                    <p:animClr clrSpc="rgb" dir="cw">
                                      <p:cBhvr>
                                        <p:cTn id="127" dur="500" fill="hold"/>
                                        <p:tgtEl>
                                          <p:spTgt spid="52"/>
                                        </p:tgtEl>
                                        <p:attrNameLst>
                                          <p:attrName>fillcolor</p:attrName>
                                        </p:attrNameLst>
                                      </p:cBhvr>
                                      <p:to>
                                        <a:schemeClr val="bg1"/>
                                      </p:to>
                                    </p:animClr>
                                    <p:set>
                                      <p:cBhvr>
                                        <p:cTn id="128" dur="500" fill="hold"/>
                                        <p:tgtEl>
                                          <p:spTgt spid="52"/>
                                        </p:tgtEl>
                                        <p:attrNameLst>
                                          <p:attrName>fill.type</p:attrName>
                                        </p:attrNameLst>
                                      </p:cBhvr>
                                      <p:to>
                                        <p:strVal val="solid"/>
                                      </p:to>
                                    </p:set>
                                    <p:set>
                                      <p:cBhvr>
                                        <p:cTn id="129" dur="500" fill="hold"/>
                                        <p:tgtEl>
                                          <p:spTgt spid="5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47" grpId="0"/>
      <p:bldP spid="57" grpId="0"/>
      <p:bldP spid="58" grpId="0"/>
      <p:bldP spid="59" grpId="0"/>
      <p:bldP spid="60" grpId="0"/>
      <p:bldP spid="71" grpId="0"/>
      <p:bldP spid="72" grpId="0" animBg="1"/>
      <p:bldP spid="73" grpId="0"/>
      <p:bldP spid="74" grpId="0" animBg="1"/>
      <p:bldP spid="75" grpId="0" animBg="1"/>
      <p:bldP spid="76" grpId="0" animBg="1"/>
      <p:bldP spid="77" grpId="0" animBg="1"/>
      <p:bldP spid="79" grpId="0"/>
      <p:bldP spid="80" grpId="0"/>
      <p:bldP spid="81" grpId="0"/>
      <p:bldP spid="8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Connector 17"/>
          <p:cNvCxnSpPr/>
          <p:nvPr/>
        </p:nvCxnSpPr>
        <p:spPr>
          <a:xfrm>
            <a:off x="61722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GB" dirty="0">
                <a:latin typeface="Comic Sans MS" pitchFamily="66" charset="0"/>
              </a:rPr>
              <a:t>Elastic Strings and Springs</a:t>
            </a:r>
          </a:p>
        </p:txBody>
      </p:sp>
      <p:sp>
        <p:nvSpPr>
          <p:cNvPr id="3" name="Content Placeholder 2"/>
          <p:cNvSpPr>
            <a:spLocks noGrp="1"/>
          </p:cNvSpPr>
          <p:nvPr>
            <p:ph idx="1"/>
          </p:nvPr>
        </p:nvSpPr>
        <p:spPr>
          <a:xfrm>
            <a:off x="1796956" y="1600200"/>
            <a:ext cx="3712191" cy="5257800"/>
          </a:xfrm>
        </p:spPr>
        <p:txBody>
          <a:bodyPr>
            <a:normAutofit/>
          </a:bodyPr>
          <a:lstStyle/>
          <a:p>
            <a:pPr marL="0" indent="0" algn="ctr">
              <a:buNone/>
            </a:pPr>
            <a:r>
              <a:rPr lang="en-GB" sz="1400" b="1" dirty="0">
                <a:latin typeface="Comic Sans MS" pitchFamily="66" charset="0"/>
              </a:rPr>
              <a:t>You can solve problems involving elastic energy using the conservation of energy principle and the work-energy principle</a:t>
            </a:r>
            <a:endParaRPr lang="en-GB" sz="1400" dirty="0">
              <a:latin typeface="Comic Sans MS" pitchFamily="66" charset="0"/>
            </a:endParaRPr>
          </a:p>
          <a:p>
            <a:pPr marL="0" indent="0" algn="ctr">
              <a:buNone/>
            </a:pPr>
            <a:endParaRPr lang="en-GB" sz="1400" dirty="0">
              <a:latin typeface="Comic Sans MS" pitchFamily="66" charset="0"/>
            </a:endParaRPr>
          </a:p>
          <a:p>
            <a:pPr marL="0" indent="0" algn="ctr">
              <a:buNone/>
            </a:pPr>
            <a:r>
              <a:rPr lang="en-GB" sz="1400" dirty="0">
                <a:latin typeface="Comic Sans MS" pitchFamily="66" charset="0"/>
              </a:rPr>
              <a:t>A light elastic spring, of natural length 0.5m and modulus of elasticity 10N, has one end attached to a point A on a rough horizontal plane. The other end is attached to a particle P of mass 0.8kg. The coefficient of friction between the particle and the plane is 0.4. The particle initially lies on the plane with AP = 0.5m and is then projected with speed 2ms</a:t>
            </a:r>
            <a:r>
              <a:rPr lang="en-GB" sz="1400" baseline="30000" dirty="0">
                <a:latin typeface="Comic Sans MS" pitchFamily="66" charset="0"/>
              </a:rPr>
              <a:t>-1</a:t>
            </a:r>
            <a:r>
              <a:rPr lang="en-GB" sz="1400" dirty="0">
                <a:latin typeface="Comic Sans MS" pitchFamily="66" charset="0"/>
              </a:rPr>
              <a:t> away from A, along the plane. Find the distance travelled by P before it first comes to rest.</a:t>
            </a:r>
          </a:p>
          <a:p>
            <a:pPr marL="0" indent="0" algn="ctr">
              <a:buNone/>
            </a:pPr>
            <a:endParaRPr lang="en-GB" sz="1400" dirty="0">
              <a:latin typeface="Comic Sans MS" pitchFamily="66" charset="0"/>
            </a:endParaRPr>
          </a:p>
        </p:txBody>
      </p:sp>
      <p:pic>
        <p:nvPicPr>
          <p:cNvPr id="5" name="Picture 8" descr="http://kathyoconnellsart.files.wordpress.com/2011/08/springs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06192" y="48161"/>
            <a:ext cx="1058602" cy="692987"/>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50" name="TextBox 49"/>
              <p:cNvSpPr txBox="1"/>
              <p:nvPr/>
            </p:nvSpPr>
            <p:spPr>
              <a:xfrm>
                <a:off x="7772401" y="1"/>
                <a:ext cx="1039091" cy="438005"/>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𝐾𝐸</m:t>
                      </m:r>
                      <m:r>
                        <a:rPr lang="en-GB" sz="1200" i="1">
                          <a:latin typeface="Cambria Math"/>
                        </a:rPr>
                        <m:t>=</m:t>
                      </m:r>
                      <m:f>
                        <m:fPr>
                          <m:ctrlPr>
                            <a:rPr lang="en-GB" sz="1200" i="1">
                              <a:latin typeface="Cambria Math" panose="02040503050406030204" pitchFamily="18" charset="0"/>
                            </a:rPr>
                          </m:ctrlPr>
                        </m:fPr>
                        <m:num>
                          <m:r>
                            <a:rPr lang="en-GB" sz="1200" i="1">
                              <a:latin typeface="Cambria Math"/>
                            </a:rPr>
                            <m:t>1</m:t>
                          </m:r>
                        </m:num>
                        <m:den>
                          <m:r>
                            <a:rPr lang="en-GB" sz="1200" i="1" dirty="0">
                              <a:latin typeface="Cambria Math"/>
                            </a:rPr>
                            <m:t>2</m:t>
                          </m:r>
                        </m:den>
                      </m:f>
                      <m:r>
                        <a:rPr lang="en-GB" sz="1200" i="1">
                          <a:latin typeface="Cambria Math"/>
                        </a:rPr>
                        <m:t>𝑚</m:t>
                      </m:r>
                      <m:sSup>
                        <m:sSupPr>
                          <m:ctrlPr>
                            <a:rPr lang="en-GB" sz="1200" i="1">
                              <a:latin typeface="Cambria Math" panose="02040503050406030204" pitchFamily="18" charset="0"/>
                            </a:rPr>
                          </m:ctrlPr>
                        </m:sSupPr>
                        <m:e>
                          <m:r>
                            <a:rPr lang="en-GB" sz="1200" i="1">
                              <a:latin typeface="Cambria Math"/>
                            </a:rPr>
                            <m:t>𝑣</m:t>
                          </m:r>
                        </m:e>
                        <m:sup>
                          <m:r>
                            <a:rPr lang="en-GB" sz="1200" i="1">
                              <a:latin typeface="Cambria Math"/>
                            </a:rPr>
                            <m:t>2</m:t>
                          </m:r>
                        </m:sup>
                      </m:sSup>
                    </m:oMath>
                  </m:oMathPara>
                </a14:m>
                <a:endParaRPr lang="en-GB" sz="1200" dirty="0"/>
              </a:p>
            </p:txBody>
          </p:sp>
        </mc:Choice>
        <mc:Fallback xmlns="">
          <p:sp>
            <p:nvSpPr>
              <p:cNvPr id="50" name="TextBox 49"/>
              <p:cNvSpPr txBox="1">
                <a:spLocks noRot="1" noChangeAspect="1" noMove="1" noResize="1" noEditPoints="1" noAdjustHandles="1" noChangeArrowheads="1" noChangeShapeType="1" noTextEdit="1"/>
              </p:cNvSpPr>
              <p:nvPr/>
            </p:nvSpPr>
            <p:spPr>
              <a:xfrm>
                <a:off x="7772401" y="1"/>
                <a:ext cx="1039091" cy="438005"/>
              </a:xfrm>
              <a:prstGeom prst="rect">
                <a:avLst/>
              </a:prstGeom>
              <a:blipFill>
                <a:blip r:embed="rId3"/>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p:cNvSpPr txBox="1"/>
              <p:nvPr/>
            </p:nvSpPr>
            <p:spPr>
              <a:xfrm>
                <a:off x="1533896" y="0"/>
                <a:ext cx="677430" cy="443006"/>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𝑇</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r>
                            <a:rPr lang="en-GB" sz="1200" i="1" dirty="0">
                              <a:latin typeface="Cambria Math"/>
                            </a:rPr>
                            <m:t>𝑥</m:t>
                          </m:r>
                        </m:num>
                        <m:den>
                          <m:r>
                            <a:rPr lang="en-GB" sz="1200" i="1">
                              <a:latin typeface="Cambria Math"/>
                            </a:rPr>
                            <m:t>𝑙</m:t>
                          </m:r>
                        </m:den>
                      </m:f>
                    </m:oMath>
                  </m:oMathPara>
                </a14:m>
                <a:endParaRPr lang="en-GB" sz="1200" dirty="0"/>
              </a:p>
            </p:txBody>
          </p:sp>
        </mc:Choice>
        <mc:Fallback xmlns="">
          <p:sp>
            <p:nvSpPr>
              <p:cNvPr id="51" name="TextBox 50"/>
              <p:cNvSpPr txBox="1">
                <a:spLocks noRot="1" noChangeAspect="1" noMove="1" noResize="1" noEditPoints="1" noAdjustHandles="1" noChangeArrowheads="1" noChangeShapeType="1" noTextEdit="1"/>
              </p:cNvSpPr>
              <p:nvPr/>
            </p:nvSpPr>
            <p:spPr>
              <a:xfrm>
                <a:off x="1533896" y="0"/>
                <a:ext cx="677430" cy="443006"/>
              </a:xfrm>
              <a:prstGeom prst="rect">
                <a:avLst/>
              </a:prstGeom>
              <a:blipFill>
                <a:blip r:embed="rId4"/>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2" name="TextBox 51"/>
              <p:cNvSpPr txBox="1"/>
              <p:nvPr/>
            </p:nvSpPr>
            <p:spPr>
              <a:xfrm>
                <a:off x="2209800" y="0"/>
                <a:ext cx="914400" cy="462884"/>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𝐸𝑃𝐸</m:t>
                      </m:r>
                      <m:r>
                        <a:rPr lang="en-GB" sz="1200" i="1">
                          <a:latin typeface="Cambria Math"/>
                        </a:rPr>
                        <m:t>=</m:t>
                      </m:r>
                      <m:f>
                        <m:fPr>
                          <m:ctrlPr>
                            <a:rPr lang="en-GB" sz="1200" i="1">
                              <a:latin typeface="Cambria Math" panose="02040503050406030204" pitchFamily="18" charset="0"/>
                            </a:rPr>
                          </m:ctrlPr>
                        </m:fPr>
                        <m:num>
                          <m:r>
                            <m:rPr>
                              <m:sty m:val="p"/>
                            </m:rPr>
                            <a:rPr lang="el-GR" sz="1200" i="1">
                              <a:latin typeface="Cambria Math"/>
                            </a:rPr>
                            <m:t>λ</m:t>
                          </m:r>
                          <m:sSup>
                            <m:sSupPr>
                              <m:ctrlPr>
                                <a:rPr lang="el-GR" sz="1200" i="1">
                                  <a:latin typeface="Cambria Math" panose="02040503050406030204" pitchFamily="18" charset="0"/>
                                </a:rPr>
                              </m:ctrlPr>
                            </m:sSupPr>
                            <m:e>
                              <m:r>
                                <a:rPr lang="en-GB" sz="1200" i="1">
                                  <a:latin typeface="Cambria Math"/>
                                </a:rPr>
                                <m:t>𝑥</m:t>
                              </m:r>
                            </m:e>
                            <m:sup>
                              <m:r>
                                <a:rPr lang="en-GB" sz="1200" i="1">
                                  <a:latin typeface="Cambria Math"/>
                                </a:rPr>
                                <m:t>2</m:t>
                              </m:r>
                            </m:sup>
                          </m:sSup>
                        </m:num>
                        <m:den>
                          <m:r>
                            <a:rPr lang="en-GB" sz="1200" i="1">
                              <a:latin typeface="Cambria Math"/>
                            </a:rPr>
                            <m:t>2</m:t>
                          </m:r>
                          <m:r>
                            <a:rPr lang="en-GB" sz="1200" i="1">
                              <a:latin typeface="Cambria Math"/>
                            </a:rPr>
                            <m:t>𝑙</m:t>
                          </m:r>
                        </m:den>
                      </m:f>
                    </m:oMath>
                  </m:oMathPara>
                </a14:m>
                <a:endParaRPr lang="en-GB" sz="1200" dirty="0"/>
              </a:p>
            </p:txBody>
          </p:sp>
        </mc:Choice>
        <mc:Fallback xmlns="">
          <p:sp>
            <p:nvSpPr>
              <p:cNvPr id="52" name="TextBox 51"/>
              <p:cNvSpPr txBox="1">
                <a:spLocks noRot="1" noChangeAspect="1" noMove="1" noResize="1" noEditPoints="1" noAdjustHandles="1" noChangeArrowheads="1" noChangeShapeType="1" noTextEdit="1"/>
              </p:cNvSpPr>
              <p:nvPr/>
            </p:nvSpPr>
            <p:spPr>
              <a:xfrm>
                <a:off x="2209800" y="0"/>
                <a:ext cx="914400" cy="462884"/>
              </a:xfrm>
              <a:prstGeom prst="rect">
                <a:avLst/>
              </a:prstGeom>
              <a:blipFill>
                <a:blip r:embed="rId5"/>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p:cNvSpPr txBox="1"/>
              <p:nvPr/>
            </p:nvSpPr>
            <p:spPr>
              <a:xfrm>
                <a:off x="3124200" y="2"/>
                <a:ext cx="23622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𝐸𝑛𝑒𝑟𝑔𝑦</m:t>
                      </m:r>
                      <m:r>
                        <a:rPr lang="en-GB" sz="1200" i="1">
                          <a:latin typeface="Cambria Math"/>
                        </a:rPr>
                        <m:t> </m:t>
                      </m:r>
                      <m:r>
                        <a:rPr lang="en-GB" sz="1200" i="1">
                          <a:latin typeface="Cambria Math"/>
                        </a:rPr>
                        <m:t>𝐿𝑜𝑠𝑠𝑒𝑠</m:t>
                      </m:r>
                      <m:r>
                        <a:rPr lang="en-GB" sz="1200" i="1">
                          <a:latin typeface="Cambria Math"/>
                        </a:rPr>
                        <m:t>=</m:t>
                      </m:r>
                      <m:r>
                        <a:rPr lang="en-GB" sz="1200" i="1">
                          <a:latin typeface="Cambria Math"/>
                        </a:rPr>
                        <m:t>𝐸𝑛𝑒𝑟𝑔𝑦</m:t>
                      </m:r>
                      <m:r>
                        <a:rPr lang="en-GB" sz="1200" i="1">
                          <a:latin typeface="Cambria Math"/>
                        </a:rPr>
                        <m:t> </m:t>
                      </m:r>
                      <m:r>
                        <a:rPr lang="en-GB" sz="1200" i="1">
                          <a:latin typeface="Cambria Math"/>
                        </a:rPr>
                        <m:t>𝐺𝑎𝑖𝑛𝑠</m:t>
                      </m:r>
                    </m:oMath>
                  </m:oMathPara>
                </a14:m>
                <a:endParaRPr lang="en-GB" sz="1200" dirty="0"/>
              </a:p>
            </p:txBody>
          </p:sp>
        </mc:Choice>
        <mc:Fallback xmlns="">
          <p:sp>
            <p:nvSpPr>
              <p:cNvPr id="53" name="TextBox 52"/>
              <p:cNvSpPr txBox="1">
                <a:spLocks noRot="1" noChangeAspect="1" noMove="1" noResize="1" noEditPoints="1" noAdjustHandles="1" noChangeArrowheads="1" noChangeShapeType="1" noTextEdit="1"/>
              </p:cNvSpPr>
              <p:nvPr/>
            </p:nvSpPr>
            <p:spPr>
              <a:xfrm>
                <a:off x="3124200" y="2"/>
                <a:ext cx="2362200" cy="276999"/>
              </a:xfrm>
              <a:prstGeom prst="rect">
                <a:avLst/>
              </a:prstGeom>
              <a:blipFill>
                <a:blip r:embed="rId6"/>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486400" y="1"/>
                <a:ext cx="2286000" cy="457433"/>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𝑊𝑜𝑟𝑘</m:t>
                      </m:r>
                      <m:r>
                        <a:rPr lang="en-GB" sz="1200" i="1">
                          <a:latin typeface="Cambria Math"/>
                        </a:rPr>
                        <m:t> </m:t>
                      </m:r>
                      <m:r>
                        <a:rPr lang="en-GB" sz="1200" i="1">
                          <a:latin typeface="Cambria Math"/>
                        </a:rPr>
                        <m:t>𝑑𝑜𝑛𝑒</m:t>
                      </m:r>
                      <m:r>
                        <a:rPr lang="en-GB" sz="1200" i="1">
                          <a:latin typeface="Cambria Math"/>
                        </a:rPr>
                        <m:t> </m:t>
                      </m:r>
                      <m:r>
                        <a:rPr lang="en-GB" sz="1200" i="1">
                          <a:latin typeface="Cambria Math"/>
                        </a:rPr>
                        <m:t>𝑎𝑔𝑎𝑖𝑛𝑠𝑡</m:t>
                      </m:r>
                      <m:r>
                        <a:rPr lang="en-GB" sz="1200" i="1">
                          <a:latin typeface="Cambria Math"/>
                        </a:rPr>
                        <m:t> </m:t>
                      </m:r>
                      <m:r>
                        <a:rPr lang="en-GB" sz="1200" i="1">
                          <a:latin typeface="Cambria Math"/>
                        </a:rPr>
                        <m:t>𝐹𝑟𝑖𝑐𝑡𝑖𝑜𝑛</m:t>
                      </m:r>
                      <m:r>
                        <a:rPr lang="en-GB" sz="1200" i="1">
                          <a:latin typeface="Cambria Math"/>
                        </a:rPr>
                        <m:t>=</m:t>
                      </m:r>
                      <m:r>
                        <a:rPr lang="en-GB" sz="1200" i="1">
                          <a:latin typeface="Cambria Math"/>
                        </a:rPr>
                        <m:t>𝑂𝑣𝑒𝑟𝑎𝑙𝑙</m:t>
                      </m:r>
                      <m:r>
                        <a:rPr lang="en-GB" sz="1200" i="1">
                          <a:latin typeface="Cambria Math"/>
                        </a:rPr>
                        <m:t> </m:t>
                      </m:r>
                      <m:r>
                        <a:rPr lang="en-GB" sz="1200" i="1">
                          <a:latin typeface="Cambria Math"/>
                        </a:rPr>
                        <m:t>𝑙𝑜𝑠𝑠</m:t>
                      </m:r>
                      <m:r>
                        <a:rPr lang="en-GB" sz="1200" i="1">
                          <a:latin typeface="Cambria Math"/>
                        </a:rPr>
                        <m:t> </m:t>
                      </m:r>
                      <m:r>
                        <a:rPr lang="en-GB" sz="1200" i="1">
                          <a:latin typeface="Cambria Math"/>
                        </a:rPr>
                        <m:t>𝑖𝑛</m:t>
                      </m:r>
                      <m:r>
                        <a:rPr lang="en-GB" sz="1200" i="1">
                          <a:latin typeface="Cambria Math"/>
                        </a:rPr>
                        <m:t> </m:t>
                      </m:r>
                      <m:r>
                        <a:rPr lang="en-GB" sz="1200" i="1">
                          <a:latin typeface="Cambria Math"/>
                        </a:rPr>
                        <m:t>𝐸𝑛𝑒𝑟𝑔𝑦</m:t>
                      </m:r>
                    </m:oMath>
                  </m:oMathPara>
                </a14:m>
                <a:endParaRPr lang="en-GB" sz="1200" dirty="0"/>
              </a:p>
            </p:txBody>
          </p:sp>
        </mc:Choice>
        <mc:Fallback xmlns="">
          <p:sp>
            <p:nvSpPr>
              <p:cNvPr id="55" name="TextBox 54"/>
              <p:cNvSpPr txBox="1">
                <a:spLocks noRot="1" noChangeAspect="1" noMove="1" noResize="1" noEditPoints="1" noAdjustHandles="1" noChangeArrowheads="1" noChangeShapeType="1" noTextEdit="1"/>
              </p:cNvSpPr>
              <p:nvPr/>
            </p:nvSpPr>
            <p:spPr>
              <a:xfrm>
                <a:off x="5486400" y="1"/>
                <a:ext cx="2286000" cy="457433"/>
              </a:xfrm>
              <a:prstGeom prst="rect">
                <a:avLst/>
              </a:prstGeom>
              <a:blipFill>
                <a:blip r:embed="rId7"/>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1524000" y="466566"/>
                <a:ext cx="914400"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𝑊</m:t>
                      </m:r>
                      <m:r>
                        <a:rPr lang="en-GB" sz="1200" i="1">
                          <a:latin typeface="Cambria Math"/>
                        </a:rPr>
                        <m:t>=</m:t>
                      </m:r>
                      <m:r>
                        <a:rPr lang="en-GB" sz="1200" i="1">
                          <a:latin typeface="Cambria Math"/>
                        </a:rPr>
                        <m:t>𝐹𝑑</m:t>
                      </m:r>
                    </m:oMath>
                  </m:oMathPara>
                </a14:m>
                <a:endParaRPr lang="en-GB" sz="1200" dirty="0"/>
              </a:p>
            </p:txBody>
          </p:sp>
        </mc:Choice>
        <mc:Fallback xmlns="">
          <p:sp>
            <p:nvSpPr>
              <p:cNvPr id="68" name="TextBox 67"/>
              <p:cNvSpPr txBox="1">
                <a:spLocks noRot="1" noChangeAspect="1" noMove="1" noResize="1" noEditPoints="1" noAdjustHandles="1" noChangeArrowheads="1" noChangeShapeType="1" noTextEdit="1"/>
              </p:cNvSpPr>
              <p:nvPr/>
            </p:nvSpPr>
            <p:spPr>
              <a:xfrm>
                <a:off x="1524000" y="466566"/>
                <a:ext cx="914400" cy="276999"/>
              </a:xfrm>
              <a:prstGeom prst="rect">
                <a:avLst/>
              </a:prstGeom>
              <a:blipFill>
                <a:blip r:embed="rId8"/>
                <a:stretch>
                  <a:fillRect/>
                </a:stretch>
              </a:blipFill>
              <a:ln w="25400">
                <a:solidFill>
                  <a:schemeClr val="tx1"/>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3120789" y="275230"/>
                <a:ext cx="914399" cy="276999"/>
              </a:xfrm>
              <a:prstGeom prst="rect">
                <a:avLst/>
              </a:prstGeom>
              <a:solidFill>
                <a:schemeClr val="bg1"/>
              </a:solidFill>
              <a:ln w="25400">
                <a:solidFill>
                  <a:schemeClr val="tx1"/>
                </a:solid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𝑃𝐸</m:t>
                      </m:r>
                      <m:r>
                        <a:rPr lang="en-GB" sz="1200" i="1">
                          <a:latin typeface="Cambria Math"/>
                        </a:rPr>
                        <m:t>=</m:t>
                      </m:r>
                      <m:r>
                        <a:rPr lang="en-GB" sz="1200" i="1">
                          <a:latin typeface="Cambria Math"/>
                        </a:rPr>
                        <m:t>𝑚𝑔h</m:t>
                      </m:r>
                    </m:oMath>
                  </m:oMathPara>
                </a14:m>
                <a:endParaRPr lang="en-GB" sz="1200" dirty="0"/>
              </a:p>
            </p:txBody>
          </p:sp>
        </mc:Choice>
        <mc:Fallback xmlns="">
          <p:sp>
            <p:nvSpPr>
              <p:cNvPr id="69" name="TextBox 68"/>
              <p:cNvSpPr txBox="1">
                <a:spLocks noRot="1" noChangeAspect="1" noMove="1" noResize="1" noEditPoints="1" noAdjustHandles="1" noChangeArrowheads="1" noChangeShapeType="1" noTextEdit="1"/>
              </p:cNvSpPr>
              <p:nvPr/>
            </p:nvSpPr>
            <p:spPr>
              <a:xfrm>
                <a:off x="3120789" y="275230"/>
                <a:ext cx="914399" cy="276999"/>
              </a:xfrm>
              <a:prstGeom prst="rect">
                <a:avLst/>
              </a:prstGeom>
              <a:blipFill>
                <a:blip r:embed="rId9"/>
                <a:stretch>
                  <a:fillRect b="-4167"/>
                </a:stretch>
              </a:blipFill>
              <a:ln w="25400">
                <a:solidFill>
                  <a:schemeClr val="tx1"/>
                </a:solidFill>
              </a:ln>
            </p:spPr>
            <p:txBody>
              <a:bodyPr/>
              <a:lstStyle/>
              <a:p>
                <a:r>
                  <a:rPr lang="en-US">
                    <a:noFill/>
                  </a:rPr>
                  <a:t> </a:t>
                </a:r>
              </a:p>
            </p:txBody>
          </p:sp>
        </mc:Fallback>
      </mc:AlternateContent>
      <p:sp>
        <p:nvSpPr>
          <p:cNvPr id="13" name="TextBox 12"/>
          <p:cNvSpPr txBox="1"/>
          <p:nvPr/>
        </p:nvSpPr>
        <p:spPr>
          <a:xfrm>
            <a:off x="5791200" y="1752601"/>
            <a:ext cx="327334" cy="307777"/>
          </a:xfrm>
          <a:prstGeom prst="rect">
            <a:avLst/>
          </a:prstGeom>
          <a:noFill/>
        </p:spPr>
        <p:txBody>
          <a:bodyPr wrap="none" rtlCol="0">
            <a:spAutoFit/>
          </a:bodyPr>
          <a:lstStyle/>
          <a:p>
            <a:pPr algn="ctr"/>
            <a:r>
              <a:rPr lang="en-GB" sz="1400" dirty="0">
                <a:latin typeface="Comic Sans MS" panose="030F0702030302020204" pitchFamily="66" charset="0"/>
              </a:rPr>
              <a:t>A</a:t>
            </a:r>
          </a:p>
        </p:txBody>
      </p:sp>
      <p:grpSp>
        <p:nvGrpSpPr>
          <p:cNvPr id="14" name="Group 13"/>
          <p:cNvGrpSpPr/>
          <p:nvPr/>
        </p:nvGrpSpPr>
        <p:grpSpPr>
          <a:xfrm>
            <a:off x="6096000" y="1828800"/>
            <a:ext cx="152400" cy="152400"/>
            <a:chOff x="6934200" y="4267200"/>
            <a:chExt cx="152400" cy="152400"/>
          </a:xfrm>
        </p:grpSpPr>
        <p:cxnSp>
          <p:nvCxnSpPr>
            <p:cNvPr id="15" name="Straight Connector 14"/>
            <p:cNvCxnSpPr/>
            <p:nvPr/>
          </p:nvCxnSpPr>
          <p:spPr>
            <a:xfrm>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6934200" y="4267200"/>
              <a:ext cx="152400" cy="1524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6" name="Straight Connector 25"/>
          <p:cNvCxnSpPr/>
          <p:nvPr/>
        </p:nvCxnSpPr>
        <p:spPr>
          <a:xfrm>
            <a:off x="7467600" y="1905000"/>
            <a:ext cx="1295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61722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553200" y="2819401"/>
            <a:ext cx="587020" cy="307777"/>
          </a:xfrm>
          <a:prstGeom prst="rect">
            <a:avLst/>
          </a:prstGeom>
          <a:noFill/>
        </p:spPr>
        <p:txBody>
          <a:bodyPr wrap="none" rtlCol="0">
            <a:spAutoFit/>
          </a:bodyPr>
          <a:lstStyle/>
          <a:p>
            <a:r>
              <a:rPr lang="en-GB" sz="1400" dirty="0">
                <a:latin typeface="Comic Sans MS" panose="030F0702030302020204" pitchFamily="66" charset="0"/>
              </a:rPr>
              <a:t>0.5m</a:t>
            </a:r>
          </a:p>
        </p:txBody>
      </p:sp>
      <p:sp>
        <p:nvSpPr>
          <p:cNvPr id="32" name="TextBox 31"/>
          <p:cNvSpPr txBox="1"/>
          <p:nvPr/>
        </p:nvSpPr>
        <p:spPr>
          <a:xfrm>
            <a:off x="7162800" y="3124201"/>
            <a:ext cx="625492" cy="307777"/>
          </a:xfrm>
          <a:prstGeom prst="rect">
            <a:avLst/>
          </a:prstGeom>
          <a:noFill/>
        </p:spPr>
        <p:txBody>
          <a:bodyPr wrap="none" rtlCol="0">
            <a:spAutoFit/>
          </a:bodyPr>
          <a:lstStyle/>
          <a:p>
            <a:r>
              <a:rPr lang="en-GB" sz="1400" dirty="0">
                <a:latin typeface="Comic Sans MS" panose="030F0702030302020204" pitchFamily="66" charset="0"/>
              </a:rPr>
              <a:t>2ms</a:t>
            </a:r>
            <a:r>
              <a:rPr lang="en-GB" sz="1400" baseline="30000" dirty="0">
                <a:latin typeface="Comic Sans MS" panose="030F0702030302020204" pitchFamily="66" charset="0"/>
              </a:rPr>
              <a:t>-1</a:t>
            </a:r>
          </a:p>
        </p:txBody>
      </p:sp>
      <p:cxnSp>
        <p:nvCxnSpPr>
          <p:cNvPr id="33" name="Straight Arrow Connector 32"/>
          <p:cNvCxnSpPr/>
          <p:nvPr/>
        </p:nvCxnSpPr>
        <p:spPr>
          <a:xfrm>
            <a:off x="73152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86868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8458200" y="3124201"/>
            <a:ext cx="625492" cy="307777"/>
          </a:xfrm>
          <a:prstGeom prst="rect">
            <a:avLst/>
          </a:prstGeom>
          <a:noFill/>
        </p:spPr>
        <p:txBody>
          <a:bodyPr wrap="none" rtlCol="0">
            <a:spAutoFit/>
          </a:bodyPr>
          <a:lstStyle/>
          <a:p>
            <a:r>
              <a:rPr lang="en-GB" sz="1400" dirty="0">
                <a:latin typeface="Comic Sans MS" panose="030F0702030302020204" pitchFamily="66" charset="0"/>
              </a:rPr>
              <a:t>0ms</a:t>
            </a:r>
            <a:r>
              <a:rPr lang="en-GB" sz="1400" baseline="30000" dirty="0">
                <a:latin typeface="Comic Sans MS" panose="030F0702030302020204" pitchFamily="66" charset="0"/>
              </a:rPr>
              <a:t>-1</a:t>
            </a:r>
          </a:p>
        </p:txBody>
      </p:sp>
      <p:cxnSp>
        <p:nvCxnSpPr>
          <p:cNvPr id="37" name="Straight Arrow Connector 36"/>
          <p:cNvCxnSpPr/>
          <p:nvPr/>
        </p:nvCxnSpPr>
        <p:spPr>
          <a:xfrm>
            <a:off x="8610600" y="3124200"/>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7467600" y="2819400"/>
            <a:ext cx="1295400" cy="0"/>
          </a:xfrm>
          <a:prstGeom prst="straightConnector1">
            <a:avLst/>
          </a:prstGeom>
          <a:ln w="127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8001000" y="2819401"/>
            <a:ext cx="290464" cy="307777"/>
          </a:xfrm>
          <a:prstGeom prst="rect">
            <a:avLst/>
          </a:prstGeom>
          <a:noFill/>
        </p:spPr>
        <p:txBody>
          <a:bodyPr wrap="none" rtlCol="0">
            <a:spAutoFit/>
          </a:bodyPr>
          <a:lstStyle/>
          <a:p>
            <a:r>
              <a:rPr lang="en-GB" sz="1400" dirty="0">
                <a:latin typeface="Comic Sans MS" panose="030F0702030302020204" pitchFamily="66" charset="0"/>
              </a:rPr>
              <a:t>x</a:t>
            </a:r>
          </a:p>
        </p:txBody>
      </p:sp>
      <p:cxnSp>
        <p:nvCxnSpPr>
          <p:cNvPr id="40" name="Straight Arrow Connector 39"/>
          <p:cNvCxnSpPr/>
          <p:nvPr/>
        </p:nvCxnSpPr>
        <p:spPr>
          <a:xfrm>
            <a:off x="6172200" y="1981200"/>
            <a:ext cx="2819400" cy="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6172200" y="1752600"/>
            <a:ext cx="0" cy="228600"/>
          </a:xfrm>
          <a:prstGeom prst="straightConnector1">
            <a:avLst/>
          </a:prstGeom>
          <a:ln w="12700">
            <a:solidFill>
              <a:schemeClr val="tx1"/>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467600" y="19812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7467600" y="1524000"/>
            <a:ext cx="0" cy="38100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7391400" y="1828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p:cNvSpPr txBox="1"/>
          <p:nvPr/>
        </p:nvSpPr>
        <p:spPr>
          <a:xfrm>
            <a:off x="7239000" y="2362201"/>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sp>
        <p:nvSpPr>
          <p:cNvPr id="54" name="TextBox 53"/>
          <p:cNvSpPr txBox="1"/>
          <p:nvPr/>
        </p:nvSpPr>
        <p:spPr>
          <a:xfrm>
            <a:off x="7239000" y="1219201"/>
            <a:ext cx="542136" cy="307777"/>
          </a:xfrm>
          <a:prstGeom prst="rect">
            <a:avLst/>
          </a:prstGeom>
          <a:noFill/>
        </p:spPr>
        <p:txBody>
          <a:bodyPr wrap="none" rtlCol="0">
            <a:spAutoFit/>
          </a:bodyPr>
          <a:lstStyle/>
          <a:p>
            <a:r>
              <a:rPr lang="en-GB" sz="1400" dirty="0">
                <a:latin typeface="Comic Sans MS" panose="030F0702030302020204" pitchFamily="66" charset="0"/>
              </a:rPr>
              <a:t>0.8g</a:t>
            </a:r>
          </a:p>
        </p:txBody>
      </p:sp>
      <p:cxnSp>
        <p:nvCxnSpPr>
          <p:cNvPr id="61" name="Straight Connector 60"/>
          <p:cNvCxnSpPr/>
          <p:nvPr/>
        </p:nvCxnSpPr>
        <p:spPr>
          <a:xfrm flipH="1">
            <a:off x="8991600" y="1905000"/>
            <a:ext cx="457200" cy="0"/>
          </a:xfrm>
          <a:prstGeom prst="line">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9448800" y="1752601"/>
            <a:ext cx="651140" cy="307777"/>
          </a:xfrm>
          <a:prstGeom prst="rect">
            <a:avLst/>
          </a:prstGeom>
          <a:noFill/>
        </p:spPr>
        <p:txBody>
          <a:bodyPr wrap="none" rtlCol="0">
            <a:spAutoFit/>
          </a:bodyPr>
          <a:lstStyle/>
          <a:p>
            <a:r>
              <a:rPr lang="en-GB" sz="1400" dirty="0">
                <a:latin typeface="Comic Sans MS" panose="030F0702030302020204" pitchFamily="66" charset="0"/>
              </a:rPr>
              <a:t>0.32g</a:t>
            </a:r>
            <a:endParaRPr lang="en-GB" sz="1400" baseline="-250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6" name="TextBox 55"/>
              <p:cNvSpPr txBox="1"/>
              <p:nvPr/>
            </p:nvSpPr>
            <p:spPr>
              <a:xfrm>
                <a:off x="6844145" y="3786249"/>
                <a:ext cx="2149434" cy="307777"/>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i="1">
                          <a:latin typeface="Cambria Math"/>
                        </a:rPr>
                        <m:t>10</m:t>
                      </m:r>
                      <m:sSup>
                        <m:sSupPr>
                          <m:ctrlPr>
                            <a:rPr lang="en-GB" sz="1400" i="1">
                              <a:latin typeface="Cambria Math" panose="02040503050406030204" pitchFamily="18" charset="0"/>
                            </a:rPr>
                          </m:ctrlPr>
                        </m:sSupPr>
                        <m:e>
                          <m:r>
                            <a:rPr lang="en-GB" sz="1400" i="1">
                              <a:latin typeface="Cambria Math"/>
                            </a:rPr>
                            <m:t>𝑥</m:t>
                          </m:r>
                        </m:e>
                        <m:sup>
                          <m:r>
                            <a:rPr lang="en-GB" sz="1400" i="1">
                              <a:latin typeface="Cambria Math"/>
                            </a:rPr>
                            <m:t>2</m:t>
                          </m:r>
                        </m:sup>
                      </m:sSup>
                      <m:r>
                        <a:rPr lang="en-GB" sz="1400" i="1">
                          <a:latin typeface="Cambria Math"/>
                        </a:rPr>
                        <m:t>+3.136</m:t>
                      </m:r>
                      <m:r>
                        <a:rPr lang="en-GB" sz="1400" i="1">
                          <a:latin typeface="Cambria Math"/>
                        </a:rPr>
                        <m:t>𝑥</m:t>
                      </m:r>
                      <m:r>
                        <a:rPr lang="en-GB" sz="1400" i="1">
                          <a:latin typeface="Cambria Math"/>
                        </a:rPr>
                        <m:t>−1.6=0</m:t>
                      </m:r>
                    </m:oMath>
                  </m:oMathPara>
                </a14:m>
                <a:endParaRPr lang="en-GB" sz="1400" dirty="0"/>
              </a:p>
            </p:txBody>
          </p:sp>
        </mc:Choice>
        <mc:Fallback xmlns="">
          <p:sp>
            <p:nvSpPr>
              <p:cNvPr id="56" name="TextBox 55"/>
              <p:cNvSpPr txBox="1">
                <a:spLocks noRot="1" noChangeAspect="1" noMove="1" noResize="1" noEditPoints="1" noAdjustHandles="1" noChangeArrowheads="1" noChangeShapeType="1" noTextEdit="1"/>
              </p:cNvSpPr>
              <p:nvPr/>
            </p:nvSpPr>
            <p:spPr>
              <a:xfrm>
                <a:off x="6844145" y="3786249"/>
                <a:ext cx="2149434" cy="307777"/>
              </a:xfrm>
              <a:prstGeom prst="rect">
                <a:avLst/>
              </a:prstGeom>
              <a:blipFill>
                <a:blip r:embed="rId10"/>
                <a:stretch>
                  <a:fillRect/>
                </a:stretch>
              </a:blipFill>
              <a:ln w="25400">
                <a:no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5810992" y="4328555"/>
                <a:ext cx="1583767" cy="48750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m:t>
                      </m:r>
                      <m:f>
                        <m:fPr>
                          <m:ctrlPr>
                            <a:rPr lang="en-GB" sz="1200" i="1">
                              <a:latin typeface="Cambria Math" panose="02040503050406030204" pitchFamily="18" charset="0"/>
                            </a:rPr>
                          </m:ctrlPr>
                        </m:fPr>
                        <m:num>
                          <m:r>
                            <a:rPr lang="en-GB" sz="1200" i="1">
                              <a:latin typeface="Cambria Math"/>
                            </a:rPr>
                            <m:t>−</m:t>
                          </m:r>
                          <m:r>
                            <a:rPr lang="en-GB" sz="1200" i="1">
                              <a:latin typeface="Cambria Math"/>
                            </a:rPr>
                            <m:t>𝑏</m:t>
                          </m:r>
                          <m:r>
                            <a:rPr lang="en-GB" sz="1200" i="1">
                              <a:latin typeface="Cambria Math"/>
                              <a:ea typeface="Cambria Math"/>
                            </a:rPr>
                            <m:t>±</m:t>
                          </m:r>
                          <m:rad>
                            <m:radPr>
                              <m:degHide m:val="on"/>
                              <m:ctrlPr>
                                <a:rPr lang="en-GB" sz="1200" i="1">
                                  <a:latin typeface="Cambria Math" panose="02040503050406030204" pitchFamily="18" charset="0"/>
                                  <a:ea typeface="Cambria Math"/>
                                </a:rPr>
                              </m:ctrlPr>
                            </m:radPr>
                            <m:deg/>
                            <m:e>
                              <m:sSup>
                                <m:sSupPr>
                                  <m:ctrlPr>
                                    <a:rPr lang="en-GB" sz="1200" i="1">
                                      <a:latin typeface="Cambria Math" panose="02040503050406030204" pitchFamily="18" charset="0"/>
                                      <a:ea typeface="Cambria Math"/>
                                    </a:rPr>
                                  </m:ctrlPr>
                                </m:sSupPr>
                                <m:e>
                                  <m:r>
                                    <a:rPr lang="en-GB" sz="1200" i="1">
                                      <a:latin typeface="Cambria Math"/>
                                      <a:ea typeface="Cambria Math"/>
                                    </a:rPr>
                                    <m:t>𝑏</m:t>
                                  </m:r>
                                </m:e>
                                <m:sup>
                                  <m:r>
                                    <a:rPr lang="en-GB" sz="1200" i="1">
                                      <a:latin typeface="Cambria Math"/>
                                      <a:ea typeface="Cambria Math"/>
                                    </a:rPr>
                                    <m:t>2</m:t>
                                  </m:r>
                                </m:sup>
                              </m:sSup>
                              <m:r>
                                <a:rPr lang="en-GB" sz="1200" i="1">
                                  <a:latin typeface="Cambria Math"/>
                                  <a:ea typeface="Cambria Math"/>
                                </a:rPr>
                                <m:t>−4</m:t>
                              </m:r>
                              <m:r>
                                <a:rPr lang="en-GB" sz="1200" i="1">
                                  <a:latin typeface="Cambria Math"/>
                                  <a:ea typeface="Cambria Math"/>
                                </a:rPr>
                                <m:t>𝑎𝑐</m:t>
                              </m:r>
                            </m:e>
                          </m:rad>
                        </m:num>
                        <m:den>
                          <m:r>
                            <a:rPr lang="en-GB" sz="1200" i="1">
                              <a:latin typeface="Cambria Math"/>
                            </a:rPr>
                            <m:t>2</m:t>
                          </m:r>
                          <m:r>
                            <a:rPr lang="en-GB" sz="1200" i="1">
                              <a:latin typeface="Cambria Math"/>
                            </a:rPr>
                            <m:t>𝑎</m:t>
                          </m:r>
                        </m:den>
                      </m:f>
                    </m:oMath>
                  </m:oMathPara>
                </a14:m>
                <a:endParaRPr lang="en-GB" sz="1200" dirty="0"/>
              </a:p>
            </p:txBody>
          </p:sp>
        </mc:Choice>
        <mc:Fallback xmlns="">
          <p:sp>
            <p:nvSpPr>
              <p:cNvPr id="62" name="TextBox 61"/>
              <p:cNvSpPr txBox="1">
                <a:spLocks noRot="1" noChangeAspect="1" noMove="1" noResize="1" noEditPoints="1" noAdjustHandles="1" noChangeArrowheads="1" noChangeShapeType="1" noTextEdit="1"/>
              </p:cNvSpPr>
              <p:nvPr/>
            </p:nvSpPr>
            <p:spPr>
              <a:xfrm>
                <a:off x="5810992" y="4328555"/>
                <a:ext cx="1583767" cy="487506"/>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3" name="TextBox 62"/>
              <p:cNvSpPr txBox="1"/>
              <p:nvPr/>
            </p:nvSpPr>
            <p:spPr>
              <a:xfrm>
                <a:off x="5809012" y="4908467"/>
                <a:ext cx="2842766" cy="5254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m:t>
                      </m:r>
                      <m:f>
                        <m:fPr>
                          <m:ctrlPr>
                            <a:rPr lang="en-GB" sz="1200" i="1">
                              <a:latin typeface="Cambria Math" panose="02040503050406030204" pitchFamily="18" charset="0"/>
                            </a:rPr>
                          </m:ctrlPr>
                        </m:fPr>
                        <m:num>
                          <m:r>
                            <a:rPr lang="en-GB" sz="1200" i="1">
                              <a:latin typeface="Cambria Math"/>
                            </a:rPr>
                            <m:t>−3.136</m:t>
                          </m:r>
                          <m:r>
                            <a:rPr lang="en-GB" sz="1200" i="1">
                              <a:latin typeface="Cambria Math"/>
                              <a:ea typeface="Cambria Math"/>
                            </a:rPr>
                            <m:t>±</m:t>
                          </m:r>
                          <m:rad>
                            <m:radPr>
                              <m:degHide m:val="on"/>
                              <m:ctrlPr>
                                <a:rPr lang="en-GB" sz="1200" i="1">
                                  <a:latin typeface="Cambria Math" panose="02040503050406030204" pitchFamily="18" charset="0"/>
                                  <a:ea typeface="Cambria Math"/>
                                </a:rPr>
                              </m:ctrlPr>
                            </m:radPr>
                            <m:deg/>
                            <m:e>
                              <m:sSup>
                                <m:sSupPr>
                                  <m:ctrlPr>
                                    <a:rPr lang="en-GB" sz="1200" i="1">
                                      <a:latin typeface="Cambria Math" panose="02040503050406030204" pitchFamily="18" charset="0"/>
                                      <a:ea typeface="Cambria Math"/>
                                    </a:rPr>
                                  </m:ctrlPr>
                                </m:sSupPr>
                                <m:e>
                                  <m:r>
                                    <a:rPr lang="en-GB" sz="1200" i="1">
                                      <a:latin typeface="Cambria Math"/>
                                      <a:ea typeface="Cambria Math"/>
                                    </a:rPr>
                                    <m:t>(3.136)</m:t>
                                  </m:r>
                                </m:e>
                                <m:sup>
                                  <m:r>
                                    <a:rPr lang="en-GB" sz="1200" i="1">
                                      <a:latin typeface="Cambria Math"/>
                                      <a:ea typeface="Cambria Math"/>
                                    </a:rPr>
                                    <m:t>2</m:t>
                                  </m:r>
                                </m:sup>
                              </m:sSup>
                              <m:r>
                                <a:rPr lang="en-GB" sz="1200" i="1">
                                  <a:latin typeface="Cambria Math"/>
                                  <a:ea typeface="Cambria Math"/>
                                </a:rPr>
                                <m:t>− 4(10)(−1.6)</m:t>
                              </m:r>
                            </m:e>
                          </m:rad>
                        </m:num>
                        <m:den>
                          <m:r>
                            <a:rPr lang="en-GB" sz="1200" i="1">
                              <a:latin typeface="Cambria Math"/>
                            </a:rPr>
                            <m:t>2(10)</m:t>
                          </m:r>
                        </m:den>
                      </m:f>
                    </m:oMath>
                  </m:oMathPara>
                </a14:m>
                <a:endParaRPr lang="en-GB" sz="1200" dirty="0"/>
              </a:p>
            </p:txBody>
          </p:sp>
        </mc:Choice>
        <mc:Fallback xmlns="">
          <p:sp>
            <p:nvSpPr>
              <p:cNvPr id="63" name="TextBox 62"/>
              <p:cNvSpPr txBox="1">
                <a:spLocks noRot="1" noChangeAspect="1" noMove="1" noResize="1" noEditPoints="1" noAdjustHandles="1" noChangeArrowheads="1" noChangeShapeType="1" noTextEdit="1"/>
              </p:cNvSpPr>
              <p:nvPr/>
            </p:nvSpPr>
            <p:spPr>
              <a:xfrm>
                <a:off x="5809012" y="4908467"/>
                <a:ext cx="2842766" cy="525400"/>
              </a:xfrm>
              <a:prstGeom prst="rect">
                <a:avLst/>
              </a:prstGeom>
              <a:blipFill>
                <a:blip r:embed="rId12"/>
                <a:stretch>
                  <a:fillRect b="-465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4" name="TextBox 63"/>
              <p:cNvSpPr txBox="1"/>
              <p:nvPr/>
            </p:nvSpPr>
            <p:spPr>
              <a:xfrm>
                <a:off x="5854535" y="5595258"/>
                <a:ext cx="1746055"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𝑥</m:t>
                      </m:r>
                      <m:r>
                        <a:rPr lang="en-GB" sz="1200" i="1">
                          <a:latin typeface="Cambria Math"/>
                        </a:rPr>
                        <m:t>=0.2728 </m:t>
                      </m:r>
                      <m:r>
                        <a:rPr lang="en-GB" sz="1200" i="1">
                          <a:latin typeface="Cambria Math"/>
                        </a:rPr>
                        <m:t>𝑜𝑟</m:t>
                      </m:r>
                      <m:r>
                        <a:rPr lang="en-GB" sz="1200" i="1">
                          <a:latin typeface="Cambria Math"/>
                        </a:rPr>
                        <m:t> −0.586</m:t>
                      </m:r>
                    </m:oMath>
                  </m:oMathPara>
                </a14:m>
                <a:endParaRPr lang="en-GB" sz="1200" dirty="0"/>
              </a:p>
            </p:txBody>
          </p:sp>
        </mc:Choice>
        <mc:Fallback xmlns="">
          <p:sp>
            <p:nvSpPr>
              <p:cNvPr id="64" name="TextBox 63"/>
              <p:cNvSpPr txBox="1">
                <a:spLocks noRot="1" noChangeAspect="1" noMove="1" noResize="1" noEditPoints="1" noAdjustHandles="1" noChangeArrowheads="1" noChangeShapeType="1" noTextEdit="1"/>
              </p:cNvSpPr>
              <p:nvPr/>
            </p:nvSpPr>
            <p:spPr>
              <a:xfrm>
                <a:off x="5854535" y="5595258"/>
                <a:ext cx="1746055" cy="276999"/>
              </a:xfrm>
              <a:prstGeom prst="rect">
                <a:avLst/>
              </a:prstGeom>
              <a:blipFill>
                <a:blip r:embed="rId13"/>
                <a:stretch>
                  <a:fillRect b="-909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5" name="TextBox 64"/>
              <p:cNvSpPr txBox="1"/>
              <p:nvPr/>
            </p:nvSpPr>
            <p:spPr>
              <a:xfrm>
                <a:off x="4038601" y="6172201"/>
                <a:ext cx="3620991"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sz="1200" i="1">
                          <a:latin typeface="Cambria Math"/>
                        </a:rPr>
                        <m:t>𝐷𝑖𝑠𝑡𝑎𝑛𝑐𝑒</m:t>
                      </m:r>
                      <m:r>
                        <a:rPr lang="en-GB" sz="1200" i="1">
                          <a:latin typeface="Cambria Math"/>
                        </a:rPr>
                        <m:t> </m:t>
                      </m:r>
                      <m:r>
                        <a:rPr lang="en-GB" sz="1200" i="1">
                          <a:latin typeface="Cambria Math"/>
                        </a:rPr>
                        <m:t>𝑃</m:t>
                      </m:r>
                      <m:r>
                        <a:rPr lang="en-GB" sz="1200" i="1">
                          <a:latin typeface="Cambria Math"/>
                        </a:rPr>
                        <m:t> </m:t>
                      </m:r>
                      <m:r>
                        <a:rPr lang="en-GB" sz="1200" i="1">
                          <a:latin typeface="Cambria Math"/>
                        </a:rPr>
                        <m:t>𝑚𝑜𝑣𝑒𝑠</m:t>
                      </m:r>
                      <m:r>
                        <a:rPr lang="en-GB" sz="1200" i="1">
                          <a:latin typeface="Cambria Math"/>
                        </a:rPr>
                        <m:t> </m:t>
                      </m:r>
                      <m:r>
                        <a:rPr lang="en-GB" sz="1200" i="1">
                          <a:latin typeface="Cambria Math"/>
                        </a:rPr>
                        <m:t>𝑏𝑒𝑓𝑜𝑟𝑒</m:t>
                      </m:r>
                      <m:r>
                        <a:rPr lang="en-GB" sz="1200" i="1">
                          <a:latin typeface="Cambria Math"/>
                        </a:rPr>
                        <m:t> </m:t>
                      </m:r>
                      <m:r>
                        <a:rPr lang="en-GB" sz="1200" i="1">
                          <a:latin typeface="Cambria Math"/>
                        </a:rPr>
                        <m:t>𝑐𝑜𝑚𝑖𝑛𝑔</m:t>
                      </m:r>
                      <m:r>
                        <a:rPr lang="en-GB" sz="1200" i="1">
                          <a:latin typeface="Cambria Math"/>
                        </a:rPr>
                        <m:t> </m:t>
                      </m:r>
                      <m:r>
                        <a:rPr lang="en-GB" sz="1200" i="1">
                          <a:latin typeface="Cambria Math"/>
                        </a:rPr>
                        <m:t>𝑡𝑜</m:t>
                      </m:r>
                      <m:r>
                        <a:rPr lang="en-GB" sz="1200" i="1">
                          <a:latin typeface="Cambria Math"/>
                        </a:rPr>
                        <m:t> </m:t>
                      </m:r>
                      <m:r>
                        <a:rPr lang="en-GB" sz="1200" i="1">
                          <a:latin typeface="Cambria Math"/>
                        </a:rPr>
                        <m:t>𝑟𝑒𝑠𝑡</m:t>
                      </m:r>
                      <m:r>
                        <a:rPr lang="en-GB" sz="1200" i="1">
                          <a:latin typeface="Cambria Math"/>
                        </a:rPr>
                        <m:t>=0.27</m:t>
                      </m:r>
                      <m:r>
                        <a:rPr lang="en-GB" sz="1200" i="1">
                          <a:latin typeface="Cambria Math"/>
                        </a:rPr>
                        <m:t>𝑚</m:t>
                      </m:r>
                    </m:oMath>
                  </m:oMathPara>
                </a14:m>
                <a:endParaRPr lang="en-GB" sz="1200" dirty="0"/>
              </a:p>
            </p:txBody>
          </p:sp>
        </mc:Choice>
        <mc:Fallback xmlns="">
          <p:sp>
            <p:nvSpPr>
              <p:cNvPr id="65" name="TextBox 64"/>
              <p:cNvSpPr txBox="1">
                <a:spLocks noRot="1" noChangeAspect="1" noMove="1" noResize="1" noEditPoints="1" noAdjustHandles="1" noChangeArrowheads="1" noChangeShapeType="1" noTextEdit="1"/>
              </p:cNvSpPr>
              <p:nvPr/>
            </p:nvSpPr>
            <p:spPr>
              <a:xfrm>
                <a:off x="4038601" y="6172201"/>
                <a:ext cx="3620991" cy="276999"/>
              </a:xfrm>
              <a:prstGeom prst="rect">
                <a:avLst/>
              </a:prstGeom>
              <a:blipFill>
                <a:blip r:embed="rId14"/>
                <a:stretch>
                  <a:fillRect b="-4348"/>
                </a:stretch>
              </a:blipFill>
            </p:spPr>
            <p:txBody>
              <a:bodyPr/>
              <a:lstStyle/>
              <a:p>
                <a:r>
                  <a:rPr lang="en-US">
                    <a:noFill/>
                  </a:rPr>
                  <a:t> </a:t>
                </a:r>
              </a:p>
            </p:txBody>
          </p:sp>
        </mc:Fallback>
      </mc:AlternateContent>
      <p:sp>
        <p:nvSpPr>
          <p:cNvPr id="66" name="TextBox 65"/>
          <p:cNvSpPr txBox="1"/>
          <p:nvPr/>
        </p:nvSpPr>
        <p:spPr>
          <a:xfrm>
            <a:off x="8754773" y="4648201"/>
            <a:ext cx="190005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Sub in a = 10, b = 3.136 and c = -1.6</a:t>
            </a:r>
            <a:endParaRPr lang="en-GB" sz="1200" baseline="30000" dirty="0">
              <a:solidFill>
                <a:srgbClr val="FF0000"/>
              </a:solidFill>
              <a:latin typeface="Comic Sans MS" panose="030F0702030302020204" pitchFamily="66" charset="0"/>
            </a:endParaRPr>
          </a:p>
        </p:txBody>
      </p:sp>
      <p:sp>
        <p:nvSpPr>
          <p:cNvPr id="67" name="Arc 66"/>
          <p:cNvSpPr/>
          <p:nvPr/>
        </p:nvSpPr>
        <p:spPr>
          <a:xfrm>
            <a:off x="8585551" y="4613567"/>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3" name="Arc 82"/>
          <p:cNvSpPr/>
          <p:nvPr/>
        </p:nvSpPr>
        <p:spPr>
          <a:xfrm>
            <a:off x="8547946" y="5193479"/>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4" name="Arc 83"/>
          <p:cNvSpPr/>
          <p:nvPr/>
        </p:nvSpPr>
        <p:spPr>
          <a:xfrm>
            <a:off x="7609116" y="5743701"/>
            <a:ext cx="240475" cy="570014"/>
          </a:xfrm>
          <a:prstGeom prst="arc">
            <a:avLst>
              <a:gd name="adj1" fmla="val 16200000"/>
              <a:gd name="adj2" fmla="val 5424555"/>
            </a:avLst>
          </a:prstGeom>
          <a:ln w="25400">
            <a:solidFill>
              <a:srgbClr val="FF0000"/>
            </a:solidFill>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5" name="TextBox 84"/>
          <p:cNvSpPr txBox="1"/>
          <p:nvPr/>
        </p:nvSpPr>
        <p:spPr>
          <a:xfrm>
            <a:off x="8788420" y="5334991"/>
            <a:ext cx="1900052" cy="276999"/>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Calculate both answers </a:t>
            </a:r>
            <a:endParaRPr lang="en-GB" sz="1200" baseline="30000" dirty="0">
              <a:solidFill>
                <a:srgbClr val="FF0000"/>
              </a:solidFill>
              <a:latin typeface="Comic Sans MS" panose="030F0702030302020204" pitchFamily="66" charset="0"/>
            </a:endParaRPr>
          </a:p>
        </p:txBody>
      </p:sp>
      <p:sp>
        <p:nvSpPr>
          <p:cNvPr id="86" name="TextBox 85"/>
          <p:cNvSpPr txBox="1"/>
          <p:nvPr/>
        </p:nvSpPr>
        <p:spPr>
          <a:xfrm>
            <a:off x="7696200" y="5867401"/>
            <a:ext cx="1642752" cy="461665"/>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We only need the positive value</a:t>
            </a:r>
            <a:endParaRPr lang="en-GB" sz="1200" baseline="30000" dirty="0">
              <a:solidFill>
                <a:srgbClr val="FF0000"/>
              </a:solidFill>
              <a:latin typeface="Comic Sans MS" panose="030F0702030302020204" pitchFamily="66" charset="0"/>
            </a:endParaRPr>
          </a:p>
        </p:txBody>
      </p:sp>
      <p:sp>
        <p:nvSpPr>
          <p:cNvPr id="57" name="TextBox 56"/>
          <p:cNvSpPr txBox="1"/>
          <p:nvPr/>
        </p:nvSpPr>
        <p:spPr>
          <a:xfrm>
            <a:off x="10207618" y="6519446"/>
            <a:ext cx="457176" cy="338554"/>
          </a:xfrm>
          <a:prstGeom prst="rect">
            <a:avLst/>
          </a:prstGeom>
          <a:noFill/>
        </p:spPr>
        <p:txBody>
          <a:bodyPr wrap="none" rtlCol="0">
            <a:spAutoFit/>
          </a:bodyPr>
          <a:lstStyle/>
          <a:p>
            <a:r>
              <a:rPr lang="en-GB" sz="1600" dirty="0">
                <a:latin typeface="Comic Sans MS" panose="030F0702030302020204" pitchFamily="66" charset="0"/>
              </a:rPr>
              <a:t>3D</a:t>
            </a:r>
          </a:p>
        </p:txBody>
      </p:sp>
    </p:spTree>
    <p:extLst>
      <p:ext uri="{BB962C8B-B14F-4D97-AF65-F5344CB8AC3E}">
        <p14:creationId xmlns:p14="http://schemas.microsoft.com/office/powerpoint/2010/main" val="391271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linds(horizontal)">
                                      <p:cBhvr>
                                        <p:cTn id="7" dur="5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linds(horizontal)">
                                      <p:cBhvr>
                                        <p:cTn id="12" dur="500"/>
                                        <p:tgtEl>
                                          <p:spTgt spid="6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blinds(horizontal)">
                                      <p:cBhvr>
                                        <p:cTn id="17" dur="500"/>
                                        <p:tgtEl>
                                          <p:spTgt spid="6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3"/>
                                        </p:tgtEl>
                                        <p:attrNameLst>
                                          <p:attrName>style.visibility</p:attrName>
                                        </p:attrNameLst>
                                      </p:cBhvr>
                                      <p:to>
                                        <p:strVal val="visible"/>
                                      </p:to>
                                    </p:set>
                                    <p:animEffect transition="in" filter="blinds(horizontal)">
                                      <p:cBhvr>
                                        <p:cTn id="22" dur="500"/>
                                        <p:tgtEl>
                                          <p:spTgt spid="6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3"/>
                                        </p:tgtEl>
                                        <p:attrNameLst>
                                          <p:attrName>style.visibility</p:attrName>
                                        </p:attrNameLst>
                                      </p:cBhvr>
                                      <p:to>
                                        <p:strVal val="visible"/>
                                      </p:to>
                                    </p:set>
                                    <p:animEffect transition="in" filter="blinds(horizontal)">
                                      <p:cBhvr>
                                        <p:cTn id="27" dur="500"/>
                                        <p:tgtEl>
                                          <p:spTgt spid="8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5"/>
                                        </p:tgtEl>
                                        <p:attrNameLst>
                                          <p:attrName>style.visibility</p:attrName>
                                        </p:attrNameLst>
                                      </p:cBhvr>
                                      <p:to>
                                        <p:strVal val="visible"/>
                                      </p:to>
                                    </p:set>
                                    <p:animEffect transition="in" filter="blinds(horizontal)">
                                      <p:cBhvr>
                                        <p:cTn id="32" dur="500"/>
                                        <p:tgtEl>
                                          <p:spTgt spid="8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blinds(horizontal)">
                                      <p:cBhvr>
                                        <p:cTn id="37" dur="500"/>
                                        <p:tgtEl>
                                          <p:spTgt spid="6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4"/>
                                        </p:tgtEl>
                                        <p:attrNameLst>
                                          <p:attrName>style.visibility</p:attrName>
                                        </p:attrNameLst>
                                      </p:cBhvr>
                                      <p:to>
                                        <p:strVal val="visible"/>
                                      </p:to>
                                    </p:set>
                                    <p:animEffect transition="in" filter="blinds(horizontal)">
                                      <p:cBhvr>
                                        <p:cTn id="42" dur="500"/>
                                        <p:tgtEl>
                                          <p:spTgt spid="84"/>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86"/>
                                        </p:tgtEl>
                                        <p:attrNameLst>
                                          <p:attrName>style.visibility</p:attrName>
                                        </p:attrNameLst>
                                      </p:cBhvr>
                                      <p:to>
                                        <p:strVal val="visible"/>
                                      </p:to>
                                    </p:set>
                                    <p:animEffect transition="in" filter="blinds(horizontal)">
                                      <p:cBhvr>
                                        <p:cTn id="47" dur="500"/>
                                        <p:tgtEl>
                                          <p:spTgt spid="8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5"/>
                                        </p:tgtEl>
                                        <p:attrNameLst>
                                          <p:attrName>style.visibility</p:attrName>
                                        </p:attrNameLst>
                                      </p:cBhvr>
                                      <p:to>
                                        <p:strVal val="visible"/>
                                      </p:to>
                                    </p:set>
                                    <p:animEffect transition="in" filter="blinds(horizontal)">
                                      <p:cBhvr>
                                        <p:cTn id="52"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3" grpId="0"/>
      <p:bldP spid="64" grpId="0"/>
      <p:bldP spid="65" grpId="0"/>
      <p:bldP spid="66" grpId="0"/>
      <p:bldP spid="67" grpId="0" animBg="1"/>
      <p:bldP spid="83" grpId="0" animBg="1"/>
      <p:bldP spid="84" grpId="0" animBg="1"/>
      <p:bldP spid="85" grpId="0"/>
      <p:bldP spid="8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2418</Words>
  <Application>Microsoft Office PowerPoint</Application>
  <PresentationFormat>Widescreen</PresentationFormat>
  <Paragraphs>342</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Cambria Math</vt:lpstr>
      <vt:lpstr>Comic Sans MS</vt:lpstr>
      <vt:lpstr>Wingdings</vt:lpstr>
      <vt:lpstr>Office Theme</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Elastic Strings and Springs</vt:lpstr>
      <vt:lpstr>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Elastic Strings and Springs</dc:title>
  <dc:creator>Richard Lawton</dc:creator>
  <cp:lastModifiedBy>Richard Lawton</cp:lastModifiedBy>
  <cp:revision>3</cp:revision>
  <dcterms:created xsi:type="dcterms:W3CDTF">2019-08-06T16:32:53Z</dcterms:created>
  <dcterms:modified xsi:type="dcterms:W3CDTF">2019-08-26T06:24:32Z</dcterms:modified>
</cp:coreProperties>
</file>