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558" r:id="rId2"/>
    <p:sldId id="533" r:id="rId3"/>
    <p:sldId id="547" r:id="rId4"/>
    <p:sldId id="560" r:id="rId5"/>
    <p:sldId id="559" r:id="rId6"/>
    <p:sldId id="561" r:id="rId7"/>
    <p:sldId id="548" r:id="rId8"/>
    <p:sldId id="562" r:id="rId9"/>
    <p:sldId id="550" r:id="rId10"/>
    <p:sldId id="563" r:id="rId11"/>
    <p:sldId id="564" r:id="rId12"/>
    <p:sldId id="55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ie Frost" initials="JF" lastIdx="0" clrIdx="0">
    <p:extLst>
      <p:ext uri="{19B8F6BF-5375-455C-9EA6-DF929625EA0E}">
        <p15:presenceInfo xmlns:p15="http://schemas.microsoft.com/office/powerpoint/2012/main" userId="13ffd922e6d1d98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073" autoAdjust="0"/>
    <p:restoredTop sz="88534" autoAdjust="0"/>
  </p:normalViewPr>
  <p:slideViewPr>
    <p:cSldViewPr>
      <p:cViewPr varScale="1">
        <p:scale>
          <a:sx n="81" d="100"/>
          <a:sy n="81" d="100"/>
        </p:scale>
        <p:origin x="976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50.png"/><Relationship Id="rId3" Type="http://schemas.openxmlformats.org/officeDocument/2006/relationships/image" Target="../media/image170.png"/><Relationship Id="rId7" Type="http://schemas.openxmlformats.org/officeDocument/2006/relationships/image" Target="../media/image21.png"/><Relationship Id="rId12" Type="http://schemas.openxmlformats.org/officeDocument/2006/relationships/image" Target="../media/image49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11" Type="http://schemas.openxmlformats.org/officeDocument/2006/relationships/image" Target="../media/image48.png"/><Relationship Id="rId5" Type="http://schemas.openxmlformats.org/officeDocument/2006/relationships/image" Target="../media/image19.png"/><Relationship Id="rId15" Type="http://schemas.openxmlformats.org/officeDocument/2006/relationships/image" Target="../media/image23.png"/><Relationship Id="rId10" Type="http://schemas.openxmlformats.org/officeDocument/2006/relationships/image" Target="../media/image47.png"/><Relationship Id="rId4" Type="http://schemas.openxmlformats.org/officeDocument/2006/relationships/image" Target="../media/image18.png"/><Relationship Id="rId9" Type="http://schemas.openxmlformats.org/officeDocument/2006/relationships/image" Target="../media/image46.png"/><Relationship Id="rId1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5.png"/><Relationship Id="rId3" Type="http://schemas.openxmlformats.org/officeDocument/2006/relationships/image" Target="../media/image25.png"/><Relationship Id="rId7" Type="http://schemas.openxmlformats.org/officeDocument/2006/relationships/image" Target="../media/image28.png"/><Relationship Id="rId12" Type="http://schemas.openxmlformats.org/officeDocument/2006/relationships/image" Target="../media/image34.png"/><Relationship Id="rId2" Type="http://schemas.openxmlformats.org/officeDocument/2006/relationships/image" Target="../media/image24.png"/><Relationship Id="rId16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0.png"/><Relationship Id="rId11" Type="http://schemas.openxmlformats.org/officeDocument/2006/relationships/image" Target="../media/image32.png"/><Relationship Id="rId5" Type="http://schemas.openxmlformats.org/officeDocument/2006/relationships/image" Target="../media/image27.png"/><Relationship Id="rId15" Type="http://schemas.openxmlformats.org/officeDocument/2006/relationships/image" Target="../media/image33.png"/><Relationship Id="rId10" Type="http://schemas.openxmlformats.org/officeDocument/2006/relationships/image" Target="../media/image31.png"/><Relationship Id="rId4" Type="http://schemas.openxmlformats.org/officeDocument/2006/relationships/image" Target="../media/image26.png"/><Relationship Id="rId9" Type="http://schemas.openxmlformats.org/officeDocument/2006/relationships/image" Target="../media/image30.png"/><Relationship Id="rId14" Type="http://schemas.openxmlformats.org/officeDocument/2006/relationships/image" Target="../media/image3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0.png"/><Relationship Id="rId7" Type="http://schemas.openxmlformats.org/officeDocument/2006/relationships/image" Target="../media/image35.png"/><Relationship Id="rId12" Type="http://schemas.openxmlformats.org/officeDocument/2006/relationships/image" Target="../media/image42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11" Type="http://schemas.openxmlformats.org/officeDocument/2006/relationships/image" Target="../media/image41.png"/><Relationship Id="rId5" Type="http://schemas.openxmlformats.org/officeDocument/2006/relationships/image" Target="../media/image32.png"/><Relationship Id="rId10" Type="http://schemas.openxmlformats.org/officeDocument/2006/relationships/image" Target="../media/image40.png"/><Relationship Id="rId4" Type="http://schemas.openxmlformats.org/officeDocument/2006/relationships/image" Target="../media/image31.png"/><Relationship Id="rId9" Type="http://schemas.openxmlformats.org/officeDocument/2006/relationships/image" Target="../media/image3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Applied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836712"/>
            <a:ext cx="9142856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/>
              <a:t>Projectiles</a:t>
            </a:r>
          </a:p>
          <a:p>
            <a:pPr algn="ctr"/>
            <a:r>
              <a:rPr lang="en-GB" sz="9600" b="1" dirty="0"/>
              <a:t>-</a:t>
            </a:r>
            <a:r>
              <a:rPr lang="en-GB" sz="9600" dirty="0"/>
              <a:t> Components</a:t>
            </a:r>
          </a:p>
          <a:p>
            <a:pPr marL="285750" indent="-285750" algn="ctr">
              <a:buFontTx/>
              <a:buChar char="-"/>
            </a:pPr>
            <a:endParaRPr lang="en-GB" dirty="0"/>
          </a:p>
          <a:p>
            <a:pPr algn="ctr"/>
            <a:r>
              <a:rPr lang="en-GB" sz="8000" dirty="0"/>
              <a:t>Chapter 6 </a:t>
            </a:r>
          </a:p>
          <a:p>
            <a:pPr algn="ctr"/>
            <a:r>
              <a:rPr lang="en-GB" sz="8000" dirty="0"/>
              <a:t>(Part 2 of 3)</a:t>
            </a:r>
          </a:p>
        </p:txBody>
      </p:sp>
    </p:spTree>
    <p:extLst>
      <p:ext uri="{BB962C8B-B14F-4D97-AF65-F5344CB8AC3E}">
        <p14:creationId xmlns:p14="http://schemas.microsoft.com/office/powerpoint/2010/main" val="887591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AE6668C-290D-4C3E-9A62-1C9D77A0813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9881"/>
          <a:stretch/>
        </p:blipFill>
        <p:spPr>
          <a:xfrm>
            <a:off x="1187624" y="764704"/>
            <a:ext cx="6840760" cy="586787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EAA450DA-3999-470D-AD27-31C9ACF4D217}"/>
              </a:ext>
            </a:extLst>
          </p:cNvPr>
          <p:cNvGrpSpPr/>
          <p:nvPr/>
        </p:nvGrpSpPr>
        <p:grpSpPr>
          <a:xfrm>
            <a:off x="-22391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FFF7E34B-8B23-426C-85EB-44DB6A84C6C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Components - Exam Question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2F09363D-20A7-4848-B641-539A8D7FD6E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58544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EAA450DA-3999-470D-AD27-31C9ACF4D217}"/>
              </a:ext>
            </a:extLst>
          </p:cNvPr>
          <p:cNvGrpSpPr/>
          <p:nvPr/>
        </p:nvGrpSpPr>
        <p:grpSpPr>
          <a:xfrm>
            <a:off x="-22391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FFF7E34B-8B23-426C-85EB-44DB6A84C6C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Components - Exam Question (Answers)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2F09363D-20A7-4848-B641-539A8D7FD6E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EA39AEAC-C372-4167-8631-F96489C7FE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736" y="836712"/>
            <a:ext cx="3168352" cy="132386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7F767E5-4B2F-491B-ABE4-2D07AF642C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2543" y="2492896"/>
            <a:ext cx="6198046" cy="417176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A11AF31-21D0-4073-B062-8789BEDA10E9}"/>
              </a:ext>
            </a:extLst>
          </p:cNvPr>
          <p:cNvSpPr/>
          <p:nvPr/>
        </p:nvSpPr>
        <p:spPr>
          <a:xfrm>
            <a:off x="1475656" y="877110"/>
            <a:ext cx="300930" cy="29837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DFB2B17-61DC-45CA-B076-6300D36548BF}"/>
              </a:ext>
            </a:extLst>
          </p:cNvPr>
          <p:cNvSpPr/>
          <p:nvPr/>
        </p:nvSpPr>
        <p:spPr>
          <a:xfrm>
            <a:off x="1501613" y="2636912"/>
            <a:ext cx="300930" cy="29837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4165473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6C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2</a:t>
            </a:r>
          </a:p>
          <a:p>
            <a:r>
              <a:rPr lang="en-GB" sz="2400" dirty="0"/>
              <a:t>Pages 117-120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D146BCB-8500-8B49-93BA-0C152FC5EB9D}"/>
              </a:ext>
            </a:extLst>
          </p:cNvPr>
          <p:cNvSpPr txBox="1"/>
          <p:nvPr/>
        </p:nvSpPr>
        <p:spPr>
          <a:xfrm>
            <a:off x="611560" y="2682537"/>
            <a:ext cx="82089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Ex6b Q6 &amp; 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Q3-8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Q9-12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Q13-16 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35151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70D623F-8AD2-4374-8A68-9D421B179E06}"/>
              </a:ext>
            </a:extLst>
          </p:cNvPr>
          <p:cNvGrpSpPr/>
          <p:nvPr/>
        </p:nvGrpSpPr>
        <p:grpSpPr>
          <a:xfrm>
            <a:off x="-22391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BC41ED1D-4D3F-40F4-898D-A4CACF3031E0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Components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CA152FE-4A0A-4AA4-BD53-E4A871456F1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1ABD192-ADD3-44E6-B36A-71EFC0931358}"/>
              </a:ext>
            </a:extLst>
          </p:cNvPr>
          <p:cNvSpPr/>
          <p:nvPr/>
        </p:nvSpPr>
        <p:spPr>
          <a:xfrm>
            <a:off x="2483768" y="1988840"/>
            <a:ext cx="4499428" cy="2627089"/>
          </a:xfrm>
          <a:custGeom>
            <a:avLst/>
            <a:gdLst>
              <a:gd name="connsiteX0" fmla="*/ 0 w 4499428"/>
              <a:gd name="connsiteY0" fmla="*/ 2612574 h 2627089"/>
              <a:gd name="connsiteX1" fmla="*/ 2394857 w 4499428"/>
              <a:gd name="connsiteY1" fmla="*/ 3 h 2627089"/>
              <a:gd name="connsiteX2" fmla="*/ 4499428 w 4499428"/>
              <a:gd name="connsiteY2" fmla="*/ 2627089 h 262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99428" h="2627089">
                <a:moveTo>
                  <a:pt x="0" y="2612574"/>
                </a:moveTo>
                <a:cubicBezTo>
                  <a:pt x="822476" y="1305079"/>
                  <a:pt x="1644952" y="-2416"/>
                  <a:pt x="2394857" y="3"/>
                </a:cubicBezTo>
                <a:cubicBezTo>
                  <a:pt x="3144762" y="2422"/>
                  <a:pt x="3822095" y="1314755"/>
                  <a:pt x="4499428" y="2627089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492825EC-56AF-4C1B-B230-BA397BE182F6}"/>
              </a:ext>
            </a:extLst>
          </p:cNvPr>
          <p:cNvCxnSpPr>
            <a:cxnSpLocks/>
          </p:cNvCxnSpPr>
          <p:nvPr/>
        </p:nvCxnSpPr>
        <p:spPr>
          <a:xfrm flipV="1">
            <a:off x="2474551" y="3345475"/>
            <a:ext cx="727674" cy="1274484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15A1996F-E704-48F4-910E-5C056693AD00}"/>
                  </a:ext>
                </a:extLst>
              </p:cNvPr>
              <p:cNvSpPr txBox="1"/>
              <p:nvPr/>
            </p:nvSpPr>
            <p:spPr>
              <a:xfrm>
                <a:off x="2088241" y="3915025"/>
                <a:ext cx="82164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20</m:t>
                    </m:r>
                  </m:oMath>
                </a14:m>
                <a:r>
                  <a:rPr lang="en-GB" sz="1400" dirty="0"/>
                  <a:t> ms</a:t>
                </a:r>
                <a:r>
                  <a:rPr lang="en-GB" sz="1400" baseline="30000" dirty="0"/>
                  <a:t>-1</a:t>
                </a: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15A1996F-E704-48F4-910E-5C056693AD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8241" y="3915025"/>
                <a:ext cx="821645" cy="307777"/>
              </a:xfrm>
              <a:prstGeom prst="rect">
                <a:avLst/>
              </a:prstGeom>
              <a:blipFill>
                <a:blip r:embed="rId2"/>
                <a:stretch>
                  <a:fillRect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AD7388DC-5709-40A5-BA51-D817E4897200}"/>
              </a:ext>
            </a:extLst>
          </p:cNvPr>
          <p:cNvCxnSpPr>
            <a:cxnSpLocks/>
          </p:cNvCxnSpPr>
          <p:nvPr/>
        </p:nvCxnSpPr>
        <p:spPr>
          <a:xfrm flipV="1">
            <a:off x="3259375" y="3497875"/>
            <a:ext cx="0" cy="104775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B24BC3C6-1669-4389-ACEB-D135AD6612B2}"/>
                  </a:ext>
                </a:extLst>
              </p:cNvPr>
              <p:cNvSpPr txBox="1"/>
              <p:nvPr/>
            </p:nvSpPr>
            <p:spPr>
              <a:xfrm>
                <a:off x="3238854" y="3963527"/>
                <a:ext cx="139212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20</m:t>
                    </m:r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70°</m:t>
                        </m:r>
                      </m:e>
                    </m:func>
                  </m:oMath>
                </a14:m>
                <a:r>
                  <a:rPr lang="en-GB" sz="1400" dirty="0"/>
                  <a:t> ms</a:t>
                </a:r>
                <a:r>
                  <a:rPr lang="en-GB" sz="1400" baseline="30000" dirty="0"/>
                  <a:t>-1</a:t>
                </a:r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B24BC3C6-1669-4389-ACEB-D135AD6612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854" y="3963527"/>
                <a:ext cx="1392121" cy="307777"/>
              </a:xfrm>
              <a:prstGeom prst="rect">
                <a:avLst/>
              </a:prstGeom>
              <a:blipFill>
                <a:blip r:embed="rId3"/>
                <a:stretch>
                  <a:fillRect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F97938FA-4350-473A-B8B6-AF24B45E5391}"/>
              </a:ext>
            </a:extLst>
          </p:cNvPr>
          <p:cNvSpPr/>
          <p:nvPr/>
        </p:nvSpPr>
        <p:spPr>
          <a:xfrm>
            <a:off x="2656125" y="4339250"/>
            <a:ext cx="139700" cy="254000"/>
          </a:xfrm>
          <a:custGeom>
            <a:avLst/>
            <a:gdLst>
              <a:gd name="connsiteX0" fmla="*/ 0 w 139700"/>
              <a:gd name="connsiteY0" fmla="*/ 0 h 254000"/>
              <a:gd name="connsiteX1" fmla="*/ 114300 w 139700"/>
              <a:gd name="connsiteY1" fmla="*/ 114300 h 254000"/>
              <a:gd name="connsiteX2" fmla="*/ 139700 w 139700"/>
              <a:gd name="connsiteY2" fmla="*/ 254000 h 25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9700" h="254000">
                <a:moveTo>
                  <a:pt x="0" y="0"/>
                </a:moveTo>
                <a:cubicBezTo>
                  <a:pt x="45508" y="35983"/>
                  <a:pt x="91017" y="71967"/>
                  <a:pt x="114300" y="114300"/>
                </a:cubicBezTo>
                <a:cubicBezTo>
                  <a:pt x="137583" y="156633"/>
                  <a:pt x="138641" y="205316"/>
                  <a:pt x="139700" y="254000"/>
                </a:cubicBezTo>
              </a:path>
            </a:pathLst>
          </a:cu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2735F2F3-F1F1-4A16-AB20-7A4F69293ED6}"/>
                  </a:ext>
                </a:extLst>
              </p:cNvPr>
              <p:cNvSpPr txBox="1"/>
              <p:nvPr/>
            </p:nvSpPr>
            <p:spPr>
              <a:xfrm>
                <a:off x="2650570" y="4224331"/>
                <a:ext cx="52625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70°</m:t>
                      </m:r>
                    </m:oMath>
                  </m:oMathPara>
                </a14:m>
                <a:endParaRPr lang="en-GB" sz="1400" baseline="30000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2735F2F3-F1F1-4A16-AB20-7A4F69293E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0570" y="4224331"/>
                <a:ext cx="526256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>
            <a:off x="1043608" y="4625818"/>
            <a:ext cx="7128792" cy="458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09E0642-0261-4CEC-ADB2-56441AD46F79}"/>
              </a:ext>
            </a:extLst>
          </p:cNvPr>
          <p:cNvCxnSpPr>
            <a:cxnSpLocks/>
          </p:cNvCxnSpPr>
          <p:nvPr/>
        </p:nvCxnSpPr>
        <p:spPr>
          <a:xfrm>
            <a:off x="2545000" y="4612301"/>
            <a:ext cx="695325" cy="9524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A522F65-E61F-4EC1-A148-521E3F362FA8}"/>
                  </a:ext>
                </a:extLst>
              </p:cNvPr>
              <p:cNvSpPr txBox="1"/>
              <p:nvPr/>
            </p:nvSpPr>
            <p:spPr>
              <a:xfrm>
                <a:off x="2252900" y="4670442"/>
                <a:ext cx="136207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</a:rPr>
                      <m:t>20</m:t>
                    </m:r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70°</m:t>
                        </m:r>
                      </m:e>
                    </m:func>
                  </m:oMath>
                </a14:m>
                <a:r>
                  <a:rPr lang="en-GB" sz="1400" dirty="0"/>
                  <a:t> ms</a:t>
                </a:r>
                <a:r>
                  <a:rPr lang="en-GB" sz="1400" baseline="30000" dirty="0"/>
                  <a:t>-1</a:t>
                </a: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A522F65-E61F-4EC1-A148-521E3F362F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2900" y="4670442"/>
                <a:ext cx="1362075" cy="307777"/>
              </a:xfrm>
              <a:prstGeom prst="rect">
                <a:avLst/>
              </a:prstGeom>
              <a:blipFill>
                <a:blip r:embed="rId5"/>
                <a:stretch>
                  <a:fillRect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718024" y="911157"/>
            <a:ext cx="78259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Split the initial velocity into components.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176848" y="5321467"/>
                <a:ext cx="2736304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Vertical Speed </a:t>
                </a:r>
              </a:p>
              <a:p>
                <a:pPr algn="ctr"/>
                <a:r>
                  <a:rPr lang="en-GB" sz="3200" dirty="0"/>
                  <a:t>=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20</m:t>
                    </m:r>
                    <m:func>
                      <m:func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32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70°</m:t>
                        </m:r>
                      </m:e>
                    </m:func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848" y="5321467"/>
                <a:ext cx="2736304" cy="1077218"/>
              </a:xfrm>
              <a:prstGeom prst="rect">
                <a:avLst/>
              </a:prstGeom>
              <a:blipFill>
                <a:blip r:embed="rId6"/>
                <a:stretch>
                  <a:fillRect l="-2004" t="-7345" r="-5345" b="-180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898478" y="5321466"/>
                <a:ext cx="3020939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Horizontal Speed </a:t>
                </a:r>
              </a:p>
              <a:p>
                <a:pPr algn="ctr"/>
                <a:r>
                  <a:rPr lang="en-GB" sz="3200" dirty="0"/>
                  <a:t>=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20</m:t>
                    </m:r>
                    <m:func>
                      <m:func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32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70°</m:t>
                        </m:r>
                      </m:e>
                    </m:func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8478" y="5321466"/>
                <a:ext cx="3020939" cy="1077218"/>
              </a:xfrm>
              <a:prstGeom prst="rect">
                <a:avLst/>
              </a:prstGeom>
              <a:blipFill>
                <a:blip r:embed="rId7"/>
                <a:stretch>
                  <a:fillRect l="-4848" t="-7345" r="-7677" b="-180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0195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23" grpId="0"/>
      <p:bldP spid="11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75B7ACD-CF35-45C4-BD2E-3034C5504BCD}"/>
              </a:ext>
            </a:extLst>
          </p:cNvPr>
          <p:cNvGrpSpPr/>
          <p:nvPr/>
        </p:nvGrpSpPr>
        <p:grpSpPr>
          <a:xfrm>
            <a:off x="-22391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5065256-AB71-4B43-8B00-5C20D7D9B6B9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Components – Example A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C0AC13F-77A5-4EC9-A83F-58A5B65112AE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4994787-4B33-4E38-ADA3-F27822AC83FE}"/>
                  </a:ext>
                </a:extLst>
              </p:cNvPr>
              <p:cNvSpPr txBox="1"/>
              <p:nvPr/>
            </p:nvSpPr>
            <p:spPr>
              <a:xfrm>
                <a:off x="362196" y="856773"/>
                <a:ext cx="8229353" cy="132343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A particle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000" dirty="0"/>
                  <a:t> is projected from a point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2000" dirty="0"/>
                  <a:t> on a horizontal plane with speed 28 ms</a:t>
                </a:r>
                <a:r>
                  <a:rPr lang="en-GB" sz="2000" baseline="30000" dirty="0"/>
                  <a:t>-1</a:t>
                </a:r>
                <a:r>
                  <a:rPr lang="en-GB" sz="2000" dirty="0"/>
                  <a:t> and with angle of elevation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30°</m:t>
                    </m:r>
                  </m:oMath>
                </a14:m>
                <a:r>
                  <a:rPr lang="en-GB" sz="2000" dirty="0"/>
                  <a:t>. After projection, the particle moves freely under gravity until it strikes the plane at a point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/>
                  <a:t>. Find:</a:t>
                </a:r>
              </a:p>
              <a:p>
                <a:pPr marL="342900" indent="-342900">
                  <a:buAutoNum type="alphaLcParenBoth"/>
                </a:pPr>
                <a:r>
                  <a:rPr lang="en-GB" sz="2000" dirty="0"/>
                  <a:t>the greatest height above the plane reached by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4994787-4B33-4E38-ADA3-F27822AC83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196" y="856773"/>
                <a:ext cx="8229353" cy="1323439"/>
              </a:xfrm>
              <a:prstGeom prst="rect">
                <a:avLst/>
              </a:prstGeom>
              <a:blipFill>
                <a:blip r:embed="rId2"/>
                <a:stretch>
                  <a:fillRect b="-123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7700473-1F06-4E2F-AABE-05E52E90C876}"/>
                  </a:ext>
                </a:extLst>
              </p:cNvPr>
              <p:cNvSpPr txBox="1"/>
              <p:nvPr/>
            </p:nvSpPr>
            <p:spPr>
              <a:xfrm>
                <a:off x="2915816" y="4834206"/>
                <a:ext cx="4036601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𝑹</m:t>
                      </m:r>
                      <m:d>
                        <m:dPr>
                          <m:ctrlPr>
                            <a:rPr lang="en-GB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𝑽𝒆𝒓𝒕𝒊𝒄𝒂𝒍</m:t>
                          </m:r>
                        </m:e>
                      </m:d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:  </m:t>
                      </m:r>
                    </m:oMath>
                  </m:oMathPara>
                </a14:m>
                <a:endParaRPr lang="en-GB" sz="2400" b="1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𝑎𝑠</m:t>
                      </m:r>
                    </m:oMath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0=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14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+2×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−9.8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2400" dirty="0"/>
              </a:p>
              <a:p>
                <a:pPr algn="ctr"/>
                <a:r>
                  <a:rPr lang="en-GB" sz="2400" dirty="0"/>
                  <a:t>Greatest height is 10 m.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7700473-1F06-4E2F-AABE-05E52E90C8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4834206"/>
                <a:ext cx="4036601" cy="1938992"/>
              </a:xfrm>
              <a:prstGeom prst="rect">
                <a:avLst/>
              </a:prstGeom>
              <a:blipFill>
                <a:blip r:embed="rId3"/>
                <a:stretch>
                  <a:fillRect b="-62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2334603"/>
            <a:ext cx="3960440" cy="291771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980553" y="2353047"/>
                <a:ext cx="2569168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/>
                  <a:t>Vertical</a:t>
                </a:r>
                <a:r>
                  <a:rPr lang="en-GB" sz="2400" dirty="0">
                    <a:solidFill>
                      <a:srgbClr val="FF0000"/>
                    </a:solidFill>
                  </a:rPr>
                  <a:t> </a:t>
                </a:r>
              </a:p>
              <a:p>
                <a:r>
                  <a:rPr lang="en-GB" sz="2400" dirty="0">
                    <a:solidFill>
                      <a:srgbClr val="FF0000"/>
                    </a:solidFill>
                  </a:rPr>
                  <a:t>S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?</m:t>
                    </m:r>
                  </m:oMath>
                </a14:m>
                <a:endParaRPr lang="en-GB" sz="2400" dirty="0"/>
              </a:p>
              <a:p>
                <a:r>
                  <a:rPr lang="en-GB" sz="2400" dirty="0">
                    <a:solidFill>
                      <a:srgbClr val="FF0000"/>
                    </a:solidFill>
                  </a:rPr>
                  <a:t>U</a:t>
                </a:r>
                <a:r>
                  <a:rPr lang="en-GB" sz="2400" dirty="0"/>
                  <a:t> = 28 sin 30 = 14</a:t>
                </a:r>
                <a:endParaRPr lang="en-GB" sz="2400" dirty="0">
                  <a:solidFill>
                    <a:srgbClr val="00B050"/>
                  </a:solidFill>
                </a:endParaRPr>
              </a:p>
              <a:p>
                <a:r>
                  <a:rPr lang="en-GB" sz="2400" dirty="0">
                    <a:solidFill>
                      <a:srgbClr val="FF0000"/>
                    </a:solidFill>
                  </a:rPr>
                  <a:t>V</a:t>
                </a:r>
                <a:r>
                  <a:rPr lang="en-GB" sz="2400" dirty="0"/>
                  <a:t> = 0</a:t>
                </a:r>
                <a:endParaRPr lang="en-GB" sz="2400" dirty="0">
                  <a:solidFill>
                    <a:srgbClr val="00B050"/>
                  </a:solidFill>
                </a:endParaRPr>
              </a:p>
              <a:p>
                <a:r>
                  <a:rPr lang="en-GB" sz="2400" dirty="0">
                    <a:solidFill>
                      <a:srgbClr val="FF0000"/>
                    </a:solidFill>
                  </a:rPr>
                  <a:t>A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GB" sz="2400" dirty="0"/>
                  <a:t>9.8</a:t>
                </a:r>
              </a:p>
              <a:p>
                <a:r>
                  <a:rPr lang="en-GB" sz="2400" dirty="0">
                    <a:solidFill>
                      <a:srgbClr val="FF0000"/>
                    </a:solidFill>
                  </a:rPr>
                  <a:t>T</a:t>
                </a:r>
                <a:r>
                  <a:rPr lang="en-GB" sz="2400" dirty="0"/>
                  <a:t> = ?</a:t>
                </a: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0553" y="2353047"/>
                <a:ext cx="2569168" cy="2308324"/>
              </a:xfrm>
              <a:prstGeom prst="rect">
                <a:avLst/>
              </a:prstGeom>
              <a:blipFill>
                <a:blip r:embed="rId5"/>
                <a:stretch>
                  <a:fillRect l="-3800" t="-2111" b="-50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6560991" y="2330852"/>
            <a:ext cx="24602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Horizontal</a:t>
            </a:r>
          </a:p>
          <a:p>
            <a:r>
              <a:rPr lang="en-GB" sz="2400" dirty="0">
                <a:solidFill>
                  <a:srgbClr val="0000FF"/>
                </a:solidFill>
              </a:rPr>
              <a:t>Distance</a:t>
            </a:r>
            <a:r>
              <a:rPr lang="en-GB" sz="2400" dirty="0"/>
              <a:t> = ?</a:t>
            </a:r>
            <a:endParaRPr lang="en-GB" sz="2800" dirty="0"/>
          </a:p>
          <a:p>
            <a:r>
              <a:rPr lang="en-GB" sz="2400" dirty="0">
                <a:solidFill>
                  <a:srgbClr val="0000FF"/>
                </a:solidFill>
              </a:rPr>
              <a:t>Speed</a:t>
            </a:r>
            <a:r>
              <a:rPr lang="en-GB" sz="2400" dirty="0"/>
              <a:t> = 28 cos 30</a:t>
            </a:r>
          </a:p>
          <a:p>
            <a:r>
              <a:rPr lang="en-GB" sz="2400" dirty="0">
                <a:solidFill>
                  <a:srgbClr val="0000FF"/>
                </a:solidFill>
              </a:rPr>
              <a:t>Time</a:t>
            </a:r>
            <a:r>
              <a:rPr lang="en-GB" sz="2400" dirty="0"/>
              <a:t> = ?</a:t>
            </a:r>
          </a:p>
        </p:txBody>
      </p:sp>
    </p:spTree>
    <p:extLst>
      <p:ext uri="{BB962C8B-B14F-4D97-AF65-F5344CB8AC3E}">
        <p14:creationId xmlns:p14="http://schemas.microsoft.com/office/powerpoint/2010/main" val="798568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75B7ACD-CF35-45C4-BD2E-3034C5504BCD}"/>
              </a:ext>
            </a:extLst>
          </p:cNvPr>
          <p:cNvGrpSpPr/>
          <p:nvPr/>
        </p:nvGrpSpPr>
        <p:grpSpPr>
          <a:xfrm>
            <a:off x="-22391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5065256-AB71-4B43-8B00-5C20D7D9B6B9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Components – Example A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C0AC13F-77A5-4EC9-A83F-58A5B65112AE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4994787-4B33-4E38-ADA3-F27822AC83FE}"/>
                  </a:ext>
                </a:extLst>
              </p:cNvPr>
              <p:cNvSpPr txBox="1"/>
              <p:nvPr/>
            </p:nvSpPr>
            <p:spPr>
              <a:xfrm>
                <a:off x="323528" y="778127"/>
                <a:ext cx="8602136" cy="132343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A particle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000" dirty="0"/>
                  <a:t> is projected from a point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2000" dirty="0"/>
                  <a:t> on a horizontal plane with speed 28 ms</a:t>
                </a:r>
                <a:r>
                  <a:rPr lang="en-GB" sz="2000" baseline="30000" dirty="0"/>
                  <a:t>-1</a:t>
                </a:r>
                <a:r>
                  <a:rPr lang="en-GB" sz="2000" dirty="0"/>
                  <a:t> and with angle of elevation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30°</m:t>
                    </m:r>
                  </m:oMath>
                </a14:m>
                <a:r>
                  <a:rPr lang="en-GB" sz="2000" dirty="0"/>
                  <a:t>. After projection, the particle moves freely under gravity until it strikes the plane at a point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/>
                  <a:t>. Find:</a:t>
                </a:r>
              </a:p>
              <a:p>
                <a:r>
                  <a:rPr lang="en-GB" sz="2000" dirty="0"/>
                  <a:t>(b) the time of flight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4994787-4B33-4E38-ADA3-F27822AC83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778127"/>
                <a:ext cx="8602136" cy="1323439"/>
              </a:xfrm>
              <a:prstGeom prst="rect">
                <a:avLst/>
              </a:prstGeom>
              <a:blipFill>
                <a:blip r:embed="rId2"/>
                <a:stretch>
                  <a:fillRect b="-123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7700473-1F06-4E2F-AABE-05E52E90C876}"/>
                  </a:ext>
                </a:extLst>
              </p:cNvPr>
              <p:cNvSpPr txBox="1"/>
              <p:nvPr/>
            </p:nvSpPr>
            <p:spPr>
              <a:xfrm>
                <a:off x="4211960" y="4581128"/>
                <a:ext cx="3312368" cy="2076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𝑹</m:t>
                      </m:r>
                      <m:d>
                        <m:dPr>
                          <m:ctrlPr>
                            <a:rPr lang="en-GB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𝑽𝒆𝒓𝒕𝒊𝒄𝒂𝒍</m:t>
                          </m:r>
                        </m:e>
                      </m:d>
                      <m:r>
                        <a:rPr lang="en-GB" sz="2400" b="1" i="1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GB" sz="2400" b="1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𝑢𝑡</m:t>
                      </m:r>
                      <m:r>
                        <a:rPr lang="en-GB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0=14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−4.9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br>
                  <a:rPr lang="en-GB" sz="2400" b="0" i="1" dirty="0">
                    <a:latin typeface="Cambria Math" panose="02040503050406030204" pitchFamily="18" charset="0"/>
                  </a:rPr>
                </a:br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pPr algn="ctr"/>
                <a:endParaRPr lang="en-GB" sz="10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𝟖𝟓𝟕</m:t>
                      </m:r>
                    </m:oMath>
                  </m:oMathPara>
                </a14:m>
                <a:endParaRPr lang="en-GB" sz="2400" b="1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7700473-1F06-4E2F-AABE-05E52E90C8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4581128"/>
                <a:ext cx="3312368" cy="207646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2083416"/>
            <a:ext cx="4248472" cy="311965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148064" y="2151181"/>
                <a:ext cx="18002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/>
                  <a:t>Vertical</a:t>
                </a:r>
                <a:r>
                  <a:rPr lang="en-GB" sz="2400" dirty="0">
                    <a:solidFill>
                      <a:srgbClr val="FF0000"/>
                    </a:solidFill>
                  </a:rPr>
                  <a:t> </a:t>
                </a:r>
              </a:p>
              <a:p>
                <a:r>
                  <a:rPr lang="en-GB" sz="2400" dirty="0">
                    <a:solidFill>
                      <a:srgbClr val="FF0000"/>
                    </a:solidFill>
                  </a:rPr>
                  <a:t>S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GB" sz="2400" dirty="0"/>
              </a:p>
              <a:p>
                <a:r>
                  <a:rPr lang="en-GB" sz="2400" dirty="0">
                    <a:solidFill>
                      <a:srgbClr val="FF0000"/>
                    </a:solidFill>
                  </a:rPr>
                  <a:t>U</a:t>
                </a:r>
                <a:r>
                  <a:rPr lang="en-GB" sz="2400" dirty="0"/>
                  <a:t> = 14</a:t>
                </a:r>
                <a:endParaRPr lang="en-GB" sz="2400" dirty="0">
                  <a:solidFill>
                    <a:srgbClr val="00B050"/>
                  </a:solidFill>
                </a:endParaRPr>
              </a:p>
              <a:p>
                <a:r>
                  <a:rPr lang="en-GB" sz="2400" dirty="0">
                    <a:solidFill>
                      <a:srgbClr val="FF0000"/>
                    </a:solidFill>
                  </a:rPr>
                  <a:t>V</a:t>
                </a:r>
                <a:r>
                  <a:rPr lang="en-GB" sz="2400" baseline="-25000" dirty="0">
                    <a:solidFill>
                      <a:srgbClr val="FF0000"/>
                    </a:solidFill>
                  </a:rPr>
                  <a:t> </a:t>
                </a:r>
                <a:r>
                  <a:rPr lang="en-GB" sz="2400" dirty="0"/>
                  <a:t>= ?</a:t>
                </a:r>
                <a:endParaRPr lang="en-GB" sz="2400" dirty="0">
                  <a:solidFill>
                    <a:srgbClr val="00B050"/>
                  </a:solidFill>
                </a:endParaRPr>
              </a:p>
              <a:p>
                <a:r>
                  <a:rPr lang="en-GB" sz="2400" dirty="0">
                    <a:solidFill>
                      <a:srgbClr val="FF0000"/>
                    </a:solidFill>
                  </a:rPr>
                  <a:t>A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GB" sz="2400" dirty="0"/>
                  <a:t>9.8</a:t>
                </a:r>
              </a:p>
              <a:p>
                <a:r>
                  <a:rPr lang="en-GB" sz="2400" dirty="0">
                    <a:solidFill>
                      <a:srgbClr val="FF0000"/>
                    </a:solidFill>
                  </a:rPr>
                  <a:t>T</a:t>
                </a:r>
                <a:r>
                  <a:rPr lang="en-GB" sz="2400" dirty="0"/>
                  <a:t> = ?</a:t>
                </a: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2151181"/>
                <a:ext cx="1800200" cy="2308324"/>
              </a:xfrm>
              <a:prstGeom prst="rect">
                <a:avLst/>
              </a:prstGeom>
              <a:blipFill>
                <a:blip r:embed="rId5"/>
                <a:stretch>
                  <a:fillRect l="-5068" t="-2111" b="-50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1730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75B7ACD-CF35-45C4-BD2E-3034C5504BCD}"/>
              </a:ext>
            </a:extLst>
          </p:cNvPr>
          <p:cNvGrpSpPr/>
          <p:nvPr/>
        </p:nvGrpSpPr>
        <p:grpSpPr>
          <a:xfrm>
            <a:off x="-22391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5065256-AB71-4B43-8B00-5C20D7D9B6B9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Components – Example A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C0AC13F-77A5-4EC9-A83F-58A5B65112AE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4994787-4B33-4E38-ADA3-F27822AC83FE}"/>
                  </a:ext>
                </a:extLst>
              </p:cNvPr>
              <p:cNvSpPr txBox="1"/>
              <p:nvPr/>
            </p:nvSpPr>
            <p:spPr>
              <a:xfrm>
                <a:off x="362196" y="856773"/>
                <a:ext cx="8530284" cy="132343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A particle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000" dirty="0"/>
                  <a:t> is projected from a point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2000" dirty="0"/>
                  <a:t> on a horizontal plane with speed 28 ms</a:t>
                </a:r>
                <a:r>
                  <a:rPr lang="en-GB" sz="2000" baseline="30000" dirty="0"/>
                  <a:t>-1</a:t>
                </a:r>
                <a:r>
                  <a:rPr lang="en-GB" sz="2000" dirty="0"/>
                  <a:t> and with angle of elevation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30°</m:t>
                    </m:r>
                  </m:oMath>
                </a14:m>
                <a:r>
                  <a:rPr lang="en-GB" sz="2000" dirty="0"/>
                  <a:t>. After projection, the particle moves freely under gravity until it strikes the plane at a point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/>
                  <a:t>. Find:</a:t>
                </a:r>
              </a:p>
              <a:p>
                <a:r>
                  <a:rPr lang="en-GB" sz="2000" dirty="0"/>
                  <a:t>(c) the distance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𝑂𝐴</m:t>
                    </m:r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4994787-4B33-4E38-ADA3-F27822AC83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196" y="856773"/>
                <a:ext cx="8530284" cy="1323439"/>
              </a:xfrm>
              <a:prstGeom prst="rect">
                <a:avLst/>
              </a:prstGeom>
              <a:blipFill>
                <a:blip r:embed="rId2"/>
                <a:stretch>
                  <a:fillRect b="-123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7700473-1F06-4E2F-AABE-05E52E90C876}"/>
                  </a:ext>
                </a:extLst>
              </p:cNvPr>
              <p:cNvSpPr txBox="1"/>
              <p:nvPr/>
            </p:nvSpPr>
            <p:spPr>
              <a:xfrm>
                <a:off x="2566232" y="4797874"/>
                <a:ext cx="6336703" cy="17697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𝑹</m:t>
                    </m:r>
                    <m:d>
                      <m:dPr>
                        <m:ctrlPr>
                          <a:rPr lang="en-GB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𝑯𝒐𝒓𝒊𝒛𝒐𝒏𝒕𝒂𝒍</m:t>
                        </m:r>
                      </m:e>
                    </m:d>
                  </m:oMath>
                </a14:m>
                <a:r>
                  <a:rPr lang="en-GB" sz="2800" b="1" dirty="0"/>
                  <a:t>:</a:t>
                </a:r>
              </a:p>
              <a:p>
                <a:pPr algn="ctr"/>
                <a:endParaRPr lang="en-GB" sz="1000" b="1" dirty="0"/>
              </a:p>
              <a:p>
                <a:pPr algn="ctr"/>
                <a:r>
                  <a:rPr lang="en-GB" sz="2800" dirty="0"/>
                  <a:t>Distance = Speed x Time</a:t>
                </a:r>
              </a:p>
              <a:p>
                <a:pPr algn="ctr"/>
                <a:endParaRPr lang="en-GB" sz="1100" dirty="0"/>
              </a:p>
              <a:p>
                <a:pPr algn="ctr"/>
                <a:r>
                  <a:rPr lang="en-GB" sz="2800" b="0" dirty="0"/>
                  <a:t>Distance =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28</m:t>
                    </m:r>
                    <m:func>
                      <m:func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8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30°</m:t>
                        </m:r>
                      </m:e>
                    </m:func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×2.857=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𝟔𝟗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𝟐𝟖</m:t>
                    </m:r>
                  </m:oMath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7700473-1F06-4E2F-AABE-05E52E90C8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6232" y="4797874"/>
                <a:ext cx="6336703" cy="1769715"/>
              </a:xfrm>
              <a:prstGeom prst="rect">
                <a:avLst/>
              </a:prstGeom>
              <a:blipFill>
                <a:blip r:embed="rId3"/>
                <a:stretch>
                  <a:fillRect t="-3103" b="-5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4"/>
          <a:srcRect t="7296" r="5357" b="5158"/>
          <a:stretch/>
        </p:blipFill>
        <p:spPr>
          <a:xfrm>
            <a:off x="251520" y="2348881"/>
            <a:ext cx="3816424" cy="2592288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4932040" y="2564904"/>
            <a:ext cx="30963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Horizontal</a:t>
            </a:r>
          </a:p>
          <a:p>
            <a:r>
              <a:rPr lang="en-GB" sz="2800" dirty="0">
                <a:solidFill>
                  <a:srgbClr val="0000FF"/>
                </a:solidFill>
              </a:rPr>
              <a:t>Distance</a:t>
            </a:r>
            <a:r>
              <a:rPr lang="en-GB" sz="2800" dirty="0"/>
              <a:t> = ?</a:t>
            </a:r>
            <a:endParaRPr lang="en-GB" sz="3200" dirty="0"/>
          </a:p>
          <a:p>
            <a:r>
              <a:rPr lang="en-GB" sz="2800" dirty="0">
                <a:solidFill>
                  <a:srgbClr val="0000FF"/>
                </a:solidFill>
              </a:rPr>
              <a:t>Speed</a:t>
            </a:r>
            <a:r>
              <a:rPr lang="en-GB" sz="2800" dirty="0"/>
              <a:t> = 28 cos 30</a:t>
            </a:r>
          </a:p>
          <a:p>
            <a:r>
              <a:rPr lang="en-GB" sz="2800" dirty="0">
                <a:solidFill>
                  <a:srgbClr val="0000FF"/>
                </a:solidFill>
              </a:rPr>
              <a:t>Time</a:t>
            </a:r>
            <a:r>
              <a:rPr lang="en-GB" sz="2800" dirty="0"/>
              <a:t> = 2.857</a:t>
            </a:r>
          </a:p>
        </p:txBody>
      </p:sp>
    </p:spTree>
    <p:extLst>
      <p:ext uri="{BB962C8B-B14F-4D97-AF65-F5344CB8AC3E}">
        <p14:creationId xmlns:p14="http://schemas.microsoft.com/office/powerpoint/2010/main" val="2910199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38BF034-8C44-4100-A524-7D1A4300DE58}"/>
              </a:ext>
            </a:extLst>
          </p:cNvPr>
          <p:cNvGrpSpPr/>
          <p:nvPr/>
        </p:nvGrpSpPr>
        <p:grpSpPr>
          <a:xfrm>
            <a:off x="-22391" y="0"/>
            <a:ext cx="9143074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6644B3BC-1C1D-40BA-8D2E-FAA0F42745F4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Components – Example B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505788D2-1519-41A9-B3D9-70A24A71C32C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0FF123D-94BB-4CF1-86AE-E44F6BECF0C9}"/>
                  </a:ext>
                </a:extLst>
              </p:cNvPr>
              <p:cNvSpPr txBox="1"/>
              <p:nvPr/>
            </p:nvSpPr>
            <p:spPr>
              <a:xfrm>
                <a:off x="323528" y="730431"/>
                <a:ext cx="8591304" cy="131529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A particle is projected from a point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dirty="0"/>
                  <a:t> with speed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GB" dirty="0"/>
                  <a:t> ms</a:t>
                </a:r>
                <a:r>
                  <a:rPr lang="en-GB" baseline="30000" dirty="0"/>
                  <a:t>-1</a:t>
                </a:r>
                <a:r>
                  <a:rPr lang="en-GB" dirty="0"/>
                  <a:t> and at an angle of elevation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/>
                  <a:t>,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func>
                  </m:oMath>
                </a14:m>
                <a:r>
                  <a:rPr lang="en-GB" dirty="0"/>
                  <a:t>. The point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dirty="0"/>
                  <a:t> is 42.5m above a horizontal plane. The particle strikes the plane at a point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, 5 s after it is projected.</a:t>
                </a:r>
              </a:p>
              <a:p>
                <a:r>
                  <a:rPr lang="en-GB" dirty="0"/>
                  <a:t>(a) Show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0FF123D-94BB-4CF1-86AE-E44F6BECF0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730431"/>
                <a:ext cx="8591304" cy="1315296"/>
              </a:xfrm>
              <a:prstGeom prst="rect">
                <a:avLst/>
              </a:prstGeom>
              <a:blipFill>
                <a:blip r:embed="rId2"/>
                <a:stretch>
                  <a:fillRect b="-413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ight Triangle 6">
            <a:extLst>
              <a:ext uri="{FF2B5EF4-FFF2-40B4-BE49-F238E27FC236}">
                <a16:creationId xmlns:a16="http://schemas.microsoft.com/office/drawing/2014/main" id="{8C83E7EE-0D81-484E-8E76-DF68D7D884F8}"/>
              </a:ext>
            </a:extLst>
          </p:cNvPr>
          <p:cNvSpPr/>
          <p:nvPr/>
        </p:nvSpPr>
        <p:spPr>
          <a:xfrm>
            <a:off x="780737" y="5663069"/>
            <a:ext cx="648072" cy="792088"/>
          </a:xfrm>
          <a:prstGeom prst="rtTriangle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658CB6E-0FBD-4D7A-B3BF-B6DFFD22A2C9}"/>
              </a:ext>
            </a:extLst>
          </p:cNvPr>
          <p:cNvSpPr/>
          <p:nvPr/>
        </p:nvSpPr>
        <p:spPr>
          <a:xfrm>
            <a:off x="780737" y="6310371"/>
            <a:ext cx="137492" cy="144785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01B7B20-F0F3-44B7-B993-5A9AFE935714}"/>
              </a:ext>
            </a:extLst>
          </p:cNvPr>
          <p:cNvSpPr/>
          <p:nvPr/>
        </p:nvSpPr>
        <p:spPr>
          <a:xfrm>
            <a:off x="1237317" y="6296085"/>
            <a:ext cx="57150" cy="157162"/>
          </a:xfrm>
          <a:custGeom>
            <a:avLst/>
            <a:gdLst>
              <a:gd name="connsiteX0" fmla="*/ 0 w 57150"/>
              <a:gd name="connsiteY0" fmla="*/ 157162 h 157162"/>
              <a:gd name="connsiteX1" fmla="*/ 9525 w 57150"/>
              <a:gd name="connsiteY1" fmla="*/ 76200 h 157162"/>
              <a:gd name="connsiteX2" fmla="*/ 57150 w 57150"/>
              <a:gd name="connsiteY2" fmla="*/ 0 h 157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150" h="157162">
                <a:moveTo>
                  <a:pt x="0" y="157162"/>
                </a:moveTo>
                <a:cubicBezTo>
                  <a:pt x="0" y="129777"/>
                  <a:pt x="0" y="102393"/>
                  <a:pt x="9525" y="76200"/>
                </a:cubicBezTo>
                <a:cubicBezTo>
                  <a:pt x="19050" y="50007"/>
                  <a:pt x="38100" y="25003"/>
                  <a:pt x="57150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31CD638-B3E2-4AEB-9F84-25FBCD93A31C}"/>
                  </a:ext>
                </a:extLst>
              </p:cNvPr>
              <p:cNvSpPr txBox="1"/>
              <p:nvPr/>
            </p:nvSpPr>
            <p:spPr>
              <a:xfrm>
                <a:off x="1006286" y="6167125"/>
                <a:ext cx="2160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31CD638-B3E2-4AEB-9F84-25FBCD93A3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286" y="6167125"/>
                <a:ext cx="216024" cy="307777"/>
              </a:xfrm>
              <a:prstGeom prst="rect">
                <a:avLst/>
              </a:prstGeom>
              <a:blipFill>
                <a:blip r:embed="rId3"/>
                <a:stretch>
                  <a:fillRect r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9CADD51-0246-417F-9C6C-CDD465E9CC96}"/>
                  </a:ext>
                </a:extLst>
              </p:cNvPr>
              <p:cNvSpPr txBox="1"/>
              <p:nvPr/>
            </p:nvSpPr>
            <p:spPr>
              <a:xfrm>
                <a:off x="915798" y="6406576"/>
                <a:ext cx="2160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9CADD51-0246-417F-9C6C-CDD465E9CC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798" y="6406576"/>
                <a:ext cx="216024" cy="307777"/>
              </a:xfrm>
              <a:prstGeom prst="rect">
                <a:avLst/>
              </a:prstGeom>
              <a:blipFill>
                <a:blip r:embed="rId4"/>
                <a:stretch>
                  <a:fillRect r="-13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8073329-A2B5-46F6-AEA0-973938A4810E}"/>
                  </a:ext>
                </a:extLst>
              </p:cNvPr>
              <p:cNvSpPr txBox="1"/>
              <p:nvPr/>
            </p:nvSpPr>
            <p:spPr>
              <a:xfrm>
                <a:off x="487311" y="5970050"/>
                <a:ext cx="2160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8073329-A2B5-46F6-AEA0-973938A481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311" y="5970050"/>
                <a:ext cx="216024" cy="307777"/>
              </a:xfrm>
              <a:prstGeom prst="rect">
                <a:avLst/>
              </a:prstGeom>
              <a:blipFill>
                <a:blip r:embed="rId5"/>
                <a:stretch>
                  <a:fillRect r="-1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27F74C8-D991-435F-A3BD-A1682D80EE3B}"/>
                  </a:ext>
                </a:extLst>
              </p:cNvPr>
              <p:cNvSpPr txBox="1"/>
              <p:nvPr/>
            </p:nvSpPr>
            <p:spPr>
              <a:xfrm>
                <a:off x="1049868" y="5816162"/>
                <a:ext cx="2160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27F74C8-D991-435F-A3BD-A1682D80EE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9868" y="5816162"/>
                <a:ext cx="216024" cy="307777"/>
              </a:xfrm>
              <a:prstGeom prst="rect">
                <a:avLst/>
              </a:prstGeom>
              <a:blipFill>
                <a:blip r:embed="rId6"/>
                <a:stretch>
                  <a:fillRect r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FC7A9EE-1F34-437E-B646-723A1E0E105D}"/>
                  </a:ext>
                </a:extLst>
              </p:cNvPr>
              <p:cNvSpPr txBox="1"/>
              <p:nvPr/>
            </p:nvSpPr>
            <p:spPr>
              <a:xfrm>
                <a:off x="1703514" y="5819146"/>
                <a:ext cx="2263056" cy="6127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  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FC7A9EE-1F34-437E-B646-723A1E0E10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3514" y="5819146"/>
                <a:ext cx="2263056" cy="61279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284A6AA-CE2B-4C5F-9259-9A0A7A803CDC}"/>
              </a:ext>
            </a:extLst>
          </p:cNvPr>
          <p:cNvSpPr/>
          <p:nvPr/>
        </p:nvSpPr>
        <p:spPr>
          <a:xfrm>
            <a:off x="1026069" y="2402448"/>
            <a:ext cx="2544886" cy="2756972"/>
          </a:xfrm>
          <a:custGeom>
            <a:avLst/>
            <a:gdLst>
              <a:gd name="connsiteX0" fmla="*/ 0 w 2143125"/>
              <a:gd name="connsiteY0" fmla="*/ 782816 h 2773541"/>
              <a:gd name="connsiteX1" fmla="*/ 781050 w 2143125"/>
              <a:gd name="connsiteY1" fmla="*/ 106541 h 2773541"/>
              <a:gd name="connsiteX2" fmla="*/ 2143125 w 2143125"/>
              <a:gd name="connsiteY2" fmla="*/ 2773541 h 2773541"/>
              <a:gd name="connsiteX0" fmla="*/ 0 w 2143125"/>
              <a:gd name="connsiteY0" fmla="*/ 766247 h 2756972"/>
              <a:gd name="connsiteX1" fmla="*/ 989604 w 2143125"/>
              <a:gd name="connsiteY1" fmla="*/ 109022 h 2756972"/>
              <a:gd name="connsiteX2" fmla="*/ 2143125 w 2143125"/>
              <a:gd name="connsiteY2" fmla="*/ 2756972 h 2756972"/>
              <a:gd name="connsiteX0" fmla="*/ 0 w 2143125"/>
              <a:gd name="connsiteY0" fmla="*/ 766247 h 2756972"/>
              <a:gd name="connsiteX1" fmla="*/ 989604 w 2143125"/>
              <a:gd name="connsiteY1" fmla="*/ 109022 h 2756972"/>
              <a:gd name="connsiteX2" fmla="*/ 2143125 w 2143125"/>
              <a:gd name="connsiteY2" fmla="*/ 2756972 h 2756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43125" h="2756972">
                <a:moveTo>
                  <a:pt x="0" y="766247"/>
                </a:moveTo>
                <a:cubicBezTo>
                  <a:pt x="211931" y="262216"/>
                  <a:pt x="632417" y="-222765"/>
                  <a:pt x="989604" y="109022"/>
                </a:cubicBezTo>
                <a:cubicBezTo>
                  <a:pt x="1346791" y="440809"/>
                  <a:pt x="1680787" y="1417915"/>
                  <a:pt x="2143125" y="275697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2CAB75C-B7B5-4A76-927C-C97453EAE23E}"/>
              </a:ext>
            </a:extLst>
          </p:cNvPr>
          <p:cNvCxnSpPr>
            <a:cxnSpLocks/>
          </p:cNvCxnSpPr>
          <p:nvPr/>
        </p:nvCxnSpPr>
        <p:spPr>
          <a:xfrm flipV="1">
            <a:off x="1023365" y="2254294"/>
            <a:ext cx="545629" cy="938456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A348584-AD1C-4EA2-8477-344795A02B9F}"/>
                  </a:ext>
                </a:extLst>
              </p:cNvPr>
              <p:cNvSpPr txBox="1"/>
              <p:nvPr/>
            </p:nvSpPr>
            <p:spPr>
              <a:xfrm>
                <a:off x="609251" y="2374124"/>
                <a:ext cx="83591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GB" dirty="0">
                    <a:solidFill>
                      <a:schemeClr val="accent6"/>
                    </a:solidFill>
                  </a:rPr>
                  <a:t> ms</a:t>
                </a:r>
                <a:r>
                  <a:rPr lang="en-GB" baseline="30000" dirty="0">
                    <a:solidFill>
                      <a:schemeClr val="accent6"/>
                    </a:solidFill>
                  </a:rPr>
                  <a:t>-2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A348584-AD1C-4EA2-8477-344795A02B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251" y="2374124"/>
                <a:ext cx="835918" cy="369332"/>
              </a:xfrm>
              <a:prstGeom prst="rect">
                <a:avLst/>
              </a:prstGeom>
              <a:blipFill>
                <a:blip r:embed="rId8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E3C350E-6B65-4797-909C-92A9896E1F59}"/>
              </a:ext>
            </a:extLst>
          </p:cNvPr>
          <p:cNvCxnSpPr>
            <a:cxnSpLocks/>
          </p:cNvCxnSpPr>
          <p:nvPr/>
        </p:nvCxnSpPr>
        <p:spPr>
          <a:xfrm flipV="1">
            <a:off x="1035594" y="3197270"/>
            <a:ext cx="797793" cy="1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BB954DC-C203-4A10-9827-EA1DA5B4F1EA}"/>
              </a:ext>
            </a:extLst>
          </p:cNvPr>
          <p:cNvSpPr/>
          <p:nvPr/>
        </p:nvSpPr>
        <p:spPr>
          <a:xfrm>
            <a:off x="1187994" y="2882944"/>
            <a:ext cx="171450" cy="314325"/>
          </a:xfrm>
          <a:custGeom>
            <a:avLst/>
            <a:gdLst>
              <a:gd name="connsiteX0" fmla="*/ 0 w 171450"/>
              <a:gd name="connsiteY0" fmla="*/ 0 h 314325"/>
              <a:gd name="connsiteX1" fmla="*/ 123825 w 171450"/>
              <a:gd name="connsiteY1" fmla="*/ 142875 h 314325"/>
              <a:gd name="connsiteX2" fmla="*/ 171450 w 171450"/>
              <a:gd name="connsiteY2" fmla="*/ 314325 h 314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1450" h="314325">
                <a:moveTo>
                  <a:pt x="0" y="0"/>
                </a:moveTo>
                <a:cubicBezTo>
                  <a:pt x="47625" y="45244"/>
                  <a:pt x="95250" y="90488"/>
                  <a:pt x="123825" y="142875"/>
                </a:cubicBezTo>
                <a:cubicBezTo>
                  <a:pt x="152400" y="195262"/>
                  <a:pt x="161925" y="254793"/>
                  <a:pt x="171450" y="314325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533A61E-D1A3-4FFF-BD8D-72F76E4B2468}"/>
                  </a:ext>
                </a:extLst>
              </p:cNvPr>
              <p:cNvSpPr txBox="1"/>
              <p:nvPr/>
            </p:nvSpPr>
            <p:spPr>
              <a:xfrm>
                <a:off x="1283244" y="2778168"/>
                <a:ext cx="26913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533A61E-D1A3-4FFF-BD8D-72F76E4B24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3244" y="2778168"/>
                <a:ext cx="269131" cy="369332"/>
              </a:xfrm>
              <a:prstGeom prst="rect">
                <a:avLst/>
              </a:prstGeom>
              <a:blipFill>
                <a:blip r:embed="rId9"/>
                <a:stretch>
                  <a:fillRect r="-113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97F7CF5-BC8E-4428-AD9E-013AF8348AC1}"/>
              </a:ext>
            </a:extLst>
          </p:cNvPr>
          <p:cNvCxnSpPr/>
          <p:nvPr/>
        </p:nvCxnSpPr>
        <p:spPr>
          <a:xfrm>
            <a:off x="1023365" y="3321094"/>
            <a:ext cx="0" cy="1838326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AFA281E-6199-459C-B59B-480E7D0AC3FB}"/>
              </a:ext>
            </a:extLst>
          </p:cNvPr>
          <p:cNvCxnSpPr>
            <a:cxnSpLocks/>
          </p:cNvCxnSpPr>
          <p:nvPr/>
        </p:nvCxnSpPr>
        <p:spPr>
          <a:xfrm flipH="1">
            <a:off x="1187994" y="5159420"/>
            <a:ext cx="2220044" cy="0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EC150E9-188A-4E24-9DCE-376EFE80011F}"/>
                  </a:ext>
                </a:extLst>
              </p:cNvPr>
              <p:cNvSpPr txBox="1"/>
              <p:nvPr/>
            </p:nvSpPr>
            <p:spPr>
              <a:xfrm>
                <a:off x="703335" y="3074607"/>
                <a:ext cx="26913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EC150E9-188A-4E24-9DCE-376EFE8001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335" y="3074607"/>
                <a:ext cx="269131" cy="369332"/>
              </a:xfrm>
              <a:prstGeom prst="rect">
                <a:avLst/>
              </a:prstGeom>
              <a:blipFill>
                <a:blip r:embed="rId10"/>
                <a:stretch>
                  <a:fillRect r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94AB009E-4A83-4C6E-B59B-DC94D88EC82B}"/>
                  </a:ext>
                </a:extLst>
              </p:cNvPr>
              <p:cNvSpPr txBox="1"/>
              <p:nvPr/>
            </p:nvSpPr>
            <p:spPr>
              <a:xfrm>
                <a:off x="3489992" y="5122908"/>
                <a:ext cx="26913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94AB009E-4A83-4C6E-B59B-DC94D88EC8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9992" y="5122908"/>
                <a:ext cx="269131" cy="369332"/>
              </a:xfrm>
              <a:prstGeom prst="rect">
                <a:avLst/>
              </a:prstGeom>
              <a:blipFill>
                <a:blip r:embed="rId11"/>
                <a:stretch>
                  <a:fillRect r="-181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EA059016-73EE-45B9-86B7-D30556000FDE}"/>
                  </a:ext>
                </a:extLst>
              </p:cNvPr>
              <p:cNvSpPr txBox="1"/>
              <p:nvPr/>
            </p:nvSpPr>
            <p:spPr>
              <a:xfrm>
                <a:off x="3438994" y="4691147"/>
                <a:ext cx="6636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EA059016-73EE-45B9-86B7-D30556000F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8994" y="4691147"/>
                <a:ext cx="663650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71A50B2-DAE1-4DEC-A796-E64F512F3041}"/>
                  </a:ext>
                </a:extLst>
              </p:cNvPr>
              <p:cNvSpPr txBox="1"/>
              <p:nvPr/>
            </p:nvSpPr>
            <p:spPr>
              <a:xfrm>
                <a:off x="388960" y="3820571"/>
                <a:ext cx="71330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42.5</m:t>
                      </m:r>
                      <m:r>
                        <m:rPr>
                          <m:sty m:val="p"/>
                        </m:rPr>
                        <a:rPr lang="en-GB" sz="1400" b="0" i="0" smtClean="0">
                          <a:latin typeface="Cambria Math" panose="02040503050406030204" pitchFamily="18" charset="0"/>
                        </a:rPr>
                        <m:t>m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71A50B2-DAE1-4DEC-A796-E64F512F30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960" y="3820571"/>
                <a:ext cx="713309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FA9B6647-7915-4423-A98F-BBE558F038B4}"/>
                  </a:ext>
                </a:extLst>
              </p:cNvPr>
              <p:cNvSpPr/>
              <p:nvPr/>
            </p:nvSpPr>
            <p:spPr>
              <a:xfrm>
                <a:off x="4558711" y="4643035"/>
                <a:ext cx="3982792" cy="22149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𝑹</m:t>
                      </m:r>
                      <m:d>
                        <m:dPr>
                          <m:ctrlPr>
                            <a:rPr lang="en-GB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𝑽𝒆𝒓𝒕𝒊𝒄𝒂𝒍</m:t>
                          </m:r>
                        </m:e>
                      </m:d>
                      <m:r>
                        <a:rPr lang="en-GB" sz="2400" b="1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𝑢𝑡</m:t>
                      </m:r>
                      <m:r>
                        <a:rPr lang="en-GB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−42.5=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×5−4.9×25</m:t>
                      </m:r>
                    </m:oMath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FA9B6647-7915-4423-A98F-BBE558F038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8711" y="4643035"/>
                <a:ext cx="3982792" cy="221496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508104" y="2121429"/>
                <a:ext cx="2520280" cy="24940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/>
                  <a:t>Vertical</a:t>
                </a:r>
                <a:r>
                  <a:rPr lang="en-GB" sz="2400" dirty="0">
                    <a:solidFill>
                      <a:srgbClr val="FF0000"/>
                    </a:solidFill>
                  </a:rPr>
                  <a:t> </a:t>
                </a:r>
              </a:p>
              <a:p>
                <a:r>
                  <a:rPr lang="en-GB" sz="2400" dirty="0">
                    <a:solidFill>
                      <a:srgbClr val="FF0000"/>
                    </a:solidFill>
                  </a:rPr>
                  <a:t>S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−42.5</m:t>
                    </m:r>
                  </m:oMath>
                </a14:m>
                <a:endParaRPr lang="en-GB" sz="2400" dirty="0"/>
              </a:p>
              <a:p>
                <a:r>
                  <a:rPr lang="en-GB" sz="2400" dirty="0">
                    <a:solidFill>
                      <a:srgbClr val="FF0000"/>
                    </a:solidFill>
                  </a:rPr>
                  <a:t>U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GB" sz="2400" dirty="0"/>
                  <a:t> sin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GB" sz="2400" dirty="0">
                  <a:solidFill>
                    <a:srgbClr val="FF0000"/>
                  </a:solidFill>
                </a:endParaRPr>
              </a:p>
              <a:p>
                <a:r>
                  <a:rPr lang="en-GB" sz="2400" dirty="0">
                    <a:solidFill>
                      <a:srgbClr val="FF0000"/>
                    </a:solidFill>
                  </a:rPr>
                  <a:t>V</a:t>
                </a:r>
                <a:r>
                  <a:rPr lang="en-GB" sz="2400" dirty="0"/>
                  <a:t> = ?</a:t>
                </a:r>
                <a:endParaRPr lang="en-GB" sz="2400" dirty="0">
                  <a:solidFill>
                    <a:srgbClr val="00B050"/>
                  </a:solidFill>
                </a:endParaRPr>
              </a:p>
              <a:p>
                <a:r>
                  <a:rPr lang="en-GB" sz="2400" dirty="0">
                    <a:solidFill>
                      <a:srgbClr val="FF0000"/>
                    </a:solidFill>
                  </a:rPr>
                  <a:t>A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GB" sz="2400" dirty="0"/>
                  <a:t>9.8</a:t>
                </a:r>
              </a:p>
              <a:p>
                <a:r>
                  <a:rPr lang="en-GB" sz="2400" dirty="0">
                    <a:solidFill>
                      <a:srgbClr val="FF0000"/>
                    </a:solidFill>
                  </a:rPr>
                  <a:t>T</a:t>
                </a:r>
                <a:r>
                  <a:rPr lang="en-GB" sz="2400" dirty="0"/>
                  <a:t> = 5</a:t>
                </a: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2121429"/>
                <a:ext cx="2520280" cy="2494016"/>
              </a:xfrm>
              <a:prstGeom prst="rect">
                <a:avLst/>
              </a:prstGeom>
              <a:blipFill>
                <a:blip r:embed="rId15"/>
                <a:stretch>
                  <a:fillRect l="-3874" t="-1956" b="-34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1231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15" grpId="0" animBg="1"/>
      <p:bldP spid="19" grpId="0"/>
      <p:bldP spid="23" grpId="0" animBg="1"/>
      <p:bldP spid="24" grpId="0"/>
      <p:bldP spid="30" grpId="0"/>
      <p:bldP spid="31" grpId="0"/>
      <p:bldP spid="32" grpId="0"/>
      <p:bldP spid="33" grpId="0"/>
      <p:bldP spid="35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38BF034-8C44-4100-A524-7D1A4300DE58}"/>
              </a:ext>
            </a:extLst>
          </p:cNvPr>
          <p:cNvGrpSpPr/>
          <p:nvPr/>
        </p:nvGrpSpPr>
        <p:grpSpPr>
          <a:xfrm>
            <a:off x="-22391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6644B3BC-1C1D-40BA-8D2E-FAA0F42745F4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Components – Example B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505788D2-1519-41A9-B3D9-70A24A71C32C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0FF123D-94BB-4CF1-86AE-E44F6BECF0C9}"/>
                  </a:ext>
                </a:extLst>
              </p:cNvPr>
              <p:cNvSpPr txBox="1"/>
              <p:nvPr/>
            </p:nvSpPr>
            <p:spPr>
              <a:xfrm>
                <a:off x="393484" y="778282"/>
                <a:ext cx="8229353" cy="131529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A particle is projected from a point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dirty="0"/>
                  <a:t> with speed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GB" dirty="0"/>
                  <a:t> ms</a:t>
                </a:r>
                <a:r>
                  <a:rPr lang="en-GB" baseline="30000" dirty="0"/>
                  <a:t>-1</a:t>
                </a:r>
                <a:r>
                  <a:rPr lang="en-GB" dirty="0"/>
                  <a:t> and at an angle of elevation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/>
                  <a:t>,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func>
                  </m:oMath>
                </a14:m>
                <a:r>
                  <a:rPr lang="en-GB" dirty="0"/>
                  <a:t>. The point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dirty="0"/>
                  <a:t> is 42.5m above a horizontal plane. The particle strikes the plane at a point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, 5 s after it is projected.</a:t>
                </a:r>
              </a:p>
              <a:p>
                <a:r>
                  <a:rPr lang="en-GB" dirty="0"/>
                  <a:t>(b) Find the distance between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0FF123D-94BB-4CF1-86AE-E44F6BECF0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484" y="778282"/>
                <a:ext cx="8229353" cy="1315296"/>
              </a:xfrm>
              <a:prstGeom prst="rect">
                <a:avLst/>
              </a:prstGeom>
              <a:blipFill>
                <a:blip r:embed="rId2"/>
                <a:stretch>
                  <a:fillRect b="-83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FA9B6647-7915-4423-A98F-BBE558F038B4}"/>
                  </a:ext>
                </a:extLst>
              </p:cNvPr>
              <p:cNvSpPr/>
              <p:nvPr/>
            </p:nvSpPr>
            <p:spPr>
              <a:xfrm>
                <a:off x="4753182" y="4319156"/>
                <a:ext cx="2336383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𝑹</m:t>
                      </m:r>
                      <m:d>
                        <m:dPr>
                          <m:ctrlP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𝑯𝒐𝒓𝒊𝒛𝒐𝒏𝒕𝒂𝒍</m:t>
                          </m:r>
                        </m:e>
                      </m:d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  <a:p>
                <a:pPr lvl="0"/>
                <a:endParaRPr lang="en-GB" sz="7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=12×5</m:t>
                      </m:r>
                    </m:oMath>
                  </m:oMathPara>
                </a14:m>
                <a:endParaRPr lang="en-GB" sz="1400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𝟔𝟎</m:t>
                    </m:r>
                  </m:oMath>
                </a14:m>
                <a:r>
                  <a:rPr lang="en-GB" sz="2400" b="1" dirty="0"/>
                  <a:t> m</a:t>
                </a: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FA9B6647-7915-4423-A98F-BBE558F038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3182" y="4319156"/>
                <a:ext cx="2336383" cy="1323439"/>
              </a:xfrm>
              <a:prstGeom prst="rect">
                <a:avLst/>
              </a:prstGeom>
              <a:blipFill>
                <a:blip r:embed="rId3"/>
                <a:stretch>
                  <a:fillRect l="-783" r="-1305" b="-82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ight Triangle 33">
            <a:extLst>
              <a:ext uri="{FF2B5EF4-FFF2-40B4-BE49-F238E27FC236}">
                <a16:creationId xmlns:a16="http://schemas.microsoft.com/office/drawing/2014/main" id="{8C83E7EE-0D81-484E-8E76-DF68D7D884F8}"/>
              </a:ext>
            </a:extLst>
          </p:cNvPr>
          <p:cNvSpPr/>
          <p:nvPr/>
        </p:nvSpPr>
        <p:spPr>
          <a:xfrm>
            <a:off x="785261" y="5681509"/>
            <a:ext cx="648072" cy="792088"/>
          </a:xfrm>
          <a:prstGeom prst="rtTriangle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658CB6E-0FBD-4D7A-B3BF-B6DFFD22A2C9}"/>
              </a:ext>
            </a:extLst>
          </p:cNvPr>
          <p:cNvSpPr/>
          <p:nvPr/>
        </p:nvSpPr>
        <p:spPr>
          <a:xfrm>
            <a:off x="785261" y="6328811"/>
            <a:ext cx="137492" cy="144785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Freeform: Shape 8">
            <a:extLst>
              <a:ext uri="{FF2B5EF4-FFF2-40B4-BE49-F238E27FC236}">
                <a16:creationId xmlns:a16="http://schemas.microsoft.com/office/drawing/2014/main" id="{101B7B20-F0F3-44B7-B993-5A9AFE935714}"/>
              </a:ext>
            </a:extLst>
          </p:cNvPr>
          <p:cNvSpPr/>
          <p:nvPr/>
        </p:nvSpPr>
        <p:spPr>
          <a:xfrm>
            <a:off x="1241841" y="6314525"/>
            <a:ext cx="57150" cy="157162"/>
          </a:xfrm>
          <a:custGeom>
            <a:avLst/>
            <a:gdLst>
              <a:gd name="connsiteX0" fmla="*/ 0 w 57150"/>
              <a:gd name="connsiteY0" fmla="*/ 157162 h 157162"/>
              <a:gd name="connsiteX1" fmla="*/ 9525 w 57150"/>
              <a:gd name="connsiteY1" fmla="*/ 76200 h 157162"/>
              <a:gd name="connsiteX2" fmla="*/ 57150 w 57150"/>
              <a:gd name="connsiteY2" fmla="*/ 0 h 157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150" h="157162">
                <a:moveTo>
                  <a:pt x="0" y="157162"/>
                </a:moveTo>
                <a:cubicBezTo>
                  <a:pt x="0" y="129777"/>
                  <a:pt x="0" y="102393"/>
                  <a:pt x="9525" y="76200"/>
                </a:cubicBezTo>
                <a:cubicBezTo>
                  <a:pt x="19050" y="50007"/>
                  <a:pt x="38100" y="25003"/>
                  <a:pt x="57150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31CD638-B3E2-4AEB-9F84-25FBCD93A31C}"/>
                  </a:ext>
                </a:extLst>
              </p:cNvPr>
              <p:cNvSpPr txBox="1"/>
              <p:nvPr/>
            </p:nvSpPr>
            <p:spPr>
              <a:xfrm>
                <a:off x="1010810" y="6185565"/>
                <a:ext cx="2160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31CD638-B3E2-4AEB-9F84-25FBCD93A3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810" y="6185565"/>
                <a:ext cx="216024" cy="307777"/>
              </a:xfrm>
              <a:prstGeom prst="rect">
                <a:avLst/>
              </a:prstGeom>
              <a:blipFill>
                <a:blip r:embed="rId4"/>
                <a:stretch>
                  <a:fillRect r="-1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89CADD51-0246-417F-9C6C-CDD465E9CC96}"/>
                  </a:ext>
                </a:extLst>
              </p:cNvPr>
              <p:cNvSpPr txBox="1"/>
              <p:nvPr/>
            </p:nvSpPr>
            <p:spPr>
              <a:xfrm>
                <a:off x="920322" y="6425016"/>
                <a:ext cx="2160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89CADD51-0246-417F-9C6C-CDD465E9CC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322" y="6425016"/>
                <a:ext cx="216024" cy="307777"/>
              </a:xfrm>
              <a:prstGeom prst="rect">
                <a:avLst/>
              </a:prstGeom>
              <a:blipFill>
                <a:blip r:embed="rId5"/>
                <a:stretch>
                  <a:fillRect r="-1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98073329-A2B5-46F6-AEA0-973938A4810E}"/>
                  </a:ext>
                </a:extLst>
              </p:cNvPr>
              <p:cNvSpPr txBox="1"/>
              <p:nvPr/>
            </p:nvSpPr>
            <p:spPr>
              <a:xfrm>
                <a:off x="400060" y="5946945"/>
                <a:ext cx="2160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98073329-A2B5-46F6-AEA0-973938A481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60" y="5946945"/>
                <a:ext cx="216024" cy="307777"/>
              </a:xfrm>
              <a:prstGeom prst="rect">
                <a:avLst/>
              </a:prstGeom>
              <a:blipFill>
                <a:blip r:embed="rId6"/>
                <a:stretch>
                  <a:fillRect r="-1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927F74C8-D991-435F-A3BD-A1682D80EE3B}"/>
                  </a:ext>
                </a:extLst>
              </p:cNvPr>
              <p:cNvSpPr txBox="1"/>
              <p:nvPr/>
            </p:nvSpPr>
            <p:spPr>
              <a:xfrm>
                <a:off x="1054392" y="5834602"/>
                <a:ext cx="2160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927F74C8-D991-435F-A3BD-A1682D80EE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4392" y="5834602"/>
                <a:ext cx="216024" cy="307777"/>
              </a:xfrm>
              <a:prstGeom prst="rect">
                <a:avLst/>
              </a:prstGeom>
              <a:blipFill>
                <a:blip r:embed="rId7"/>
                <a:stretch>
                  <a:fillRect r="-1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7FC7A9EE-1F34-437E-B646-723A1E0E105D}"/>
                  </a:ext>
                </a:extLst>
              </p:cNvPr>
              <p:cNvSpPr txBox="1"/>
              <p:nvPr/>
            </p:nvSpPr>
            <p:spPr>
              <a:xfrm>
                <a:off x="1725656" y="5766733"/>
                <a:ext cx="2263056" cy="6127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  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7FC7A9EE-1F34-437E-B646-723A1E0E10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5656" y="5766733"/>
                <a:ext cx="2263056" cy="61279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Freeform: Shape 14">
            <a:extLst>
              <a:ext uri="{FF2B5EF4-FFF2-40B4-BE49-F238E27FC236}">
                <a16:creationId xmlns:a16="http://schemas.microsoft.com/office/drawing/2014/main" id="{7284A6AA-CE2B-4C5F-9259-9A0A7A803CDC}"/>
              </a:ext>
            </a:extLst>
          </p:cNvPr>
          <p:cNvSpPr/>
          <p:nvPr/>
        </p:nvSpPr>
        <p:spPr>
          <a:xfrm>
            <a:off x="1030593" y="2420888"/>
            <a:ext cx="2544886" cy="2756972"/>
          </a:xfrm>
          <a:custGeom>
            <a:avLst/>
            <a:gdLst>
              <a:gd name="connsiteX0" fmla="*/ 0 w 2143125"/>
              <a:gd name="connsiteY0" fmla="*/ 782816 h 2773541"/>
              <a:gd name="connsiteX1" fmla="*/ 781050 w 2143125"/>
              <a:gd name="connsiteY1" fmla="*/ 106541 h 2773541"/>
              <a:gd name="connsiteX2" fmla="*/ 2143125 w 2143125"/>
              <a:gd name="connsiteY2" fmla="*/ 2773541 h 2773541"/>
              <a:gd name="connsiteX0" fmla="*/ 0 w 2143125"/>
              <a:gd name="connsiteY0" fmla="*/ 766247 h 2756972"/>
              <a:gd name="connsiteX1" fmla="*/ 989604 w 2143125"/>
              <a:gd name="connsiteY1" fmla="*/ 109022 h 2756972"/>
              <a:gd name="connsiteX2" fmla="*/ 2143125 w 2143125"/>
              <a:gd name="connsiteY2" fmla="*/ 2756972 h 2756972"/>
              <a:gd name="connsiteX0" fmla="*/ 0 w 2143125"/>
              <a:gd name="connsiteY0" fmla="*/ 766247 h 2756972"/>
              <a:gd name="connsiteX1" fmla="*/ 989604 w 2143125"/>
              <a:gd name="connsiteY1" fmla="*/ 109022 h 2756972"/>
              <a:gd name="connsiteX2" fmla="*/ 2143125 w 2143125"/>
              <a:gd name="connsiteY2" fmla="*/ 2756972 h 2756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43125" h="2756972">
                <a:moveTo>
                  <a:pt x="0" y="766247"/>
                </a:moveTo>
                <a:cubicBezTo>
                  <a:pt x="211931" y="262216"/>
                  <a:pt x="632417" y="-222765"/>
                  <a:pt x="989604" y="109022"/>
                </a:cubicBezTo>
                <a:cubicBezTo>
                  <a:pt x="1346791" y="440809"/>
                  <a:pt x="1680787" y="1417915"/>
                  <a:pt x="2143125" y="275697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2CAB75C-B7B5-4A76-927C-C97453EAE23E}"/>
              </a:ext>
            </a:extLst>
          </p:cNvPr>
          <p:cNvCxnSpPr>
            <a:cxnSpLocks/>
          </p:cNvCxnSpPr>
          <p:nvPr/>
        </p:nvCxnSpPr>
        <p:spPr>
          <a:xfrm flipV="1">
            <a:off x="1027889" y="2272734"/>
            <a:ext cx="545629" cy="938456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6A348584-AD1C-4EA2-8477-344795A02B9F}"/>
                  </a:ext>
                </a:extLst>
              </p:cNvPr>
              <p:cNvSpPr txBox="1"/>
              <p:nvPr/>
            </p:nvSpPr>
            <p:spPr>
              <a:xfrm>
                <a:off x="613775" y="2392564"/>
                <a:ext cx="83591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GB" dirty="0">
                    <a:solidFill>
                      <a:schemeClr val="accent6"/>
                    </a:solidFill>
                  </a:rPr>
                  <a:t> ms</a:t>
                </a:r>
                <a:r>
                  <a:rPr lang="en-GB" baseline="30000" dirty="0">
                    <a:solidFill>
                      <a:schemeClr val="accent6"/>
                    </a:solidFill>
                  </a:rPr>
                  <a:t>-2</a:t>
                </a: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6A348584-AD1C-4EA2-8477-344795A02B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775" y="2392564"/>
                <a:ext cx="835918" cy="369332"/>
              </a:xfrm>
              <a:prstGeom prst="rect">
                <a:avLst/>
              </a:prstGeom>
              <a:blipFill>
                <a:blip r:embed="rId9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2E3C350E-6B65-4797-909C-92A9896E1F59}"/>
              </a:ext>
            </a:extLst>
          </p:cNvPr>
          <p:cNvCxnSpPr>
            <a:cxnSpLocks/>
          </p:cNvCxnSpPr>
          <p:nvPr/>
        </p:nvCxnSpPr>
        <p:spPr>
          <a:xfrm flipV="1">
            <a:off x="1040118" y="3215710"/>
            <a:ext cx="797793" cy="1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Freeform: Shape 22">
            <a:extLst>
              <a:ext uri="{FF2B5EF4-FFF2-40B4-BE49-F238E27FC236}">
                <a16:creationId xmlns:a16="http://schemas.microsoft.com/office/drawing/2014/main" id="{2BB954DC-C203-4A10-9827-EA1DA5B4F1EA}"/>
              </a:ext>
            </a:extLst>
          </p:cNvPr>
          <p:cNvSpPr/>
          <p:nvPr/>
        </p:nvSpPr>
        <p:spPr>
          <a:xfrm>
            <a:off x="1192518" y="2901384"/>
            <a:ext cx="171450" cy="314325"/>
          </a:xfrm>
          <a:custGeom>
            <a:avLst/>
            <a:gdLst>
              <a:gd name="connsiteX0" fmla="*/ 0 w 171450"/>
              <a:gd name="connsiteY0" fmla="*/ 0 h 314325"/>
              <a:gd name="connsiteX1" fmla="*/ 123825 w 171450"/>
              <a:gd name="connsiteY1" fmla="*/ 142875 h 314325"/>
              <a:gd name="connsiteX2" fmla="*/ 171450 w 171450"/>
              <a:gd name="connsiteY2" fmla="*/ 314325 h 314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1450" h="314325">
                <a:moveTo>
                  <a:pt x="0" y="0"/>
                </a:moveTo>
                <a:cubicBezTo>
                  <a:pt x="47625" y="45244"/>
                  <a:pt x="95250" y="90488"/>
                  <a:pt x="123825" y="142875"/>
                </a:cubicBezTo>
                <a:cubicBezTo>
                  <a:pt x="152400" y="195262"/>
                  <a:pt x="161925" y="254793"/>
                  <a:pt x="171450" y="314325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1533A61E-D1A3-4FFF-BD8D-72F76E4B2468}"/>
                  </a:ext>
                </a:extLst>
              </p:cNvPr>
              <p:cNvSpPr txBox="1"/>
              <p:nvPr/>
            </p:nvSpPr>
            <p:spPr>
              <a:xfrm>
                <a:off x="1287768" y="2796608"/>
                <a:ext cx="26913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1533A61E-D1A3-4FFF-BD8D-72F76E4B24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7768" y="2796608"/>
                <a:ext cx="269131" cy="369332"/>
              </a:xfrm>
              <a:prstGeom prst="rect">
                <a:avLst/>
              </a:prstGeom>
              <a:blipFill>
                <a:blip r:embed="rId10"/>
                <a:stretch>
                  <a:fillRect r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497F7CF5-BC8E-4428-AD9E-013AF8348AC1}"/>
              </a:ext>
            </a:extLst>
          </p:cNvPr>
          <p:cNvCxnSpPr/>
          <p:nvPr/>
        </p:nvCxnSpPr>
        <p:spPr>
          <a:xfrm>
            <a:off x="1027889" y="3339534"/>
            <a:ext cx="0" cy="1838326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DAFA281E-6199-459C-B59B-480E7D0AC3FB}"/>
              </a:ext>
            </a:extLst>
          </p:cNvPr>
          <p:cNvCxnSpPr>
            <a:cxnSpLocks/>
          </p:cNvCxnSpPr>
          <p:nvPr/>
        </p:nvCxnSpPr>
        <p:spPr>
          <a:xfrm flipH="1">
            <a:off x="1192518" y="5177860"/>
            <a:ext cx="2220044" cy="0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FEC150E9-188A-4E24-9DCE-376EFE80011F}"/>
                  </a:ext>
                </a:extLst>
              </p:cNvPr>
              <p:cNvSpPr txBox="1"/>
              <p:nvPr/>
            </p:nvSpPr>
            <p:spPr>
              <a:xfrm>
                <a:off x="707859" y="3093047"/>
                <a:ext cx="26913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FEC150E9-188A-4E24-9DCE-376EFE8001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859" y="3093047"/>
                <a:ext cx="269131" cy="369332"/>
              </a:xfrm>
              <a:prstGeom prst="rect">
                <a:avLst/>
              </a:prstGeom>
              <a:blipFill>
                <a:blip r:embed="rId11"/>
                <a:stretch>
                  <a:fillRect r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94AB009E-4A83-4C6E-B59B-DC94D88EC82B}"/>
                  </a:ext>
                </a:extLst>
              </p:cNvPr>
              <p:cNvSpPr txBox="1"/>
              <p:nvPr/>
            </p:nvSpPr>
            <p:spPr>
              <a:xfrm>
                <a:off x="3494516" y="5141348"/>
                <a:ext cx="26913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94AB009E-4A83-4C6E-B59B-DC94D88EC8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4516" y="5141348"/>
                <a:ext cx="269131" cy="369332"/>
              </a:xfrm>
              <a:prstGeom prst="rect">
                <a:avLst/>
              </a:prstGeom>
              <a:blipFill>
                <a:blip r:embed="rId12"/>
                <a:stretch>
                  <a:fillRect r="-20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EA059016-73EE-45B9-86B7-D30556000FDE}"/>
                  </a:ext>
                </a:extLst>
              </p:cNvPr>
              <p:cNvSpPr txBox="1"/>
              <p:nvPr/>
            </p:nvSpPr>
            <p:spPr>
              <a:xfrm>
                <a:off x="3443518" y="4709587"/>
                <a:ext cx="6636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EA059016-73EE-45B9-86B7-D30556000F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3518" y="4709587"/>
                <a:ext cx="663650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271A50B2-DAE1-4DEC-A796-E64F512F3041}"/>
                  </a:ext>
                </a:extLst>
              </p:cNvPr>
              <p:cNvSpPr txBox="1"/>
              <p:nvPr/>
            </p:nvSpPr>
            <p:spPr>
              <a:xfrm>
                <a:off x="393484" y="3839011"/>
                <a:ext cx="71330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42.5</m:t>
                      </m:r>
                      <m:r>
                        <m:rPr>
                          <m:sty m:val="p"/>
                        </m:rPr>
                        <a:rPr lang="en-GB" sz="1400" b="0" i="0" smtClean="0">
                          <a:latin typeface="Cambria Math" panose="02040503050406030204" pitchFamily="18" charset="0"/>
                        </a:rPr>
                        <m:t>m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271A50B2-DAE1-4DEC-A796-E64F512F30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484" y="3839011"/>
                <a:ext cx="713309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716016" y="2348710"/>
                <a:ext cx="4032448" cy="17249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/>
                  <a:t>Horizontal</a:t>
                </a:r>
              </a:p>
              <a:p>
                <a:r>
                  <a:rPr lang="en-GB" sz="2400" dirty="0">
                    <a:solidFill>
                      <a:srgbClr val="0000FF"/>
                    </a:solidFill>
                  </a:rPr>
                  <a:t>Distance</a:t>
                </a:r>
                <a:r>
                  <a:rPr lang="en-GB" sz="2400" dirty="0"/>
                  <a:t> = ?</a:t>
                </a:r>
                <a:endParaRPr lang="en-GB" sz="2800" dirty="0"/>
              </a:p>
              <a:p>
                <a:r>
                  <a:rPr lang="en-GB" sz="2400" dirty="0">
                    <a:solidFill>
                      <a:srgbClr val="0000FF"/>
                    </a:solidFill>
                  </a:rPr>
                  <a:t>Speed</a:t>
                </a:r>
                <a:r>
                  <a:rPr lang="en-GB" sz="2400" dirty="0"/>
                  <a:t> = 20 cos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d>
                      <m:d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20</m:t>
                        </m:r>
                      </m:e>
                    </m:d>
                  </m:oMath>
                </a14:m>
                <a:r>
                  <a:rPr lang="en-GB" sz="2400" dirty="0"/>
                  <a:t> = 12</a:t>
                </a:r>
              </a:p>
              <a:p>
                <a:r>
                  <a:rPr lang="en-GB" sz="2400" dirty="0">
                    <a:solidFill>
                      <a:srgbClr val="0000FF"/>
                    </a:solidFill>
                  </a:rPr>
                  <a:t>Time</a:t>
                </a:r>
                <a:r>
                  <a:rPr lang="en-GB" sz="2400" dirty="0"/>
                  <a:t> = 5</a:t>
                </a: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2348710"/>
                <a:ext cx="4032448" cy="1724959"/>
              </a:xfrm>
              <a:prstGeom prst="rect">
                <a:avLst/>
              </a:prstGeom>
              <a:blipFill>
                <a:blip r:embed="rId15"/>
                <a:stretch>
                  <a:fillRect l="-2421" t="-2827" r="-2269" b="-70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195736" y="4795844"/>
                <a:ext cx="42639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solidFill>
                      <a:prstClr val="black"/>
                    </a:solidFill>
                  </a:rPr>
                  <a:t> </a:t>
                </a:r>
                <a:endParaRPr lang="en-GB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4795844"/>
                <a:ext cx="426399" cy="46166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203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38BF034-8C44-4100-A524-7D1A4300DE58}"/>
              </a:ext>
            </a:extLst>
          </p:cNvPr>
          <p:cNvGrpSpPr/>
          <p:nvPr/>
        </p:nvGrpSpPr>
        <p:grpSpPr>
          <a:xfrm>
            <a:off x="-22391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6644B3BC-1C1D-40BA-8D2E-FAA0F42745F4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Components – Example B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505788D2-1519-41A9-B3D9-70A24A71C32C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0FF123D-94BB-4CF1-86AE-E44F6BECF0C9}"/>
                  </a:ext>
                </a:extLst>
              </p:cNvPr>
              <p:cNvSpPr txBox="1"/>
              <p:nvPr/>
            </p:nvSpPr>
            <p:spPr>
              <a:xfrm>
                <a:off x="393484" y="778282"/>
                <a:ext cx="8229353" cy="131529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A particle is projected from a point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dirty="0"/>
                  <a:t> with speed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GB" dirty="0"/>
                  <a:t> ms</a:t>
                </a:r>
                <a:r>
                  <a:rPr lang="en-GB" baseline="30000" dirty="0"/>
                  <a:t>-1</a:t>
                </a:r>
                <a:r>
                  <a:rPr lang="en-GB" dirty="0"/>
                  <a:t> and at an angle of elevation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/>
                  <a:t>,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func>
                  </m:oMath>
                </a14:m>
                <a:r>
                  <a:rPr lang="en-GB" dirty="0"/>
                  <a:t>. The point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dirty="0"/>
                  <a:t> is 42.5m above a horizontal plane. The particle strikes the plane at a point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, 5 s after it is projected.</a:t>
                </a:r>
              </a:p>
              <a:p>
                <a:r>
                  <a:rPr lang="en-GB" dirty="0"/>
                  <a:t>(c) the velocity the projectiles hits A.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0FF123D-94BB-4CF1-86AE-E44F6BECF0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484" y="778282"/>
                <a:ext cx="8229353" cy="1315296"/>
              </a:xfrm>
              <a:prstGeom prst="rect">
                <a:avLst/>
              </a:prstGeom>
              <a:blipFill>
                <a:blip r:embed="rId2"/>
                <a:stretch>
                  <a:fillRect b="-83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Freeform: Shape 14">
            <a:extLst>
              <a:ext uri="{FF2B5EF4-FFF2-40B4-BE49-F238E27FC236}">
                <a16:creationId xmlns:a16="http://schemas.microsoft.com/office/drawing/2014/main" id="{7284A6AA-CE2B-4C5F-9259-9A0A7A803CDC}"/>
              </a:ext>
            </a:extLst>
          </p:cNvPr>
          <p:cNvSpPr/>
          <p:nvPr/>
        </p:nvSpPr>
        <p:spPr>
          <a:xfrm>
            <a:off x="1030593" y="2420888"/>
            <a:ext cx="2544886" cy="2756972"/>
          </a:xfrm>
          <a:custGeom>
            <a:avLst/>
            <a:gdLst>
              <a:gd name="connsiteX0" fmla="*/ 0 w 2143125"/>
              <a:gd name="connsiteY0" fmla="*/ 782816 h 2773541"/>
              <a:gd name="connsiteX1" fmla="*/ 781050 w 2143125"/>
              <a:gd name="connsiteY1" fmla="*/ 106541 h 2773541"/>
              <a:gd name="connsiteX2" fmla="*/ 2143125 w 2143125"/>
              <a:gd name="connsiteY2" fmla="*/ 2773541 h 2773541"/>
              <a:gd name="connsiteX0" fmla="*/ 0 w 2143125"/>
              <a:gd name="connsiteY0" fmla="*/ 766247 h 2756972"/>
              <a:gd name="connsiteX1" fmla="*/ 989604 w 2143125"/>
              <a:gd name="connsiteY1" fmla="*/ 109022 h 2756972"/>
              <a:gd name="connsiteX2" fmla="*/ 2143125 w 2143125"/>
              <a:gd name="connsiteY2" fmla="*/ 2756972 h 2756972"/>
              <a:gd name="connsiteX0" fmla="*/ 0 w 2143125"/>
              <a:gd name="connsiteY0" fmla="*/ 766247 h 2756972"/>
              <a:gd name="connsiteX1" fmla="*/ 989604 w 2143125"/>
              <a:gd name="connsiteY1" fmla="*/ 109022 h 2756972"/>
              <a:gd name="connsiteX2" fmla="*/ 2143125 w 2143125"/>
              <a:gd name="connsiteY2" fmla="*/ 2756972 h 2756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43125" h="2756972">
                <a:moveTo>
                  <a:pt x="0" y="766247"/>
                </a:moveTo>
                <a:cubicBezTo>
                  <a:pt x="211931" y="262216"/>
                  <a:pt x="632417" y="-222765"/>
                  <a:pt x="989604" y="109022"/>
                </a:cubicBezTo>
                <a:cubicBezTo>
                  <a:pt x="1346791" y="440809"/>
                  <a:pt x="1680787" y="1417915"/>
                  <a:pt x="2143125" y="275697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2CAB75C-B7B5-4A76-927C-C97453EAE23E}"/>
              </a:ext>
            </a:extLst>
          </p:cNvPr>
          <p:cNvCxnSpPr>
            <a:cxnSpLocks/>
          </p:cNvCxnSpPr>
          <p:nvPr/>
        </p:nvCxnSpPr>
        <p:spPr>
          <a:xfrm flipV="1">
            <a:off x="1027889" y="2272734"/>
            <a:ext cx="545629" cy="938456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6A348584-AD1C-4EA2-8477-344795A02B9F}"/>
                  </a:ext>
                </a:extLst>
              </p:cNvPr>
              <p:cNvSpPr txBox="1"/>
              <p:nvPr/>
            </p:nvSpPr>
            <p:spPr>
              <a:xfrm>
                <a:off x="613775" y="2392564"/>
                <a:ext cx="83591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GB" dirty="0">
                    <a:solidFill>
                      <a:schemeClr val="accent6"/>
                    </a:solidFill>
                  </a:rPr>
                  <a:t> ms</a:t>
                </a:r>
                <a:r>
                  <a:rPr lang="en-GB" baseline="30000" dirty="0">
                    <a:solidFill>
                      <a:schemeClr val="accent6"/>
                    </a:solidFill>
                  </a:rPr>
                  <a:t>-2</a:t>
                </a: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6A348584-AD1C-4EA2-8477-344795A02B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775" y="2392564"/>
                <a:ext cx="835918" cy="369332"/>
              </a:xfrm>
              <a:prstGeom prst="rect">
                <a:avLst/>
              </a:prstGeom>
              <a:blipFill>
                <a:blip r:embed="rId3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2E3C350E-6B65-4797-909C-92A9896E1F59}"/>
              </a:ext>
            </a:extLst>
          </p:cNvPr>
          <p:cNvCxnSpPr>
            <a:cxnSpLocks/>
          </p:cNvCxnSpPr>
          <p:nvPr/>
        </p:nvCxnSpPr>
        <p:spPr>
          <a:xfrm flipV="1">
            <a:off x="1040118" y="3215710"/>
            <a:ext cx="797793" cy="1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Freeform: Shape 22">
            <a:extLst>
              <a:ext uri="{FF2B5EF4-FFF2-40B4-BE49-F238E27FC236}">
                <a16:creationId xmlns:a16="http://schemas.microsoft.com/office/drawing/2014/main" id="{2BB954DC-C203-4A10-9827-EA1DA5B4F1EA}"/>
              </a:ext>
            </a:extLst>
          </p:cNvPr>
          <p:cNvSpPr/>
          <p:nvPr/>
        </p:nvSpPr>
        <p:spPr>
          <a:xfrm>
            <a:off x="1192518" y="2901384"/>
            <a:ext cx="171450" cy="314325"/>
          </a:xfrm>
          <a:custGeom>
            <a:avLst/>
            <a:gdLst>
              <a:gd name="connsiteX0" fmla="*/ 0 w 171450"/>
              <a:gd name="connsiteY0" fmla="*/ 0 h 314325"/>
              <a:gd name="connsiteX1" fmla="*/ 123825 w 171450"/>
              <a:gd name="connsiteY1" fmla="*/ 142875 h 314325"/>
              <a:gd name="connsiteX2" fmla="*/ 171450 w 171450"/>
              <a:gd name="connsiteY2" fmla="*/ 314325 h 314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1450" h="314325">
                <a:moveTo>
                  <a:pt x="0" y="0"/>
                </a:moveTo>
                <a:cubicBezTo>
                  <a:pt x="47625" y="45244"/>
                  <a:pt x="95250" y="90488"/>
                  <a:pt x="123825" y="142875"/>
                </a:cubicBezTo>
                <a:cubicBezTo>
                  <a:pt x="152400" y="195262"/>
                  <a:pt x="161925" y="254793"/>
                  <a:pt x="171450" y="314325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1533A61E-D1A3-4FFF-BD8D-72F76E4B2468}"/>
                  </a:ext>
                </a:extLst>
              </p:cNvPr>
              <p:cNvSpPr txBox="1"/>
              <p:nvPr/>
            </p:nvSpPr>
            <p:spPr>
              <a:xfrm>
                <a:off x="1287768" y="2796608"/>
                <a:ext cx="26913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1533A61E-D1A3-4FFF-BD8D-72F76E4B24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7768" y="2796608"/>
                <a:ext cx="269131" cy="369332"/>
              </a:xfrm>
              <a:prstGeom prst="rect">
                <a:avLst/>
              </a:prstGeom>
              <a:blipFill>
                <a:blip r:embed="rId4"/>
                <a:stretch>
                  <a:fillRect r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497F7CF5-BC8E-4428-AD9E-013AF8348AC1}"/>
              </a:ext>
            </a:extLst>
          </p:cNvPr>
          <p:cNvCxnSpPr/>
          <p:nvPr/>
        </p:nvCxnSpPr>
        <p:spPr>
          <a:xfrm>
            <a:off x="1027889" y="3339534"/>
            <a:ext cx="0" cy="1838326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DAFA281E-6199-459C-B59B-480E7D0AC3FB}"/>
              </a:ext>
            </a:extLst>
          </p:cNvPr>
          <p:cNvCxnSpPr>
            <a:cxnSpLocks/>
          </p:cNvCxnSpPr>
          <p:nvPr/>
        </p:nvCxnSpPr>
        <p:spPr>
          <a:xfrm flipH="1">
            <a:off x="1192518" y="5177860"/>
            <a:ext cx="2220044" cy="0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FEC150E9-188A-4E24-9DCE-376EFE80011F}"/>
                  </a:ext>
                </a:extLst>
              </p:cNvPr>
              <p:cNvSpPr txBox="1"/>
              <p:nvPr/>
            </p:nvSpPr>
            <p:spPr>
              <a:xfrm>
                <a:off x="707859" y="3093047"/>
                <a:ext cx="26913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FEC150E9-188A-4E24-9DCE-376EFE8001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859" y="3093047"/>
                <a:ext cx="269131" cy="369332"/>
              </a:xfrm>
              <a:prstGeom prst="rect">
                <a:avLst/>
              </a:prstGeom>
              <a:blipFill>
                <a:blip r:embed="rId5"/>
                <a:stretch>
                  <a:fillRect r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94AB009E-4A83-4C6E-B59B-DC94D88EC82B}"/>
                  </a:ext>
                </a:extLst>
              </p:cNvPr>
              <p:cNvSpPr txBox="1"/>
              <p:nvPr/>
            </p:nvSpPr>
            <p:spPr>
              <a:xfrm>
                <a:off x="3494516" y="5141348"/>
                <a:ext cx="26913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94AB009E-4A83-4C6E-B59B-DC94D88EC8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4516" y="5141348"/>
                <a:ext cx="269131" cy="369332"/>
              </a:xfrm>
              <a:prstGeom prst="rect">
                <a:avLst/>
              </a:prstGeom>
              <a:blipFill>
                <a:blip r:embed="rId6"/>
                <a:stretch>
                  <a:fillRect r="-20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EA059016-73EE-45B9-86B7-D30556000FDE}"/>
                  </a:ext>
                </a:extLst>
              </p:cNvPr>
              <p:cNvSpPr txBox="1"/>
              <p:nvPr/>
            </p:nvSpPr>
            <p:spPr>
              <a:xfrm>
                <a:off x="3443518" y="4709587"/>
                <a:ext cx="6636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EA059016-73EE-45B9-86B7-D30556000F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3518" y="4709587"/>
                <a:ext cx="663650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271A50B2-DAE1-4DEC-A796-E64F512F3041}"/>
                  </a:ext>
                </a:extLst>
              </p:cNvPr>
              <p:cNvSpPr txBox="1"/>
              <p:nvPr/>
            </p:nvSpPr>
            <p:spPr>
              <a:xfrm>
                <a:off x="393484" y="3839011"/>
                <a:ext cx="71330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42.5</m:t>
                      </m:r>
                      <m:r>
                        <m:rPr>
                          <m:sty m:val="p"/>
                        </m:rPr>
                        <a:rPr lang="en-GB" sz="1400" b="0" i="0" smtClean="0">
                          <a:latin typeface="Cambria Math" panose="02040503050406030204" pitchFamily="18" charset="0"/>
                        </a:rPr>
                        <m:t>m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271A50B2-DAE1-4DEC-A796-E64F512F30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484" y="3839011"/>
                <a:ext cx="713309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/>
          <p:cNvSpPr txBox="1"/>
          <p:nvPr/>
        </p:nvSpPr>
        <p:spPr>
          <a:xfrm>
            <a:off x="4343135" y="2213530"/>
            <a:ext cx="38292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Horizontal Velocity at A </a:t>
            </a:r>
            <a:r>
              <a:rPr lang="en-GB" sz="2400" dirty="0"/>
              <a:t>= 12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796136" y="2934191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Vertical Velocity at A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343135" y="2934191"/>
                <a:ext cx="1612319" cy="1759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solidFill>
                      <a:srgbClr val="FF0000"/>
                    </a:solidFill>
                  </a:rPr>
                  <a:t>S</a:t>
                </a:r>
                <a:r>
                  <a:rPr lang="en-GB" sz="2000" dirty="0"/>
                  <a:t> =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−42.5</m:t>
                    </m:r>
                  </m:oMath>
                </a14:m>
                <a:endParaRPr lang="en-GB" sz="2000" dirty="0"/>
              </a:p>
              <a:p>
                <a:r>
                  <a:rPr lang="en-GB" sz="2000" dirty="0">
                    <a:solidFill>
                      <a:srgbClr val="FF0000"/>
                    </a:solidFill>
                  </a:rPr>
                  <a:t>U</a:t>
                </a:r>
                <a:r>
                  <a:rPr lang="en-GB" sz="20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</a:rPr>
                  <a:t> </a:t>
                </a:r>
                <a:r>
                  <a:rPr lang="en-GB" sz="2000" dirty="0"/>
                  <a:t>= 16 </a:t>
                </a:r>
              </a:p>
              <a:p>
                <a:r>
                  <a:rPr lang="en-GB" sz="2000" dirty="0">
                    <a:solidFill>
                      <a:srgbClr val="FF0000"/>
                    </a:solidFill>
                  </a:rPr>
                  <a:t>V</a:t>
                </a:r>
                <a:r>
                  <a:rPr lang="en-GB" sz="2000" dirty="0"/>
                  <a:t> = ?</a:t>
                </a:r>
                <a:endParaRPr lang="en-GB" sz="2000" dirty="0">
                  <a:solidFill>
                    <a:srgbClr val="00B050"/>
                  </a:solidFill>
                </a:endParaRPr>
              </a:p>
              <a:p>
                <a:r>
                  <a:rPr lang="en-GB" sz="2000" dirty="0">
                    <a:solidFill>
                      <a:srgbClr val="FF0000"/>
                    </a:solidFill>
                  </a:rPr>
                  <a:t>A</a:t>
                </a:r>
                <a:r>
                  <a:rPr lang="en-GB" sz="2000" dirty="0"/>
                  <a:t> =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GB" sz="2000" dirty="0"/>
                  <a:t>9.8</a:t>
                </a:r>
              </a:p>
              <a:p>
                <a:r>
                  <a:rPr lang="en-GB" sz="2000" dirty="0">
                    <a:solidFill>
                      <a:srgbClr val="FF0000"/>
                    </a:solidFill>
                  </a:rPr>
                  <a:t>T</a:t>
                </a:r>
                <a:r>
                  <a:rPr lang="en-GB" sz="2000" dirty="0"/>
                  <a:t> = 5</a:t>
                </a: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135" y="2934191"/>
                <a:ext cx="1612319" cy="1759328"/>
              </a:xfrm>
              <a:prstGeom prst="rect">
                <a:avLst/>
              </a:prstGeom>
              <a:blipFill>
                <a:blip r:embed="rId9"/>
                <a:stretch>
                  <a:fillRect l="-3774" t="-1730" b="-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211960" y="6064768"/>
                <a:ext cx="4464496" cy="7728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/>
                  <a:t>Using Pythagoras’ theorem:</a:t>
                </a:r>
              </a:p>
              <a:p>
                <a:pPr algn="ctr"/>
                <a:r>
                  <a:rPr lang="en-GB" sz="2000" dirty="0"/>
                  <a:t>Velocity at A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e>
                          <m:sup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(−82)</m:t>
                            </m:r>
                          </m:e>
                          <m:sup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82.9</m:t>
                    </m:r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6064768"/>
                <a:ext cx="4464496" cy="772840"/>
              </a:xfrm>
              <a:prstGeom prst="rect">
                <a:avLst/>
              </a:prstGeom>
              <a:blipFill>
                <a:blip r:embed="rId10"/>
                <a:stretch>
                  <a:fillRect t="-4724" b="-125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>
            <a:off x="5709762" y="5119755"/>
            <a:ext cx="115212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933898" y="5119755"/>
            <a:ext cx="1" cy="8295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5710688" y="5165186"/>
            <a:ext cx="1151202" cy="784094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099294" y="4697446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12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934103" y="5253038"/>
            <a:ext cx="5902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2400" dirty="0">
                <a:solidFill>
                  <a:prstClr val="black"/>
                </a:solidFill>
              </a:rPr>
              <a:t>-82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5796136" y="3316224"/>
                <a:ext cx="2742480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2400" dirty="0">
                    <a:solidFill>
                      <a:srgbClr val="00B050"/>
                    </a:solidFill>
                  </a:rPr>
                  <a:t>v = u + 2at</a:t>
                </a:r>
              </a:p>
              <a:p>
                <a:pPr lvl="0" algn="ctr"/>
                <a:r>
                  <a:rPr lang="en-GB" sz="2400" dirty="0">
                    <a:solidFill>
                      <a:prstClr val="black"/>
                    </a:solidFill>
                  </a:rPr>
                  <a:t>v = 16 + 2(-9.8)(5)</a:t>
                </a:r>
              </a:p>
              <a:p>
                <a:pPr lvl="0" algn="ctr"/>
                <a:r>
                  <a:rPr lang="en-GB" sz="2400" dirty="0">
                    <a:solidFill>
                      <a:prstClr val="black"/>
                    </a:solidFill>
                  </a:rPr>
                  <a:t>v =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GB" sz="2400" dirty="0">
                    <a:solidFill>
                      <a:prstClr val="black"/>
                    </a:solidFill>
                  </a:rPr>
                  <a:t>82</a:t>
                </a: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3316224"/>
                <a:ext cx="2742480" cy="1200329"/>
              </a:xfrm>
              <a:prstGeom prst="rect">
                <a:avLst/>
              </a:prstGeom>
              <a:blipFill>
                <a:blip r:embed="rId11"/>
                <a:stretch>
                  <a:fillRect t="-4061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94AB009E-4A83-4C6E-B59B-DC94D88EC82B}"/>
                  </a:ext>
                </a:extLst>
              </p:cNvPr>
              <p:cNvSpPr txBox="1"/>
              <p:nvPr/>
            </p:nvSpPr>
            <p:spPr>
              <a:xfrm>
                <a:off x="5428731" y="4974445"/>
                <a:ext cx="26913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94AB009E-4A83-4C6E-B59B-DC94D88EC8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8731" y="4974445"/>
                <a:ext cx="269131" cy="369332"/>
              </a:xfrm>
              <a:prstGeom prst="rect">
                <a:avLst/>
              </a:prstGeom>
              <a:blipFill>
                <a:blip r:embed="rId12"/>
                <a:stretch>
                  <a:fillRect r="-181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9870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28" grpId="0"/>
      <p:bldP spid="29" grpId="0"/>
      <p:bldP spid="5" grpId="0"/>
      <p:bldP spid="13" grpId="0"/>
      <p:bldP spid="14" grpId="0"/>
      <p:bldP spid="15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E3EAE83-ECFA-4AC8-AB83-FB4F213E570A}"/>
              </a:ext>
            </a:extLst>
          </p:cNvPr>
          <p:cNvGrpSpPr/>
          <p:nvPr/>
        </p:nvGrpSpPr>
        <p:grpSpPr>
          <a:xfrm>
            <a:off x="-22391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F2B41E5F-5F7D-4E0E-A02E-09C7C6DC35C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Components – Example C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43A2D6E-E489-48E6-94FB-06D62511D581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1B9B0F4-62C0-41CE-B982-2F88CDA107FE}"/>
                  </a:ext>
                </a:extLst>
              </p:cNvPr>
              <p:cNvSpPr txBox="1"/>
              <p:nvPr/>
            </p:nvSpPr>
            <p:spPr>
              <a:xfrm>
                <a:off x="899592" y="780010"/>
                <a:ext cx="7613074" cy="132343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A particle is projected from a point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2000" dirty="0"/>
                  <a:t> with speed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35</m:t>
                    </m:r>
                  </m:oMath>
                </a14:m>
                <a:r>
                  <a:rPr lang="en-GB" sz="2000" dirty="0"/>
                  <a:t> ms</a:t>
                </a:r>
                <a:r>
                  <a:rPr lang="en-GB" sz="2000" baseline="30000" dirty="0"/>
                  <a:t>-1</a:t>
                </a:r>
                <a:r>
                  <a:rPr lang="en-GB" sz="2000" dirty="0"/>
                  <a:t> </a:t>
                </a:r>
              </a:p>
              <a:p>
                <a:r>
                  <a:rPr lang="en-GB" sz="2000" dirty="0"/>
                  <a:t>and at an angle of elevation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30°</m:t>
                    </m:r>
                  </m:oMath>
                </a14:m>
                <a:r>
                  <a:rPr lang="en-GB" sz="2000" dirty="0"/>
                  <a:t>. </a:t>
                </a:r>
              </a:p>
              <a:p>
                <a:r>
                  <a:rPr lang="en-GB" sz="2000" dirty="0"/>
                  <a:t>The particle moves freely under gravity. </a:t>
                </a:r>
              </a:p>
              <a:p>
                <a:r>
                  <a:rPr lang="en-GB" sz="2000" dirty="0"/>
                  <a:t>Find the length of time for which the particle is 15 m or more above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2000" dirty="0"/>
                  <a:t>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1B9B0F4-62C0-41CE-B982-2F88CDA107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780010"/>
                <a:ext cx="7613074" cy="1323439"/>
              </a:xfrm>
              <a:prstGeom prst="rect">
                <a:avLst/>
              </a:prstGeom>
              <a:blipFill>
                <a:blip r:embed="rId2"/>
                <a:stretch>
                  <a:fillRect b="-123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C7620CB-E345-4F19-B15E-BE5BF80E0DD6}"/>
                  </a:ext>
                </a:extLst>
              </p:cNvPr>
              <p:cNvSpPr txBox="1"/>
              <p:nvPr/>
            </p:nvSpPr>
            <p:spPr>
              <a:xfrm>
                <a:off x="4067944" y="3147990"/>
                <a:ext cx="3744416" cy="1891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𝑹</m:t>
                      </m:r>
                      <m:d>
                        <m:dPr>
                          <m:ctrlP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𝑽𝒆𝒓𝒕𝒊𝒄𝒂𝒍</m:t>
                          </m:r>
                        </m:e>
                      </m:d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</m:oMath>
                  </m:oMathPara>
                </a14:m>
                <a:endParaRPr lang="en-GB" sz="2400" b="1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𝑢𝑡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15=17.5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−4.9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4.9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−17.5 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+15=0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C7620CB-E345-4F19-B15E-BE5BF80E0D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3147990"/>
                <a:ext cx="3744416" cy="18918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611560" y="2300127"/>
            <a:ext cx="80136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2000" dirty="0">
                <a:solidFill>
                  <a:prstClr val="black"/>
                </a:solidFill>
              </a:rPr>
              <a:t>The key is to find the two times at which the particle is 15m above ground. </a:t>
            </a:r>
          </a:p>
          <a:p>
            <a:pPr lvl="0" algn="ctr"/>
            <a:r>
              <a:rPr lang="en-GB" sz="2000" dirty="0">
                <a:solidFill>
                  <a:prstClr val="black"/>
                </a:solidFill>
              </a:rPr>
              <a:t>The time above 15m will then be the difference between these times.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755576" y="3119338"/>
                <a:ext cx="2952328" cy="2308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𝑽𝒆𝒓𝒊𝒄𝒂𝒍</m:t>
                      </m:r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2400" b="1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=15  </m:t>
                      </m:r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=35</m:t>
                      </m:r>
                      <m:func>
                        <m:func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30°=75</m:t>
                          </m:r>
                        </m:e>
                      </m:func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?</m:t>
                      </m:r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=−9.8</m:t>
                      </m:r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> </a:t>
                </a:r>
                <a:r>
                  <a:rPr lang="en-GB" sz="2400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>?</a:t>
                </a:r>
                <a:endParaRPr lang="en-GB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3119338"/>
                <a:ext cx="2952328" cy="2308324"/>
              </a:xfrm>
              <a:prstGeom prst="rect">
                <a:avLst/>
              </a:prstGeom>
              <a:blipFill>
                <a:blip r:embed="rId4"/>
                <a:stretch>
                  <a:fillRect l="-826"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117170" y="5229200"/>
                <a:ext cx="5395496" cy="15135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</a:t>
                </a:r>
              </a:p>
              <a:p>
                <a:pPr lvl="0" algn="ctr"/>
                <a:endParaRPr lang="en-GB" dirty="0">
                  <a:solidFill>
                    <a:prstClr val="black"/>
                  </a:solidFill>
                </a:endParaRPr>
              </a:p>
              <a:p>
                <a:pPr lvl="0" algn="ctr"/>
                <a:r>
                  <a:rPr lang="en-GB" sz="2400" dirty="0">
                    <a:solidFill>
                      <a:prstClr val="black"/>
                    </a:solidFill>
                  </a:rPr>
                  <a:t>Time above 15m: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GB" sz="2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GB" sz="2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𝟕𝟏</m:t>
                    </m:r>
                  </m:oMath>
                </a14:m>
                <a:r>
                  <a:rPr lang="en-GB" sz="2400" b="1" dirty="0">
                    <a:solidFill>
                      <a:prstClr val="black"/>
                    </a:solidFill>
                  </a:rPr>
                  <a:t> sec</a:t>
                </a: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7170" y="5229200"/>
                <a:ext cx="5395496" cy="1513556"/>
              </a:xfrm>
              <a:prstGeom prst="rect">
                <a:avLst/>
              </a:prstGeom>
              <a:blipFill>
                <a:blip r:embed="rId5"/>
                <a:stretch>
                  <a:fillRect l="-1017" r="-1017" b="-36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5936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/>
      <p:bldP spid="6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24390</TotalTime>
  <Words>834</Words>
  <Application>Microsoft Macintosh PowerPoint</Application>
  <PresentationFormat>On-screen Show (4:3)</PresentationFormat>
  <Paragraphs>158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929</cp:revision>
  <dcterms:created xsi:type="dcterms:W3CDTF">2013-02-28T07:36:55Z</dcterms:created>
  <dcterms:modified xsi:type="dcterms:W3CDTF">2019-07-30T18:36:06Z</dcterms:modified>
</cp:coreProperties>
</file>